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 autoCompressPictures="0">
  <p:sldMasterIdLst>
    <p:sldMasterId id="2147483648" r:id="rId1"/>
    <p:sldMasterId id="2147483676" r:id="rId2"/>
    <p:sldMasterId id="2147483688" r:id="rId3"/>
  </p:sldMasterIdLst>
  <p:notesMasterIdLst>
    <p:notesMasterId r:id="rId33"/>
  </p:notesMasterIdLst>
  <p:handoutMasterIdLst>
    <p:handoutMasterId r:id="rId34"/>
  </p:handoutMasterIdLst>
  <p:sldIdLst>
    <p:sldId id="269" r:id="rId4"/>
    <p:sldId id="264" r:id="rId5"/>
    <p:sldId id="265" r:id="rId6"/>
    <p:sldId id="275" r:id="rId7"/>
    <p:sldId id="276" r:id="rId8"/>
    <p:sldId id="277" r:id="rId9"/>
    <p:sldId id="278" r:id="rId10"/>
    <p:sldId id="292" r:id="rId11"/>
    <p:sldId id="297" r:id="rId12"/>
    <p:sldId id="279" r:id="rId13"/>
    <p:sldId id="293" r:id="rId14"/>
    <p:sldId id="280" r:id="rId15"/>
    <p:sldId id="291" r:id="rId16"/>
    <p:sldId id="298" r:id="rId17"/>
    <p:sldId id="282" r:id="rId18"/>
    <p:sldId id="299" r:id="rId19"/>
    <p:sldId id="281" r:id="rId20"/>
    <p:sldId id="290" r:id="rId21"/>
    <p:sldId id="284" r:id="rId22"/>
    <p:sldId id="283" r:id="rId23"/>
    <p:sldId id="285" r:id="rId24"/>
    <p:sldId id="289" r:id="rId25"/>
    <p:sldId id="288" r:id="rId26"/>
    <p:sldId id="286" r:id="rId27"/>
    <p:sldId id="287" r:id="rId28"/>
    <p:sldId id="295" r:id="rId29"/>
    <p:sldId id="300" r:id="rId30"/>
    <p:sldId id="301" r:id="rId31"/>
    <p:sldId id="294" r:id="rId32"/>
  </p:sldIdLst>
  <p:sldSz cx="9144000" cy="6858000" type="screen4x3"/>
  <p:notesSz cx="6858000" cy="9144000"/>
  <p:custDataLst>
    <p:tags r:id="rId3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981E32"/>
    <a:srgbClr val="C75B12"/>
    <a:srgbClr val="E17000"/>
    <a:srgbClr val="5B8F22"/>
    <a:srgbClr val="D2C295"/>
    <a:srgbClr val="A79E70"/>
    <a:srgbClr val="4D4F53"/>
    <a:srgbClr val="0099CC"/>
    <a:srgbClr val="69BE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1" autoAdjust="0"/>
    <p:restoredTop sz="94717" autoAdjust="0"/>
  </p:normalViewPr>
  <p:slideViewPr>
    <p:cSldViewPr snapToObjects="1" showGuides="1">
      <p:cViewPr>
        <p:scale>
          <a:sx n="90" d="100"/>
          <a:sy n="90" d="100"/>
        </p:scale>
        <p:origin x="-677" y="-216"/>
      </p:cViewPr>
      <p:guideLst>
        <p:guide orient="horz" pos="326"/>
        <p:guide orient="horz" pos="1294"/>
        <p:guide orient="horz" pos="3745"/>
        <p:guide orient="horz" pos="3980"/>
        <p:guide orient="horz" pos="1052"/>
        <p:guide orient="horz" pos="1741"/>
        <p:guide orient="horz" pos="4183"/>
        <p:guide orient="horz" pos="566"/>
        <p:guide orient="horz" pos="2808"/>
        <p:guide pos="2880"/>
        <p:guide pos="363"/>
        <p:guide pos="5396"/>
        <p:guide pos="282"/>
        <p:guide pos="3784"/>
        <p:guide pos="3736"/>
        <p:guide pos="2179"/>
        <p:guide pos="5464"/>
        <p:guide pos="386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Objects="1" showGuides="1">
      <p:cViewPr varScale="1">
        <p:scale>
          <a:sx n="85" d="100"/>
          <a:sy n="85" d="100"/>
        </p:scale>
        <p:origin x="-3138" y="-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heme" Target="theme/theme1.xml"/><Relationship Id="rId21" Type="http://schemas.openxmlformats.org/officeDocument/2006/relationships/slide" Target="slides/slide18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notesMaster" Target="notesMasters/notesMaster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commentAuthors" Target="commentAuthor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ags" Target="tags/tag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EBF33E-D9A7-42CC-B598-9AD8356CBB5A}" type="datetimeFigureOut">
              <a:rPr lang="en-US" smtClean="0"/>
              <a:pPr/>
              <a:t>10/25/2014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EAAB5D-0CC4-45A8-B4B6-0B8B738A4E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84936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B58700-9FA2-48CE-AC88-D71D45EB490A}" type="datetimeFigureOut">
              <a:rPr lang="en-US" smtClean="0"/>
              <a:pPr/>
              <a:t>10/25/2014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9BC4E5-2BC1-4F43-85DD-A1B8F74CB7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900429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BC4E5-2BC1-4F43-85DD-A1B8F74CB7EB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BC4E5-2BC1-4F43-85DD-A1B8F74CB7EB}" type="slidenum">
              <a:rPr lang="en-US" smtClean="0"/>
              <a:pPr/>
              <a:t>2</a:t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BC4E5-2BC1-4F43-85DD-A1B8F74CB7EB}" type="slidenum">
              <a:rPr lang="en-US" smtClean="0"/>
              <a:pPr/>
              <a:t>3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0" y="0"/>
            <a:ext cx="9144000" cy="58338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0" y="0"/>
            <a:ext cx="9158400" cy="6868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434" y="6196867"/>
            <a:ext cx="2275566" cy="66113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8338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40195"/>
            <a:ext cx="1973584" cy="7178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7213" y="536575"/>
            <a:ext cx="8008937" cy="2246313"/>
          </a:xfrm>
        </p:spPr>
        <p:txBody>
          <a:bodyPr anchor="b" anchorCtr="0">
            <a:noAutofit/>
          </a:bodyPr>
          <a:lstStyle>
            <a:lvl1pPr>
              <a:defRPr sz="43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7213" y="3646170"/>
            <a:ext cx="7989887" cy="2187702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1600" b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 dirty="0" smtClean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57213" y="2755011"/>
            <a:ext cx="8008937" cy="635889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4200" b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CA" dirty="0" smtClean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0987518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A8F64-E83D-416C-BA05-4AF4C641B6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B7B39-DA38-4BD6-8A06-BB281B977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16303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A8F64-E83D-416C-BA05-4AF4C641B6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B7B39-DA38-4BD6-8A06-BB281B977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92012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A8F64-E83D-416C-BA05-4AF4C641B6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B7B39-DA38-4BD6-8A06-BB281B977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48459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A8F64-E83D-416C-BA05-4AF4C641B6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B7B39-DA38-4BD6-8A06-BB281B977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58294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A8F64-E83D-416C-BA05-4AF4C641B6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B7B39-DA38-4BD6-8A06-BB281B977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99663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A8F64-E83D-416C-BA05-4AF4C641B6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B7B39-DA38-4BD6-8A06-BB281B977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77424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A8F64-E83D-416C-BA05-4AF4C641B6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B7B39-DA38-4BD6-8A06-BB281B977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43924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A8F64-E83D-416C-BA05-4AF4C641B6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B7B39-DA38-4BD6-8A06-BB281B977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46899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A8F64-E83D-416C-BA05-4AF4C641B6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B7B39-DA38-4BD6-8A06-BB281B977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14747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A8F64-E83D-416C-BA05-4AF4C641B6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B7B39-DA38-4BD6-8A06-BB281B977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873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810895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spcBef>
                <a:spcPts val="0"/>
              </a:spcBef>
              <a:buClr>
                <a:srgbClr val="981E32"/>
              </a:buClr>
              <a:defRPr sz="2200"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 sz="1800"/>
            </a:lvl4pPr>
            <a:lvl5pPr>
              <a:buClr>
                <a:srgbClr val="981E32"/>
              </a:buCl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503237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A8F64-E83D-416C-BA05-4AF4C641B6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B7B39-DA38-4BD6-8A06-BB281B977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9636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A8F64-E83D-416C-BA05-4AF4C641B6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B7B39-DA38-4BD6-8A06-BB281B977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20930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A8F64-E83D-416C-BA05-4AF4C641B6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B7B39-DA38-4BD6-8A06-BB281B977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38250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A8F64-E83D-416C-BA05-4AF4C641B6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B7B39-DA38-4BD6-8A06-BB281B977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50901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A8F64-E83D-416C-BA05-4AF4C641B6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B7B39-DA38-4BD6-8A06-BB281B977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21698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A8F64-E83D-416C-BA05-4AF4C641B6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B7B39-DA38-4BD6-8A06-BB281B977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67252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A8F64-E83D-416C-BA05-4AF4C641B6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B7B39-DA38-4BD6-8A06-BB281B977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51611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A8F64-E83D-416C-BA05-4AF4C641B6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B7B39-DA38-4BD6-8A06-BB281B977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49146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A8F64-E83D-416C-BA05-4AF4C641B6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B7B39-DA38-4BD6-8A06-BB281B977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679136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A8F64-E83D-416C-BA05-4AF4C641B6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B7B39-DA38-4BD6-8A06-BB281B977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9908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503237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11" name="Content Placeholder 15"/>
          <p:cNvSpPr>
            <a:spLocks noGrp="1"/>
          </p:cNvSpPr>
          <p:nvPr>
            <p:ph sz="quarter" idx="15"/>
          </p:nvPr>
        </p:nvSpPr>
        <p:spPr>
          <a:xfrm>
            <a:off x="4648200" y="1252729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503237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in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3646488" y="1252728"/>
            <a:ext cx="2442340" cy="2481072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CA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646488" y="3886200"/>
            <a:ext cx="2442340" cy="2432050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CA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242954" y="1243584"/>
            <a:ext cx="2442340" cy="5065522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8"/>
          </p:nvPr>
        </p:nvSpPr>
        <p:spPr>
          <a:xfrm>
            <a:off x="457200" y="1243584"/>
            <a:ext cx="3013075" cy="5065522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6696461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Chart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5"/>
          </p:nvPr>
        </p:nvSpPr>
        <p:spPr>
          <a:xfrm>
            <a:off x="6007100" y="1243584"/>
            <a:ext cx="2667000" cy="5065522"/>
          </a:xfrm>
        </p:spPr>
        <p:txBody>
          <a:bodyPr/>
          <a:lstStyle/>
          <a:p>
            <a:r>
              <a:rPr lang="en-US" smtClean="0"/>
              <a:t>Click icon to add chart</a:t>
            </a:r>
            <a:endParaRPr lang="en-CA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6"/>
          </p:nvPr>
        </p:nvSpPr>
        <p:spPr>
          <a:xfrm>
            <a:off x="457200" y="1243584"/>
            <a:ext cx="5484812" cy="5065522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5954724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6858000"/>
          </a:xfrm>
        </p:spPr>
        <p:txBody>
          <a:bodyPr lIns="432000"/>
          <a:lstStyle>
            <a:lvl1pPr>
              <a:defRPr b="1" baseline="0">
                <a:solidFill>
                  <a:srgbClr val="FF0000"/>
                </a:solidFill>
              </a:defRPr>
            </a:lvl1pPr>
          </a:lstStyle>
          <a:p>
            <a:r>
              <a:rPr lang="en-CA" dirty="0" smtClean="0"/>
              <a:t/>
            </a:r>
            <a:br>
              <a:rPr lang="en-CA" dirty="0" smtClean="0"/>
            </a:br>
            <a:r>
              <a:rPr lang="en-CA" dirty="0" smtClean="0"/>
              <a:t/>
            </a:r>
            <a:br>
              <a:rPr lang="en-CA" dirty="0" smtClean="0"/>
            </a:br>
            <a:r>
              <a:rPr lang="en-CA" dirty="0" smtClean="0"/>
              <a:t/>
            </a:r>
            <a:br>
              <a:rPr lang="en-CA" dirty="0" smtClean="0"/>
            </a:br>
            <a:r>
              <a:rPr lang="en-CA" dirty="0" smtClean="0"/>
              <a:t/>
            </a:r>
            <a:br>
              <a:rPr lang="en-CA" dirty="0" smtClean="0"/>
            </a:br>
            <a:r>
              <a:rPr lang="en-CA" dirty="0" smtClean="0"/>
              <a:t/>
            </a:r>
            <a:br>
              <a:rPr lang="en-CA" dirty="0" smtClean="0"/>
            </a:br>
            <a:r>
              <a:rPr lang="en-CA" dirty="0" smtClean="0"/>
              <a:t/>
            </a:r>
            <a:br>
              <a:rPr lang="en-CA" dirty="0" smtClean="0"/>
            </a:br>
            <a:r>
              <a:rPr lang="en-CA" dirty="0" smtClean="0"/>
              <a:t>***INSTRUCTIONS ON HOW TO APPLY IMAGE MASKING TO SLIDE LAYOUT***</a:t>
            </a:r>
            <a:br>
              <a:rPr lang="en-CA" dirty="0" smtClean="0"/>
            </a:br>
            <a:r>
              <a:rPr lang="en-CA" dirty="0" smtClean="0"/>
              <a:t>STEP 1: Click icon to insert image</a:t>
            </a:r>
            <a:br>
              <a:rPr lang="en-CA" dirty="0" smtClean="0"/>
            </a:br>
            <a:r>
              <a:rPr lang="en-CA" dirty="0" smtClean="0"/>
              <a:t>STEP 2: Once image is inserted, right-click image, and choose ‘Send to Back’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276916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A8F64-E83D-416C-BA05-4AF4C641B6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B7B39-DA38-4BD6-8A06-BB281B977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328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A8F64-E83D-416C-BA05-4AF4C641B6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B7B39-DA38-4BD6-8A06-BB281B977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37278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1822" y="129091"/>
            <a:ext cx="8103570" cy="75303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760" y="1243584"/>
            <a:ext cx="8109919" cy="50292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66150" y="6318251"/>
            <a:ext cx="318932" cy="539750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lvl1pPr algn="l">
              <a:defRPr sz="11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1531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0" r:id="rId2"/>
    <p:sldLayoutId id="2147483675" r:id="rId3"/>
    <p:sldLayoutId id="2147483674" r:id="rId4"/>
    <p:sldLayoutId id="2147483671" r:id="rId5"/>
    <p:sldLayoutId id="2147483672" r:id="rId6"/>
    <p:sldLayoutId id="2147483673" r:id="rId7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bg2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300"/>
        </a:spcAft>
        <a:buClr>
          <a:schemeClr val="tx1"/>
        </a:buClr>
        <a:buFont typeface="Arial" pitchFamily="34" charset="0"/>
        <a:buNone/>
        <a:defRPr sz="2400" b="0" kern="120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457200" indent="-223838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>
          <a:schemeClr val="bg2"/>
        </a:buClr>
        <a:buSzPct val="120000"/>
        <a:buFont typeface="Arial" pitchFamily="34" charset="0"/>
        <a:buChar char="•"/>
        <a:defRPr sz="2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6905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20000"/>
        <a:buFont typeface="Arial" pitchFamily="34" charset="0"/>
        <a:buChar char="-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914400" indent="-223838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20000"/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152000" indent="-180000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20000"/>
        <a:buFont typeface="Arial" pitchFamily="34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BA8F64-E83D-416C-BA05-4AF4C641B6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EB7B39-DA38-4BD6-8A06-BB281B977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7618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BA8F64-E83D-416C-BA05-4AF4C641B6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EB7B39-DA38-4BD6-8A06-BB281B977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591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://www-conf.slac.stanford.edu/wao2012/agenda.asp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mp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CA" dirty="0" smtClean="0"/>
              <a:t>Progress toward a New Control Room for the SLAC Accelerators</a:t>
            </a:r>
            <a:endParaRPr lang="en-CA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CA" dirty="0" smtClean="0"/>
              <a:t>Michael Stanek </a:t>
            </a:r>
          </a:p>
          <a:p>
            <a:r>
              <a:rPr lang="en-CA" dirty="0" smtClean="0"/>
              <a:t>27-October-2014</a:t>
            </a:r>
            <a:endParaRPr lang="en-C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557213" y="2895600"/>
            <a:ext cx="8008937" cy="635889"/>
          </a:xfrm>
        </p:spPr>
        <p:txBody>
          <a:bodyPr/>
          <a:lstStyle/>
          <a:p>
            <a:pPr algn="ctr"/>
            <a:r>
              <a:rPr lang="en-CA" dirty="0" smtClean="0"/>
              <a:t>WAO 2014 </a:t>
            </a:r>
          </a:p>
          <a:p>
            <a:endParaRPr lang="en-CA" dirty="0"/>
          </a:p>
        </p:txBody>
      </p:sp>
      <p:sp>
        <p:nvSpPr>
          <p:cNvPr id="3" name="TextBox 2"/>
          <p:cNvSpPr txBox="1"/>
          <p:nvPr/>
        </p:nvSpPr>
        <p:spPr>
          <a:xfrm>
            <a:off x="3724102" y="665850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3776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inputs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>
            <a:normAutofit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E</a:t>
            </a:r>
            <a:r>
              <a:rPr lang="en-US" dirty="0" smtClean="0"/>
              <a:t>xisting SLAC Main Control Center was remodeled in 2008</a:t>
            </a:r>
          </a:p>
          <a:p>
            <a:pPr marL="800100" lvl="1" indent="-342900"/>
            <a:r>
              <a:rPr lang="en-US" dirty="0" smtClean="0"/>
              <a:t>Displays &amp; console design based on ergonomic analysis </a:t>
            </a:r>
          </a:p>
          <a:p>
            <a:pPr marL="800100" lvl="1" indent="-342900"/>
            <a:r>
              <a:rPr lang="en-US" u="sng" dirty="0" smtClean="0"/>
              <a:t>New Control Room should preserve popular features</a:t>
            </a:r>
          </a:p>
          <a:p>
            <a:pPr marL="800100" lvl="1" indent="-342900"/>
            <a:r>
              <a:rPr lang="en-US" dirty="0" smtClean="0"/>
              <a:t>Address remaining problems</a:t>
            </a:r>
          </a:p>
          <a:p>
            <a:pPr marL="1033463" lvl="2" indent="-342900"/>
            <a:r>
              <a:rPr lang="en-US" dirty="0" smtClean="0"/>
              <a:t>Noise</a:t>
            </a:r>
          </a:p>
          <a:p>
            <a:pPr marL="1033463" lvl="2" indent="-342900"/>
            <a:r>
              <a:rPr lang="en-US" dirty="0" smtClean="0"/>
              <a:t>Not </a:t>
            </a:r>
            <a:r>
              <a:rPr lang="en-US" dirty="0" smtClean="0"/>
              <a:t>enough space for each accelerator</a:t>
            </a:r>
          </a:p>
          <a:p>
            <a:pPr marL="1033463" lvl="2" indent="-342900"/>
            <a:r>
              <a:rPr lang="en-US" dirty="0" smtClean="0"/>
              <a:t>Temperature control &amp; Air flow</a:t>
            </a:r>
          </a:p>
          <a:p>
            <a:pPr marL="1033463" lvl="2" indent="-342900"/>
            <a:r>
              <a:rPr lang="en-US" dirty="0"/>
              <a:t>D</a:t>
            </a:r>
            <a:r>
              <a:rPr lang="en-US" dirty="0" smtClean="0"/>
              <a:t>ark ‘cave-like’ </a:t>
            </a:r>
            <a:r>
              <a:rPr lang="en-US" dirty="0" smtClean="0"/>
              <a:t>room</a:t>
            </a:r>
          </a:p>
          <a:p>
            <a:pPr marL="1033463" lvl="2" indent="-342900"/>
            <a:r>
              <a:rPr lang="en-US" dirty="0" smtClean="0"/>
              <a:t>Lacking Aesthetic appeal</a:t>
            </a:r>
            <a:endParaRPr lang="en-US" dirty="0" smtClean="0"/>
          </a:p>
          <a:p>
            <a:pPr lvl="2" indent="0">
              <a:buNone/>
            </a:pPr>
            <a:endParaRPr lang="en-US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Operations group </a:t>
            </a:r>
            <a:r>
              <a:rPr lang="en-US" dirty="0" smtClean="0"/>
              <a:t>–</a:t>
            </a:r>
          </a:p>
          <a:p>
            <a:pPr marL="800100" lvl="1" indent="-342900"/>
            <a:r>
              <a:rPr lang="en-US" dirty="0" smtClean="0"/>
              <a:t> brainstorming &amp; design </a:t>
            </a:r>
            <a:r>
              <a:rPr lang="en-US" dirty="0"/>
              <a:t>meetings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752075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Learn from other Labs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Review Past WAO presentations</a:t>
            </a:r>
          </a:p>
          <a:p>
            <a:pPr marL="800100" lvl="1" indent="-342900"/>
            <a:r>
              <a:rPr lang="en-US" dirty="0"/>
              <a:t>CERN – Rossano Giachino at WAO 2005</a:t>
            </a:r>
          </a:p>
          <a:p>
            <a:pPr marL="800100" lvl="1" indent="-342900"/>
            <a:r>
              <a:rPr lang="en-US" dirty="0" smtClean="0"/>
              <a:t>WAO 2012 Control </a:t>
            </a:r>
            <a:r>
              <a:rPr lang="en-US" dirty="0"/>
              <a:t>Room overview session – Jim Morel </a:t>
            </a:r>
          </a:p>
          <a:p>
            <a:pPr marL="1033463" lvl="2" indent="-342900"/>
            <a:r>
              <a:rPr lang="en-US" dirty="0">
                <a:hlinkClick r:id="rId2"/>
              </a:rPr>
              <a:t>http://</a:t>
            </a:r>
            <a:r>
              <a:rPr lang="en-US" dirty="0" smtClean="0">
                <a:hlinkClick r:id="rId2"/>
              </a:rPr>
              <a:t>www-conf.slac.stanford.edu/wao2012/agenda.asp</a:t>
            </a:r>
            <a:endParaRPr lang="en-US" dirty="0" smtClean="0"/>
          </a:p>
          <a:p>
            <a:pPr marL="1033463" lvl="2" indent="-342900"/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Review other Accelerator Control Room </a:t>
            </a:r>
            <a:r>
              <a:rPr lang="en-US" dirty="0" smtClean="0"/>
              <a:t>layouts</a:t>
            </a:r>
          </a:p>
          <a:p>
            <a:pPr marL="800100" lvl="1" indent="-342900"/>
            <a:r>
              <a:rPr lang="en-US" dirty="0" smtClean="0"/>
              <a:t>Brookhaven</a:t>
            </a:r>
          </a:p>
          <a:p>
            <a:pPr marL="800100" lvl="1" indent="-342900"/>
            <a:r>
              <a:rPr lang="en-US" dirty="0" smtClean="0"/>
              <a:t>TJNAF</a:t>
            </a:r>
          </a:p>
          <a:p>
            <a:pPr marL="800100" lvl="1" indent="-342900"/>
            <a:r>
              <a:rPr lang="en-US" dirty="0" smtClean="0"/>
              <a:t>SNS at Oak Ridge</a:t>
            </a:r>
          </a:p>
          <a:p>
            <a:pPr marL="800100" lvl="1" indent="-342900"/>
            <a:r>
              <a:rPr lang="en-US" dirty="0" err="1" smtClean="0"/>
              <a:t>Fermilab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6773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>
            <a:normAutofit fontScale="925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SLAC Internal review (July 2011)</a:t>
            </a:r>
          </a:p>
          <a:p>
            <a:pPr marL="800100" lvl="1" indent="-342900"/>
            <a:r>
              <a:rPr lang="en-US" dirty="0" smtClean="0"/>
              <a:t>System Managers, Controls Engineers, Accelerator Physicists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External review (August 2011)</a:t>
            </a:r>
          </a:p>
          <a:p>
            <a:pPr marL="800100" lvl="1" indent="-342900"/>
            <a:r>
              <a:rPr lang="en-US" dirty="0" smtClean="0"/>
              <a:t>WAO 2012 Program Committee meeting</a:t>
            </a:r>
          </a:p>
          <a:p>
            <a:pPr marL="342900" indent="-342900"/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Formal Requirements Document (November 2011)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Rough cost estimates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Refine Design Details &amp; wait (2012)</a:t>
            </a:r>
          </a:p>
          <a:p>
            <a:pPr marL="800100" lvl="1" indent="-342900"/>
            <a:r>
              <a:rPr lang="en-US" dirty="0" smtClean="0"/>
              <a:t>Wait for main building construction to finish</a:t>
            </a:r>
          </a:p>
          <a:p>
            <a:pPr marL="800100" lvl="1" indent="-342900"/>
            <a:r>
              <a:rPr lang="en-US" dirty="0" smtClean="0"/>
              <a:t>Coordinate to make sure building services will support control room design</a:t>
            </a:r>
          </a:p>
          <a:p>
            <a:pPr marL="800100" lvl="1" indent="-342900"/>
            <a:r>
              <a:rPr lang="en-US" dirty="0" smtClean="0"/>
              <a:t>Wait for funding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04800" y="152401"/>
            <a:ext cx="5217158" cy="762000"/>
          </a:xfrm>
        </p:spPr>
        <p:txBody>
          <a:bodyPr/>
          <a:lstStyle/>
          <a:p>
            <a:r>
              <a:rPr lang="en-US" dirty="0" smtClean="0"/>
              <a:t>Plan, Review, Revise, repeat…</a:t>
            </a:r>
            <a:endParaRPr lang="en-US" dirty="0"/>
          </a:p>
        </p:txBody>
      </p:sp>
      <p:pic>
        <p:nvPicPr>
          <p:cNvPr id="5122" name="Picture 2" descr="C:\Users\stanek\AppData\Local\Microsoft\Windows\Temporary Internet Files\Content.IE5\AFXJFT39\MC910216324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2186613"/>
            <a:ext cx="1281392" cy="1265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501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Room ‘shell’ during RSB construction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534" y="1243013"/>
            <a:ext cx="6754282" cy="5065712"/>
          </a:xfrm>
        </p:spPr>
      </p:pic>
    </p:spTree>
    <p:extLst>
      <p:ext uri="{BB962C8B-B14F-4D97-AF65-F5344CB8AC3E}">
        <p14:creationId xmlns:p14="http://schemas.microsoft.com/office/powerpoint/2010/main" val="1080760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Conceptual Design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45984"/>
            <a:ext cx="8108950" cy="4672267"/>
          </a:xfrm>
        </p:spPr>
      </p:pic>
    </p:spTree>
    <p:extLst>
      <p:ext uri="{BB962C8B-B14F-4D97-AF65-F5344CB8AC3E}">
        <p14:creationId xmlns:p14="http://schemas.microsoft.com/office/powerpoint/2010/main" val="2445654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Graphic of ACR layout</a:t>
            </a:r>
            <a:endParaRPr lang="en-US" dirty="0"/>
          </a:p>
        </p:txBody>
      </p:sp>
      <p:pic>
        <p:nvPicPr>
          <p:cNvPr id="4" name="Picture 3" descr="Snipping Tool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75"/>
            <a:ext cx="9144000" cy="67320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00400" y="4572000"/>
            <a:ext cx="65986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LCLS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71800" y="3124200"/>
            <a:ext cx="142507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FACET/LCLS II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53000" y="4572000"/>
            <a:ext cx="94679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SPEAR 3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7306" y="3078033"/>
            <a:ext cx="1098186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Support</a:t>
            </a:r>
          </a:p>
          <a:p>
            <a:r>
              <a:rPr lang="en-US" sz="1200" dirty="0" smtClean="0">
                <a:solidFill>
                  <a:srgbClr val="FF0000"/>
                </a:solidFill>
              </a:rPr>
              <a:t>(ICD, Facilities)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015453" y="2466669"/>
            <a:ext cx="8843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7030A0"/>
                </a:solidFill>
              </a:rPr>
              <a:t>Window</a:t>
            </a:r>
            <a:endParaRPr lang="en-US" sz="1600" dirty="0">
              <a:solidFill>
                <a:srgbClr val="7030A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28800" y="3149600"/>
            <a:ext cx="815223" cy="73866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Network</a:t>
            </a:r>
          </a:p>
          <a:p>
            <a:r>
              <a:rPr lang="en-US" sz="1400" dirty="0" smtClean="0">
                <a:solidFill>
                  <a:srgbClr val="FF0000"/>
                </a:solidFill>
              </a:rPr>
              <a:t>Room</a:t>
            </a:r>
          </a:p>
          <a:p>
            <a:r>
              <a:rPr lang="en-US" sz="1400" dirty="0" smtClean="0">
                <a:solidFill>
                  <a:srgbClr val="FF0000"/>
                </a:solidFill>
              </a:rPr>
              <a:t>(ANR)</a:t>
            </a:r>
            <a:endParaRPr lang="en-US" sz="1400" dirty="0">
              <a:solidFill>
                <a:srgbClr val="FF0000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1219200" y="5410200"/>
            <a:ext cx="685800" cy="838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828800" y="6248400"/>
            <a:ext cx="4399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Conduits (16) to manhole, then to </a:t>
            </a:r>
            <a:r>
              <a:rPr lang="en-US" dirty="0" err="1" smtClean="0">
                <a:solidFill>
                  <a:prstClr val="black"/>
                </a:solidFill>
              </a:rPr>
              <a:t>Bldg</a:t>
            </a:r>
            <a:r>
              <a:rPr lang="en-US" dirty="0" smtClean="0">
                <a:solidFill>
                  <a:prstClr val="black"/>
                </a:solidFill>
              </a:rPr>
              <a:t> 5, 50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400800" y="990600"/>
            <a:ext cx="2192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Northeast foyer of 52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752600" y="2743200"/>
            <a:ext cx="4572000" cy="25908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288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Artist </a:t>
            </a:r>
            <a:r>
              <a:rPr lang="en-US" dirty="0" smtClean="0"/>
              <a:t>Rendering (early 2013)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131" y="1600200"/>
            <a:ext cx="6767738" cy="4525963"/>
          </a:xfrm>
        </p:spPr>
      </p:pic>
    </p:spTree>
    <p:extLst>
      <p:ext uri="{BB962C8B-B14F-4D97-AF65-F5344CB8AC3E}">
        <p14:creationId xmlns:p14="http://schemas.microsoft.com/office/powerpoint/2010/main" val="1927795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 Design Features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>
            <a:normAutofit/>
          </a:bodyPr>
          <a:lstStyle/>
          <a:p>
            <a:pPr marL="342900" lvl="0" indent="-34290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</a:pPr>
            <a:r>
              <a:rPr lang="en-US" sz="3000" dirty="0" smtClean="0">
                <a:solidFill>
                  <a:prstClr val="black"/>
                </a:solidFill>
                <a:latin typeface="Calibri"/>
                <a:cs typeface="+mn-cs"/>
              </a:rPr>
              <a:t>Separate Heating, Ventilation &amp; Air Conditioning </a:t>
            </a:r>
            <a:r>
              <a:rPr lang="en-US" sz="3000" dirty="0">
                <a:solidFill>
                  <a:prstClr val="black"/>
                </a:solidFill>
                <a:latin typeface="Calibri"/>
                <a:cs typeface="+mn-cs"/>
              </a:rPr>
              <a:t>systems for </a:t>
            </a:r>
            <a:r>
              <a:rPr lang="en-US" sz="3000" dirty="0" smtClean="0">
                <a:solidFill>
                  <a:prstClr val="black"/>
                </a:solidFill>
                <a:latin typeface="Calibri"/>
                <a:cs typeface="+mn-cs"/>
              </a:rPr>
              <a:t>Control Room &amp; Network Room</a:t>
            </a:r>
            <a:endParaRPr lang="en-US" sz="3000" dirty="0">
              <a:solidFill>
                <a:prstClr val="black"/>
              </a:solidFill>
              <a:latin typeface="Calibri"/>
              <a:cs typeface="+mn-cs"/>
            </a:endParaRP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prstClr val="black"/>
                </a:solidFill>
                <a:latin typeface="Calibri"/>
                <a:cs typeface="+mn-cs"/>
              </a:rPr>
              <a:t>Raised </a:t>
            </a:r>
            <a:r>
              <a:rPr lang="en-US" sz="3000" dirty="0" smtClean="0">
                <a:solidFill>
                  <a:prstClr val="black"/>
                </a:solidFill>
                <a:latin typeface="Calibri"/>
                <a:cs typeface="+mn-cs"/>
              </a:rPr>
              <a:t>computer floor</a:t>
            </a:r>
            <a:r>
              <a:rPr lang="en-US" sz="3000" dirty="0">
                <a:solidFill>
                  <a:prstClr val="black"/>
                </a:solidFill>
                <a:latin typeface="Calibri"/>
                <a:cs typeface="+mn-cs"/>
              </a:rPr>
              <a:t>, cable trays</a:t>
            </a:r>
            <a:r>
              <a:rPr lang="en-US" sz="3000" dirty="0" smtClean="0">
                <a:solidFill>
                  <a:prstClr val="black"/>
                </a:solidFill>
                <a:latin typeface="Calibri"/>
                <a:cs typeface="+mn-cs"/>
              </a:rPr>
              <a:t>, “in-wall” </a:t>
            </a:r>
            <a:r>
              <a:rPr lang="en-US" sz="3000" dirty="0">
                <a:solidFill>
                  <a:prstClr val="black"/>
                </a:solidFill>
                <a:latin typeface="Calibri"/>
                <a:cs typeface="+mn-cs"/>
              </a:rPr>
              <a:t>conduits</a:t>
            </a: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prstClr val="black"/>
                </a:solidFill>
                <a:latin typeface="Calibri"/>
                <a:cs typeface="+mn-cs"/>
              </a:rPr>
              <a:t>All </a:t>
            </a:r>
            <a:r>
              <a:rPr lang="en-US" sz="3000" dirty="0" smtClean="0">
                <a:solidFill>
                  <a:prstClr val="black"/>
                </a:solidFill>
                <a:latin typeface="Calibri"/>
                <a:cs typeface="+mn-cs"/>
              </a:rPr>
              <a:t>power </a:t>
            </a:r>
            <a:r>
              <a:rPr lang="en-US" sz="3000" dirty="0">
                <a:solidFill>
                  <a:prstClr val="black"/>
                </a:solidFill>
                <a:latin typeface="Calibri"/>
                <a:cs typeface="+mn-cs"/>
              </a:rPr>
              <a:t>circuits on backup generator </a:t>
            </a:r>
          </a:p>
          <a:p>
            <a:pPr marL="800100" lvl="1" indent="-342900">
              <a:lnSpc>
                <a:spcPct val="100000"/>
              </a:lnSpc>
              <a:spcBef>
                <a:spcPct val="20000"/>
              </a:spcBef>
              <a:buClrTx/>
            </a:pPr>
            <a:r>
              <a:rPr lang="en-US" sz="2800" dirty="0" smtClean="0">
                <a:solidFill>
                  <a:prstClr val="black"/>
                </a:solidFill>
                <a:latin typeface="Calibri"/>
                <a:cs typeface="+mn-cs"/>
              </a:rPr>
              <a:t>many with UPS</a:t>
            </a:r>
          </a:p>
          <a:p>
            <a:pPr marL="457200" indent="-457200">
              <a:lnSpc>
                <a:spcPct val="100000"/>
              </a:lnSpc>
              <a:spcBef>
                <a:spcPct val="20000"/>
              </a:spcBef>
              <a:buClrTx/>
              <a:buFont typeface="Arial" panose="020B0604020202020204" pitchFamily="34" charset="0"/>
              <a:buChar char="•"/>
            </a:pPr>
            <a:r>
              <a:rPr lang="en-US" sz="3000" dirty="0" smtClean="0">
                <a:solidFill>
                  <a:prstClr val="black"/>
                </a:solidFill>
                <a:latin typeface="Calibri"/>
                <a:cs typeface="+mn-cs"/>
              </a:rPr>
              <a:t>5 adjustable lighting </a:t>
            </a:r>
            <a:r>
              <a:rPr lang="en-US" sz="3000" dirty="0" smtClean="0">
                <a:solidFill>
                  <a:prstClr val="black"/>
                </a:solidFill>
                <a:latin typeface="Calibri"/>
                <a:cs typeface="+mn-cs"/>
              </a:rPr>
              <a:t>zones</a:t>
            </a:r>
            <a:endParaRPr lang="en-US" sz="3000" dirty="0">
              <a:solidFill>
                <a:prstClr val="black"/>
              </a:solidFill>
              <a:latin typeface="Calibri"/>
              <a:cs typeface="+mn-cs"/>
            </a:endParaRP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</a:pPr>
            <a:r>
              <a:rPr lang="en-US" sz="3000" dirty="0" smtClean="0">
                <a:solidFill>
                  <a:prstClr val="black"/>
                </a:solidFill>
                <a:latin typeface="Calibri"/>
                <a:cs typeface="+mn-cs"/>
              </a:rPr>
              <a:t>Conduits </a:t>
            </a:r>
            <a:r>
              <a:rPr lang="en-US" sz="3000" dirty="0">
                <a:solidFill>
                  <a:prstClr val="black"/>
                </a:solidFill>
                <a:latin typeface="Calibri"/>
                <a:cs typeface="+mn-cs"/>
              </a:rPr>
              <a:t>to </a:t>
            </a:r>
            <a:r>
              <a:rPr lang="en-US" sz="3000" dirty="0" smtClean="0">
                <a:solidFill>
                  <a:prstClr val="black"/>
                </a:solidFill>
                <a:latin typeface="Calibri"/>
                <a:cs typeface="+mn-cs"/>
              </a:rPr>
              <a:t>existing MCC &amp; SPEAR3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8071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Under Construction (</a:t>
            </a:r>
            <a:r>
              <a:rPr lang="en-US" dirty="0" smtClean="0"/>
              <a:t>September </a:t>
            </a:r>
            <a:r>
              <a:rPr lang="en-US" dirty="0" smtClean="0"/>
              <a:t>2014)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534" y="1243013"/>
            <a:ext cx="3422649" cy="2566987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495" y="1243012"/>
            <a:ext cx="3624706" cy="25669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184" y="3962400"/>
            <a:ext cx="3556000" cy="2667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494" y="3962400"/>
            <a:ext cx="3661919" cy="266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852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 features (2)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>
            <a:normAutofit fontScale="92500" lnSpcReduction="10000"/>
          </a:bodyPr>
          <a:lstStyle/>
          <a:p>
            <a:pPr marL="342900" indent="-34290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prstClr val="black"/>
                </a:solidFill>
                <a:latin typeface="Calibri"/>
              </a:rPr>
              <a:t>Separate work areas for 4 Accelerator </a:t>
            </a:r>
            <a:r>
              <a:rPr lang="en-US" sz="2800" dirty="0" smtClean="0">
                <a:solidFill>
                  <a:prstClr val="black"/>
                </a:solidFill>
                <a:latin typeface="Calibri"/>
              </a:rPr>
              <a:t>programs</a:t>
            </a: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prstClr val="black"/>
                </a:solidFill>
                <a:latin typeface="Calibri"/>
              </a:rPr>
              <a:t>Workstation </a:t>
            </a:r>
            <a:r>
              <a:rPr lang="en-US" sz="2800" dirty="0">
                <a:solidFill>
                  <a:prstClr val="black"/>
                </a:solidFill>
                <a:latin typeface="Calibri"/>
              </a:rPr>
              <a:t>computers </a:t>
            </a:r>
            <a:r>
              <a:rPr lang="en-US" sz="2800" dirty="0" smtClean="0">
                <a:solidFill>
                  <a:prstClr val="black"/>
                </a:solidFill>
                <a:latin typeface="Calibri"/>
              </a:rPr>
              <a:t>are rack-mounted </a:t>
            </a:r>
            <a:r>
              <a:rPr lang="en-US" sz="2800" dirty="0">
                <a:solidFill>
                  <a:prstClr val="black"/>
                </a:solidFill>
                <a:latin typeface="Calibri"/>
              </a:rPr>
              <a:t>in </a:t>
            </a:r>
            <a:r>
              <a:rPr lang="en-US" sz="2800" dirty="0" smtClean="0">
                <a:solidFill>
                  <a:prstClr val="black"/>
                </a:solidFill>
                <a:latin typeface="Calibri"/>
              </a:rPr>
              <a:t>a separate </a:t>
            </a:r>
            <a:r>
              <a:rPr lang="en-US" sz="2800" dirty="0">
                <a:solidFill>
                  <a:prstClr val="black"/>
                </a:solidFill>
                <a:latin typeface="Calibri"/>
              </a:rPr>
              <a:t>Network room for sound &amp; temperature isolation</a:t>
            </a:r>
          </a:p>
          <a:p>
            <a:pPr marL="742950" lvl="1" indent="-285750">
              <a:lnSpc>
                <a:spcPct val="100000"/>
              </a:lnSpc>
              <a:spcBef>
                <a:spcPct val="20000"/>
              </a:spcBef>
              <a:buClrTx/>
              <a:buSzTx/>
              <a:buFont typeface="Arial" panose="020B0604020202020204" pitchFamily="34" charset="0"/>
              <a:buChar char="–"/>
            </a:pPr>
            <a:r>
              <a:rPr lang="en-US" sz="2400" dirty="0">
                <a:solidFill>
                  <a:prstClr val="black"/>
                </a:solidFill>
                <a:latin typeface="Calibri"/>
              </a:rPr>
              <a:t>KVM extenders (USB) to each keyboard location</a:t>
            </a:r>
          </a:p>
          <a:p>
            <a:pPr marL="742950" lvl="1" indent="-285750">
              <a:lnSpc>
                <a:spcPct val="100000"/>
              </a:lnSpc>
              <a:spcBef>
                <a:spcPct val="20000"/>
              </a:spcBef>
              <a:buClrTx/>
              <a:buSzTx/>
              <a:buFont typeface="Arial" panose="020B0604020202020204" pitchFamily="34" charset="0"/>
              <a:buChar char="–"/>
            </a:pPr>
            <a:r>
              <a:rPr lang="en-US" sz="2400" dirty="0">
                <a:solidFill>
                  <a:prstClr val="black"/>
                </a:solidFill>
                <a:latin typeface="Calibri"/>
              </a:rPr>
              <a:t>DVI video cable repeaters (CAT6) to each </a:t>
            </a: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monitor</a:t>
            </a:r>
          </a:p>
          <a:p>
            <a:pPr marL="742950" lvl="1" indent="-285750">
              <a:lnSpc>
                <a:spcPct val="100000"/>
              </a:lnSpc>
              <a:spcBef>
                <a:spcPct val="20000"/>
              </a:spcBef>
              <a:buClrTx/>
              <a:buSzTx/>
              <a:buFont typeface="Arial" panose="020B0604020202020204" pitchFamily="34" charset="0"/>
              <a:buChar char="–"/>
            </a:pP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Tested in existing MCC </a:t>
            </a:r>
            <a:endParaRPr lang="en-US" sz="2400" dirty="0">
              <a:solidFill>
                <a:prstClr val="black"/>
              </a:solidFill>
              <a:latin typeface="Calibri"/>
            </a:endParaRP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prstClr val="black"/>
                </a:solidFill>
                <a:latin typeface="Calibri"/>
              </a:rPr>
              <a:t>Overhead Display Monitors mounted on a track system</a:t>
            </a:r>
          </a:p>
          <a:p>
            <a:pPr marL="800100" lvl="1" indent="-342900">
              <a:lnSpc>
                <a:spcPct val="100000"/>
              </a:lnSpc>
              <a:spcBef>
                <a:spcPct val="20000"/>
              </a:spcBef>
              <a:buClrTx/>
            </a:pPr>
            <a:r>
              <a:rPr lang="en-US" sz="2600" dirty="0" smtClean="0">
                <a:solidFill>
                  <a:prstClr val="black"/>
                </a:solidFill>
                <a:latin typeface="Calibri"/>
              </a:rPr>
              <a:t>34 large (55”) monitors, 68 smaller (24”) monitors</a:t>
            </a: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prstClr val="black"/>
                </a:solidFill>
                <a:latin typeface="Calibri"/>
              </a:rPr>
              <a:t>Improved Air </a:t>
            </a:r>
            <a:r>
              <a:rPr lang="en-US" sz="2800" dirty="0" smtClean="0">
                <a:solidFill>
                  <a:prstClr val="black"/>
                </a:solidFill>
                <a:latin typeface="Calibri"/>
              </a:rPr>
              <a:t>flow</a:t>
            </a:r>
          </a:p>
          <a:p>
            <a:pPr marL="800100" lvl="1" indent="-342900">
              <a:lnSpc>
                <a:spcPct val="100000"/>
              </a:lnSpc>
              <a:spcBef>
                <a:spcPct val="20000"/>
              </a:spcBef>
              <a:buClrTx/>
            </a:pPr>
            <a:r>
              <a:rPr lang="en-US" sz="2600" dirty="0" smtClean="0">
                <a:solidFill>
                  <a:prstClr val="black"/>
                </a:solidFill>
                <a:latin typeface="Calibri"/>
              </a:rPr>
              <a:t>Supply </a:t>
            </a:r>
            <a:r>
              <a:rPr lang="en-US" sz="2600" dirty="0" smtClean="0">
                <a:solidFill>
                  <a:prstClr val="black"/>
                </a:solidFill>
                <a:latin typeface="Calibri"/>
              </a:rPr>
              <a:t>air in the center of the room, Return on the edges</a:t>
            </a:r>
          </a:p>
          <a:p>
            <a:pPr marL="457200" indent="-457200">
              <a:lnSpc>
                <a:spcPct val="100000"/>
              </a:lnSpc>
              <a:spcBef>
                <a:spcPct val="20000"/>
              </a:spcBef>
              <a:buClrTx/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prstClr val="black"/>
                </a:solidFill>
                <a:latin typeface="Calibri"/>
              </a:rPr>
              <a:t>Large window for tour groups</a:t>
            </a:r>
          </a:p>
          <a:p>
            <a:pPr marL="914400" lvl="1" indent="-457200">
              <a:lnSpc>
                <a:spcPct val="100000"/>
              </a:lnSpc>
              <a:spcBef>
                <a:spcPct val="20000"/>
              </a:spcBef>
              <a:buClrTx/>
            </a:pPr>
            <a:r>
              <a:rPr lang="en-US" sz="2600" dirty="0" smtClean="0">
                <a:solidFill>
                  <a:prstClr val="black"/>
                </a:solidFill>
                <a:latin typeface="Calibri"/>
              </a:rPr>
              <a:t>Allows some direct outdoor light</a:t>
            </a:r>
          </a:p>
          <a:p>
            <a:pPr lvl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</a:pPr>
            <a:endParaRPr lang="en-US" sz="2800" dirty="0">
              <a:solidFill>
                <a:prstClr val="black"/>
              </a:solidFill>
              <a:latin typeface="Calibri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7528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29" name="Title 2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SLAC National Accelerator Laboratory</a:t>
            </a:r>
            <a:endParaRPr lang="en-CA" dirty="0"/>
          </a:p>
        </p:txBody>
      </p:sp>
      <p:sp>
        <p:nvSpPr>
          <p:cNvPr id="30" name="Content Placeholder 29"/>
          <p:cNvSpPr>
            <a:spLocks noGrp="1"/>
          </p:cNvSpPr>
          <p:nvPr>
            <p:ph sz="quarter" idx="14"/>
          </p:nvPr>
        </p:nvSpPr>
        <p:spPr/>
        <p:txBody>
          <a:bodyPr>
            <a:normAutofit fontScale="700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A multi-discipline laboratory operated by Stanford University for the US Department of Energy since 1962.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800100" lvl="1" indent="-342900"/>
            <a:r>
              <a:rPr lang="en-US" dirty="0" smtClean="0"/>
              <a:t>Originally created for high energy particle physics</a:t>
            </a:r>
          </a:p>
          <a:p>
            <a:pPr marL="800100" lvl="1" indent="-342900"/>
            <a:r>
              <a:rPr lang="en-US" dirty="0" smtClean="0"/>
              <a:t>3 km electron </a:t>
            </a:r>
            <a:r>
              <a:rPr lang="en-US" dirty="0" err="1" smtClean="0"/>
              <a:t>Linac</a:t>
            </a:r>
            <a:endParaRPr lang="en-US" dirty="0" smtClean="0"/>
          </a:p>
          <a:p>
            <a:pPr marL="800100" lvl="1" indent="-342900"/>
            <a:r>
              <a:rPr lang="en-US" dirty="0" smtClean="0"/>
              <a:t>Fixed target end stations</a:t>
            </a:r>
          </a:p>
          <a:p>
            <a:pPr marL="800100" lvl="1" indent="-342900"/>
            <a:r>
              <a:rPr lang="en-US" dirty="0" smtClean="0"/>
              <a:t>Colliding beam storage rings (SPEAR, PEP, PEP2)</a:t>
            </a:r>
          </a:p>
          <a:p>
            <a:pPr marL="800100" lvl="1" indent="-342900"/>
            <a:r>
              <a:rPr lang="en-US" dirty="0" smtClean="0"/>
              <a:t>Linear collider arcs &amp; final focus (SLC)</a:t>
            </a:r>
          </a:p>
          <a:p>
            <a:pPr lvl="1" indent="0">
              <a:buNone/>
            </a:pPr>
            <a:endParaRPr lang="en-US" dirty="0" smtClean="0"/>
          </a:p>
          <a:p>
            <a:pPr marL="800100" lvl="1" indent="-342900"/>
            <a:r>
              <a:rPr lang="en-US" dirty="0" smtClean="0"/>
              <a:t>Synchrotron light source (SPEAR3 - SSRL)</a:t>
            </a:r>
          </a:p>
          <a:p>
            <a:pPr marL="800100" lvl="1" indent="-342900"/>
            <a:endParaRPr lang="en-US" dirty="0" smtClean="0"/>
          </a:p>
          <a:p>
            <a:pPr marL="800100" lvl="1" indent="-342900"/>
            <a:r>
              <a:rPr lang="en-US" dirty="0" smtClean="0"/>
              <a:t>X-Ray FEL (LCLS)</a:t>
            </a:r>
          </a:p>
          <a:p>
            <a:pPr marL="1033463" lvl="2" indent="-342900"/>
            <a:r>
              <a:rPr lang="en-US" dirty="0" smtClean="0"/>
              <a:t>Photon beams for material science, biological science, atomic &amp; molecular physics</a:t>
            </a:r>
          </a:p>
          <a:p>
            <a:pPr lvl="2" indent="0">
              <a:buNone/>
            </a:pPr>
            <a:endParaRPr lang="en-US" dirty="0" smtClean="0"/>
          </a:p>
          <a:p>
            <a:pPr marL="800100" lvl="1" indent="-342900"/>
            <a:r>
              <a:rPr lang="en-US" dirty="0" smtClean="0"/>
              <a:t>Advance electron accelerator physics (FACET, NLCTA)</a:t>
            </a:r>
          </a:p>
          <a:p>
            <a:pPr marL="342900" indent="-342900"/>
            <a:endParaRPr lang="en-US" dirty="0"/>
          </a:p>
          <a:p>
            <a:pPr marL="342900" indent="-342900"/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 smtClean="0"/>
          </a:p>
          <a:p>
            <a:r>
              <a:rPr lang="en-US" dirty="0"/>
              <a:t>	</a:t>
            </a:r>
            <a:endParaRPr lang="en-US" dirty="0" smtClean="0"/>
          </a:p>
          <a:p>
            <a:pPr lvl="1"/>
            <a:endParaRPr lang="en-US" dirty="0" smtClean="0"/>
          </a:p>
          <a:p>
            <a:endParaRPr lang="en-US" dirty="0" smtClean="0"/>
          </a:p>
          <a:p>
            <a:endParaRPr lang="en-CA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1245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2" dur="500" fill="hold"/>
                                        <p:tgtEl>
                                          <p:spTgt spid="3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8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4" dur="500" fill="hold"/>
                                        <p:tgtEl>
                                          <p:spTgt spid="3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8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6" dur="500" fill="hold"/>
                                        <p:tgtEl>
                                          <p:spTgt spid="3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8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8" dur="500" fill="hold"/>
                                        <p:tgtEl>
                                          <p:spTgt spid="3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72" y="1600200"/>
            <a:ext cx="7757855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76400" y="685800"/>
            <a:ext cx="30414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More than 2 times the space.  </a:t>
            </a:r>
          </a:p>
        </p:txBody>
      </p:sp>
    </p:spTree>
    <p:extLst>
      <p:ext uri="{BB962C8B-B14F-4D97-AF65-F5344CB8AC3E}">
        <p14:creationId xmlns:p14="http://schemas.microsoft.com/office/powerpoint/2010/main" val="1746785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Final Design &amp; Construction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>
            <a:normAutofit fontScale="850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End of 2012, initial funds available</a:t>
            </a:r>
          </a:p>
          <a:p>
            <a:pPr marL="800100" lvl="1" indent="-342900"/>
            <a:r>
              <a:rPr lang="en-US" dirty="0" smtClean="0"/>
              <a:t>Contractor hired </a:t>
            </a:r>
            <a:r>
              <a:rPr lang="en-US" dirty="0" smtClean="0"/>
              <a:t>to formalize conceptual design &amp; drawings</a:t>
            </a:r>
          </a:p>
          <a:p>
            <a:pPr marL="800100" lvl="1" indent="-342900"/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End of 2013, more funds available</a:t>
            </a:r>
          </a:p>
          <a:p>
            <a:pPr marL="800100" lvl="1" indent="-342900"/>
            <a:r>
              <a:rPr lang="en-US" dirty="0" smtClean="0"/>
              <a:t>Feb 2014 </a:t>
            </a:r>
            <a:r>
              <a:rPr lang="en-US" dirty="0" smtClean="0"/>
              <a:t>– Contract signed </a:t>
            </a:r>
            <a:r>
              <a:rPr lang="en-US" dirty="0" smtClean="0"/>
              <a:t>for ‘Design &amp; Build’ </a:t>
            </a:r>
            <a:r>
              <a:rPr lang="en-US" dirty="0" smtClean="0"/>
              <a:t>(outside compa</a:t>
            </a:r>
            <a:r>
              <a:rPr lang="en-US" dirty="0" smtClean="0"/>
              <a:t>ny)</a:t>
            </a:r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June 2014 Civil Construction started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October 2014 </a:t>
            </a:r>
            <a:r>
              <a:rPr lang="en-US" dirty="0" smtClean="0"/>
              <a:t>Civil Construction </a:t>
            </a:r>
            <a:r>
              <a:rPr lang="en-US" dirty="0" smtClean="0"/>
              <a:t>complete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October 2014 – August </a:t>
            </a:r>
            <a:r>
              <a:rPr lang="en-US" dirty="0" smtClean="0"/>
              <a:t>2015</a:t>
            </a:r>
            <a:endParaRPr lang="en-US" dirty="0" smtClean="0"/>
          </a:p>
          <a:p>
            <a:pPr marL="800100" lvl="1" indent="-342900"/>
            <a:r>
              <a:rPr lang="en-US" dirty="0" smtClean="0"/>
              <a:t>Network cables will be installed</a:t>
            </a:r>
          </a:p>
          <a:p>
            <a:pPr marL="800100" lvl="1" indent="-342900"/>
            <a:r>
              <a:rPr lang="en-US" dirty="0" smtClean="0"/>
              <a:t>IT equipment will be purchased &amp; installed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August 2015 </a:t>
            </a:r>
            <a:r>
              <a:rPr lang="en-US" dirty="0" smtClean="0"/>
              <a:t>Accelerator shutdown </a:t>
            </a:r>
            <a:endParaRPr lang="en-US" dirty="0"/>
          </a:p>
          <a:p>
            <a:pPr marL="800100" lvl="1" indent="-342900"/>
            <a:r>
              <a:rPr lang="en-US" dirty="0" smtClean="0"/>
              <a:t>Move </a:t>
            </a:r>
            <a:r>
              <a:rPr lang="en-US" dirty="0" smtClean="0"/>
              <a:t>Operations to the new Control Room</a:t>
            </a:r>
          </a:p>
          <a:p>
            <a:pPr marL="800100" lvl="1" indent="-342900"/>
            <a:endParaRPr lang="en-US" b="1" dirty="0"/>
          </a:p>
          <a:p>
            <a:pPr lvl="1" indent="0">
              <a:buNone/>
            </a:pPr>
            <a:r>
              <a:rPr lang="en-US" b="1" dirty="0" smtClean="0"/>
              <a:t>			</a:t>
            </a:r>
          </a:p>
        </p:txBody>
      </p:sp>
    </p:spTree>
    <p:extLst>
      <p:ext uri="{BB962C8B-B14F-4D97-AF65-F5344CB8AC3E}">
        <p14:creationId xmlns:p14="http://schemas.microsoft.com/office/powerpoint/2010/main" val="2615907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Status:</a:t>
            </a:r>
            <a:br>
              <a:rPr lang="en-US" dirty="0" smtClean="0"/>
            </a:br>
            <a:r>
              <a:rPr lang="en-US" dirty="0" smtClean="0"/>
              <a:t>Civil Construction completed Oct 14, 2014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499197"/>
            <a:ext cx="8108950" cy="2553344"/>
          </a:xfrm>
        </p:spPr>
      </p:pic>
    </p:spTree>
    <p:extLst>
      <p:ext uri="{BB962C8B-B14F-4D97-AF65-F5344CB8AC3E}">
        <p14:creationId xmlns:p14="http://schemas.microsoft.com/office/powerpoint/2010/main" val="212782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Adjacent Network room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033" y="1243013"/>
            <a:ext cx="3799284" cy="5065712"/>
          </a:xfrm>
        </p:spPr>
      </p:pic>
    </p:spTree>
    <p:extLst>
      <p:ext uri="{BB962C8B-B14F-4D97-AF65-F5344CB8AC3E}">
        <p14:creationId xmlns:p14="http://schemas.microsoft.com/office/powerpoint/2010/main" val="640682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Ready for SLAC Cable &amp; Controls installation</a:t>
            </a:r>
            <a:br>
              <a:rPr lang="en-US" dirty="0" smtClean="0"/>
            </a:br>
            <a:r>
              <a:rPr lang="en-US" dirty="0" smtClean="0"/>
              <a:t>Starting October </a:t>
            </a:r>
            <a:r>
              <a:rPr lang="en-US" dirty="0" smtClean="0"/>
              <a:t>27 </a:t>
            </a:r>
            <a:r>
              <a:rPr lang="en-US" dirty="0" smtClean="0"/>
              <a:t>(today!)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981201"/>
            <a:ext cx="8108950" cy="2971800"/>
          </a:xfrm>
        </p:spPr>
      </p:pic>
    </p:spTree>
    <p:extLst>
      <p:ext uri="{BB962C8B-B14F-4D97-AF65-F5344CB8AC3E}">
        <p14:creationId xmlns:p14="http://schemas.microsoft.com/office/powerpoint/2010/main" val="1969049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Budget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Civil Construction</a:t>
            </a:r>
          </a:p>
          <a:p>
            <a:pPr marL="800100" lvl="1" indent="-342900"/>
            <a:r>
              <a:rPr lang="en-US" dirty="0" smtClean="0"/>
              <a:t>Design &amp; Build contract (outside company)</a:t>
            </a:r>
          </a:p>
          <a:p>
            <a:pPr marL="800100" lvl="1" indent="-342900"/>
            <a:r>
              <a:rPr lang="en-US" dirty="0" smtClean="0"/>
              <a:t>$3.7 Million (US)</a:t>
            </a:r>
          </a:p>
          <a:p>
            <a:pPr lvl="1" indent="0">
              <a:buNone/>
            </a:pPr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IT Equipment, Cabling, Instrumentation &amp; Controls</a:t>
            </a:r>
          </a:p>
          <a:p>
            <a:pPr marL="800100" lvl="1" indent="-342900"/>
            <a:r>
              <a:rPr lang="en-US" dirty="0" smtClean="0"/>
              <a:t>~$ 0.8 M  Materials</a:t>
            </a:r>
          </a:p>
          <a:p>
            <a:pPr marL="800100" lvl="1" indent="-342900"/>
            <a:r>
              <a:rPr lang="en-US" dirty="0" smtClean="0"/>
              <a:t>~$ 0.3 M   SLAC Labor</a:t>
            </a:r>
          </a:p>
        </p:txBody>
      </p:sp>
    </p:spTree>
    <p:extLst>
      <p:ext uri="{BB962C8B-B14F-4D97-AF65-F5344CB8AC3E}">
        <p14:creationId xmlns:p14="http://schemas.microsoft.com/office/powerpoint/2010/main" val="3934882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Concerns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>
            <a:normAutofit fontScale="92500"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Completion of custom Safety System interface electronics in time for Aug 2015 move-in.</a:t>
            </a:r>
          </a:p>
          <a:p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Time window for final migration &amp; testing is short.</a:t>
            </a:r>
          </a:p>
          <a:p>
            <a:pPr marL="800100" lvl="1" indent="-342900"/>
            <a:r>
              <a:rPr lang="en-US" dirty="0" smtClean="0"/>
              <a:t>6 week Accelerator shutdown Aug-Sept 2015</a:t>
            </a:r>
          </a:p>
          <a:p>
            <a:pPr marL="800100" lvl="1" indent="-342900"/>
            <a:r>
              <a:rPr lang="en-US" dirty="0" smtClean="0"/>
              <a:t>Difficult to ‘fall back’</a:t>
            </a:r>
          </a:p>
          <a:p>
            <a:pPr marL="800100" lvl="1" indent="-342900"/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New ACR location is more accessible for non-Operations personnel.</a:t>
            </a:r>
          </a:p>
          <a:p>
            <a:pPr marL="800100" lvl="1" indent="-342900"/>
            <a:r>
              <a:rPr lang="en-US" dirty="0" smtClean="0"/>
              <a:t>Door locks with RF ID Card readers.</a:t>
            </a:r>
          </a:p>
          <a:p>
            <a:pPr marL="800100" lvl="1" indent="-342900"/>
            <a:r>
              <a:rPr lang="en-US" dirty="0" smtClean="0"/>
              <a:t>Database of persons approved for entry.</a:t>
            </a:r>
          </a:p>
          <a:p>
            <a:pPr lvl="1" indent="0">
              <a:buNone/>
            </a:pPr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Limited Parking!</a:t>
            </a:r>
          </a:p>
          <a:p>
            <a:pPr marL="800100" lvl="1" indent="-34290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2881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1026" name="Picture 2" descr="E:\Pictures of ACR\2014-10-22 eastward vie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>
          <a:xfrm>
            <a:off x="1935318" y="4343401"/>
            <a:ext cx="7208682" cy="2514599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We </a:t>
            </a:r>
            <a:r>
              <a:rPr lang="en-US" dirty="0" smtClean="0">
                <a:solidFill>
                  <a:srgbClr val="FFFF00"/>
                </a:solidFill>
              </a:rPr>
              <a:t>are very </a:t>
            </a:r>
            <a:r>
              <a:rPr lang="en-US" dirty="0">
                <a:solidFill>
                  <a:srgbClr val="FFFF00"/>
                </a:solidFill>
              </a:rPr>
              <a:t>satisfied with the results so far.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Looking </a:t>
            </a:r>
            <a:r>
              <a:rPr lang="en-US" dirty="0">
                <a:solidFill>
                  <a:srgbClr val="FFFF00"/>
                </a:solidFill>
              </a:rPr>
              <a:t>forward to Operation </a:t>
            </a:r>
            <a:r>
              <a:rPr lang="en-US" dirty="0" smtClean="0">
                <a:solidFill>
                  <a:srgbClr val="FFFF00"/>
                </a:solidFill>
              </a:rPr>
              <a:t>in </a:t>
            </a:r>
            <a:r>
              <a:rPr lang="en-US" dirty="0" smtClean="0">
                <a:solidFill>
                  <a:srgbClr val="FFFF00"/>
                </a:solidFill>
              </a:rPr>
              <a:t>September </a:t>
            </a:r>
            <a:r>
              <a:rPr lang="en-US" dirty="0">
                <a:solidFill>
                  <a:srgbClr val="FFFF00"/>
                </a:solidFill>
              </a:rPr>
              <a:t>2015!</a:t>
            </a:r>
          </a:p>
          <a:p>
            <a:endParaRPr lang="en-US" dirty="0">
              <a:solidFill>
                <a:srgbClr val="FFFF00"/>
              </a:solidFill>
            </a:endParaRPr>
          </a:p>
          <a:p>
            <a:r>
              <a:rPr lang="en-US" dirty="0" smtClean="0">
                <a:solidFill>
                  <a:srgbClr val="FFFF00"/>
                </a:solidFill>
              </a:rPr>
              <a:t>              Thank </a:t>
            </a:r>
            <a:r>
              <a:rPr lang="en-US" dirty="0">
                <a:solidFill>
                  <a:srgbClr val="FFFF00"/>
                </a:solidFill>
              </a:rPr>
              <a:t>you for your attention.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                        Questions</a:t>
            </a:r>
            <a:r>
              <a:rPr lang="en-US" dirty="0">
                <a:solidFill>
                  <a:srgbClr val="FFFF00"/>
                </a:solidFill>
              </a:rPr>
              <a:t>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6544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 slides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5172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Original Project schedule (completion Aug 2014)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1600"/>
            <a:ext cx="9144000" cy="4572000"/>
          </a:xfrm>
        </p:spPr>
      </p:pic>
      <p:grpSp>
        <p:nvGrpSpPr>
          <p:cNvPr id="18" name="Group 17"/>
          <p:cNvGrpSpPr/>
          <p:nvPr/>
        </p:nvGrpSpPr>
        <p:grpSpPr>
          <a:xfrm>
            <a:off x="5181600" y="1041622"/>
            <a:ext cx="1219200" cy="853631"/>
            <a:chOff x="5181600" y="1041622"/>
            <a:chExt cx="1219200" cy="853631"/>
          </a:xfrm>
        </p:grpSpPr>
        <p:grpSp>
          <p:nvGrpSpPr>
            <p:cNvPr id="14" name="Group 13"/>
            <p:cNvGrpSpPr/>
            <p:nvPr/>
          </p:nvGrpSpPr>
          <p:grpSpPr>
            <a:xfrm>
              <a:off x="5181600" y="1361853"/>
              <a:ext cx="1219200" cy="533400"/>
              <a:chOff x="5181600" y="1361853"/>
              <a:chExt cx="1219200" cy="533400"/>
            </a:xfrm>
          </p:grpSpPr>
          <p:cxnSp>
            <p:nvCxnSpPr>
              <p:cNvPr id="9" name="Straight Connector 8"/>
              <p:cNvCxnSpPr/>
              <p:nvPr/>
            </p:nvCxnSpPr>
            <p:spPr>
              <a:xfrm>
                <a:off x="5181600" y="1361853"/>
                <a:ext cx="0" cy="5334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Right Arrow 9"/>
              <p:cNvSpPr/>
              <p:nvPr/>
            </p:nvSpPr>
            <p:spPr>
              <a:xfrm>
                <a:off x="5245395" y="1514253"/>
                <a:ext cx="1143000" cy="228600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2" name="Straight Connector 11"/>
              <p:cNvCxnSpPr/>
              <p:nvPr/>
            </p:nvCxnSpPr>
            <p:spPr>
              <a:xfrm>
                <a:off x="6400800" y="1361853"/>
                <a:ext cx="0" cy="5334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" name="TextBox 14"/>
            <p:cNvSpPr txBox="1"/>
            <p:nvPr/>
          </p:nvSpPr>
          <p:spPr>
            <a:xfrm>
              <a:off x="5371901" y="1041622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Delays</a:t>
              </a:r>
              <a:endParaRPr lang="en-US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8023180" y="1177187"/>
            <a:ext cx="1120820" cy="565666"/>
            <a:chOff x="8023180" y="1177187"/>
            <a:chExt cx="1120820" cy="565666"/>
          </a:xfrm>
        </p:grpSpPr>
        <p:sp>
          <p:nvSpPr>
            <p:cNvPr id="13" name="Right Arrow 12"/>
            <p:cNvSpPr/>
            <p:nvPr/>
          </p:nvSpPr>
          <p:spPr>
            <a:xfrm>
              <a:off x="8566150" y="1628553"/>
              <a:ext cx="501650" cy="1143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8023180" y="1177187"/>
              <a:ext cx="11208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Oct 2014</a:t>
              </a:r>
              <a:endParaRPr lang="en-US" dirty="0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5181600" y="5334000"/>
            <a:ext cx="3401990" cy="810069"/>
            <a:chOff x="5181600" y="5334000"/>
            <a:chExt cx="3401990" cy="810069"/>
          </a:xfrm>
        </p:grpSpPr>
        <p:sp>
          <p:nvSpPr>
            <p:cNvPr id="19" name="Right Arrow 18"/>
            <p:cNvSpPr/>
            <p:nvPr/>
          </p:nvSpPr>
          <p:spPr>
            <a:xfrm>
              <a:off x="5181600" y="5334000"/>
              <a:ext cx="1219200" cy="3048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Left Arrow 19"/>
            <p:cNvSpPr/>
            <p:nvPr/>
          </p:nvSpPr>
          <p:spPr>
            <a:xfrm>
              <a:off x="7247860" y="5334000"/>
              <a:ext cx="1335730" cy="304800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943600" y="5769418"/>
              <a:ext cx="2308180" cy="3746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Compression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716523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/>
            </a:r>
            <a:br>
              <a:rPr lang="en-CA" dirty="0" smtClean="0"/>
            </a:br>
            <a:r>
              <a:rPr lang="en-CA" dirty="0"/>
              <a:t>F</a:t>
            </a:r>
            <a:r>
              <a:rPr lang="en-CA" dirty="0" smtClean="0"/>
              <a:t>acilities operated by Accelerator Operations &amp; Safety Division</a:t>
            </a:r>
            <a:endParaRPr lang="en-CA" dirty="0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8"/>
          </p:nvPr>
        </p:nvSpPr>
        <p:spPr/>
        <p:txBody>
          <a:bodyPr>
            <a:normAutofit fontScale="92500" lnSpcReduction="20000"/>
          </a:bodyPr>
          <a:lstStyle/>
          <a:p>
            <a:pPr lvl="1"/>
            <a:r>
              <a:rPr lang="en-US" dirty="0" smtClean="0"/>
              <a:t>1 km </a:t>
            </a:r>
            <a:r>
              <a:rPr lang="en-US" dirty="0" err="1" smtClean="0"/>
              <a:t>Linac</a:t>
            </a:r>
            <a:r>
              <a:rPr lang="en-US" dirty="0" smtClean="0"/>
              <a:t> for LCLS X-ray FEL</a:t>
            </a:r>
          </a:p>
          <a:p>
            <a:pPr lvl="1"/>
            <a:r>
              <a:rPr lang="en-US" dirty="0" smtClean="0"/>
              <a:t>2 km </a:t>
            </a:r>
            <a:r>
              <a:rPr lang="en-US" dirty="0" err="1" smtClean="0"/>
              <a:t>Linac</a:t>
            </a:r>
            <a:r>
              <a:rPr lang="en-US" dirty="0" smtClean="0"/>
              <a:t> for FACET Accelerator R &amp; D</a:t>
            </a:r>
          </a:p>
          <a:p>
            <a:pPr lvl="1"/>
            <a:r>
              <a:rPr lang="en-US" dirty="0" smtClean="0"/>
              <a:t>SPEAR3 for SSRL </a:t>
            </a:r>
          </a:p>
          <a:p>
            <a:pPr lvl="1"/>
            <a:r>
              <a:rPr lang="en-US" dirty="0" smtClean="0"/>
              <a:t>Test beams from LCLS </a:t>
            </a:r>
            <a:r>
              <a:rPr lang="en-US" dirty="0" err="1"/>
              <a:t>L</a:t>
            </a:r>
            <a:r>
              <a:rPr lang="en-US" dirty="0" err="1" smtClean="0"/>
              <a:t>inac</a:t>
            </a:r>
            <a:r>
              <a:rPr lang="en-US" dirty="0" smtClean="0"/>
              <a:t> to End Station A</a:t>
            </a:r>
          </a:p>
          <a:p>
            <a:pPr lvl="1"/>
            <a:endParaRPr lang="en-US" dirty="0"/>
          </a:p>
          <a:p>
            <a:pPr lvl="1"/>
            <a:r>
              <a:rPr lang="en-US" dirty="0" smtClean="0"/>
              <a:t>Future: LCLS-II </a:t>
            </a:r>
          </a:p>
          <a:p>
            <a:pPr lvl="2"/>
            <a:r>
              <a:rPr lang="en-US" dirty="0" smtClean="0"/>
              <a:t>1 km Superconducting RF </a:t>
            </a:r>
            <a:r>
              <a:rPr lang="en-US" dirty="0" err="1" smtClean="0"/>
              <a:t>Linac</a:t>
            </a:r>
            <a:r>
              <a:rPr lang="en-US" dirty="0" smtClean="0"/>
              <a:t> for X-ray FEL</a:t>
            </a:r>
          </a:p>
          <a:p>
            <a:pPr lvl="1"/>
            <a:endParaRPr lang="en-US" dirty="0"/>
          </a:p>
          <a:p>
            <a:pPr lvl="1"/>
            <a:r>
              <a:rPr lang="en-US" dirty="0" smtClean="0"/>
              <a:t>Goal – Operate all from one control room</a:t>
            </a:r>
          </a:p>
          <a:p>
            <a:pPr lvl="1"/>
            <a:endParaRPr lang="en-US" dirty="0" smtClean="0"/>
          </a:p>
        </p:txBody>
      </p:sp>
      <p:pic>
        <p:nvPicPr>
          <p:cNvPr id="1026" name="Picture 2" descr="http://www-group.slac.stanford.edu/com/images/gallery/lab/aerial2.jpg"/>
          <p:cNvPicPr>
            <a:picLocks noGrp="1" noChangeAspect="1" noChangeArrowheads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9" r="8739"/>
          <a:stretch>
            <a:fillRect/>
          </a:stretch>
        </p:blipFill>
        <p:spPr bwMode="auto">
          <a:xfrm>
            <a:off x="3585635" y="1192784"/>
            <a:ext cx="5303682" cy="4843462"/>
          </a:xfrm>
          <a:prstGeom prst="rect">
            <a:avLst/>
          </a:prstGeom>
          <a:noFill/>
          <a:extLst/>
        </p:spPr>
      </p:pic>
      <p:sp>
        <p:nvSpPr>
          <p:cNvPr id="8" name="5-Point Star 7"/>
          <p:cNvSpPr/>
          <p:nvPr/>
        </p:nvSpPr>
        <p:spPr>
          <a:xfrm>
            <a:off x="6629400" y="4013200"/>
            <a:ext cx="457200" cy="304800"/>
          </a:xfrm>
          <a:prstGeom prst="star5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7689851" y="2438400"/>
            <a:ext cx="1224866" cy="685800"/>
            <a:chOff x="7689851" y="2438400"/>
            <a:chExt cx="1224866" cy="685800"/>
          </a:xfrm>
        </p:grpSpPr>
        <p:sp>
          <p:nvSpPr>
            <p:cNvPr id="7" name="5-Point Star 6"/>
            <p:cNvSpPr/>
            <p:nvPr/>
          </p:nvSpPr>
          <p:spPr>
            <a:xfrm>
              <a:off x="8457517" y="2438400"/>
              <a:ext cx="457200" cy="304800"/>
            </a:xfrm>
            <a:prstGeom prst="star5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 flipH="1">
              <a:off x="7689851" y="2497667"/>
              <a:ext cx="1102781" cy="626533"/>
            </a:xfrm>
            <a:prstGeom prst="straightConnector1">
              <a:avLst/>
            </a:prstGeom>
            <a:ln w="38100">
              <a:solidFill>
                <a:schemeClr val="accent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/>
          <p:cNvGrpSpPr/>
          <p:nvPr/>
        </p:nvGrpSpPr>
        <p:grpSpPr>
          <a:xfrm>
            <a:off x="4038600" y="3098800"/>
            <a:ext cx="3712635" cy="1993900"/>
            <a:chOff x="4038600" y="3098800"/>
            <a:chExt cx="3712635" cy="1993900"/>
          </a:xfrm>
        </p:grpSpPr>
        <p:sp>
          <p:nvSpPr>
            <p:cNvPr id="3" name="5-Point Star 2"/>
            <p:cNvSpPr/>
            <p:nvPr/>
          </p:nvSpPr>
          <p:spPr>
            <a:xfrm>
              <a:off x="7209368" y="3124200"/>
              <a:ext cx="457200" cy="304800"/>
            </a:xfrm>
            <a:prstGeom prst="star5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" name="Straight Arrow Connector 4"/>
            <p:cNvCxnSpPr/>
            <p:nvPr/>
          </p:nvCxnSpPr>
          <p:spPr>
            <a:xfrm flipH="1">
              <a:off x="5236635" y="3098800"/>
              <a:ext cx="2514600" cy="1388533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flipH="1">
              <a:off x="4038600" y="4457700"/>
              <a:ext cx="1164168" cy="635000"/>
            </a:xfrm>
            <a:prstGeom prst="straightConnector1">
              <a:avLst/>
            </a:prstGeom>
            <a:ln w="38100">
              <a:solidFill>
                <a:schemeClr val="accent5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5-Point Star 19"/>
          <p:cNvSpPr/>
          <p:nvPr/>
        </p:nvSpPr>
        <p:spPr>
          <a:xfrm>
            <a:off x="6096000" y="4080933"/>
            <a:ext cx="321735" cy="292100"/>
          </a:xfrm>
          <a:prstGeom prst="star5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445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" b="33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74859" y="76200"/>
            <a:ext cx="8103570" cy="753033"/>
          </a:xfrm>
        </p:spPr>
        <p:txBody>
          <a:bodyPr/>
          <a:lstStyle/>
          <a:p>
            <a:r>
              <a:rPr lang="en-US" sz="2800" dirty="0" smtClean="0"/>
              <a:t>Existing Main Control Center</a:t>
            </a:r>
            <a:br>
              <a:rPr lang="en-US" sz="2800" dirty="0" smtClean="0"/>
            </a:br>
            <a:r>
              <a:rPr lang="en-US" sz="2800" dirty="0" smtClean="0"/>
              <a:t>Needs more space &amp; more workstations!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004851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MCC.jp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33400" y="31519"/>
            <a:ext cx="8103570" cy="753033"/>
          </a:xfrm>
        </p:spPr>
        <p:txBody>
          <a:bodyPr/>
          <a:lstStyle/>
          <a:p>
            <a:r>
              <a:rPr lang="en-US" dirty="0" smtClean="0"/>
              <a:t>MCC during Accelerator Physics studies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1649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New Accelerator Control Room would help…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89036" y="1219200"/>
            <a:ext cx="7701578" cy="39333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prstClr val="black"/>
                </a:solidFill>
                <a:latin typeface="Calibri"/>
              </a:rPr>
              <a:t>More space to 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o</a:t>
            </a:r>
            <a:r>
              <a:rPr lang="en-US" sz="3200" dirty="0" smtClean="0">
                <a:solidFill>
                  <a:prstClr val="black"/>
                </a:solidFill>
                <a:latin typeface="Calibri"/>
              </a:rPr>
              <a:t>perate 3 accelerators</a:t>
            </a:r>
          </a:p>
          <a:p>
            <a:pPr marL="800100" lvl="1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prstClr val="black"/>
                </a:solidFill>
                <a:latin typeface="Calibri"/>
              </a:rPr>
              <a:t>LCLS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, FACET, </a:t>
            </a:r>
            <a:r>
              <a:rPr lang="en-US" sz="3200" dirty="0" smtClean="0">
                <a:solidFill>
                  <a:prstClr val="black"/>
                </a:solidFill>
                <a:latin typeface="Calibri"/>
              </a:rPr>
              <a:t>SPEAR3</a:t>
            </a:r>
            <a:endParaRPr lang="en-US" sz="3200" dirty="0">
              <a:solidFill>
                <a:prstClr val="black"/>
              </a:solidFill>
              <a:latin typeface="Calibri"/>
            </a:endParaRPr>
          </a:p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prstClr val="black"/>
                </a:solidFill>
                <a:latin typeface="Calibri"/>
              </a:rPr>
              <a:t>Space for commissioning and operation 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of future accelerators (LCLS-II, FACET-II)</a:t>
            </a:r>
          </a:p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prstClr val="black"/>
                </a:solidFill>
                <a:latin typeface="Calibri"/>
              </a:rPr>
              <a:t>Add capacity for monitoring </a:t>
            </a:r>
            <a:r>
              <a:rPr lang="en-US" sz="3200" dirty="0" smtClean="0">
                <a:solidFill>
                  <a:prstClr val="black"/>
                </a:solidFill>
                <a:latin typeface="Calibri"/>
              </a:rPr>
              <a:t>of Conventional </a:t>
            </a:r>
            <a:r>
              <a:rPr lang="en-US" sz="3200" dirty="0" smtClean="0">
                <a:solidFill>
                  <a:prstClr val="black"/>
                </a:solidFill>
                <a:latin typeface="Calibri"/>
              </a:rPr>
              <a:t>Facilities </a:t>
            </a:r>
          </a:p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prstClr val="black"/>
                </a:solidFill>
                <a:latin typeface="Calibri"/>
              </a:rPr>
              <a:t>Future Cryogenic plant (LCLS-II)?</a:t>
            </a:r>
            <a:endParaRPr lang="en-US" sz="32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57603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Unique Opportunity…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SLAC Research Support Building and Infrastructure Modernization Project (2010 through 2014)</a:t>
            </a:r>
          </a:p>
          <a:p>
            <a:pPr marL="800100" lvl="1" indent="-342900"/>
            <a:r>
              <a:rPr lang="en-US" dirty="0" smtClean="0"/>
              <a:t>DOE funding available (Economic recovery “stimulus”)</a:t>
            </a:r>
          </a:p>
          <a:p>
            <a:pPr marL="800100" lvl="1" indent="-342900"/>
            <a:r>
              <a:rPr lang="en-US" dirty="0" smtClean="0"/>
              <a:t>Renovate 2 large office buildings</a:t>
            </a:r>
          </a:p>
          <a:p>
            <a:pPr marL="800100" lvl="1" indent="-342900"/>
            <a:r>
              <a:rPr lang="en-US" dirty="0" smtClean="0"/>
              <a:t>Upgrade the 230 kV Electrical infrastructure </a:t>
            </a:r>
          </a:p>
          <a:p>
            <a:pPr lvl="1" indent="0">
              <a:buNone/>
            </a:pPr>
            <a:endParaRPr lang="en-US" dirty="0" smtClean="0"/>
          </a:p>
          <a:p>
            <a:pPr marL="800100" lvl="1" indent="-342900"/>
            <a:r>
              <a:rPr lang="en-US" dirty="0" smtClean="0"/>
              <a:t>Build 1 </a:t>
            </a:r>
            <a:r>
              <a:rPr lang="en-US" dirty="0"/>
              <a:t>new office </a:t>
            </a:r>
            <a:r>
              <a:rPr lang="en-US" dirty="0" smtClean="0"/>
              <a:t>building for the Accelerator Directorate (~300 people)</a:t>
            </a:r>
          </a:p>
        </p:txBody>
      </p:sp>
    </p:spTree>
    <p:extLst>
      <p:ext uri="{BB962C8B-B14F-4D97-AF65-F5344CB8AC3E}">
        <p14:creationId xmlns:p14="http://schemas.microsoft.com/office/powerpoint/2010/main" val="3660208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Can we put a new Control Room in the new building?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1033463" lvl="2" indent="-342900"/>
            <a:endParaRPr lang="en-US" dirty="0" smtClean="0">
              <a:solidFill>
                <a:srgbClr val="000000"/>
              </a:solidFill>
            </a:endParaRPr>
          </a:p>
          <a:p>
            <a:pPr marL="1033463" lvl="2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Head of Accelerator Directorate (Norbert Holtkamp) advocated for space in the new RSB office building for a future control room.</a:t>
            </a:r>
          </a:p>
          <a:p>
            <a:pPr marL="1033463" lvl="2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End </a:t>
            </a:r>
            <a:r>
              <a:rPr lang="en-US" dirty="0">
                <a:solidFill>
                  <a:srgbClr val="000000"/>
                </a:solidFill>
              </a:rPr>
              <a:t>of 2010, approval to allocate </a:t>
            </a:r>
            <a:r>
              <a:rPr lang="en-US" dirty="0" smtClean="0">
                <a:solidFill>
                  <a:srgbClr val="000000"/>
                </a:solidFill>
              </a:rPr>
              <a:t>space.</a:t>
            </a:r>
          </a:p>
          <a:p>
            <a:pPr marL="1033463" lvl="2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Proceed with Office building construction, but leave an unfinished “shell” on the first floor. (24m x 13m)</a:t>
            </a:r>
          </a:p>
          <a:p>
            <a:pPr marL="1033463" lvl="2" indent="-342900">
              <a:buFont typeface="Arial" panose="020B0604020202020204" pitchFamily="34" charset="0"/>
              <a:buChar char="•"/>
            </a:pPr>
            <a:endParaRPr lang="en-US" dirty="0" smtClean="0">
              <a:solidFill>
                <a:srgbClr val="000000"/>
              </a:solidFill>
            </a:endParaRPr>
          </a:p>
          <a:p>
            <a:pPr marL="1033463" lvl="2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Funding level for Control Room </a:t>
            </a:r>
            <a:r>
              <a:rPr lang="en-US" dirty="0">
                <a:solidFill>
                  <a:srgbClr val="000000"/>
                </a:solidFill>
              </a:rPr>
              <a:t>= “to be decided”, based </a:t>
            </a:r>
            <a:r>
              <a:rPr lang="en-US" dirty="0" smtClean="0">
                <a:solidFill>
                  <a:srgbClr val="000000"/>
                </a:solidFill>
              </a:rPr>
              <a:t>on how much is left from the projects listed above</a:t>
            </a:r>
          </a:p>
          <a:p>
            <a:pPr lvl="2" indent="0">
              <a:buNone/>
            </a:pPr>
            <a:endParaRPr lang="en-US" dirty="0">
              <a:solidFill>
                <a:srgbClr val="000000"/>
              </a:solidFill>
            </a:endParaRPr>
          </a:p>
          <a:p>
            <a:pPr marL="1033463" lvl="2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Start planning!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5967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42" y="-177628"/>
            <a:ext cx="9108558" cy="7035629"/>
          </a:xfrm>
        </p:spPr>
      </p:pic>
      <p:sp>
        <p:nvSpPr>
          <p:cNvPr id="7" name="Rectangle 6"/>
          <p:cNvSpPr/>
          <p:nvPr/>
        </p:nvSpPr>
        <p:spPr>
          <a:xfrm>
            <a:off x="1676400" y="533400"/>
            <a:ext cx="1447800" cy="6858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 rot="532363">
            <a:off x="4724400" y="3962400"/>
            <a:ext cx="990600" cy="9144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362200" y="990600"/>
            <a:ext cx="533400" cy="228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352800" y="-2808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New Building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1000" y="2895600"/>
            <a:ext cx="3185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Space for New Control Room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359051" y="4114800"/>
            <a:ext cx="24288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Existing Main Control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Center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069072" y="4226442"/>
            <a:ext cx="2286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3124200" y="366524"/>
            <a:ext cx="304800" cy="16687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1371600" y="1104900"/>
            <a:ext cx="990600" cy="1676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 flipV="1">
            <a:off x="5779592" y="4226442"/>
            <a:ext cx="579459" cy="76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609600" y="3657600"/>
            <a:ext cx="7696200" cy="84911"/>
          </a:xfrm>
          <a:prstGeom prst="straightConnector1">
            <a:avLst/>
          </a:prstGeom>
          <a:ln>
            <a:solidFill>
              <a:schemeClr val="accent5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6553200" y="3373179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Accelerator</a:t>
            </a:r>
            <a:endParaRPr lang="en-US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2675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ESENTER_VERSION" val="6"/>
  <p:tag name="ARTICULATE_PROJECT_CHECK" val="0"/>
  <p:tag name="ARTICULATE_PROJECT_OPEN" val="0"/>
</p:tagLst>
</file>

<file path=ppt/theme/theme1.xml><?xml version="1.0" encoding="utf-8"?>
<a:theme xmlns:a="http://schemas.openxmlformats.org/drawingml/2006/main" name="Blank">
  <a:themeElements>
    <a:clrScheme name="SLAC_RevisedPalette_2012">
      <a:dk1>
        <a:srgbClr val="000000"/>
      </a:dk1>
      <a:lt1>
        <a:sysClr val="window" lastClr="FFFFFF"/>
      </a:lt1>
      <a:dk2>
        <a:srgbClr val="E17000"/>
      </a:dk2>
      <a:lt2>
        <a:srgbClr val="A4001D"/>
      </a:lt2>
      <a:accent1>
        <a:srgbClr val="A4001D"/>
      </a:accent1>
      <a:accent2>
        <a:srgbClr val="E17000"/>
      </a:accent2>
      <a:accent3>
        <a:srgbClr val="4D4F53"/>
      </a:accent3>
      <a:accent4>
        <a:srgbClr val="545455"/>
      </a:accent4>
      <a:accent5>
        <a:srgbClr val="0099CC"/>
      </a:accent5>
      <a:accent6>
        <a:srgbClr val="69BE28"/>
      </a:accent6>
      <a:hlink>
        <a:srgbClr val="A4001D"/>
      </a:hlink>
      <a:folHlink>
        <a:srgbClr val="A4001D"/>
      </a:folHlink>
    </a:clrScheme>
    <a:fontScheme name="TH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SLAC_PPT_052412</Template>
  <TotalTime>0</TotalTime>
  <Words>997</Words>
  <Application>Microsoft Office PowerPoint</Application>
  <PresentationFormat>On-screen Show (4:3)</PresentationFormat>
  <Paragraphs>211</Paragraphs>
  <Slides>29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29</vt:i4>
      </vt:variant>
    </vt:vector>
  </HeadingPairs>
  <TitlesOfParts>
    <vt:vector size="32" baseType="lpstr">
      <vt:lpstr>Blank</vt:lpstr>
      <vt:lpstr>Office Theme</vt:lpstr>
      <vt:lpstr>1_Office Theme</vt:lpstr>
      <vt:lpstr>Progress toward a New Control Room for the SLAC Accelerators</vt:lpstr>
      <vt:lpstr>SLAC National Accelerator Laboratory</vt:lpstr>
      <vt:lpstr> Facilities operated by Accelerator Operations &amp; Safety Division</vt:lpstr>
      <vt:lpstr>Existing Main Control Center Needs more space &amp; more workstations!</vt:lpstr>
      <vt:lpstr>MCC during Accelerator Physics studies</vt:lpstr>
      <vt:lpstr>A New Accelerator Control Room would help…</vt:lpstr>
      <vt:lpstr>Unique Opportunity… </vt:lpstr>
      <vt:lpstr>Can we put a new Control Room in the new building?</vt:lpstr>
      <vt:lpstr>PowerPoint Presentation</vt:lpstr>
      <vt:lpstr>Design inputs</vt:lpstr>
      <vt:lpstr>Learn from other Labs</vt:lpstr>
      <vt:lpstr>Plan, Review, Revise, repeat…</vt:lpstr>
      <vt:lpstr>Control Room ‘shell’ during RSB construction</vt:lpstr>
      <vt:lpstr>Conceptual Design</vt:lpstr>
      <vt:lpstr>PowerPoint Presentation</vt:lpstr>
      <vt:lpstr>Artist Rendering (early 2013)</vt:lpstr>
      <vt:lpstr>Key Design Features </vt:lpstr>
      <vt:lpstr>Under Construction (September 2014)</vt:lpstr>
      <vt:lpstr>Key features (2)</vt:lpstr>
      <vt:lpstr>PowerPoint Presentation</vt:lpstr>
      <vt:lpstr>Final Design &amp; Construction</vt:lpstr>
      <vt:lpstr>Current Status: Civil Construction completed Oct 14, 2014</vt:lpstr>
      <vt:lpstr>Adjacent Network room</vt:lpstr>
      <vt:lpstr>Ready for SLAC Cable &amp; Controls installation Starting October 27 (today!)</vt:lpstr>
      <vt:lpstr>Budget</vt:lpstr>
      <vt:lpstr>Concerns</vt:lpstr>
      <vt:lpstr>PowerPoint Presentation</vt:lpstr>
      <vt:lpstr>Backup slides</vt:lpstr>
      <vt:lpstr>Original Project schedule (completion Aug 2014)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2012-06-11T23:48:53Z</dcterms:created>
  <dcterms:modified xsi:type="dcterms:W3CDTF">2014-10-26T03:24:22Z</dcterms:modified>
</cp:coreProperties>
</file>