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58" r:id="rId5"/>
    <p:sldId id="260" r:id="rId6"/>
    <p:sldId id="261" r:id="rId7"/>
    <p:sldId id="262" r:id="rId8"/>
    <p:sldId id="263" r:id="rId9"/>
    <p:sldId id="264" r:id="rId10"/>
    <p:sldId id="265" r:id="rId11"/>
    <p:sldId id="280" r:id="rId12"/>
    <p:sldId id="267" r:id="rId13"/>
    <p:sldId id="268" r:id="rId14"/>
    <p:sldId id="269" r:id="rId15"/>
    <p:sldId id="270" r:id="rId16"/>
    <p:sldId id="266" r:id="rId17"/>
    <p:sldId id="271" r:id="rId18"/>
    <p:sldId id="272" r:id="rId19"/>
    <p:sldId id="276" r:id="rId20"/>
    <p:sldId id="279" r:id="rId21"/>
    <p:sldId id="273" r:id="rId22"/>
    <p:sldId id="274" r:id="rId23"/>
    <p:sldId id="275"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0" d="100"/>
          <a:sy n="70" d="100"/>
        </p:scale>
        <p:origin x="-1386" y="-1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4327" y="5261428"/>
            <a:ext cx="5631873" cy="15203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63211"/>
            <a:ext cx="1155989" cy="1155989"/>
          </a:xfrm>
          <a:prstGeom prst="rect">
            <a:avLst/>
          </a:prstGeom>
        </p:spPr>
      </p:pic>
      <p:sp>
        <p:nvSpPr>
          <p:cNvPr id="6" name="TextBox 5"/>
          <p:cNvSpPr txBox="1"/>
          <p:nvPr/>
        </p:nvSpPr>
        <p:spPr>
          <a:xfrm>
            <a:off x="-20782" y="1262087"/>
            <a:ext cx="2743200" cy="646331"/>
          </a:xfrm>
          <a:prstGeom prst="rect">
            <a:avLst/>
          </a:prstGeom>
          <a:noFill/>
        </p:spPr>
        <p:txBody>
          <a:bodyPr wrap="square" rtlCol="0">
            <a:spAutoFit/>
          </a:bodyPr>
          <a:lstStyle/>
          <a:p>
            <a:r>
              <a:rPr lang="it-IT" dirty="0" smtClean="0"/>
              <a:t>University of Padova, Italy</a:t>
            </a:r>
          </a:p>
          <a:p>
            <a:pPr algn="ctr"/>
            <a:r>
              <a:rPr lang="it-IT" dirty="0" smtClean="0"/>
              <a:t>(founded 1222)</a:t>
            </a:r>
            <a:endParaRPr lang="it-IT"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152401"/>
            <a:ext cx="2572720" cy="914400"/>
          </a:xfrm>
          <a:prstGeom prst="rect">
            <a:avLst/>
          </a:prstGeom>
        </p:spPr>
      </p:pic>
      <p:sp>
        <p:nvSpPr>
          <p:cNvPr id="8" name="TextBox 7"/>
          <p:cNvSpPr txBox="1"/>
          <p:nvPr/>
        </p:nvSpPr>
        <p:spPr>
          <a:xfrm>
            <a:off x="3124200" y="1262087"/>
            <a:ext cx="3200400" cy="369332"/>
          </a:xfrm>
          <a:prstGeom prst="rect">
            <a:avLst/>
          </a:prstGeom>
          <a:noFill/>
        </p:spPr>
        <p:txBody>
          <a:bodyPr wrap="square" rtlCol="0">
            <a:spAutoFit/>
          </a:bodyPr>
          <a:lstStyle/>
          <a:p>
            <a:r>
              <a:rPr lang="it-IT" dirty="0" smtClean="0"/>
              <a:t>Dept. of Physics and Astronomy</a:t>
            </a:r>
            <a:endParaRPr lang="it-IT"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28575"/>
            <a:ext cx="1428750" cy="1038225"/>
          </a:xfrm>
          <a:prstGeom prst="rect">
            <a:avLst/>
          </a:prstGeom>
        </p:spPr>
      </p:pic>
      <p:sp>
        <p:nvSpPr>
          <p:cNvPr id="10" name="TextBox 9"/>
          <p:cNvSpPr txBox="1"/>
          <p:nvPr/>
        </p:nvSpPr>
        <p:spPr>
          <a:xfrm>
            <a:off x="6934200" y="1123587"/>
            <a:ext cx="2209800" cy="646331"/>
          </a:xfrm>
          <a:prstGeom prst="rect">
            <a:avLst/>
          </a:prstGeom>
          <a:noFill/>
        </p:spPr>
        <p:txBody>
          <a:bodyPr wrap="square" rtlCol="0">
            <a:spAutoFit/>
          </a:bodyPr>
          <a:lstStyle/>
          <a:p>
            <a:r>
              <a:rPr lang="it-IT" dirty="0" smtClean="0"/>
              <a:t>National Insitute of Nuclear </a:t>
            </a:r>
            <a:r>
              <a:rPr lang="it-IT" dirty="0"/>
              <a:t>P</a:t>
            </a:r>
            <a:r>
              <a:rPr lang="it-IT" dirty="0" smtClean="0"/>
              <a:t>hysics</a:t>
            </a:r>
            <a:endParaRPr lang="it-IT" dirty="0"/>
          </a:p>
        </p:txBody>
      </p:sp>
      <p:sp>
        <p:nvSpPr>
          <p:cNvPr id="11" name="TextBox 10"/>
          <p:cNvSpPr txBox="1"/>
          <p:nvPr/>
        </p:nvSpPr>
        <p:spPr>
          <a:xfrm>
            <a:off x="2933700" y="2266890"/>
            <a:ext cx="3581400" cy="400110"/>
          </a:xfrm>
          <a:prstGeom prst="rect">
            <a:avLst/>
          </a:prstGeom>
          <a:noFill/>
          <a:ln w="38100">
            <a:solidFill>
              <a:schemeClr val="accent6"/>
            </a:solidFill>
          </a:ln>
        </p:spPr>
        <p:txBody>
          <a:bodyPr wrap="square" rtlCol="0">
            <a:spAutoFit/>
          </a:bodyPr>
          <a:lstStyle/>
          <a:p>
            <a:pPr algn="ctr"/>
            <a:r>
              <a:rPr lang="it-IT" sz="2000" dirty="0" smtClean="0"/>
              <a:t>Lorenzo FORTUNATO</a:t>
            </a:r>
            <a:endParaRPr lang="it-IT" sz="2000" dirty="0"/>
          </a:p>
        </p:txBody>
      </p:sp>
      <p:sp>
        <p:nvSpPr>
          <p:cNvPr id="12" name="TextBox 11"/>
          <p:cNvSpPr txBox="1"/>
          <p:nvPr/>
        </p:nvSpPr>
        <p:spPr>
          <a:xfrm>
            <a:off x="723900" y="3219271"/>
            <a:ext cx="7810500" cy="1200329"/>
          </a:xfrm>
          <a:prstGeom prst="rect">
            <a:avLst/>
          </a:prstGeom>
          <a:noFill/>
          <a:ln w="63500">
            <a:solidFill>
              <a:schemeClr val="accent6"/>
            </a:solidFill>
          </a:ln>
        </p:spPr>
        <p:txBody>
          <a:bodyPr wrap="square" rtlCol="0">
            <a:spAutoFit/>
          </a:bodyPr>
          <a:lstStyle/>
          <a:p>
            <a:pPr algn="ctr"/>
            <a:r>
              <a:rPr lang="it-IT" sz="3600" dirty="0" smtClean="0"/>
              <a:t>Pairing in 6He, Giant Pairing Vibrations in Carbon and pair-transfer in reactions</a:t>
            </a:r>
            <a:endParaRPr lang="it-IT" sz="3600" dirty="0"/>
          </a:p>
        </p:txBody>
      </p:sp>
    </p:spTree>
    <p:extLst>
      <p:ext uri="{BB962C8B-B14F-4D97-AF65-F5344CB8AC3E}">
        <p14:creationId xmlns:p14="http://schemas.microsoft.com/office/powerpoint/2010/main" val="2428161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6744" cy="762245"/>
          </a:xfrm>
          <a:prstGeom prst="rect">
            <a:avLst/>
          </a:prstGeom>
        </p:spPr>
      </p:pic>
      <p:sp>
        <p:nvSpPr>
          <p:cNvPr id="7" name="Rectangle 6"/>
          <p:cNvSpPr/>
          <p:nvPr/>
        </p:nvSpPr>
        <p:spPr>
          <a:xfrm>
            <a:off x="852944" y="0"/>
            <a:ext cx="8291056" cy="76224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Preliminary results from J.Singh - </a:t>
            </a:r>
            <a:r>
              <a:rPr lang="it-IT" sz="2800" dirty="0" smtClean="0">
                <a:sym typeface="Symbol"/>
              </a:rPr>
              <a:t></a:t>
            </a:r>
            <a:endParaRPr lang="it-IT"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6140" y="381122"/>
            <a:ext cx="7837539" cy="5486278"/>
          </a:xfrm>
          <a:prstGeom prst="rect">
            <a:avLst/>
          </a:prstGeom>
        </p:spPr>
      </p:pic>
      <p:sp>
        <p:nvSpPr>
          <p:cNvPr id="3" name="Oval 2"/>
          <p:cNvSpPr/>
          <p:nvPr/>
        </p:nvSpPr>
        <p:spPr>
          <a:xfrm>
            <a:off x="6781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Straight Arrow Connector 5"/>
          <p:cNvCxnSpPr/>
          <p:nvPr/>
        </p:nvCxnSpPr>
        <p:spPr>
          <a:xfrm flipV="1">
            <a:off x="6972300" y="2018805"/>
            <a:ext cx="387432" cy="4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391400" y="198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Straight Arrow Connector 8"/>
          <p:cNvCxnSpPr/>
          <p:nvPr/>
        </p:nvCxnSpPr>
        <p:spPr>
          <a:xfrm flipH="1" flipV="1">
            <a:off x="6629400" y="1803891"/>
            <a:ext cx="322490" cy="2106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553200" y="175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 15"/>
          <p:cNvSpPr/>
          <p:nvPr/>
        </p:nvSpPr>
        <p:spPr>
          <a:xfrm>
            <a:off x="6705600" y="4114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Straight Arrow Connector 16"/>
          <p:cNvCxnSpPr/>
          <p:nvPr/>
        </p:nvCxnSpPr>
        <p:spPr>
          <a:xfrm>
            <a:off x="6896100" y="4300509"/>
            <a:ext cx="685800" cy="4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543800"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Straight Arrow Connector 18"/>
          <p:cNvCxnSpPr>
            <a:endCxn id="20" idx="3"/>
          </p:cNvCxnSpPr>
          <p:nvPr/>
        </p:nvCxnSpPr>
        <p:spPr>
          <a:xfrm flipV="1">
            <a:off x="6951890" y="3951241"/>
            <a:ext cx="450669" cy="349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391400" y="3886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9" name="Straight Arrow Connector 28"/>
          <p:cNvCxnSpPr/>
          <p:nvPr/>
        </p:nvCxnSpPr>
        <p:spPr>
          <a:xfrm flipH="1">
            <a:off x="2362200" y="2057400"/>
            <a:ext cx="42672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2362200" y="4174861"/>
            <a:ext cx="4136570" cy="923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88371" y="5715000"/>
            <a:ext cx="8527029" cy="369332"/>
          </a:xfrm>
          <a:prstGeom prst="rect">
            <a:avLst/>
          </a:prstGeom>
          <a:noFill/>
        </p:spPr>
        <p:txBody>
          <a:bodyPr wrap="square" rtlCol="0">
            <a:spAutoFit/>
          </a:bodyPr>
          <a:lstStyle/>
          <a:p>
            <a:r>
              <a:rPr lang="it-IT" dirty="0" smtClean="0"/>
              <a:t>Plot of density. Virtually identical to the results of Hagino and Sagawa PRC </a:t>
            </a:r>
            <a:r>
              <a:rPr lang="it-IT" b="1" dirty="0" smtClean="0"/>
              <a:t>72</a:t>
            </a:r>
            <a:r>
              <a:rPr lang="it-IT" dirty="0" smtClean="0"/>
              <a:t> (2005) </a:t>
            </a:r>
            <a:endParaRPr lang="it-IT" dirty="0"/>
          </a:p>
        </p:txBody>
      </p:sp>
      <p:sp>
        <p:nvSpPr>
          <p:cNvPr id="5" name="TextBox 4"/>
          <p:cNvSpPr txBox="1"/>
          <p:nvPr/>
        </p:nvSpPr>
        <p:spPr>
          <a:xfrm>
            <a:off x="5715000" y="4648200"/>
            <a:ext cx="3200400" cy="646331"/>
          </a:xfrm>
          <a:prstGeom prst="rect">
            <a:avLst/>
          </a:prstGeom>
          <a:noFill/>
        </p:spPr>
        <p:txBody>
          <a:bodyPr wrap="square" rtlCol="0">
            <a:spAutoFit/>
          </a:bodyPr>
          <a:lstStyle/>
          <a:p>
            <a:r>
              <a:rPr lang="it-IT" dirty="0" smtClean="0"/>
              <a:t>About 40</a:t>
            </a:r>
            <a:r>
              <a:rPr lang="it-IT" baseline="30000" dirty="0" smtClean="0"/>
              <a:t>°</a:t>
            </a:r>
            <a:r>
              <a:rPr lang="it-IT" dirty="0" smtClean="0"/>
              <a:t> and slightly larger and more diffuse</a:t>
            </a:r>
            <a:endParaRPr lang="it-IT" baseline="30000" dirty="0"/>
          </a:p>
        </p:txBody>
      </p:sp>
      <p:sp>
        <p:nvSpPr>
          <p:cNvPr id="21" name="TextBox 20"/>
          <p:cNvSpPr txBox="1"/>
          <p:nvPr/>
        </p:nvSpPr>
        <p:spPr>
          <a:xfrm>
            <a:off x="5791200" y="2362200"/>
            <a:ext cx="3276600" cy="369332"/>
          </a:xfrm>
          <a:prstGeom prst="rect">
            <a:avLst/>
          </a:prstGeom>
          <a:noFill/>
        </p:spPr>
        <p:txBody>
          <a:bodyPr wrap="square" rtlCol="0">
            <a:spAutoFit/>
          </a:bodyPr>
          <a:lstStyle/>
          <a:p>
            <a:r>
              <a:rPr lang="it-IT" dirty="0" smtClean="0"/>
              <a:t>About 140</a:t>
            </a:r>
            <a:r>
              <a:rPr lang="it-IT" baseline="30000" dirty="0" smtClean="0"/>
              <a:t>°</a:t>
            </a:r>
            <a:r>
              <a:rPr lang="it-IT" dirty="0" smtClean="0"/>
              <a:t> and slightly smaller</a:t>
            </a:r>
            <a:endParaRPr lang="it-IT" baseline="30000" dirty="0"/>
          </a:p>
        </p:txBody>
      </p:sp>
      <p:sp>
        <p:nvSpPr>
          <p:cNvPr id="22" name="Text Box 3"/>
          <p:cNvSpPr txBox="1">
            <a:spLocks noChangeArrowheads="1"/>
          </p:cNvSpPr>
          <p:nvPr/>
        </p:nvSpPr>
        <p:spPr bwMode="auto">
          <a:xfrm>
            <a:off x="7335398" y="6477000"/>
            <a:ext cx="18086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ctr" eaLnBrk="0" fontAlgn="base" hangingPunct="0">
              <a:spcBef>
                <a:spcPct val="50000"/>
              </a:spcBef>
              <a:spcAft>
                <a:spcPct val="0"/>
              </a:spcAft>
              <a:defRPr sz="2400">
                <a:solidFill>
                  <a:schemeClr val="tx1"/>
                </a:solidFill>
                <a:latin typeface="Arial" charset="0"/>
                <a:cs typeface="Arial" charset="0"/>
              </a:defRPr>
            </a:lvl6pPr>
            <a:lvl7pPr marL="2971800" indent="-228600" algn="ctr" eaLnBrk="0" fontAlgn="base" hangingPunct="0">
              <a:spcBef>
                <a:spcPct val="50000"/>
              </a:spcBef>
              <a:spcAft>
                <a:spcPct val="0"/>
              </a:spcAft>
              <a:defRPr sz="2400">
                <a:solidFill>
                  <a:schemeClr val="tx1"/>
                </a:solidFill>
                <a:latin typeface="Arial" charset="0"/>
                <a:cs typeface="Arial" charset="0"/>
              </a:defRPr>
            </a:lvl7pPr>
            <a:lvl8pPr marL="3429000" indent="-228600" algn="ctr" eaLnBrk="0" fontAlgn="base" hangingPunct="0">
              <a:spcBef>
                <a:spcPct val="50000"/>
              </a:spcBef>
              <a:spcAft>
                <a:spcPct val="0"/>
              </a:spcAft>
              <a:defRPr sz="2400">
                <a:solidFill>
                  <a:schemeClr val="tx1"/>
                </a:solidFill>
                <a:latin typeface="Arial" charset="0"/>
                <a:cs typeface="Arial" charset="0"/>
              </a:defRPr>
            </a:lvl8pPr>
            <a:lvl9pPr marL="3886200" indent="-228600" algn="ctr" eaLnBrk="0" fontAlgn="base" hangingPunct="0">
              <a:spcBef>
                <a:spcPct val="50000"/>
              </a:spcBef>
              <a:spcAft>
                <a:spcPct val="0"/>
              </a:spcAft>
              <a:defRPr sz="2400">
                <a:solidFill>
                  <a:schemeClr val="tx1"/>
                </a:solidFill>
                <a:latin typeface="Arial" charset="0"/>
                <a:cs typeface="Arial" charset="0"/>
              </a:defRPr>
            </a:lvl9pPr>
          </a:lstStyle>
          <a:p>
            <a:pPr algn="l">
              <a:defRPr/>
            </a:pPr>
            <a:r>
              <a:rPr lang="it-IT" sz="2000" b="1" dirty="0" smtClean="0">
                <a:solidFill>
                  <a:srgbClr val="003399"/>
                </a:solidFill>
                <a:effectLst>
                  <a:outerShdw blurRad="38100" dist="38100" dir="2700000" algn="tl">
                    <a:srgbClr val="000000"/>
                  </a:outerShdw>
                </a:effectLst>
                <a:latin typeface="Bradley Hand ITC" pitchFamily="66" charset="0"/>
              </a:rPr>
              <a:t>L. Fortunato</a:t>
            </a:r>
            <a:endParaRPr lang="it-IT" b="1" dirty="0" smtClean="0">
              <a:solidFill>
                <a:schemeClr val="accent2"/>
              </a:solidFill>
              <a:latin typeface="Times New Roman" pitchFamily="18" charset="0"/>
            </a:endParaRPr>
          </a:p>
        </p:txBody>
      </p:sp>
    </p:spTree>
    <p:extLst>
      <p:ext uri="{BB962C8B-B14F-4D97-AF65-F5344CB8AC3E}">
        <p14:creationId xmlns:p14="http://schemas.microsoft.com/office/powerpoint/2010/main" val="3417952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6744" cy="762245"/>
          </a:xfrm>
          <a:prstGeom prst="rect">
            <a:avLst/>
          </a:prstGeom>
        </p:spPr>
      </p:pic>
      <p:sp>
        <p:nvSpPr>
          <p:cNvPr id="7" name="Rectangle 6"/>
          <p:cNvSpPr/>
          <p:nvPr/>
        </p:nvSpPr>
        <p:spPr>
          <a:xfrm>
            <a:off x="852944" y="0"/>
            <a:ext cx="8291056" cy="76224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Preliminary results from J.Singh – E0</a:t>
            </a:r>
            <a:endParaRPr lang="it-IT" dirty="0"/>
          </a:p>
        </p:txBody>
      </p:sp>
      <p:sp>
        <p:nvSpPr>
          <p:cNvPr id="32" name="TextBox 31"/>
          <p:cNvSpPr txBox="1"/>
          <p:nvPr/>
        </p:nvSpPr>
        <p:spPr>
          <a:xfrm>
            <a:off x="388371" y="5715000"/>
            <a:ext cx="8527029" cy="923330"/>
          </a:xfrm>
          <a:prstGeom prst="rect">
            <a:avLst/>
          </a:prstGeom>
          <a:noFill/>
        </p:spPr>
        <p:txBody>
          <a:bodyPr wrap="square" rtlCol="0">
            <a:spAutoFit/>
          </a:bodyPr>
          <a:lstStyle/>
          <a:p>
            <a:r>
              <a:rPr lang="it-IT" dirty="0" smtClean="0"/>
              <a:t>E0 transition strength, shows a peak at low energies (0.5-0.6 MeV) dominated by s</a:t>
            </a:r>
            <a:r>
              <a:rPr lang="it-IT" baseline="30000" dirty="0" smtClean="0"/>
              <a:t>2</a:t>
            </a:r>
            <a:r>
              <a:rPr lang="it-IT" dirty="0" smtClean="0"/>
              <a:t> components. No other excited 0+ strength visible! This suggests that using E0 is not a good way to investigate excited 0+ states!</a:t>
            </a:r>
            <a:endParaRPr lang="it-IT" baseline="30000" dirty="0"/>
          </a:p>
        </p:txBody>
      </p:sp>
      <p:sp>
        <p:nvSpPr>
          <p:cNvPr id="5" name="Text Box 3"/>
          <p:cNvSpPr txBox="1">
            <a:spLocks noChangeArrowheads="1"/>
          </p:cNvSpPr>
          <p:nvPr/>
        </p:nvSpPr>
        <p:spPr bwMode="auto">
          <a:xfrm>
            <a:off x="7335398" y="6477000"/>
            <a:ext cx="18086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ctr" eaLnBrk="0" fontAlgn="base" hangingPunct="0">
              <a:spcBef>
                <a:spcPct val="50000"/>
              </a:spcBef>
              <a:spcAft>
                <a:spcPct val="0"/>
              </a:spcAft>
              <a:defRPr sz="2400">
                <a:solidFill>
                  <a:schemeClr val="tx1"/>
                </a:solidFill>
                <a:latin typeface="Arial" charset="0"/>
                <a:cs typeface="Arial" charset="0"/>
              </a:defRPr>
            </a:lvl6pPr>
            <a:lvl7pPr marL="2971800" indent="-228600" algn="ctr" eaLnBrk="0" fontAlgn="base" hangingPunct="0">
              <a:spcBef>
                <a:spcPct val="50000"/>
              </a:spcBef>
              <a:spcAft>
                <a:spcPct val="0"/>
              </a:spcAft>
              <a:defRPr sz="2400">
                <a:solidFill>
                  <a:schemeClr val="tx1"/>
                </a:solidFill>
                <a:latin typeface="Arial" charset="0"/>
                <a:cs typeface="Arial" charset="0"/>
              </a:defRPr>
            </a:lvl7pPr>
            <a:lvl8pPr marL="3429000" indent="-228600" algn="ctr" eaLnBrk="0" fontAlgn="base" hangingPunct="0">
              <a:spcBef>
                <a:spcPct val="50000"/>
              </a:spcBef>
              <a:spcAft>
                <a:spcPct val="0"/>
              </a:spcAft>
              <a:defRPr sz="2400">
                <a:solidFill>
                  <a:schemeClr val="tx1"/>
                </a:solidFill>
                <a:latin typeface="Arial" charset="0"/>
                <a:cs typeface="Arial" charset="0"/>
              </a:defRPr>
            </a:lvl8pPr>
            <a:lvl9pPr marL="3886200" indent="-228600" algn="ctr" eaLnBrk="0" fontAlgn="base" hangingPunct="0">
              <a:spcBef>
                <a:spcPct val="50000"/>
              </a:spcBef>
              <a:spcAft>
                <a:spcPct val="0"/>
              </a:spcAft>
              <a:defRPr sz="2400">
                <a:solidFill>
                  <a:schemeClr val="tx1"/>
                </a:solidFill>
                <a:latin typeface="Arial" charset="0"/>
                <a:cs typeface="Arial" charset="0"/>
              </a:defRPr>
            </a:lvl9pPr>
          </a:lstStyle>
          <a:p>
            <a:pPr algn="l">
              <a:defRPr/>
            </a:pPr>
            <a:r>
              <a:rPr lang="it-IT" sz="2000" b="1" dirty="0" smtClean="0">
                <a:solidFill>
                  <a:srgbClr val="003399"/>
                </a:solidFill>
                <a:effectLst>
                  <a:outerShdw blurRad="38100" dist="38100" dir="2700000" algn="tl">
                    <a:srgbClr val="000000"/>
                  </a:outerShdw>
                </a:effectLst>
                <a:latin typeface="Bradley Hand ITC" pitchFamily="66" charset="0"/>
              </a:rPr>
              <a:t>L. Fortunato</a:t>
            </a:r>
            <a:endParaRPr lang="it-IT" b="1" dirty="0" smtClean="0">
              <a:solidFill>
                <a:schemeClr val="accent2"/>
              </a:solidFill>
              <a:latin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244"/>
            <a:ext cx="6940285" cy="495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3048000" y="914400"/>
            <a:ext cx="1447800" cy="609600"/>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88287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6744" cy="762245"/>
          </a:xfrm>
          <a:prstGeom prst="rect">
            <a:avLst/>
          </a:prstGeom>
        </p:spPr>
      </p:pic>
      <p:sp>
        <p:nvSpPr>
          <p:cNvPr id="7" name="Rectangle 6"/>
          <p:cNvSpPr/>
          <p:nvPr/>
        </p:nvSpPr>
        <p:spPr>
          <a:xfrm>
            <a:off x="852944" y="0"/>
            <a:ext cx="8291056" cy="76224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2) </a:t>
            </a:r>
            <a:r>
              <a:rPr lang="it-IT" sz="2800" dirty="0"/>
              <a:t>Signatures of GPV </a:t>
            </a:r>
            <a:r>
              <a:rPr lang="it-IT" sz="2800" dirty="0" smtClean="0"/>
              <a:t>observed in 14 and 15 Carbon </a:t>
            </a:r>
            <a:endParaRPr lang="it-IT" dirty="0"/>
          </a:p>
        </p:txBody>
      </p:sp>
      <p:sp>
        <p:nvSpPr>
          <p:cNvPr id="2" name="TextBox 1"/>
          <p:cNvSpPr txBox="1"/>
          <p:nvPr/>
        </p:nvSpPr>
        <p:spPr>
          <a:xfrm>
            <a:off x="228600" y="5638800"/>
            <a:ext cx="8534400" cy="923330"/>
          </a:xfrm>
          <a:prstGeom prst="rect">
            <a:avLst/>
          </a:prstGeom>
          <a:noFill/>
        </p:spPr>
        <p:txBody>
          <a:bodyPr wrap="square" rtlCol="0">
            <a:spAutoFit/>
          </a:bodyPr>
          <a:lstStyle/>
          <a:p>
            <a:r>
              <a:rPr lang="it-IT" dirty="0" smtClean="0"/>
              <a:t>Catania,  Padova,  Pisa (ITA) </a:t>
            </a:r>
            <a:endParaRPr lang="it-IT" dirty="0"/>
          </a:p>
          <a:p>
            <a:r>
              <a:rPr lang="it-IT" dirty="0" smtClean="0"/>
              <a:t>Orsay (FRA) </a:t>
            </a:r>
          </a:p>
          <a:p>
            <a:r>
              <a:rPr lang="it-IT" dirty="0" smtClean="0"/>
              <a:t>Rio de Janeiro (BRA)</a:t>
            </a:r>
            <a:endParaRPr lang="it-IT"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04" y="1004887"/>
            <a:ext cx="8887596" cy="4252913"/>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120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6744" cy="762245"/>
          </a:xfrm>
          <a:prstGeom prst="rect">
            <a:avLst/>
          </a:prstGeom>
        </p:spPr>
      </p:pic>
      <p:sp>
        <p:nvSpPr>
          <p:cNvPr id="7" name="Rectangle 6"/>
          <p:cNvSpPr/>
          <p:nvPr/>
        </p:nvSpPr>
        <p:spPr>
          <a:xfrm>
            <a:off x="852944" y="0"/>
            <a:ext cx="8291056" cy="76224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 Signatures of GPV observed at MAGNEX-LNS, Italy</a:t>
            </a:r>
            <a:endParaRPr lang="it-IT" dirty="0"/>
          </a:p>
        </p:txBody>
      </p:sp>
      <p:sp>
        <p:nvSpPr>
          <p:cNvPr id="2" name="TextBox 1"/>
          <p:cNvSpPr txBox="1"/>
          <p:nvPr/>
        </p:nvSpPr>
        <p:spPr>
          <a:xfrm>
            <a:off x="152400" y="914400"/>
            <a:ext cx="8839200" cy="1200329"/>
          </a:xfrm>
          <a:prstGeom prst="rect">
            <a:avLst/>
          </a:prstGeom>
          <a:noFill/>
        </p:spPr>
        <p:txBody>
          <a:bodyPr wrap="square" rtlCol="0">
            <a:spAutoFit/>
          </a:bodyPr>
          <a:lstStyle/>
          <a:p>
            <a:r>
              <a:rPr lang="it-IT" dirty="0" smtClean="0"/>
              <a:t>Recently </a:t>
            </a:r>
            <a:r>
              <a:rPr lang="it-IT" b="1" dirty="0" smtClean="0">
                <a:solidFill>
                  <a:srgbClr val="FF0000"/>
                </a:solidFill>
              </a:rPr>
              <a:t>F.Cappuzzello</a:t>
            </a:r>
            <a:r>
              <a:rPr lang="it-IT" dirty="0" smtClean="0"/>
              <a:t> and his team at </a:t>
            </a:r>
            <a:r>
              <a:rPr lang="it-IT" b="1" dirty="0" smtClean="0">
                <a:solidFill>
                  <a:srgbClr val="FF0000"/>
                </a:solidFill>
              </a:rPr>
              <a:t>the LNS (Laboratori Nazionali del Sud, Catania, Italy ) </a:t>
            </a:r>
            <a:r>
              <a:rPr lang="it-IT" dirty="0" smtClean="0"/>
              <a:t>using the </a:t>
            </a:r>
            <a:r>
              <a:rPr lang="it-IT" b="1" dirty="0" smtClean="0">
                <a:solidFill>
                  <a:srgbClr val="FF0000"/>
                </a:solidFill>
              </a:rPr>
              <a:t>MAGNEX spectrometer</a:t>
            </a:r>
            <a:r>
              <a:rPr lang="it-IT" dirty="0" smtClean="0"/>
              <a:t> have separated the ejectiles from the 12C(18O,16O)14C and </a:t>
            </a:r>
            <a:r>
              <a:rPr lang="en-US" dirty="0" smtClean="0"/>
              <a:t>13C(18O,16O)15C </a:t>
            </a:r>
            <a:r>
              <a:rPr lang="en-US" dirty="0"/>
              <a:t>reactions at 84MeV incident </a:t>
            </a:r>
            <a:r>
              <a:rPr lang="en-US" dirty="0" smtClean="0"/>
              <a:t>lab energy, determining energy spectrum and angular distributions.</a:t>
            </a:r>
            <a:endParaRPr lang="it-IT"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12" y="2138543"/>
            <a:ext cx="8819188" cy="471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457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6744" cy="762245"/>
          </a:xfrm>
          <a:prstGeom prst="rect">
            <a:avLst/>
          </a:prstGeom>
        </p:spPr>
      </p:pic>
      <p:sp>
        <p:nvSpPr>
          <p:cNvPr id="7" name="Rectangle 6"/>
          <p:cNvSpPr/>
          <p:nvPr/>
        </p:nvSpPr>
        <p:spPr>
          <a:xfrm>
            <a:off x="852944" y="0"/>
            <a:ext cx="8291056" cy="76224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Giant Pairing </a:t>
            </a:r>
            <a:r>
              <a:rPr lang="it-IT" sz="2800" dirty="0" smtClean="0"/>
              <a:t>Vibration or GPV </a:t>
            </a:r>
            <a:endParaRPr lang="it-IT"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668727"/>
            <a:ext cx="7053132" cy="3808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3546" y="6488668"/>
            <a:ext cx="8153400" cy="369332"/>
          </a:xfrm>
          <a:prstGeom prst="rect">
            <a:avLst/>
          </a:prstGeom>
          <a:noFill/>
        </p:spPr>
        <p:txBody>
          <a:bodyPr wrap="square" rtlCol="0">
            <a:spAutoFit/>
          </a:bodyPr>
          <a:lstStyle/>
          <a:p>
            <a:r>
              <a:rPr lang="it-IT" dirty="0" smtClean="0"/>
              <a:t>Figure from J.Piekarewicz, «Two more or less», Nat.Phys. News&amp;Views, Vol.11 (2015)</a:t>
            </a:r>
            <a:endParaRPr lang="it-IT" dirty="0"/>
          </a:p>
        </p:txBody>
      </p:sp>
      <p:sp>
        <p:nvSpPr>
          <p:cNvPr id="3" name="TextBox 2"/>
          <p:cNvSpPr txBox="1"/>
          <p:nvPr/>
        </p:nvSpPr>
        <p:spPr>
          <a:xfrm>
            <a:off x="76200" y="914400"/>
            <a:ext cx="8991600" cy="1754326"/>
          </a:xfrm>
          <a:prstGeom prst="rect">
            <a:avLst/>
          </a:prstGeom>
          <a:noFill/>
        </p:spPr>
        <p:txBody>
          <a:bodyPr wrap="square" rtlCol="0">
            <a:spAutoFit/>
          </a:bodyPr>
          <a:lstStyle/>
          <a:p>
            <a:r>
              <a:rPr lang="it-IT" dirty="0" smtClean="0"/>
              <a:t>The elusive </a:t>
            </a:r>
            <a:r>
              <a:rPr lang="it-IT" b="1" dirty="0" smtClean="0">
                <a:solidFill>
                  <a:srgbClr val="FF0000"/>
                </a:solidFill>
              </a:rPr>
              <a:t>Giant Pairing Vibration</a:t>
            </a:r>
            <a:r>
              <a:rPr lang="it-IT" dirty="0" smtClean="0"/>
              <a:t> is predicted (Bes and Broglia, 1977) to be a L=0+ collective excitation mode microscopically made by a </a:t>
            </a:r>
            <a:r>
              <a:rPr lang="it-IT" b="1" dirty="0" smtClean="0">
                <a:solidFill>
                  <a:srgbClr val="FF0000"/>
                </a:solidFill>
              </a:rPr>
              <a:t>coherent superposition of particle-particle (or hole-hole) states </a:t>
            </a:r>
            <a:r>
              <a:rPr lang="it-IT" dirty="0" smtClean="0"/>
              <a:t>in analogy to the experimentally well-established coherent collective modes made of particle-hole states, known as giant (monopole, dipole, quadrupole, ... ) vibrations, or GMR, GDR, GQR, etc.  Evidence for the existence of this mode is crucial to demonstrate the assumption of </a:t>
            </a:r>
            <a:r>
              <a:rPr lang="it-IT" b="1" dirty="0" smtClean="0">
                <a:solidFill>
                  <a:srgbClr val="FF0000"/>
                </a:solidFill>
              </a:rPr>
              <a:t>particle-hole symmetry</a:t>
            </a:r>
            <a:r>
              <a:rPr lang="it-IT" dirty="0" smtClean="0"/>
              <a:t> in nuclei.</a:t>
            </a:r>
          </a:p>
        </p:txBody>
      </p:sp>
    </p:spTree>
    <p:extLst>
      <p:ext uri="{BB962C8B-B14F-4D97-AF65-F5344CB8AC3E}">
        <p14:creationId xmlns:p14="http://schemas.microsoft.com/office/powerpoint/2010/main" val="551095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1066800"/>
            <a:ext cx="4419600" cy="3505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 11"/>
          <p:cNvSpPr/>
          <p:nvPr/>
        </p:nvSpPr>
        <p:spPr>
          <a:xfrm>
            <a:off x="3048000" y="1327666"/>
            <a:ext cx="3124200" cy="30919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6744" cy="762245"/>
          </a:xfrm>
          <a:prstGeom prst="rect">
            <a:avLst/>
          </a:prstGeom>
        </p:spPr>
      </p:pic>
      <p:sp>
        <p:nvSpPr>
          <p:cNvPr id="7" name="Rectangle 6"/>
          <p:cNvSpPr/>
          <p:nvPr/>
        </p:nvSpPr>
        <p:spPr>
          <a:xfrm>
            <a:off x="852944" y="0"/>
            <a:ext cx="8291056" cy="76224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A number non-conserving breathing mode... </a:t>
            </a:r>
            <a:endParaRPr lang="it-IT" dirty="0"/>
          </a:p>
        </p:txBody>
      </p:sp>
      <p:sp>
        <p:nvSpPr>
          <p:cNvPr id="6" name="Rectangle 5"/>
          <p:cNvSpPr/>
          <p:nvPr/>
        </p:nvSpPr>
        <p:spPr>
          <a:xfrm>
            <a:off x="1143000" y="1981200"/>
            <a:ext cx="4191000" cy="3505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extBox 2"/>
          <p:cNvSpPr txBox="1"/>
          <p:nvPr/>
        </p:nvSpPr>
        <p:spPr>
          <a:xfrm>
            <a:off x="1981200" y="1143000"/>
            <a:ext cx="685800" cy="369332"/>
          </a:xfrm>
          <a:prstGeom prst="rect">
            <a:avLst/>
          </a:prstGeom>
          <a:noFill/>
        </p:spPr>
        <p:txBody>
          <a:bodyPr wrap="square" rtlCol="0">
            <a:spAutoFit/>
          </a:bodyPr>
          <a:lstStyle/>
          <a:p>
            <a:r>
              <a:rPr lang="it-IT" dirty="0" smtClean="0"/>
              <a:t>A+2</a:t>
            </a:r>
            <a:endParaRPr lang="it-IT" dirty="0"/>
          </a:p>
        </p:txBody>
      </p:sp>
      <p:sp>
        <p:nvSpPr>
          <p:cNvPr id="9" name="TextBox 8"/>
          <p:cNvSpPr txBox="1"/>
          <p:nvPr/>
        </p:nvSpPr>
        <p:spPr>
          <a:xfrm>
            <a:off x="1219200" y="2057400"/>
            <a:ext cx="685800" cy="369332"/>
          </a:xfrm>
          <a:prstGeom prst="rect">
            <a:avLst/>
          </a:prstGeom>
          <a:noFill/>
        </p:spPr>
        <p:txBody>
          <a:bodyPr wrap="square" rtlCol="0">
            <a:spAutoFit/>
          </a:bodyPr>
          <a:lstStyle/>
          <a:p>
            <a:r>
              <a:rPr lang="it-IT" dirty="0" smtClean="0"/>
              <a:t>A</a:t>
            </a:r>
            <a:endParaRPr lang="it-IT" dirty="0"/>
          </a:p>
        </p:txBody>
      </p:sp>
      <p:cxnSp>
        <p:nvCxnSpPr>
          <p:cNvPr id="11" name="Straight Arrow Connector 10"/>
          <p:cNvCxnSpPr/>
          <p:nvPr/>
        </p:nvCxnSpPr>
        <p:spPr>
          <a:xfrm flipV="1">
            <a:off x="228600" y="1066800"/>
            <a:ext cx="1219200" cy="1359932"/>
          </a:xfrm>
          <a:prstGeom prst="straightConnector1">
            <a:avLst/>
          </a:prstGeom>
          <a:ln w="38100">
            <a:headEnd type="stealth" w="lg" len="med"/>
            <a:tailEnd type="stealth" w="lg"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667000" y="2533934"/>
            <a:ext cx="2362200" cy="23299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ctangle 7"/>
          <p:cNvSpPr/>
          <p:nvPr/>
        </p:nvSpPr>
        <p:spPr>
          <a:xfrm>
            <a:off x="248503" y="2971800"/>
            <a:ext cx="3962400" cy="3200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 14"/>
          <p:cNvSpPr/>
          <p:nvPr/>
        </p:nvSpPr>
        <p:spPr>
          <a:xfrm>
            <a:off x="2274058" y="3810000"/>
            <a:ext cx="1421642" cy="1469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extBox 9"/>
          <p:cNvSpPr txBox="1"/>
          <p:nvPr/>
        </p:nvSpPr>
        <p:spPr>
          <a:xfrm>
            <a:off x="228600" y="2971800"/>
            <a:ext cx="685800" cy="369332"/>
          </a:xfrm>
          <a:prstGeom prst="rect">
            <a:avLst/>
          </a:prstGeom>
          <a:noFill/>
        </p:spPr>
        <p:txBody>
          <a:bodyPr wrap="square" rtlCol="0">
            <a:spAutoFit/>
          </a:bodyPr>
          <a:lstStyle/>
          <a:p>
            <a:r>
              <a:rPr lang="it-IT" dirty="0" smtClean="0"/>
              <a:t>A-2</a:t>
            </a:r>
            <a:endParaRPr lang="it-IT" dirty="0"/>
          </a:p>
        </p:txBody>
      </p:sp>
      <p:sp>
        <p:nvSpPr>
          <p:cNvPr id="13" name="TextBox 12"/>
          <p:cNvSpPr txBox="1"/>
          <p:nvPr/>
        </p:nvSpPr>
        <p:spPr>
          <a:xfrm>
            <a:off x="5638800" y="1327666"/>
            <a:ext cx="533400" cy="369332"/>
          </a:xfrm>
          <a:prstGeom prst="rect">
            <a:avLst/>
          </a:prstGeom>
          <a:noFill/>
        </p:spPr>
        <p:txBody>
          <a:bodyPr wrap="square" rtlCol="0">
            <a:spAutoFit/>
          </a:bodyPr>
          <a:lstStyle/>
          <a:p>
            <a:r>
              <a:rPr lang="it-IT" dirty="0" smtClean="0"/>
              <a:t>&gt;R</a:t>
            </a:r>
            <a:endParaRPr lang="it-IT" dirty="0"/>
          </a:p>
        </p:txBody>
      </p:sp>
      <p:sp>
        <p:nvSpPr>
          <p:cNvPr id="17" name="TextBox 16"/>
          <p:cNvSpPr txBox="1"/>
          <p:nvPr/>
        </p:nvSpPr>
        <p:spPr>
          <a:xfrm>
            <a:off x="4648200" y="2526268"/>
            <a:ext cx="533400" cy="369332"/>
          </a:xfrm>
          <a:prstGeom prst="rect">
            <a:avLst/>
          </a:prstGeom>
          <a:noFill/>
        </p:spPr>
        <p:txBody>
          <a:bodyPr wrap="square" rtlCol="0">
            <a:spAutoFit/>
          </a:bodyPr>
          <a:lstStyle/>
          <a:p>
            <a:r>
              <a:rPr lang="it-IT" dirty="0" smtClean="0"/>
              <a:t>R</a:t>
            </a:r>
            <a:endParaRPr lang="it-IT" dirty="0"/>
          </a:p>
        </p:txBody>
      </p:sp>
      <p:sp>
        <p:nvSpPr>
          <p:cNvPr id="18" name="TextBox 17"/>
          <p:cNvSpPr txBox="1"/>
          <p:nvPr/>
        </p:nvSpPr>
        <p:spPr>
          <a:xfrm>
            <a:off x="3429000" y="3593068"/>
            <a:ext cx="533400" cy="369332"/>
          </a:xfrm>
          <a:prstGeom prst="rect">
            <a:avLst/>
          </a:prstGeom>
          <a:noFill/>
        </p:spPr>
        <p:txBody>
          <a:bodyPr wrap="square" rtlCol="0">
            <a:spAutoFit/>
          </a:bodyPr>
          <a:lstStyle/>
          <a:p>
            <a:r>
              <a:rPr lang="it-IT" dirty="0" smtClean="0"/>
              <a:t>&gt;R</a:t>
            </a:r>
            <a:endParaRPr lang="it-IT" dirty="0"/>
          </a:p>
        </p:txBody>
      </p:sp>
      <p:sp>
        <p:nvSpPr>
          <p:cNvPr id="16" name="TextBox 15"/>
          <p:cNvSpPr txBox="1"/>
          <p:nvPr/>
        </p:nvSpPr>
        <p:spPr>
          <a:xfrm>
            <a:off x="5791200" y="4875074"/>
            <a:ext cx="3211773" cy="1477328"/>
          </a:xfrm>
          <a:prstGeom prst="rect">
            <a:avLst/>
          </a:prstGeom>
          <a:noFill/>
        </p:spPr>
        <p:txBody>
          <a:bodyPr wrap="square" rtlCol="0">
            <a:spAutoFit/>
          </a:bodyPr>
          <a:lstStyle/>
          <a:p>
            <a:r>
              <a:rPr lang="it-IT" dirty="0" smtClean="0"/>
              <a:t>Can be «macroscopically» visualized as a breathing (monopole L=0) oscillation (back and forth) across different mass partitions.</a:t>
            </a:r>
          </a:p>
        </p:txBody>
      </p:sp>
    </p:spTree>
    <p:extLst>
      <p:ext uri="{BB962C8B-B14F-4D97-AF65-F5344CB8AC3E}">
        <p14:creationId xmlns:p14="http://schemas.microsoft.com/office/powerpoint/2010/main" val="1527754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6744" cy="762245"/>
          </a:xfrm>
          <a:prstGeom prst="rect">
            <a:avLst/>
          </a:prstGeom>
        </p:spPr>
      </p:pic>
      <p:sp>
        <p:nvSpPr>
          <p:cNvPr id="7" name="Rectangle 6"/>
          <p:cNvSpPr/>
          <p:nvPr/>
        </p:nvSpPr>
        <p:spPr>
          <a:xfrm>
            <a:off x="852944" y="0"/>
            <a:ext cx="8291056" cy="76224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Evidence for a 0+ collective mode </a:t>
            </a:r>
          </a:p>
        </p:txBody>
      </p:sp>
      <p:sp>
        <p:nvSpPr>
          <p:cNvPr id="2" name="TextBox 1"/>
          <p:cNvSpPr txBox="1"/>
          <p:nvPr/>
        </p:nvSpPr>
        <p:spPr>
          <a:xfrm>
            <a:off x="4648200" y="838200"/>
            <a:ext cx="4343400" cy="3416320"/>
          </a:xfrm>
          <a:prstGeom prst="rect">
            <a:avLst/>
          </a:prstGeom>
          <a:noFill/>
        </p:spPr>
        <p:txBody>
          <a:bodyPr wrap="square" rtlCol="0">
            <a:spAutoFit/>
          </a:bodyPr>
          <a:lstStyle/>
          <a:p>
            <a:r>
              <a:rPr lang="it-IT" dirty="0" smtClean="0"/>
              <a:t>The conclusion of the present investigation is that there is evidence for an accumulation of monopole strength (from the oscillations and from theoretical models) at about 16.9 MeV of excitation energy  in 14C </a:t>
            </a:r>
          </a:p>
          <a:p>
            <a:r>
              <a:rPr lang="it-IT" dirty="0" smtClean="0"/>
              <a:t>[ and similarly at 13.7 MeV in 15C]</a:t>
            </a:r>
            <a:endParaRPr lang="it-IT" dirty="0"/>
          </a:p>
          <a:p>
            <a:endParaRPr lang="it-IT" dirty="0" smtClean="0"/>
          </a:p>
          <a:p>
            <a:r>
              <a:rPr lang="it-IT" dirty="0" smtClean="0"/>
              <a:t>The collective character of this mode is investigated by comparing the extracted transfer probability with that of the L=0 ground state and the ratio is about  3. This is of course a model dependent extraction.</a:t>
            </a:r>
            <a:endParaRPr lang="it-IT" dirty="0"/>
          </a:p>
        </p:txBody>
      </p:sp>
      <p:grpSp>
        <p:nvGrpSpPr>
          <p:cNvPr id="5" name="Group 4"/>
          <p:cNvGrpSpPr/>
          <p:nvPr/>
        </p:nvGrpSpPr>
        <p:grpSpPr>
          <a:xfrm>
            <a:off x="0" y="914399"/>
            <a:ext cx="4419600" cy="5943601"/>
            <a:chOff x="219075" y="914399"/>
            <a:chExt cx="4200525" cy="5741725"/>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914399"/>
              <a:ext cx="4200525" cy="574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19075" y="6324600"/>
              <a:ext cx="695325" cy="331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ctangle 7"/>
            <p:cNvSpPr/>
            <p:nvPr/>
          </p:nvSpPr>
          <p:spPr>
            <a:xfrm>
              <a:off x="3810001" y="6324600"/>
              <a:ext cx="347662" cy="331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1537" y="4825721"/>
            <a:ext cx="4682463" cy="168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589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6744" cy="762245"/>
          </a:xfrm>
          <a:prstGeom prst="rect">
            <a:avLst/>
          </a:prstGeom>
        </p:spPr>
      </p:pic>
      <p:sp>
        <p:nvSpPr>
          <p:cNvPr id="7" name="Rectangle 6"/>
          <p:cNvSpPr/>
          <p:nvPr/>
        </p:nvSpPr>
        <p:spPr>
          <a:xfrm>
            <a:off x="852944" y="0"/>
            <a:ext cx="8291056" cy="76224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3) Pairing correlations in 2n-transfer reactions</a:t>
            </a:r>
            <a:endParaRPr lang="it-IT"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677275" cy="1621764"/>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2743200"/>
            <a:ext cx="8753475" cy="1200329"/>
          </a:xfrm>
          <a:prstGeom prst="rect">
            <a:avLst/>
          </a:prstGeom>
          <a:noFill/>
        </p:spPr>
        <p:txBody>
          <a:bodyPr wrap="square" rtlCol="0">
            <a:spAutoFit/>
          </a:bodyPr>
          <a:lstStyle/>
          <a:p>
            <a:r>
              <a:rPr lang="it-IT" b="1" dirty="0" smtClean="0">
                <a:solidFill>
                  <a:srgbClr val="FF0000"/>
                </a:solidFill>
              </a:rPr>
              <a:t>Two-neutron transfer reactions are a wonderful tool </a:t>
            </a:r>
            <a:r>
              <a:rPr lang="it-IT" dirty="0" smtClean="0"/>
              <a:t>to clarify spectroscopic data. We investigate the selectivity of </a:t>
            </a:r>
            <a:r>
              <a:rPr lang="it-IT" dirty="0"/>
              <a:t> </a:t>
            </a:r>
            <a:r>
              <a:rPr lang="it-IT" dirty="0" smtClean="0"/>
              <a:t>(</a:t>
            </a:r>
            <a:r>
              <a:rPr lang="it-IT" i="1" dirty="0"/>
              <a:t>t,p</a:t>
            </a:r>
            <a:r>
              <a:rPr lang="it-IT" dirty="0"/>
              <a:t>), </a:t>
            </a:r>
            <a:r>
              <a:rPr lang="it-IT" dirty="0" smtClean="0"/>
              <a:t> (</a:t>
            </a:r>
            <a:r>
              <a:rPr lang="it-IT" dirty="0"/>
              <a:t>18O,16O), and (14C,12C</a:t>
            </a:r>
            <a:r>
              <a:rPr lang="it-IT" dirty="0" smtClean="0"/>
              <a:t>) reactions in enhancing the population of different states in selected targets :  we have taken 112Sn </a:t>
            </a:r>
            <a:r>
              <a:rPr lang="it-IT" dirty="0"/>
              <a:t>as an</a:t>
            </a:r>
          </a:p>
          <a:p>
            <a:r>
              <a:rPr lang="en-US" dirty="0"/>
              <a:t>example of superfluid </a:t>
            </a:r>
            <a:r>
              <a:rPr lang="en-US" dirty="0" smtClean="0"/>
              <a:t>nucleus, </a:t>
            </a:r>
            <a:r>
              <a:rPr lang="en-US" dirty="0"/>
              <a:t>and 32Mg and 68Ni to study shell evolution for exotic nuclei.</a:t>
            </a:r>
            <a:endParaRPr lang="it-IT" dirty="0"/>
          </a:p>
        </p:txBody>
      </p:sp>
      <p:sp>
        <p:nvSpPr>
          <p:cNvPr id="3" name="TextBox 2"/>
          <p:cNvSpPr txBox="1"/>
          <p:nvPr/>
        </p:nvSpPr>
        <p:spPr>
          <a:xfrm>
            <a:off x="152400" y="4267200"/>
            <a:ext cx="8839200" cy="2031325"/>
          </a:xfrm>
          <a:prstGeom prst="rect">
            <a:avLst/>
          </a:prstGeom>
          <a:noFill/>
        </p:spPr>
        <p:txBody>
          <a:bodyPr wrap="square" rtlCol="0">
            <a:spAutoFit/>
          </a:bodyPr>
          <a:lstStyle/>
          <a:p>
            <a:r>
              <a:rPr lang="it-IT" dirty="0" smtClean="0"/>
              <a:t>I will discuss here only the case of </a:t>
            </a:r>
            <a:r>
              <a:rPr lang="it-IT" b="1" dirty="0" smtClean="0">
                <a:solidFill>
                  <a:srgbClr val="FF0000"/>
                </a:solidFill>
              </a:rPr>
              <a:t>32Mg</a:t>
            </a:r>
            <a:r>
              <a:rPr lang="it-IT" dirty="0" smtClean="0"/>
              <a:t>, that is situated in the </a:t>
            </a:r>
            <a:r>
              <a:rPr lang="it-IT" b="1" dirty="0" smtClean="0">
                <a:solidFill>
                  <a:srgbClr val="FF0000"/>
                </a:solidFill>
              </a:rPr>
              <a:t>island of inversion</a:t>
            </a:r>
            <a:r>
              <a:rPr lang="it-IT" dirty="0" smtClean="0"/>
              <a:t>, where the sequence of single-particle shell-model states is thought to be inverted w.r.t. </a:t>
            </a:r>
            <a:r>
              <a:rPr lang="it-IT" dirty="0"/>
              <a:t>t</a:t>
            </a:r>
            <a:r>
              <a:rPr lang="it-IT" dirty="0" smtClean="0"/>
              <a:t>he «standard».   </a:t>
            </a:r>
          </a:p>
          <a:p>
            <a:r>
              <a:rPr lang="it-IT" dirty="0" smtClean="0"/>
              <a:t>The g.s. of 32Mg should involve 2n in the 0d</a:t>
            </a:r>
            <a:r>
              <a:rPr lang="it-IT" baseline="-25000" dirty="0" smtClean="0"/>
              <a:t>3/2</a:t>
            </a:r>
            <a:r>
              <a:rPr lang="it-IT" dirty="0" smtClean="0"/>
              <a:t> shell model state, while a transition to the next excited 0+ state should involve the 0f</a:t>
            </a:r>
            <a:r>
              <a:rPr lang="it-IT" baseline="-25000" dirty="0" smtClean="0"/>
              <a:t>7/2</a:t>
            </a:r>
            <a:r>
              <a:rPr lang="it-IT" dirty="0" smtClean="0"/>
              <a:t> orbital.  We expect pairing correlations to induce mixing of configurations leading to orthogonal mixtures of 0p-0h states (|0&gt;) with 2p-2h states </a:t>
            </a:r>
            <a:r>
              <a:rPr lang="it-IT" dirty="0"/>
              <a:t>⇓⇑</a:t>
            </a:r>
            <a:r>
              <a:rPr lang="it-IT" dirty="0" smtClean="0"/>
              <a:t> </a:t>
            </a:r>
            <a:endParaRPr lang="it-IT" dirty="0"/>
          </a:p>
          <a:p>
            <a:endParaRPr lang="it-IT"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897" y="5774737"/>
            <a:ext cx="3076575" cy="1045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5778675"/>
            <a:ext cx="2790825" cy="107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453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6744" cy="762245"/>
          </a:xfrm>
          <a:prstGeom prst="rect">
            <a:avLst/>
          </a:prstGeom>
        </p:spPr>
      </p:pic>
      <p:sp>
        <p:nvSpPr>
          <p:cNvPr id="7" name="Rectangle 6"/>
          <p:cNvSpPr/>
          <p:nvPr/>
        </p:nvSpPr>
        <p:spPr>
          <a:xfrm>
            <a:off x="852944" y="0"/>
            <a:ext cx="8291056" cy="76224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32-Magnesium: ratio of cross-sections in DWBA calcs. </a:t>
            </a:r>
            <a:endParaRPr lang="it-IT"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43206"/>
            <a:ext cx="7696200" cy="5883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191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6744" cy="762245"/>
          </a:xfrm>
          <a:prstGeom prst="rect">
            <a:avLst/>
          </a:prstGeom>
        </p:spPr>
      </p:pic>
      <p:sp>
        <p:nvSpPr>
          <p:cNvPr id="7" name="Rectangle 6"/>
          <p:cNvSpPr/>
          <p:nvPr/>
        </p:nvSpPr>
        <p:spPr>
          <a:xfrm>
            <a:off x="852944" y="0"/>
            <a:ext cx="8291056" cy="76224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Conclusions</a:t>
            </a:r>
            <a:endParaRPr lang="it-IT" dirty="0"/>
          </a:p>
        </p:txBody>
      </p:sp>
      <p:sp>
        <p:nvSpPr>
          <p:cNvPr id="2" name="TextBox 1"/>
          <p:cNvSpPr txBox="1"/>
          <p:nvPr/>
        </p:nvSpPr>
        <p:spPr>
          <a:xfrm>
            <a:off x="76200" y="838200"/>
            <a:ext cx="8915400" cy="4093428"/>
          </a:xfrm>
          <a:prstGeom prst="rect">
            <a:avLst/>
          </a:prstGeom>
          <a:noFill/>
        </p:spPr>
        <p:txBody>
          <a:bodyPr wrap="square" rtlCol="0">
            <a:spAutoFit/>
          </a:bodyPr>
          <a:lstStyle/>
          <a:p>
            <a:pPr marL="457200" indent="-457200">
              <a:buFont typeface="+mj-lt"/>
              <a:buAutoNum type="arabicPeriod"/>
            </a:pPr>
            <a:r>
              <a:rPr lang="it-IT" sz="2000" dirty="0" smtClean="0"/>
              <a:t>Pairing interactions, collective modes based on pairing, pairing correlations in nuclear reactions are </a:t>
            </a:r>
            <a:r>
              <a:rPr lang="it-IT" sz="2000" b="1" dirty="0" smtClean="0">
                <a:solidFill>
                  <a:srgbClr val="FF0000"/>
                </a:solidFill>
              </a:rPr>
              <a:t>still largely unknown and largely experimentally and theoretically unexplored</a:t>
            </a:r>
            <a:r>
              <a:rPr lang="it-IT" sz="2000" dirty="0" smtClean="0"/>
              <a:t> due to intrinsic difficulties.</a:t>
            </a:r>
          </a:p>
          <a:p>
            <a:pPr marL="457200" indent="-457200">
              <a:buFont typeface="+mj-lt"/>
              <a:buAutoNum type="arabicPeriod"/>
            </a:pPr>
            <a:endParaRPr lang="it-IT" sz="2000" dirty="0"/>
          </a:p>
          <a:p>
            <a:pPr marL="457200" indent="-457200">
              <a:buFont typeface="+mj-lt"/>
              <a:buAutoNum type="arabicPeriod"/>
            </a:pPr>
            <a:r>
              <a:rPr lang="it-IT" sz="2000" dirty="0" smtClean="0"/>
              <a:t>Nonetheless </a:t>
            </a:r>
            <a:r>
              <a:rPr lang="it-IT" sz="2000" dirty="0" smtClean="0"/>
              <a:t>they are </a:t>
            </a:r>
            <a:r>
              <a:rPr lang="it-IT" sz="2000" b="1" dirty="0" smtClean="0">
                <a:solidFill>
                  <a:srgbClr val="FF0000"/>
                </a:solidFill>
              </a:rPr>
              <a:t>at the very basis of our understanding of profound concepts </a:t>
            </a:r>
            <a:r>
              <a:rPr lang="it-IT" sz="2000" dirty="0" smtClean="0"/>
              <a:t>like, for instance, </a:t>
            </a:r>
            <a:r>
              <a:rPr lang="it-IT" sz="2000" dirty="0" smtClean="0"/>
              <a:t>the particle-hole symmetry in strongly interacting fermion systems.</a:t>
            </a:r>
            <a:endParaRPr lang="it-IT" sz="2000" dirty="0"/>
          </a:p>
          <a:p>
            <a:pPr marL="457200" indent="-457200">
              <a:buFont typeface="+mj-lt"/>
              <a:buAutoNum type="arabicPeriod"/>
            </a:pPr>
            <a:endParaRPr lang="it-IT" sz="2000" dirty="0" smtClean="0"/>
          </a:p>
          <a:p>
            <a:pPr marL="457200" indent="-457200">
              <a:buFont typeface="+mj-lt"/>
              <a:buAutoNum type="arabicPeriod"/>
            </a:pPr>
            <a:r>
              <a:rPr lang="it-IT" sz="2000" dirty="0" smtClean="0"/>
              <a:t>They also provide </a:t>
            </a:r>
            <a:r>
              <a:rPr lang="it-IT" sz="2000" b="1" dirty="0" smtClean="0">
                <a:solidFill>
                  <a:srgbClr val="FF0000"/>
                </a:solidFill>
              </a:rPr>
              <a:t>precise tests for spectroscopic data </a:t>
            </a:r>
            <a:r>
              <a:rPr lang="it-IT" sz="2000" dirty="0" smtClean="0"/>
              <a:t>and they allow the </a:t>
            </a:r>
            <a:r>
              <a:rPr lang="it-IT" sz="2000" b="1" dirty="0" smtClean="0">
                <a:solidFill>
                  <a:srgbClr val="FF0000"/>
                </a:solidFill>
              </a:rPr>
              <a:t>extraction of useful information on the microscopic structure of nuclei</a:t>
            </a:r>
            <a:r>
              <a:rPr lang="it-IT" sz="2000" dirty="0" smtClean="0"/>
              <a:t>. This is especially relevant when moving away from beta-stability out to the drip-line in regions where the pairing interaction might turn out to be more than just a  part of the residual interaction. </a:t>
            </a:r>
            <a:endParaRPr lang="it-IT" sz="2000" dirty="0"/>
          </a:p>
        </p:txBody>
      </p:sp>
      <p:grpSp>
        <p:nvGrpSpPr>
          <p:cNvPr id="6" name="Group 5"/>
          <p:cNvGrpSpPr/>
          <p:nvPr/>
        </p:nvGrpSpPr>
        <p:grpSpPr>
          <a:xfrm>
            <a:off x="76200" y="5159514"/>
            <a:ext cx="8915400" cy="1522274"/>
            <a:chOff x="76200" y="5159514"/>
            <a:chExt cx="8915400" cy="1522274"/>
          </a:xfrm>
        </p:grpSpPr>
        <p:sp>
          <p:nvSpPr>
            <p:cNvPr id="3" name="TextBox 2"/>
            <p:cNvSpPr txBox="1"/>
            <p:nvPr/>
          </p:nvSpPr>
          <p:spPr>
            <a:xfrm>
              <a:off x="76200" y="5159514"/>
              <a:ext cx="8915400" cy="707886"/>
            </a:xfrm>
            <a:prstGeom prst="rect">
              <a:avLst/>
            </a:prstGeom>
            <a:noFill/>
          </p:spPr>
          <p:txBody>
            <a:bodyPr wrap="square" rtlCol="0">
              <a:spAutoFit/>
            </a:bodyPr>
            <a:lstStyle/>
            <a:p>
              <a:r>
                <a:rPr lang="it-IT" sz="2000" dirty="0" smtClean="0"/>
                <a:t>I </a:t>
              </a:r>
              <a:r>
                <a:rPr lang="it-IT" sz="2000" dirty="0"/>
                <a:t>hope with this talk </a:t>
              </a:r>
              <a:r>
                <a:rPr lang="it-IT" sz="2000" dirty="0" smtClean="0"/>
                <a:t>to </a:t>
              </a:r>
              <a:r>
                <a:rPr lang="it-IT" sz="2000" dirty="0"/>
                <a:t>have aroused interest in </a:t>
              </a:r>
              <a:r>
                <a:rPr lang="it-IT" sz="2000" dirty="0" smtClean="0"/>
                <a:t>the </a:t>
              </a:r>
              <a:r>
                <a:rPr lang="it-IT" sz="2000" dirty="0"/>
                <a:t>fascinating </a:t>
              </a:r>
              <a:r>
                <a:rPr lang="it-IT" sz="2000" dirty="0" smtClean="0"/>
                <a:t>series of phenomena based on pairing.</a:t>
              </a:r>
              <a:endParaRPr lang="it-IT" sz="2000" dirty="0"/>
            </a:p>
          </p:txBody>
        </p:sp>
        <p:sp>
          <p:nvSpPr>
            <p:cNvPr id="8" name="TextBox 7"/>
            <p:cNvSpPr txBox="1"/>
            <p:nvPr/>
          </p:nvSpPr>
          <p:spPr>
            <a:xfrm>
              <a:off x="1981200" y="5928632"/>
              <a:ext cx="5334000" cy="584775"/>
            </a:xfrm>
            <a:prstGeom prst="rect">
              <a:avLst/>
            </a:prstGeom>
            <a:noFill/>
          </p:spPr>
          <p:txBody>
            <a:bodyPr wrap="square" rtlCol="0">
              <a:spAutoFit/>
            </a:bodyPr>
            <a:lstStyle/>
            <a:p>
              <a:r>
                <a:rPr lang="it-IT" sz="3200" dirty="0" smtClean="0"/>
                <a:t>Bedankt voor uwe aandacht !</a:t>
              </a:r>
              <a:endParaRPr lang="it-IT" sz="3200" dirty="0"/>
            </a:p>
          </p:txBody>
        </p:sp>
        <p:pic>
          <p:nvPicPr>
            <p:cNvPr id="5123" name="Picture 3" descr="C:\Lorenzo\Grafica\Flags\fl_netherland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96669" y="5867400"/>
              <a:ext cx="1172719" cy="8143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799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6744" cy="762245"/>
          </a:xfrm>
          <a:prstGeom prst="rect">
            <a:avLst/>
          </a:prstGeom>
        </p:spPr>
      </p:pic>
      <p:sp>
        <p:nvSpPr>
          <p:cNvPr id="7" name="Rectangle 6"/>
          <p:cNvSpPr/>
          <p:nvPr/>
        </p:nvSpPr>
        <p:spPr>
          <a:xfrm>
            <a:off x="852944" y="0"/>
            <a:ext cx="8291056" cy="76224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Outlook of presentation</a:t>
            </a:r>
            <a:endParaRPr lang="it-IT" dirty="0"/>
          </a:p>
        </p:txBody>
      </p:sp>
      <p:sp>
        <p:nvSpPr>
          <p:cNvPr id="8" name="TextBox 7"/>
          <p:cNvSpPr txBox="1"/>
          <p:nvPr/>
        </p:nvSpPr>
        <p:spPr>
          <a:xfrm>
            <a:off x="533400" y="1183243"/>
            <a:ext cx="7620000" cy="4524315"/>
          </a:xfrm>
          <a:prstGeom prst="rect">
            <a:avLst/>
          </a:prstGeom>
          <a:noFill/>
        </p:spPr>
        <p:txBody>
          <a:bodyPr wrap="square" rtlCol="0">
            <a:spAutoFit/>
          </a:bodyPr>
          <a:lstStyle/>
          <a:p>
            <a:r>
              <a:rPr lang="it-IT" dirty="0" smtClean="0"/>
              <a:t>I will give a brief account of some of the research in theoretical nuclear physics performed at the Dept. of Physics &amp; Astronomy at Padova University focusing on  pairing related phenomena:</a:t>
            </a:r>
          </a:p>
          <a:p>
            <a:endParaRPr lang="it-IT" dirty="0" smtClean="0"/>
          </a:p>
          <a:p>
            <a:endParaRPr lang="it-IT" dirty="0" smtClean="0"/>
          </a:p>
          <a:p>
            <a:pPr marL="285750" indent="-285750">
              <a:buFont typeface="Arial" pitchFamily="34" charset="0"/>
              <a:buChar char="•"/>
            </a:pPr>
            <a:r>
              <a:rPr lang="it-IT" dirty="0" smtClean="0"/>
              <a:t>Pairing in Borromean 6He system: ground state stability, excited states and</a:t>
            </a:r>
          </a:p>
          <a:p>
            <a:r>
              <a:rPr lang="it-IT" dirty="0" smtClean="0"/>
              <a:t>E.M. response  [with</a:t>
            </a:r>
            <a:r>
              <a:rPr lang="it-IT" u="sng" dirty="0" smtClean="0"/>
              <a:t> J.Singh</a:t>
            </a:r>
            <a:r>
              <a:rPr lang="it-IT" dirty="0" smtClean="0"/>
              <a:t>, R.Chatterjee and A.Vitturi, </a:t>
            </a:r>
            <a:r>
              <a:rPr lang="it-IT" b="1" dirty="0" smtClean="0"/>
              <a:t>PRC 90 (</a:t>
            </a:r>
            <a:r>
              <a:rPr lang="it-IT" b="1" dirty="0"/>
              <a:t>2014</a:t>
            </a:r>
            <a:r>
              <a:rPr lang="it-IT" b="1" dirty="0" smtClean="0"/>
              <a:t>)</a:t>
            </a:r>
            <a:r>
              <a:rPr lang="it-IT" b="1" dirty="0"/>
              <a:t> </a:t>
            </a:r>
            <a:r>
              <a:rPr lang="it-IT" b="1" dirty="0" smtClean="0"/>
              <a:t>064301</a:t>
            </a:r>
            <a:r>
              <a:rPr lang="it-IT" b="1" dirty="0"/>
              <a:t> </a:t>
            </a:r>
            <a:r>
              <a:rPr lang="it-IT" dirty="0" smtClean="0"/>
              <a:t>]</a:t>
            </a:r>
          </a:p>
          <a:p>
            <a:endParaRPr lang="it-IT" dirty="0" smtClean="0"/>
          </a:p>
          <a:p>
            <a:endParaRPr lang="it-IT" dirty="0" smtClean="0"/>
          </a:p>
          <a:p>
            <a:pPr marL="285750" indent="-285750">
              <a:buFont typeface="Arial" pitchFamily="34" charset="0"/>
              <a:buChar char="•"/>
            </a:pPr>
            <a:r>
              <a:rPr lang="it-IT" dirty="0" smtClean="0"/>
              <a:t>Evidence for the existence of Giant Pairing Vibrations  in carbon isotopes</a:t>
            </a:r>
          </a:p>
          <a:p>
            <a:r>
              <a:rPr lang="it-IT" dirty="0" smtClean="0"/>
              <a:t>[</a:t>
            </a:r>
            <a:r>
              <a:rPr lang="en-US" u="sng" dirty="0" err="1"/>
              <a:t>Cappuzzello</a:t>
            </a:r>
            <a:r>
              <a:rPr lang="en-US" u="sng" dirty="0"/>
              <a:t>, F. </a:t>
            </a:r>
            <a:r>
              <a:rPr lang="en-US" dirty="0"/>
              <a:t>et al. Signatures of the Giant Pairing </a:t>
            </a:r>
            <a:r>
              <a:rPr lang="en-US" dirty="0" smtClean="0"/>
              <a:t>Vibration  in </a:t>
            </a:r>
            <a:r>
              <a:rPr lang="en-US" dirty="0"/>
              <a:t>the 14C and 15C atomic nuclei. </a:t>
            </a:r>
            <a:r>
              <a:rPr lang="en-US" b="1" dirty="0"/>
              <a:t>Nat. </a:t>
            </a:r>
            <a:r>
              <a:rPr lang="en-US" b="1" dirty="0" err="1"/>
              <a:t>Commun</a:t>
            </a:r>
            <a:r>
              <a:rPr lang="en-US" b="1" dirty="0"/>
              <a:t>. </a:t>
            </a:r>
            <a:r>
              <a:rPr lang="en-US" b="1" dirty="0" smtClean="0"/>
              <a:t>6:6743 (2015) </a:t>
            </a:r>
            <a:r>
              <a:rPr lang="it-IT" dirty="0" smtClean="0"/>
              <a:t>]</a:t>
            </a:r>
          </a:p>
          <a:p>
            <a:endParaRPr lang="it-IT" dirty="0" smtClean="0"/>
          </a:p>
          <a:p>
            <a:endParaRPr lang="it-IT" dirty="0"/>
          </a:p>
          <a:p>
            <a:pPr marL="285750" indent="-285750">
              <a:buFont typeface="Arial" pitchFamily="34" charset="0"/>
              <a:buChar char="•"/>
            </a:pPr>
            <a:r>
              <a:rPr lang="en-US" dirty="0" smtClean="0"/>
              <a:t>Pairing </a:t>
            </a:r>
            <a:r>
              <a:rPr lang="en-US" dirty="0"/>
              <a:t>correlations </a:t>
            </a:r>
            <a:r>
              <a:rPr lang="en-US" dirty="0" smtClean="0"/>
              <a:t> in microscopic </a:t>
            </a:r>
            <a:r>
              <a:rPr lang="en-US" dirty="0"/>
              <a:t>two-particle transfer </a:t>
            </a:r>
            <a:r>
              <a:rPr lang="en-US" dirty="0" smtClean="0"/>
              <a:t>reactions: 112Sn,</a:t>
            </a:r>
          </a:p>
          <a:p>
            <a:r>
              <a:rPr lang="en-US" dirty="0" smtClean="0"/>
              <a:t>32Mg</a:t>
            </a:r>
            <a:r>
              <a:rPr lang="en-US" dirty="0"/>
              <a:t>, and </a:t>
            </a:r>
            <a:r>
              <a:rPr lang="en-US" dirty="0" smtClean="0"/>
              <a:t>68Ni  [</a:t>
            </a:r>
            <a:r>
              <a:rPr lang="it-IT" u="sng" dirty="0"/>
              <a:t>J. A. Lay</a:t>
            </a:r>
            <a:r>
              <a:rPr lang="it-IT" dirty="0" smtClean="0"/>
              <a:t>, </a:t>
            </a:r>
            <a:r>
              <a:rPr lang="it-IT" dirty="0"/>
              <a:t>L. Fortunato, and </a:t>
            </a:r>
            <a:r>
              <a:rPr lang="it-IT" dirty="0" smtClean="0"/>
              <a:t>A.Vitturi</a:t>
            </a:r>
            <a:r>
              <a:rPr lang="en-US" dirty="0" smtClean="0"/>
              <a:t>, </a:t>
            </a:r>
            <a:r>
              <a:rPr lang="en-US" b="1" dirty="0" smtClean="0"/>
              <a:t>PRC 89 (2014) </a:t>
            </a:r>
            <a:r>
              <a:rPr lang="it-IT" b="1" dirty="0"/>
              <a:t>034618</a:t>
            </a:r>
            <a:r>
              <a:rPr lang="en-US" dirty="0" smtClean="0"/>
              <a:t>]</a:t>
            </a:r>
            <a:endParaRPr lang="it-IT" dirty="0"/>
          </a:p>
        </p:txBody>
      </p:sp>
    </p:spTree>
    <p:extLst>
      <p:ext uri="{BB962C8B-B14F-4D97-AF65-F5344CB8AC3E}">
        <p14:creationId xmlns:p14="http://schemas.microsoft.com/office/powerpoint/2010/main" val="366519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6744" cy="762245"/>
          </a:xfrm>
          <a:prstGeom prst="rect">
            <a:avLst/>
          </a:prstGeom>
        </p:spPr>
      </p:pic>
      <p:sp>
        <p:nvSpPr>
          <p:cNvPr id="7" name="Rectangle 6"/>
          <p:cNvSpPr/>
          <p:nvPr/>
        </p:nvSpPr>
        <p:spPr>
          <a:xfrm>
            <a:off x="852944" y="0"/>
            <a:ext cx="8291056" cy="76224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Back-up slides</a:t>
            </a:r>
            <a:endParaRPr lang="it-IT" dirty="0"/>
          </a:p>
        </p:txBody>
      </p:sp>
      <p:pic>
        <p:nvPicPr>
          <p:cNvPr id="5" name="Picture 2" descr="C:\Lorenzo\Fisica\Immagini utili\GPV\gpv-th.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33600"/>
            <a:ext cx="5319713" cy="351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996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4232561"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228600"/>
            <a:ext cx="8763000" cy="646331"/>
          </a:xfrm>
          <a:prstGeom prst="rect">
            <a:avLst/>
          </a:prstGeom>
        </p:spPr>
        <p:txBody>
          <a:bodyPr wrap="square">
            <a:spAutoFit/>
          </a:bodyPr>
          <a:lstStyle/>
          <a:p>
            <a:r>
              <a:rPr lang="en-US" dirty="0" smtClean="0"/>
              <a:t>“Spectrum </a:t>
            </a:r>
            <a:r>
              <a:rPr lang="en-US" dirty="0"/>
              <a:t>of resonance states in 6He. Experimental and theoretical analyses </a:t>
            </a:r>
            <a:r>
              <a:rPr lang="en-US" dirty="0" smtClean="0"/>
              <a:t>“</a:t>
            </a:r>
            <a:endParaRPr lang="en-US" dirty="0"/>
          </a:p>
          <a:p>
            <a:r>
              <a:rPr lang="it-IT" dirty="0" smtClean="0"/>
              <a:t>O.M</a:t>
            </a:r>
            <a:r>
              <a:rPr lang="it-IT" dirty="0"/>
              <a:t>. Povoroznyk, V.S. Vasilevsky </a:t>
            </a:r>
            <a:r>
              <a:rPr lang="nl-NL" dirty="0"/>
              <a:t>Ukr. J. Phys. 2015. Vol. 60, No. 3</a:t>
            </a:r>
            <a:endParaRPr lang="it-IT"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2850668"/>
            <a:ext cx="4343401" cy="3350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66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6077498" cy="192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698" y="638838"/>
            <a:ext cx="2990302" cy="62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059332"/>
            <a:ext cx="3429000" cy="4796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924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89391876"/>
              </p:ext>
            </p:extLst>
          </p:nvPr>
        </p:nvGraphicFramePr>
        <p:xfrm>
          <a:off x="304800" y="2133600"/>
          <a:ext cx="8458200" cy="2286000"/>
        </p:xfrm>
        <a:graphic>
          <a:graphicData uri="http://schemas.openxmlformats.org/drawingml/2006/table">
            <a:tbl>
              <a:tblPr/>
              <a:tblGrid>
                <a:gridCol w="1371600"/>
                <a:gridCol w="1371600"/>
                <a:gridCol w="1371600"/>
                <a:gridCol w="1371600"/>
                <a:gridCol w="1371600"/>
                <a:gridCol w="1600200"/>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1" i="0" u="none" strike="noStrike" cap="none" normalizeH="0" baseline="0" dirty="0" smtClean="0">
                        <a:ln>
                          <a:noFill/>
                        </a:ln>
                        <a:solidFill>
                          <a:srgbClr val="000000"/>
                        </a:solidFill>
                        <a:effectLst/>
                        <a:latin typeface="Times New Roman" pitchFamily="18" charset="0"/>
                        <a:cs typeface="Arial" charset="0"/>
                      </a:endParaRP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rgbClr val="000000"/>
                          </a:solidFill>
                          <a:effectLst/>
                          <a:latin typeface="Times New Roman" pitchFamily="18" charset="0"/>
                          <a:cs typeface="Arial" charset="0"/>
                        </a:rPr>
                        <a:t>s1/2</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rgbClr val="000000"/>
                          </a:solidFill>
                          <a:effectLst/>
                          <a:latin typeface="Times New Roman" pitchFamily="18" charset="0"/>
                          <a:cs typeface="Arial" charset="0"/>
                        </a:rPr>
                        <a:t>p1/2</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rgbClr val="000000"/>
                          </a:solidFill>
                          <a:effectLst/>
                          <a:latin typeface="Times New Roman" pitchFamily="18" charset="0"/>
                          <a:cs typeface="Arial" charset="0"/>
                        </a:rPr>
                        <a:t>p3/2</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rgbClr val="000000"/>
                          </a:solidFill>
                          <a:effectLst/>
                          <a:latin typeface="Times New Roman" pitchFamily="18" charset="0"/>
                          <a:cs typeface="Arial" charset="0"/>
                        </a:rPr>
                        <a:t>d3/2</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rgbClr val="000000"/>
                          </a:solidFill>
                          <a:effectLst/>
                          <a:latin typeface="Times New Roman" pitchFamily="18" charset="0"/>
                          <a:cs typeface="Arial" charset="0"/>
                        </a:rPr>
                        <a:t>d5/2</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rgbClr val="000000"/>
                          </a:solidFill>
                          <a:effectLst/>
                          <a:latin typeface="Times New Roman" pitchFamily="18" charset="0"/>
                          <a:cs typeface="Arial" charset="0"/>
                        </a:rPr>
                        <a:t>s1/2</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Times New Roman" pitchFamily="18" charset="0"/>
                          <a:cs typeface="Arial" charset="0"/>
                        </a:rPr>
                        <a:t>0+</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Times New Roman" pitchFamily="18" charset="0"/>
                          <a:cs typeface="Arial" charset="0"/>
                        </a:rPr>
                        <a:t>0-, 1-</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Times New Roman" pitchFamily="18" charset="0"/>
                          <a:cs typeface="Arial" charset="0"/>
                        </a:rPr>
                        <a:t>1-, 2-</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Times New Roman" pitchFamily="18" charset="0"/>
                          <a:cs typeface="Arial" charset="0"/>
                        </a:rPr>
                        <a:t>1+, 2+</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Times New Roman" pitchFamily="18" charset="0"/>
                          <a:cs typeface="Arial" charset="0"/>
                        </a:rPr>
                        <a:t>2+,3+</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rgbClr val="000000"/>
                          </a:solidFill>
                          <a:effectLst/>
                          <a:latin typeface="Times New Roman" pitchFamily="18" charset="0"/>
                          <a:cs typeface="Arial" charset="0"/>
                        </a:rPr>
                        <a:t>p1/2</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rgbClr val="000000"/>
                        </a:solidFill>
                        <a:effectLst/>
                        <a:latin typeface="Times New Roman" pitchFamily="18" charset="0"/>
                        <a:cs typeface="Arial" charset="0"/>
                      </a:endParaRP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Times New Roman" pitchFamily="18" charset="0"/>
                          <a:cs typeface="Arial" charset="0"/>
                        </a:rPr>
                        <a:t>0+</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Times New Roman" pitchFamily="18" charset="0"/>
                          <a:cs typeface="Arial" charset="0"/>
                        </a:rPr>
                        <a:t>1+, 2+</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Times New Roman" pitchFamily="18" charset="0"/>
                          <a:cs typeface="Arial" charset="0"/>
                        </a:rPr>
                        <a:t>1-, 2-</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Times New Roman" pitchFamily="18" charset="0"/>
                          <a:cs typeface="Arial" charset="0"/>
                        </a:rPr>
                        <a:t>2-, 3-</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rgbClr val="000000"/>
                          </a:solidFill>
                          <a:effectLst/>
                          <a:latin typeface="Times New Roman" pitchFamily="18" charset="0"/>
                          <a:cs typeface="Arial" charset="0"/>
                        </a:rPr>
                        <a:t>p3/2</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rgbClr val="000000"/>
                        </a:solidFill>
                        <a:effectLst/>
                        <a:latin typeface="Times New Roman" pitchFamily="18" charset="0"/>
                        <a:cs typeface="Arial" charset="0"/>
                      </a:endParaRP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rgbClr val="000000"/>
                        </a:solidFill>
                        <a:effectLst/>
                        <a:latin typeface="Times New Roman" pitchFamily="18" charset="0"/>
                        <a:cs typeface="Arial" charset="0"/>
                      </a:endParaRP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Times New Roman" pitchFamily="18" charset="0"/>
                          <a:cs typeface="Arial" charset="0"/>
                        </a:rPr>
                        <a:t>0+,2+</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Times New Roman" pitchFamily="18" charset="0"/>
                          <a:cs typeface="Arial" charset="0"/>
                        </a:rPr>
                        <a:t>0-, 1-, 2-, 3-</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Times New Roman" pitchFamily="18" charset="0"/>
                          <a:cs typeface="Arial" charset="0"/>
                        </a:rPr>
                        <a:t>1-, 2-, 3-, 4-</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rgbClr val="000000"/>
                          </a:solidFill>
                          <a:effectLst/>
                          <a:latin typeface="Times New Roman" pitchFamily="18" charset="0"/>
                          <a:cs typeface="Arial" charset="0"/>
                        </a:rPr>
                        <a:t>d3/2</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rgbClr val="000000"/>
                        </a:solidFill>
                        <a:effectLst/>
                        <a:latin typeface="Times New Roman" pitchFamily="18" charset="0"/>
                        <a:cs typeface="Arial" charset="0"/>
                      </a:endParaRP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000000"/>
                        </a:solidFill>
                        <a:effectLst/>
                        <a:latin typeface="Times New Roman" pitchFamily="18" charset="0"/>
                        <a:cs typeface="Arial" charset="0"/>
                      </a:endParaRP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rgbClr val="000000"/>
                        </a:solidFill>
                        <a:effectLst/>
                        <a:latin typeface="Times New Roman" pitchFamily="18" charset="0"/>
                        <a:cs typeface="Arial" charset="0"/>
                      </a:endParaRP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Times New Roman" pitchFamily="18" charset="0"/>
                          <a:cs typeface="Arial" charset="0"/>
                        </a:rPr>
                        <a:t>0+, 2+</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Times New Roman" pitchFamily="18" charset="0"/>
                          <a:cs typeface="Arial" charset="0"/>
                        </a:rPr>
                        <a:t>1+, 2+, 3+,4+</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rgbClr val="000000"/>
                          </a:solidFill>
                          <a:effectLst/>
                          <a:latin typeface="Times New Roman" pitchFamily="18" charset="0"/>
                          <a:cs typeface="Arial" charset="0"/>
                        </a:rPr>
                        <a:t>d5/2</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rgbClr val="000000"/>
                        </a:solidFill>
                        <a:effectLst/>
                        <a:latin typeface="Times New Roman" pitchFamily="18" charset="0"/>
                        <a:cs typeface="Arial" charset="0"/>
                      </a:endParaRP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000000"/>
                        </a:solidFill>
                        <a:effectLst/>
                        <a:latin typeface="Times New Roman" pitchFamily="18" charset="0"/>
                        <a:cs typeface="Arial" charset="0"/>
                      </a:endParaRP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rgbClr val="000000"/>
                        </a:solidFill>
                        <a:effectLst/>
                        <a:latin typeface="Times New Roman" pitchFamily="18" charset="0"/>
                        <a:cs typeface="Arial" charset="0"/>
                      </a:endParaRP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rgbClr val="000000"/>
                        </a:solidFill>
                        <a:effectLst/>
                        <a:latin typeface="Times New Roman" pitchFamily="18" charset="0"/>
                        <a:cs typeface="Arial" charset="0"/>
                      </a:endParaRP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Times New Roman" pitchFamily="18" charset="0"/>
                          <a:cs typeface="Arial" charset="0"/>
                        </a:rPr>
                        <a:t>0+, 2+, 4+</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
        <p:nvSpPr>
          <p:cNvPr id="3" name="TextBox 2"/>
          <p:cNvSpPr txBox="1"/>
          <p:nvPr/>
        </p:nvSpPr>
        <p:spPr>
          <a:xfrm>
            <a:off x="381000" y="457200"/>
            <a:ext cx="7772400" cy="646331"/>
          </a:xfrm>
          <a:prstGeom prst="rect">
            <a:avLst/>
          </a:prstGeom>
          <a:noFill/>
        </p:spPr>
        <p:txBody>
          <a:bodyPr wrap="square" rtlCol="0">
            <a:spAutoFit/>
          </a:bodyPr>
          <a:lstStyle/>
          <a:p>
            <a:r>
              <a:rPr lang="it-IT" dirty="0" smtClean="0"/>
              <a:t>Enlarged model space s- p- d- will allow calculation of E0, E1, E2, E3, M1, among others.</a:t>
            </a:r>
            <a:endParaRPr lang="it-IT" dirty="0"/>
          </a:p>
        </p:txBody>
      </p:sp>
      <p:sp>
        <p:nvSpPr>
          <p:cNvPr id="4" name="TextBox 3"/>
          <p:cNvSpPr txBox="1"/>
          <p:nvPr/>
        </p:nvSpPr>
        <p:spPr>
          <a:xfrm>
            <a:off x="609600" y="4724400"/>
            <a:ext cx="1905000" cy="1477328"/>
          </a:xfrm>
          <a:prstGeom prst="rect">
            <a:avLst/>
          </a:prstGeom>
          <a:noFill/>
        </p:spPr>
        <p:txBody>
          <a:bodyPr wrap="square" rtlCol="0">
            <a:spAutoFit/>
          </a:bodyPr>
          <a:lstStyle/>
          <a:p>
            <a:pPr marL="285750" indent="-285750">
              <a:buFont typeface="Arial" pitchFamily="34" charset="0"/>
              <a:buChar char="•"/>
            </a:pPr>
            <a:r>
              <a:rPr lang="it-IT" dirty="0" smtClean="0"/>
              <a:t>0+:  5 states</a:t>
            </a:r>
          </a:p>
          <a:p>
            <a:pPr marL="285750" indent="-285750">
              <a:buFont typeface="Arial" pitchFamily="34" charset="0"/>
              <a:buChar char="•"/>
            </a:pPr>
            <a:r>
              <a:rPr lang="it-IT" dirty="0" smtClean="0"/>
              <a:t>1+:  3 states</a:t>
            </a:r>
          </a:p>
          <a:p>
            <a:pPr marL="285750" indent="-285750">
              <a:buFont typeface="Arial" pitchFamily="34" charset="0"/>
              <a:buChar char="•"/>
            </a:pPr>
            <a:r>
              <a:rPr lang="it-IT" dirty="0" smtClean="0"/>
              <a:t>2+:  7 states</a:t>
            </a:r>
          </a:p>
          <a:p>
            <a:pPr marL="285750" indent="-285750">
              <a:buFont typeface="Arial" pitchFamily="34" charset="0"/>
              <a:buChar char="•"/>
            </a:pPr>
            <a:r>
              <a:rPr lang="it-IT" dirty="0" smtClean="0"/>
              <a:t>3+:  2 states</a:t>
            </a:r>
          </a:p>
          <a:p>
            <a:pPr marL="285750" indent="-285750">
              <a:buFont typeface="Arial" pitchFamily="34" charset="0"/>
              <a:buChar char="•"/>
            </a:pPr>
            <a:r>
              <a:rPr lang="it-IT" dirty="0" smtClean="0"/>
              <a:t>4+:  2 states</a:t>
            </a:r>
            <a:endParaRPr lang="it-IT" dirty="0"/>
          </a:p>
        </p:txBody>
      </p:sp>
      <p:sp>
        <p:nvSpPr>
          <p:cNvPr id="5" name="TextBox 4"/>
          <p:cNvSpPr txBox="1"/>
          <p:nvPr/>
        </p:nvSpPr>
        <p:spPr>
          <a:xfrm>
            <a:off x="3886200" y="4724400"/>
            <a:ext cx="1905000" cy="1477328"/>
          </a:xfrm>
          <a:prstGeom prst="rect">
            <a:avLst/>
          </a:prstGeom>
          <a:noFill/>
        </p:spPr>
        <p:txBody>
          <a:bodyPr wrap="square" rtlCol="0">
            <a:spAutoFit/>
          </a:bodyPr>
          <a:lstStyle/>
          <a:p>
            <a:pPr marL="285750" indent="-285750">
              <a:buFont typeface="Arial" pitchFamily="34" charset="0"/>
              <a:buChar char="•"/>
            </a:pPr>
            <a:r>
              <a:rPr lang="it-IT" dirty="0" smtClean="0"/>
              <a:t>0-:  </a:t>
            </a:r>
            <a:r>
              <a:rPr lang="it-IT" dirty="0"/>
              <a:t>2</a:t>
            </a:r>
            <a:r>
              <a:rPr lang="it-IT" dirty="0" smtClean="0"/>
              <a:t> states</a:t>
            </a:r>
          </a:p>
          <a:p>
            <a:pPr marL="285750" indent="-285750">
              <a:buFont typeface="Arial" pitchFamily="34" charset="0"/>
              <a:buChar char="•"/>
            </a:pPr>
            <a:r>
              <a:rPr lang="it-IT" dirty="0" smtClean="0"/>
              <a:t>1-:  4 states</a:t>
            </a:r>
          </a:p>
          <a:p>
            <a:pPr marL="285750" indent="-285750">
              <a:buFont typeface="Arial" pitchFamily="34" charset="0"/>
              <a:buChar char="•"/>
            </a:pPr>
            <a:r>
              <a:rPr lang="it-IT" dirty="0" smtClean="0"/>
              <a:t>2-:  3 states</a:t>
            </a:r>
          </a:p>
          <a:p>
            <a:pPr marL="285750" indent="-285750">
              <a:buFont typeface="Arial" pitchFamily="34" charset="0"/>
              <a:buChar char="•"/>
            </a:pPr>
            <a:r>
              <a:rPr lang="it-IT" dirty="0" smtClean="0"/>
              <a:t>3-:  2 states</a:t>
            </a:r>
          </a:p>
          <a:p>
            <a:pPr marL="285750" indent="-285750">
              <a:buFont typeface="Arial" pitchFamily="34" charset="0"/>
              <a:buChar char="•"/>
            </a:pPr>
            <a:r>
              <a:rPr lang="it-IT" dirty="0" smtClean="0"/>
              <a:t>4-:  1 state</a:t>
            </a:r>
            <a:endParaRPr lang="it-IT" dirty="0"/>
          </a:p>
        </p:txBody>
      </p:sp>
    </p:spTree>
    <p:extLst>
      <p:ext uri="{BB962C8B-B14F-4D97-AF65-F5344CB8AC3E}">
        <p14:creationId xmlns:p14="http://schemas.microsoft.com/office/powerpoint/2010/main" val="14287046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098"/>
            <a:ext cx="9144000" cy="6434302"/>
          </a:xfrm>
          <a:prstGeom prst="rect">
            <a:avLst/>
          </a:prstGeom>
        </p:spPr>
      </p:pic>
    </p:spTree>
    <p:extLst>
      <p:ext uri="{BB962C8B-B14F-4D97-AF65-F5344CB8AC3E}">
        <p14:creationId xmlns:p14="http://schemas.microsoft.com/office/powerpoint/2010/main" val="2984865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6744" cy="762245"/>
          </a:xfrm>
          <a:prstGeom prst="rect">
            <a:avLst/>
          </a:prstGeom>
        </p:spPr>
      </p:pic>
      <p:sp>
        <p:nvSpPr>
          <p:cNvPr id="7" name="Rectangle 6"/>
          <p:cNvSpPr/>
          <p:nvPr/>
        </p:nvSpPr>
        <p:spPr>
          <a:xfrm>
            <a:off x="852944" y="0"/>
            <a:ext cx="8291056" cy="76224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1) Pairing </a:t>
            </a:r>
            <a:r>
              <a:rPr lang="it-IT" sz="2800" dirty="0"/>
              <a:t>in 6He </a:t>
            </a:r>
          </a:p>
        </p:txBody>
      </p:sp>
      <p:sp>
        <p:nvSpPr>
          <p:cNvPr id="8" name="TextBox 7"/>
          <p:cNvSpPr txBox="1"/>
          <p:nvPr/>
        </p:nvSpPr>
        <p:spPr>
          <a:xfrm>
            <a:off x="152400" y="2209800"/>
            <a:ext cx="8915400" cy="2308324"/>
          </a:xfrm>
          <a:prstGeom prst="rect">
            <a:avLst/>
          </a:prstGeom>
          <a:noFill/>
        </p:spPr>
        <p:txBody>
          <a:bodyPr wrap="square">
            <a:spAutoFit/>
          </a:bodyPr>
          <a:lstStyle/>
          <a:p>
            <a:pPr algn="l">
              <a:defRPr/>
            </a:pPr>
            <a:r>
              <a:rPr lang="it-IT" dirty="0"/>
              <a:t>Both experimentally and theoretically there are still </a:t>
            </a:r>
            <a:r>
              <a:rPr lang="it-IT" b="1" dirty="0">
                <a:solidFill>
                  <a:srgbClr val="FF0000"/>
                </a:solidFill>
              </a:rPr>
              <a:t>large uncertainties</a:t>
            </a:r>
            <a:r>
              <a:rPr lang="it-IT" dirty="0"/>
              <a:t> on the structure of light systems close to the drip-line. The case I want to discuss is </a:t>
            </a:r>
            <a:r>
              <a:rPr lang="it-IT" baseline="30000" dirty="0"/>
              <a:t>6</a:t>
            </a:r>
            <a:r>
              <a:rPr lang="it-IT" dirty="0"/>
              <a:t>He and its connections with </a:t>
            </a:r>
            <a:r>
              <a:rPr lang="it-IT" baseline="30000" dirty="0"/>
              <a:t>5</a:t>
            </a:r>
            <a:r>
              <a:rPr lang="it-IT" dirty="0"/>
              <a:t>He.</a:t>
            </a:r>
          </a:p>
          <a:p>
            <a:pPr marL="342900" indent="-342900" algn="l">
              <a:buFont typeface="Arial" pitchFamily="34" charset="0"/>
              <a:buChar char="•"/>
              <a:defRPr/>
            </a:pPr>
            <a:r>
              <a:rPr lang="it-IT" baseline="30000" dirty="0"/>
              <a:t>4</a:t>
            </a:r>
            <a:r>
              <a:rPr lang="it-IT" dirty="0"/>
              <a:t>He is very tightly bound </a:t>
            </a:r>
            <a:r>
              <a:rPr lang="it-IT" sz="1800" dirty="0"/>
              <a:t>(core exc. are at very high energy)</a:t>
            </a:r>
          </a:p>
          <a:p>
            <a:pPr marL="342900" indent="-342900" algn="l">
              <a:buFont typeface="Arial" pitchFamily="34" charset="0"/>
              <a:buChar char="•"/>
              <a:defRPr/>
            </a:pPr>
            <a:r>
              <a:rPr lang="it-IT" baseline="30000" dirty="0"/>
              <a:t>5</a:t>
            </a:r>
            <a:r>
              <a:rPr lang="it-IT" dirty="0"/>
              <a:t>He is unbound </a:t>
            </a:r>
            <a:r>
              <a:rPr lang="it-IT" sz="1800" dirty="0"/>
              <a:t>(two low-lying resonances)</a:t>
            </a:r>
          </a:p>
          <a:p>
            <a:pPr marL="342900" indent="-342900" algn="l">
              <a:buFont typeface="Arial" pitchFamily="34" charset="0"/>
              <a:buChar char="•"/>
              <a:defRPr/>
            </a:pPr>
            <a:r>
              <a:rPr lang="it-IT" baseline="30000" dirty="0"/>
              <a:t>6</a:t>
            </a:r>
            <a:r>
              <a:rPr lang="it-IT" dirty="0"/>
              <a:t>He is weakly bound in its g.s. and it has a number of resonances that have been recently re-investigated at GANIL. </a:t>
            </a:r>
            <a:r>
              <a:rPr lang="it-IT" baseline="30000" dirty="0"/>
              <a:t>6</a:t>
            </a:r>
            <a:r>
              <a:rPr lang="it-IT" dirty="0"/>
              <a:t>He is borromean it has halo features and one would like to understand </a:t>
            </a:r>
            <a:r>
              <a:rPr lang="it-IT" b="1" dirty="0">
                <a:solidFill>
                  <a:srgbClr val="FF0000"/>
                </a:solidFill>
              </a:rPr>
              <a:t>the role of the pairing interaction in making it bound</a:t>
            </a:r>
            <a:r>
              <a:rPr lang="it-IT" dirty="0"/>
              <a:t>.</a:t>
            </a:r>
          </a:p>
        </p:txBody>
      </p:sp>
      <p:sp>
        <p:nvSpPr>
          <p:cNvPr id="2" name="TextBox 1"/>
          <p:cNvSpPr txBox="1"/>
          <p:nvPr/>
        </p:nvSpPr>
        <p:spPr>
          <a:xfrm>
            <a:off x="152400" y="4518124"/>
            <a:ext cx="5181600" cy="369332"/>
          </a:xfrm>
          <a:prstGeom prst="rect">
            <a:avLst/>
          </a:prstGeom>
          <a:noFill/>
        </p:spPr>
        <p:txBody>
          <a:bodyPr wrap="square" rtlCol="0">
            <a:spAutoFit/>
          </a:bodyPr>
          <a:lstStyle/>
          <a:p>
            <a:r>
              <a:rPr lang="it-IT" dirty="0" smtClean="0"/>
              <a:t>*** X</a:t>
            </a:r>
            <a:r>
              <a:rPr lang="it-IT" dirty="0"/>
              <a:t>. Mougeot </a:t>
            </a:r>
            <a:r>
              <a:rPr lang="it-IT" i="1" dirty="0"/>
              <a:t>et al.</a:t>
            </a:r>
            <a:r>
              <a:rPr lang="it-IT" dirty="0"/>
              <a:t>, Phys. Lett. B </a:t>
            </a:r>
            <a:r>
              <a:rPr lang="it-IT" b="1" dirty="0"/>
              <a:t>718</a:t>
            </a:r>
            <a:r>
              <a:rPr lang="it-IT" dirty="0"/>
              <a:t>, 441 (2012</a:t>
            </a:r>
            <a:r>
              <a:rPr lang="it-IT" dirty="0" smtClean="0"/>
              <a:t>).   </a:t>
            </a:r>
            <a:endParaRPr lang="it-IT" dirty="0">
              <a:solidFill>
                <a:srgbClr val="FF0000"/>
              </a:solidFill>
            </a:endParaRPr>
          </a:p>
        </p:txBody>
      </p:sp>
      <p:sp>
        <p:nvSpPr>
          <p:cNvPr id="3" name="TextBox 2"/>
          <p:cNvSpPr txBox="1"/>
          <p:nvPr/>
        </p:nvSpPr>
        <p:spPr>
          <a:xfrm>
            <a:off x="0" y="5611505"/>
            <a:ext cx="9143999" cy="1246495"/>
          </a:xfrm>
          <a:prstGeom prst="rect">
            <a:avLst/>
          </a:prstGeom>
          <a:noFill/>
        </p:spPr>
        <p:txBody>
          <a:bodyPr wrap="square" rtlCol="0">
            <a:spAutoFit/>
          </a:bodyPr>
          <a:lstStyle/>
          <a:p>
            <a:r>
              <a:rPr lang="it-IT" sz="1500" dirty="0" smtClean="0"/>
              <a:t>In addition, new and still not very much investigated </a:t>
            </a:r>
            <a:r>
              <a:rPr lang="it-IT" sz="1500" u="sng" dirty="0" smtClean="0"/>
              <a:t>data claim the existence of a dozen new excited states</a:t>
            </a:r>
            <a:r>
              <a:rPr lang="it-IT" sz="1500" dirty="0" smtClean="0"/>
              <a:t> of 6He:</a:t>
            </a:r>
          </a:p>
          <a:p>
            <a:pPr marL="342900" indent="-342900">
              <a:buAutoNum type="arabicPeriod"/>
            </a:pPr>
            <a:r>
              <a:rPr lang="en-US" sz="1500" dirty="0" smtClean="0"/>
              <a:t>Highly </a:t>
            </a:r>
            <a:r>
              <a:rPr lang="en-US" sz="1500" dirty="0"/>
              <a:t>Excited States of </a:t>
            </a:r>
            <a:r>
              <a:rPr lang="en-US" sz="1500" dirty="0" smtClean="0"/>
              <a:t>6He  -  </a:t>
            </a:r>
            <a:r>
              <a:rPr lang="it-IT" sz="1500" dirty="0" smtClean="0"/>
              <a:t>Yu</a:t>
            </a:r>
            <a:r>
              <a:rPr lang="it-IT" sz="1500" dirty="0"/>
              <a:t>. B. Gurov, </a:t>
            </a:r>
            <a:r>
              <a:rPr lang="it-IT" sz="1500" dirty="0" smtClean="0"/>
              <a:t>et al. </a:t>
            </a:r>
            <a:r>
              <a:rPr lang="en-US" sz="1500" i="1" dirty="0"/>
              <a:t>Bulletin of the Russian Academy of Sciences. Physics, 2015, Vol. 79, No. 4, pp. 470–473</a:t>
            </a:r>
            <a:r>
              <a:rPr lang="en-US" sz="1500" i="1" dirty="0" smtClean="0"/>
              <a:t>.</a:t>
            </a:r>
          </a:p>
          <a:p>
            <a:pPr marL="342900" indent="-342900">
              <a:buAutoNum type="arabicPeriod"/>
            </a:pPr>
            <a:r>
              <a:rPr lang="en-US" sz="1500" dirty="0" smtClean="0"/>
              <a:t>Spectrum of resonance states in 6He. Experimental and theoretical analyses - </a:t>
            </a:r>
            <a:r>
              <a:rPr lang="it-IT" sz="1500" dirty="0" smtClean="0"/>
              <a:t>O.M. Povoroznyk, V.S. Vasilevsky </a:t>
            </a:r>
            <a:r>
              <a:rPr lang="nl-NL" sz="1500" dirty="0"/>
              <a:t>Ukr. J. Phys. 2015. Vol. 60, No. 3</a:t>
            </a:r>
            <a:endParaRPr lang="it-IT" sz="1500" dirty="0"/>
          </a:p>
        </p:txBody>
      </p:sp>
      <p:sp>
        <p:nvSpPr>
          <p:cNvPr id="10" name="TextBox 9"/>
          <p:cNvSpPr txBox="1"/>
          <p:nvPr/>
        </p:nvSpPr>
        <p:spPr>
          <a:xfrm>
            <a:off x="6410324" y="4518124"/>
            <a:ext cx="1895475" cy="369332"/>
          </a:xfrm>
          <a:prstGeom prst="rect">
            <a:avLst/>
          </a:prstGeom>
          <a:noFill/>
          <a:ln>
            <a:solidFill>
              <a:srgbClr val="FF0000"/>
            </a:solidFill>
          </a:ln>
        </p:spPr>
        <p:txBody>
          <a:bodyPr wrap="square" rtlCol="0">
            <a:spAutoFit/>
          </a:bodyPr>
          <a:lstStyle/>
          <a:p>
            <a:r>
              <a:rPr lang="it-IT" dirty="0" smtClean="0">
                <a:solidFill>
                  <a:srgbClr val="FF0000"/>
                </a:solidFill>
              </a:rPr>
              <a:t> p(</a:t>
            </a:r>
            <a:r>
              <a:rPr lang="it-IT" baseline="30000" dirty="0" smtClean="0">
                <a:solidFill>
                  <a:srgbClr val="FF0000"/>
                </a:solidFill>
              </a:rPr>
              <a:t>8</a:t>
            </a:r>
            <a:r>
              <a:rPr lang="it-IT" dirty="0" smtClean="0">
                <a:solidFill>
                  <a:srgbClr val="FF0000"/>
                </a:solidFill>
              </a:rPr>
              <a:t>He,t)  reaction</a:t>
            </a:r>
            <a:endParaRPr lang="it-IT" dirty="0">
              <a:solidFill>
                <a:srgbClr val="FF0000"/>
              </a:solidFill>
            </a:endParaRPr>
          </a:p>
        </p:txBody>
      </p:sp>
      <p:cxnSp>
        <p:nvCxnSpPr>
          <p:cNvPr id="12" name="Straight Arrow Connector 11"/>
          <p:cNvCxnSpPr>
            <a:stCxn id="10" idx="1"/>
          </p:cNvCxnSpPr>
          <p:nvPr/>
        </p:nvCxnSpPr>
        <p:spPr>
          <a:xfrm flipH="1">
            <a:off x="5638804" y="4702790"/>
            <a:ext cx="77152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838200"/>
            <a:ext cx="7591425" cy="125730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6939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6744" cy="762245"/>
          </a:xfrm>
          <a:prstGeom prst="rect">
            <a:avLst/>
          </a:prstGeom>
        </p:spPr>
      </p:pic>
      <p:sp>
        <p:nvSpPr>
          <p:cNvPr id="7" name="Rectangle 6"/>
          <p:cNvSpPr/>
          <p:nvPr/>
        </p:nvSpPr>
        <p:spPr>
          <a:xfrm>
            <a:off x="852944" y="0"/>
            <a:ext cx="8291056" cy="76224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Pairing in 6He </a:t>
            </a:r>
            <a:endParaRPr lang="it-IT" sz="2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382"/>
            <a:ext cx="4998472" cy="3924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5683" y="1626949"/>
            <a:ext cx="4388317" cy="5087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914400"/>
            <a:ext cx="8610600" cy="646331"/>
          </a:xfrm>
          <a:prstGeom prst="rect">
            <a:avLst/>
          </a:prstGeom>
          <a:noFill/>
        </p:spPr>
        <p:txBody>
          <a:bodyPr wrap="square" rtlCol="0">
            <a:spAutoFit/>
          </a:bodyPr>
          <a:lstStyle/>
          <a:p>
            <a:r>
              <a:rPr lang="it-IT" dirty="0" smtClean="0"/>
              <a:t>A phenomenological alpha-n potential is adjusted to correctly reproduce the p-resonances of 5He (doublechecked with S-matrix poles analysis)</a:t>
            </a:r>
            <a:endParaRPr lang="it-IT" dirty="0"/>
          </a:p>
        </p:txBody>
      </p:sp>
    </p:spTree>
    <p:extLst>
      <p:ext uri="{BB962C8B-B14F-4D97-AF65-F5344CB8AC3E}">
        <p14:creationId xmlns:p14="http://schemas.microsoft.com/office/powerpoint/2010/main" val="4151161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6744" cy="762245"/>
          </a:xfrm>
          <a:prstGeom prst="rect">
            <a:avLst/>
          </a:prstGeom>
        </p:spPr>
      </p:pic>
      <p:sp>
        <p:nvSpPr>
          <p:cNvPr id="7" name="Rectangle 6"/>
          <p:cNvSpPr/>
          <p:nvPr/>
        </p:nvSpPr>
        <p:spPr>
          <a:xfrm>
            <a:off x="852944" y="0"/>
            <a:ext cx="8291056" cy="76224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Two-particle states built out of single-particle continuum states</a:t>
            </a:r>
            <a:endParaRPr lang="it-IT" sz="2400" dirty="0"/>
          </a:p>
        </p:txBody>
      </p:sp>
      <p:pic>
        <p:nvPicPr>
          <p:cNvPr id="5" name="Picture 2"/>
          <p:cNvPicPr>
            <a:picLocks noChangeAspect="1" noChangeArrowheads="1"/>
          </p:cNvPicPr>
          <p:nvPr/>
        </p:nvPicPr>
        <p:blipFill>
          <a:blip r:embed="rId3"/>
          <a:srcRect/>
          <a:stretch>
            <a:fillRect/>
          </a:stretch>
        </p:blipFill>
        <p:spPr bwMode="auto">
          <a:xfrm>
            <a:off x="1289050" y="1295400"/>
            <a:ext cx="6219825" cy="666750"/>
          </a:xfrm>
          <a:prstGeom prst="rect">
            <a:avLst/>
          </a:prstGeom>
          <a:noFill/>
          <a:ln w="22225" cap="flat" cmpd="sng" algn="ctr">
            <a:solidFill>
              <a:schemeClr val="accent2">
                <a:lumMod val="75000"/>
              </a:schemeClr>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152400" y="762000"/>
            <a:ext cx="6934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ctr" eaLnBrk="0" fontAlgn="base" hangingPunct="0">
              <a:spcBef>
                <a:spcPct val="50000"/>
              </a:spcBef>
              <a:spcAft>
                <a:spcPct val="0"/>
              </a:spcAft>
              <a:defRPr sz="2400">
                <a:solidFill>
                  <a:schemeClr val="tx1"/>
                </a:solidFill>
                <a:latin typeface="Arial" charset="0"/>
                <a:cs typeface="Arial" charset="0"/>
              </a:defRPr>
            </a:lvl6pPr>
            <a:lvl7pPr marL="2971800" indent="-228600" algn="ctr" eaLnBrk="0" fontAlgn="base" hangingPunct="0">
              <a:spcBef>
                <a:spcPct val="50000"/>
              </a:spcBef>
              <a:spcAft>
                <a:spcPct val="0"/>
              </a:spcAft>
              <a:defRPr sz="2400">
                <a:solidFill>
                  <a:schemeClr val="tx1"/>
                </a:solidFill>
                <a:latin typeface="Arial" charset="0"/>
                <a:cs typeface="Arial" charset="0"/>
              </a:defRPr>
            </a:lvl7pPr>
            <a:lvl8pPr marL="3429000" indent="-228600" algn="ctr" eaLnBrk="0" fontAlgn="base" hangingPunct="0">
              <a:spcBef>
                <a:spcPct val="50000"/>
              </a:spcBef>
              <a:spcAft>
                <a:spcPct val="0"/>
              </a:spcAft>
              <a:defRPr sz="2400">
                <a:solidFill>
                  <a:schemeClr val="tx1"/>
                </a:solidFill>
                <a:latin typeface="Arial" charset="0"/>
                <a:cs typeface="Arial" charset="0"/>
              </a:defRPr>
            </a:lvl8pPr>
            <a:lvl9pPr marL="3886200" indent="-228600" algn="ctr" eaLnBrk="0" fontAlgn="base" hangingPunct="0">
              <a:spcBef>
                <a:spcPct val="50000"/>
              </a:spcBef>
              <a:spcAft>
                <a:spcPct val="0"/>
              </a:spcAft>
              <a:defRPr sz="2400">
                <a:solidFill>
                  <a:schemeClr val="tx1"/>
                </a:solidFill>
                <a:latin typeface="Arial" charset="0"/>
                <a:cs typeface="Arial" charset="0"/>
              </a:defRPr>
            </a:lvl9pPr>
          </a:lstStyle>
          <a:p>
            <a:pPr algn="l"/>
            <a:r>
              <a:rPr lang="it-IT" sz="2000" dirty="0"/>
              <a:t>Each single-particle unbound orbital reads :</a:t>
            </a:r>
          </a:p>
        </p:txBody>
      </p:sp>
      <p:sp>
        <p:nvSpPr>
          <p:cNvPr id="8" name="TextBox 5"/>
          <p:cNvSpPr txBox="1">
            <a:spLocks noChangeArrowheads="1"/>
          </p:cNvSpPr>
          <p:nvPr/>
        </p:nvSpPr>
        <p:spPr bwMode="auto">
          <a:xfrm>
            <a:off x="228600" y="2133600"/>
            <a:ext cx="6934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ctr" eaLnBrk="0" fontAlgn="base" hangingPunct="0">
              <a:spcBef>
                <a:spcPct val="50000"/>
              </a:spcBef>
              <a:spcAft>
                <a:spcPct val="0"/>
              </a:spcAft>
              <a:defRPr sz="2400">
                <a:solidFill>
                  <a:schemeClr val="tx1"/>
                </a:solidFill>
                <a:latin typeface="Arial" charset="0"/>
                <a:cs typeface="Arial" charset="0"/>
              </a:defRPr>
            </a:lvl6pPr>
            <a:lvl7pPr marL="2971800" indent="-228600" algn="ctr" eaLnBrk="0" fontAlgn="base" hangingPunct="0">
              <a:spcBef>
                <a:spcPct val="50000"/>
              </a:spcBef>
              <a:spcAft>
                <a:spcPct val="0"/>
              </a:spcAft>
              <a:defRPr sz="2400">
                <a:solidFill>
                  <a:schemeClr val="tx1"/>
                </a:solidFill>
                <a:latin typeface="Arial" charset="0"/>
                <a:cs typeface="Arial" charset="0"/>
              </a:defRPr>
            </a:lvl7pPr>
            <a:lvl8pPr marL="3429000" indent="-228600" algn="ctr" eaLnBrk="0" fontAlgn="base" hangingPunct="0">
              <a:spcBef>
                <a:spcPct val="50000"/>
              </a:spcBef>
              <a:spcAft>
                <a:spcPct val="0"/>
              </a:spcAft>
              <a:defRPr sz="2400">
                <a:solidFill>
                  <a:schemeClr val="tx1"/>
                </a:solidFill>
                <a:latin typeface="Arial" charset="0"/>
                <a:cs typeface="Arial" charset="0"/>
              </a:defRPr>
            </a:lvl8pPr>
            <a:lvl9pPr marL="3886200" indent="-228600" algn="ctr" eaLnBrk="0" fontAlgn="base" hangingPunct="0">
              <a:spcBef>
                <a:spcPct val="50000"/>
              </a:spcBef>
              <a:spcAft>
                <a:spcPct val="0"/>
              </a:spcAft>
              <a:defRPr sz="2400">
                <a:solidFill>
                  <a:schemeClr val="tx1"/>
                </a:solidFill>
                <a:latin typeface="Arial" charset="0"/>
                <a:cs typeface="Arial" charset="0"/>
              </a:defRPr>
            </a:lvl9pPr>
          </a:lstStyle>
          <a:p>
            <a:pPr algn="l"/>
            <a:r>
              <a:rPr lang="it-IT" sz="2000" dirty="0"/>
              <a:t>The two-particle states can be constructed as :</a:t>
            </a:r>
          </a:p>
        </p:txBody>
      </p:sp>
      <p:pic>
        <p:nvPicPr>
          <p:cNvPr id="9" name="Picture 3"/>
          <p:cNvPicPr>
            <a:picLocks noChangeAspect="1" noChangeArrowheads="1"/>
          </p:cNvPicPr>
          <p:nvPr/>
        </p:nvPicPr>
        <p:blipFill>
          <a:blip r:embed="rId4"/>
          <a:srcRect/>
          <a:stretch>
            <a:fillRect/>
          </a:stretch>
        </p:blipFill>
        <p:spPr bwMode="auto">
          <a:xfrm>
            <a:off x="674688" y="2609850"/>
            <a:ext cx="7448550" cy="666750"/>
          </a:xfrm>
          <a:prstGeom prst="rect">
            <a:avLst/>
          </a:prstGeom>
          <a:noFill/>
          <a:ln w="22225" cap="flat" cmpd="sng" algn="ctr">
            <a:solidFill>
              <a:schemeClr val="accent2">
                <a:lumMod val="75000"/>
              </a:schemeClr>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Table 9"/>
          <p:cNvGraphicFramePr>
            <a:graphicFrameLocks noGrp="1"/>
          </p:cNvGraphicFramePr>
          <p:nvPr>
            <p:extLst>
              <p:ext uri="{D42A27DB-BD31-4B8C-83A1-F6EECF244321}">
                <p14:modId xmlns:p14="http://schemas.microsoft.com/office/powerpoint/2010/main" val="3603227001"/>
              </p:ext>
            </p:extLst>
          </p:nvPr>
        </p:nvGraphicFramePr>
        <p:xfrm>
          <a:off x="1412875" y="3505200"/>
          <a:ext cx="6096000" cy="1114425"/>
        </p:xfrm>
        <a:graphic>
          <a:graphicData uri="http://schemas.openxmlformats.org/drawingml/2006/table">
            <a:tbl>
              <a:tblPr/>
              <a:tblGrid>
                <a:gridCol w="2032000"/>
                <a:gridCol w="2032000"/>
                <a:gridCol w="2032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1" i="0" u="none" strike="noStrike" cap="none" normalizeH="0" baseline="0" smtClean="0">
                        <a:ln>
                          <a:noFill/>
                        </a:ln>
                        <a:solidFill>
                          <a:srgbClr val="000000"/>
                        </a:solidFill>
                        <a:effectLst/>
                        <a:latin typeface="Times New Roman" pitchFamily="18" charset="0"/>
                        <a:cs typeface="Arial" charset="0"/>
                      </a:endParaRP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rgbClr val="000000"/>
                          </a:solidFill>
                          <a:effectLst/>
                          <a:latin typeface="Times New Roman" pitchFamily="18" charset="0"/>
                          <a:cs typeface="Arial" charset="0"/>
                        </a:rPr>
                        <a:t>p3/2</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rgbClr val="000000"/>
                          </a:solidFill>
                          <a:effectLst/>
                          <a:latin typeface="Times New Roman" pitchFamily="18" charset="0"/>
                          <a:cs typeface="Arial" charset="0"/>
                        </a:rPr>
                        <a:t>p1/2</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rgbClr val="000000"/>
                          </a:solidFill>
                          <a:effectLst/>
                          <a:latin typeface="Times New Roman" pitchFamily="18" charset="0"/>
                          <a:cs typeface="Arial" charset="0"/>
                        </a:rPr>
                        <a:t>p3/2</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Arial" charset="0"/>
                        </a:rPr>
                        <a:t>0+,  2+</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Arial" charset="0"/>
                        </a:rPr>
                        <a:t>1+, 2+</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EC"/>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rgbClr val="000000"/>
                          </a:solidFill>
                          <a:effectLst/>
                          <a:latin typeface="Times New Roman" pitchFamily="18" charset="0"/>
                          <a:cs typeface="Arial" charset="0"/>
                        </a:rPr>
                        <a:t>p1/2</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000000"/>
                        </a:solidFill>
                        <a:effectLst/>
                        <a:latin typeface="Times New Roman" pitchFamily="18" charset="0"/>
                        <a:cs typeface="Arial" charset="0"/>
                      </a:endParaRP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Times New Roman" pitchFamily="18" charset="0"/>
                          <a:cs typeface="Arial" charset="0"/>
                        </a:rPr>
                        <a:t>0+</a:t>
                      </a:r>
                    </a:p>
                  </a:txBody>
                  <a:tcPr marT="45733" marB="457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
        <p:nvSpPr>
          <p:cNvPr id="11" name="TextBox 4"/>
          <p:cNvSpPr txBox="1">
            <a:spLocks noChangeArrowheads="1"/>
          </p:cNvSpPr>
          <p:nvPr/>
        </p:nvSpPr>
        <p:spPr bwMode="auto">
          <a:xfrm>
            <a:off x="425450" y="4800600"/>
            <a:ext cx="67468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ctr" eaLnBrk="0" fontAlgn="base" hangingPunct="0">
              <a:spcBef>
                <a:spcPct val="50000"/>
              </a:spcBef>
              <a:spcAft>
                <a:spcPct val="0"/>
              </a:spcAft>
              <a:defRPr sz="2400">
                <a:solidFill>
                  <a:schemeClr val="tx1"/>
                </a:solidFill>
                <a:latin typeface="Arial" charset="0"/>
                <a:cs typeface="Arial" charset="0"/>
              </a:defRPr>
            </a:lvl6pPr>
            <a:lvl7pPr marL="2971800" indent="-228600" algn="ctr" eaLnBrk="0" fontAlgn="base" hangingPunct="0">
              <a:spcBef>
                <a:spcPct val="50000"/>
              </a:spcBef>
              <a:spcAft>
                <a:spcPct val="0"/>
              </a:spcAft>
              <a:defRPr sz="2400">
                <a:solidFill>
                  <a:schemeClr val="tx1"/>
                </a:solidFill>
                <a:latin typeface="Arial" charset="0"/>
                <a:cs typeface="Arial" charset="0"/>
              </a:defRPr>
            </a:lvl7pPr>
            <a:lvl8pPr marL="3429000" indent="-228600" algn="ctr" eaLnBrk="0" fontAlgn="base" hangingPunct="0">
              <a:spcBef>
                <a:spcPct val="50000"/>
              </a:spcBef>
              <a:spcAft>
                <a:spcPct val="0"/>
              </a:spcAft>
              <a:defRPr sz="2400">
                <a:solidFill>
                  <a:schemeClr val="tx1"/>
                </a:solidFill>
                <a:latin typeface="Arial" charset="0"/>
                <a:cs typeface="Arial" charset="0"/>
              </a:defRPr>
            </a:lvl8pPr>
            <a:lvl9pPr marL="3886200" indent="-228600" algn="ctr" eaLnBrk="0" fontAlgn="base" hangingPunct="0">
              <a:spcBef>
                <a:spcPct val="50000"/>
              </a:spcBef>
              <a:spcAft>
                <a:spcPct val="0"/>
              </a:spcAft>
              <a:defRPr sz="2400">
                <a:solidFill>
                  <a:schemeClr val="tx1"/>
                </a:solidFill>
                <a:latin typeface="Arial" charset="0"/>
                <a:cs typeface="Arial" charset="0"/>
              </a:defRPr>
            </a:lvl9pPr>
          </a:lstStyle>
          <a:p>
            <a:r>
              <a:rPr lang="it-IT" sz="2000" dirty="0"/>
              <a:t>Total of 5 states built from  p</a:t>
            </a:r>
            <a:r>
              <a:rPr lang="it-IT" sz="2000" baseline="30000" dirty="0"/>
              <a:t>2</a:t>
            </a:r>
            <a:r>
              <a:rPr lang="it-IT" sz="2000" dirty="0"/>
              <a:t> configurations</a:t>
            </a:r>
            <a:endParaRPr lang="it-IT" sz="2000" baseline="30000" dirty="0"/>
          </a:p>
        </p:txBody>
      </p:sp>
      <p:sp>
        <p:nvSpPr>
          <p:cNvPr id="2" name="TextBox 1"/>
          <p:cNvSpPr txBox="1"/>
          <p:nvPr/>
        </p:nvSpPr>
        <p:spPr>
          <a:xfrm>
            <a:off x="388372" y="5477470"/>
            <a:ext cx="7993628" cy="923330"/>
          </a:xfrm>
          <a:prstGeom prst="rect">
            <a:avLst/>
          </a:prstGeom>
          <a:noFill/>
        </p:spPr>
        <p:txBody>
          <a:bodyPr wrap="square" rtlCol="0">
            <a:spAutoFit/>
          </a:bodyPr>
          <a:lstStyle/>
          <a:p>
            <a:r>
              <a:rPr lang="it-IT" dirty="0" smtClean="0"/>
              <a:t>We are updating our model-space in order to include s- and d- continuum waves that will allow the treatment of electric dipole  transitions in 6He and other features  (See Back-up slides for complete table).</a:t>
            </a:r>
            <a:endParaRPr lang="it-IT" dirty="0"/>
          </a:p>
        </p:txBody>
      </p:sp>
    </p:spTree>
    <p:extLst>
      <p:ext uri="{BB962C8B-B14F-4D97-AF65-F5344CB8AC3E}">
        <p14:creationId xmlns:p14="http://schemas.microsoft.com/office/powerpoint/2010/main" val="1209026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6744" cy="762245"/>
          </a:xfrm>
          <a:prstGeom prst="rect">
            <a:avLst/>
          </a:prstGeom>
        </p:spPr>
      </p:pic>
      <p:sp>
        <p:nvSpPr>
          <p:cNvPr id="7" name="Rectangle 6"/>
          <p:cNvSpPr/>
          <p:nvPr/>
        </p:nvSpPr>
        <p:spPr>
          <a:xfrm>
            <a:off x="852944" y="0"/>
            <a:ext cx="8291056" cy="76224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Procedure</a:t>
            </a:r>
            <a:endParaRPr lang="it-IT" dirty="0"/>
          </a:p>
        </p:txBody>
      </p:sp>
      <p:sp>
        <p:nvSpPr>
          <p:cNvPr id="5" name="Rounded Rectangle 2"/>
          <p:cNvSpPr>
            <a:spLocks noChangeArrowheads="1"/>
          </p:cNvSpPr>
          <p:nvPr/>
        </p:nvSpPr>
        <p:spPr bwMode="auto">
          <a:xfrm>
            <a:off x="76200" y="911225"/>
            <a:ext cx="2133600" cy="1634490"/>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r>
              <a:rPr lang="it-IT" dirty="0"/>
              <a:t>Construct </a:t>
            </a:r>
            <a:r>
              <a:rPr lang="it-IT" baseline="30000" dirty="0"/>
              <a:t>5</a:t>
            </a:r>
            <a:r>
              <a:rPr lang="it-IT" dirty="0"/>
              <a:t>He p</a:t>
            </a:r>
            <a:r>
              <a:rPr lang="it-IT" baseline="-25000" dirty="0"/>
              <a:t>3/2</a:t>
            </a:r>
            <a:r>
              <a:rPr lang="it-IT" dirty="0"/>
              <a:t> and p</a:t>
            </a:r>
            <a:r>
              <a:rPr lang="it-IT" baseline="-25000" dirty="0"/>
              <a:t>1/2</a:t>
            </a:r>
            <a:r>
              <a:rPr lang="it-IT" dirty="0"/>
              <a:t> states </a:t>
            </a:r>
            <a:r>
              <a:rPr lang="it-IT" dirty="0" smtClean="0"/>
              <a:t>from 0-10 MeV</a:t>
            </a:r>
          </a:p>
          <a:p>
            <a:endParaRPr lang="it-IT" dirty="0"/>
          </a:p>
          <a:p>
            <a:endParaRPr lang="it-IT" dirty="0"/>
          </a:p>
        </p:txBody>
      </p:sp>
      <p:sp>
        <p:nvSpPr>
          <p:cNvPr id="6" name="Rounded Rectangle 5"/>
          <p:cNvSpPr>
            <a:spLocks noChangeArrowheads="1"/>
          </p:cNvSpPr>
          <p:nvPr/>
        </p:nvSpPr>
        <p:spPr bwMode="auto">
          <a:xfrm>
            <a:off x="3200400" y="895350"/>
            <a:ext cx="2133600" cy="1940957"/>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r>
              <a:rPr lang="it-IT" dirty="0"/>
              <a:t>Construct the </a:t>
            </a:r>
            <a:r>
              <a:rPr lang="it-IT" dirty="0" smtClean="0"/>
              <a:t>two-particle </a:t>
            </a:r>
            <a:r>
              <a:rPr lang="it-IT" dirty="0"/>
              <a:t>basis </a:t>
            </a:r>
            <a:r>
              <a:rPr lang="it-IT" dirty="0" smtClean="0"/>
              <a:t>states with given J</a:t>
            </a:r>
          </a:p>
          <a:p>
            <a:endParaRPr lang="it-IT" dirty="0"/>
          </a:p>
          <a:p>
            <a:endParaRPr lang="it-IT" dirty="0" smtClean="0"/>
          </a:p>
          <a:p>
            <a:endParaRPr lang="it-IT" dirty="0"/>
          </a:p>
        </p:txBody>
      </p:sp>
      <p:sp>
        <p:nvSpPr>
          <p:cNvPr id="8" name="Rounded Rectangle 6"/>
          <p:cNvSpPr>
            <a:spLocks noChangeArrowheads="1"/>
          </p:cNvSpPr>
          <p:nvPr/>
        </p:nvSpPr>
        <p:spPr bwMode="auto">
          <a:xfrm>
            <a:off x="6594475" y="895350"/>
            <a:ext cx="2209800" cy="1736725"/>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r>
              <a:rPr lang="it-IT"/>
              <a:t>Calculate the matrix elem. with Pairing interaction </a:t>
            </a:r>
          </a:p>
        </p:txBody>
      </p:sp>
      <p:sp>
        <p:nvSpPr>
          <p:cNvPr id="9" name="Right Arrow 8"/>
          <p:cNvSpPr/>
          <p:nvPr/>
        </p:nvSpPr>
        <p:spPr bwMode="auto">
          <a:xfrm>
            <a:off x="2286000" y="1833563"/>
            <a:ext cx="762000" cy="188912"/>
          </a:xfrm>
          <a:prstGeom prst="rightArrow">
            <a:avLst/>
          </a:prstGeom>
          <a:solidFill>
            <a:srgbClr val="FFC000"/>
          </a:solidFill>
          <a:ln>
            <a:solidFill>
              <a:schemeClr val="accent2">
                <a:lumMod val="75000"/>
              </a:schemeClr>
            </a:solidFill>
          </a:ln>
          <a:effectLst/>
          <a:extLst/>
        </p:spPr>
        <p:txBody>
          <a:bodyPr>
            <a:spAutoFit/>
          </a:bodyPr>
          <a:lstStyle/>
          <a:p>
            <a:pPr>
              <a:defRPr/>
            </a:pPr>
            <a:endParaRPr lang="it-IT"/>
          </a:p>
        </p:txBody>
      </p:sp>
      <p:sp>
        <p:nvSpPr>
          <p:cNvPr id="10" name="Right Arrow 9"/>
          <p:cNvSpPr/>
          <p:nvPr/>
        </p:nvSpPr>
        <p:spPr bwMode="auto">
          <a:xfrm>
            <a:off x="5562600" y="1779588"/>
            <a:ext cx="762000" cy="188912"/>
          </a:xfrm>
          <a:prstGeom prst="rightArrow">
            <a:avLst/>
          </a:prstGeom>
          <a:solidFill>
            <a:srgbClr val="FFC000"/>
          </a:solidFill>
          <a:ln>
            <a:solidFill>
              <a:schemeClr val="accent2">
                <a:lumMod val="75000"/>
              </a:schemeClr>
            </a:solidFill>
          </a:ln>
          <a:effectLst/>
          <a:extLst/>
        </p:spPr>
        <p:txBody>
          <a:bodyPr>
            <a:spAutoFit/>
          </a:bodyPr>
          <a:lstStyle/>
          <a:p>
            <a:pPr>
              <a:defRPr/>
            </a:pPr>
            <a:endParaRPr lang="it-IT"/>
          </a:p>
        </p:txBody>
      </p:sp>
      <p:sp>
        <p:nvSpPr>
          <p:cNvPr id="11" name="TextBox 4"/>
          <p:cNvSpPr txBox="1">
            <a:spLocks noChangeArrowheads="1"/>
          </p:cNvSpPr>
          <p:nvPr/>
        </p:nvSpPr>
        <p:spPr bwMode="auto">
          <a:xfrm>
            <a:off x="90488" y="26479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ctr" eaLnBrk="0" fontAlgn="base" hangingPunct="0">
              <a:spcBef>
                <a:spcPct val="50000"/>
              </a:spcBef>
              <a:spcAft>
                <a:spcPct val="0"/>
              </a:spcAft>
              <a:defRPr sz="2400">
                <a:solidFill>
                  <a:schemeClr val="tx1"/>
                </a:solidFill>
                <a:latin typeface="Arial" charset="0"/>
                <a:cs typeface="Arial" charset="0"/>
              </a:defRPr>
            </a:lvl6pPr>
            <a:lvl7pPr marL="2971800" indent="-228600" algn="ctr" eaLnBrk="0" fontAlgn="base" hangingPunct="0">
              <a:spcBef>
                <a:spcPct val="50000"/>
              </a:spcBef>
              <a:spcAft>
                <a:spcPct val="0"/>
              </a:spcAft>
              <a:defRPr sz="2400">
                <a:solidFill>
                  <a:schemeClr val="tx1"/>
                </a:solidFill>
                <a:latin typeface="Arial" charset="0"/>
                <a:cs typeface="Arial" charset="0"/>
              </a:defRPr>
            </a:lvl7pPr>
            <a:lvl8pPr marL="3429000" indent="-228600" algn="ctr" eaLnBrk="0" fontAlgn="base" hangingPunct="0">
              <a:spcBef>
                <a:spcPct val="50000"/>
              </a:spcBef>
              <a:spcAft>
                <a:spcPct val="0"/>
              </a:spcAft>
              <a:defRPr sz="2400">
                <a:solidFill>
                  <a:schemeClr val="tx1"/>
                </a:solidFill>
                <a:latin typeface="Arial" charset="0"/>
                <a:cs typeface="Arial" charset="0"/>
              </a:defRPr>
            </a:lvl8pPr>
            <a:lvl9pPr marL="3886200" indent="-228600" algn="ctr" eaLnBrk="0" fontAlgn="base" hangingPunct="0">
              <a:spcBef>
                <a:spcPct val="50000"/>
              </a:spcBef>
              <a:spcAft>
                <a:spcPct val="0"/>
              </a:spcAft>
              <a:defRPr sz="2400">
                <a:solidFill>
                  <a:schemeClr val="tx1"/>
                </a:solidFill>
                <a:latin typeface="Arial" charset="0"/>
                <a:cs typeface="Arial" charset="0"/>
              </a:defRPr>
            </a:lvl9pPr>
          </a:lstStyle>
          <a:p>
            <a:r>
              <a:rPr lang="it-IT" sz="2000"/>
              <a:t>(2.4 Gb each !)</a:t>
            </a:r>
          </a:p>
        </p:txBody>
      </p:sp>
      <p:sp>
        <p:nvSpPr>
          <p:cNvPr id="12" name="TextBox 10"/>
          <p:cNvSpPr txBox="1">
            <a:spLocks noChangeArrowheads="1"/>
          </p:cNvSpPr>
          <p:nvPr/>
        </p:nvSpPr>
        <p:spPr bwMode="auto">
          <a:xfrm>
            <a:off x="6553200" y="262890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ctr" eaLnBrk="0" fontAlgn="base" hangingPunct="0">
              <a:spcBef>
                <a:spcPct val="50000"/>
              </a:spcBef>
              <a:spcAft>
                <a:spcPct val="0"/>
              </a:spcAft>
              <a:defRPr sz="2400">
                <a:solidFill>
                  <a:schemeClr val="tx1"/>
                </a:solidFill>
                <a:latin typeface="Arial" charset="0"/>
                <a:cs typeface="Arial" charset="0"/>
              </a:defRPr>
            </a:lvl6pPr>
            <a:lvl7pPr marL="2971800" indent="-228600" algn="ctr" eaLnBrk="0" fontAlgn="base" hangingPunct="0">
              <a:spcBef>
                <a:spcPct val="50000"/>
              </a:spcBef>
              <a:spcAft>
                <a:spcPct val="0"/>
              </a:spcAft>
              <a:defRPr sz="2400">
                <a:solidFill>
                  <a:schemeClr val="tx1"/>
                </a:solidFill>
                <a:latin typeface="Arial" charset="0"/>
                <a:cs typeface="Arial" charset="0"/>
              </a:defRPr>
            </a:lvl7pPr>
            <a:lvl8pPr marL="3429000" indent="-228600" algn="ctr" eaLnBrk="0" fontAlgn="base" hangingPunct="0">
              <a:spcBef>
                <a:spcPct val="50000"/>
              </a:spcBef>
              <a:spcAft>
                <a:spcPct val="0"/>
              </a:spcAft>
              <a:defRPr sz="2400">
                <a:solidFill>
                  <a:schemeClr val="tx1"/>
                </a:solidFill>
                <a:latin typeface="Arial" charset="0"/>
                <a:cs typeface="Arial" charset="0"/>
              </a:defRPr>
            </a:lvl8pPr>
            <a:lvl9pPr marL="3886200" indent="-228600" algn="ctr" eaLnBrk="0" fontAlgn="base" hangingPunct="0">
              <a:spcBef>
                <a:spcPct val="50000"/>
              </a:spcBef>
              <a:spcAft>
                <a:spcPct val="0"/>
              </a:spcAft>
              <a:defRPr sz="2400">
                <a:solidFill>
                  <a:schemeClr val="tx1"/>
                </a:solidFill>
                <a:latin typeface="Arial" charset="0"/>
                <a:cs typeface="Arial" charset="0"/>
              </a:defRPr>
            </a:lvl9pPr>
          </a:lstStyle>
          <a:p>
            <a:r>
              <a:rPr lang="it-IT" sz="2000"/>
              <a:t>( ~ 9 Gb !! )</a:t>
            </a:r>
          </a:p>
        </p:txBody>
      </p:sp>
      <p:sp>
        <p:nvSpPr>
          <p:cNvPr id="13" name="Rounded Rectangle 11"/>
          <p:cNvSpPr>
            <a:spLocks noChangeArrowheads="1"/>
          </p:cNvSpPr>
          <p:nvPr/>
        </p:nvSpPr>
        <p:spPr bwMode="auto">
          <a:xfrm>
            <a:off x="6324600" y="4095750"/>
            <a:ext cx="2708275" cy="1328023"/>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r>
              <a:rPr lang="it-IT" dirty="0"/>
              <a:t>Diagonalize the total hamiltonian:</a:t>
            </a:r>
          </a:p>
          <a:p>
            <a:endParaRPr lang="it-IT" dirty="0" smtClean="0"/>
          </a:p>
          <a:p>
            <a:r>
              <a:rPr lang="it-IT" dirty="0"/>
              <a:t> </a:t>
            </a:r>
            <a:r>
              <a:rPr lang="it-IT" dirty="0" smtClean="0"/>
              <a:t>          H</a:t>
            </a:r>
            <a:r>
              <a:rPr lang="it-IT" dirty="0"/>
              <a:t>= </a:t>
            </a:r>
            <a:r>
              <a:rPr lang="el-GR" dirty="0"/>
              <a:t>ε</a:t>
            </a:r>
            <a:r>
              <a:rPr lang="it-IT" baseline="-25000" dirty="0"/>
              <a:t>1</a:t>
            </a:r>
            <a:r>
              <a:rPr lang="it-IT" dirty="0"/>
              <a:t>+</a:t>
            </a:r>
            <a:r>
              <a:rPr lang="el-GR" dirty="0"/>
              <a:t>ε</a:t>
            </a:r>
            <a:r>
              <a:rPr lang="it-IT" baseline="-25000" dirty="0"/>
              <a:t>2</a:t>
            </a:r>
            <a:r>
              <a:rPr lang="it-IT" dirty="0"/>
              <a:t>+&lt;|V|&gt;</a:t>
            </a:r>
            <a:endParaRPr lang="it-IT" baseline="-25000" dirty="0"/>
          </a:p>
        </p:txBody>
      </p:sp>
      <p:sp>
        <p:nvSpPr>
          <p:cNvPr id="14" name="Right Arrow 13"/>
          <p:cNvSpPr/>
          <p:nvPr/>
        </p:nvSpPr>
        <p:spPr bwMode="auto">
          <a:xfrm rot="5400000">
            <a:off x="7257257" y="3467893"/>
            <a:ext cx="762000" cy="188913"/>
          </a:xfrm>
          <a:prstGeom prst="rightArrow">
            <a:avLst/>
          </a:prstGeom>
          <a:solidFill>
            <a:srgbClr val="FFC000"/>
          </a:solidFill>
          <a:ln>
            <a:solidFill>
              <a:schemeClr val="accent2">
                <a:lumMod val="75000"/>
              </a:schemeClr>
            </a:solidFill>
          </a:ln>
          <a:effectLst/>
          <a:extLst/>
        </p:spPr>
        <p:txBody>
          <a:bodyPr>
            <a:spAutoFit/>
          </a:bodyPr>
          <a:lstStyle/>
          <a:p>
            <a:pPr>
              <a:defRPr/>
            </a:pPr>
            <a:endParaRPr lang="it-IT"/>
          </a:p>
        </p:txBody>
      </p:sp>
      <p:sp>
        <p:nvSpPr>
          <p:cNvPr id="15" name="Right Arrow 14"/>
          <p:cNvSpPr/>
          <p:nvPr/>
        </p:nvSpPr>
        <p:spPr bwMode="auto">
          <a:xfrm rot="10800000">
            <a:off x="5334000" y="4767263"/>
            <a:ext cx="762000" cy="188912"/>
          </a:xfrm>
          <a:prstGeom prst="rightArrow">
            <a:avLst/>
          </a:prstGeom>
          <a:solidFill>
            <a:srgbClr val="FFC000"/>
          </a:solidFill>
          <a:ln>
            <a:solidFill>
              <a:schemeClr val="accent2">
                <a:lumMod val="75000"/>
              </a:schemeClr>
            </a:solidFill>
          </a:ln>
          <a:effectLst/>
          <a:extLst/>
        </p:spPr>
        <p:txBody>
          <a:bodyPr>
            <a:spAutoFit/>
          </a:bodyPr>
          <a:lstStyle/>
          <a:p>
            <a:pPr>
              <a:defRPr/>
            </a:pPr>
            <a:endParaRPr lang="it-IT"/>
          </a:p>
        </p:txBody>
      </p:sp>
      <p:sp>
        <p:nvSpPr>
          <p:cNvPr id="16" name="Rounded Rectangle 14"/>
          <p:cNvSpPr>
            <a:spLocks noChangeArrowheads="1"/>
          </p:cNvSpPr>
          <p:nvPr/>
        </p:nvSpPr>
        <p:spPr bwMode="auto">
          <a:xfrm>
            <a:off x="2438400" y="4395788"/>
            <a:ext cx="2708275" cy="919162"/>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r>
              <a:rPr lang="it-IT"/>
              <a:t>Get eigenvalues and eigenvectors</a:t>
            </a:r>
            <a:endParaRPr lang="it-IT" baseline="-25000"/>
          </a:p>
        </p:txBody>
      </p:sp>
      <p:sp>
        <p:nvSpPr>
          <p:cNvPr id="17" name="TextBox 15"/>
          <p:cNvSpPr txBox="1">
            <a:spLocks noChangeArrowheads="1"/>
          </p:cNvSpPr>
          <p:nvPr/>
        </p:nvSpPr>
        <p:spPr bwMode="auto">
          <a:xfrm>
            <a:off x="2895600" y="40195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ctr" eaLnBrk="0" fontAlgn="base" hangingPunct="0">
              <a:spcBef>
                <a:spcPct val="50000"/>
              </a:spcBef>
              <a:spcAft>
                <a:spcPct val="0"/>
              </a:spcAft>
              <a:defRPr sz="2400">
                <a:solidFill>
                  <a:schemeClr val="tx1"/>
                </a:solidFill>
                <a:latin typeface="Arial" charset="0"/>
                <a:cs typeface="Arial" charset="0"/>
              </a:defRPr>
            </a:lvl6pPr>
            <a:lvl7pPr marL="2971800" indent="-228600" algn="ctr" eaLnBrk="0" fontAlgn="base" hangingPunct="0">
              <a:spcBef>
                <a:spcPct val="50000"/>
              </a:spcBef>
              <a:spcAft>
                <a:spcPct val="0"/>
              </a:spcAft>
              <a:defRPr sz="2400">
                <a:solidFill>
                  <a:schemeClr val="tx1"/>
                </a:solidFill>
                <a:latin typeface="Arial" charset="0"/>
                <a:cs typeface="Arial" charset="0"/>
              </a:defRPr>
            </a:lvl7pPr>
            <a:lvl8pPr marL="3429000" indent="-228600" algn="ctr" eaLnBrk="0" fontAlgn="base" hangingPunct="0">
              <a:spcBef>
                <a:spcPct val="50000"/>
              </a:spcBef>
              <a:spcAft>
                <a:spcPct val="0"/>
              </a:spcAft>
              <a:defRPr sz="2400">
                <a:solidFill>
                  <a:schemeClr val="tx1"/>
                </a:solidFill>
                <a:latin typeface="Arial" charset="0"/>
                <a:cs typeface="Arial" charset="0"/>
              </a:defRPr>
            </a:lvl8pPr>
            <a:lvl9pPr marL="3886200" indent="-228600" algn="ctr" eaLnBrk="0" fontAlgn="base" hangingPunct="0">
              <a:spcBef>
                <a:spcPct val="50000"/>
              </a:spcBef>
              <a:spcAft>
                <a:spcPct val="0"/>
              </a:spcAft>
              <a:defRPr sz="2400">
                <a:solidFill>
                  <a:schemeClr val="tx1"/>
                </a:solidFill>
                <a:latin typeface="Arial" charset="0"/>
                <a:cs typeface="Arial" charset="0"/>
              </a:defRPr>
            </a:lvl9pPr>
          </a:lstStyle>
          <a:p>
            <a:r>
              <a:rPr lang="it-IT" sz="2000"/>
              <a:t>( 0.5 Mb )</a:t>
            </a:r>
          </a:p>
        </p:txBody>
      </p:sp>
      <p:sp>
        <p:nvSpPr>
          <p:cNvPr id="18" name="TextBox 16"/>
          <p:cNvSpPr txBox="1">
            <a:spLocks noChangeArrowheads="1"/>
          </p:cNvSpPr>
          <p:nvPr/>
        </p:nvSpPr>
        <p:spPr bwMode="auto">
          <a:xfrm>
            <a:off x="2895600" y="523875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ctr" eaLnBrk="0" fontAlgn="base" hangingPunct="0">
              <a:spcBef>
                <a:spcPct val="50000"/>
              </a:spcBef>
              <a:spcAft>
                <a:spcPct val="0"/>
              </a:spcAft>
              <a:defRPr sz="2400">
                <a:solidFill>
                  <a:schemeClr val="tx1"/>
                </a:solidFill>
                <a:latin typeface="Arial" charset="0"/>
                <a:cs typeface="Arial" charset="0"/>
              </a:defRPr>
            </a:lvl6pPr>
            <a:lvl7pPr marL="2971800" indent="-228600" algn="ctr" eaLnBrk="0" fontAlgn="base" hangingPunct="0">
              <a:spcBef>
                <a:spcPct val="50000"/>
              </a:spcBef>
              <a:spcAft>
                <a:spcPct val="0"/>
              </a:spcAft>
              <a:defRPr sz="2400">
                <a:solidFill>
                  <a:schemeClr val="tx1"/>
                </a:solidFill>
                <a:latin typeface="Arial" charset="0"/>
                <a:cs typeface="Arial" charset="0"/>
              </a:defRPr>
            </a:lvl7pPr>
            <a:lvl8pPr marL="3429000" indent="-228600" algn="ctr" eaLnBrk="0" fontAlgn="base" hangingPunct="0">
              <a:spcBef>
                <a:spcPct val="50000"/>
              </a:spcBef>
              <a:spcAft>
                <a:spcPct val="0"/>
              </a:spcAft>
              <a:defRPr sz="2400">
                <a:solidFill>
                  <a:schemeClr val="tx1"/>
                </a:solidFill>
                <a:latin typeface="Arial" charset="0"/>
                <a:cs typeface="Arial" charset="0"/>
              </a:defRPr>
            </a:lvl8pPr>
            <a:lvl9pPr marL="3886200" indent="-228600" algn="ctr" eaLnBrk="0" fontAlgn="base" hangingPunct="0">
              <a:spcBef>
                <a:spcPct val="50000"/>
              </a:spcBef>
              <a:spcAft>
                <a:spcPct val="0"/>
              </a:spcAft>
              <a:defRPr sz="2400">
                <a:solidFill>
                  <a:schemeClr val="tx1"/>
                </a:solidFill>
                <a:latin typeface="Arial" charset="0"/>
                <a:cs typeface="Arial" charset="0"/>
              </a:defRPr>
            </a:lvl9pPr>
          </a:lstStyle>
          <a:p>
            <a:r>
              <a:rPr lang="it-IT" sz="2000"/>
              <a:t>( ~ 9.7 Gb !! )</a:t>
            </a:r>
          </a:p>
        </p:txBody>
      </p:sp>
      <p:sp>
        <p:nvSpPr>
          <p:cNvPr id="19" name="TextBox 1"/>
          <p:cNvSpPr txBox="1">
            <a:spLocks noChangeArrowheads="1"/>
          </p:cNvSpPr>
          <p:nvPr/>
        </p:nvSpPr>
        <p:spPr bwMode="auto">
          <a:xfrm>
            <a:off x="5588000" y="5008563"/>
            <a:ext cx="35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ctr" eaLnBrk="0" fontAlgn="base" hangingPunct="0">
              <a:spcBef>
                <a:spcPct val="50000"/>
              </a:spcBef>
              <a:spcAft>
                <a:spcPct val="0"/>
              </a:spcAft>
              <a:defRPr sz="2400">
                <a:solidFill>
                  <a:schemeClr val="tx1"/>
                </a:solidFill>
                <a:latin typeface="Arial" charset="0"/>
                <a:cs typeface="Arial" charset="0"/>
              </a:defRPr>
            </a:lvl6pPr>
            <a:lvl7pPr marL="2971800" indent="-228600" algn="ctr" eaLnBrk="0" fontAlgn="base" hangingPunct="0">
              <a:spcBef>
                <a:spcPct val="50000"/>
              </a:spcBef>
              <a:spcAft>
                <a:spcPct val="0"/>
              </a:spcAft>
              <a:defRPr sz="2400">
                <a:solidFill>
                  <a:schemeClr val="tx1"/>
                </a:solidFill>
                <a:latin typeface="Arial" charset="0"/>
                <a:cs typeface="Arial" charset="0"/>
              </a:defRPr>
            </a:lvl7pPr>
            <a:lvl8pPr marL="3429000" indent="-228600" algn="ctr" eaLnBrk="0" fontAlgn="base" hangingPunct="0">
              <a:spcBef>
                <a:spcPct val="50000"/>
              </a:spcBef>
              <a:spcAft>
                <a:spcPct val="0"/>
              </a:spcAft>
              <a:defRPr sz="2400">
                <a:solidFill>
                  <a:schemeClr val="tx1"/>
                </a:solidFill>
                <a:latin typeface="Arial" charset="0"/>
                <a:cs typeface="Arial" charset="0"/>
              </a:defRPr>
            </a:lvl8pPr>
            <a:lvl9pPr marL="3886200" indent="-228600" algn="ctr" eaLnBrk="0" fontAlgn="base" hangingPunct="0">
              <a:spcBef>
                <a:spcPct val="50000"/>
              </a:spcBef>
              <a:spcAft>
                <a:spcPct val="0"/>
              </a:spcAft>
              <a:defRPr sz="2400">
                <a:solidFill>
                  <a:schemeClr val="tx1"/>
                </a:solidFill>
                <a:latin typeface="Arial" charset="0"/>
                <a:cs typeface="Arial" charset="0"/>
              </a:defRPr>
            </a:lvl9pPr>
          </a:lstStyle>
          <a:p>
            <a:r>
              <a:rPr lang="it-IT"/>
              <a:t>g</a:t>
            </a: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7681" y="1994411"/>
            <a:ext cx="1703387" cy="39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8297" y="1947069"/>
            <a:ext cx="14001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 y="1981200"/>
            <a:ext cx="15525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Up Arrow Callout 2"/>
          <p:cNvSpPr/>
          <p:nvPr/>
        </p:nvSpPr>
        <p:spPr>
          <a:xfrm>
            <a:off x="2438400" y="5545138"/>
            <a:ext cx="6580187" cy="1084262"/>
          </a:xfrm>
          <a:prstGeom prst="upArrowCallout">
            <a:avLst>
              <a:gd name="adj1" fmla="val 25000"/>
              <a:gd name="adj2" fmla="val 6269"/>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This needs to be adjusted to available data. Not known </a:t>
            </a:r>
            <a:r>
              <a:rPr lang="it-IT" i="1" dirty="0" smtClean="0"/>
              <a:t>a priori</a:t>
            </a:r>
            <a:r>
              <a:rPr lang="it-IT" dirty="0" smtClean="0"/>
              <a:t>.</a:t>
            </a:r>
            <a:endParaRPr lang="it-IT" dirty="0"/>
          </a:p>
        </p:txBody>
      </p:sp>
      <p:grpSp>
        <p:nvGrpSpPr>
          <p:cNvPr id="33" name="Group 32"/>
          <p:cNvGrpSpPr/>
          <p:nvPr/>
        </p:nvGrpSpPr>
        <p:grpSpPr>
          <a:xfrm>
            <a:off x="166688" y="2828925"/>
            <a:ext cx="6386512" cy="2640011"/>
            <a:chOff x="166688" y="2828925"/>
            <a:chExt cx="6386512" cy="2640011"/>
          </a:xfrm>
        </p:grpSpPr>
        <p:sp>
          <p:nvSpPr>
            <p:cNvPr id="2" name="TextBox 1"/>
            <p:cNvSpPr txBox="1"/>
            <p:nvPr/>
          </p:nvSpPr>
          <p:spPr>
            <a:xfrm>
              <a:off x="166688" y="3634085"/>
              <a:ext cx="1981200" cy="1200329"/>
            </a:xfrm>
            <a:prstGeom prst="rect">
              <a:avLst/>
            </a:prstGeom>
            <a:solidFill>
              <a:srgbClr val="FF0000">
                <a:alpha val="65000"/>
              </a:srgbClr>
            </a:solidFill>
            <a:ln>
              <a:solidFill>
                <a:srgbClr val="FF0000"/>
              </a:solidFill>
            </a:ln>
          </p:spPr>
          <p:txBody>
            <a:bodyPr wrap="square" rtlCol="0">
              <a:spAutoFit/>
            </a:bodyPr>
            <a:lstStyle/>
            <a:p>
              <a:r>
                <a:rPr lang="it-IT" dirty="0" smtClean="0"/>
                <a:t>Very computationally demanding !!! </a:t>
              </a:r>
            </a:p>
            <a:p>
              <a:r>
                <a:rPr lang="it-IT" dirty="0" smtClean="0"/>
                <a:t>(Data storage)</a:t>
              </a:r>
              <a:endParaRPr lang="it-IT" dirty="0"/>
            </a:p>
          </p:txBody>
        </p:sp>
        <p:cxnSp>
          <p:nvCxnSpPr>
            <p:cNvPr id="22" name="Straight Arrow Connector 21"/>
            <p:cNvCxnSpPr>
              <a:stCxn id="2" idx="0"/>
              <a:endCxn id="11" idx="2"/>
            </p:cNvCxnSpPr>
            <p:nvPr/>
          </p:nvCxnSpPr>
          <p:spPr>
            <a:xfrm flipV="1">
              <a:off x="1157288" y="3048000"/>
              <a:ext cx="0" cy="58608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endCxn id="12" idx="1"/>
            </p:cNvCxnSpPr>
            <p:nvPr/>
          </p:nvCxnSpPr>
          <p:spPr>
            <a:xfrm flipV="1">
              <a:off x="2147888" y="2828925"/>
              <a:ext cx="4405312" cy="981075"/>
            </a:xfrm>
            <a:prstGeom prst="bentConnector3">
              <a:avLst>
                <a:gd name="adj1" fmla="val 82839"/>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2" idx="2"/>
            </p:cNvCxnSpPr>
            <p:nvPr/>
          </p:nvCxnSpPr>
          <p:spPr>
            <a:xfrm rot="16200000" flipH="1">
              <a:off x="1671083" y="4320618"/>
              <a:ext cx="634523" cy="1662113"/>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736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500" fill="hold"/>
                                        <p:tgtEl>
                                          <p:spTgt spid="33"/>
                                        </p:tgtEl>
                                        <p:attrNameLst>
                                          <p:attrName>ppt_x</p:attrName>
                                        </p:attrNameLst>
                                      </p:cBhvr>
                                      <p:tavLst>
                                        <p:tav tm="0">
                                          <p:val>
                                            <p:strVal val="0-#ppt_w/2"/>
                                          </p:val>
                                        </p:tav>
                                        <p:tav tm="100000">
                                          <p:val>
                                            <p:strVal val="#ppt_x"/>
                                          </p:val>
                                        </p:tav>
                                      </p:tavLst>
                                    </p:anim>
                                    <p:anim calcmode="lin" valueType="num">
                                      <p:cBhvr additive="base">
                                        <p:cTn id="15"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6744" cy="762245"/>
          </a:xfrm>
          <a:prstGeom prst="rect">
            <a:avLst/>
          </a:prstGeom>
        </p:spPr>
      </p:pic>
      <p:sp>
        <p:nvSpPr>
          <p:cNvPr id="7" name="Rectangle 6"/>
          <p:cNvSpPr/>
          <p:nvPr/>
        </p:nvSpPr>
        <p:spPr>
          <a:xfrm>
            <a:off x="852944" y="0"/>
            <a:ext cx="8291056" cy="76224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Results for different basis </a:t>
            </a:r>
            <a:r>
              <a:rPr lang="it-IT" sz="2800" dirty="0" smtClean="0"/>
              <a:t>size </a:t>
            </a:r>
            <a:r>
              <a:rPr lang="it-IT" sz="2800" dirty="0" smtClean="0"/>
              <a:t>(=</a:t>
            </a:r>
            <a:r>
              <a:rPr lang="it-IT" sz="2800" dirty="0" smtClean="0"/>
              <a:t>density </a:t>
            </a:r>
            <a:r>
              <a:rPr lang="it-IT" sz="2800" dirty="0" smtClean="0"/>
              <a:t>of states) </a:t>
            </a:r>
            <a:endParaRPr lang="it-IT" dirty="0"/>
          </a:p>
        </p:txBody>
      </p:sp>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7143"/>
            <a:ext cx="7391400" cy="578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371600" y="1143000"/>
            <a:ext cx="1447800" cy="609600"/>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58479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6744" cy="762245"/>
          </a:xfrm>
          <a:prstGeom prst="rect">
            <a:avLst/>
          </a:prstGeom>
        </p:spPr>
      </p:pic>
      <p:sp>
        <p:nvSpPr>
          <p:cNvPr id="7" name="Rectangle 6"/>
          <p:cNvSpPr/>
          <p:nvPr/>
        </p:nvSpPr>
        <p:spPr>
          <a:xfrm>
            <a:off x="852944" y="0"/>
            <a:ext cx="8291056" cy="76224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Results : bound ground state</a:t>
            </a:r>
            <a:endParaRPr lang="it-IT"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44" y="914400"/>
            <a:ext cx="72278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257800"/>
            <a:ext cx="7162800" cy="612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6183868"/>
            <a:ext cx="8839200" cy="646331"/>
          </a:xfrm>
          <a:prstGeom prst="rect">
            <a:avLst/>
          </a:prstGeom>
          <a:noFill/>
        </p:spPr>
        <p:txBody>
          <a:bodyPr wrap="square" rtlCol="0">
            <a:spAutoFit/>
          </a:bodyPr>
          <a:lstStyle/>
          <a:p>
            <a:r>
              <a:rPr lang="it-IT" dirty="0" smtClean="0"/>
              <a:t>The binding is due to the pairing interaction! The g.s. has a nice exponentially decaying behaviour despite being the superposition of 20000 coupled s.p. continuum states (E</a:t>
            </a:r>
            <a:r>
              <a:rPr lang="it-IT" baseline="-25000" dirty="0" smtClean="0"/>
              <a:t>C</a:t>
            </a:r>
            <a:r>
              <a:rPr lang="it-IT" dirty="0" smtClean="0"/>
              <a:t>&gt;0)!</a:t>
            </a:r>
            <a:endParaRPr lang="it-IT" dirty="0"/>
          </a:p>
        </p:txBody>
      </p:sp>
    </p:spTree>
    <p:extLst>
      <p:ext uri="{BB962C8B-B14F-4D97-AF65-F5344CB8AC3E}">
        <p14:creationId xmlns:p14="http://schemas.microsoft.com/office/powerpoint/2010/main" val="1074372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6744" cy="762245"/>
          </a:xfrm>
          <a:prstGeom prst="rect">
            <a:avLst/>
          </a:prstGeom>
        </p:spPr>
      </p:pic>
      <p:sp>
        <p:nvSpPr>
          <p:cNvPr id="7" name="Rectangle 6"/>
          <p:cNvSpPr/>
          <p:nvPr/>
        </p:nvSpPr>
        <p:spPr>
          <a:xfrm>
            <a:off x="852944" y="0"/>
            <a:ext cx="8291056" cy="76224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Quadrupole E2+ response to continuum </a:t>
            </a:r>
            <a:endParaRPr lang="it-IT" dirty="0"/>
          </a:p>
        </p:txBody>
      </p:sp>
      <p:sp>
        <p:nvSpPr>
          <p:cNvPr id="5" name="Text Box 3"/>
          <p:cNvSpPr txBox="1">
            <a:spLocks noChangeArrowheads="1"/>
          </p:cNvSpPr>
          <p:nvPr/>
        </p:nvSpPr>
        <p:spPr bwMode="auto">
          <a:xfrm>
            <a:off x="7335398" y="6477000"/>
            <a:ext cx="18086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ctr" eaLnBrk="0" fontAlgn="base" hangingPunct="0">
              <a:spcBef>
                <a:spcPct val="50000"/>
              </a:spcBef>
              <a:spcAft>
                <a:spcPct val="0"/>
              </a:spcAft>
              <a:defRPr sz="2400">
                <a:solidFill>
                  <a:schemeClr val="tx1"/>
                </a:solidFill>
                <a:latin typeface="Arial" charset="0"/>
                <a:cs typeface="Arial" charset="0"/>
              </a:defRPr>
            </a:lvl6pPr>
            <a:lvl7pPr marL="2971800" indent="-228600" algn="ctr" eaLnBrk="0" fontAlgn="base" hangingPunct="0">
              <a:spcBef>
                <a:spcPct val="50000"/>
              </a:spcBef>
              <a:spcAft>
                <a:spcPct val="0"/>
              </a:spcAft>
              <a:defRPr sz="2400">
                <a:solidFill>
                  <a:schemeClr val="tx1"/>
                </a:solidFill>
                <a:latin typeface="Arial" charset="0"/>
                <a:cs typeface="Arial" charset="0"/>
              </a:defRPr>
            </a:lvl7pPr>
            <a:lvl8pPr marL="3429000" indent="-228600" algn="ctr" eaLnBrk="0" fontAlgn="base" hangingPunct="0">
              <a:spcBef>
                <a:spcPct val="50000"/>
              </a:spcBef>
              <a:spcAft>
                <a:spcPct val="0"/>
              </a:spcAft>
              <a:defRPr sz="2400">
                <a:solidFill>
                  <a:schemeClr val="tx1"/>
                </a:solidFill>
                <a:latin typeface="Arial" charset="0"/>
                <a:cs typeface="Arial" charset="0"/>
              </a:defRPr>
            </a:lvl8pPr>
            <a:lvl9pPr marL="3886200" indent="-228600" algn="ctr" eaLnBrk="0" fontAlgn="base" hangingPunct="0">
              <a:spcBef>
                <a:spcPct val="50000"/>
              </a:spcBef>
              <a:spcAft>
                <a:spcPct val="0"/>
              </a:spcAft>
              <a:defRPr sz="2400">
                <a:solidFill>
                  <a:schemeClr val="tx1"/>
                </a:solidFill>
                <a:latin typeface="Arial" charset="0"/>
                <a:cs typeface="Arial" charset="0"/>
              </a:defRPr>
            </a:lvl9pPr>
          </a:lstStyle>
          <a:p>
            <a:pPr algn="l">
              <a:defRPr/>
            </a:pPr>
            <a:r>
              <a:rPr lang="it-IT" sz="2000" b="1" dirty="0" smtClean="0">
                <a:solidFill>
                  <a:srgbClr val="003399"/>
                </a:solidFill>
                <a:effectLst>
                  <a:outerShdw blurRad="38100" dist="38100" dir="2700000" algn="tl">
                    <a:srgbClr val="000000"/>
                  </a:outerShdw>
                </a:effectLst>
                <a:latin typeface="Bradley Hand ITC" pitchFamily="66" charset="0"/>
              </a:rPr>
              <a:t>L. Fortunato</a:t>
            </a:r>
            <a:endParaRPr lang="it-IT" b="1" dirty="0" smtClean="0">
              <a:solidFill>
                <a:schemeClr val="accent2"/>
              </a:solidFill>
              <a:latin typeface="Times New Roman" pitchFamily="18" charset="0"/>
            </a:endParaRPr>
          </a:p>
        </p:txBody>
      </p:sp>
      <p:sp>
        <p:nvSpPr>
          <p:cNvPr id="6" name="TextBox 1"/>
          <p:cNvSpPr txBox="1">
            <a:spLocks noChangeArrowheads="1"/>
          </p:cNvSpPr>
          <p:nvPr/>
        </p:nvSpPr>
        <p:spPr bwMode="auto">
          <a:xfrm>
            <a:off x="93644" y="5385137"/>
            <a:ext cx="85931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ctr" eaLnBrk="0" fontAlgn="base" hangingPunct="0">
              <a:spcBef>
                <a:spcPct val="50000"/>
              </a:spcBef>
              <a:spcAft>
                <a:spcPct val="0"/>
              </a:spcAft>
              <a:defRPr sz="2400">
                <a:solidFill>
                  <a:schemeClr val="tx1"/>
                </a:solidFill>
                <a:latin typeface="Arial" charset="0"/>
                <a:cs typeface="Arial" charset="0"/>
              </a:defRPr>
            </a:lvl6pPr>
            <a:lvl7pPr marL="2971800" indent="-228600" algn="ctr" eaLnBrk="0" fontAlgn="base" hangingPunct="0">
              <a:spcBef>
                <a:spcPct val="50000"/>
              </a:spcBef>
              <a:spcAft>
                <a:spcPct val="0"/>
              </a:spcAft>
              <a:defRPr sz="2400">
                <a:solidFill>
                  <a:schemeClr val="tx1"/>
                </a:solidFill>
                <a:latin typeface="Arial" charset="0"/>
                <a:cs typeface="Arial" charset="0"/>
              </a:defRPr>
            </a:lvl7pPr>
            <a:lvl8pPr marL="3429000" indent="-228600" algn="ctr" eaLnBrk="0" fontAlgn="base" hangingPunct="0">
              <a:spcBef>
                <a:spcPct val="50000"/>
              </a:spcBef>
              <a:spcAft>
                <a:spcPct val="0"/>
              </a:spcAft>
              <a:defRPr sz="2400">
                <a:solidFill>
                  <a:schemeClr val="tx1"/>
                </a:solidFill>
                <a:latin typeface="Arial" charset="0"/>
                <a:cs typeface="Arial" charset="0"/>
              </a:defRPr>
            </a:lvl8pPr>
            <a:lvl9pPr marL="3886200" indent="-228600" algn="ctr" eaLnBrk="0" fontAlgn="base" hangingPunct="0">
              <a:spcBef>
                <a:spcPct val="50000"/>
              </a:spcBef>
              <a:spcAft>
                <a:spcPct val="0"/>
              </a:spcAft>
              <a:defRPr sz="2400">
                <a:solidFill>
                  <a:schemeClr val="tx1"/>
                </a:solidFill>
                <a:latin typeface="Arial" charset="0"/>
                <a:cs typeface="Arial" charset="0"/>
              </a:defRPr>
            </a:lvl9pPr>
          </a:lstStyle>
          <a:p>
            <a:pPr algn="l"/>
            <a:r>
              <a:rPr lang="it-IT" sz="2000" dirty="0"/>
              <a:t>The calculation is limited to a reduced model space containing only (p</a:t>
            </a:r>
            <a:r>
              <a:rPr lang="it-IT" sz="1200" dirty="0"/>
              <a:t>3/2</a:t>
            </a:r>
            <a:r>
              <a:rPr lang="it-IT" sz="2000" dirty="0"/>
              <a:t>)</a:t>
            </a:r>
            <a:r>
              <a:rPr lang="it-IT" sz="2000" baseline="30000" dirty="0"/>
              <a:t>2 </a:t>
            </a:r>
            <a:r>
              <a:rPr lang="it-IT" sz="2000" dirty="0"/>
              <a:t> configurations (that is 0</a:t>
            </a:r>
            <a:r>
              <a:rPr lang="it-IT" sz="2000" baseline="30000" dirty="0"/>
              <a:t>+</a:t>
            </a:r>
            <a:r>
              <a:rPr lang="it-IT" sz="2000" dirty="0"/>
              <a:t> and first 2</a:t>
            </a:r>
            <a:r>
              <a:rPr lang="it-IT" sz="2000" baseline="30000" dirty="0"/>
              <a:t>+</a:t>
            </a:r>
            <a:r>
              <a:rPr lang="it-IT" sz="2000" dirty="0"/>
              <a:t>), used to find the appropriate value for the pairing strength that reproduces the narrow 2</a:t>
            </a:r>
            <a:r>
              <a:rPr lang="it-IT" sz="2000" baseline="30000" dirty="0"/>
              <a:t>+ </a:t>
            </a:r>
            <a:r>
              <a:rPr lang="it-IT" sz="2000" dirty="0"/>
              <a:t>resonance.</a:t>
            </a: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245"/>
            <a:ext cx="6101194" cy="4428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7"/>
          <p:cNvSpPr txBox="1">
            <a:spLocks noChangeArrowheads="1"/>
          </p:cNvSpPr>
          <p:nvPr/>
        </p:nvSpPr>
        <p:spPr bwMode="auto">
          <a:xfrm>
            <a:off x="6355225" y="3594095"/>
            <a:ext cx="2596897" cy="707886"/>
          </a:xfrm>
          <a:prstGeom prst="rect">
            <a:avLst/>
          </a:prstGeom>
          <a:solidFill>
            <a:schemeClr val="accent3">
              <a:lumMod val="85000"/>
              <a:alpha val="81000"/>
            </a:schemeClr>
          </a:solidFill>
          <a:ln w="25400">
            <a:solidFill>
              <a:srgbClr val="FF0000"/>
            </a:solidFill>
            <a:miter lim="800000"/>
            <a:headEnd/>
            <a:tailEnd/>
          </a:ln>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ctr" eaLnBrk="0" fontAlgn="base" hangingPunct="0">
              <a:spcBef>
                <a:spcPct val="50000"/>
              </a:spcBef>
              <a:spcAft>
                <a:spcPct val="0"/>
              </a:spcAft>
              <a:defRPr sz="2400">
                <a:solidFill>
                  <a:schemeClr val="tx1"/>
                </a:solidFill>
                <a:latin typeface="Arial" charset="0"/>
                <a:cs typeface="Arial" charset="0"/>
              </a:defRPr>
            </a:lvl6pPr>
            <a:lvl7pPr marL="2971800" indent="-228600" algn="ctr" eaLnBrk="0" fontAlgn="base" hangingPunct="0">
              <a:spcBef>
                <a:spcPct val="50000"/>
              </a:spcBef>
              <a:spcAft>
                <a:spcPct val="0"/>
              </a:spcAft>
              <a:defRPr sz="2400">
                <a:solidFill>
                  <a:schemeClr val="tx1"/>
                </a:solidFill>
                <a:latin typeface="Arial" charset="0"/>
                <a:cs typeface="Arial" charset="0"/>
              </a:defRPr>
            </a:lvl7pPr>
            <a:lvl8pPr marL="3429000" indent="-228600" algn="ctr" eaLnBrk="0" fontAlgn="base" hangingPunct="0">
              <a:spcBef>
                <a:spcPct val="50000"/>
              </a:spcBef>
              <a:spcAft>
                <a:spcPct val="0"/>
              </a:spcAft>
              <a:defRPr sz="2400">
                <a:solidFill>
                  <a:schemeClr val="tx1"/>
                </a:solidFill>
                <a:latin typeface="Arial" charset="0"/>
                <a:cs typeface="Arial" charset="0"/>
              </a:defRPr>
            </a:lvl8pPr>
            <a:lvl9pPr marL="3886200" indent="-228600" algn="ctr" eaLnBrk="0" fontAlgn="base" hangingPunct="0">
              <a:spcBef>
                <a:spcPct val="50000"/>
              </a:spcBef>
              <a:spcAft>
                <a:spcPct val="0"/>
              </a:spcAft>
              <a:defRPr sz="2400">
                <a:solidFill>
                  <a:schemeClr val="tx1"/>
                </a:solidFill>
                <a:latin typeface="Arial" charset="0"/>
                <a:cs typeface="Arial" charset="0"/>
              </a:defRPr>
            </a:lvl9pPr>
          </a:lstStyle>
          <a:p>
            <a:pPr>
              <a:defRPr/>
            </a:pPr>
            <a:r>
              <a:rPr lang="it-IT" sz="2000" b="1" dirty="0" smtClean="0">
                <a:solidFill>
                  <a:srgbClr val="FF0000"/>
                </a:solidFill>
              </a:rPr>
              <a:t>Centroid ~2.91 MeV</a:t>
            </a:r>
          </a:p>
          <a:p>
            <a:pPr>
              <a:defRPr/>
            </a:pPr>
            <a:r>
              <a:rPr lang="it-IT" sz="2000" b="1" dirty="0" smtClean="0">
                <a:solidFill>
                  <a:srgbClr val="FF0000"/>
                </a:solidFill>
              </a:rPr>
              <a:t>Width ~1.8 MeV</a:t>
            </a:r>
          </a:p>
        </p:txBody>
      </p:sp>
      <p:sp>
        <p:nvSpPr>
          <p:cNvPr id="10" name="Right Arrow 6"/>
          <p:cNvSpPr>
            <a:spLocks noChangeArrowheads="1"/>
          </p:cNvSpPr>
          <p:nvPr/>
        </p:nvSpPr>
        <p:spPr bwMode="auto">
          <a:xfrm rot="10379937" flipV="1">
            <a:off x="3235633" y="3942622"/>
            <a:ext cx="3123971" cy="119226"/>
          </a:xfrm>
          <a:prstGeom prst="rightArrow">
            <a:avLst>
              <a:gd name="adj1" fmla="val 50000"/>
              <a:gd name="adj2" fmla="val 49921"/>
            </a:avLst>
          </a:prstGeom>
          <a:gradFill rotWithShape="1">
            <a:gsLst>
              <a:gs pos="0">
                <a:srgbClr val="FF0000"/>
              </a:gs>
              <a:gs pos="37000">
                <a:srgbClr val="C00000"/>
              </a:gs>
              <a:gs pos="53000">
                <a:srgbClr val="BA0066"/>
              </a:gs>
              <a:gs pos="89999">
                <a:srgbClr val="FF0000"/>
              </a:gs>
              <a:gs pos="100000">
                <a:srgbClr val="FF8200"/>
              </a:gs>
            </a:gsLst>
            <a:lin ang="0" scaled="1"/>
          </a:gradFill>
          <a:ln w="9525">
            <a:solidFill>
              <a:srgbClr val="FF0000"/>
            </a:solidFill>
            <a:miter lim="800000"/>
            <a:headEnd/>
            <a:tailEnd/>
          </a:ln>
        </p:spPr>
        <p:txBody>
          <a:bodyPr wrap="square">
            <a:spAutoFit/>
          </a:bodyPr>
          <a:lstStyle/>
          <a:p>
            <a:endParaRPr lang="it-IT"/>
          </a:p>
        </p:txBody>
      </p:sp>
      <p:sp>
        <p:nvSpPr>
          <p:cNvPr id="11" name="TextBox 7"/>
          <p:cNvSpPr txBox="1">
            <a:spLocks noChangeArrowheads="1"/>
          </p:cNvSpPr>
          <p:nvPr/>
        </p:nvSpPr>
        <p:spPr bwMode="auto">
          <a:xfrm>
            <a:off x="6355225" y="2578095"/>
            <a:ext cx="2596898" cy="707886"/>
          </a:xfrm>
          <a:prstGeom prst="rect">
            <a:avLst/>
          </a:prstGeom>
          <a:solidFill>
            <a:schemeClr val="accent3">
              <a:lumMod val="85000"/>
              <a:alpha val="81000"/>
            </a:schemeClr>
          </a:solidFill>
          <a:ln w="25400">
            <a:solidFill>
              <a:schemeClr val="accent6"/>
            </a:solidFill>
            <a:miter lim="800000"/>
            <a:headEnd/>
            <a:tailEnd/>
          </a:ln>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ctr" eaLnBrk="0" fontAlgn="base" hangingPunct="0">
              <a:spcBef>
                <a:spcPct val="50000"/>
              </a:spcBef>
              <a:spcAft>
                <a:spcPct val="0"/>
              </a:spcAft>
              <a:defRPr sz="2400">
                <a:solidFill>
                  <a:schemeClr val="tx1"/>
                </a:solidFill>
                <a:latin typeface="Arial" charset="0"/>
                <a:cs typeface="Arial" charset="0"/>
              </a:defRPr>
            </a:lvl6pPr>
            <a:lvl7pPr marL="2971800" indent="-228600" algn="ctr" eaLnBrk="0" fontAlgn="base" hangingPunct="0">
              <a:spcBef>
                <a:spcPct val="50000"/>
              </a:spcBef>
              <a:spcAft>
                <a:spcPct val="0"/>
              </a:spcAft>
              <a:defRPr sz="2400">
                <a:solidFill>
                  <a:schemeClr val="tx1"/>
                </a:solidFill>
                <a:latin typeface="Arial" charset="0"/>
                <a:cs typeface="Arial" charset="0"/>
              </a:defRPr>
            </a:lvl7pPr>
            <a:lvl8pPr marL="3429000" indent="-228600" algn="ctr" eaLnBrk="0" fontAlgn="base" hangingPunct="0">
              <a:spcBef>
                <a:spcPct val="50000"/>
              </a:spcBef>
              <a:spcAft>
                <a:spcPct val="0"/>
              </a:spcAft>
              <a:defRPr sz="2400">
                <a:solidFill>
                  <a:schemeClr val="tx1"/>
                </a:solidFill>
                <a:latin typeface="Arial" charset="0"/>
                <a:cs typeface="Arial" charset="0"/>
              </a:defRPr>
            </a:lvl8pPr>
            <a:lvl9pPr marL="3886200" indent="-228600" algn="ctr" eaLnBrk="0" fontAlgn="base" hangingPunct="0">
              <a:spcBef>
                <a:spcPct val="50000"/>
              </a:spcBef>
              <a:spcAft>
                <a:spcPct val="0"/>
              </a:spcAft>
              <a:defRPr sz="2400">
                <a:solidFill>
                  <a:schemeClr val="tx1"/>
                </a:solidFill>
                <a:latin typeface="Arial" charset="0"/>
                <a:cs typeface="Arial" charset="0"/>
              </a:defRPr>
            </a:lvl9pPr>
          </a:lstStyle>
          <a:p>
            <a:pPr>
              <a:defRPr/>
            </a:pPr>
            <a:r>
              <a:rPr lang="it-IT" sz="2000" b="1" dirty="0" smtClean="0">
                <a:solidFill>
                  <a:schemeClr val="tx2"/>
                </a:solidFill>
              </a:rPr>
              <a:t>Centroid ~0.76 MeV</a:t>
            </a:r>
          </a:p>
          <a:p>
            <a:pPr>
              <a:defRPr/>
            </a:pPr>
            <a:r>
              <a:rPr lang="it-IT" sz="2000" b="1" dirty="0" smtClean="0">
                <a:solidFill>
                  <a:schemeClr val="tx2"/>
                </a:solidFill>
              </a:rPr>
              <a:t>Width ~0.2 MeV</a:t>
            </a:r>
          </a:p>
        </p:txBody>
      </p:sp>
      <p:sp>
        <p:nvSpPr>
          <p:cNvPr id="12" name="Right Arrow 6"/>
          <p:cNvSpPr>
            <a:spLocks noChangeArrowheads="1"/>
          </p:cNvSpPr>
          <p:nvPr/>
        </p:nvSpPr>
        <p:spPr bwMode="auto">
          <a:xfrm rot="10445403">
            <a:off x="1995725" y="3046858"/>
            <a:ext cx="4289119" cy="134301"/>
          </a:xfrm>
          <a:prstGeom prst="rightArrow">
            <a:avLst>
              <a:gd name="adj1" fmla="val 50000"/>
              <a:gd name="adj2" fmla="val 50000"/>
            </a:avLst>
          </a:prstGeom>
          <a:gradFill rotWithShape="1">
            <a:gsLst>
              <a:gs pos="0">
                <a:schemeClr val="accent6"/>
              </a:gs>
              <a:gs pos="37000">
                <a:schemeClr val="accent6">
                  <a:lumMod val="75000"/>
                </a:schemeClr>
              </a:gs>
              <a:gs pos="53000">
                <a:schemeClr val="accent2">
                  <a:lumMod val="60000"/>
                  <a:lumOff val="40000"/>
                </a:schemeClr>
              </a:gs>
              <a:gs pos="89999">
                <a:schemeClr val="accent2">
                  <a:lumMod val="40000"/>
                  <a:lumOff val="60000"/>
                </a:schemeClr>
              </a:gs>
              <a:gs pos="100000">
                <a:schemeClr val="accent6">
                  <a:lumMod val="20000"/>
                  <a:lumOff val="80000"/>
                </a:schemeClr>
              </a:gs>
            </a:gsLst>
            <a:lin ang="0" scaled="1"/>
          </a:gradFill>
          <a:ln w="9525">
            <a:solidFill>
              <a:schemeClr val="accent6">
                <a:lumMod val="50000"/>
              </a:schemeClr>
            </a:solidFill>
            <a:miter lim="800000"/>
            <a:headEnd/>
            <a:tailEnd/>
          </a:ln>
        </p:spPr>
        <p:txBody>
          <a:bodyPr wrap="square">
            <a:spAutoFit/>
          </a:bodyPr>
          <a:lstStyle/>
          <a:p>
            <a:pPr>
              <a:defRPr/>
            </a:pPr>
            <a:endParaRPr lang="it-IT"/>
          </a:p>
        </p:txBody>
      </p:sp>
    </p:spTree>
    <p:extLst>
      <p:ext uri="{BB962C8B-B14F-4D97-AF65-F5344CB8AC3E}">
        <p14:creationId xmlns:p14="http://schemas.microsoft.com/office/powerpoint/2010/main" val="3076815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1610</Words>
  <Application>Microsoft Office PowerPoint</Application>
  <PresentationFormat>On-screen Show (4:3)</PresentationFormat>
  <Paragraphs>154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fortunat</dc:creator>
  <cp:lastModifiedBy>fortunat</cp:lastModifiedBy>
  <cp:revision>37</cp:revision>
  <dcterms:created xsi:type="dcterms:W3CDTF">2006-08-16T00:00:00Z</dcterms:created>
  <dcterms:modified xsi:type="dcterms:W3CDTF">2015-08-21T16:59:51Z</dcterms:modified>
</cp:coreProperties>
</file>