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0"/>
  </p:notesMasterIdLst>
  <p:sldIdLst>
    <p:sldId id="256" r:id="rId2"/>
    <p:sldId id="281" r:id="rId3"/>
    <p:sldId id="257" r:id="rId4"/>
    <p:sldId id="258" r:id="rId5"/>
    <p:sldId id="273" r:id="rId6"/>
    <p:sldId id="276" r:id="rId7"/>
    <p:sldId id="274" r:id="rId8"/>
    <p:sldId id="275" r:id="rId9"/>
    <p:sldId id="264" r:id="rId10"/>
    <p:sldId id="282" r:id="rId11"/>
    <p:sldId id="286" r:id="rId12"/>
    <p:sldId id="269" r:id="rId13"/>
    <p:sldId id="278" r:id="rId14"/>
    <p:sldId id="285" r:id="rId15"/>
    <p:sldId id="283" r:id="rId16"/>
    <p:sldId id="280" r:id="rId17"/>
    <p:sldId id="266" r:id="rId18"/>
    <p:sldId id="272" r:id="rId1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8EA"/>
    <a:srgbClr val="CCC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FF0C283-D87D-4657-8A04-94DC4DA5CF1E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F6EE0CA-DB33-4E78-85FE-F170BD8DE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01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6EE0CA-DB33-4E78-85FE-F170BD8DE5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66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817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53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1894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7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9385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6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3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884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19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99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08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2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3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4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53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B2B312-69B0-4DCB-8AFE-E226BAEB7992}" type="datetimeFigureOut">
              <a:rPr lang="en-US" smtClean="0"/>
              <a:t>8/31/2015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DEBEBE-8F41-47E5-867F-C9276C402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027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5187" y="403057"/>
            <a:ext cx="8215192" cy="3709069"/>
          </a:xfrm>
        </p:spPr>
        <p:txBody>
          <a:bodyPr>
            <a:normAutofit/>
          </a:bodyPr>
          <a:lstStyle/>
          <a:p>
            <a:r>
              <a:rPr lang="en-US" dirty="0" smtClean="0"/>
              <a:t>Status of the Bucharest </a:t>
            </a:r>
            <a:r>
              <a:rPr lang="en-US" dirty="0" err="1" smtClean="0"/>
              <a:t>ams</a:t>
            </a:r>
            <a:r>
              <a:rPr lang="en-US" dirty="0" smtClean="0"/>
              <a:t> facility</a:t>
            </a:r>
            <a:br>
              <a:rPr lang="en-US" dirty="0" smtClean="0"/>
            </a:br>
            <a:r>
              <a:rPr lang="en-US" sz="2700" cap="none" dirty="0" smtClean="0">
                <a:latin typeface="Calibri" panose="020F0502020204030204" pitchFamily="34" charset="0"/>
              </a:rPr>
              <a:t>T. Sava, O.G</a:t>
            </a:r>
            <a:r>
              <a:rPr lang="ro-RO" sz="2700" cap="none" dirty="0" smtClean="0">
                <a:latin typeface="Calibri" panose="020F0502020204030204" pitchFamily="34" charset="0"/>
              </a:rPr>
              <a:t>â</a:t>
            </a:r>
            <a:r>
              <a:rPr lang="en-US" sz="2700" cap="none" dirty="0" err="1" smtClean="0">
                <a:latin typeface="Calibri" panose="020F0502020204030204" pitchFamily="34" charset="0"/>
              </a:rPr>
              <a:t>za</a:t>
            </a:r>
            <a:r>
              <a:rPr lang="en-US" sz="2700" cap="none" dirty="0" smtClean="0">
                <a:latin typeface="Calibri" panose="020F0502020204030204" pitchFamily="34" charset="0"/>
              </a:rPr>
              <a:t>, </a:t>
            </a:r>
            <a:r>
              <a:rPr lang="ro-RO" sz="2700" cap="none" dirty="0" smtClean="0">
                <a:latin typeface="Calibri" panose="020F0502020204030204" pitchFamily="34" charset="0"/>
              </a:rPr>
              <a:t>I. Stanciu, D. Păceșilă</a:t>
            </a:r>
            <a:r>
              <a:rPr lang="ro-RO" sz="2700" cap="none" dirty="0">
                <a:latin typeface="Calibri" panose="020F0502020204030204" pitchFamily="34" charset="0"/>
              </a:rPr>
              <a:t>, D. Ghiță, B. </a:t>
            </a:r>
            <a:r>
              <a:rPr lang="ro-RO" sz="2700" cap="none" dirty="0" smtClean="0">
                <a:latin typeface="Calibri" panose="020F0502020204030204" pitchFamily="34" charset="0"/>
              </a:rPr>
              <a:t>Ștefan</a:t>
            </a:r>
            <a:r>
              <a:rPr lang="en-US" sz="2700" cap="none" dirty="0">
                <a:latin typeface="Calibri" panose="020F0502020204030204" pitchFamily="34" charset="0"/>
              </a:rPr>
              <a:t>, C. </a:t>
            </a:r>
            <a:r>
              <a:rPr lang="en-US" sz="2700" cap="none" dirty="0" err="1">
                <a:latin typeface="Calibri" panose="020F0502020204030204" pitchFamily="34" charset="0"/>
              </a:rPr>
              <a:t>Simion</a:t>
            </a:r>
            <a:endParaRPr lang="en-US" sz="2700" cap="none" dirty="0"/>
          </a:p>
        </p:txBody>
      </p:sp>
      <p:pic>
        <p:nvPicPr>
          <p:cNvPr id="3" name="Picture 248" descr="IFIN-HH_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019" y="4854120"/>
            <a:ext cx="2160240" cy="176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45752" y="5529637"/>
            <a:ext cx="9073008" cy="1213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96776" tIns="198388" rIns="396776" bIns="198388">
            <a:spAutoFit/>
          </a:bodyPr>
          <a:lstStyle>
            <a:lvl1pPr defTabSz="5551488" eaLnBrk="0" hangingPunct="0">
              <a:defRPr sz="2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5551488" eaLnBrk="0" hangingPunct="0"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5551488" eaLnBrk="0" hangingPunct="0"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5551488" eaLnBrk="0" hangingPunct="0">
              <a:defRPr sz="2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5551488" eaLnBrk="0" hangingPunct="0">
              <a:defRPr sz="2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5551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5551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5551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55514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30000"/>
              </a:lnSpc>
              <a:spcBef>
                <a:spcPct val="50000"/>
              </a:spcBef>
            </a:pPr>
            <a:r>
              <a:rPr lang="en-US" sz="1600" i="1" dirty="0" smtClean="0"/>
              <a:t>         </a:t>
            </a:r>
            <a:endParaRPr lang="en-US" sz="1600" i="1" dirty="0"/>
          </a:p>
          <a:p>
            <a:pPr algn="ctr" eaLnBrk="1" hangingPunct="1">
              <a:spcBef>
                <a:spcPct val="50000"/>
              </a:spcBef>
            </a:pPr>
            <a:r>
              <a:rPr lang="en-US" sz="1600" i="1" dirty="0" err="1" smtClean="0"/>
              <a:t>Institutul</a:t>
            </a:r>
            <a:r>
              <a:rPr lang="en-US" sz="1600" i="1" dirty="0" smtClean="0"/>
              <a:t> National de </a:t>
            </a:r>
            <a:r>
              <a:rPr lang="en-US" sz="1600" i="1" dirty="0" err="1" smtClean="0"/>
              <a:t>Fizica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si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Inginerie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Nucleara</a:t>
            </a:r>
            <a:r>
              <a:rPr lang="en-US" sz="1600" i="1" dirty="0" smtClean="0"/>
              <a:t> – </a:t>
            </a:r>
            <a:r>
              <a:rPr lang="en-US" sz="1600" i="1" dirty="0" err="1" smtClean="0"/>
              <a:t>Horia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Hulubei</a:t>
            </a:r>
            <a:endParaRPr lang="en-US" sz="1600" i="1" dirty="0" smtClean="0"/>
          </a:p>
          <a:p>
            <a:pPr algn="ctr" eaLnBrk="1" hangingPunct="1">
              <a:spcBef>
                <a:spcPct val="50000"/>
              </a:spcBef>
            </a:pPr>
            <a:r>
              <a:rPr lang="en-US" sz="1600" i="1" dirty="0" err="1" smtClean="0"/>
              <a:t>Horia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Hulubei</a:t>
            </a:r>
            <a:r>
              <a:rPr lang="en-US" sz="1600" i="1" dirty="0" smtClean="0"/>
              <a:t> – National Institute for Physics and Nuclear Engineering</a:t>
            </a:r>
            <a:endParaRPr lang="en-US" sz="1600" i="1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5307" y="86058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05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9915" y="181811"/>
            <a:ext cx="7839242" cy="1261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SIRI (</a:t>
            </a:r>
            <a:r>
              <a:rPr lang="en-US" sz="2800" dirty="0" err="1"/>
              <a:t>Sixt</a:t>
            </a:r>
            <a:r>
              <a:rPr lang="en-US" sz="2800" dirty="0"/>
              <a:t> International Radiocarbon </a:t>
            </a:r>
            <a:r>
              <a:rPr lang="en-US" sz="2800" dirty="0" smtClean="0"/>
              <a:t>Inter-comparison) proficiency test</a:t>
            </a:r>
          </a:p>
          <a:p>
            <a:r>
              <a:rPr lang="en-US" sz="2000" dirty="0" smtClean="0"/>
              <a:t>- Coordinated by Marian Scott (University of Glasgow) -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17470"/>
              </p:ext>
            </p:extLst>
          </p:nvPr>
        </p:nvGraphicFramePr>
        <p:xfrm>
          <a:off x="1949114" y="1578090"/>
          <a:ext cx="7940843" cy="4965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938"/>
                <a:gridCol w="1080168"/>
                <a:gridCol w="2802021"/>
                <a:gridCol w="3066716"/>
              </a:tblGrid>
              <a:tr h="330062">
                <a:tc>
                  <a:txBody>
                    <a:bodyPr/>
                    <a:lstStyle/>
                    <a:p>
                      <a:r>
                        <a:rPr lang="en-US" b="0" i="0" dirty="0" smtClean="0"/>
                        <a:t>Code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Type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Sample description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Provider</a:t>
                      </a:r>
                      <a:endParaRPr lang="en-US" b="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Reichwalde</a:t>
                      </a:r>
                      <a:r>
                        <a:rPr lang="en-US" sz="1200" dirty="0" smtClean="0"/>
                        <a:t> 3</a:t>
                      </a:r>
                      <a:r>
                        <a:rPr lang="en-US" sz="1200" baseline="0" dirty="0" smtClean="0"/>
                        <a:t> (Miocene)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Univ. of </a:t>
                      </a:r>
                      <a:r>
                        <a:rPr lang="en-US" sz="1200" dirty="0" err="1" smtClean="0"/>
                        <a:t>Hohenheim</a:t>
                      </a:r>
                      <a:endParaRPr lang="en-US" sz="1200" dirty="0"/>
                    </a:p>
                  </a:txBody>
                  <a:tcPr/>
                </a:tc>
              </a:tr>
              <a:tr h="4340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Mammal bone (Pleistocene) from North Sea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Prof. Hans</a:t>
                      </a:r>
                      <a:r>
                        <a:rPr lang="en-US" sz="1200" baseline="0" dirty="0" smtClean="0"/>
                        <a:t> van der </a:t>
                      </a:r>
                      <a:r>
                        <a:rPr lang="en-US" sz="1200" baseline="0" dirty="0" err="1" smtClean="0"/>
                        <a:t>Plitcht</a:t>
                      </a:r>
                      <a:endParaRPr lang="en-US" sz="1200" dirty="0"/>
                    </a:p>
                  </a:txBody>
                  <a:tcPr/>
                </a:tc>
              </a:tr>
              <a:tr h="6103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Mammoth</a:t>
                      </a:r>
                      <a:r>
                        <a:rPr lang="en-US" sz="1200" baseline="0" dirty="0" smtClean="0"/>
                        <a:t> bone (Marine Isotope Stage 7; background sample)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Dr.</a:t>
                      </a:r>
                      <a:r>
                        <a:rPr lang="en-US" sz="1200" baseline="0" dirty="0" smtClean="0"/>
                        <a:t> Alex </a:t>
                      </a:r>
                      <a:r>
                        <a:rPr lang="en-US" sz="1200" baseline="0" dirty="0" err="1" smtClean="0"/>
                        <a:t>Bayliss</a:t>
                      </a:r>
                      <a:r>
                        <a:rPr lang="en-US" sz="1200" baseline="0" dirty="0" smtClean="0"/>
                        <a:t> (English Heritage)</a:t>
                      </a:r>
                    </a:p>
                    <a:p>
                      <a:r>
                        <a:rPr lang="en-US" sz="1200" baseline="0" dirty="0" smtClean="0"/>
                        <a:t>Dr. Katharine Scott (St. Cross College)</a:t>
                      </a:r>
                      <a:endParaRPr lang="en-US" sz="1200" dirty="0"/>
                    </a:p>
                  </a:txBody>
                  <a:tcPr/>
                </a:tc>
              </a:tr>
              <a:tr h="4340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Barley mash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Scottish whisky</a:t>
                      </a:r>
                      <a:r>
                        <a:rPr lang="en-US" sz="1200" baseline="0" dirty="0" smtClean="0"/>
                        <a:t> distillery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Queens University of Belfast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Queens University of Belfast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Queens University of Belfast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Tree ring from</a:t>
                      </a:r>
                      <a:r>
                        <a:rPr lang="en-US" sz="1200" baseline="0" dirty="0" smtClean="0"/>
                        <a:t> Lake </a:t>
                      </a:r>
                      <a:r>
                        <a:rPr lang="en-US" sz="1200" baseline="0" dirty="0" err="1" smtClean="0"/>
                        <a:t>Gribben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Irina </a:t>
                      </a:r>
                      <a:r>
                        <a:rPr lang="en-US" sz="1200" dirty="0" err="1" smtClean="0"/>
                        <a:t>Panyushkina</a:t>
                      </a:r>
                      <a:r>
                        <a:rPr lang="en-US" sz="1200" dirty="0" smtClean="0"/>
                        <a:t>, University of Arizona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J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Charcoal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Paleolithic site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Carbonate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Doblespar</a:t>
                      </a:r>
                      <a:r>
                        <a:rPr lang="en-US" sz="1200" dirty="0" smtClean="0"/>
                        <a:t> from Island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Prof.</a:t>
                      </a:r>
                      <a:r>
                        <a:rPr lang="en-US" sz="1200" baseline="0" dirty="0" smtClean="0"/>
                        <a:t> J. </a:t>
                      </a:r>
                      <a:r>
                        <a:rPr lang="en-US" sz="1200" baseline="0" dirty="0" err="1" smtClean="0"/>
                        <a:t>Heinemeier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From</a:t>
                      </a:r>
                      <a:r>
                        <a:rPr lang="en-US" sz="1200" baseline="0" dirty="0" smtClean="0"/>
                        <a:t> Oregon, background sample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Irina </a:t>
                      </a:r>
                      <a:r>
                        <a:rPr lang="en-US" sz="1200" dirty="0" err="1" smtClean="0"/>
                        <a:t>Panyushkina</a:t>
                      </a:r>
                      <a:r>
                        <a:rPr lang="en-US" sz="1200" dirty="0" smtClean="0"/>
                        <a:t>, University of Arizona</a:t>
                      </a:r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Humic</a:t>
                      </a:r>
                      <a:r>
                        <a:rPr lang="en-US" sz="1200" dirty="0" smtClean="0"/>
                        <a:t> acid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 1 half-life from</a:t>
                      </a:r>
                      <a:r>
                        <a:rPr lang="en-US" sz="1200" baseline="0" dirty="0" smtClean="0"/>
                        <a:t> peat deposit,</a:t>
                      </a:r>
                    </a:p>
                    <a:p>
                      <a:r>
                        <a:rPr lang="en-US" sz="1200" baseline="0" dirty="0" smtClean="0"/>
                        <a:t>Scotland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2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9915" y="181811"/>
            <a:ext cx="7839242" cy="12618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SIRI (</a:t>
            </a:r>
            <a:r>
              <a:rPr lang="en-US" sz="2800" dirty="0" err="1"/>
              <a:t>Sixt</a:t>
            </a:r>
            <a:r>
              <a:rPr lang="en-US" sz="2800" dirty="0"/>
              <a:t> International Radiocarbon </a:t>
            </a:r>
            <a:r>
              <a:rPr lang="en-US" sz="2800" dirty="0" smtClean="0"/>
              <a:t>Inter-comparison) proficiency test</a:t>
            </a:r>
          </a:p>
          <a:p>
            <a:r>
              <a:rPr lang="en-US" sz="2000" dirty="0" smtClean="0"/>
              <a:t>- Coordinated by Marian Scott (University of Glasgow) -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725876"/>
              </p:ext>
            </p:extLst>
          </p:nvPr>
        </p:nvGraphicFramePr>
        <p:xfrm>
          <a:off x="1949114" y="1578090"/>
          <a:ext cx="7940843" cy="49380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938"/>
                <a:gridCol w="1080168"/>
                <a:gridCol w="2802021"/>
                <a:gridCol w="3066716"/>
              </a:tblGrid>
              <a:tr h="330062">
                <a:tc>
                  <a:txBody>
                    <a:bodyPr/>
                    <a:lstStyle/>
                    <a:p>
                      <a:r>
                        <a:rPr lang="en-US" b="0" i="0" dirty="0" smtClean="0"/>
                        <a:t>Code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Type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Sample description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Pre-treatment</a:t>
                      </a:r>
                      <a:endParaRPr lang="en-US" b="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Reichwalde</a:t>
                      </a:r>
                      <a:r>
                        <a:rPr lang="en-US" sz="1200" dirty="0" smtClean="0"/>
                        <a:t> 3</a:t>
                      </a:r>
                      <a:r>
                        <a:rPr lang="en-US" sz="1200" baseline="0" dirty="0" smtClean="0"/>
                        <a:t> (Miocene)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Cellulose extraction (</a:t>
                      </a:r>
                      <a:r>
                        <a:rPr lang="en-US" sz="1200" i="1" dirty="0" smtClean="0"/>
                        <a:t>acid-base-acid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4340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Mammal bone (Pleistocene) from North Sea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Collagen extraction </a:t>
                      </a:r>
                    </a:p>
                    <a:p>
                      <a:r>
                        <a:rPr lang="en-US" sz="1200" dirty="0" smtClean="0"/>
                        <a:t>(</a:t>
                      </a:r>
                      <a:r>
                        <a:rPr lang="en-US" sz="1200" i="1" dirty="0" smtClean="0"/>
                        <a:t>demineralization-ultrafiltration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6103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Mammoth</a:t>
                      </a:r>
                      <a:r>
                        <a:rPr lang="en-US" sz="1200" baseline="0" dirty="0" smtClean="0"/>
                        <a:t> bone (Marine Isotope Stage 7; background sample)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Collagen extraction </a:t>
                      </a:r>
                    </a:p>
                    <a:p>
                      <a:r>
                        <a:rPr lang="en-US" sz="1200" dirty="0" smtClean="0"/>
                        <a:t>(</a:t>
                      </a:r>
                      <a:r>
                        <a:rPr lang="en-US" sz="1200" i="1" dirty="0" smtClean="0"/>
                        <a:t>demineralization-ultrafiltration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37731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Barley mash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Scottish whisky</a:t>
                      </a:r>
                      <a:r>
                        <a:rPr lang="en-US" sz="1200" baseline="0" dirty="0" smtClean="0"/>
                        <a:t> distillery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Sonication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Cellulose extraction (</a:t>
                      </a:r>
                      <a:r>
                        <a:rPr lang="en-US" sz="1200" i="1" dirty="0" smtClean="0"/>
                        <a:t>acid-base-acid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Cellulose extraction (</a:t>
                      </a:r>
                      <a:r>
                        <a:rPr lang="en-US" sz="1200" i="1" dirty="0" smtClean="0"/>
                        <a:t>acid-base-acid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Cellulose extraction (</a:t>
                      </a:r>
                      <a:r>
                        <a:rPr lang="en-US" sz="1200" i="1" dirty="0" smtClean="0"/>
                        <a:t>acid-base-acid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Tree ring from</a:t>
                      </a:r>
                      <a:r>
                        <a:rPr lang="en-US" sz="1200" baseline="0" dirty="0" smtClean="0"/>
                        <a:t> Lake </a:t>
                      </a:r>
                      <a:r>
                        <a:rPr lang="en-US" sz="1200" baseline="0" dirty="0" err="1" smtClean="0"/>
                        <a:t>Gribben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Cellulose extraction (</a:t>
                      </a:r>
                      <a:r>
                        <a:rPr lang="en-US" sz="1200" i="1" dirty="0" smtClean="0"/>
                        <a:t>acid-base-acid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J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Charcoal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Paleolithic site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Direct AMS measurement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Carbonate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Doblespar</a:t>
                      </a:r>
                      <a:r>
                        <a:rPr lang="en-US" sz="1200" dirty="0" smtClean="0"/>
                        <a:t> from Island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Acid dissolving and graphitization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From</a:t>
                      </a:r>
                      <a:r>
                        <a:rPr lang="en-US" sz="1200" baseline="0" dirty="0" smtClean="0"/>
                        <a:t> Oregon, background sample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Cellulose extraction (</a:t>
                      </a:r>
                      <a:r>
                        <a:rPr lang="en-US" sz="1200" i="1" dirty="0" smtClean="0"/>
                        <a:t>acid-base-acid</a:t>
                      </a:r>
                      <a:r>
                        <a:rPr lang="en-US" sz="1200" dirty="0" smtClean="0"/>
                        <a:t>)</a:t>
                      </a:r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Humic</a:t>
                      </a:r>
                      <a:r>
                        <a:rPr lang="en-US" sz="1200" dirty="0" smtClean="0"/>
                        <a:t> acid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 1 half-life from</a:t>
                      </a:r>
                      <a:r>
                        <a:rPr lang="en-US" sz="1200" baseline="0" dirty="0" smtClean="0"/>
                        <a:t> peat deposit,</a:t>
                      </a:r>
                    </a:p>
                    <a:p>
                      <a:r>
                        <a:rPr lang="en-US" sz="1200" baseline="0" dirty="0" smtClean="0"/>
                        <a:t>Scotland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Direct</a:t>
                      </a:r>
                      <a:r>
                        <a:rPr lang="en-US" sz="1200" baseline="0" dirty="0" smtClean="0"/>
                        <a:t> graphitization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42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826" y="262021"/>
            <a:ext cx="4662352" cy="642524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14400" y="1422400"/>
            <a:ext cx="5021179" cy="4812632"/>
            <a:chOff x="836221" y="2518611"/>
            <a:chExt cx="5021179" cy="3903579"/>
          </a:xfrm>
        </p:grpSpPr>
        <p:sp>
          <p:nvSpPr>
            <p:cNvPr id="2" name="Rectangle 1"/>
            <p:cNvSpPr/>
            <p:nvPr/>
          </p:nvSpPr>
          <p:spPr>
            <a:xfrm>
              <a:off x="836221" y="2518611"/>
              <a:ext cx="5021179" cy="3903579"/>
            </a:xfrm>
            <a:prstGeom prst="rect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2850" y="3150293"/>
              <a:ext cx="3624059" cy="774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41058" y="4175421"/>
              <a:ext cx="380401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</a:t>
              </a:r>
              <a:r>
                <a:rPr lang="en-US" baseline="-25000" dirty="0" smtClean="0"/>
                <a:t>SN</a:t>
              </a:r>
              <a:r>
                <a:rPr lang="en-US" dirty="0" smtClean="0"/>
                <a:t>= sample </a:t>
              </a:r>
              <a:r>
                <a:rPr lang="en-US" baseline="30000" dirty="0" smtClean="0"/>
                <a:t>14</a:t>
              </a:r>
              <a:r>
                <a:rPr lang="en-US" dirty="0" smtClean="0"/>
                <a:t>C/</a:t>
              </a:r>
              <a:r>
                <a:rPr lang="en-US" baseline="30000" dirty="0" smtClean="0"/>
                <a:t>12</a:t>
              </a:r>
              <a:r>
                <a:rPr lang="en-US" dirty="0" smtClean="0"/>
                <a:t>C ratio</a:t>
              </a:r>
            </a:p>
            <a:p>
              <a:r>
                <a:rPr lang="en-US" dirty="0" smtClean="0"/>
                <a:t>A</a:t>
              </a:r>
              <a:r>
                <a:rPr lang="en-US" baseline="-25000" dirty="0" smtClean="0"/>
                <a:t>ON</a:t>
              </a:r>
              <a:r>
                <a:rPr lang="en-US" dirty="0"/>
                <a:t>= </a:t>
              </a:r>
              <a:r>
                <a:rPr lang="en-US" dirty="0" smtClean="0"/>
                <a:t>standard </a:t>
              </a:r>
              <a:r>
                <a:rPr lang="en-US" baseline="30000" dirty="0" smtClean="0"/>
                <a:t>14</a:t>
              </a:r>
              <a:r>
                <a:rPr lang="en-US" dirty="0" smtClean="0"/>
                <a:t>C/</a:t>
              </a:r>
              <a:r>
                <a:rPr lang="en-US" baseline="30000" dirty="0" smtClean="0"/>
                <a:t>12</a:t>
              </a:r>
              <a:r>
                <a:rPr lang="en-US" dirty="0" smtClean="0"/>
                <a:t>C ratio</a:t>
              </a:r>
            </a:p>
            <a:p>
              <a:r>
                <a:rPr lang="en-US" dirty="0" smtClean="0"/>
                <a:t>A</a:t>
              </a:r>
              <a:r>
                <a:rPr lang="en-US" baseline="-25000" dirty="0" smtClean="0"/>
                <a:t>b</a:t>
              </a:r>
              <a:r>
                <a:rPr lang="en-US" dirty="0" smtClean="0"/>
                <a:t>= background </a:t>
              </a:r>
              <a:r>
                <a:rPr lang="en-US" baseline="30000" dirty="0" smtClean="0"/>
                <a:t>14</a:t>
              </a:r>
              <a:r>
                <a:rPr lang="en-US" dirty="0" smtClean="0"/>
                <a:t>C/</a:t>
              </a:r>
              <a:r>
                <a:rPr lang="en-US" baseline="30000" dirty="0" smtClean="0"/>
                <a:t>12</a:t>
              </a:r>
              <a:r>
                <a:rPr lang="en-US" dirty="0" smtClean="0"/>
                <a:t>C ratio</a:t>
              </a:r>
            </a:p>
            <a:p>
              <a:r>
                <a:rPr lang="en-US" dirty="0" smtClean="0"/>
                <a:t>δ</a:t>
              </a:r>
              <a:r>
                <a:rPr lang="en-US" baseline="30000" dirty="0" smtClean="0"/>
                <a:t>13</a:t>
              </a:r>
              <a:r>
                <a:rPr lang="en-US" dirty="0" smtClean="0"/>
                <a:t>C = measure of isotope  </a:t>
              </a:r>
            </a:p>
            <a:p>
              <a:r>
                <a:rPr lang="en-US" dirty="0"/>
                <a:t> </a:t>
              </a:r>
              <a:r>
                <a:rPr lang="en-US" dirty="0" smtClean="0"/>
                <a:t>           fractionation</a:t>
              </a:r>
            </a:p>
            <a:p>
              <a:endParaRPr lang="en-US" dirty="0"/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Background corrected;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Fractionation corrected;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/>
                <a:t>Beam current corrected.</a:t>
              </a:r>
              <a:endParaRPr lang="en-US" dirty="0"/>
            </a:p>
            <a:p>
              <a:endParaRPr lang="en-US" baseline="-250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06906" y="839536"/>
            <a:ext cx="48286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/>
              <a:t>Some units and calculations</a:t>
            </a:r>
            <a:endParaRPr lang="en-US" sz="2500" dirty="0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81179" y="641684"/>
            <a:ext cx="7090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 smtClean="0"/>
              <a:t>14</a:t>
            </a:r>
            <a:r>
              <a:rPr lang="en-US" sz="2800" dirty="0" smtClean="0"/>
              <a:t>C/</a:t>
            </a:r>
            <a:r>
              <a:rPr lang="en-US" sz="2800" baseline="30000" dirty="0" smtClean="0"/>
              <a:t>12</a:t>
            </a:r>
            <a:r>
              <a:rPr lang="en-US" sz="2800" dirty="0" smtClean="0"/>
              <a:t>C ratio is depending by the  </a:t>
            </a:r>
            <a:r>
              <a:rPr lang="en-US" sz="2800" baseline="30000" dirty="0" smtClean="0"/>
              <a:t>12</a:t>
            </a:r>
            <a:r>
              <a:rPr lang="en-US" sz="2800" dirty="0" smtClean="0"/>
              <a:t>C current → an additional correction</a:t>
            </a:r>
            <a:endParaRPr lang="en-US" sz="28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68966" y="2037346"/>
            <a:ext cx="5400845" cy="3006471"/>
            <a:chOff x="368966" y="2037346"/>
            <a:chExt cx="5400845" cy="300647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966" y="2037346"/>
              <a:ext cx="5400845" cy="3006471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 flipV="1">
              <a:off x="930442" y="2673684"/>
              <a:ext cx="4582695" cy="1470527"/>
            </a:xfrm>
            <a:prstGeom prst="line">
              <a:avLst/>
            </a:prstGeom>
            <a:ln>
              <a:solidFill>
                <a:schemeClr val="bg1">
                  <a:lumMod val="65000"/>
                  <a:lumOff val="3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224336" y="2038093"/>
            <a:ext cx="5399505" cy="3005724"/>
            <a:chOff x="6224336" y="2038093"/>
            <a:chExt cx="5399505" cy="30057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4336" y="2038093"/>
              <a:ext cx="5399505" cy="3005724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 flipV="1">
              <a:off x="6785809" y="3053348"/>
              <a:ext cx="4593390" cy="37431"/>
            </a:xfrm>
            <a:prstGeom prst="line">
              <a:avLst/>
            </a:prstGeom>
            <a:ln>
              <a:solidFill>
                <a:schemeClr val="bg1">
                  <a:lumMod val="65000"/>
                  <a:lumOff val="35000"/>
                  <a:alpha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3069388" y="5689740"/>
            <a:ext cx="604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Correction is made on the standard material OXA2</a:t>
            </a:r>
            <a:endParaRPr lang="en-US" dirty="0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033" y="385834"/>
            <a:ext cx="2721220" cy="62123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25" y="385834"/>
            <a:ext cx="2720616" cy="6210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568" y="1235242"/>
            <a:ext cx="1491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Without</a:t>
            </a:r>
          </a:p>
          <a:p>
            <a:r>
              <a:rPr lang="en-US" baseline="30000" dirty="0" smtClean="0"/>
              <a:t>12</a:t>
            </a:r>
            <a:r>
              <a:rPr lang="en-US" dirty="0" smtClean="0"/>
              <a:t>C current correction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574464" y="1499936"/>
            <a:ext cx="14919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</a:t>
            </a:r>
            <a:r>
              <a:rPr lang="en-US" baseline="30000" dirty="0" smtClean="0"/>
              <a:t>12</a:t>
            </a:r>
            <a:r>
              <a:rPr lang="en-US" dirty="0" smtClean="0"/>
              <a:t>C current correction</a:t>
            </a:r>
            <a:endParaRPr lang="en-US" dirty="0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7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824486"/>
              </p:ext>
            </p:extLst>
          </p:nvPr>
        </p:nvGraphicFramePr>
        <p:xfrm>
          <a:off x="954504" y="300067"/>
          <a:ext cx="8553117" cy="6293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074"/>
                <a:gridCol w="1112253"/>
                <a:gridCol w="2080126"/>
                <a:gridCol w="1278021"/>
                <a:gridCol w="3165643"/>
              </a:tblGrid>
              <a:tr h="330062">
                <a:tc>
                  <a:txBody>
                    <a:bodyPr/>
                    <a:lstStyle/>
                    <a:p>
                      <a:r>
                        <a:rPr lang="en-US" b="0" i="0" dirty="0" smtClean="0"/>
                        <a:t>Code</a:t>
                      </a:r>
                      <a:endParaRPr lang="en-US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Type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Sample description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smtClean="0"/>
                        <a:t>Age</a:t>
                      </a:r>
                      <a:r>
                        <a:rPr lang="en-US" b="0" baseline="0" smtClean="0"/>
                        <a:t> info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Age</a:t>
                      </a:r>
                    </a:p>
                    <a:p>
                      <a:r>
                        <a:rPr lang="en-US" b="0" dirty="0" smtClean="0"/>
                        <a:t>measurement</a:t>
                      </a:r>
                      <a:endParaRPr lang="en-US" b="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Reichwalde</a:t>
                      </a:r>
                      <a:r>
                        <a:rPr lang="en-US" sz="1200" dirty="0" smtClean="0"/>
                        <a:t> 3</a:t>
                      </a:r>
                      <a:r>
                        <a:rPr lang="en-US" sz="1200" baseline="0" dirty="0" smtClean="0"/>
                        <a:t> (Miocene)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  (&gt;</a:t>
                      </a:r>
                      <a:r>
                        <a:rPr lang="en-US" sz="1200" baseline="0" dirty="0" smtClean="0"/>
                        <a:t> 55000 years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4340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B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Mammal bone (Pleistocene) from North Sea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 40,000 years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40,403 (366) BP</a:t>
                      </a:r>
                      <a:endParaRPr lang="en-US" sz="1200" dirty="0"/>
                    </a:p>
                  </a:txBody>
                  <a:tcPr/>
                </a:tc>
              </a:tr>
              <a:tr h="6103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Bone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Mammoth</a:t>
                      </a:r>
                      <a:r>
                        <a:rPr lang="en-US" sz="1200" baseline="0" dirty="0" smtClean="0"/>
                        <a:t> bone (Marine Isotope Stage 7; background sample)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 (&gt;</a:t>
                      </a:r>
                      <a:r>
                        <a:rPr lang="en-US" sz="1200" baseline="0" dirty="0" smtClean="0"/>
                        <a:t> 55000 years</a:t>
                      </a:r>
                      <a:r>
                        <a:rPr lang="en-US" sz="1200" dirty="0" smtClean="0"/>
                        <a:t>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endParaRPr lang="en-US" sz="1200" dirty="0"/>
                    </a:p>
                  </a:txBody>
                  <a:tcPr/>
                </a:tc>
              </a:tr>
              <a:tr h="43405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Barley mash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Scottish whisky</a:t>
                      </a:r>
                      <a:r>
                        <a:rPr lang="en-US" sz="1200" baseline="0" dirty="0" smtClean="0"/>
                        <a:t> distillery, collected 2013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pMC</a:t>
                      </a:r>
                      <a:r>
                        <a:rPr lang="en-US" sz="1200" baseline="0" dirty="0" smtClean="0"/>
                        <a:t> ~ 103%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pMC</a:t>
                      </a:r>
                      <a:r>
                        <a:rPr lang="en-US" sz="1200" dirty="0" smtClean="0"/>
                        <a:t> = 103,1% (0,2)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F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</a:t>
                      </a:r>
                      <a:r>
                        <a:rPr lang="ro-RO" sz="1200" dirty="0" smtClean="0"/>
                        <a:t> </a:t>
                      </a:r>
                      <a:r>
                        <a:rPr lang="en-US" sz="1200" dirty="0" smtClean="0"/>
                        <a:t>14</a:t>
                      </a:r>
                      <a:r>
                        <a:rPr lang="ro-RO" sz="1200" dirty="0" smtClean="0"/>
                        <a:t>87</a:t>
                      </a:r>
                      <a:r>
                        <a:rPr lang="en-US" sz="1200" dirty="0" smtClean="0"/>
                        <a:t> 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1548 (28)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AD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 14</a:t>
                      </a:r>
                      <a:r>
                        <a:rPr lang="ro-RO" sz="1200" dirty="0" smtClean="0"/>
                        <a:t>79</a:t>
                      </a:r>
                      <a:r>
                        <a:rPr lang="en-US" sz="1200" dirty="0" smtClean="0"/>
                        <a:t> AD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1557 (30) AD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H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Medieval period (floor</a:t>
                      </a:r>
                      <a:r>
                        <a:rPr lang="en-US" sz="1200" baseline="0" dirty="0" smtClean="0"/>
                        <a:t> joist)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</a:t>
                      </a:r>
                      <a:r>
                        <a:rPr lang="en-US" sz="1200" baseline="0" dirty="0" smtClean="0"/>
                        <a:t> 1475 AD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1578 (29) AD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I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Tree ring from</a:t>
                      </a:r>
                      <a:r>
                        <a:rPr lang="en-US" sz="1200" baseline="0" dirty="0" smtClean="0"/>
                        <a:t> Lake </a:t>
                      </a:r>
                      <a:r>
                        <a:rPr lang="en-US" sz="1200" baseline="0" dirty="0" err="1" smtClean="0"/>
                        <a:t>Gribben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~ 11,300 -11,170 </a:t>
                      </a:r>
                      <a:r>
                        <a:rPr lang="en-US" sz="1200" dirty="0" err="1" smtClean="0"/>
                        <a:t>cal</a:t>
                      </a:r>
                      <a:r>
                        <a:rPr lang="en-US" sz="1200" dirty="0" smtClean="0"/>
                        <a:t> BP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10109 (36) BP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J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Charcoal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Paleolithic site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Paleolithic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32570 (156)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K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Carbonate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Doblespar</a:t>
                      </a:r>
                      <a:r>
                        <a:rPr lang="en-US" sz="1200" dirty="0" smtClean="0"/>
                        <a:t> from Island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 (&gt;</a:t>
                      </a:r>
                      <a:r>
                        <a:rPr lang="en-US" sz="1200" baseline="0" dirty="0" smtClean="0"/>
                        <a:t> 55000 years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Wood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From</a:t>
                      </a:r>
                      <a:r>
                        <a:rPr lang="en-US" sz="1200" baseline="0" dirty="0" smtClean="0"/>
                        <a:t> Oregon, background sample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Background (&gt;</a:t>
                      </a:r>
                      <a:r>
                        <a:rPr lang="en-US" sz="1200" baseline="0" dirty="0" smtClean="0"/>
                        <a:t> 55000 years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</a:tr>
              <a:tr h="33006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Sample 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err="1" smtClean="0"/>
                        <a:t>Humic</a:t>
                      </a:r>
                      <a:r>
                        <a:rPr lang="en-US" sz="1200" dirty="0" smtClean="0"/>
                        <a:t> acid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 1 half-life from</a:t>
                      </a:r>
                      <a:r>
                        <a:rPr lang="en-US" sz="1200" baseline="0" dirty="0" smtClean="0"/>
                        <a:t> peat deposit,</a:t>
                      </a:r>
                    </a:p>
                    <a:p>
                      <a:r>
                        <a:rPr lang="en-US" sz="1200" baseline="0" dirty="0" smtClean="0"/>
                        <a:t>Scotland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&lt; 1 half-life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3377 (27)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4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76884" y="299453"/>
            <a:ext cx="542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Age calibration</a:t>
            </a:r>
            <a:r>
              <a:rPr lang="ro-RO" sz="2400" dirty="0" smtClean="0"/>
              <a:t> with OXCAL online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969171"/>
            <a:ext cx="7986563" cy="5412070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2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32" y="755316"/>
            <a:ext cx="3807324" cy="28554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848" y="1657684"/>
            <a:ext cx="2817395" cy="37565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76254" y="283716"/>
            <a:ext cx="3630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Colleagues @ work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0437" y="2204452"/>
            <a:ext cx="3889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Clients: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Museums;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Various faculties </a:t>
            </a:r>
            <a:r>
              <a:rPr lang="en-US" dirty="0" err="1" smtClean="0"/>
              <a:t>ie</a:t>
            </a:r>
            <a:r>
              <a:rPr lang="en-US" dirty="0" smtClean="0"/>
              <a:t>: mineralogy and geology, archeology;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Research institutes;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Work art owners;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Mineral water  bottlers;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Etc.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32" y="3777550"/>
            <a:ext cx="3807324" cy="2855493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59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1" y="316893"/>
            <a:ext cx="4714351" cy="3535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22" y="315928"/>
            <a:ext cx="2652546" cy="35367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1" y="4083286"/>
            <a:ext cx="4951663" cy="2107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01256" y="438828"/>
            <a:ext cx="2181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Radiocarbon Dating Team - Bucharest AMS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46421" y="4083286"/>
            <a:ext cx="5361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5400" dirty="0" smtClean="0"/>
              <a:t>Thank you!</a:t>
            </a:r>
            <a:endParaRPr lang="en-US" sz="5400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0505" y="347580"/>
            <a:ext cx="9978190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Contents</a:t>
            </a:r>
            <a:r>
              <a:rPr lang="en-US" sz="3200" b="1" dirty="0" smtClean="0"/>
              <a:t>:</a:t>
            </a:r>
          </a:p>
          <a:p>
            <a:endParaRPr lang="en-US" sz="3200" b="1" dirty="0" smtClean="0"/>
          </a:p>
          <a:p>
            <a:pPr marL="571500" indent="-571500">
              <a:buFontTx/>
              <a:buChar char="-"/>
            </a:pPr>
            <a:r>
              <a:rPr lang="en-US" sz="2400" dirty="0" smtClean="0"/>
              <a:t>Bucharest AMS (Accelerator Mass Spectrometry) center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    localization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    facility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-     </a:t>
            </a:r>
            <a:r>
              <a:rPr lang="en-US" sz="2400" baseline="30000" dirty="0" smtClean="0"/>
              <a:t>14</a:t>
            </a:r>
            <a:r>
              <a:rPr lang="en-US" sz="2400" dirty="0" smtClean="0"/>
              <a:t>C dating method</a:t>
            </a:r>
          </a:p>
          <a:p>
            <a:endParaRPr lang="ro-RO" sz="2400" dirty="0" smtClean="0"/>
          </a:p>
          <a:p>
            <a:endParaRPr lang="en-US" sz="2400" dirty="0" smtClean="0"/>
          </a:p>
          <a:p>
            <a:pPr marL="457200" indent="-457200">
              <a:buFontTx/>
              <a:buChar char="-"/>
            </a:pPr>
            <a:r>
              <a:rPr lang="ro-RO" sz="2400" dirty="0" smtClean="0"/>
              <a:t>SIRI (Sixt International Radiocarbon Inter-comparison) test</a:t>
            </a:r>
            <a:endParaRPr lang="en-US" sz="2400" dirty="0" smtClean="0"/>
          </a:p>
          <a:p>
            <a:pPr lvl="2"/>
            <a:r>
              <a:rPr lang="en-US" sz="2400" dirty="0"/>
              <a:t>-   </a:t>
            </a:r>
            <a:r>
              <a:rPr lang="ro-RO" sz="2400" dirty="0" smtClean="0"/>
              <a:t> samples</a:t>
            </a:r>
            <a:endParaRPr lang="en-US" sz="2400" dirty="0"/>
          </a:p>
          <a:p>
            <a:pPr marL="1371600" lvl="2" indent="-457200">
              <a:buFontTx/>
              <a:buChar char="-"/>
            </a:pPr>
            <a:r>
              <a:rPr lang="ro-RO" sz="2400" dirty="0" smtClean="0"/>
              <a:t>AMS measurements and ca</a:t>
            </a:r>
            <a:r>
              <a:rPr lang="en-US" sz="2400" dirty="0" smtClean="0"/>
              <a:t>l</a:t>
            </a:r>
            <a:r>
              <a:rPr lang="ro-RO" sz="2400" dirty="0" smtClean="0"/>
              <a:t>culations</a:t>
            </a:r>
            <a:endParaRPr lang="en-US" sz="2400" dirty="0"/>
          </a:p>
          <a:p>
            <a:pPr marL="1371600" lvl="2" indent="-457200">
              <a:buFontTx/>
              <a:buChar char="-"/>
            </a:pPr>
            <a:r>
              <a:rPr lang="ro-RO" sz="2400" dirty="0" smtClean="0"/>
              <a:t>results</a:t>
            </a:r>
            <a:endParaRPr lang="en-US" sz="2400" dirty="0"/>
          </a:p>
          <a:p>
            <a:pPr lvl="2"/>
            <a:endParaRPr lang="en-US" sz="2400" dirty="0"/>
          </a:p>
          <a:p>
            <a:pPr marL="457200" indent="-457200">
              <a:buFontTx/>
              <a:buChar char="-"/>
            </a:pPr>
            <a:endParaRPr lang="en-US" sz="2400" dirty="0"/>
          </a:p>
          <a:p>
            <a:endParaRPr lang="en-US" sz="2400" dirty="0" smtClean="0"/>
          </a:p>
          <a:p>
            <a:r>
              <a:rPr lang="en-US" sz="2800" dirty="0" smtClean="0"/>
              <a:t>	</a:t>
            </a:r>
          </a:p>
          <a:p>
            <a:pPr lvl="2"/>
            <a:r>
              <a:rPr lang="en-US" sz="2800" dirty="0"/>
              <a:t>	</a:t>
            </a:r>
          </a:p>
          <a:p>
            <a:pPr marL="1371600" lvl="2" indent="-457200">
              <a:buFontTx/>
              <a:buChar char="-"/>
            </a:pPr>
            <a:endParaRPr lang="en-US" sz="2800" dirty="0" smtClean="0"/>
          </a:p>
          <a:p>
            <a:pPr marL="1371600" lvl="2" indent="-457200">
              <a:buFontTx/>
              <a:buChar char="-"/>
            </a:pPr>
            <a:endParaRPr lang="en-US" sz="2800" dirty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93854" y="6380748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0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95" y="372047"/>
            <a:ext cx="8903393" cy="63085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917" y="3563774"/>
            <a:ext cx="4383816" cy="291857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4251075" y="3711073"/>
            <a:ext cx="3336842" cy="2229854"/>
          </a:xfrm>
          <a:prstGeom prst="straightConnector1">
            <a:avLst/>
          </a:prstGeom>
          <a:ln w="190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411578" y="6309895"/>
            <a:ext cx="3096000" cy="72000"/>
          </a:xfrm>
          <a:prstGeom prst="straightConnector1">
            <a:avLst/>
          </a:prstGeom>
          <a:ln w="190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357895" y="304800"/>
            <a:ext cx="2613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Institutul</a:t>
            </a:r>
            <a:r>
              <a:rPr lang="en-US" dirty="0" smtClean="0"/>
              <a:t> National De </a:t>
            </a:r>
            <a:r>
              <a:rPr lang="en-US" dirty="0" err="1" smtClean="0"/>
              <a:t>Fizica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Inginerie</a:t>
            </a:r>
            <a:r>
              <a:rPr lang="en-US" dirty="0" smtClean="0"/>
              <a:t> </a:t>
            </a:r>
            <a:r>
              <a:rPr lang="en-US" dirty="0" err="1" smtClean="0"/>
              <a:t>Nucleara</a:t>
            </a:r>
            <a:r>
              <a:rPr lang="en-US" dirty="0" smtClean="0"/>
              <a:t> – IFIN-HH</a:t>
            </a:r>
            <a:endParaRPr lang="en-US" dirty="0"/>
          </a:p>
        </p:txBody>
      </p:sp>
      <p:pic>
        <p:nvPicPr>
          <p:cNvPr id="18" name="Picture 248" descr="IFIN-HH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609" y="1414201"/>
            <a:ext cx="1174212" cy="95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165388" y="29202"/>
            <a:ext cx="2998852" cy="365125"/>
          </a:xfrm>
        </p:spPr>
        <p:txBody>
          <a:bodyPr/>
          <a:lstStyle/>
          <a:p>
            <a:r>
              <a:rPr lang="en-US" dirty="0" err="1" smtClean="0"/>
              <a:t>EuNPC</a:t>
            </a:r>
            <a:r>
              <a:rPr lang="en-US" dirty="0" smtClean="0"/>
              <a:t> 2015 – Groningen, The Netherlands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61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8380" y="316832"/>
            <a:ext cx="8534400" cy="709863"/>
          </a:xfrm>
        </p:spPr>
        <p:txBody>
          <a:bodyPr/>
          <a:lstStyle/>
          <a:p>
            <a:r>
              <a:rPr lang="en-US" dirty="0" smtClean="0"/>
              <a:t>The 1 MV </a:t>
            </a:r>
            <a:r>
              <a:rPr lang="en-US" dirty="0" err="1" smtClean="0"/>
              <a:t>Tandetron</a:t>
            </a:r>
            <a:r>
              <a:rPr lang="en-US" dirty="0" smtClean="0"/>
              <a:t> – AMS (Accelerator Mass Spectrometry) machine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5" y="1340127"/>
            <a:ext cx="7795796" cy="5197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1" t="10537" r="44628" b="23511"/>
          <a:stretch/>
        </p:blipFill>
        <p:spPr>
          <a:xfrm rot="5400000">
            <a:off x="9212475" y="6389"/>
            <a:ext cx="2276597" cy="2897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956842" y="5641474"/>
            <a:ext cx="2842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HVEE </a:t>
            </a:r>
            <a:r>
              <a:rPr lang="en-US" dirty="0" err="1" smtClean="0"/>
              <a:t>Nedherland</a:t>
            </a:r>
            <a:endParaRPr lang="en-US" dirty="0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30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0" y="126721"/>
            <a:ext cx="4386032" cy="3289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0" y="3662947"/>
            <a:ext cx="4379496" cy="29196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15284" y="2051570"/>
            <a:ext cx="32939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Isotope ratios measured for: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Carbon (</a:t>
            </a:r>
            <a:r>
              <a:rPr lang="en-US" baseline="30000" dirty="0" smtClean="0"/>
              <a:t>14</a:t>
            </a:r>
            <a:r>
              <a:rPr lang="en-US" dirty="0" smtClean="0"/>
              <a:t>C, </a:t>
            </a:r>
            <a:r>
              <a:rPr lang="en-US" baseline="30000" dirty="0" smtClean="0"/>
              <a:t>13</a:t>
            </a:r>
            <a:r>
              <a:rPr lang="en-US" dirty="0" smtClean="0"/>
              <a:t>C, </a:t>
            </a:r>
            <a:r>
              <a:rPr lang="en-US" baseline="30000" dirty="0" smtClean="0"/>
              <a:t>12</a:t>
            </a:r>
            <a:r>
              <a:rPr lang="en-US" dirty="0" smtClean="0"/>
              <a:t>C)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Beryllium (</a:t>
            </a:r>
            <a:r>
              <a:rPr lang="en-US" baseline="30000" dirty="0" smtClean="0"/>
              <a:t>10</a:t>
            </a:r>
            <a:r>
              <a:rPr lang="en-US" dirty="0" smtClean="0"/>
              <a:t>Be, </a:t>
            </a:r>
            <a:r>
              <a:rPr lang="en-US" baseline="30000" dirty="0" smtClean="0"/>
              <a:t>9</a:t>
            </a:r>
            <a:r>
              <a:rPr lang="en-US" dirty="0" smtClean="0"/>
              <a:t>Be)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Aluminum (</a:t>
            </a:r>
            <a:r>
              <a:rPr lang="en-US" baseline="30000" dirty="0" smtClean="0"/>
              <a:t>27</a:t>
            </a:r>
            <a:r>
              <a:rPr lang="en-US" dirty="0" smtClean="0"/>
              <a:t>Al, </a:t>
            </a:r>
            <a:r>
              <a:rPr lang="en-US" baseline="30000" dirty="0" smtClean="0"/>
              <a:t>26</a:t>
            </a:r>
            <a:r>
              <a:rPr lang="en-US" dirty="0" smtClean="0"/>
              <a:t>Al)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Iodine (</a:t>
            </a:r>
            <a:r>
              <a:rPr lang="en-US" baseline="30000" dirty="0" smtClean="0"/>
              <a:t>129</a:t>
            </a:r>
            <a:r>
              <a:rPr lang="en-US" dirty="0" smtClean="0"/>
              <a:t>I, </a:t>
            </a:r>
            <a:r>
              <a:rPr lang="en-US" baseline="30000" dirty="0" smtClean="0"/>
              <a:t>127</a:t>
            </a:r>
            <a:r>
              <a:rPr lang="en-US" dirty="0" smtClean="0"/>
              <a:t>I), etc.</a:t>
            </a:r>
          </a:p>
          <a:p>
            <a:endParaRPr lang="en-US" dirty="0" smtClean="0"/>
          </a:p>
          <a:p>
            <a:r>
              <a:rPr lang="en-US" dirty="0" smtClean="0"/>
              <a:t>Applications in: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Cultural heritage preservation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Geology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Environmental studies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Homeland security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Energetics</a:t>
            </a:r>
          </a:p>
          <a:p>
            <a:pPr marL="285750" indent="-285750">
              <a:buFontTx/>
              <a:buChar char="-"/>
            </a:pPr>
            <a:r>
              <a:rPr lang="en-US" dirty="0"/>
              <a:t>e</a:t>
            </a:r>
            <a:r>
              <a:rPr lang="en-US" dirty="0" smtClean="0"/>
              <a:t>tc.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709" y="126721"/>
            <a:ext cx="2791617" cy="37221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15284" y="368968"/>
            <a:ext cx="34597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Chemistry laboratories</a:t>
            </a:r>
          </a:p>
          <a:p>
            <a:r>
              <a:rPr lang="en-US" dirty="0"/>
              <a:t>f</a:t>
            </a:r>
            <a:r>
              <a:rPr lang="en-US" dirty="0" smtClean="0"/>
              <a:t>or sample preparation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147" y="3947335"/>
            <a:ext cx="3236409" cy="2704974"/>
          </a:xfrm>
          <a:prstGeom prst="rect">
            <a:avLst/>
          </a:prstGeom>
        </p:spPr>
      </p:pic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97474" y="180194"/>
            <a:ext cx="147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</a:t>
            </a:r>
            <a:endParaRPr lang="en-US" sz="1200" dirty="0" smtClean="0"/>
          </a:p>
          <a:p>
            <a:r>
              <a:rPr lang="en-US" sz="1200" dirty="0" smtClean="0"/>
              <a:t>ETHZ – </a:t>
            </a:r>
            <a:r>
              <a:rPr lang="en-US" sz="1200" dirty="0" err="1" smtClean="0"/>
              <a:t>Ionplus</a:t>
            </a:r>
            <a:r>
              <a:rPr lang="en-US" sz="1200" dirty="0" smtClean="0"/>
              <a:t> AG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0464509" y="6153029"/>
            <a:ext cx="147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</a:t>
            </a:r>
            <a:endParaRPr lang="en-US" sz="1200" dirty="0" smtClean="0"/>
          </a:p>
          <a:p>
            <a:r>
              <a:rPr lang="en-US" sz="1200" dirty="0" smtClean="0"/>
              <a:t>ETHZ – </a:t>
            </a:r>
            <a:r>
              <a:rPr lang="en-US" sz="1200" dirty="0" err="1" smtClean="0"/>
              <a:t>Ionplus</a:t>
            </a:r>
            <a:r>
              <a:rPr lang="en-US" sz="1200" dirty="0" smtClean="0"/>
              <a:t> AG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355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293" y="385011"/>
            <a:ext cx="4990323" cy="6192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968" y="385011"/>
            <a:ext cx="61976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Necessary quantity of carbon for a </a:t>
            </a:r>
            <a:r>
              <a:rPr lang="en-US" sz="1600" baseline="30000" dirty="0" smtClean="0"/>
              <a:t>14</a:t>
            </a:r>
            <a:r>
              <a:rPr lang="en-US" sz="1600" dirty="0" smtClean="0"/>
              <a:t>C dating – 1 mg</a:t>
            </a:r>
          </a:p>
          <a:p>
            <a:r>
              <a:rPr lang="en-US" sz="1600" dirty="0" smtClean="0"/>
              <a:t>- For shells this is extracted from ~ 10 mg of sample</a:t>
            </a:r>
          </a:p>
          <a:p>
            <a:endParaRPr lang="en-US" sz="1600" dirty="0" smtClean="0"/>
          </a:p>
          <a:p>
            <a:r>
              <a:rPr lang="en-US" sz="1600" dirty="0" smtClean="0"/>
              <a:t>Procedure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Cleaning by sand-blasting or acid treatment, then sonication in ultrapure water;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Phosphoric acid  (75-103%) treatment;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</a:t>
            </a:r>
            <a:r>
              <a:rPr lang="en-US" sz="1600" baseline="-25000" dirty="0" smtClean="0"/>
              <a:t>2 </a:t>
            </a:r>
            <a:r>
              <a:rPr lang="en-US" sz="1600" dirty="0" smtClean="0"/>
              <a:t>is</a:t>
            </a:r>
            <a:r>
              <a:rPr lang="en-US" sz="1600" baseline="-25000" dirty="0" smtClean="0"/>
              <a:t> </a:t>
            </a:r>
            <a:r>
              <a:rPr lang="en-US" sz="1600" dirty="0" smtClean="0"/>
              <a:t>transferred through the water trap to the zeolite trap via helium gas jet;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CO2 is converted to graphite under hydrogen reaction.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685316" y="3214870"/>
            <a:ext cx="5474000" cy="3208889"/>
            <a:chOff x="476769" y="3557103"/>
            <a:chExt cx="5474000" cy="32088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769" y="3557103"/>
              <a:ext cx="5474000" cy="320888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951747" y="4192341"/>
              <a:ext cx="2256589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Carbonate sample with phosphoric acid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360" y="447165"/>
            <a:ext cx="1718017" cy="22906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79958" y="6577262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91537" y="501036"/>
            <a:ext cx="1470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 of </a:t>
            </a:r>
            <a:endParaRPr lang="en-US" sz="1200" dirty="0" smtClean="0"/>
          </a:p>
          <a:p>
            <a:r>
              <a:rPr lang="en-US" sz="1200" dirty="0" smtClean="0"/>
              <a:t>ETHZ – </a:t>
            </a:r>
            <a:r>
              <a:rPr lang="en-US" sz="1200" dirty="0" err="1" smtClean="0"/>
              <a:t>Ionplus</a:t>
            </a:r>
            <a:r>
              <a:rPr lang="en-US" sz="1200" dirty="0" smtClean="0"/>
              <a:t> AG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05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13" y="594321"/>
            <a:ext cx="7309690" cy="54738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8" y="1212331"/>
            <a:ext cx="5351351" cy="17803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006" y="3420092"/>
            <a:ext cx="7012379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     </a:t>
            </a:r>
            <a:r>
              <a:rPr lang="en-US" sz="2000" b="1" baseline="30000" dirty="0" smtClean="0">
                <a:solidFill>
                  <a:schemeClr val="bg1"/>
                </a:solidFill>
              </a:rPr>
              <a:t>14</a:t>
            </a:r>
            <a:r>
              <a:rPr lang="en-US" sz="2000" b="1" dirty="0" smtClean="0">
                <a:solidFill>
                  <a:schemeClr val="bg1"/>
                </a:solidFill>
              </a:rPr>
              <a:t>C dating in a nutshell</a:t>
            </a: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r>
              <a:rPr lang="en-US" sz="2000" baseline="30000" dirty="0" smtClean="0">
                <a:solidFill>
                  <a:schemeClr val="bg1"/>
                </a:solidFill>
              </a:rPr>
              <a:t>14</a:t>
            </a:r>
            <a:r>
              <a:rPr lang="en-US" sz="2000" dirty="0" smtClean="0">
                <a:solidFill>
                  <a:schemeClr val="bg1"/>
                </a:solidFill>
              </a:rPr>
              <a:t>C dating means to measure de </a:t>
            </a:r>
            <a:r>
              <a:rPr lang="en-US" sz="2000" baseline="30000" dirty="0" smtClean="0">
                <a:solidFill>
                  <a:schemeClr val="bg1"/>
                </a:solidFill>
              </a:rPr>
              <a:t>14</a:t>
            </a:r>
            <a:r>
              <a:rPr lang="en-US" sz="2000" dirty="0" smtClean="0">
                <a:solidFill>
                  <a:schemeClr val="bg1"/>
                </a:solidFill>
              </a:rPr>
              <a:t>C/</a:t>
            </a:r>
            <a:r>
              <a:rPr lang="en-US" sz="2000" baseline="30000" dirty="0" smtClean="0">
                <a:solidFill>
                  <a:schemeClr val="bg1"/>
                </a:solidFill>
              </a:rPr>
              <a:t>12</a:t>
            </a:r>
            <a:r>
              <a:rPr lang="en-US" sz="2000" dirty="0" smtClean="0">
                <a:solidFill>
                  <a:schemeClr val="bg1"/>
                </a:solidFill>
              </a:rPr>
              <a:t>C ratio in an object of unknown age and to compare it with a piece of wood of known age, which has the same </a:t>
            </a:r>
            <a:r>
              <a:rPr lang="en-US" sz="2000" baseline="30000" dirty="0" smtClean="0">
                <a:solidFill>
                  <a:schemeClr val="bg1"/>
                </a:solidFill>
              </a:rPr>
              <a:t>14</a:t>
            </a:r>
            <a:r>
              <a:rPr lang="en-US" sz="2000" dirty="0" smtClean="0">
                <a:solidFill>
                  <a:schemeClr val="bg1"/>
                </a:solidFill>
              </a:rPr>
              <a:t>C content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6400" y="288758"/>
            <a:ext cx="380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baseline="30000" dirty="0" smtClean="0"/>
              <a:t>14</a:t>
            </a:r>
            <a:r>
              <a:rPr lang="en-US" sz="2800" b="1" dirty="0" smtClean="0"/>
              <a:t>C dating method: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8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7964" y="1673894"/>
            <a:ext cx="691074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Types of samples that can be dated via </a:t>
            </a:r>
            <a:r>
              <a:rPr lang="en-US" sz="2400" b="1" baseline="30000" dirty="0" smtClean="0"/>
              <a:t>14</a:t>
            </a:r>
            <a:r>
              <a:rPr lang="en-US" sz="2400" b="1" dirty="0" smtClean="0"/>
              <a:t>C:</a:t>
            </a:r>
          </a:p>
          <a:p>
            <a:endParaRPr lang="en-US" sz="1400" dirty="0"/>
          </a:p>
          <a:p>
            <a:pPr marL="342900" indent="-342900">
              <a:buFontTx/>
              <a:buChar char="-"/>
            </a:pPr>
            <a:r>
              <a:rPr lang="en-US" dirty="0" smtClean="0"/>
              <a:t>Bones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Wood 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Seeds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Corals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Shells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Sediments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Textiles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Mortars</a:t>
            </a:r>
          </a:p>
          <a:p>
            <a:pPr marL="342900" indent="-342900"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lloys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Water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Paper</a:t>
            </a:r>
          </a:p>
          <a:p>
            <a:pPr marL="342900" indent="-342900">
              <a:buFontTx/>
              <a:buChar char="-"/>
            </a:pPr>
            <a:endParaRPr lang="en-US" sz="2000" b="1" dirty="0" smtClean="0"/>
          </a:p>
          <a:p>
            <a:pPr marL="342900" indent="-342900">
              <a:buFontTx/>
              <a:buChar char="-"/>
            </a:pP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377" y="2566873"/>
            <a:ext cx="3917215" cy="2688136"/>
          </a:xfrm>
          <a:prstGeom prst="rect">
            <a:avLst/>
          </a:prstGeom>
        </p:spPr>
      </p:pic>
      <p:grpSp>
        <p:nvGrpSpPr>
          <p:cNvPr id="6" name="Grupare 14"/>
          <p:cNvGrpSpPr>
            <a:grpSpLocks noChangeAspect="1"/>
          </p:cNvGrpSpPr>
          <p:nvPr/>
        </p:nvGrpSpPr>
        <p:grpSpPr>
          <a:xfrm>
            <a:off x="2037554" y="2369992"/>
            <a:ext cx="5070519" cy="3250091"/>
            <a:chOff x="891042" y="24200104"/>
            <a:chExt cx="10703369" cy="6314655"/>
          </a:xfrm>
        </p:grpSpPr>
        <p:pic>
          <p:nvPicPr>
            <p:cNvPr id="7" name="I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816" y="24206200"/>
              <a:ext cx="3565127" cy="3276600"/>
            </a:xfrm>
            <a:prstGeom prst="rect">
              <a:avLst/>
            </a:prstGeom>
          </p:spPr>
        </p:pic>
        <p:pic>
          <p:nvPicPr>
            <p:cNvPr id="8" name="Imagin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859" y="24200104"/>
              <a:ext cx="4035552" cy="3130296"/>
            </a:xfrm>
            <a:prstGeom prst="rect">
              <a:avLst/>
            </a:prstGeom>
          </p:spPr>
        </p:pic>
        <p:pic>
          <p:nvPicPr>
            <p:cNvPr id="9" name="Imagin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000" y="27194040"/>
              <a:ext cx="3872407" cy="3320719"/>
            </a:xfrm>
            <a:prstGeom prst="rect">
              <a:avLst/>
            </a:prstGeom>
          </p:spPr>
        </p:pic>
        <p:pic>
          <p:nvPicPr>
            <p:cNvPr id="10" name="Imagin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254" y="24219230"/>
              <a:ext cx="3333750" cy="3263569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pic>
        <p:pic>
          <p:nvPicPr>
            <p:cNvPr id="11" name="Imagin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042" y="27330400"/>
              <a:ext cx="3791289" cy="3048000"/>
            </a:xfrm>
            <a:prstGeom prst="rect">
              <a:avLst/>
            </a:prstGeom>
          </p:spPr>
        </p:pic>
        <p:pic>
          <p:nvPicPr>
            <p:cNvPr id="12" name="Imagin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2319" y="27330400"/>
              <a:ext cx="3546612" cy="304800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31194" y="434685"/>
            <a:ext cx="2328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 smtClean="0"/>
              <a:t>14</a:t>
            </a:r>
            <a:r>
              <a:rPr lang="en-US" sz="2800" dirty="0" smtClean="0"/>
              <a:t>C dating:</a:t>
            </a:r>
            <a:endParaRPr lang="en-US" sz="2800" dirty="0"/>
          </a:p>
        </p:txBody>
      </p:sp>
      <p:sp>
        <p:nvSpPr>
          <p:cNvPr id="14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08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280" y="1582821"/>
            <a:ext cx="7255071" cy="4224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61" y="3573213"/>
            <a:ext cx="3140905" cy="2180556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2069431" y="3208422"/>
            <a:ext cx="203200" cy="322012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78442" y="886495"/>
            <a:ext cx="7609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Measuring sensitivity →10</a:t>
            </a:r>
            <a:r>
              <a:rPr lang="en-US" baseline="30000" dirty="0" smtClean="0"/>
              <a:t>-15</a:t>
            </a:r>
            <a:r>
              <a:rPr lang="en-US" dirty="0" smtClean="0"/>
              <a:t> / Method limit ~ 10 x T</a:t>
            </a:r>
            <a:r>
              <a:rPr lang="en-US" baseline="-25000" dirty="0" smtClean="0"/>
              <a:t>1/2</a:t>
            </a:r>
            <a:r>
              <a:rPr lang="en-US" baseline="30000" dirty="0" smtClean="0"/>
              <a:t> ~</a:t>
            </a:r>
            <a:r>
              <a:rPr lang="en-US" dirty="0" smtClean="0"/>
              <a:t> 55000 Years </a:t>
            </a:r>
            <a:endParaRPr lang="en-US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61" y="737937"/>
            <a:ext cx="3140905" cy="2358434"/>
          </a:xfrm>
          <a:prstGeom prst="rect">
            <a:avLst/>
          </a:prstGeom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4127" y="6589295"/>
            <a:ext cx="3518820" cy="365125"/>
          </a:xfrm>
        </p:spPr>
        <p:txBody>
          <a:bodyPr/>
          <a:lstStyle/>
          <a:p>
            <a:r>
              <a:rPr lang="en-US" dirty="0" err="1" smtClean="0">
                <a:solidFill>
                  <a:schemeClr val="tx1">
                    <a:lumMod val="95000"/>
                  </a:schemeClr>
                </a:solidFill>
              </a:rPr>
              <a:t>EuNPC</a:t>
            </a:r>
            <a:r>
              <a:rPr lang="en-US" dirty="0" smtClean="0">
                <a:solidFill>
                  <a:schemeClr val="tx1">
                    <a:lumMod val="95000"/>
                  </a:schemeClr>
                </a:solidFill>
              </a:rPr>
              <a:t> 2015 – Groningen, The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2416</TotalTime>
  <Words>1094</Words>
  <Application>Microsoft Office PowerPoint</Application>
  <PresentationFormat>Widescreen</PresentationFormat>
  <Paragraphs>297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Slice</vt:lpstr>
      <vt:lpstr>Status of the Bucharest ams facility T. Sava, O.Gâza, I. Stanciu, D. Păceșilă, D. Ghiță, B. Ștefan, C. Simion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AMS center in Bucharest</dc:title>
  <dc:creator>Tiberiu Bogdan Sava</dc:creator>
  <cp:lastModifiedBy>Tiberiu Bogdan Sava</cp:lastModifiedBy>
  <cp:revision>168</cp:revision>
  <cp:lastPrinted>2015-08-31T10:39:42Z</cp:lastPrinted>
  <dcterms:created xsi:type="dcterms:W3CDTF">2014-03-27T08:46:10Z</dcterms:created>
  <dcterms:modified xsi:type="dcterms:W3CDTF">2015-08-31T10:46:44Z</dcterms:modified>
</cp:coreProperties>
</file>