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02" r:id="rId2"/>
    <p:sldId id="332" r:id="rId3"/>
    <p:sldId id="363" r:id="rId4"/>
    <p:sldId id="359" r:id="rId5"/>
    <p:sldId id="357" r:id="rId6"/>
    <p:sldId id="358" r:id="rId7"/>
    <p:sldId id="356" r:id="rId8"/>
    <p:sldId id="339" r:id="rId9"/>
    <p:sldId id="351" r:id="rId10"/>
    <p:sldId id="340" r:id="rId11"/>
    <p:sldId id="327" r:id="rId12"/>
    <p:sldId id="338" r:id="rId13"/>
    <p:sldId id="337" r:id="rId14"/>
    <p:sldId id="328" r:id="rId15"/>
    <p:sldId id="330" r:id="rId16"/>
    <p:sldId id="364" r:id="rId17"/>
    <p:sldId id="331" r:id="rId18"/>
    <p:sldId id="365" r:id="rId19"/>
    <p:sldId id="341" r:id="rId20"/>
    <p:sldId id="336" r:id="rId21"/>
    <p:sldId id="354" r:id="rId22"/>
    <p:sldId id="342" r:id="rId23"/>
    <p:sldId id="352" r:id="rId24"/>
    <p:sldId id="353" r:id="rId25"/>
    <p:sldId id="369" r:id="rId26"/>
    <p:sldId id="347" r:id="rId27"/>
    <p:sldId id="348" r:id="rId28"/>
    <p:sldId id="349" r:id="rId29"/>
    <p:sldId id="361" r:id="rId30"/>
    <p:sldId id="362" r:id="rId31"/>
    <p:sldId id="360" r:id="rId32"/>
    <p:sldId id="350" r:id="rId33"/>
    <p:sldId id="370" r:id="rId34"/>
    <p:sldId id="366" r:id="rId35"/>
    <p:sldId id="367" r:id="rId36"/>
    <p:sldId id="368" r:id="rId37"/>
    <p:sldId id="333" r:id="rId38"/>
    <p:sldId id="334" r:id="rId3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508" autoAdjust="0"/>
  </p:normalViewPr>
  <p:slideViewPr>
    <p:cSldViewPr snapToGrid="0" snapToObjects="1">
      <p:cViewPr varScale="1">
        <p:scale>
          <a:sx n="75" d="100"/>
          <a:sy n="75" d="100"/>
        </p:scale>
        <p:origin x="-17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4E4DE-89D8-46B4-9526-99AECF45E36D}" type="datetimeFigureOut">
              <a:rPr kumimoji="1" lang="ja-JP" altLang="en-US" smtClean="0"/>
              <a:pPr/>
              <a:t>2015/8/30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13A77-3BF7-405D-936C-70E463565A9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3966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A6BC504-F470-474F-BF89-F74349E9DB99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CE09-CFB9-2D4F-A81A-2C00D0FFBB11}" type="datetimeFigureOut">
              <a:rPr lang="ja-JP" altLang="en-US" smtClean="0"/>
              <a:pPr/>
              <a:t>2015/8/30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B57ED-0753-544C-BDF6-90F2726DAD9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CE09-CFB9-2D4F-A81A-2C00D0FFBB11}" type="datetimeFigureOut">
              <a:rPr lang="ja-JP" altLang="en-US" smtClean="0"/>
              <a:pPr/>
              <a:t>2015/8/30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B57ED-0753-544C-BDF6-90F2726DAD9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CE09-CFB9-2D4F-A81A-2C00D0FFBB11}" type="datetimeFigureOut">
              <a:rPr lang="ja-JP" altLang="en-US" smtClean="0"/>
              <a:pPr/>
              <a:t>2015/8/30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B57ED-0753-544C-BDF6-90F2726DAD9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Ioana\Desktop\BlueSmokeCrop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37288"/>
            <a:ext cx="845978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ELI_NP_Logo_First_New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7288"/>
            <a:ext cx="1066800" cy="62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2"/>
          <a:stretch>
            <a:fillRect/>
          </a:stretch>
        </p:blipFill>
        <p:spPr bwMode="auto">
          <a:xfrm>
            <a:off x="1066800" y="6243230"/>
            <a:ext cx="701676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tăText 8"/>
          <p:cNvSpPr txBox="1">
            <a:spLocks noChangeArrowheads="1"/>
          </p:cNvSpPr>
          <p:nvPr userDrawn="1"/>
        </p:nvSpPr>
        <p:spPr bwMode="auto">
          <a:xfrm>
            <a:off x="1768476" y="6288881"/>
            <a:ext cx="734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i="1" dirty="0" smtClean="0">
                <a:solidFill>
                  <a:srgbClr val="FFFFFF"/>
                </a:solidFill>
                <a:latin typeface="Calibri" pitchFamily="34" charset="0"/>
                <a:cs typeface="Calibri" panose="020F0502020204030204" pitchFamily="34" charset="0"/>
              </a:rPr>
              <a:t>Preparation for future </a:t>
            </a:r>
            <a:r>
              <a:rPr lang="en-US" altLang="en-US" sz="1400" i="1" dirty="0" err="1" smtClean="0">
                <a:solidFill>
                  <a:srgbClr val="FFFFFF"/>
                </a:solidFill>
                <a:latin typeface="Calibri" pitchFamily="34" charset="0"/>
                <a:cs typeface="Calibri" panose="020F0502020204030204" pitchFamily="34" charset="0"/>
              </a:rPr>
              <a:t>photoneutron</a:t>
            </a:r>
            <a:r>
              <a:rPr lang="en-US" altLang="en-US" sz="1400" i="1" dirty="0" smtClean="0">
                <a:solidFill>
                  <a:srgbClr val="FFFFFF"/>
                </a:solidFill>
                <a:latin typeface="Calibri" pitchFamily="34" charset="0"/>
                <a:cs typeface="Calibri" panose="020F0502020204030204" pitchFamily="34" charset="0"/>
              </a:rPr>
              <a:t> experiments at ELI-NP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 smtClean="0">
                <a:solidFill>
                  <a:srgbClr val="FFFFFF"/>
                </a:solidFill>
                <a:latin typeface="Calibri" pitchFamily="34" charset="0"/>
                <a:cs typeface="Calibri" panose="020F0502020204030204" pitchFamily="34" charset="0"/>
              </a:rPr>
              <a:t>European</a:t>
            </a:r>
            <a:r>
              <a:rPr lang="en-US" altLang="en-US" sz="1400" i="1" baseline="0" dirty="0" smtClean="0">
                <a:solidFill>
                  <a:srgbClr val="FFFFFF"/>
                </a:solidFill>
                <a:latin typeface="Calibri" pitchFamily="34" charset="0"/>
                <a:cs typeface="Calibri" panose="020F0502020204030204" pitchFamily="34" charset="0"/>
              </a:rPr>
              <a:t> Nuclear Physics Conference</a:t>
            </a:r>
            <a:r>
              <a:rPr lang="en-US" altLang="en-US" sz="1400" i="1" dirty="0" smtClean="0">
                <a:solidFill>
                  <a:srgbClr val="FFFFFF"/>
                </a:solidFill>
                <a:latin typeface="Calibri" pitchFamily="34" charset="0"/>
                <a:cs typeface="Calibri" panose="020F0502020204030204" pitchFamily="34" charset="0"/>
              </a:rPr>
              <a:t>  </a:t>
            </a:r>
            <a:r>
              <a:rPr lang="fr-FR" altLang="en-US" sz="14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fr-FR" altLang="en-US" sz="1400" i="1" baseline="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August</a:t>
            </a:r>
            <a:r>
              <a:rPr lang="fr-FR" altLang="en-US" sz="14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-4 </a:t>
            </a:r>
            <a:r>
              <a:rPr lang="fr-FR" altLang="en-US" sz="1400" i="1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</a:t>
            </a:r>
            <a:r>
              <a:rPr lang="fr-FR" altLang="en-US" sz="14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2015 Groningen</a:t>
            </a:r>
            <a:endParaRPr lang="en-US" altLang="en-US" sz="1400" i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 userDrawn="1"/>
        </p:nvGraphicFramePr>
        <p:xfrm>
          <a:off x="0" y="0"/>
          <a:ext cx="91440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orelDRAW" r:id="rId6" imgW="10371600" imgH="2018520" progId="CorelDraw.Graphic.7">
                  <p:embed/>
                </p:oleObj>
              </mc:Choice>
              <mc:Fallback>
                <p:oleObj name="CorelDRAW" r:id="rId6" imgW="10371600" imgH="2018520" progId="CorelDraw.Graphic.7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CE09-CFB9-2D4F-A81A-2C00D0FFBB11}" type="datetimeFigureOut">
              <a:rPr lang="ja-JP" altLang="en-US" smtClean="0"/>
              <a:pPr/>
              <a:t>2015/8/30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B57ED-0753-544C-BDF6-90F2726DAD9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CE09-CFB9-2D4F-A81A-2C00D0FFBB11}" type="datetimeFigureOut">
              <a:rPr lang="ja-JP" altLang="en-US" smtClean="0"/>
              <a:pPr/>
              <a:t>2015/8/30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B57ED-0753-544C-BDF6-90F2726DAD9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CE09-CFB9-2D4F-A81A-2C00D0FFBB11}" type="datetimeFigureOut">
              <a:rPr lang="ja-JP" altLang="en-US" smtClean="0"/>
              <a:pPr/>
              <a:t>2015/8/30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B57ED-0753-544C-BDF6-90F2726DAD9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CE09-CFB9-2D4F-A81A-2C00D0FFBB11}" type="datetimeFigureOut">
              <a:rPr lang="ja-JP" altLang="en-US" smtClean="0"/>
              <a:pPr/>
              <a:t>2015/8/30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B57ED-0753-544C-BDF6-90F2726DAD9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CE09-CFB9-2D4F-A81A-2C00D0FFBB11}" type="datetimeFigureOut">
              <a:rPr lang="ja-JP" altLang="en-US" smtClean="0"/>
              <a:pPr/>
              <a:t>2015/8/30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B57ED-0753-544C-BDF6-90F2726DAD9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CE09-CFB9-2D4F-A81A-2C00D0FFBB11}" type="datetimeFigureOut">
              <a:rPr lang="ja-JP" altLang="en-US" smtClean="0"/>
              <a:pPr/>
              <a:t>2015/8/30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B57ED-0753-544C-BDF6-90F2726DAD9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CE09-CFB9-2D4F-A81A-2C00D0FFBB11}" type="datetimeFigureOut">
              <a:rPr lang="ja-JP" altLang="en-US" smtClean="0"/>
              <a:pPr/>
              <a:t>2015/8/30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B57ED-0753-544C-BDF6-90F2726DAD9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7CE09-CFB9-2D4F-A81A-2C00D0FFBB11}" type="datetimeFigureOut">
              <a:rPr lang="ja-JP" altLang="en-US" smtClean="0"/>
              <a:pPr/>
              <a:t>2015/8/30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B57ED-0753-544C-BDF6-90F2726DAD9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video" Target="../media/media1.avi"/><Relationship Id="rId7" Type="http://schemas.openxmlformats.org/officeDocument/2006/relationships/oleObject" Target="../embeddings/oleObject2.bin"/><Relationship Id="rId2" Type="http://schemas.microsoft.com/office/2007/relationships/media" Target="../media/media1.avi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3" descr="ELI_NP_Logo_First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6" y="5599113"/>
            <a:ext cx="1760537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0" name="Group 1"/>
          <p:cNvGrpSpPr>
            <a:grpSpLocks noChangeAspect="1"/>
          </p:cNvGrpSpPr>
          <p:nvPr/>
        </p:nvGrpSpPr>
        <p:grpSpPr bwMode="auto">
          <a:xfrm>
            <a:off x="3951288" y="247650"/>
            <a:ext cx="1192212" cy="1339850"/>
            <a:chOff x="5131" y="187"/>
            <a:chExt cx="1440" cy="1620"/>
          </a:xfrm>
        </p:grpSpPr>
        <p:pic>
          <p:nvPicPr>
            <p:cNvPr id="206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1" y="187"/>
              <a:ext cx="725" cy="984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3" name="Text Box 2"/>
            <p:cNvSpPr txBox="1">
              <a:spLocks noChangeAspect="1" noChangeArrowheads="1"/>
            </p:cNvSpPr>
            <p:nvPr/>
          </p:nvSpPr>
          <p:spPr bwMode="auto">
            <a:xfrm>
              <a:off x="5131" y="1171"/>
              <a:ext cx="1440" cy="6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en-US" sz="500" b="1">
                  <a:solidFill>
                    <a:srgbClr val="000099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GOVERNMENT OF ROMANIA</a:t>
              </a:r>
              <a:endParaRPr lang="it-IT" altLang="en-US" sz="60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en-US" sz="180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2051" name="Group 4"/>
          <p:cNvGrpSpPr>
            <a:grpSpLocks noChangeAspect="1"/>
          </p:cNvGrpSpPr>
          <p:nvPr/>
        </p:nvGrpSpPr>
        <p:grpSpPr bwMode="auto">
          <a:xfrm>
            <a:off x="6970713" y="152400"/>
            <a:ext cx="2101850" cy="1400175"/>
            <a:chOff x="8929" y="517"/>
            <a:chExt cx="2160" cy="1440"/>
          </a:xfrm>
        </p:grpSpPr>
        <p:pic>
          <p:nvPicPr>
            <p:cNvPr id="206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9" y="517"/>
              <a:ext cx="967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1" name="Text Box 5"/>
            <p:cNvSpPr txBox="1">
              <a:spLocks noChangeAspect="1" noChangeArrowheads="1"/>
            </p:cNvSpPr>
            <p:nvPr/>
          </p:nvSpPr>
          <p:spPr bwMode="auto">
            <a:xfrm>
              <a:off x="8929" y="1492"/>
              <a:ext cx="2160" cy="4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500" b="1">
                  <a:solidFill>
                    <a:srgbClr val="000099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Structural Instruments</a:t>
              </a:r>
              <a:endParaRPr lang="en-US" altLang="en-US" sz="60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500" b="1">
                  <a:solidFill>
                    <a:srgbClr val="000099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2007-2013</a:t>
              </a:r>
              <a:endParaRPr lang="en-US" altLang="en-US" sz="180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205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o-RO" altLang="en-US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53" name="Rectangle 14"/>
          <p:cNvSpPr>
            <a:spLocks noChangeArrowheads="1"/>
          </p:cNvSpPr>
          <p:nvPr/>
        </p:nvSpPr>
        <p:spPr bwMode="auto">
          <a:xfrm>
            <a:off x="1281113" y="449263"/>
            <a:ext cx="68675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o-RO" altLang="en-US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altLang="en-US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o-RO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en-US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</a:t>
            </a:r>
            <a:endParaRPr lang="ro-RO" alt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Sectoral Operational Programme </a:t>
            </a:r>
            <a:endParaRPr lang="ro-RO" alt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„Increase of Economic Competitiveness”</a:t>
            </a:r>
            <a:endParaRPr lang="ro-RO" alt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en-US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“Investments for Your Future</a:t>
            </a:r>
            <a:r>
              <a:rPr lang="en-US" altLang="en-US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o-RO" altLang="en-US" sz="1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o-RO" altLang="en-US" sz="12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o-RO" alt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Extreme Light Infrastructure – Nuclear Physics (ELI-NP)  - Phase I</a:t>
            </a:r>
            <a:br>
              <a:rPr lang="it-IT" alt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alt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Project co-financed by the European Regional Development Fund </a:t>
            </a:r>
            <a:endParaRPr lang="it-IT" alt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Titlu 1"/>
          <p:cNvSpPr txBox="1">
            <a:spLocks/>
          </p:cNvSpPr>
          <p:nvPr/>
        </p:nvSpPr>
        <p:spPr bwMode="auto">
          <a:xfrm>
            <a:off x="139136" y="2925443"/>
            <a:ext cx="8748713" cy="294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Preparation for future </a:t>
            </a:r>
            <a:r>
              <a:rPr lang="en-US" altLang="en-US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photoneutron</a:t>
            </a:r>
            <a:r>
              <a:rPr lang="en-US" altLang="en-US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experiments at </a:t>
            </a:r>
            <a:r>
              <a:rPr lang="en-US" altLang="en-US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ELI-NP</a:t>
            </a:r>
            <a:endParaRPr lang="en-US" altLang="en-US" sz="1600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Filipescu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EUNPC, Groningen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31 August – 4 September 2015 </a:t>
            </a:r>
            <a:endParaRPr lang="en-US" altLang="ja-JP" sz="14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5" name="Group 9"/>
          <p:cNvGrpSpPr>
            <a:grpSpLocks noChangeAspect="1"/>
          </p:cNvGrpSpPr>
          <p:nvPr/>
        </p:nvGrpSpPr>
        <p:grpSpPr bwMode="auto">
          <a:xfrm>
            <a:off x="1000125" y="261938"/>
            <a:ext cx="925513" cy="982662"/>
            <a:chOff x="1849" y="517"/>
            <a:chExt cx="1355" cy="1440"/>
          </a:xfrm>
        </p:grpSpPr>
        <p:pic>
          <p:nvPicPr>
            <p:cNvPr id="2058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" y="517"/>
              <a:ext cx="1355" cy="91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9" name="Text Box 10"/>
            <p:cNvSpPr txBox="1">
              <a:spLocks noChangeAspect="1" noChangeArrowheads="1"/>
            </p:cNvSpPr>
            <p:nvPr/>
          </p:nvSpPr>
          <p:spPr bwMode="auto">
            <a:xfrm>
              <a:off x="1849" y="1461"/>
              <a:ext cx="1355" cy="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o-RO" altLang="en-US" sz="700" b="1">
                  <a:solidFill>
                    <a:srgbClr val="000099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EUROPEAN UNION</a:t>
              </a:r>
              <a:endParaRPr lang="ro-RO" altLang="en-US" sz="180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o-RO" altLang="en-US" sz="18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9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0" y="1333499"/>
            <a:ext cx="5405890" cy="479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54000" y="1350379"/>
            <a:ext cx="3319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Example: </a:t>
            </a:r>
          </a:p>
          <a:p>
            <a:r>
              <a:rPr lang="en-US" sz="2400" b="1" dirty="0" smtClean="0"/>
              <a:t>E</a:t>
            </a:r>
            <a:r>
              <a:rPr lang="en-US" sz="2400" b="1" baseline="-25000" dirty="0" smtClean="0">
                <a:sym typeface="Symbol"/>
              </a:rPr>
              <a:t></a:t>
            </a:r>
            <a:r>
              <a:rPr lang="en-US" sz="2400" b="1" dirty="0" smtClean="0">
                <a:sym typeface="Symbol"/>
              </a:rPr>
              <a:t>&lt;S</a:t>
            </a:r>
            <a:r>
              <a:rPr lang="en-US" sz="2400" b="1" baseline="-25000" dirty="0" smtClean="0">
                <a:sym typeface="Symbol"/>
              </a:rPr>
              <a:t>3n</a:t>
            </a:r>
            <a:r>
              <a:rPr lang="en-US" sz="2400" b="1" dirty="0" smtClean="0">
                <a:sym typeface="Symbol"/>
              </a:rPr>
              <a:t>  (,1n) + </a:t>
            </a:r>
            <a:r>
              <a:rPr lang="en-US" sz="2400" b="1" dirty="0">
                <a:sym typeface="Symbol"/>
              </a:rPr>
              <a:t>(</a:t>
            </a:r>
            <a:r>
              <a:rPr lang="en-US" sz="2400" b="1" dirty="0" smtClean="0">
                <a:sym typeface="Symbol"/>
              </a:rPr>
              <a:t>,2n)</a:t>
            </a:r>
            <a:endParaRPr lang="en-US" sz="2400" b="1" dirty="0"/>
          </a:p>
        </p:txBody>
      </p:sp>
      <p:sp>
        <p:nvSpPr>
          <p:cNvPr id="19" name="Oval 18"/>
          <p:cNvSpPr/>
          <p:nvPr/>
        </p:nvSpPr>
        <p:spPr>
          <a:xfrm>
            <a:off x="6591300" y="1972680"/>
            <a:ext cx="787400" cy="261937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232400" y="2239380"/>
            <a:ext cx="673100" cy="11176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642100" y="2010780"/>
            <a:ext cx="685800" cy="1309687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4000" y="2511796"/>
            <a:ext cx="3455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Neutrons from (g,1n) reactions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Average energy </a:t>
            </a:r>
            <a:r>
              <a:rPr lang="en-US" sz="2000" b="1" dirty="0" smtClean="0">
                <a:solidFill>
                  <a:srgbClr val="FF0000"/>
                </a:solidFill>
              </a:rPr>
              <a:t>E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Energy range: 0 to </a:t>
            </a:r>
            <a:r>
              <a:rPr lang="en-US" sz="2000" dirty="0" err="1" smtClean="0">
                <a:solidFill>
                  <a:srgbClr val="FF0000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g</a:t>
            </a:r>
            <a:r>
              <a:rPr lang="en-US" sz="2000" dirty="0" smtClean="0">
                <a:solidFill>
                  <a:srgbClr val="FF0000"/>
                </a:solidFill>
              </a:rPr>
              <a:t>-S</a:t>
            </a:r>
            <a:r>
              <a:rPr lang="en-US" sz="2000" baseline="-25000" dirty="0" smtClean="0">
                <a:solidFill>
                  <a:srgbClr val="FF0000"/>
                </a:solidFill>
              </a:rPr>
              <a:t>n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3832712"/>
            <a:ext cx="5032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Neutrons from (g,2n) reactions emitted by the:</a:t>
            </a:r>
          </a:p>
          <a:p>
            <a:pPr marL="342900" indent="-342900">
              <a:buFontTx/>
              <a:buChar char="-"/>
            </a:pPr>
            <a:r>
              <a:rPr lang="en-US" sz="2000" baseline="30000" dirty="0" smtClean="0">
                <a:solidFill>
                  <a:srgbClr val="00B050"/>
                </a:solidFill>
              </a:rPr>
              <a:t>A</a:t>
            </a:r>
            <a:r>
              <a:rPr lang="en-US" sz="2000" dirty="0" smtClean="0">
                <a:solidFill>
                  <a:srgbClr val="00B050"/>
                </a:solidFill>
              </a:rPr>
              <a:t>X nucleus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rgbClr val="00B050"/>
                </a:solidFill>
              </a:rPr>
              <a:t>Energy range: ~( 0 to E</a:t>
            </a:r>
            <a:r>
              <a:rPr lang="en-US" sz="2000" baseline="-25000" dirty="0" smtClean="0">
                <a:solidFill>
                  <a:srgbClr val="00B050"/>
                </a:solidFill>
              </a:rPr>
              <a:t>g</a:t>
            </a:r>
            <a:r>
              <a:rPr lang="en-US" sz="2000" dirty="0" smtClean="0">
                <a:solidFill>
                  <a:srgbClr val="00B050"/>
                </a:solidFill>
              </a:rPr>
              <a:t>‒S</a:t>
            </a:r>
            <a:r>
              <a:rPr lang="en-US" sz="2000" baseline="-25000" dirty="0" smtClean="0">
                <a:solidFill>
                  <a:srgbClr val="00B050"/>
                </a:solidFill>
              </a:rPr>
              <a:t>2n</a:t>
            </a:r>
            <a:r>
              <a:rPr lang="en-US" sz="2000" dirty="0" smtClean="0">
                <a:solidFill>
                  <a:srgbClr val="00B05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000" baseline="30000" dirty="0" smtClean="0">
                <a:solidFill>
                  <a:srgbClr val="0070C0"/>
                </a:solidFill>
              </a:rPr>
              <a:t>A-1</a:t>
            </a:r>
            <a:r>
              <a:rPr lang="en-US" sz="2000" dirty="0" smtClean="0">
                <a:solidFill>
                  <a:srgbClr val="0070C0"/>
                </a:solidFill>
              </a:rPr>
              <a:t>X nucleus</a:t>
            </a:r>
          </a:p>
          <a:p>
            <a:pPr marL="742950" lvl="1" indent="-285750">
              <a:buFontTx/>
              <a:buChar char="-"/>
            </a:pPr>
            <a:r>
              <a:rPr lang="en-US" sz="2000" dirty="0" smtClean="0">
                <a:solidFill>
                  <a:srgbClr val="0070C0"/>
                </a:solidFill>
              </a:rPr>
              <a:t>Energy range: ~( 0 to E</a:t>
            </a:r>
            <a:r>
              <a:rPr lang="en-US" sz="2000" baseline="-25000" dirty="0" smtClean="0">
                <a:solidFill>
                  <a:srgbClr val="0070C0"/>
                </a:solidFill>
              </a:rPr>
              <a:t>g</a:t>
            </a:r>
            <a:r>
              <a:rPr lang="en-US" sz="2000" dirty="0">
                <a:solidFill>
                  <a:srgbClr val="0070C0"/>
                </a:solidFill>
              </a:rPr>
              <a:t>‒</a:t>
            </a:r>
            <a:r>
              <a:rPr lang="en-US" sz="2000" dirty="0" smtClean="0">
                <a:solidFill>
                  <a:srgbClr val="0070C0"/>
                </a:solidFill>
              </a:rPr>
              <a:t>S</a:t>
            </a:r>
            <a:r>
              <a:rPr lang="en-US" sz="2000" baseline="-25000" dirty="0" smtClean="0">
                <a:solidFill>
                  <a:srgbClr val="0070C0"/>
                </a:solidFill>
              </a:rPr>
              <a:t>2n</a:t>
            </a:r>
            <a:r>
              <a:rPr lang="en-US" sz="20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sz="2000" dirty="0" smtClean="0"/>
              <a:t>Average energy </a:t>
            </a:r>
            <a:r>
              <a:rPr lang="en-US" sz="2000" b="1" dirty="0" smtClean="0"/>
              <a:t>E</a:t>
            </a:r>
            <a:r>
              <a:rPr lang="en-US" sz="2000" b="1" baseline="-25000" dirty="0" smtClean="0"/>
              <a:t>2</a:t>
            </a:r>
            <a:endParaRPr lang="en-US" sz="2000" b="1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2584450" y="5771617"/>
            <a:ext cx="321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 </a:t>
            </a:r>
            <a:r>
              <a:rPr lang="en-US" sz="2400" b="1" dirty="0" smtClean="0">
                <a:sym typeface="Symbol"/>
              </a:rPr>
              <a:t> E</a:t>
            </a:r>
            <a:r>
              <a:rPr lang="en-US" sz="2400" b="1" baseline="-25000" dirty="0" smtClean="0">
                <a:sym typeface="Symbol"/>
              </a:rPr>
              <a:t>2</a:t>
            </a:r>
            <a:r>
              <a:rPr lang="en-US" sz="2400" b="1" dirty="0" smtClean="0">
                <a:sym typeface="Symbol"/>
              </a:rPr>
              <a:t>  </a:t>
            </a:r>
            <a:r>
              <a:rPr lang="el-GR" sz="2400" b="1" dirty="0" smtClean="0">
                <a:sym typeface="Symbol"/>
              </a:rPr>
              <a:t>ε</a:t>
            </a:r>
            <a:r>
              <a:rPr lang="en-US" sz="2400" b="1" dirty="0" smtClean="0">
                <a:sym typeface="Symbol"/>
              </a:rPr>
              <a:t>(</a:t>
            </a:r>
            <a:r>
              <a:rPr lang="en-US" sz="2400" b="1" dirty="0" smtClean="0"/>
              <a:t>E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) </a:t>
            </a:r>
            <a:r>
              <a:rPr lang="en-US" sz="2400" b="1" dirty="0">
                <a:sym typeface="Symbol"/>
              </a:rPr>
              <a:t> </a:t>
            </a:r>
            <a:r>
              <a:rPr lang="el-GR" sz="2400" b="1" dirty="0">
                <a:sym typeface="Symbol"/>
              </a:rPr>
              <a:t>ε</a:t>
            </a:r>
            <a:r>
              <a:rPr lang="en-US" sz="2400" b="1" dirty="0" smtClean="0">
                <a:sym typeface="Symbol"/>
              </a:rPr>
              <a:t>(</a:t>
            </a:r>
            <a:r>
              <a:rPr lang="en-US" sz="2400" b="1" dirty="0" smtClean="0"/>
              <a:t>E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)</a:t>
            </a:r>
            <a:r>
              <a:rPr lang="en-US" sz="2400" b="1" dirty="0" smtClean="0">
                <a:sym typeface="Symbol"/>
              </a:rPr>
              <a:t>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84199"/>
            <a:ext cx="387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For (</a:t>
            </a:r>
            <a:r>
              <a:rPr lang="en-US" sz="2000" b="1" dirty="0" smtClean="0">
                <a:solidFill>
                  <a:srgbClr val="FF0000"/>
                </a:solidFill>
                <a:sym typeface="Symbol"/>
              </a:rPr>
              <a:t>,2n),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</a:t>
            </a:r>
            <a:r>
              <a:rPr lang="en-US" sz="2000" b="1" dirty="0" smtClean="0">
                <a:solidFill>
                  <a:srgbClr val="FF0000"/>
                </a:solidFill>
                <a:sym typeface="Symbol"/>
              </a:rPr>
              <a:t>,3n), … cross sections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1989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1991736"/>
            <a:ext cx="8829305" cy="238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702" y="268187"/>
            <a:ext cx="8983397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Let us assume E</a:t>
            </a:r>
            <a:r>
              <a:rPr lang="en-US" sz="2000" b="1" baseline="-25000" dirty="0">
                <a:solidFill>
                  <a:srgbClr val="FF0000"/>
                </a:solidFill>
                <a:sym typeface="Symbol"/>
              </a:rPr>
              <a:t>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&lt;S</a:t>
            </a:r>
            <a:r>
              <a:rPr lang="en-US" sz="2000" b="1" baseline="-25000" dirty="0">
                <a:solidFill>
                  <a:srgbClr val="FF0000"/>
                </a:solidFill>
                <a:sym typeface="Symbol"/>
              </a:rPr>
              <a:t>4n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  (,1n),</a:t>
            </a:r>
            <a:r>
              <a:rPr lang="en-US" sz="2000" b="1" dirty="0">
                <a:solidFill>
                  <a:srgbClr val="FF0000"/>
                </a:solidFill>
              </a:rPr>
              <a:t> (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,2n),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,3n) induced </a:t>
            </a:r>
            <a:r>
              <a:rPr lang="en-US" sz="2000" b="1" dirty="0" smtClean="0">
                <a:solidFill>
                  <a:srgbClr val="FF0000"/>
                </a:solidFill>
                <a:sym typeface="Symbol"/>
              </a:rPr>
              <a:t>reactions</a:t>
            </a:r>
            <a:endParaRPr lang="en-US" sz="2200" b="1" i="1" dirty="0" smtClean="0"/>
          </a:p>
          <a:p>
            <a:r>
              <a:rPr lang="en-US" sz="2200" i="1" dirty="0"/>
              <a:t>N</a:t>
            </a:r>
            <a:r>
              <a:rPr lang="en-US" sz="2200" i="1" baseline="-30000" dirty="0"/>
              <a:t>1,</a:t>
            </a:r>
            <a:r>
              <a:rPr lang="en-US" sz="2200" dirty="0"/>
              <a:t> </a:t>
            </a:r>
            <a:r>
              <a:rPr lang="en-US" sz="2200" i="1" dirty="0"/>
              <a:t>N</a:t>
            </a:r>
            <a:r>
              <a:rPr lang="en-US" sz="2200" i="1" baseline="-30000" dirty="0"/>
              <a:t>2 , </a:t>
            </a:r>
            <a:r>
              <a:rPr lang="en-US" sz="2200" i="1" dirty="0"/>
              <a:t>N</a:t>
            </a:r>
            <a:r>
              <a:rPr lang="en-US" sz="2200" i="1" baseline="-30000" dirty="0"/>
              <a:t>3 </a:t>
            </a:r>
            <a:r>
              <a:rPr lang="en-US" sz="2200" dirty="0" smtClean="0"/>
              <a:t>= number of (g,1n), </a:t>
            </a:r>
            <a:r>
              <a:rPr lang="en-US" sz="2200" dirty="0"/>
              <a:t>(</a:t>
            </a:r>
            <a:r>
              <a:rPr lang="en-US" sz="2200" dirty="0" smtClean="0"/>
              <a:t>g,2n), </a:t>
            </a:r>
            <a:r>
              <a:rPr lang="en-US" sz="2200" dirty="0"/>
              <a:t>(</a:t>
            </a:r>
            <a:r>
              <a:rPr lang="en-US" sz="2200" dirty="0" smtClean="0"/>
              <a:t>g,3n) induced reactions</a:t>
            </a:r>
          </a:p>
          <a:p>
            <a:r>
              <a:rPr lang="en-US" sz="2200" i="1" dirty="0" smtClean="0"/>
              <a:t>E</a:t>
            </a:r>
            <a:r>
              <a:rPr lang="en-US" sz="2200" i="1" baseline="-30000" dirty="0" smtClean="0"/>
              <a:t>1,</a:t>
            </a:r>
            <a:r>
              <a:rPr lang="en-US" sz="2200" dirty="0" smtClean="0"/>
              <a:t> </a:t>
            </a:r>
            <a:r>
              <a:rPr lang="en-US" sz="2200" i="1" dirty="0" smtClean="0"/>
              <a:t>E</a:t>
            </a:r>
            <a:r>
              <a:rPr lang="en-US" sz="2200" i="1" baseline="-30000" dirty="0" smtClean="0"/>
              <a:t>2 </a:t>
            </a:r>
            <a:r>
              <a:rPr lang="en-US" sz="2200" i="1" baseline="-30000" dirty="0"/>
              <a:t>, </a:t>
            </a:r>
            <a:r>
              <a:rPr lang="en-US" sz="2200" i="1" dirty="0" smtClean="0"/>
              <a:t>E</a:t>
            </a:r>
            <a:r>
              <a:rPr lang="en-US" sz="2200" i="1" baseline="-30000" dirty="0" smtClean="0"/>
              <a:t>3 </a:t>
            </a:r>
            <a:r>
              <a:rPr lang="en-US" sz="2200" dirty="0"/>
              <a:t>= average energy </a:t>
            </a:r>
            <a:r>
              <a:rPr lang="en-US" sz="2200" dirty="0" smtClean="0"/>
              <a:t>of </a:t>
            </a:r>
            <a:r>
              <a:rPr lang="en-US" sz="2200" dirty="0"/>
              <a:t>(g,1n), (g,2n), (g,3n) </a:t>
            </a:r>
            <a:r>
              <a:rPr lang="en-US" sz="2200" dirty="0" smtClean="0"/>
              <a:t>neutrons</a:t>
            </a:r>
          </a:p>
          <a:p>
            <a:r>
              <a:rPr lang="en-US" sz="2200" i="1" dirty="0"/>
              <a:t>N</a:t>
            </a:r>
            <a:r>
              <a:rPr lang="en-US" sz="2200" i="1" baseline="-30000" dirty="0"/>
              <a:t>s,</a:t>
            </a:r>
            <a:r>
              <a:rPr lang="en-US" sz="2200" dirty="0"/>
              <a:t> </a:t>
            </a:r>
            <a:r>
              <a:rPr lang="en-US" sz="2200" i="1" dirty="0" err="1"/>
              <a:t>N</a:t>
            </a:r>
            <a:r>
              <a:rPr lang="en-US" sz="2200" i="1" baseline="-30000" dirty="0" err="1"/>
              <a:t>d</a:t>
            </a:r>
            <a:r>
              <a:rPr lang="en-US" sz="2200" i="1" baseline="-30000" dirty="0"/>
              <a:t> , </a:t>
            </a:r>
            <a:r>
              <a:rPr lang="en-US" sz="2200" i="1" dirty="0" err="1"/>
              <a:t>N</a:t>
            </a:r>
            <a:r>
              <a:rPr lang="en-US" sz="2200" i="1" baseline="-30000" dirty="0" err="1"/>
              <a:t>t</a:t>
            </a:r>
            <a:r>
              <a:rPr lang="en-US" sz="2200" i="1" baseline="-30000" dirty="0"/>
              <a:t> </a:t>
            </a:r>
            <a:r>
              <a:rPr lang="en-US" sz="2200" dirty="0" smtClean="0"/>
              <a:t>= </a:t>
            </a:r>
            <a:r>
              <a:rPr lang="en-US" sz="2200" dirty="0"/>
              <a:t>number </a:t>
            </a:r>
            <a:r>
              <a:rPr lang="en-US" sz="2200" dirty="0" smtClean="0"/>
              <a:t>of single, double and triple neutron events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Adjust experimental conditions to have maximum one reaction per </a:t>
            </a:r>
            <a:r>
              <a:rPr lang="en-US" sz="2000" dirty="0" smtClean="0">
                <a:solidFill>
                  <a:srgbClr val="00B050"/>
                </a:solidFill>
                <a:sym typeface="Symbol"/>
              </a:rPr>
              <a:t>-ray beam pulse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00" y="4505185"/>
            <a:ext cx="8771994" cy="18466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i="1" dirty="0"/>
              <a:t>N</a:t>
            </a:r>
            <a:r>
              <a:rPr lang="en-US" sz="2200" i="1" baseline="-30000" dirty="0"/>
              <a:t>s,</a:t>
            </a:r>
            <a:r>
              <a:rPr lang="en-US" sz="2200" dirty="0"/>
              <a:t> </a:t>
            </a:r>
            <a:r>
              <a:rPr lang="en-US" sz="2200" i="1" dirty="0" err="1"/>
              <a:t>N</a:t>
            </a:r>
            <a:r>
              <a:rPr lang="en-US" sz="2200" i="1" baseline="-30000" dirty="0" err="1"/>
              <a:t>d</a:t>
            </a:r>
            <a:r>
              <a:rPr lang="en-US" sz="2200" i="1" baseline="-30000" dirty="0"/>
              <a:t> , </a:t>
            </a:r>
            <a:r>
              <a:rPr lang="en-US" sz="2200" i="1" dirty="0" err="1"/>
              <a:t>N</a:t>
            </a:r>
            <a:r>
              <a:rPr lang="en-US" sz="2200" i="1" baseline="-30000" dirty="0" err="1"/>
              <a:t>t</a:t>
            </a:r>
            <a:r>
              <a:rPr lang="en-US" sz="2200" i="1" baseline="-30000" dirty="0"/>
              <a:t> </a:t>
            </a:r>
            <a:r>
              <a:rPr lang="en-US" sz="2200" i="1" baseline="-30000" dirty="0" smtClean="0"/>
              <a:t> </a:t>
            </a:r>
            <a:r>
              <a:rPr lang="en-US" sz="2200" dirty="0" smtClean="0"/>
              <a:t>- we measure directly</a:t>
            </a:r>
            <a:endParaRPr lang="en-US" sz="2400" dirty="0"/>
          </a:p>
          <a:p>
            <a:r>
              <a:rPr lang="en-US" sz="2200" i="1" dirty="0"/>
              <a:t>N</a:t>
            </a:r>
            <a:r>
              <a:rPr lang="en-US" sz="2200" i="1" baseline="-30000" dirty="0"/>
              <a:t>1,</a:t>
            </a:r>
            <a:r>
              <a:rPr lang="en-US" sz="2200" dirty="0"/>
              <a:t> </a:t>
            </a:r>
            <a:r>
              <a:rPr lang="en-US" sz="2200" i="1" dirty="0"/>
              <a:t>N</a:t>
            </a:r>
            <a:r>
              <a:rPr lang="en-US" sz="2200" i="1" baseline="-30000" dirty="0"/>
              <a:t>2 , </a:t>
            </a:r>
            <a:r>
              <a:rPr lang="en-US" sz="2200" i="1" dirty="0"/>
              <a:t>N</a:t>
            </a:r>
            <a:r>
              <a:rPr lang="en-US" sz="2200" i="1" baseline="-30000" dirty="0"/>
              <a:t>3 </a:t>
            </a:r>
            <a:r>
              <a:rPr lang="en-US" sz="2200" dirty="0" smtClean="0"/>
              <a:t>- we must determine to obtain the cross sections</a:t>
            </a:r>
          </a:p>
          <a:p>
            <a:r>
              <a:rPr lang="en-US" sz="2200" i="1" dirty="0" smtClean="0"/>
              <a:t>E</a:t>
            </a:r>
            <a:r>
              <a:rPr lang="en-US" sz="2200" i="1" baseline="-30000" dirty="0" smtClean="0"/>
              <a:t>1,</a:t>
            </a:r>
            <a:r>
              <a:rPr lang="en-US" sz="2200" dirty="0" smtClean="0"/>
              <a:t> </a:t>
            </a:r>
            <a:r>
              <a:rPr lang="en-US" sz="2200" i="1" dirty="0" smtClean="0"/>
              <a:t>E</a:t>
            </a:r>
            <a:r>
              <a:rPr lang="en-US" sz="2200" i="1" baseline="-30000" dirty="0" smtClean="0"/>
              <a:t>2 </a:t>
            </a:r>
            <a:r>
              <a:rPr lang="en-US" sz="2200" i="1" baseline="-30000" dirty="0"/>
              <a:t>, </a:t>
            </a:r>
            <a:r>
              <a:rPr lang="en-US" sz="2200" i="1" dirty="0" smtClean="0"/>
              <a:t>E</a:t>
            </a:r>
            <a:r>
              <a:rPr lang="en-US" sz="2200" i="1" baseline="-30000" dirty="0" smtClean="0"/>
              <a:t>3 </a:t>
            </a:r>
            <a:r>
              <a:rPr lang="en-US" sz="2200" dirty="0" smtClean="0"/>
              <a:t> - </a:t>
            </a:r>
            <a:r>
              <a:rPr lang="en-US" sz="2200" dirty="0" smtClean="0">
                <a:solidFill>
                  <a:srgbClr val="00B050"/>
                </a:solidFill>
              </a:rPr>
              <a:t>? Can not be determined using the ring ratio method </a:t>
            </a:r>
            <a:r>
              <a:rPr lang="en-US" sz="2200" b="1" dirty="0" smtClean="0">
                <a:solidFill>
                  <a:srgbClr val="00B050"/>
                </a:solidFill>
              </a:rPr>
              <a:t>PROBLEM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sym typeface="Symbol"/>
              </a:rPr>
              <a:t>A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neutron multiplicity sorting technique with </a:t>
            </a:r>
            <a:r>
              <a:rPr lang="en-US" sz="2400" dirty="0" smtClean="0">
                <a:solidFill>
                  <a:srgbClr val="FF0000"/>
                </a:solidFill>
                <a:sym typeface="Symbol"/>
              </a:rPr>
              <a:t/>
            </a:r>
            <a:br>
              <a:rPr lang="en-US" sz="2400" dirty="0" smtClean="0">
                <a:solidFill>
                  <a:srgbClr val="FF0000"/>
                </a:solidFill>
                <a:sym typeface="Symbol"/>
              </a:rPr>
            </a:br>
            <a:r>
              <a:rPr lang="en-US" sz="2400" dirty="0" smtClean="0">
                <a:solidFill>
                  <a:srgbClr val="FF0000"/>
                </a:solidFill>
                <a:sym typeface="Symbol"/>
              </a:rPr>
              <a:t>a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flat efficiency neutron detector is </a:t>
            </a:r>
            <a:r>
              <a:rPr lang="en-US" sz="2400" dirty="0" smtClean="0">
                <a:solidFill>
                  <a:srgbClr val="FF0000"/>
                </a:solidFill>
                <a:sym typeface="Symbol"/>
              </a:rPr>
              <a:t>required!</a:t>
            </a:r>
            <a:endParaRPr lang="en-US" sz="2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7000" y="2447761"/>
                <a:ext cx="9178410" cy="5413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𝜀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200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2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200" b="0" i="1" baseline="-3000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2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200" i="1">
                          <a:latin typeface="Cambria Math"/>
                          <a:ea typeface="Cambria Math"/>
                        </a:rPr>
                        <m:t>𝜀</m:t>
                      </m:r>
                      <m:d>
                        <m:dPr>
                          <m:ctrlPr>
                            <a:rPr lang="en-US" sz="22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𝜀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200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200" b="0" i="1" baseline="-30000" smtClean="0">
                              <a:latin typeface="Cambria Math"/>
                              <a:ea typeface="Cambria Math"/>
                            </a:rPr>
                            <m:t>3</m:t>
                          </m:r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2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200" i="1">
                          <a:latin typeface="Cambria Math"/>
                          <a:ea typeface="Cambria Math"/>
                        </a:rPr>
                        <m:t>𝜀</m:t>
                      </m:r>
                      <m:d>
                        <m:dPr>
                          <m:ctrlPr>
                            <a:rPr lang="en-US" sz="22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2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r>
                                <a:rPr lang="en-US" sz="2200" i="1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/>
                                          <a:ea typeface="Cambria Math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00" y="2447761"/>
                <a:ext cx="9178410" cy="54136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9795" y="3256552"/>
                <a:ext cx="5874813" cy="4744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𝜀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200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200" b="0" i="1" baseline="-30000" smtClean="0">
                              <a:latin typeface="Cambria Math"/>
                              <a:ea typeface="Cambria Math"/>
                            </a:rPr>
                            <m:t>3</m:t>
                          </m:r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2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22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𝜀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2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1−</m:t>
                          </m:r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𝜀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95" y="3256552"/>
                <a:ext cx="5874813" cy="47448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7095" y="3997284"/>
                <a:ext cx="220887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𝜀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5" y="3997284"/>
                <a:ext cx="2208874" cy="430887"/>
              </a:xfrm>
              <a:prstGeom prst="rect">
                <a:avLst/>
              </a:prstGeom>
              <a:blipFill rotWithShape="1">
                <a:blip r:embed="rId4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1702" y="268187"/>
            <a:ext cx="8983397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Let us assume E</a:t>
            </a:r>
            <a:r>
              <a:rPr lang="en-US" sz="2000" b="1" baseline="-25000" dirty="0">
                <a:solidFill>
                  <a:srgbClr val="FF0000"/>
                </a:solidFill>
                <a:sym typeface="Symbol"/>
              </a:rPr>
              <a:t>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&lt;S</a:t>
            </a:r>
            <a:r>
              <a:rPr lang="en-US" sz="2000" b="1" baseline="-25000" dirty="0">
                <a:solidFill>
                  <a:srgbClr val="FF0000"/>
                </a:solidFill>
                <a:sym typeface="Symbol"/>
              </a:rPr>
              <a:t>4n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  (,1n),</a:t>
            </a:r>
            <a:r>
              <a:rPr lang="en-US" sz="2000" b="1" dirty="0">
                <a:solidFill>
                  <a:srgbClr val="FF0000"/>
                </a:solidFill>
              </a:rPr>
              <a:t> (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,2n),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,3n) induced </a:t>
            </a:r>
            <a:r>
              <a:rPr lang="en-US" sz="2000" b="1" dirty="0" smtClean="0">
                <a:solidFill>
                  <a:srgbClr val="FF0000"/>
                </a:solidFill>
                <a:sym typeface="Symbol"/>
              </a:rPr>
              <a:t>reactions</a:t>
            </a:r>
            <a:endParaRPr lang="en-US" sz="2200" b="1" i="1" dirty="0" smtClean="0"/>
          </a:p>
          <a:p>
            <a:r>
              <a:rPr lang="en-US" sz="2200" i="1" dirty="0"/>
              <a:t>N</a:t>
            </a:r>
            <a:r>
              <a:rPr lang="en-US" sz="2200" i="1" baseline="-30000" dirty="0"/>
              <a:t>1,</a:t>
            </a:r>
            <a:r>
              <a:rPr lang="en-US" sz="2200" dirty="0"/>
              <a:t> </a:t>
            </a:r>
            <a:r>
              <a:rPr lang="en-US" sz="2200" i="1" dirty="0"/>
              <a:t>N</a:t>
            </a:r>
            <a:r>
              <a:rPr lang="en-US" sz="2200" i="1" baseline="-30000" dirty="0"/>
              <a:t>2 , </a:t>
            </a:r>
            <a:r>
              <a:rPr lang="en-US" sz="2200" i="1" dirty="0"/>
              <a:t>N</a:t>
            </a:r>
            <a:r>
              <a:rPr lang="en-US" sz="2200" i="1" baseline="-30000" dirty="0"/>
              <a:t>3 </a:t>
            </a:r>
            <a:r>
              <a:rPr lang="en-US" sz="2200" dirty="0" smtClean="0"/>
              <a:t>= number of (g,1n), </a:t>
            </a:r>
            <a:r>
              <a:rPr lang="en-US" sz="2200" dirty="0"/>
              <a:t>(</a:t>
            </a:r>
            <a:r>
              <a:rPr lang="en-US" sz="2200" dirty="0" smtClean="0"/>
              <a:t>g,2n), </a:t>
            </a:r>
            <a:r>
              <a:rPr lang="en-US" sz="2200" dirty="0"/>
              <a:t>(</a:t>
            </a:r>
            <a:r>
              <a:rPr lang="en-US" sz="2200" dirty="0" smtClean="0"/>
              <a:t>g,3n) induced reactions</a:t>
            </a:r>
          </a:p>
          <a:p>
            <a:r>
              <a:rPr lang="en-US" sz="2200" i="1" dirty="0" smtClean="0"/>
              <a:t>E</a:t>
            </a:r>
            <a:r>
              <a:rPr lang="en-US" sz="2200" i="1" baseline="-30000" dirty="0" smtClean="0"/>
              <a:t>1,</a:t>
            </a:r>
            <a:r>
              <a:rPr lang="en-US" sz="2200" dirty="0" smtClean="0"/>
              <a:t> </a:t>
            </a:r>
            <a:r>
              <a:rPr lang="en-US" sz="2200" i="1" dirty="0" smtClean="0"/>
              <a:t>E</a:t>
            </a:r>
            <a:r>
              <a:rPr lang="en-US" sz="2200" i="1" baseline="-30000" dirty="0" smtClean="0"/>
              <a:t>2 </a:t>
            </a:r>
            <a:r>
              <a:rPr lang="en-US" sz="2200" i="1" baseline="-30000" dirty="0"/>
              <a:t>, </a:t>
            </a:r>
            <a:r>
              <a:rPr lang="en-US" sz="2200" i="1" dirty="0" smtClean="0"/>
              <a:t>E</a:t>
            </a:r>
            <a:r>
              <a:rPr lang="en-US" sz="2200" i="1" baseline="-30000" dirty="0" smtClean="0"/>
              <a:t>3 </a:t>
            </a:r>
            <a:r>
              <a:rPr lang="en-US" sz="2200" dirty="0"/>
              <a:t>= average energy </a:t>
            </a:r>
            <a:r>
              <a:rPr lang="en-US" sz="2200" dirty="0" smtClean="0"/>
              <a:t>of </a:t>
            </a:r>
            <a:r>
              <a:rPr lang="en-US" sz="2200" dirty="0"/>
              <a:t>(g,1n), (g,2n), (g,3n) </a:t>
            </a:r>
            <a:r>
              <a:rPr lang="en-US" sz="2200" dirty="0" smtClean="0"/>
              <a:t>neutrons</a:t>
            </a:r>
          </a:p>
          <a:p>
            <a:r>
              <a:rPr lang="en-US" sz="2200" i="1" dirty="0"/>
              <a:t>N</a:t>
            </a:r>
            <a:r>
              <a:rPr lang="en-US" sz="2200" i="1" baseline="-30000" dirty="0"/>
              <a:t>s,</a:t>
            </a:r>
            <a:r>
              <a:rPr lang="en-US" sz="2200" dirty="0"/>
              <a:t> </a:t>
            </a:r>
            <a:r>
              <a:rPr lang="en-US" sz="2200" i="1" dirty="0" err="1"/>
              <a:t>N</a:t>
            </a:r>
            <a:r>
              <a:rPr lang="en-US" sz="2200" i="1" baseline="-30000" dirty="0" err="1"/>
              <a:t>d</a:t>
            </a:r>
            <a:r>
              <a:rPr lang="en-US" sz="2200" i="1" baseline="-30000" dirty="0"/>
              <a:t> , </a:t>
            </a:r>
            <a:r>
              <a:rPr lang="en-US" sz="2200" i="1" dirty="0" err="1"/>
              <a:t>N</a:t>
            </a:r>
            <a:r>
              <a:rPr lang="en-US" sz="2200" i="1" baseline="-30000" dirty="0" err="1"/>
              <a:t>t</a:t>
            </a:r>
            <a:r>
              <a:rPr lang="en-US" sz="2200" i="1" baseline="-30000" dirty="0"/>
              <a:t> </a:t>
            </a:r>
            <a:r>
              <a:rPr lang="en-US" sz="2200" dirty="0" smtClean="0"/>
              <a:t>= </a:t>
            </a:r>
            <a:r>
              <a:rPr lang="en-US" sz="2200" dirty="0"/>
              <a:t>number </a:t>
            </a:r>
            <a:r>
              <a:rPr lang="en-US" sz="2200" dirty="0" smtClean="0"/>
              <a:t>of single, double and triple neutron events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Adjust experimental conditions to have maximum one reaction per </a:t>
            </a:r>
            <a:r>
              <a:rPr lang="en-US" sz="2000" dirty="0" smtClean="0">
                <a:solidFill>
                  <a:srgbClr val="00B050"/>
                </a:solidFill>
                <a:sym typeface="Symbol"/>
              </a:rPr>
              <a:t>-ray beam pulse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000" y="4479785"/>
            <a:ext cx="8771994" cy="18466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i="1" dirty="0"/>
              <a:t>N</a:t>
            </a:r>
            <a:r>
              <a:rPr lang="en-US" sz="2200" i="1" baseline="-30000" dirty="0"/>
              <a:t>s,</a:t>
            </a:r>
            <a:r>
              <a:rPr lang="en-US" sz="2200" dirty="0"/>
              <a:t> </a:t>
            </a:r>
            <a:r>
              <a:rPr lang="en-US" sz="2200" i="1" dirty="0" err="1"/>
              <a:t>N</a:t>
            </a:r>
            <a:r>
              <a:rPr lang="en-US" sz="2200" i="1" baseline="-30000" dirty="0" err="1"/>
              <a:t>d</a:t>
            </a:r>
            <a:r>
              <a:rPr lang="en-US" sz="2200" i="1" baseline="-30000" dirty="0"/>
              <a:t> , </a:t>
            </a:r>
            <a:r>
              <a:rPr lang="en-US" sz="2200" i="1" dirty="0" err="1"/>
              <a:t>N</a:t>
            </a:r>
            <a:r>
              <a:rPr lang="en-US" sz="2200" i="1" baseline="-30000" dirty="0" err="1"/>
              <a:t>t</a:t>
            </a:r>
            <a:r>
              <a:rPr lang="en-US" sz="2200" i="1" baseline="-30000" dirty="0"/>
              <a:t> </a:t>
            </a:r>
            <a:r>
              <a:rPr lang="en-US" sz="2200" i="1" baseline="-30000" dirty="0" smtClean="0"/>
              <a:t> </a:t>
            </a:r>
            <a:r>
              <a:rPr lang="en-US" sz="2200" dirty="0" smtClean="0"/>
              <a:t>- we measure directly</a:t>
            </a:r>
            <a:endParaRPr lang="en-US" sz="2400" dirty="0"/>
          </a:p>
          <a:p>
            <a:r>
              <a:rPr lang="en-US" sz="2200" i="1" dirty="0"/>
              <a:t>N</a:t>
            </a:r>
            <a:r>
              <a:rPr lang="en-US" sz="2200" i="1" baseline="-30000" dirty="0"/>
              <a:t>1,</a:t>
            </a:r>
            <a:r>
              <a:rPr lang="en-US" sz="2200" dirty="0"/>
              <a:t> </a:t>
            </a:r>
            <a:r>
              <a:rPr lang="en-US" sz="2200" i="1" dirty="0"/>
              <a:t>N</a:t>
            </a:r>
            <a:r>
              <a:rPr lang="en-US" sz="2200" i="1" baseline="-30000" dirty="0"/>
              <a:t>2 , </a:t>
            </a:r>
            <a:r>
              <a:rPr lang="en-US" sz="2200" i="1" dirty="0"/>
              <a:t>N</a:t>
            </a:r>
            <a:r>
              <a:rPr lang="en-US" sz="2200" i="1" baseline="-30000" dirty="0"/>
              <a:t>3 </a:t>
            </a:r>
            <a:r>
              <a:rPr lang="en-US" sz="2200" dirty="0" smtClean="0"/>
              <a:t>- we must determine to obtain the cross sections</a:t>
            </a:r>
          </a:p>
          <a:p>
            <a:r>
              <a:rPr lang="en-US" sz="2200" i="1" dirty="0" smtClean="0"/>
              <a:t>E</a:t>
            </a:r>
            <a:r>
              <a:rPr lang="en-US" sz="2200" i="1" baseline="-30000" dirty="0" smtClean="0"/>
              <a:t>1,</a:t>
            </a:r>
            <a:r>
              <a:rPr lang="en-US" sz="2200" dirty="0" smtClean="0"/>
              <a:t> </a:t>
            </a:r>
            <a:r>
              <a:rPr lang="en-US" sz="2200" i="1" dirty="0" smtClean="0"/>
              <a:t>E</a:t>
            </a:r>
            <a:r>
              <a:rPr lang="en-US" sz="2200" i="1" baseline="-30000" dirty="0" smtClean="0"/>
              <a:t>2 </a:t>
            </a:r>
            <a:r>
              <a:rPr lang="en-US" sz="2200" i="1" baseline="-30000" dirty="0"/>
              <a:t>, </a:t>
            </a:r>
            <a:r>
              <a:rPr lang="en-US" sz="2200" i="1" dirty="0" smtClean="0"/>
              <a:t>E</a:t>
            </a:r>
            <a:r>
              <a:rPr lang="en-US" sz="2200" i="1" baseline="-30000" dirty="0" smtClean="0"/>
              <a:t>3 </a:t>
            </a:r>
            <a:r>
              <a:rPr lang="en-US" sz="2200" dirty="0" smtClean="0"/>
              <a:t> - </a:t>
            </a:r>
            <a:r>
              <a:rPr lang="en-US" sz="2200" dirty="0" smtClean="0">
                <a:solidFill>
                  <a:srgbClr val="00B050"/>
                </a:solidFill>
              </a:rPr>
              <a:t>? Can not be determined using the ring ratio method </a:t>
            </a:r>
            <a:r>
              <a:rPr lang="en-US" sz="2200" b="1" dirty="0" smtClean="0">
                <a:solidFill>
                  <a:srgbClr val="00B050"/>
                </a:solidFill>
              </a:rPr>
              <a:t>PROBLEM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sym typeface="Symbol"/>
              </a:rPr>
              <a:t>A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neutron multiplicity sorting technique with </a:t>
            </a:r>
            <a:r>
              <a:rPr lang="en-US" sz="2400" dirty="0" smtClean="0">
                <a:solidFill>
                  <a:srgbClr val="FF0000"/>
                </a:solidFill>
                <a:sym typeface="Symbol"/>
              </a:rPr>
              <a:t/>
            </a:r>
            <a:br>
              <a:rPr lang="en-US" sz="2400" dirty="0" smtClean="0">
                <a:solidFill>
                  <a:srgbClr val="FF0000"/>
                </a:solidFill>
                <a:sym typeface="Symbol"/>
              </a:rPr>
            </a:br>
            <a:r>
              <a:rPr lang="en-US" sz="2400" dirty="0" smtClean="0">
                <a:solidFill>
                  <a:srgbClr val="FF0000"/>
                </a:solidFill>
                <a:sym typeface="Symbol"/>
              </a:rPr>
              <a:t>a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flat efficiency neutron detector is </a:t>
            </a:r>
            <a:r>
              <a:rPr lang="en-US" sz="2400" dirty="0" smtClean="0">
                <a:solidFill>
                  <a:srgbClr val="FF0000"/>
                </a:solidFill>
                <a:sym typeface="Symbol"/>
              </a:rPr>
              <a:t>required!</a:t>
            </a:r>
            <a:endParaRPr lang="en-US" sz="2200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900" y="202376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Single neutron events: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7095" y="2900282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Double neutron events: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17990" y="361997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Triple neutron events: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02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83897" y="6731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Considering a flat efficiency neutron detector and </a:t>
            </a:r>
            <a:r>
              <a:rPr lang="en-US" sz="2400" dirty="0"/>
              <a:t>E</a:t>
            </a:r>
            <a:r>
              <a:rPr lang="en-US" sz="2400" baseline="-25000" dirty="0">
                <a:sym typeface="Symbol"/>
              </a:rPr>
              <a:t></a:t>
            </a:r>
            <a:r>
              <a:rPr lang="en-US" sz="2400" dirty="0">
                <a:sym typeface="Symbol"/>
              </a:rPr>
              <a:t>&lt;</a:t>
            </a:r>
            <a:r>
              <a:rPr lang="en-US" sz="2400" dirty="0" smtClean="0">
                <a:sym typeface="Symbol"/>
              </a:rPr>
              <a:t>S</a:t>
            </a:r>
            <a:r>
              <a:rPr lang="en-US" sz="2400" baseline="-25000" dirty="0" smtClean="0">
                <a:sym typeface="Symbol"/>
              </a:rPr>
              <a:t>4n</a:t>
            </a:r>
            <a:r>
              <a:rPr lang="en-US" sz="2400" dirty="0" smtClean="0">
                <a:sym typeface="Symbol"/>
              </a:rPr>
              <a:t> we have: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7" y="1362075"/>
            <a:ext cx="6621286" cy="274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100" y="4276585"/>
            <a:ext cx="877199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B050"/>
                </a:solidFill>
              </a:rPr>
              <a:t>N</a:t>
            </a:r>
            <a:r>
              <a:rPr lang="en-US" sz="2200" i="1" baseline="-30000" dirty="0">
                <a:solidFill>
                  <a:srgbClr val="00B050"/>
                </a:solidFill>
              </a:rPr>
              <a:t>s,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i="1" dirty="0" err="1">
                <a:solidFill>
                  <a:srgbClr val="00B050"/>
                </a:solidFill>
              </a:rPr>
              <a:t>N</a:t>
            </a:r>
            <a:r>
              <a:rPr lang="en-US" sz="2200" i="1" baseline="-30000" dirty="0" err="1">
                <a:solidFill>
                  <a:srgbClr val="00B050"/>
                </a:solidFill>
              </a:rPr>
              <a:t>d</a:t>
            </a:r>
            <a:r>
              <a:rPr lang="en-US" sz="2200" i="1" baseline="-30000" dirty="0">
                <a:solidFill>
                  <a:srgbClr val="00B050"/>
                </a:solidFill>
              </a:rPr>
              <a:t> , </a:t>
            </a:r>
            <a:r>
              <a:rPr lang="en-US" sz="2200" i="1" dirty="0" err="1">
                <a:solidFill>
                  <a:srgbClr val="00B050"/>
                </a:solidFill>
              </a:rPr>
              <a:t>N</a:t>
            </a:r>
            <a:r>
              <a:rPr lang="en-US" sz="2200" i="1" baseline="-30000" dirty="0" err="1">
                <a:solidFill>
                  <a:srgbClr val="00B050"/>
                </a:solidFill>
              </a:rPr>
              <a:t>t</a:t>
            </a:r>
            <a:r>
              <a:rPr lang="en-US" sz="2200" i="1" baseline="-30000" dirty="0">
                <a:solidFill>
                  <a:srgbClr val="00B050"/>
                </a:solidFill>
              </a:rPr>
              <a:t> </a:t>
            </a:r>
            <a:r>
              <a:rPr lang="en-US" sz="2200" dirty="0" smtClean="0">
                <a:solidFill>
                  <a:srgbClr val="00B050"/>
                </a:solidFill>
              </a:rPr>
              <a:t>- we measure directly</a:t>
            </a:r>
          </a:p>
          <a:p>
            <a:r>
              <a:rPr lang="en-US" sz="2200" dirty="0" smtClean="0">
                <a:solidFill>
                  <a:srgbClr val="00B050"/>
                </a:solidFill>
              </a:rPr>
              <a:t>ε - known by direct measurement and by simulation</a:t>
            </a:r>
            <a:endParaRPr lang="en-US" sz="2400" dirty="0">
              <a:solidFill>
                <a:srgbClr val="00B050"/>
              </a:solidFill>
            </a:endParaRPr>
          </a:p>
          <a:p>
            <a:r>
              <a:rPr lang="en-US" sz="2200" i="1" dirty="0">
                <a:solidFill>
                  <a:srgbClr val="FF0000"/>
                </a:solidFill>
              </a:rPr>
              <a:t>N</a:t>
            </a:r>
            <a:r>
              <a:rPr lang="en-US" sz="2200" i="1" baseline="-30000" dirty="0">
                <a:solidFill>
                  <a:srgbClr val="FF0000"/>
                </a:solidFill>
              </a:rPr>
              <a:t>1,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i="1" dirty="0">
                <a:solidFill>
                  <a:srgbClr val="FF0000"/>
                </a:solidFill>
              </a:rPr>
              <a:t>N</a:t>
            </a:r>
            <a:r>
              <a:rPr lang="en-US" sz="2200" i="1" baseline="-30000" dirty="0">
                <a:solidFill>
                  <a:srgbClr val="FF0000"/>
                </a:solidFill>
              </a:rPr>
              <a:t>2 , </a:t>
            </a:r>
            <a:r>
              <a:rPr lang="en-US" sz="2200" i="1" dirty="0">
                <a:solidFill>
                  <a:srgbClr val="FF0000"/>
                </a:solidFill>
              </a:rPr>
              <a:t>N</a:t>
            </a:r>
            <a:r>
              <a:rPr lang="en-US" sz="2200" i="1" baseline="-30000" dirty="0">
                <a:solidFill>
                  <a:srgbClr val="FF0000"/>
                </a:solidFill>
              </a:rPr>
              <a:t>3 </a:t>
            </a:r>
            <a:r>
              <a:rPr lang="en-US" sz="2200" dirty="0" smtClean="0">
                <a:solidFill>
                  <a:srgbClr val="FF0000"/>
                </a:solidFill>
              </a:rPr>
              <a:t>- we determine to obtain the </a:t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(</a:t>
            </a:r>
            <a:r>
              <a:rPr lang="en-US" sz="2400" b="1" dirty="0">
                <a:solidFill>
                  <a:srgbClr val="FF0000"/>
                </a:solidFill>
                <a:sym typeface="Symbol"/>
              </a:rPr>
              <a:t>,1n),</a:t>
            </a:r>
            <a:r>
              <a:rPr lang="en-US" sz="2400" b="1" dirty="0">
                <a:solidFill>
                  <a:srgbClr val="FF0000"/>
                </a:solidFill>
              </a:rPr>
              <a:t> (</a:t>
            </a:r>
            <a:r>
              <a:rPr lang="en-US" sz="2400" b="1" dirty="0">
                <a:solidFill>
                  <a:srgbClr val="FF0000"/>
                </a:solidFill>
                <a:sym typeface="Symbol"/>
              </a:rPr>
              <a:t>,2n), 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  <a:sym typeface="Symbol"/>
              </a:rPr>
              <a:t>,3n) </a:t>
            </a:r>
            <a:r>
              <a:rPr lang="en-US" sz="2200" dirty="0" smtClean="0">
                <a:solidFill>
                  <a:srgbClr val="FF0000"/>
                </a:solidFill>
              </a:rPr>
              <a:t>cross sections</a:t>
            </a:r>
          </a:p>
        </p:txBody>
      </p:sp>
    </p:spTree>
    <p:extLst>
      <p:ext uri="{BB962C8B-B14F-4D97-AF65-F5344CB8AC3E}">
        <p14:creationId xmlns:p14="http://schemas.microsoft.com/office/powerpoint/2010/main" val="25620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83897" y="6731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Considering a flat efficiency neutron detector and </a:t>
            </a:r>
            <a:r>
              <a:rPr lang="en-US" sz="2400" dirty="0"/>
              <a:t>E</a:t>
            </a:r>
            <a:r>
              <a:rPr lang="en-US" sz="2400" baseline="-25000" dirty="0">
                <a:sym typeface="Symbol"/>
              </a:rPr>
              <a:t></a:t>
            </a:r>
            <a:r>
              <a:rPr lang="en-US" sz="2400" dirty="0">
                <a:sym typeface="Symbol"/>
              </a:rPr>
              <a:t>&lt;</a:t>
            </a:r>
            <a:r>
              <a:rPr lang="en-US" sz="2400" dirty="0" smtClean="0">
                <a:sym typeface="Symbol"/>
              </a:rPr>
              <a:t>S</a:t>
            </a:r>
            <a:r>
              <a:rPr lang="en-US" sz="2400" baseline="-25000" dirty="0" smtClean="0">
                <a:sym typeface="Symbol"/>
              </a:rPr>
              <a:t>4n</a:t>
            </a:r>
            <a:r>
              <a:rPr lang="en-US" sz="2400" dirty="0" smtClean="0">
                <a:sym typeface="Symbol"/>
              </a:rPr>
              <a:t> we have: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04800" y="132526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Single neutron events: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51095" y="1808995"/>
                <a:ext cx="651761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200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2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200" b="0" i="1" baseline="-3000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2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200" i="1">
                          <a:latin typeface="Cambria Math"/>
                          <a:ea typeface="Cambria Math"/>
                        </a:rPr>
                        <m:t>𝜀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</m:d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200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200" b="0" i="1" baseline="-30000" smtClean="0">
                              <a:latin typeface="Cambria Math"/>
                              <a:ea typeface="Cambria Math"/>
                            </a:rPr>
                            <m:t>3</m:t>
                          </m:r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2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200" i="1">
                          <a:latin typeface="Cambria Math"/>
                          <a:ea typeface="Cambria Math"/>
                        </a:rPr>
                        <m:t>𝜀</m:t>
                      </m:r>
                      <m:sSup>
                        <m:sSupPr>
                          <m:ctrlPr>
                            <a:rPr lang="en-US" sz="22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r>
                                <a:rPr lang="en-US" sz="2200" i="1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95" y="1808995"/>
                <a:ext cx="6517617" cy="430887"/>
              </a:xfrm>
              <a:prstGeom prst="rect">
                <a:avLst/>
              </a:prstGeom>
              <a:blipFill rotWithShape="1">
                <a:blip r:embed="rId2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351095" y="2239882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Double neutron events: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1095" y="2676407"/>
                <a:ext cx="429200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200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200" b="0" i="1" baseline="-30000" smtClean="0">
                              <a:latin typeface="Cambria Math"/>
                              <a:ea typeface="Cambria Math"/>
                            </a:rPr>
                            <m:t>3</m:t>
                          </m:r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2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22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2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1−</m:t>
                          </m:r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95" y="2676407"/>
                <a:ext cx="4292008" cy="430887"/>
              </a:xfrm>
              <a:prstGeom prst="rect">
                <a:avLst/>
              </a:prstGeom>
              <a:blipFill rotWithShape="1">
                <a:blip r:embed="rId3"/>
                <a:stretch>
                  <a:fillRect b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371990" y="309927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Triple neutron events: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76495" y="3514684"/>
                <a:ext cx="169001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95" y="3514684"/>
                <a:ext cx="1690013" cy="430887"/>
              </a:xfrm>
              <a:prstGeom prst="rect">
                <a:avLst/>
              </a:prstGeom>
              <a:blipFill rotWithShape="1">
                <a:blip r:embed="rId4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165100" y="4276585"/>
            <a:ext cx="877199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B050"/>
                </a:solidFill>
              </a:rPr>
              <a:t>N</a:t>
            </a:r>
            <a:r>
              <a:rPr lang="en-US" sz="2200" i="1" baseline="-30000" dirty="0">
                <a:solidFill>
                  <a:srgbClr val="00B050"/>
                </a:solidFill>
              </a:rPr>
              <a:t>s,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i="1" dirty="0" err="1">
                <a:solidFill>
                  <a:srgbClr val="00B050"/>
                </a:solidFill>
              </a:rPr>
              <a:t>N</a:t>
            </a:r>
            <a:r>
              <a:rPr lang="en-US" sz="2200" i="1" baseline="-30000" dirty="0" err="1">
                <a:solidFill>
                  <a:srgbClr val="00B050"/>
                </a:solidFill>
              </a:rPr>
              <a:t>d</a:t>
            </a:r>
            <a:r>
              <a:rPr lang="en-US" sz="2200" i="1" baseline="-30000" dirty="0">
                <a:solidFill>
                  <a:srgbClr val="00B050"/>
                </a:solidFill>
              </a:rPr>
              <a:t> , </a:t>
            </a:r>
            <a:r>
              <a:rPr lang="en-US" sz="2200" i="1" dirty="0" err="1">
                <a:solidFill>
                  <a:srgbClr val="00B050"/>
                </a:solidFill>
              </a:rPr>
              <a:t>N</a:t>
            </a:r>
            <a:r>
              <a:rPr lang="en-US" sz="2200" i="1" baseline="-30000" dirty="0" err="1">
                <a:solidFill>
                  <a:srgbClr val="00B050"/>
                </a:solidFill>
              </a:rPr>
              <a:t>t</a:t>
            </a:r>
            <a:r>
              <a:rPr lang="en-US" sz="2200" i="1" baseline="-30000" dirty="0">
                <a:solidFill>
                  <a:srgbClr val="00B050"/>
                </a:solidFill>
              </a:rPr>
              <a:t> </a:t>
            </a:r>
            <a:r>
              <a:rPr lang="en-US" sz="2200" dirty="0" smtClean="0">
                <a:solidFill>
                  <a:srgbClr val="00B050"/>
                </a:solidFill>
              </a:rPr>
              <a:t>- we measure directly</a:t>
            </a:r>
          </a:p>
          <a:p>
            <a:r>
              <a:rPr lang="en-US" sz="2200" dirty="0" smtClean="0">
                <a:solidFill>
                  <a:srgbClr val="00B050"/>
                </a:solidFill>
              </a:rPr>
              <a:t>ε - known by direct measurement and by simulation</a:t>
            </a:r>
            <a:endParaRPr lang="en-US" sz="2400" dirty="0">
              <a:solidFill>
                <a:srgbClr val="00B050"/>
              </a:solidFill>
            </a:endParaRPr>
          </a:p>
          <a:p>
            <a:r>
              <a:rPr lang="en-US" sz="2200" i="1" dirty="0">
                <a:solidFill>
                  <a:srgbClr val="FF0000"/>
                </a:solidFill>
              </a:rPr>
              <a:t>N</a:t>
            </a:r>
            <a:r>
              <a:rPr lang="en-US" sz="2200" i="1" baseline="-30000" dirty="0">
                <a:solidFill>
                  <a:srgbClr val="FF0000"/>
                </a:solidFill>
              </a:rPr>
              <a:t>1,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i="1" dirty="0">
                <a:solidFill>
                  <a:srgbClr val="FF0000"/>
                </a:solidFill>
              </a:rPr>
              <a:t>N</a:t>
            </a:r>
            <a:r>
              <a:rPr lang="en-US" sz="2200" i="1" baseline="-30000" dirty="0">
                <a:solidFill>
                  <a:srgbClr val="FF0000"/>
                </a:solidFill>
              </a:rPr>
              <a:t>2 , </a:t>
            </a:r>
            <a:r>
              <a:rPr lang="en-US" sz="2200" i="1" dirty="0">
                <a:solidFill>
                  <a:srgbClr val="FF0000"/>
                </a:solidFill>
              </a:rPr>
              <a:t>N</a:t>
            </a:r>
            <a:r>
              <a:rPr lang="en-US" sz="2200" i="1" baseline="-30000" dirty="0">
                <a:solidFill>
                  <a:srgbClr val="FF0000"/>
                </a:solidFill>
              </a:rPr>
              <a:t>3 </a:t>
            </a:r>
            <a:r>
              <a:rPr lang="en-US" sz="2200" dirty="0" smtClean="0">
                <a:solidFill>
                  <a:srgbClr val="FF0000"/>
                </a:solidFill>
              </a:rPr>
              <a:t>- we determine to obtain the </a:t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(</a:t>
            </a:r>
            <a:r>
              <a:rPr lang="en-US" sz="2400" b="1" dirty="0">
                <a:solidFill>
                  <a:srgbClr val="FF0000"/>
                </a:solidFill>
                <a:sym typeface="Symbol"/>
              </a:rPr>
              <a:t>,1n),</a:t>
            </a:r>
            <a:r>
              <a:rPr lang="en-US" sz="2400" b="1" dirty="0">
                <a:solidFill>
                  <a:srgbClr val="FF0000"/>
                </a:solidFill>
              </a:rPr>
              <a:t> (</a:t>
            </a:r>
            <a:r>
              <a:rPr lang="en-US" sz="2400" b="1" dirty="0">
                <a:solidFill>
                  <a:srgbClr val="FF0000"/>
                </a:solidFill>
                <a:sym typeface="Symbol"/>
              </a:rPr>
              <a:t>,2n), 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  <a:sym typeface="Symbol"/>
              </a:rPr>
              <a:t>,3n) </a:t>
            </a:r>
            <a:r>
              <a:rPr lang="en-US" sz="2200" dirty="0" smtClean="0">
                <a:solidFill>
                  <a:srgbClr val="FF0000"/>
                </a:solidFill>
              </a:rPr>
              <a:t>cross sections</a:t>
            </a:r>
          </a:p>
        </p:txBody>
      </p:sp>
    </p:spTree>
    <p:extLst>
      <p:ext uri="{BB962C8B-B14F-4D97-AF65-F5344CB8AC3E}">
        <p14:creationId xmlns:p14="http://schemas.microsoft.com/office/powerpoint/2010/main" val="175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134965"/>
            <a:ext cx="8229600" cy="34521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6600" y="304800"/>
            <a:ext cx="7704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Neutron </a:t>
            </a:r>
            <a:r>
              <a:rPr lang="en-US" sz="24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multiplicity sorting 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with a 4</a:t>
            </a:r>
            <a:r>
              <a:rPr lang="el-GR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π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neutron detector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300" y="4445000"/>
            <a:ext cx="8597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Search for a flat efficiency 4</a:t>
            </a:r>
            <a:r>
              <a:rPr lang="el-GR" sz="2000" dirty="0" smtClean="0">
                <a:solidFill>
                  <a:srgbClr val="FF0000"/>
                </a:solidFill>
              </a:rPr>
              <a:t>π</a:t>
            </a:r>
            <a:r>
              <a:rPr lang="en-US" sz="2000" dirty="0" smtClean="0">
                <a:solidFill>
                  <a:srgbClr val="FF0000"/>
                </a:solidFill>
              </a:rPr>
              <a:t> neutron detector: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number of rings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distance between beam axis and center of each ring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number of detectors per ring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size of moderator			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600700" y="5376765"/>
            <a:ext cx="354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GEANT simulations for ~50 possible configurations during 2 months on 36 cores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6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600" y="177800"/>
            <a:ext cx="7704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Neutron </a:t>
            </a:r>
            <a:r>
              <a:rPr lang="en-US" sz="24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multiplicity sorting 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with a 4</a:t>
            </a:r>
            <a:r>
              <a:rPr lang="el-GR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π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neutron detector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691059"/>
            <a:ext cx="883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Flat-efficiency 4</a:t>
            </a:r>
            <a:r>
              <a:rPr lang="el-G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neutron detector -&gt; </a:t>
            </a:r>
            <a:r>
              <a:rPr lang="en-US" sz="22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ε(</a:t>
            </a:r>
            <a:r>
              <a:rPr lang="en-US" sz="2200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u="sng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) no longer depends on </a:t>
            </a:r>
            <a:r>
              <a:rPr lang="en-US" sz="2200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u="sng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2200" u="sng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0632"/>
              </p:ext>
            </p:extLst>
          </p:nvPr>
        </p:nvGraphicFramePr>
        <p:xfrm>
          <a:off x="322447" y="1345665"/>
          <a:ext cx="4648200" cy="1676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01800"/>
                <a:gridCol w="1701800"/>
                <a:gridCol w="1244600"/>
              </a:tblGrid>
              <a:tr h="27924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Configuration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He counters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Distance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924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Inner</a:t>
                      </a:r>
                      <a:r>
                        <a:rPr lang="en-US" sz="1600" baseline="0" dirty="0" smtClean="0"/>
                        <a:t> ring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5.5 cm</a:t>
                      </a:r>
                      <a:endParaRPr lang="en-US" sz="1600" dirty="0"/>
                    </a:p>
                  </a:txBody>
                  <a:tcPr/>
                </a:tc>
              </a:tr>
              <a:tr h="27924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Middle ring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 cm</a:t>
                      </a:r>
                      <a:endParaRPr lang="en-US" sz="1600" dirty="0"/>
                    </a:p>
                  </a:txBody>
                  <a:tcPr/>
                </a:tc>
              </a:tr>
              <a:tr h="27924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Outer ring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 cm</a:t>
                      </a:r>
                      <a:endParaRPr lang="en-US" sz="1600" dirty="0"/>
                    </a:p>
                  </a:txBody>
                  <a:tcPr/>
                </a:tc>
              </a:tr>
              <a:tr h="27924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209800"/>
            <a:ext cx="3183774" cy="3174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3148020"/>
            <a:ext cx="3895023" cy="2921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0500" y="5700854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Moderator size: 46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12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6600" y="304800"/>
            <a:ext cx="7704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Neutron </a:t>
            </a:r>
            <a:r>
              <a:rPr lang="en-US" sz="24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multiplicity sorting 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with a 4</a:t>
            </a:r>
            <a:r>
              <a:rPr lang="el-GR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π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neutron detector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13679"/>
            <a:ext cx="5105400" cy="35863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7700" y="1119644"/>
            <a:ext cx="3276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Times New Roman" panose="02020603050405020304" pitchFamily="18" charset="0"/>
              </a:rPr>
              <a:t>Detection efficiency:</a:t>
            </a:r>
          </a:p>
          <a:p>
            <a:endParaRPr lang="en-US" sz="2000" dirty="0" smtClean="0">
              <a:cs typeface="Times New Roman" panose="02020603050405020304" pitchFamily="18" charset="0"/>
            </a:endParaRPr>
          </a:p>
          <a:p>
            <a:r>
              <a:rPr lang="en-US" sz="2000" u="sng" dirty="0" smtClean="0">
                <a:cs typeface="Times New Roman" panose="02020603050405020304" pitchFamily="18" charset="0"/>
              </a:rPr>
              <a:t>(</a:t>
            </a:r>
            <a:r>
              <a:rPr lang="en-US" sz="2000" u="sng" dirty="0" smtClean="0">
                <a:cs typeface="Times New Roman" panose="02020603050405020304" pitchFamily="18" charset="0"/>
                <a:sym typeface="Symbol"/>
              </a:rPr>
              <a:t>,n) neutrons:</a:t>
            </a:r>
          </a:p>
          <a:p>
            <a:r>
              <a:rPr lang="en-US" sz="20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ε = 40%</a:t>
            </a:r>
          </a:p>
          <a:p>
            <a:r>
              <a:rPr lang="en-US" sz="2000" u="sng" dirty="0" smtClean="0">
                <a:cs typeface="Times New Roman" panose="02020603050405020304" pitchFamily="18" charset="0"/>
              </a:rPr>
              <a:t>(</a:t>
            </a:r>
            <a:r>
              <a:rPr lang="en-US" sz="2000" u="sng" dirty="0">
                <a:cs typeface="Times New Roman" panose="02020603050405020304" pitchFamily="18" charset="0"/>
                <a:sym typeface="Symbol"/>
              </a:rPr>
              <a:t></a:t>
            </a:r>
            <a:r>
              <a:rPr lang="en-US" sz="2000" u="sng" dirty="0" smtClean="0">
                <a:cs typeface="Times New Roman" panose="02020603050405020304" pitchFamily="18" charset="0"/>
                <a:sym typeface="Symbol"/>
              </a:rPr>
              <a:t>,2n</a:t>
            </a:r>
            <a:r>
              <a:rPr lang="en-US" sz="2000" u="sng" dirty="0">
                <a:cs typeface="Times New Roman" panose="02020603050405020304" pitchFamily="18" charset="0"/>
                <a:sym typeface="Symbol"/>
              </a:rPr>
              <a:t>) neutrons:</a:t>
            </a:r>
          </a:p>
          <a:p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Both neutrons detected:</a:t>
            </a:r>
          </a:p>
          <a:p>
            <a:r>
              <a:rPr lang="en-US" sz="20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ε</a:t>
            </a:r>
            <a:r>
              <a:rPr lang="en-US" sz="2000" baseline="300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= </a:t>
            </a:r>
            <a:r>
              <a:rPr lang="en-US" sz="20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16%</a:t>
            </a:r>
          </a:p>
          <a:p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Only one neutron detected:</a:t>
            </a:r>
          </a:p>
          <a:p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ε(1-</a:t>
            </a:r>
            <a:r>
              <a:rPr lang="en-US" sz="2000" dirty="0"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ε) = 24%</a:t>
            </a:r>
          </a:p>
          <a:p>
            <a:r>
              <a:rPr lang="en-US" sz="2000" u="sng" dirty="0" smtClean="0">
                <a:cs typeface="Times New Roman" panose="02020603050405020304" pitchFamily="18" charset="0"/>
              </a:rPr>
              <a:t>(</a:t>
            </a:r>
            <a:r>
              <a:rPr lang="en-US" sz="2000" u="sng" dirty="0">
                <a:cs typeface="Times New Roman" panose="02020603050405020304" pitchFamily="18" charset="0"/>
                <a:sym typeface="Symbol"/>
              </a:rPr>
              <a:t></a:t>
            </a:r>
            <a:r>
              <a:rPr lang="en-US" sz="2000" u="sng" dirty="0" smtClean="0">
                <a:cs typeface="Times New Roman" panose="02020603050405020304" pitchFamily="18" charset="0"/>
                <a:sym typeface="Symbol"/>
              </a:rPr>
              <a:t>,3n</a:t>
            </a:r>
            <a:r>
              <a:rPr lang="en-US" sz="2000" u="sng" dirty="0">
                <a:cs typeface="Times New Roman" panose="02020603050405020304" pitchFamily="18" charset="0"/>
                <a:sym typeface="Symbol"/>
              </a:rPr>
              <a:t>) neutrons:</a:t>
            </a:r>
          </a:p>
          <a:p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3 </a:t>
            </a:r>
            <a:r>
              <a:rPr lang="en-US" sz="2000" dirty="0">
                <a:cs typeface="Times New Roman" panose="02020603050405020304" pitchFamily="18" charset="0"/>
                <a:sym typeface="Symbol"/>
              </a:rPr>
              <a:t>neutrons detected:</a:t>
            </a:r>
          </a:p>
          <a:p>
            <a:r>
              <a:rPr lang="en-US" sz="20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ε</a:t>
            </a:r>
            <a:r>
              <a:rPr lang="en-US" sz="2000" baseline="300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= </a:t>
            </a:r>
            <a:r>
              <a:rPr lang="en-US" sz="2000" dirty="0" smtClean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6.4%</a:t>
            </a:r>
          </a:p>
          <a:p>
            <a:r>
              <a:rPr lang="en-US" sz="2000" dirty="0">
                <a:cs typeface="Times New Roman" panose="02020603050405020304" pitchFamily="18" charset="0"/>
                <a:sym typeface="Symbol"/>
              </a:rPr>
              <a:t>2 neutron detected:</a:t>
            </a:r>
          </a:p>
          <a:p>
            <a:r>
              <a:rPr lang="en-US" sz="2000" dirty="0">
                <a:cs typeface="Times New Roman" panose="02020603050405020304" pitchFamily="18" charset="0"/>
                <a:sym typeface="Symbol"/>
              </a:rPr>
              <a:t>ε</a:t>
            </a:r>
            <a:r>
              <a:rPr lang="en-US" sz="2000" baseline="30000" dirty="0">
                <a:cs typeface="Times New Roman" panose="02020603050405020304" pitchFamily="18" charset="0"/>
                <a:sym typeface="Symbol"/>
              </a:rPr>
              <a:t>2 </a:t>
            </a:r>
            <a:r>
              <a:rPr lang="en-US" sz="2000" dirty="0">
                <a:cs typeface="Times New Roman" panose="02020603050405020304" pitchFamily="18" charset="0"/>
                <a:sym typeface="Symbol"/>
              </a:rPr>
              <a:t>(1- ε) = 9.6%</a:t>
            </a:r>
          </a:p>
          <a:p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Only </a:t>
            </a:r>
            <a:r>
              <a:rPr lang="en-US" sz="2000" dirty="0">
                <a:cs typeface="Times New Roman" panose="02020603050405020304" pitchFamily="18" charset="0"/>
                <a:sym typeface="Symbol"/>
              </a:rPr>
              <a:t>one neutron detected:</a:t>
            </a:r>
          </a:p>
          <a:p>
            <a:r>
              <a:rPr lang="en-US" sz="2000" dirty="0">
                <a:cs typeface="Times New Roman" panose="02020603050405020304" pitchFamily="18" charset="0"/>
                <a:sym typeface="Symbol"/>
              </a:rPr>
              <a:t>ε(1- </a:t>
            </a:r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ε)</a:t>
            </a:r>
            <a:r>
              <a:rPr lang="en-US" sz="2000" baseline="30000" dirty="0" smtClean="0">
                <a:cs typeface="Times New Roman" panose="02020603050405020304" pitchFamily="18" charset="0"/>
                <a:sym typeface="Symbol"/>
              </a:rPr>
              <a:t>2</a:t>
            </a:r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000" dirty="0">
                <a:cs typeface="Times New Roman" panose="02020603050405020304" pitchFamily="18" charset="0"/>
                <a:sym typeface="Symbol"/>
              </a:rPr>
              <a:t>= </a:t>
            </a:r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14.4%</a:t>
            </a:r>
            <a:endParaRPr lang="en-US" sz="2000" dirty="0">
              <a:cs typeface="Times New Roman" panose="02020603050405020304" pitchFamily="18" charset="0"/>
              <a:sym typeface="Symbol"/>
            </a:endParaRPr>
          </a:p>
          <a:p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4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600" y="304800"/>
            <a:ext cx="7704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Neutron </a:t>
            </a:r>
            <a:r>
              <a:rPr lang="en-US" sz="24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multiplicity sorting 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with a 4</a:t>
            </a:r>
            <a:r>
              <a:rPr lang="el-GR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π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neutron 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detector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Sensitivity test</a:t>
            </a:r>
            <a:endParaRPr lang="en-US" sz="2400" b="1" dirty="0">
              <a:solidFill>
                <a:schemeClr val="tx2"/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517650"/>
            <a:ext cx="3962400" cy="32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87" y="1517650"/>
            <a:ext cx="3982856" cy="330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" y="5092700"/>
            <a:ext cx="410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Sensitivity to displacements of counters from the inner ring.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41900" y="5105400"/>
            <a:ext cx="410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Sensitivity to moderator size.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523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6600" y="304800"/>
            <a:ext cx="7704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Neutron </a:t>
            </a:r>
            <a:r>
              <a:rPr lang="en-US" sz="24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multiplicity sorting 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with a 4</a:t>
            </a:r>
            <a:r>
              <a:rPr lang="el-GR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π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neutron 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detector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Comparison with calibration source</a:t>
            </a:r>
            <a:endParaRPr lang="en-US" sz="2400" b="1" dirty="0">
              <a:solidFill>
                <a:schemeClr val="tx2"/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802" y="1460403"/>
            <a:ext cx="5099061" cy="42195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4200" y="5730707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Calibrated </a:t>
            </a:r>
            <a:r>
              <a:rPr lang="en-US" sz="2000" baseline="30000" dirty="0" smtClean="0"/>
              <a:t>252</a:t>
            </a:r>
            <a:r>
              <a:rPr lang="en-US" sz="2000" dirty="0" smtClean="0"/>
              <a:t>Cf source obtained from NIST Japan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418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Outline</a:t>
            </a:r>
            <a:endParaRPr lang="en-US" sz="36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803400"/>
            <a:ext cx="8699500" cy="340359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Future experiments at ELI-NP – </a:t>
            </a:r>
            <a:r>
              <a:rPr lang="en-US" sz="2400" dirty="0" smtClean="0">
                <a:solidFill>
                  <a:srgbClr val="C00000"/>
                </a:solidFill>
              </a:rPr>
              <a:t>G</a:t>
            </a:r>
            <a:r>
              <a:rPr lang="en-US" sz="2400" dirty="0" smtClean="0"/>
              <a:t>amma </a:t>
            </a:r>
            <a:r>
              <a:rPr lang="en-US" sz="2400" dirty="0" smtClean="0">
                <a:solidFill>
                  <a:srgbClr val="C00000"/>
                </a:solidFill>
              </a:rPr>
              <a:t>A</a:t>
            </a:r>
            <a:r>
              <a:rPr lang="en-US" sz="2400" dirty="0" smtClean="0"/>
              <a:t>bove </a:t>
            </a:r>
            <a:r>
              <a:rPr lang="en-US" sz="2400" dirty="0">
                <a:solidFill>
                  <a:srgbClr val="C00000"/>
                </a:solidFill>
              </a:rPr>
              <a:t>N</a:t>
            </a:r>
            <a:r>
              <a:rPr lang="en-US" sz="2400" dirty="0" smtClean="0"/>
              <a:t>eutron </a:t>
            </a:r>
            <a:r>
              <a:rPr lang="en-US" sz="2400" dirty="0">
                <a:solidFill>
                  <a:srgbClr val="C00000"/>
                </a:solidFill>
              </a:rPr>
              <a:t>T</a:t>
            </a:r>
            <a:r>
              <a:rPr lang="en-US" sz="2400" dirty="0" smtClean="0"/>
              <a:t>hreshold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Discrepancies between existing </a:t>
            </a:r>
            <a:r>
              <a:rPr lang="en-US" sz="2400" dirty="0" err="1" smtClean="0"/>
              <a:t>photoneutron</a:t>
            </a:r>
            <a:r>
              <a:rPr lang="en-US" sz="2400" dirty="0" smtClean="0"/>
              <a:t> cross section measurements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Experimental challenges for neutron multiplicity sorting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Design of a flat-efficiency neutron detector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Experiment</a:t>
            </a:r>
            <a:r>
              <a:rPr lang="en-US" sz="2400" dirty="0"/>
              <a:t>: </a:t>
            </a:r>
            <a:r>
              <a:rPr lang="en-US" sz="2400" baseline="30000" dirty="0"/>
              <a:t>209</a:t>
            </a:r>
            <a:r>
              <a:rPr lang="en-US" sz="2400" dirty="0"/>
              <a:t>Bi(</a:t>
            </a:r>
            <a:r>
              <a:rPr lang="en-US" sz="2400" dirty="0" err="1"/>
              <a:t>g,xn</a:t>
            </a:r>
            <a:r>
              <a:rPr lang="en-US" sz="2400" dirty="0"/>
              <a:t>) cross </a:t>
            </a:r>
            <a:r>
              <a:rPr lang="en-US" sz="2400" dirty="0" smtClean="0"/>
              <a:t>sections at NewSUBARU synchrotron radiation facility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929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457200" y="-4762"/>
            <a:ext cx="8229600" cy="754062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itchFamily="18" charset="0"/>
              </a:rPr>
              <a:t>Partial </a:t>
            </a:r>
            <a:r>
              <a:rPr lang="en-US" altLang="en-US" sz="24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itchFamily="18" charset="0"/>
              </a:rPr>
              <a:t>and total </a:t>
            </a:r>
            <a:r>
              <a:rPr lang="en-US" altLang="en-US" sz="2400" b="1" dirty="0" err="1">
                <a:solidFill>
                  <a:schemeClr val="tx2"/>
                </a:solidFill>
                <a:latin typeface="Candara" panose="020E0502030303020204" pitchFamily="34" charset="0"/>
                <a:cs typeface="Times New Roman" pitchFamily="18" charset="0"/>
              </a:rPr>
              <a:t>photoneutron</a:t>
            </a:r>
            <a:r>
              <a:rPr lang="en-US" altLang="en-US" sz="24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itchFamily="18" charset="0"/>
              </a:rPr>
              <a:t> cross sections for </a:t>
            </a:r>
            <a:r>
              <a:rPr lang="en-US" altLang="en-US" sz="2400" b="1" baseline="30000" dirty="0">
                <a:solidFill>
                  <a:schemeClr val="tx2"/>
                </a:solidFill>
                <a:latin typeface="Candara" panose="020E0502030303020204" pitchFamily="34" charset="0"/>
                <a:cs typeface="Times New Roman" pitchFamily="18" charset="0"/>
              </a:rPr>
              <a:t>209</a:t>
            </a:r>
            <a:r>
              <a:rPr lang="en-US" altLang="en-US" sz="24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itchFamily="18" charset="0"/>
              </a:rPr>
              <a:t>Bi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245270" y="2819400"/>
            <a:ext cx="4920059" cy="16563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r>
              <a:rPr lang="en-US" sz="2000" b="1" dirty="0" smtClean="0"/>
              <a:t>(g,1n) measurements:</a:t>
            </a:r>
          </a:p>
          <a:p>
            <a:pPr marL="457200" lvl="1" indent="0">
              <a:buNone/>
            </a:pPr>
            <a:r>
              <a:rPr lang="en-US" sz="2000" dirty="0" smtClean="0"/>
              <a:t>7.5 to 14.35 MeV </a:t>
            </a:r>
            <a:r>
              <a:rPr lang="en-US" sz="2000" dirty="0">
                <a:sym typeface="Symbol"/>
              </a:rPr>
              <a:t>-ray beams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Nd:YVO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</a:t>
            </a:r>
            <a:r>
              <a:rPr lang="en-US" sz="2000" dirty="0"/>
              <a:t>laser </a:t>
            </a:r>
            <a:r>
              <a:rPr lang="en-US" sz="2000" dirty="0" smtClean="0"/>
              <a:t>INAZUMA </a:t>
            </a:r>
          </a:p>
          <a:p>
            <a:pPr marL="457200" lvl="1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–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harmonic (1064 nm)</a:t>
            </a:r>
            <a:endParaRPr lang="en-US" sz="2000" dirty="0"/>
          </a:p>
          <a:p>
            <a:pPr marL="457200" lvl="1" indent="0">
              <a:buNone/>
            </a:pPr>
            <a:r>
              <a:rPr lang="en-US" sz="2000" dirty="0" smtClean="0"/>
              <a:t>Electron energies - 600 to 900 MeV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92600" y="2832097"/>
            <a:ext cx="5041900" cy="1643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000" b="1" dirty="0" smtClean="0"/>
              <a:t>(g,2n), </a:t>
            </a:r>
            <a:r>
              <a:rPr lang="en-US" sz="2000" b="1" dirty="0"/>
              <a:t>(</a:t>
            </a:r>
            <a:r>
              <a:rPr lang="en-US" sz="2000" b="1" dirty="0" smtClean="0"/>
              <a:t>g,3n), (g,4n) measurements:</a:t>
            </a:r>
          </a:p>
          <a:p>
            <a:pPr marL="457200" lvl="1" indent="0">
              <a:buNone/>
            </a:pPr>
            <a:r>
              <a:rPr lang="en-US" sz="2000" dirty="0" smtClean="0"/>
              <a:t>14.5 to 40 MeV </a:t>
            </a:r>
            <a:r>
              <a:rPr lang="en-US" sz="2000" dirty="0">
                <a:sym typeface="Symbol"/>
              </a:rPr>
              <a:t>-ray beams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Nd:YVO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</a:t>
            </a:r>
            <a:r>
              <a:rPr lang="en-US" sz="2000" dirty="0"/>
              <a:t>laser </a:t>
            </a:r>
            <a:r>
              <a:rPr lang="en-US" sz="2000" dirty="0" smtClean="0"/>
              <a:t>INAZUMA </a:t>
            </a:r>
          </a:p>
          <a:p>
            <a:pPr marL="457200" lvl="1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–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harmonic (532 nm)</a:t>
            </a:r>
            <a:endParaRPr lang="en-US" sz="2000" dirty="0"/>
          </a:p>
          <a:p>
            <a:pPr marL="457200" lvl="1" indent="0">
              <a:buNone/>
            </a:pPr>
            <a:r>
              <a:rPr lang="en-US" sz="2000" dirty="0" smtClean="0"/>
              <a:t>Electron energies - 640 to 1100 MeV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0450" y="4591385"/>
            <a:ext cx="4483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u="sng" dirty="0">
                <a:solidFill>
                  <a:srgbClr val="FF0000"/>
                </a:solidFill>
              </a:rPr>
              <a:t>Flat efficiency</a:t>
            </a:r>
            <a:r>
              <a:rPr lang="en-US" sz="2000" dirty="0"/>
              <a:t> 4</a:t>
            </a:r>
            <a:r>
              <a:rPr lang="el-GR" sz="2000" dirty="0"/>
              <a:t>π</a:t>
            </a:r>
            <a:r>
              <a:rPr lang="en-US" sz="2000" dirty="0"/>
              <a:t> neutron detector</a:t>
            </a:r>
          </a:p>
          <a:p>
            <a:pPr lvl="1"/>
            <a:r>
              <a:rPr lang="en-US" sz="2000" dirty="0" smtClean="0"/>
              <a:t>LaBr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</a:t>
            </a:r>
            <a:r>
              <a:rPr lang="en-US" sz="2000" dirty="0"/>
              <a:t>detector for energy monitor</a:t>
            </a:r>
          </a:p>
          <a:p>
            <a:pPr lvl="1"/>
            <a:r>
              <a:rPr lang="en-US" sz="2000" dirty="0"/>
              <a:t>100% </a:t>
            </a:r>
            <a:r>
              <a:rPr lang="en-US" sz="2000" dirty="0" err="1"/>
              <a:t>NaI</a:t>
            </a:r>
            <a:r>
              <a:rPr lang="en-US" sz="2000" dirty="0"/>
              <a:t>-Tl detector flux monitor</a:t>
            </a:r>
          </a:p>
          <a:p>
            <a:pPr lvl="1"/>
            <a:r>
              <a:rPr lang="en-US" sz="2000" dirty="0"/>
              <a:t>Monoisotopic thick </a:t>
            </a:r>
            <a:r>
              <a:rPr lang="en-US" sz="2000" baseline="30000" dirty="0"/>
              <a:t>209</a:t>
            </a:r>
            <a:r>
              <a:rPr lang="en-US" sz="2000" dirty="0"/>
              <a:t>Bi target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01452"/>
            <a:ext cx="6692900" cy="21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520700"/>
            <a:ext cx="8229600" cy="6007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The neutron multiplicity sorting technique relies on the </a:t>
            </a:r>
            <a:r>
              <a:rPr lang="en-US" sz="1800" dirty="0" smtClean="0"/>
              <a:t>following assumptions, </a:t>
            </a:r>
            <a:r>
              <a:rPr lang="en-US" sz="1800" dirty="0"/>
              <a:t>so that we can assume that x neutrons recorded between 2 consecutive gamma bunches are in fact coming from the same </a:t>
            </a:r>
            <a:r>
              <a:rPr lang="en-US" sz="1800" dirty="0" smtClean="0"/>
              <a:t>reaction:</a:t>
            </a:r>
            <a:endParaRPr lang="en-US" sz="1800" dirty="0"/>
          </a:p>
          <a:p>
            <a:pPr marL="0" indent="0">
              <a:buNone/>
            </a:pPr>
            <a:r>
              <a:rPr lang="en-US" sz="1800" b="1" i="1" dirty="0" smtClean="0"/>
              <a:t>(1)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one </a:t>
            </a:r>
            <a:r>
              <a:rPr lang="en-US" sz="1800" dirty="0">
                <a:solidFill>
                  <a:srgbClr val="FF0000"/>
                </a:solidFill>
              </a:rPr>
              <a:t>gamma ray bunch incident on the target generates no more than </a:t>
            </a:r>
            <a:r>
              <a:rPr lang="en-US" sz="1800" dirty="0" smtClean="0">
                <a:solidFill>
                  <a:srgbClr val="FF0000"/>
                </a:solidFill>
              </a:rPr>
              <a:t>one (</a:t>
            </a:r>
            <a:r>
              <a:rPr lang="en-US" sz="1800" dirty="0" err="1">
                <a:solidFill>
                  <a:srgbClr val="FF0000"/>
                </a:solidFill>
              </a:rPr>
              <a:t>g,xn</a:t>
            </a:r>
            <a:r>
              <a:rPr lang="en-US" sz="1800" dirty="0">
                <a:solidFill>
                  <a:srgbClr val="FF0000"/>
                </a:solidFill>
              </a:rPr>
              <a:t>) </a:t>
            </a:r>
            <a:r>
              <a:rPr lang="en-US" sz="1800" dirty="0" smtClean="0">
                <a:solidFill>
                  <a:srgbClr val="FF0000"/>
                </a:solidFill>
              </a:rPr>
              <a:t>reactions</a:t>
            </a:r>
          </a:p>
          <a:p>
            <a:pPr marL="400050" lvl="1" indent="0">
              <a:buNone/>
            </a:pPr>
            <a:r>
              <a:rPr lang="en-US" sz="1600" dirty="0"/>
              <a:t>perform count rate estimates to find convenient target thickness values depending on the cross section and beam intensity and also beam time estimates for statistics.</a:t>
            </a:r>
          </a:p>
          <a:p>
            <a:pPr marL="0" indent="0">
              <a:buNone/>
            </a:pPr>
            <a:r>
              <a:rPr lang="en-US" sz="1800" b="1" i="1" dirty="0"/>
              <a:t>(2)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the reaction neutrons have enough time between two consecutive </a:t>
            </a:r>
            <a:r>
              <a:rPr lang="en-US" sz="1800" dirty="0" smtClean="0">
                <a:solidFill>
                  <a:srgbClr val="FF0000"/>
                </a:solidFill>
              </a:rPr>
              <a:t>gamma bunches </a:t>
            </a:r>
            <a:r>
              <a:rPr lang="en-US" sz="1800" dirty="0">
                <a:solidFill>
                  <a:srgbClr val="FF0000"/>
                </a:solidFill>
              </a:rPr>
              <a:t>to be moderated and recorded by the neutron counters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  </a:t>
            </a:r>
            <a:r>
              <a:rPr lang="en-US" sz="1600" dirty="0" smtClean="0"/>
              <a:t>modify </a:t>
            </a:r>
            <a:r>
              <a:rPr lang="en-US" sz="1600" dirty="0"/>
              <a:t>the laser frequency to have at </a:t>
            </a:r>
            <a:r>
              <a:rPr lang="en-US" sz="1600" dirty="0" smtClean="0"/>
              <a:t>least ~</a:t>
            </a:r>
            <a:r>
              <a:rPr lang="en-US" sz="1600" dirty="0"/>
              <a:t>500 us moderation time (2 kHz frequency). </a:t>
            </a:r>
            <a:endParaRPr lang="en-US" sz="1600" dirty="0" smtClean="0"/>
          </a:p>
          <a:p>
            <a:pPr marL="0" indent="0">
              <a:buNone/>
            </a:pPr>
            <a:r>
              <a:rPr lang="en-US" sz="1800" dirty="0" smtClean="0"/>
              <a:t>As </a:t>
            </a:r>
            <a:r>
              <a:rPr lang="en-US" sz="1800" dirty="0"/>
              <a:t>the laser used at </a:t>
            </a:r>
            <a:r>
              <a:rPr lang="en-US" sz="1800" dirty="0" err="1" smtClean="0"/>
              <a:t>NewSUBARU</a:t>
            </a:r>
            <a:r>
              <a:rPr lang="en-US" sz="1800" dirty="0" smtClean="0"/>
              <a:t> can </a:t>
            </a:r>
            <a:r>
              <a:rPr lang="en-US" sz="1800" dirty="0"/>
              <a:t>not be used at frequencies lower than 15 kHz we had to introduce </a:t>
            </a:r>
            <a:r>
              <a:rPr lang="en-US" sz="1800" dirty="0" smtClean="0"/>
              <a:t>into the </a:t>
            </a:r>
            <a:r>
              <a:rPr lang="en-US" sz="1800" dirty="0"/>
              <a:t>optical setup two additional optical elements:</a:t>
            </a:r>
          </a:p>
          <a:p>
            <a:pPr marL="0" indent="0">
              <a:buNone/>
            </a:pPr>
            <a:r>
              <a:rPr lang="en-US" sz="1800" dirty="0"/>
              <a:t>- a </a:t>
            </a:r>
            <a:r>
              <a:rPr lang="en-US" sz="1800" dirty="0" err="1"/>
              <a:t>Pockels</a:t>
            </a:r>
            <a:r>
              <a:rPr lang="en-US" sz="1800" dirty="0"/>
              <a:t> cell (a crystal that changes the polarization angle of </a:t>
            </a:r>
            <a:r>
              <a:rPr lang="en-US" sz="1800" dirty="0" smtClean="0"/>
              <a:t>the wave </a:t>
            </a:r>
            <a:r>
              <a:rPr lang="en-US" sz="1800" dirty="0"/>
              <a:t>that passes it as a function of the high voltage applied on it)</a:t>
            </a:r>
          </a:p>
          <a:p>
            <a:pPr marL="0" indent="0">
              <a:buNone/>
            </a:pPr>
            <a:r>
              <a:rPr lang="en-US" sz="1800" dirty="0"/>
              <a:t>- and a polarizer.</a:t>
            </a:r>
          </a:p>
          <a:p>
            <a:pPr marL="0" indent="0">
              <a:buNone/>
            </a:pPr>
            <a:r>
              <a:rPr lang="en-US" sz="1600" dirty="0"/>
              <a:t>The polarizer and the </a:t>
            </a:r>
            <a:r>
              <a:rPr lang="en-US" sz="1600" dirty="0" err="1"/>
              <a:t>Pockels</a:t>
            </a:r>
            <a:r>
              <a:rPr lang="en-US" sz="1600" dirty="0"/>
              <a:t> cell were set as to allow passage of </a:t>
            </a:r>
            <a:r>
              <a:rPr lang="en-US" sz="1600" dirty="0" smtClean="0"/>
              <a:t>laser bunches </a:t>
            </a:r>
            <a:r>
              <a:rPr lang="en-US" sz="1600" dirty="0"/>
              <a:t>only if specific high voltage was set on the </a:t>
            </a:r>
            <a:r>
              <a:rPr lang="en-US" sz="1600" dirty="0" err="1"/>
              <a:t>Pockels</a:t>
            </a:r>
            <a:r>
              <a:rPr lang="en-US" sz="1600" dirty="0"/>
              <a:t> cell. </a:t>
            </a:r>
            <a:r>
              <a:rPr lang="en-US" sz="1600" dirty="0" smtClean="0"/>
              <a:t>We operated </a:t>
            </a:r>
            <a:r>
              <a:rPr lang="en-US" sz="1600" dirty="0"/>
              <a:t>the laser using an external trigger signal with 60 us period (~</a:t>
            </a:r>
            <a:r>
              <a:rPr lang="en-US" sz="1600" dirty="0" smtClean="0"/>
              <a:t>16 kHz </a:t>
            </a:r>
            <a:r>
              <a:rPr lang="en-US" sz="1600" dirty="0"/>
              <a:t>frequency). The same trigger signal was </a:t>
            </a:r>
            <a:r>
              <a:rPr lang="en-US" sz="1600" dirty="0" err="1"/>
              <a:t>downscalled</a:t>
            </a:r>
            <a:r>
              <a:rPr lang="en-US" sz="1600" dirty="0"/>
              <a:t> to 480 us (~2 </a:t>
            </a:r>
            <a:r>
              <a:rPr lang="en-US" sz="1600" dirty="0" smtClean="0"/>
              <a:t>kHz frequency</a:t>
            </a:r>
            <a:r>
              <a:rPr lang="en-US" sz="1600" dirty="0"/>
              <a:t>) and sent to the </a:t>
            </a:r>
            <a:r>
              <a:rPr lang="en-US" sz="1600" dirty="0" err="1"/>
              <a:t>Pockels</a:t>
            </a:r>
            <a:r>
              <a:rPr lang="en-US" sz="1600" dirty="0"/>
              <a:t> cell.</a:t>
            </a:r>
          </a:p>
        </p:txBody>
      </p:sp>
    </p:spTree>
    <p:extLst>
      <p:ext uri="{BB962C8B-B14F-4D97-AF65-F5344CB8AC3E}">
        <p14:creationId xmlns:p14="http://schemas.microsoft.com/office/powerpoint/2010/main" val="427196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6" y="1677202"/>
            <a:ext cx="802513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6" y="380101"/>
            <a:ext cx="5229071" cy="153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94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INAZUMA Laser </a:t>
            </a:r>
            <a:b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</a:br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1064 nm first harmonic – 40 W maximum power</a:t>
            </a:r>
            <a:b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</a:br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532 nm second harmonic – 15 W maximum power</a:t>
            </a:r>
            <a:endParaRPr lang="en-US" sz="22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54689" y="1638701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971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200" b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Pockels</a:t>
            </a:r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 Cell and Polarizer </a:t>
            </a:r>
            <a:endParaRPr lang="en-US" sz="22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5" y="1176689"/>
            <a:ext cx="2092950" cy="156971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6" y="4602622"/>
            <a:ext cx="2092950" cy="156971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5" y="2893597"/>
            <a:ext cx="2092950" cy="156971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62" y="1417638"/>
            <a:ext cx="5631845" cy="422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6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8" y="578987"/>
            <a:ext cx="8200877" cy="5625649"/>
          </a:xfr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0638"/>
            <a:ext cx="8229600" cy="558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Laser power </a:t>
            </a:r>
            <a:endParaRPr lang="en-US" sz="22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808" y="861346"/>
            <a:ext cx="8548813" cy="484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09538"/>
            <a:ext cx="8229600" cy="74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TAC spectrum for the first neutron </a:t>
            </a:r>
            <a:endParaRPr lang="en-US" sz="22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00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808" y="861346"/>
            <a:ext cx="8548812" cy="484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09538"/>
            <a:ext cx="8229600" cy="74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TAC spectrum for the second neutron </a:t>
            </a:r>
            <a:endParaRPr lang="en-US" sz="22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51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808" y="861346"/>
            <a:ext cx="8548812" cy="484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09538"/>
            <a:ext cx="8229600" cy="74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TAC spectrum for the third neutron </a:t>
            </a:r>
            <a:endParaRPr lang="en-US" sz="22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94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55313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Collaboration</a:t>
            </a:r>
            <a:endParaRPr lang="en-US" sz="36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830179"/>
            <a:ext cx="8229600" cy="5532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700" dirty="0"/>
              <a:t>D. Filipescu</a:t>
            </a:r>
            <a:r>
              <a:rPr lang="en-US" sz="1700" baseline="30000" dirty="0"/>
              <a:t> 1,2</a:t>
            </a:r>
            <a:r>
              <a:rPr lang="en-US" sz="1700" dirty="0"/>
              <a:t>,</a:t>
            </a:r>
            <a:r>
              <a:rPr lang="en-US" sz="1700" baseline="30000" dirty="0"/>
              <a:t> </a:t>
            </a:r>
            <a:r>
              <a:rPr lang="en-US" sz="1700" dirty="0"/>
              <a:t>H. Utsunomiya</a:t>
            </a:r>
            <a:r>
              <a:rPr lang="en-US" sz="1700" baseline="30000" dirty="0"/>
              <a:t>3</a:t>
            </a:r>
            <a:r>
              <a:rPr lang="en-US" sz="1700" dirty="0" smtClean="0"/>
              <a:t>, </a:t>
            </a:r>
            <a:r>
              <a:rPr lang="en-US" sz="1700" dirty="0"/>
              <a:t>Vladimir </a:t>
            </a:r>
            <a:r>
              <a:rPr lang="en-US" sz="1700" dirty="0" smtClean="0"/>
              <a:t>Varlamov</a:t>
            </a:r>
            <a:r>
              <a:rPr lang="en-US" sz="1700" baseline="30000" dirty="0" smtClean="0"/>
              <a:t>4</a:t>
            </a:r>
            <a:r>
              <a:rPr lang="en-US" sz="1700" dirty="0" smtClean="0"/>
              <a:t>, </a:t>
            </a:r>
            <a:r>
              <a:rPr lang="en-US" sz="1700" dirty="0"/>
              <a:t>F. </a:t>
            </a:r>
            <a:r>
              <a:rPr lang="en-US" sz="1700" dirty="0" smtClean="0"/>
              <a:t>Camera</a:t>
            </a:r>
            <a:r>
              <a:rPr lang="en-US" sz="1700" baseline="30000" dirty="0" smtClean="0"/>
              <a:t>5,6</a:t>
            </a:r>
            <a:r>
              <a:rPr lang="en-US" sz="1700" dirty="0" smtClean="0"/>
              <a:t>, I</a:t>
            </a:r>
            <a:r>
              <a:rPr lang="en-US" sz="1700" dirty="0"/>
              <a:t>. Gheorghe </a:t>
            </a:r>
            <a:r>
              <a:rPr lang="en-US" sz="1700" baseline="30000" dirty="0" smtClean="0"/>
              <a:t>1,3,7</a:t>
            </a:r>
            <a:r>
              <a:rPr lang="en-US" sz="1700" dirty="0" smtClean="0"/>
              <a:t>, S. Belyshev</a:t>
            </a:r>
            <a:r>
              <a:rPr lang="en-US" sz="1700" baseline="30000" dirty="0" smtClean="0"/>
              <a:t>4</a:t>
            </a:r>
            <a:r>
              <a:rPr lang="en-US" sz="1700" dirty="0" smtClean="0"/>
              <a:t>, S. Katayama</a:t>
            </a:r>
            <a:r>
              <a:rPr lang="en-US" sz="1700" baseline="30000" dirty="0" smtClean="0"/>
              <a:t>3</a:t>
            </a:r>
            <a:r>
              <a:rPr lang="en-US" sz="1700" dirty="0" smtClean="0"/>
              <a:t>, </a:t>
            </a:r>
            <a:r>
              <a:rPr lang="en-US" sz="1700" dirty="0"/>
              <a:t>T. Shima</a:t>
            </a:r>
            <a:r>
              <a:rPr lang="en-US" sz="1700" baseline="30000" dirty="0"/>
              <a:t>8</a:t>
            </a:r>
            <a:r>
              <a:rPr lang="en-US" sz="1700" dirty="0"/>
              <a:t>, K. Takahisa</a:t>
            </a:r>
            <a:r>
              <a:rPr lang="en-US" sz="1700" baseline="30000" dirty="0"/>
              <a:t>8</a:t>
            </a:r>
            <a:r>
              <a:rPr lang="en-US" sz="1700" dirty="0"/>
              <a:t>,S. </a:t>
            </a:r>
            <a:r>
              <a:rPr lang="en-US" sz="1700" dirty="0" smtClean="0"/>
              <a:t>Miyamoto</a:t>
            </a:r>
            <a:r>
              <a:rPr lang="en-US" sz="1700" baseline="30000" dirty="0" smtClean="0"/>
              <a:t>9</a:t>
            </a:r>
            <a:r>
              <a:rPr lang="en-US" sz="1700" dirty="0" smtClean="0"/>
              <a:t>, S. Amano</a:t>
            </a:r>
            <a:r>
              <a:rPr lang="en-US" sz="1700" baseline="30000" dirty="0" smtClean="0"/>
              <a:t>9</a:t>
            </a:r>
            <a:r>
              <a:rPr lang="en-US" sz="1700" dirty="0" smtClean="0"/>
              <a:t>, T</a:t>
            </a:r>
            <a:r>
              <a:rPr lang="en-US" sz="1700" dirty="0"/>
              <a:t>. Glodariu</a:t>
            </a:r>
            <a:r>
              <a:rPr lang="en-US" sz="1700" baseline="30000" dirty="0"/>
              <a:t>2</a:t>
            </a:r>
            <a:r>
              <a:rPr lang="en-US" sz="1700" dirty="0"/>
              <a:t>, M. </a:t>
            </a:r>
            <a:r>
              <a:rPr lang="en-US" sz="1700" dirty="0" smtClean="0"/>
              <a:t>Sin</a:t>
            </a:r>
            <a:r>
              <a:rPr lang="en-US" sz="1700" baseline="30000" dirty="0" smtClean="0"/>
              <a:t>7</a:t>
            </a:r>
            <a:endParaRPr lang="en-US" sz="1700" dirty="0" smtClean="0"/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baseline="30000" dirty="0" smtClean="0"/>
              <a:t>1</a:t>
            </a:r>
            <a:r>
              <a:rPr lang="en-US" sz="1700" i="1" dirty="0" smtClean="0"/>
              <a:t>Extreme </a:t>
            </a:r>
            <a:r>
              <a:rPr lang="en-US" sz="1700" i="1" dirty="0"/>
              <a:t>Light Infrastructure – Nuclear Physics (ELI-NP) / </a:t>
            </a:r>
            <a:r>
              <a:rPr lang="en-US" sz="1700" i="1" dirty="0" err="1"/>
              <a:t>Horia</a:t>
            </a:r>
            <a:r>
              <a:rPr lang="en-US" sz="1700" i="1" dirty="0"/>
              <a:t> Hulubei National Institute for R&amp;D in Physics and Nuclear Engineering (IFIN-HH), 30 </a:t>
            </a:r>
            <a:r>
              <a:rPr lang="en-US" sz="1700" i="1" dirty="0" err="1"/>
              <a:t>Reactorului</a:t>
            </a:r>
            <a:r>
              <a:rPr lang="en-US" sz="1700" i="1" dirty="0"/>
              <a:t> St., Bucharest-</a:t>
            </a:r>
            <a:r>
              <a:rPr lang="en-US" sz="1700" i="1" dirty="0" err="1"/>
              <a:t>Magurele</a:t>
            </a:r>
            <a:r>
              <a:rPr lang="en-US" sz="1700" i="1" dirty="0"/>
              <a:t>, 077125, Romania.</a:t>
            </a:r>
            <a:endParaRPr lang="en-US" sz="1700" dirty="0"/>
          </a:p>
          <a:p>
            <a:pPr marL="0" indent="0">
              <a:buNone/>
            </a:pPr>
            <a:r>
              <a:rPr lang="en-US" sz="1700" baseline="30000" dirty="0"/>
              <a:t>2</a:t>
            </a:r>
            <a:r>
              <a:rPr lang="en-US" sz="1700" i="1" dirty="0"/>
              <a:t>Horia Hulubei National Institute for R&amp;D in Physics and Nuclear Engineering, Bucharest-</a:t>
            </a:r>
            <a:r>
              <a:rPr lang="en-US" sz="1700" i="1" dirty="0" err="1"/>
              <a:t>Magurele</a:t>
            </a:r>
            <a:r>
              <a:rPr lang="en-US" sz="1700" i="1" dirty="0"/>
              <a:t>, 077125, Romania</a:t>
            </a:r>
            <a:endParaRPr lang="en-US" sz="1700" dirty="0"/>
          </a:p>
          <a:p>
            <a:pPr marL="0" indent="0">
              <a:buNone/>
            </a:pPr>
            <a:r>
              <a:rPr lang="en-US" sz="1700" baseline="30000" dirty="0"/>
              <a:t>3</a:t>
            </a:r>
            <a:r>
              <a:rPr lang="en-US" sz="1700" i="1" dirty="0"/>
              <a:t>Department of Physics, Konan University, Okamoto 8-9-1, </a:t>
            </a:r>
            <a:r>
              <a:rPr lang="en-US" sz="1700" i="1" dirty="0" err="1"/>
              <a:t>Higashinada</a:t>
            </a:r>
            <a:r>
              <a:rPr lang="en-US" sz="1700" i="1" dirty="0"/>
              <a:t>, Kobe 658-8501, </a:t>
            </a:r>
            <a:r>
              <a:rPr lang="en-US" sz="1700" i="1" dirty="0" smtClean="0"/>
              <a:t>Japan</a:t>
            </a:r>
          </a:p>
          <a:p>
            <a:pPr marL="0" indent="0">
              <a:buNone/>
            </a:pPr>
            <a:r>
              <a:rPr lang="en-US" sz="1700" baseline="30000" dirty="0" smtClean="0"/>
              <a:t>4</a:t>
            </a:r>
            <a:r>
              <a:rPr lang="en-US" sz="1700" i="1" dirty="0" smtClean="0"/>
              <a:t>Lomonosov </a:t>
            </a:r>
            <a:r>
              <a:rPr lang="en-US" sz="1700" i="1" dirty="0"/>
              <a:t>Moscow State University, Department of Physics, Moscow, 119991 Russia</a:t>
            </a:r>
            <a:endParaRPr lang="en-US" sz="1700" dirty="0"/>
          </a:p>
          <a:p>
            <a:pPr marL="0" indent="0">
              <a:buNone/>
            </a:pPr>
            <a:r>
              <a:rPr lang="en-US" sz="1700" baseline="30000" dirty="0" smtClean="0"/>
              <a:t>5</a:t>
            </a:r>
            <a:r>
              <a:rPr lang="en-US" sz="1700" i="1" dirty="0" smtClean="0"/>
              <a:t>Dipartimento </a:t>
            </a:r>
            <a:r>
              <a:rPr lang="en-US" sz="1700" i="1" dirty="0"/>
              <a:t>di </a:t>
            </a:r>
            <a:r>
              <a:rPr lang="en-US" sz="1700" i="1" dirty="0" err="1"/>
              <a:t>Fisica</a:t>
            </a:r>
            <a:r>
              <a:rPr lang="en-US" sz="1700" i="1" dirty="0"/>
              <a:t>, </a:t>
            </a:r>
            <a:r>
              <a:rPr lang="en-US" sz="1700" i="1" dirty="0" err="1"/>
              <a:t>Università</a:t>
            </a:r>
            <a:r>
              <a:rPr lang="en-US" sz="1700" i="1" dirty="0"/>
              <a:t> </a:t>
            </a:r>
            <a:r>
              <a:rPr lang="en-US" sz="1700" i="1" dirty="0" err="1"/>
              <a:t>degli</a:t>
            </a:r>
            <a:r>
              <a:rPr lang="en-US" sz="1700" i="1" dirty="0"/>
              <a:t> </a:t>
            </a:r>
            <a:r>
              <a:rPr lang="en-US" sz="1700" i="1" dirty="0" err="1"/>
              <a:t>Studi</a:t>
            </a:r>
            <a:r>
              <a:rPr lang="en-US" sz="1700" i="1" dirty="0"/>
              <a:t> di Milano, via </a:t>
            </a:r>
            <a:r>
              <a:rPr lang="en-US" sz="1700" i="1" dirty="0" err="1"/>
              <a:t>Celoria</a:t>
            </a:r>
            <a:r>
              <a:rPr lang="en-US" sz="1700" i="1" dirty="0"/>
              <a:t> 16, I-20133 Milano, Italy</a:t>
            </a:r>
            <a:endParaRPr lang="en-US" sz="1700" dirty="0"/>
          </a:p>
          <a:p>
            <a:pPr marL="0" indent="0">
              <a:buNone/>
            </a:pPr>
            <a:r>
              <a:rPr lang="en-US" sz="1700" baseline="30000" dirty="0" smtClean="0"/>
              <a:t>6</a:t>
            </a:r>
            <a:r>
              <a:rPr lang="en-US" sz="1700" i="1" dirty="0" smtClean="0"/>
              <a:t>INFN</a:t>
            </a:r>
            <a:r>
              <a:rPr lang="en-US" sz="1700" i="1" dirty="0"/>
              <a:t>, </a:t>
            </a:r>
            <a:r>
              <a:rPr lang="en-US" sz="1700" i="1" dirty="0" err="1"/>
              <a:t>Sezione</a:t>
            </a:r>
            <a:r>
              <a:rPr lang="en-US" sz="1700" i="1" dirty="0"/>
              <a:t> di Milano, via </a:t>
            </a:r>
            <a:r>
              <a:rPr lang="en-US" sz="1700" i="1" dirty="0" err="1"/>
              <a:t>Celoria</a:t>
            </a:r>
            <a:r>
              <a:rPr lang="en-US" sz="1700" i="1" dirty="0"/>
              <a:t> 16, I-20133 Milano, Italy</a:t>
            </a:r>
            <a:endParaRPr lang="en-US" sz="1700" dirty="0"/>
          </a:p>
          <a:p>
            <a:pPr marL="0" indent="0">
              <a:buNone/>
            </a:pPr>
            <a:r>
              <a:rPr lang="en-US" sz="1700" baseline="30000" dirty="0" smtClean="0"/>
              <a:t>7</a:t>
            </a:r>
            <a:r>
              <a:rPr lang="en-US" sz="1700" i="1" dirty="0" smtClean="0"/>
              <a:t>Faculty </a:t>
            </a:r>
            <a:r>
              <a:rPr lang="en-US" sz="1700" i="1" dirty="0"/>
              <a:t>of Physics, University of Bucharest, 077125, Bucharest, Romania</a:t>
            </a:r>
            <a:endParaRPr lang="en-US" sz="1700" dirty="0"/>
          </a:p>
          <a:p>
            <a:pPr marL="0" indent="0">
              <a:buNone/>
            </a:pPr>
            <a:r>
              <a:rPr lang="en-US" sz="1700" baseline="30000" dirty="0" smtClean="0"/>
              <a:t>8</a:t>
            </a:r>
            <a:r>
              <a:rPr lang="en-US" sz="1700" i="1" dirty="0" smtClean="0"/>
              <a:t>Research </a:t>
            </a:r>
            <a:r>
              <a:rPr lang="en-US" sz="1700" i="1" dirty="0"/>
              <a:t>Center for Nuclear Physics, Osaka University, Suita, Osaka 567-0047, Japan</a:t>
            </a:r>
            <a:endParaRPr lang="en-US" sz="1700" dirty="0"/>
          </a:p>
          <a:p>
            <a:pPr marL="0" indent="0">
              <a:buNone/>
            </a:pPr>
            <a:r>
              <a:rPr lang="en-US" sz="1700" baseline="30000" dirty="0"/>
              <a:t>9</a:t>
            </a:r>
            <a:r>
              <a:rPr lang="en-US" sz="1700" i="1" dirty="0"/>
              <a:t>Laboratory of Advanced Science and Technology for Industry, University of Hyogo, 3-1-2 </a:t>
            </a:r>
            <a:r>
              <a:rPr lang="en-US" sz="1700" i="1" dirty="0" err="1"/>
              <a:t>Kouto</a:t>
            </a:r>
            <a:r>
              <a:rPr lang="en-US" sz="1700" i="1" dirty="0"/>
              <a:t>, </a:t>
            </a:r>
            <a:r>
              <a:rPr lang="en-US" sz="1700" i="1" dirty="0" err="1"/>
              <a:t>Kamigori</a:t>
            </a:r>
            <a:r>
              <a:rPr lang="en-US" sz="1700" i="1" dirty="0"/>
              <a:t>, </a:t>
            </a:r>
            <a:r>
              <a:rPr lang="en-US" sz="1700" i="1" dirty="0" err="1" smtClean="0"/>
              <a:t>Ako</a:t>
            </a:r>
            <a:r>
              <a:rPr lang="en-US" sz="1700" i="1" dirty="0" smtClean="0"/>
              <a:t>-gun</a:t>
            </a:r>
            <a:r>
              <a:rPr lang="en-US" sz="1700" i="1" dirty="0"/>
              <a:t>, Hyogo 678-1205, Japan</a:t>
            </a:r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2864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/>
          <a:srcRect l="6093" t="17654" r="9558" b="24663"/>
          <a:stretch>
            <a:fillRect/>
          </a:stretch>
        </p:blipFill>
        <p:spPr bwMode="auto">
          <a:xfrm>
            <a:off x="76200" y="660400"/>
            <a:ext cx="4191000" cy="186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24100" y="748827"/>
                <a:ext cx="1676400" cy="508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𝜸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𝟒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𝜸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100" y="748827"/>
                <a:ext cx="1676400" cy="50847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89282633"/>
              </p:ext>
            </p:extLst>
          </p:nvPr>
        </p:nvGraphicFramePr>
        <p:xfrm>
          <a:off x="5092700" y="495300"/>
          <a:ext cx="4179888" cy="598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Graph" r:id="rId7" imgW="2911450" imgH="4170883" progId="Origin50.Graph">
                  <p:embed/>
                </p:oleObj>
              </mc:Choice>
              <mc:Fallback>
                <p:oleObj name="Graph" r:id="rId7" imgW="2911450" imgH="4170883" progId="Origin50.Graph">
                  <p:embed/>
                  <p:pic>
                    <p:nvPicPr>
                      <p:cNvPr id="0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700" y="495300"/>
                        <a:ext cx="4179888" cy="598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Gamma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38685" r="23058" b="40925"/>
          <a:stretch/>
        </p:blipFill>
        <p:spPr bwMode="auto">
          <a:xfrm>
            <a:off x="177800" y="5295900"/>
            <a:ext cx="487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533400" y="38100"/>
            <a:ext cx="81676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800" dirty="0" smtClean="0">
                <a:solidFill>
                  <a:schemeClr val="tx2"/>
                </a:solidFill>
                <a:latin typeface="Candara" panose="020E0502030303020204" pitchFamily="34" charset="0"/>
              </a:rPr>
              <a:t>Laser </a:t>
            </a:r>
            <a:r>
              <a:rPr lang="ro-RO" sz="2800" dirty="0">
                <a:solidFill>
                  <a:schemeClr val="tx2"/>
                </a:solidFill>
                <a:latin typeface="Candara" panose="020E0502030303020204" pitchFamily="34" charset="0"/>
              </a:rPr>
              <a:t>Compton Scattering (LCS) gamma ray </a:t>
            </a:r>
            <a:r>
              <a:rPr lang="ro-RO" sz="2800" dirty="0" smtClean="0">
                <a:solidFill>
                  <a:schemeClr val="tx2"/>
                </a:solidFill>
                <a:latin typeface="Candara" panose="020E0502030303020204" pitchFamily="34" charset="0"/>
              </a:rPr>
              <a:t>sources</a:t>
            </a:r>
            <a:endParaRPr lang="en-US" sz="2800" dirty="0" smtClean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2"/>
                </a:solidFill>
                <a:latin typeface="Candara" panose="020E0502030303020204" pitchFamily="34" charset="0"/>
              </a:rPr>
              <a:t>                     Main concepts</a:t>
            </a:r>
            <a:endParaRPr lang="en-US" sz="28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ideal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755" y="2222500"/>
            <a:ext cx="389329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Experimental team</a:t>
            </a:r>
            <a:endParaRPr lang="en-US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171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stituent număr diapozitiv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en-US" sz="10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6924" y="5805264"/>
            <a:ext cx="3151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ELI-NP Team</a:t>
            </a:r>
            <a:r>
              <a:rPr lang="en-US" smtClean="0">
                <a:solidFill>
                  <a:prstClr val="black"/>
                </a:solidFill>
              </a:rPr>
              <a:t>, March 5, 2013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0418" name="Picture 2" descr="C:\Users\Io\Desktop\PagGar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380" y="0"/>
            <a:ext cx="9548908" cy="684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00" y="3119438"/>
            <a:ext cx="1910600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9540" y="6034062"/>
            <a:ext cx="3550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Thank you!</a:t>
            </a:r>
            <a:endParaRPr lang="en-US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E5A35-3D9C-4CCF-A188-2BFF7DFE7733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7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808" y="956834"/>
            <a:ext cx="8548812" cy="465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09538"/>
            <a:ext cx="8229600" cy="74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Large </a:t>
            </a:r>
            <a:r>
              <a:rPr lang="en-US" sz="2200" b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NaI</a:t>
            </a:r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 gamma flux monitor detector pile-up spectrum </a:t>
            </a:r>
            <a:endParaRPr lang="en-US" sz="22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685800"/>
            <a:ext cx="5345399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0638"/>
            <a:ext cx="9144000" cy="74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Counters </a:t>
            </a:r>
            <a:r>
              <a:rPr lang="en-US" sz="2200" b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Enery</a:t>
            </a:r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-Time  response for 1 MeV neutrons as predicted by GEANT4</a:t>
            </a:r>
            <a:endParaRPr lang="en-US" sz="22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772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1550075"/>
            <a:ext cx="8229600" cy="32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63538"/>
            <a:ext cx="9144000" cy="74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All neutron counters are </a:t>
            </a:r>
            <a:r>
              <a:rPr lang="en-US" sz="2200" b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ORed</a:t>
            </a:r>
            <a:endParaRPr lang="en-US" sz="22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21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31" y="546100"/>
            <a:ext cx="5967249" cy="571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0638"/>
            <a:ext cx="9144000" cy="525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Electronic signals treatment for the first neutron</a:t>
            </a:r>
            <a:endParaRPr lang="en-US" sz="22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25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635" y="661669"/>
            <a:ext cx="5563065" cy="55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8738"/>
            <a:ext cx="9144000" cy="525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Electronic signals treatment for the second neutron</a:t>
            </a:r>
            <a:endParaRPr lang="en-US" sz="22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49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0999" y="236538"/>
            <a:ext cx="8432801" cy="75406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Calculations of </a:t>
            </a:r>
            <a:r>
              <a:rPr lang="en-US" sz="2400" b="1" baseline="30000" dirty="0" smtClean="0">
                <a:solidFill>
                  <a:schemeClr val="tx2"/>
                </a:solidFill>
                <a:latin typeface="Candara" panose="020E0502030303020204" pitchFamily="34" charset="0"/>
              </a:rPr>
              <a:t>209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Bi(</a:t>
            </a:r>
            <a:r>
              <a:rPr lang="en-US" sz="2400" b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g,</a:t>
            </a:r>
            <a:r>
              <a:rPr lang="en-US" sz="2400" b="1" i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S</a:t>
            </a:r>
            <a:r>
              <a:rPr lang="en-US" sz="2400" b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n</a:t>
            </a:r>
            <a:r>
              <a:rPr lang="en-US" sz="24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) cross section using the Empire code</a:t>
            </a:r>
            <a:endParaRPr lang="en-US" sz="24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00" y="1898116"/>
            <a:ext cx="4051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Gamma strength function: </a:t>
            </a:r>
            <a:br>
              <a:rPr lang="en-US" dirty="0" smtClean="0"/>
            </a:br>
            <a:r>
              <a:rPr lang="en-US" dirty="0" smtClean="0"/>
              <a:t>Modified </a:t>
            </a:r>
            <a:r>
              <a:rPr lang="en-US" dirty="0"/>
              <a:t>Lorentzian 1 </a:t>
            </a:r>
            <a:r>
              <a:rPr lang="en-US" dirty="0" smtClean="0"/>
              <a:t>(MLO1) – </a:t>
            </a:r>
            <a:r>
              <a:rPr lang="en-US" dirty="0"/>
              <a:t>taken from RIPL</a:t>
            </a:r>
            <a:br>
              <a:rPr lang="en-US" dirty="0"/>
            </a:br>
            <a:r>
              <a:rPr lang="en-US" dirty="0" smtClean="0"/>
              <a:t>GDR </a:t>
            </a:r>
            <a:r>
              <a:rPr lang="en-US" dirty="0"/>
              <a:t>parameters </a:t>
            </a:r>
            <a:r>
              <a:rPr lang="en-US" dirty="0" smtClean="0"/>
              <a:t>- taken </a:t>
            </a:r>
            <a:r>
              <a:rPr lang="en-US" dirty="0"/>
              <a:t>from </a:t>
            </a:r>
            <a:r>
              <a:rPr lang="en-US" dirty="0" smtClean="0"/>
              <a:t>RIPL</a:t>
            </a:r>
          </a:p>
          <a:p>
            <a:r>
              <a:rPr lang="en-US" dirty="0"/>
              <a:t>	</a:t>
            </a:r>
            <a:r>
              <a:rPr lang="en-US" dirty="0" smtClean="0"/>
              <a:t>- first choice - </a:t>
            </a:r>
            <a:r>
              <a:rPr lang="en-US" dirty="0"/>
              <a:t>deduced from experimental data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 second choice - </a:t>
            </a:r>
            <a:r>
              <a:rPr lang="en-US" b="1" dirty="0" smtClean="0"/>
              <a:t>parametrizations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3999" y="5283200"/>
            <a:ext cx="8531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Default Level density - Enhanced Generalized Superfluid Model (EGSM) from RIPL.</a:t>
            </a:r>
          </a:p>
          <a:p>
            <a:r>
              <a:rPr lang="en-US" dirty="0"/>
              <a:t>Default optical potential for neutrons and protons </a:t>
            </a:r>
            <a:r>
              <a:rPr lang="en-US" dirty="0" smtClean="0"/>
              <a:t>is </a:t>
            </a:r>
            <a:r>
              <a:rPr lang="en-US" dirty="0" err="1" smtClean="0"/>
              <a:t>Koning</a:t>
            </a:r>
            <a:r>
              <a:rPr lang="en-US" dirty="0" smtClean="0"/>
              <a:t>-Delaroche </a:t>
            </a:r>
            <a:r>
              <a:rPr lang="en-US" dirty="0"/>
              <a:t>regional </a:t>
            </a:r>
            <a:r>
              <a:rPr lang="en-US" dirty="0" smtClean="0"/>
              <a:t>potential.</a:t>
            </a:r>
          </a:p>
          <a:p>
            <a:r>
              <a:rPr lang="en-US" dirty="0" err="1" smtClean="0"/>
              <a:t>Preequilibrium</a:t>
            </a:r>
            <a:r>
              <a:rPr lang="en-US" dirty="0"/>
              <a:t> model - the </a:t>
            </a:r>
            <a:r>
              <a:rPr lang="en-US" dirty="0" err="1"/>
              <a:t>exciton</a:t>
            </a:r>
            <a:r>
              <a:rPr lang="en-US" dirty="0"/>
              <a:t> </a:t>
            </a:r>
            <a:r>
              <a:rPr lang="en-US" dirty="0" smtClean="0"/>
              <a:t>model implemented </a:t>
            </a:r>
            <a:r>
              <a:rPr lang="en-US" dirty="0"/>
              <a:t>in PCROSS.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028700"/>
            <a:ext cx="4838700" cy="395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21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21" y="1600200"/>
            <a:ext cx="588175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Calculations of </a:t>
            </a:r>
            <a:r>
              <a:rPr lang="en-US" sz="3400" b="1" baseline="30000" dirty="0" smtClean="0">
                <a:solidFill>
                  <a:schemeClr val="tx2"/>
                </a:solidFill>
                <a:latin typeface="Candara" panose="020E0502030303020204" pitchFamily="34" charset="0"/>
              </a:rPr>
              <a:t>209</a:t>
            </a:r>
            <a:r>
              <a:rPr lang="en-US" sz="34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Bi(</a:t>
            </a:r>
            <a:r>
              <a:rPr lang="en-US" sz="3400" b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g,xn</a:t>
            </a:r>
            <a:r>
              <a:rPr lang="en-US" sz="34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) cross section using the EMPIRE code</a:t>
            </a:r>
            <a:endParaRPr lang="en-US" sz="34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2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73038"/>
            <a:ext cx="84709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ELI-NP </a:t>
            </a:r>
            <a:r>
              <a:rPr lang="en-US" sz="3600" b="1" dirty="0" smtClean="0">
                <a:solidFill>
                  <a:schemeClr val="tx2"/>
                </a:solidFill>
                <a:latin typeface="Candara" panose="020E0502030303020204" pitchFamily="34" charset="0"/>
                <a:sym typeface="Symbol"/>
              </a:rPr>
              <a:t>-ray beam expected parameters</a:t>
            </a:r>
            <a:endParaRPr lang="en-US" sz="36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327150"/>
            <a:ext cx="41766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37" y="1606550"/>
            <a:ext cx="367059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4" y="4562708"/>
            <a:ext cx="8889599" cy="164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0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ELI-</a:t>
            </a:r>
            <a:r>
              <a:rPr lang="en-US" sz="36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GANT</a:t>
            </a:r>
            <a:r>
              <a:rPr lang="en-US" sz="36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 – Physics program</a:t>
            </a:r>
            <a:endParaRPr lang="en-US" sz="36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15045"/>
            <a:ext cx="8229600" cy="429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457200" y="-17462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ELI-</a:t>
            </a:r>
            <a:r>
              <a:rPr lang="en-US" sz="36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GANT</a:t>
            </a:r>
            <a:r>
              <a:rPr lang="en-US" sz="36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 – Physics program</a:t>
            </a:r>
            <a:endParaRPr lang="en-US" sz="36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6" y="693738"/>
            <a:ext cx="8022628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8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47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Purpose of present study - </a:t>
            </a:r>
            <a:r>
              <a:rPr lang="en-US" altLang="en-US" sz="28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itchFamily="18" charset="0"/>
              </a:rPr>
              <a:t>Measurements of partial and total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Candara" panose="020E0502030303020204" pitchFamily="34" charset="0"/>
                <a:cs typeface="Times New Roman" pitchFamily="18" charset="0"/>
              </a:rPr>
              <a:t>photoneutron</a:t>
            </a:r>
            <a:r>
              <a:rPr lang="en-US" altLang="en-US" sz="2800" b="1" dirty="0" smtClean="0">
                <a:solidFill>
                  <a:schemeClr val="tx2"/>
                </a:solidFill>
                <a:latin typeface="Candara" panose="020E0502030303020204" pitchFamily="34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itchFamily="18" charset="0"/>
              </a:rPr>
              <a:t>cross sections for </a:t>
            </a:r>
            <a:r>
              <a:rPr lang="en-US" altLang="en-US" sz="2800" b="1" baseline="30000" dirty="0">
                <a:solidFill>
                  <a:schemeClr val="tx2"/>
                </a:solidFill>
                <a:latin typeface="Candara" panose="020E0502030303020204" pitchFamily="34" charset="0"/>
                <a:cs typeface="Times New Roman" pitchFamily="18" charset="0"/>
              </a:rPr>
              <a:t>209</a:t>
            </a:r>
            <a:r>
              <a:rPr lang="en-US" altLang="en-US" sz="2800" b="1" dirty="0">
                <a:solidFill>
                  <a:schemeClr val="tx2"/>
                </a:solidFill>
                <a:latin typeface="Candara" panose="020E0502030303020204" pitchFamily="34" charset="0"/>
                <a:cs typeface="Times New Roman" pitchFamily="18" charset="0"/>
              </a:rPr>
              <a:t>Bi</a:t>
            </a:r>
            <a:endParaRPr lang="en-US" sz="28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1800" y="1295401"/>
            <a:ext cx="8534400" cy="29717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Most of the </a:t>
            </a:r>
            <a:r>
              <a:rPr lang="en-US" sz="2000" dirty="0" err="1" smtClean="0"/>
              <a:t>photoneutron</a:t>
            </a:r>
            <a:r>
              <a:rPr lang="en-US" sz="2000" dirty="0" smtClean="0"/>
              <a:t> cross section measurements were performed using quasi-monochromatic annihilation – QMA photons using positron in flight annihilation at two major facilities:</a:t>
            </a:r>
          </a:p>
          <a:p>
            <a:pPr lvl="1"/>
            <a:r>
              <a:rPr lang="en-US" sz="2000" dirty="0" err="1" smtClean="0"/>
              <a:t>Saclay</a:t>
            </a:r>
            <a:r>
              <a:rPr lang="en-US" sz="2000" dirty="0" smtClean="0"/>
              <a:t> (France)</a:t>
            </a:r>
          </a:p>
          <a:p>
            <a:pPr lvl="1"/>
            <a:r>
              <a:rPr lang="en-US" sz="2000" dirty="0" smtClean="0"/>
              <a:t>Lawrence Livermore National Laboratory</a:t>
            </a:r>
            <a:r>
              <a:rPr lang="en-US" sz="2000" dirty="0"/>
              <a:t>	 (USA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Large discrepancies in (</a:t>
            </a:r>
            <a:r>
              <a:rPr lang="en-US" sz="2000" dirty="0" smtClean="0">
                <a:sym typeface="Symbol"/>
              </a:rPr>
              <a:t></a:t>
            </a:r>
            <a:r>
              <a:rPr lang="en-US" sz="2000" dirty="0" smtClean="0"/>
              <a:t>,</a:t>
            </a:r>
            <a:r>
              <a:rPr lang="en-US" sz="2000" dirty="0" err="1" smtClean="0"/>
              <a:t>xn</a:t>
            </a:r>
            <a:r>
              <a:rPr lang="en-US" sz="2000" dirty="0" smtClean="0"/>
              <a:t>) </a:t>
            </a:r>
            <a:r>
              <a:rPr lang="en-US" sz="2000" dirty="0" err="1" smtClean="0"/>
              <a:t>c.s</a:t>
            </a:r>
            <a:r>
              <a:rPr lang="en-US" sz="2000" dirty="0" smtClean="0"/>
              <a:t>. measured at the </a:t>
            </a:r>
            <a:r>
              <a:rPr lang="en-US" sz="2000" dirty="0"/>
              <a:t>two </a:t>
            </a:r>
            <a:r>
              <a:rPr lang="en-US" sz="2000" dirty="0" smtClean="0"/>
              <a:t>facilities: </a:t>
            </a:r>
          </a:p>
          <a:p>
            <a:pPr lvl="1"/>
            <a:r>
              <a:rPr lang="en-US" sz="2000" dirty="0" smtClean="0"/>
              <a:t>(</a:t>
            </a:r>
            <a:r>
              <a:rPr lang="en-US" sz="2000" dirty="0"/>
              <a:t>γ, 1n) </a:t>
            </a:r>
            <a:r>
              <a:rPr lang="en-US" sz="2000" dirty="0" err="1" smtClean="0"/>
              <a:t>c.s</a:t>
            </a:r>
            <a:r>
              <a:rPr lang="en-US" sz="2000" dirty="0" smtClean="0"/>
              <a:t>. </a:t>
            </a:r>
            <a:r>
              <a:rPr lang="en-US" sz="2000" dirty="0"/>
              <a:t>are </a:t>
            </a:r>
            <a:r>
              <a:rPr lang="en-US" sz="2000" dirty="0" smtClean="0"/>
              <a:t>generally noticeably larger at </a:t>
            </a:r>
            <a:r>
              <a:rPr lang="en-US" sz="2000" dirty="0" err="1"/>
              <a:t>Saclay</a:t>
            </a:r>
            <a:r>
              <a:rPr lang="en-US" sz="2000" dirty="0"/>
              <a:t> than at </a:t>
            </a:r>
            <a:r>
              <a:rPr lang="en-US" sz="2000" dirty="0" smtClean="0"/>
              <a:t>Livermore</a:t>
            </a:r>
          </a:p>
          <a:p>
            <a:pPr lvl="1"/>
            <a:r>
              <a:rPr lang="en-US" sz="2000" dirty="0" smtClean="0"/>
              <a:t>(</a:t>
            </a:r>
            <a:r>
              <a:rPr lang="en-US" sz="2000" dirty="0"/>
              <a:t>γ, 2n) </a:t>
            </a:r>
            <a:r>
              <a:rPr lang="en-US" sz="2000" dirty="0" err="1" smtClean="0"/>
              <a:t>c.s</a:t>
            </a:r>
            <a:r>
              <a:rPr lang="en-US" sz="2000" dirty="0" smtClean="0"/>
              <a:t>. are generally larger </a:t>
            </a:r>
            <a:r>
              <a:rPr lang="en-US" sz="2000" dirty="0"/>
              <a:t>at Livermore than at </a:t>
            </a:r>
            <a:r>
              <a:rPr lang="en-US" sz="2000" dirty="0" err="1"/>
              <a:t>Saclay</a:t>
            </a:r>
            <a:r>
              <a:rPr lang="en-US" sz="2000" dirty="0" smtClean="0"/>
              <a:t>.</a:t>
            </a:r>
            <a:endParaRPr lang="en-US" dirty="0"/>
          </a:p>
        </p:txBody>
      </p:sp>
      <p:sp>
        <p:nvSpPr>
          <p:cNvPr id="4" name="Freeform 24"/>
          <p:cNvSpPr>
            <a:spLocks/>
          </p:cNvSpPr>
          <p:nvPr/>
        </p:nvSpPr>
        <p:spPr bwMode="auto">
          <a:xfrm>
            <a:off x="2880518" y="5436394"/>
            <a:ext cx="2792413" cy="1008062"/>
          </a:xfrm>
          <a:custGeom>
            <a:avLst/>
            <a:gdLst>
              <a:gd name="T0" fmla="*/ 0 w 2136"/>
              <a:gd name="T1" fmla="*/ 324 h 750"/>
              <a:gd name="T2" fmla="*/ 126 w 2136"/>
              <a:gd name="T3" fmla="*/ 222 h 750"/>
              <a:gd name="T4" fmla="*/ 144 w 2136"/>
              <a:gd name="T5" fmla="*/ 210 h 750"/>
              <a:gd name="T6" fmla="*/ 246 w 2136"/>
              <a:gd name="T7" fmla="*/ 180 h 750"/>
              <a:gd name="T8" fmla="*/ 444 w 2136"/>
              <a:gd name="T9" fmla="*/ 120 h 750"/>
              <a:gd name="T10" fmla="*/ 522 w 2136"/>
              <a:gd name="T11" fmla="*/ 90 h 750"/>
              <a:gd name="T12" fmla="*/ 726 w 2136"/>
              <a:gd name="T13" fmla="*/ 48 h 750"/>
              <a:gd name="T14" fmla="*/ 858 w 2136"/>
              <a:gd name="T15" fmla="*/ 36 h 750"/>
              <a:gd name="T16" fmla="*/ 936 w 2136"/>
              <a:gd name="T17" fmla="*/ 12 h 750"/>
              <a:gd name="T18" fmla="*/ 1008 w 2136"/>
              <a:gd name="T19" fmla="*/ 0 h 750"/>
              <a:gd name="T20" fmla="*/ 1278 w 2136"/>
              <a:gd name="T21" fmla="*/ 18 h 750"/>
              <a:gd name="T22" fmla="*/ 1500 w 2136"/>
              <a:gd name="T23" fmla="*/ 78 h 750"/>
              <a:gd name="T24" fmla="*/ 1644 w 2136"/>
              <a:gd name="T25" fmla="*/ 144 h 750"/>
              <a:gd name="T26" fmla="*/ 1704 w 2136"/>
              <a:gd name="T27" fmla="*/ 174 h 750"/>
              <a:gd name="T28" fmla="*/ 1734 w 2136"/>
              <a:gd name="T29" fmla="*/ 210 h 750"/>
              <a:gd name="T30" fmla="*/ 1788 w 2136"/>
              <a:gd name="T31" fmla="*/ 252 h 750"/>
              <a:gd name="T32" fmla="*/ 1836 w 2136"/>
              <a:gd name="T33" fmla="*/ 312 h 750"/>
              <a:gd name="T34" fmla="*/ 1926 w 2136"/>
              <a:gd name="T35" fmla="*/ 366 h 750"/>
              <a:gd name="T36" fmla="*/ 1998 w 2136"/>
              <a:gd name="T37" fmla="*/ 420 h 750"/>
              <a:gd name="T38" fmla="*/ 2088 w 2136"/>
              <a:gd name="T39" fmla="*/ 462 h 750"/>
              <a:gd name="T40" fmla="*/ 2106 w 2136"/>
              <a:gd name="T41" fmla="*/ 498 h 750"/>
              <a:gd name="T42" fmla="*/ 2136 w 2136"/>
              <a:gd name="T43" fmla="*/ 534 h 750"/>
              <a:gd name="T44" fmla="*/ 2130 w 2136"/>
              <a:gd name="T45" fmla="*/ 600 h 750"/>
              <a:gd name="T46" fmla="*/ 2004 w 2136"/>
              <a:gd name="T47" fmla="*/ 714 h 750"/>
              <a:gd name="T48" fmla="*/ 1938 w 2136"/>
              <a:gd name="T49" fmla="*/ 738 h 750"/>
              <a:gd name="T50" fmla="*/ 1902 w 2136"/>
              <a:gd name="T51" fmla="*/ 750 h 750"/>
              <a:gd name="T52" fmla="*/ 1668 w 2136"/>
              <a:gd name="T53" fmla="*/ 726 h 750"/>
              <a:gd name="T54" fmla="*/ 1530 w 2136"/>
              <a:gd name="T55" fmla="*/ 678 h 750"/>
              <a:gd name="T56" fmla="*/ 1356 w 2136"/>
              <a:gd name="T57" fmla="*/ 648 h 750"/>
              <a:gd name="T58" fmla="*/ 990 w 2136"/>
              <a:gd name="T59" fmla="*/ 636 h 750"/>
              <a:gd name="T60" fmla="*/ 756 w 2136"/>
              <a:gd name="T61" fmla="*/ 660 h 750"/>
              <a:gd name="T62" fmla="*/ 702 w 2136"/>
              <a:gd name="T63" fmla="*/ 648 h 750"/>
              <a:gd name="T64" fmla="*/ 690 w 2136"/>
              <a:gd name="T65" fmla="*/ 630 h 750"/>
              <a:gd name="T66" fmla="*/ 654 w 2136"/>
              <a:gd name="T67" fmla="*/ 612 h 750"/>
              <a:gd name="T68" fmla="*/ 612 w 2136"/>
              <a:gd name="T69" fmla="*/ 558 h 750"/>
              <a:gd name="T70" fmla="*/ 540 w 2136"/>
              <a:gd name="T71" fmla="*/ 528 h 750"/>
              <a:gd name="T72" fmla="*/ 444 w 2136"/>
              <a:gd name="T73" fmla="*/ 486 h 750"/>
              <a:gd name="T74" fmla="*/ 390 w 2136"/>
              <a:gd name="T75" fmla="*/ 462 h 750"/>
              <a:gd name="T76" fmla="*/ 252 w 2136"/>
              <a:gd name="T77" fmla="*/ 456 h 750"/>
              <a:gd name="T78" fmla="*/ 120 w 2136"/>
              <a:gd name="T79" fmla="*/ 432 h 750"/>
              <a:gd name="T80" fmla="*/ 48 w 2136"/>
              <a:gd name="T81" fmla="*/ 396 h 750"/>
              <a:gd name="T82" fmla="*/ 30 w 2136"/>
              <a:gd name="T83" fmla="*/ 390 h 750"/>
              <a:gd name="T84" fmla="*/ 0 w 2136"/>
              <a:gd name="T85" fmla="*/ 324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6" h="750">
                <a:moveTo>
                  <a:pt x="0" y="324"/>
                </a:moveTo>
                <a:cubicBezTo>
                  <a:pt x="14" y="266"/>
                  <a:pt x="73" y="240"/>
                  <a:pt x="126" y="222"/>
                </a:cubicBezTo>
                <a:cubicBezTo>
                  <a:pt x="133" y="220"/>
                  <a:pt x="137" y="213"/>
                  <a:pt x="144" y="210"/>
                </a:cubicBezTo>
                <a:cubicBezTo>
                  <a:pt x="175" y="197"/>
                  <a:pt x="214" y="191"/>
                  <a:pt x="246" y="180"/>
                </a:cubicBezTo>
                <a:cubicBezTo>
                  <a:pt x="311" y="158"/>
                  <a:pt x="377" y="133"/>
                  <a:pt x="444" y="120"/>
                </a:cubicBezTo>
                <a:cubicBezTo>
                  <a:pt x="468" y="104"/>
                  <a:pt x="494" y="97"/>
                  <a:pt x="522" y="90"/>
                </a:cubicBezTo>
                <a:cubicBezTo>
                  <a:pt x="578" y="53"/>
                  <a:pt x="662" y="53"/>
                  <a:pt x="726" y="48"/>
                </a:cubicBezTo>
                <a:cubicBezTo>
                  <a:pt x="801" y="33"/>
                  <a:pt x="707" y="50"/>
                  <a:pt x="858" y="36"/>
                </a:cubicBezTo>
                <a:cubicBezTo>
                  <a:pt x="885" y="33"/>
                  <a:pt x="911" y="20"/>
                  <a:pt x="936" y="12"/>
                </a:cubicBezTo>
                <a:cubicBezTo>
                  <a:pt x="959" y="4"/>
                  <a:pt x="984" y="6"/>
                  <a:pt x="1008" y="0"/>
                </a:cubicBezTo>
                <a:cubicBezTo>
                  <a:pt x="1107" y="3"/>
                  <a:pt x="1186" y="1"/>
                  <a:pt x="1278" y="18"/>
                </a:cubicBezTo>
                <a:cubicBezTo>
                  <a:pt x="1354" y="32"/>
                  <a:pt x="1423" y="67"/>
                  <a:pt x="1500" y="78"/>
                </a:cubicBezTo>
                <a:cubicBezTo>
                  <a:pt x="1552" y="95"/>
                  <a:pt x="1599" y="114"/>
                  <a:pt x="1644" y="144"/>
                </a:cubicBezTo>
                <a:cubicBezTo>
                  <a:pt x="1662" y="156"/>
                  <a:pt x="1686" y="159"/>
                  <a:pt x="1704" y="174"/>
                </a:cubicBezTo>
                <a:cubicBezTo>
                  <a:pt x="1763" y="223"/>
                  <a:pt x="1687" y="163"/>
                  <a:pt x="1734" y="210"/>
                </a:cubicBezTo>
                <a:cubicBezTo>
                  <a:pt x="1749" y="225"/>
                  <a:pt x="1770" y="240"/>
                  <a:pt x="1788" y="252"/>
                </a:cubicBezTo>
                <a:cubicBezTo>
                  <a:pt x="1801" y="272"/>
                  <a:pt x="1819" y="297"/>
                  <a:pt x="1836" y="312"/>
                </a:cubicBezTo>
                <a:cubicBezTo>
                  <a:pt x="1862" y="335"/>
                  <a:pt x="1898" y="346"/>
                  <a:pt x="1926" y="366"/>
                </a:cubicBezTo>
                <a:cubicBezTo>
                  <a:pt x="1949" y="382"/>
                  <a:pt x="1970" y="411"/>
                  <a:pt x="1998" y="420"/>
                </a:cubicBezTo>
                <a:cubicBezTo>
                  <a:pt x="2030" y="431"/>
                  <a:pt x="2060" y="443"/>
                  <a:pt x="2088" y="462"/>
                </a:cubicBezTo>
                <a:cubicBezTo>
                  <a:pt x="2095" y="473"/>
                  <a:pt x="2099" y="487"/>
                  <a:pt x="2106" y="498"/>
                </a:cubicBezTo>
                <a:cubicBezTo>
                  <a:pt x="2115" y="511"/>
                  <a:pt x="2127" y="521"/>
                  <a:pt x="2136" y="534"/>
                </a:cubicBezTo>
                <a:cubicBezTo>
                  <a:pt x="2134" y="556"/>
                  <a:pt x="2133" y="578"/>
                  <a:pt x="2130" y="600"/>
                </a:cubicBezTo>
                <a:cubicBezTo>
                  <a:pt x="2121" y="660"/>
                  <a:pt x="2051" y="691"/>
                  <a:pt x="2004" y="714"/>
                </a:cubicBezTo>
                <a:cubicBezTo>
                  <a:pt x="1983" y="724"/>
                  <a:pt x="1960" y="731"/>
                  <a:pt x="1938" y="738"/>
                </a:cubicBezTo>
                <a:cubicBezTo>
                  <a:pt x="1926" y="742"/>
                  <a:pt x="1902" y="750"/>
                  <a:pt x="1902" y="750"/>
                </a:cubicBezTo>
                <a:cubicBezTo>
                  <a:pt x="1823" y="746"/>
                  <a:pt x="1745" y="743"/>
                  <a:pt x="1668" y="726"/>
                </a:cubicBezTo>
                <a:cubicBezTo>
                  <a:pt x="1620" y="715"/>
                  <a:pt x="1578" y="690"/>
                  <a:pt x="1530" y="678"/>
                </a:cubicBezTo>
                <a:cubicBezTo>
                  <a:pt x="1474" y="641"/>
                  <a:pt x="1427" y="652"/>
                  <a:pt x="1356" y="648"/>
                </a:cubicBezTo>
                <a:cubicBezTo>
                  <a:pt x="1232" y="654"/>
                  <a:pt x="1113" y="648"/>
                  <a:pt x="990" y="636"/>
                </a:cubicBezTo>
                <a:cubicBezTo>
                  <a:pt x="911" y="641"/>
                  <a:pt x="835" y="652"/>
                  <a:pt x="756" y="660"/>
                </a:cubicBezTo>
                <a:cubicBezTo>
                  <a:pt x="756" y="660"/>
                  <a:pt x="710" y="654"/>
                  <a:pt x="702" y="648"/>
                </a:cubicBezTo>
                <a:cubicBezTo>
                  <a:pt x="696" y="643"/>
                  <a:pt x="696" y="635"/>
                  <a:pt x="690" y="630"/>
                </a:cubicBezTo>
                <a:cubicBezTo>
                  <a:pt x="680" y="622"/>
                  <a:pt x="665" y="619"/>
                  <a:pt x="654" y="612"/>
                </a:cubicBezTo>
                <a:cubicBezTo>
                  <a:pt x="644" y="598"/>
                  <a:pt x="629" y="569"/>
                  <a:pt x="612" y="558"/>
                </a:cubicBezTo>
                <a:cubicBezTo>
                  <a:pt x="591" y="544"/>
                  <a:pt x="562" y="539"/>
                  <a:pt x="540" y="528"/>
                </a:cubicBezTo>
                <a:cubicBezTo>
                  <a:pt x="508" y="512"/>
                  <a:pt x="479" y="498"/>
                  <a:pt x="444" y="486"/>
                </a:cubicBezTo>
                <a:cubicBezTo>
                  <a:pt x="407" y="474"/>
                  <a:pt x="448" y="465"/>
                  <a:pt x="390" y="462"/>
                </a:cubicBezTo>
                <a:cubicBezTo>
                  <a:pt x="344" y="460"/>
                  <a:pt x="298" y="458"/>
                  <a:pt x="252" y="456"/>
                </a:cubicBezTo>
                <a:cubicBezTo>
                  <a:pt x="248" y="455"/>
                  <a:pt x="146" y="449"/>
                  <a:pt x="120" y="432"/>
                </a:cubicBezTo>
                <a:cubicBezTo>
                  <a:pt x="73" y="401"/>
                  <a:pt x="98" y="413"/>
                  <a:pt x="48" y="396"/>
                </a:cubicBezTo>
                <a:cubicBezTo>
                  <a:pt x="42" y="394"/>
                  <a:pt x="30" y="390"/>
                  <a:pt x="30" y="390"/>
                </a:cubicBezTo>
                <a:cubicBezTo>
                  <a:pt x="0" y="346"/>
                  <a:pt x="9" y="368"/>
                  <a:pt x="0" y="324"/>
                </a:cubicBezTo>
                <a:close/>
              </a:path>
            </a:pathLst>
          </a:custGeom>
          <a:solidFill>
            <a:srgbClr val="00FF00">
              <a:alpha val="44000"/>
            </a:srgbClr>
          </a:solidFill>
          <a:ln w="9525" cap="flat" cmpd="sng">
            <a:solidFill>
              <a:srgbClr val="0000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16693" y="4428331"/>
            <a:ext cx="4032250" cy="1417638"/>
          </a:xfrm>
          <a:prstGeom prst="ellipse">
            <a:avLst/>
          </a:prstGeom>
          <a:solidFill>
            <a:srgbClr val="CCECFF">
              <a:alpha val="50999"/>
            </a:srgbClr>
          </a:solidFill>
          <a:ln w="25400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664618" y="4499769"/>
            <a:ext cx="2952750" cy="1346200"/>
          </a:xfrm>
          <a:prstGeom prst="ellipse">
            <a:avLst/>
          </a:prstGeom>
          <a:solidFill>
            <a:srgbClr val="FFFF00">
              <a:alpha val="50999"/>
            </a:srgbClr>
          </a:solidFill>
          <a:ln w="25400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167856" y="4140994"/>
            <a:ext cx="863600" cy="646112"/>
          </a:xfrm>
          <a:prstGeom prst="ellipse">
            <a:avLst/>
          </a:prstGeom>
          <a:solidFill>
            <a:srgbClr val="FF0000">
              <a:alpha val="44000"/>
            </a:srgbClr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04031" y="4933156"/>
            <a:ext cx="1944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latin typeface="Times New Roman" pitchFamily="18" charset="0"/>
              </a:rPr>
              <a:t>Livermore - 84</a:t>
            </a:r>
            <a:endParaRPr lang="ru-RU" altLang="en-US" sz="20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248943" y="4933156"/>
            <a:ext cx="1439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latin typeface="Times New Roman" pitchFamily="18" charset="0"/>
              </a:rPr>
              <a:t>Saclay - 80</a:t>
            </a:r>
            <a:endParaRPr lang="ru-RU" altLang="en-US" sz="20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80518" y="4860131"/>
            <a:ext cx="1223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latin typeface="Times New Roman" pitchFamily="18" charset="0"/>
              </a:rPr>
              <a:t>Both – 42</a:t>
            </a:r>
            <a:endParaRPr lang="ru-RU" altLang="en-US" sz="20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AutoShape 22"/>
          <p:cNvSpPr>
            <a:spLocks noChangeArrowheads="1"/>
          </p:cNvSpPr>
          <p:nvPr/>
        </p:nvSpPr>
        <p:spPr bwMode="auto">
          <a:xfrm>
            <a:off x="288131" y="6299994"/>
            <a:ext cx="1871662" cy="433387"/>
          </a:xfrm>
          <a:prstGeom prst="wedgeRoundRectCallout">
            <a:avLst>
              <a:gd name="adj1" fmla="val 96394"/>
              <a:gd name="adj2" fmla="val -323625"/>
              <a:gd name="adj3" fmla="val 16667"/>
            </a:avLst>
          </a:prstGeom>
          <a:solidFill>
            <a:srgbClr val="FFFF00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59568" y="6299994"/>
            <a:ext cx="1944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CC"/>
                </a:solidFill>
                <a:latin typeface="Times New Roman" pitchFamily="18" charset="0"/>
              </a:rPr>
              <a:t>Main problem</a:t>
            </a:r>
            <a:endParaRPr lang="ru-RU" altLang="en-US" sz="2000" b="1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3024981" y="5796756"/>
            <a:ext cx="2303462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1" smtClean="0">
                <a:solidFill>
                  <a:srgbClr val="000000"/>
                </a:solidFill>
                <a:latin typeface="Times New Roman" pitchFamily="18" charset="0"/>
              </a:rPr>
              <a:t>Many bremsstrahlung </a:t>
            </a:r>
          </a:p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1" smtClean="0">
                <a:solidFill>
                  <a:srgbClr val="000000"/>
                </a:solidFill>
                <a:latin typeface="Times New Roman" pitchFamily="18" charset="0"/>
              </a:rPr>
              <a:t>data</a:t>
            </a:r>
            <a:endParaRPr lang="ru-RU" altLang="en-US" sz="1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096418" y="4212431"/>
            <a:ext cx="1008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Other - 10</a:t>
            </a:r>
            <a:endParaRPr lang="ru-RU" altLang="en-US" sz="14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7100" y="4406940"/>
            <a:ext cx="3136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No systematic way to resolve the discrepancies:</a:t>
            </a:r>
          </a:p>
          <a:p>
            <a:r>
              <a:rPr lang="en-US" sz="2200" u="sng" dirty="0" smtClean="0"/>
              <a:t>New and reliable measurements are required!</a:t>
            </a:r>
            <a:endParaRPr lang="en-US" sz="2200" u="sng" dirty="0"/>
          </a:p>
        </p:txBody>
      </p:sp>
    </p:spTree>
    <p:extLst>
      <p:ext uri="{BB962C8B-B14F-4D97-AF65-F5344CB8AC3E}">
        <p14:creationId xmlns:p14="http://schemas.microsoft.com/office/powerpoint/2010/main" val="33034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54000" y="833438"/>
            <a:ext cx="858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For (</a:t>
            </a:r>
            <a:r>
              <a:rPr lang="en-US" sz="2000" b="1" dirty="0" smtClean="0">
                <a:solidFill>
                  <a:srgbClr val="FF0000"/>
                </a:solidFill>
                <a:sym typeface="Symbol"/>
              </a:rPr>
              <a:t>,1n) cross sections</a:t>
            </a:r>
            <a:r>
              <a:rPr lang="en-US" sz="2000" dirty="0" smtClean="0">
                <a:sym typeface="Symbol"/>
              </a:rPr>
              <a:t> – measurements using LCS -ray beam and the </a:t>
            </a:r>
            <a:br>
              <a:rPr lang="en-US" sz="2000" dirty="0" smtClean="0">
                <a:sym typeface="Symbol"/>
              </a:rPr>
            </a:br>
            <a:r>
              <a:rPr lang="en-US" sz="2000" u="sng" dirty="0" smtClean="0">
                <a:sym typeface="Symbol"/>
              </a:rPr>
              <a:t>high efficiency neutron detector</a:t>
            </a:r>
            <a:r>
              <a:rPr lang="en-US" sz="2000" dirty="0" smtClean="0">
                <a:sym typeface="Symbol"/>
              </a:rPr>
              <a:t> developed at GACKO offer the required precision and reliability</a:t>
            </a:r>
            <a:endParaRPr lang="en-US" sz="20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1" y="2325158"/>
            <a:ext cx="4857749" cy="385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8" y="2783500"/>
            <a:ext cx="3128963" cy="27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7079" y="2168293"/>
            <a:ext cx="241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  <a:r>
              <a:rPr lang="en-US" sz="2400" baseline="-25000" dirty="0" smtClean="0">
                <a:sym typeface="Symbol"/>
              </a:rPr>
              <a:t></a:t>
            </a:r>
            <a:r>
              <a:rPr lang="en-US" sz="2400" dirty="0" smtClean="0">
                <a:sym typeface="Symbol"/>
              </a:rPr>
              <a:t>&lt;S</a:t>
            </a:r>
            <a:r>
              <a:rPr lang="en-US" sz="2400" baseline="-25000" dirty="0" smtClean="0">
                <a:sym typeface="Symbol"/>
              </a:rPr>
              <a:t>2n</a:t>
            </a:r>
            <a:r>
              <a:rPr lang="en-US" sz="2400" dirty="0" smtClean="0">
                <a:sym typeface="Symbol"/>
              </a:rPr>
              <a:t>  (,1n)</a:t>
            </a:r>
            <a:endParaRPr lang="en-US" sz="2400" dirty="0"/>
          </a:p>
        </p:txBody>
      </p:sp>
      <p:sp>
        <p:nvSpPr>
          <p:cNvPr id="20" name="Oval 19"/>
          <p:cNvSpPr/>
          <p:nvPr/>
        </p:nvSpPr>
        <p:spPr>
          <a:xfrm>
            <a:off x="1587500" y="3182325"/>
            <a:ext cx="698500" cy="11430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409700" y="4406898"/>
            <a:ext cx="501650" cy="13186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5597" y="5527360"/>
            <a:ext cx="381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Average energy </a:t>
            </a:r>
            <a:r>
              <a:rPr lang="en-US" sz="2000" b="1" dirty="0" err="1" smtClean="0">
                <a:solidFill>
                  <a:srgbClr val="FF0000"/>
                </a:solidFill>
              </a:rPr>
              <a:t>E</a:t>
            </a:r>
            <a:r>
              <a:rPr lang="en-US" sz="2000" b="1" baseline="-25000" dirty="0" err="1" smtClean="0">
                <a:solidFill>
                  <a:srgbClr val="FF0000"/>
                </a:solidFill>
              </a:rPr>
              <a:t>avg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determined using the </a:t>
            </a:r>
            <a:r>
              <a:rPr lang="en-US" sz="2000" dirty="0" smtClean="0">
                <a:solidFill>
                  <a:srgbClr val="FF0000"/>
                </a:solidFill>
              </a:rPr>
              <a:t>ring ratio method</a:t>
            </a:r>
          </a:p>
        </p:txBody>
      </p:sp>
    </p:spTree>
    <p:extLst>
      <p:ext uri="{BB962C8B-B14F-4D97-AF65-F5344CB8AC3E}">
        <p14:creationId xmlns:p14="http://schemas.microsoft.com/office/powerpoint/2010/main" val="12660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67580"/>
            <a:ext cx="5933974" cy="668638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For (</a:t>
            </a:r>
            <a:r>
              <a:rPr lang="en-US" sz="2200" b="1" dirty="0">
                <a:solidFill>
                  <a:srgbClr val="FF0000"/>
                </a:solidFill>
                <a:sym typeface="Symbol"/>
              </a:rPr>
              <a:t>,1n) cross </a:t>
            </a:r>
            <a:r>
              <a:rPr lang="en-US" sz="2200" b="1" dirty="0" smtClean="0">
                <a:solidFill>
                  <a:srgbClr val="FF0000"/>
                </a:solidFill>
                <a:sym typeface="Symbol"/>
              </a:rPr>
              <a:t>section measurements  </a:t>
            </a:r>
            <a:endParaRPr lang="en-US" sz="2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812"/>
            <a:ext cx="8229600" cy="37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0737" y="1065025"/>
            <a:ext cx="694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Average neutron energy and neutron detection efficiency determined using the ring ratio technique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8" t="24490" r="52503" b="20406"/>
          <a:stretch/>
        </p:blipFill>
        <p:spPr>
          <a:xfrm>
            <a:off x="6896100" y="33020"/>
            <a:ext cx="2224088" cy="19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1845</Words>
  <Application>Microsoft Office PowerPoint</Application>
  <PresentationFormat>On-screen Show (4:3)</PresentationFormat>
  <Paragraphs>210</Paragraphs>
  <Slides>38</Slides>
  <Notes>1</Notes>
  <HiddenSlides>2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Office テーマ</vt:lpstr>
      <vt:lpstr>CorelDRAW</vt:lpstr>
      <vt:lpstr>Graph</vt:lpstr>
      <vt:lpstr>PowerPoint Presentation</vt:lpstr>
      <vt:lpstr>Outline</vt:lpstr>
      <vt:lpstr>PowerPoint Presentation</vt:lpstr>
      <vt:lpstr>ELI-NP -ray beam expected parameters</vt:lpstr>
      <vt:lpstr>ELI-GANT – Physics program</vt:lpstr>
      <vt:lpstr>ELI-GANT – Physics program</vt:lpstr>
      <vt:lpstr>Purpose of present study - Measurements of partial and total photoneutron cross sections for 209Bi</vt:lpstr>
      <vt:lpstr>PowerPoint Presentation</vt:lpstr>
      <vt:lpstr>For (,1n) cross section measurements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Partial and total photoneutron cross sections for 209Bi</vt:lpstr>
      <vt:lpstr>PowerPoint Presentation</vt:lpstr>
      <vt:lpstr>PowerPoint Presentation</vt:lpstr>
      <vt:lpstr>INAZUMA Laser  1064 nm first harmonic – 40 W maximum power 532 nm second harmonic – 15 W maximum power</vt:lpstr>
      <vt:lpstr>Pockels Cell and Polarizer </vt:lpstr>
      <vt:lpstr>PowerPoint Presentation</vt:lpstr>
      <vt:lpstr>PowerPoint Presentation</vt:lpstr>
      <vt:lpstr>PowerPoint Presentation</vt:lpstr>
      <vt:lpstr>PowerPoint Presentation</vt:lpstr>
      <vt:lpstr>Collaboration</vt:lpstr>
      <vt:lpstr>Experimental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Calculations of 209Bi(g,Sn) cross section using the Empire code</vt:lpstr>
      <vt:lpstr>Calculations of 209Bi(g,xn) cross section using the EMPIRE code</vt:lpstr>
    </vt:vector>
  </TitlesOfParts>
  <Company>甲南大学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 of the 9Be(g,n) cross section measurement done in June 2014 at NewSUBARU</dc:title>
  <dc:creator>宇都宮 弘章</dc:creator>
  <cp:lastModifiedBy>Filipescu Dan Mihai</cp:lastModifiedBy>
  <cp:revision>634</cp:revision>
  <dcterms:created xsi:type="dcterms:W3CDTF">2015-03-13T05:44:43Z</dcterms:created>
  <dcterms:modified xsi:type="dcterms:W3CDTF">2015-08-30T21:34:58Z</dcterms:modified>
</cp:coreProperties>
</file>