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2" r:id="rId2"/>
    <p:sldId id="570" r:id="rId3"/>
    <p:sldId id="545" r:id="rId4"/>
    <p:sldId id="547" r:id="rId5"/>
    <p:sldId id="548" r:id="rId6"/>
    <p:sldId id="581" r:id="rId7"/>
    <p:sldId id="532" r:id="rId8"/>
    <p:sldId id="551" r:id="rId9"/>
    <p:sldId id="533" r:id="rId10"/>
    <p:sldId id="579" r:id="rId11"/>
    <p:sldId id="553" r:id="rId12"/>
    <p:sldId id="578" r:id="rId13"/>
    <p:sldId id="561" r:id="rId14"/>
    <p:sldId id="562" r:id="rId15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80F2"/>
    <a:srgbClr val="BE5E5E"/>
    <a:srgbClr val="E70BE9"/>
    <a:srgbClr val="501F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02" autoAdjust="0"/>
    <p:restoredTop sz="94490" autoAdjust="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8" d="100"/>
          <a:sy n="38" d="100"/>
        </p:scale>
        <p:origin x="-223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RAPPEL TITRE PRESENTATION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16B2F2F-B92C-48D9-8EC5-7B13F989132E}" type="datetime2">
              <a:rPr lang="fr-FR"/>
              <a:pPr>
                <a:defRPr/>
              </a:pPr>
              <a:t>mercredi 2 septembre 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163DAA9-9183-4F5C-BEA8-959BD6CE097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5173381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RAPPEL TITRE PRESENTATION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123CA84-58B5-4D99-83BD-74C09BABF9E2}" type="datetime2">
              <a:rPr lang="fr-FR"/>
              <a:pPr>
                <a:defRPr/>
              </a:pPr>
              <a:t>mercredi 2 septembre 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9ED5971-1C9F-4800-B5EE-606F5EF12A1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47491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RAPPEL TITRE PRESENTATION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A123CA84-58B5-4D99-83BD-74C09BABF9E2}" type="datetime2">
              <a:rPr lang="fr-FR" smtClean="0"/>
              <a:pPr>
                <a:defRPr/>
              </a:pPr>
              <a:t>mercredi 2 septembre 2015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ED5971-1C9F-4800-B5EE-606F5EF12A16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9542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RAPPEL TITRE PRESENTATION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A123CA84-58B5-4D99-83BD-74C09BABF9E2}" type="datetime2">
              <a:rPr lang="fr-FR" smtClean="0"/>
              <a:pPr>
                <a:defRPr/>
              </a:pPr>
              <a:t>mercredi 2 septembre 2015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ED5971-1C9F-4800-B5EE-606F5EF12A16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9542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RAPPEL TITRE PRESENTATION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A123CA84-58B5-4D99-83BD-74C09BABF9E2}" type="datetime2">
              <a:rPr lang="fr-FR" smtClean="0"/>
              <a:pPr>
                <a:defRPr/>
              </a:pPr>
              <a:t>mercredi 2 septembre 2015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ED5971-1C9F-4800-B5EE-606F5EF12A16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9916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RAPPEL TITRE PRESENTATION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A123CA84-58B5-4D99-83BD-74C09BABF9E2}" type="datetime2">
              <a:rPr lang="fr-FR" smtClean="0"/>
              <a:pPr>
                <a:defRPr/>
              </a:pPr>
              <a:t>mercredi 2 septembre 2015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ED5971-1C9F-4800-B5EE-606F5EF12A16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4396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E1E13-212F-2749-B7C9-733B9E15A37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7400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RAPPEL TITRE PRESENTATION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A123CA84-58B5-4D99-83BD-74C09BABF9E2}" type="datetime2">
              <a:rPr lang="fr-FR" smtClean="0"/>
              <a:pPr>
                <a:defRPr/>
              </a:pPr>
              <a:t>mercredi 2 septembre 2015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ED5971-1C9F-4800-B5EE-606F5EF12A16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6B839-5ACA-41D0-A7FC-FE2A5BAD3089}" type="datetime2">
              <a:rPr lang="fr-FR"/>
              <a:pPr>
                <a:defRPr/>
              </a:pPr>
              <a:t>mercredi 2 septembre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A4AA8-4163-49B2-8B94-2FC16A2C44E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0B910-7F68-499C-87CB-8B567B3E4197}" type="datetime2">
              <a:rPr lang="fr-FR"/>
              <a:pPr>
                <a:defRPr/>
              </a:pPr>
              <a:t>mercredi 2 septembre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C1437-C5AF-4A01-8D04-1C7A822897A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9286A-4A92-4857-8A87-359E87F6AED4}" type="datetime2">
              <a:rPr lang="fr-FR"/>
              <a:pPr>
                <a:defRPr/>
              </a:pPr>
              <a:t>mercredi 2 septembre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4BE6D-75CC-40CD-BFBA-CC5AA6F993D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Vide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 descr="POWERPOINTfond_suite (2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7" descr="logoipn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77800" y="-71437"/>
            <a:ext cx="217805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pied de page 14"/>
          <p:cNvSpPr>
            <a:spLocks noGrp="1"/>
          </p:cNvSpPr>
          <p:nvPr/>
        </p:nvSpPr>
        <p:spPr>
          <a:xfrm>
            <a:off x="0" y="0"/>
            <a:ext cx="0" cy="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  <a:cs typeface="+mn-cs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500315" y="785813"/>
            <a:ext cx="6643687" cy="1587"/>
          </a:xfrm>
          <a:prstGeom prst="line">
            <a:avLst/>
          </a:prstGeom>
          <a:ln w="19050">
            <a:solidFill>
              <a:srgbClr val="501F7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Espace réservé du numéro de diapositive 4"/>
          <p:cNvSpPr txBox="1">
            <a:spLocks/>
          </p:cNvSpPr>
          <p:nvPr/>
        </p:nvSpPr>
        <p:spPr>
          <a:xfrm>
            <a:off x="8572500" y="6500814"/>
            <a:ext cx="571500" cy="285751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4236E98-CD52-4A1E-A31D-75B1F78BA480}" type="slidenum">
              <a:rPr lang="fr-FR" sz="1200" smtClean="0"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FR" sz="1200" dirty="0">
              <a:cs typeface="+mn-cs"/>
            </a:endParaRP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2357422" y="285729"/>
            <a:ext cx="6572296" cy="714380"/>
          </a:xfrm>
        </p:spPr>
        <p:txBody>
          <a:bodyPr>
            <a:normAutofit/>
          </a:bodyPr>
          <a:lstStyle>
            <a:lvl1pPr algn="l">
              <a:buFont typeface="Arial" pitchFamily="34" charset="0"/>
              <a:buNone/>
              <a:defRPr sz="1800" b="1" i="0" u="none" strike="noStrike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286625" y="492126"/>
            <a:ext cx="1714500" cy="365125"/>
          </a:xfrm>
        </p:spPr>
        <p:txBody>
          <a:bodyPr/>
          <a:lstStyle>
            <a:lvl1pPr>
              <a:defRPr sz="1000" b="0" i="1" baseline="0">
                <a:solidFill>
                  <a:srgbClr val="C3004A"/>
                </a:solidFill>
                <a:latin typeface="Arial Bold"/>
              </a:defRPr>
            </a:lvl1pPr>
          </a:lstStyle>
          <a:p>
            <a:pPr>
              <a:defRPr/>
            </a:pPr>
            <a:fld id="{05C4C6BA-7746-42D1-9EFD-7603BE244B66}" type="datetime2">
              <a:rPr lang="fr-FR"/>
              <a:pPr>
                <a:defRPr/>
              </a:pPr>
              <a:t>mercredi 2 septembre 2015</a:t>
            </a:fld>
            <a:endParaRPr lang="fr-FR" dirty="0"/>
          </a:p>
        </p:txBody>
      </p:sp>
    </p:spTree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Vide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6" descr="POWERPOINTfond_suite (2)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7" descr="logoipn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77800" y="-71437"/>
            <a:ext cx="217805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Espace réservé du pied de page 14"/>
          <p:cNvSpPr>
            <a:spLocks noGrp="1"/>
          </p:cNvSpPr>
          <p:nvPr/>
        </p:nvSpPr>
        <p:spPr>
          <a:xfrm>
            <a:off x="0" y="0"/>
            <a:ext cx="0" cy="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  <a:cs typeface="+mn-cs"/>
            </a:endParaRPr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2500315" y="785813"/>
            <a:ext cx="6643687" cy="1587"/>
          </a:xfrm>
          <a:prstGeom prst="line">
            <a:avLst/>
          </a:prstGeom>
          <a:ln w="19050">
            <a:solidFill>
              <a:srgbClr val="501F7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" name="Espace réservé du numéro de diapositive 4"/>
          <p:cNvSpPr txBox="1">
            <a:spLocks/>
          </p:cNvSpPr>
          <p:nvPr userDrawn="1"/>
        </p:nvSpPr>
        <p:spPr>
          <a:xfrm>
            <a:off x="8572500" y="6500814"/>
            <a:ext cx="571500" cy="285751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EFB5736-817C-4F1B-9D27-4C17F3D9DC1A}" type="slidenum">
              <a:rPr lang="fr-FR" sz="1200" smtClean="0"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FR" sz="1200" dirty="0">
              <a:cs typeface="+mn-cs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2357422" y="1428736"/>
            <a:ext cx="6215106" cy="1143008"/>
          </a:xfrm>
        </p:spPr>
        <p:txBody>
          <a:bodyPr>
            <a:normAutofit/>
          </a:bodyPr>
          <a:lstStyle>
            <a:lvl1pPr>
              <a:buFont typeface="Arial" pitchFamily="34" charset="0"/>
              <a:buNone/>
              <a:defRPr sz="1400" b="0" i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/>
          </p:nvPr>
        </p:nvSpPr>
        <p:spPr>
          <a:xfrm>
            <a:off x="2357422" y="4786323"/>
            <a:ext cx="6143668" cy="1571636"/>
          </a:xfrm>
        </p:spPr>
        <p:txBody>
          <a:bodyPr rtlCol="0">
            <a:normAutofit/>
          </a:bodyPr>
          <a:lstStyle>
            <a:lvl1pPr>
              <a:buFontTx/>
              <a:buNone/>
              <a:defRPr sz="1400" baseline="0">
                <a:latin typeface="Arial Bold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2357422" y="285729"/>
            <a:ext cx="6572296" cy="714380"/>
          </a:xfrm>
        </p:spPr>
        <p:txBody>
          <a:bodyPr>
            <a:normAutofit/>
          </a:bodyPr>
          <a:lstStyle>
            <a:lvl1pPr algn="l">
              <a:buFont typeface="Arial" pitchFamily="34" charset="0"/>
              <a:buNone/>
              <a:defRPr sz="1800" b="1" i="0" u="none" strike="noStrike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12" name="Espace réservé du contenu 7"/>
          <p:cNvSpPr>
            <a:spLocks noGrp="1"/>
          </p:cNvSpPr>
          <p:nvPr>
            <p:ph sz="quarter" idx="15"/>
          </p:nvPr>
        </p:nvSpPr>
        <p:spPr>
          <a:xfrm>
            <a:off x="2357422" y="3071810"/>
            <a:ext cx="6143668" cy="1214447"/>
          </a:xfrm>
        </p:spPr>
        <p:txBody>
          <a:bodyPr>
            <a:normAutofit/>
          </a:bodyPr>
          <a:lstStyle>
            <a:lvl1pPr>
              <a:buFontTx/>
              <a:buNone/>
              <a:defRPr sz="14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7"/>
          </p:nvPr>
        </p:nvSpPr>
        <p:spPr>
          <a:xfrm>
            <a:off x="2357422" y="1071546"/>
            <a:ext cx="3571900" cy="357191"/>
          </a:xfrm>
        </p:spPr>
        <p:txBody>
          <a:bodyPr>
            <a:normAutofit/>
          </a:bodyPr>
          <a:lstStyle>
            <a:lvl1pPr>
              <a:buFontTx/>
              <a:buNone/>
              <a:defRPr sz="1800" b="1" i="0" baseline="0">
                <a:solidFill>
                  <a:srgbClr val="C3004A"/>
                </a:solidFill>
                <a:latin typeface="Arial Bold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8"/>
          </p:nvPr>
        </p:nvSpPr>
        <p:spPr>
          <a:xfrm>
            <a:off x="2357422" y="2714621"/>
            <a:ext cx="3571900" cy="357191"/>
          </a:xfr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501F74"/>
                </a:solidFill>
                <a:latin typeface="Arial Bold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19"/>
          </p:nvPr>
        </p:nvSpPr>
        <p:spPr>
          <a:xfrm>
            <a:off x="2357422" y="4429127"/>
            <a:ext cx="3571900" cy="357196"/>
          </a:xfr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AB757F"/>
                </a:solidFill>
                <a:latin typeface="Arial Bold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7" name="Espace réservé de la date 3"/>
          <p:cNvSpPr>
            <a:spLocks noGrp="1"/>
          </p:cNvSpPr>
          <p:nvPr>
            <p:ph type="dt" sz="half" idx="20"/>
          </p:nvPr>
        </p:nvSpPr>
        <p:spPr>
          <a:xfrm>
            <a:off x="7286625" y="492126"/>
            <a:ext cx="1714500" cy="365125"/>
          </a:xfrm>
        </p:spPr>
        <p:txBody>
          <a:bodyPr/>
          <a:lstStyle>
            <a:lvl1pPr>
              <a:defRPr sz="1000" b="0" i="1" baseline="0" smtClean="0">
                <a:solidFill>
                  <a:srgbClr val="C3004A"/>
                </a:solidFill>
                <a:latin typeface="Arial Bold"/>
              </a:defRPr>
            </a:lvl1pPr>
          </a:lstStyle>
          <a:p>
            <a:pPr>
              <a:defRPr/>
            </a:pPr>
            <a:fld id="{50CF33FC-A964-4643-B229-D6102F4236CD}" type="datetime2">
              <a:rPr lang="fr-FR"/>
              <a:pPr>
                <a:defRPr/>
              </a:pPr>
              <a:t>mercredi 2 septembre 2015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8516243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6" descr="POWERPOINTfond_suite (2)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7" descr="logoipn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77800" y="-71437"/>
            <a:ext cx="217805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Espace réservé du pied de page 14"/>
          <p:cNvSpPr>
            <a:spLocks noGrp="1"/>
          </p:cNvSpPr>
          <p:nvPr/>
        </p:nvSpPr>
        <p:spPr>
          <a:xfrm>
            <a:off x="0" y="0"/>
            <a:ext cx="0" cy="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  <a:cs typeface="+mn-cs"/>
            </a:endParaRPr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2500315" y="785813"/>
            <a:ext cx="6643687" cy="1587"/>
          </a:xfrm>
          <a:prstGeom prst="line">
            <a:avLst/>
          </a:prstGeom>
          <a:ln w="19050">
            <a:solidFill>
              <a:srgbClr val="501F7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" name="Espace réservé du numéro de diapositive 4"/>
          <p:cNvSpPr txBox="1">
            <a:spLocks/>
          </p:cNvSpPr>
          <p:nvPr userDrawn="1"/>
        </p:nvSpPr>
        <p:spPr>
          <a:xfrm>
            <a:off x="8572500" y="6500814"/>
            <a:ext cx="571500" cy="285751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EFB5736-817C-4F1B-9D27-4C17F3D9DC1A}" type="slidenum">
              <a:rPr lang="fr-FR" sz="1200" smtClean="0"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FR" sz="1200" dirty="0">
              <a:cs typeface="+mn-cs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2357422" y="1428736"/>
            <a:ext cx="6215106" cy="1143008"/>
          </a:xfrm>
        </p:spPr>
        <p:txBody>
          <a:bodyPr>
            <a:normAutofit/>
          </a:bodyPr>
          <a:lstStyle>
            <a:lvl1pPr>
              <a:buFont typeface="Arial" pitchFamily="34" charset="0"/>
              <a:buNone/>
              <a:defRPr sz="1400" b="0" i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/>
          </p:nvPr>
        </p:nvSpPr>
        <p:spPr>
          <a:xfrm>
            <a:off x="2357422" y="4786323"/>
            <a:ext cx="6143668" cy="1571636"/>
          </a:xfrm>
        </p:spPr>
        <p:txBody>
          <a:bodyPr rtlCol="0">
            <a:normAutofit/>
          </a:bodyPr>
          <a:lstStyle>
            <a:lvl1pPr>
              <a:buFontTx/>
              <a:buNone/>
              <a:defRPr sz="1400" baseline="0">
                <a:latin typeface="Arial Bold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2357422" y="285729"/>
            <a:ext cx="6572296" cy="714380"/>
          </a:xfrm>
        </p:spPr>
        <p:txBody>
          <a:bodyPr>
            <a:normAutofit/>
          </a:bodyPr>
          <a:lstStyle>
            <a:lvl1pPr algn="l">
              <a:buFont typeface="Arial" pitchFamily="34" charset="0"/>
              <a:buNone/>
              <a:defRPr sz="1800" b="1" i="0" u="none" strike="noStrike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12" name="Espace réservé du contenu 7"/>
          <p:cNvSpPr>
            <a:spLocks noGrp="1"/>
          </p:cNvSpPr>
          <p:nvPr>
            <p:ph sz="quarter" idx="15"/>
          </p:nvPr>
        </p:nvSpPr>
        <p:spPr>
          <a:xfrm>
            <a:off x="2357422" y="3071810"/>
            <a:ext cx="6143668" cy="1214447"/>
          </a:xfrm>
        </p:spPr>
        <p:txBody>
          <a:bodyPr>
            <a:normAutofit/>
          </a:bodyPr>
          <a:lstStyle>
            <a:lvl1pPr>
              <a:buFontTx/>
              <a:buNone/>
              <a:defRPr sz="14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7"/>
          </p:nvPr>
        </p:nvSpPr>
        <p:spPr>
          <a:xfrm>
            <a:off x="2357422" y="1071546"/>
            <a:ext cx="3571900" cy="357191"/>
          </a:xfrm>
        </p:spPr>
        <p:txBody>
          <a:bodyPr>
            <a:normAutofit/>
          </a:bodyPr>
          <a:lstStyle>
            <a:lvl1pPr>
              <a:buFontTx/>
              <a:buNone/>
              <a:defRPr sz="1800" b="1" i="0" baseline="0">
                <a:solidFill>
                  <a:srgbClr val="C3004A"/>
                </a:solidFill>
                <a:latin typeface="Arial Bold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8"/>
          </p:nvPr>
        </p:nvSpPr>
        <p:spPr>
          <a:xfrm>
            <a:off x="2357422" y="2714621"/>
            <a:ext cx="3571900" cy="357191"/>
          </a:xfr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501F74"/>
                </a:solidFill>
                <a:latin typeface="Arial Bold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19"/>
          </p:nvPr>
        </p:nvSpPr>
        <p:spPr>
          <a:xfrm>
            <a:off x="2357422" y="4429127"/>
            <a:ext cx="3571900" cy="357196"/>
          </a:xfr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AB757F"/>
                </a:solidFill>
                <a:latin typeface="Arial Bold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7" name="Espace réservé de la date 3"/>
          <p:cNvSpPr>
            <a:spLocks noGrp="1"/>
          </p:cNvSpPr>
          <p:nvPr>
            <p:ph type="dt" sz="half" idx="20"/>
          </p:nvPr>
        </p:nvSpPr>
        <p:spPr>
          <a:xfrm>
            <a:off x="7286625" y="492126"/>
            <a:ext cx="1714500" cy="365125"/>
          </a:xfrm>
        </p:spPr>
        <p:txBody>
          <a:bodyPr/>
          <a:lstStyle>
            <a:lvl1pPr>
              <a:defRPr sz="1000" b="0" i="1" baseline="0" smtClean="0">
                <a:solidFill>
                  <a:srgbClr val="C3004A"/>
                </a:solidFill>
                <a:latin typeface="Arial Bold"/>
              </a:defRPr>
            </a:lvl1pPr>
          </a:lstStyle>
          <a:p>
            <a:pPr>
              <a:defRPr/>
            </a:pPr>
            <a:fld id="{50CF33FC-A964-4643-B229-D6102F4236CD}" type="datetime2">
              <a:rPr lang="fr-FR"/>
              <a:pPr>
                <a:defRPr/>
              </a:pPr>
              <a:t>mercredi 2 septembre 2015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5746756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0ABF6-1EDC-4280-8C01-D85B2AEA3AC6}" type="datetime2">
              <a:rPr lang="fr-FR"/>
              <a:pPr>
                <a:defRPr/>
              </a:pPr>
              <a:t>mercredi 2 septembre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C7B5D-310F-4D16-A4CE-771339BB78A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BBF07-BEF2-425F-87BF-D807F021B610}" type="datetime2">
              <a:rPr lang="fr-FR"/>
              <a:pPr>
                <a:defRPr/>
              </a:pPr>
              <a:t>mercredi 2 septembre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AB3B2-216E-4874-83F7-3E9E9222AFF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D88B0-4411-42CE-9931-5CCCF4C1EBA5}" type="datetime2">
              <a:rPr lang="fr-FR"/>
              <a:pPr>
                <a:defRPr/>
              </a:pPr>
              <a:t>mercredi 2 septembre 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264B3-344B-4B80-A8AB-8950367DAC7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1E21C-B6DB-4184-8300-12F61423DB4C}" type="datetime2">
              <a:rPr lang="fr-FR"/>
              <a:pPr>
                <a:defRPr/>
              </a:pPr>
              <a:t>mercredi 2 septembre 2015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14AEF-7163-4C23-9766-9834C6001F7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bg>
      <p:bgPr>
        <a:blipFill dpi="0" rotWithShape="1">
          <a:blip r:embed="rId2" cstate="print">
            <a:lum/>
          </a:blip>
          <a:srcRect/>
          <a:stretch>
            <a:fillRect l="-6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 descr="logoipn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7800" y="-71439"/>
            <a:ext cx="2406650" cy="1571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numéro de diapositive 4"/>
          <p:cNvSpPr txBox="1">
            <a:spLocks/>
          </p:cNvSpPr>
          <p:nvPr userDrawn="1"/>
        </p:nvSpPr>
        <p:spPr>
          <a:xfrm>
            <a:off x="8572500" y="6500814"/>
            <a:ext cx="571500" cy="285751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6A58142-DBD7-45C4-BA44-88DC846B2057}" type="slidenum">
              <a:rPr lang="fr-FR" sz="1200" smtClean="0"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FR" sz="1200" dirty="0"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14546" y="214291"/>
            <a:ext cx="5572164" cy="796908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3600" b="1" i="0" cap="all" baseline="0">
                <a:solidFill>
                  <a:srgbClr val="AB757F"/>
                </a:solidFill>
                <a:latin typeface="Arial Bold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2500298" y="1714490"/>
            <a:ext cx="6143668" cy="2071701"/>
          </a:xfrm>
        </p:spPr>
        <p:txBody>
          <a:bodyPr>
            <a:normAutofit/>
          </a:bodyPr>
          <a:lstStyle>
            <a:lvl1pPr>
              <a:buFontTx/>
              <a:buNone/>
              <a:defRPr sz="1200" b="0" i="0" baseline="0">
                <a:solidFill>
                  <a:srgbClr val="AB757F"/>
                </a:solidFill>
                <a:latin typeface="Arial Bold"/>
              </a:defRPr>
            </a:lvl1pPr>
            <a:lvl2pPr>
              <a:defRPr sz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Arial Bold"/>
              </a:defRPr>
            </a:lvl2pPr>
            <a:lvl3pPr>
              <a:defRPr sz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Arial Bold"/>
              </a:defRPr>
            </a:lvl3pPr>
            <a:lvl4pPr>
              <a:defRPr sz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Arial Bold"/>
              </a:defRPr>
            </a:lvl4pPr>
            <a:lvl5pPr>
              <a:defRPr sz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Arial Bold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/>
          </p:nvPr>
        </p:nvSpPr>
        <p:spPr>
          <a:xfrm>
            <a:off x="2500298" y="4143381"/>
            <a:ext cx="6143668" cy="2143140"/>
          </a:xfrm>
        </p:spPr>
        <p:txBody>
          <a:bodyPr rtlCol="0">
            <a:normAutofit/>
          </a:bodyPr>
          <a:lstStyle>
            <a:lvl1pPr>
              <a:buNone/>
              <a:defRPr sz="1600" baseline="0">
                <a:latin typeface="Arial Bold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7" name="Espace réservé de la date 2"/>
          <p:cNvSpPr>
            <a:spLocks noGrp="1"/>
          </p:cNvSpPr>
          <p:nvPr>
            <p:ph type="dt" sz="half" idx="15"/>
          </p:nvPr>
        </p:nvSpPr>
        <p:spPr>
          <a:xfrm>
            <a:off x="500063" y="1635125"/>
            <a:ext cx="2000250" cy="365125"/>
          </a:xfrm>
        </p:spPr>
        <p:txBody>
          <a:bodyPr/>
          <a:lstStyle>
            <a:lvl1pPr>
              <a:defRPr sz="1400" b="0" i="1" u="sng" baseline="0" dirty="0" smtClean="0">
                <a:solidFill>
                  <a:srgbClr val="C3004A"/>
                </a:solidFill>
                <a:uFill>
                  <a:solidFill>
                    <a:srgbClr val="C00000"/>
                  </a:solidFill>
                </a:uFill>
                <a:latin typeface="Arial Bold"/>
              </a:defRPr>
            </a:lvl1pPr>
          </a:lstStyle>
          <a:p>
            <a:pPr>
              <a:defRPr/>
            </a:pPr>
            <a:r>
              <a:rPr lang="fr-FR"/>
              <a:t>Lundi  28 mars 2011</a:t>
            </a:r>
          </a:p>
        </p:txBody>
      </p:sp>
      <p:sp>
        <p:nvSpPr>
          <p:cNvPr id="9" name="Espace réservé du pied de page 3"/>
          <p:cNvSpPr>
            <a:spLocks noGrp="1"/>
          </p:cNvSpPr>
          <p:nvPr>
            <p:ph type="ftr" sz="quarter" idx="16"/>
          </p:nvPr>
        </p:nvSpPr>
        <p:spPr>
          <a:xfrm>
            <a:off x="428625" y="5357813"/>
            <a:ext cx="1714500" cy="1357312"/>
          </a:xfrm>
        </p:spPr>
        <p:txBody>
          <a:bodyPr/>
          <a:lstStyle>
            <a:lvl1pPr algn="l">
              <a:defRPr sz="1000" b="1" i="0" baseline="0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/>
              <a:t>Unité mixte de recherche </a:t>
            </a:r>
            <a:br>
              <a:rPr lang="fr-FR"/>
            </a:br>
            <a:r>
              <a:rPr lang="fr-FR"/>
              <a:t>CNRS-IN2P3</a:t>
            </a:r>
          </a:p>
          <a:p>
            <a:pPr>
              <a:defRPr/>
            </a:pPr>
            <a:r>
              <a:rPr lang="fr-FR"/>
              <a:t>Université Paris-Sud 11</a:t>
            </a:r>
            <a:r>
              <a:rPr lang="fr-FR">
                <a:solidFill>
                  <a:srgbClr val="AB757F"/>
                </a:solidFill>
              </a:rPr>
              <a:t/>
            </a:r>
            <a:br>
              <a:rPr lang="fr-FR">
                <a:solidFill>
                  <a:srgbClr val="AB757F"/>
                </a:solidFill>
              </a:rPr>
            </a:br>
            <a:r>
              <a:rPr lang="fr-FR"/>
              <a:t/>
            </a:r>
            <a:br>
              <a:rPr lang="fr-FR"/>
            </a:br>
            <a:r>
              <a:rPr lang="fr-FR">
                <a:solidFill>
                  <a:srgbClr val="501F74"/>
                </a:solidFill>
              </a:rPr>
              <a:t>91406 Orsay cedex</a:t>
            </a:r>
          </a:p>
          <a:p>
            <a:pPr>
              <a:defRPr/>
            </a:pPr>
            <a:r>
              <a:rPr lang="fr-FR">
                <a:solidFill>
                  <a:srgbClr val="501F74"/>
                </a:solidFill>
              </a:rPr>
              <a:t>Tél. : +33 1 69 15 73 40</a:t>
            </a:r>
          </a:p>
          <a:p>
            <a:pPr>
              <a:defRPr/>
            </a:pPr>
            <a:r>
              <a:rPr lang="fr-FR">
                <a:solidFill>
                  <a:srgbClr val="501F74"/>
                </a:solidFill>
              </a:rPr>
              <a:t>Fax : +33 1 69 15 64 70</a:t>
            </a:r>
          </a:p>
          <a:p>
            <a:pPr>
              <a:defRPr/>
            </a:pPr>
            <a:r>
              <a:rPr lang="fr-FR"/>
              <a:t>http://ipnweb.in2p3.fr</a:t>
            </a:r>
          </a:p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6" descr="POWERPOINTfond_suite (2)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7" descr="logoipn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77800" y="-71437"/>
            <a:ext cx="217805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Espace réservé du pied de page 14"/>
          <p:cNvSpPr>
            <a:spLocks noGrp="1"/>
          </p:cNvSpPr>
          <p:nvPr/>
        </p:nvSpPr>
        <p:spPr>
          <a:xfrm>
            <a:off x="0" y="0"/>
            <a:ext cx="0" cy="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  <a:cs typeface="+mn-cs"/>
            </a:endParaRPr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2500315" y="785813"/>
            <a:ext cx="6643687" cy="1587"/>
          </a:xfrm>
          <a:prstGeom prst="line">
            <a:avLst/>
          </a:prstGeom>
          <a:ln w="19050">
            <a:solidFill>
              <a:srgbClr val="501F7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" name="Espace réservé du numéro de diapositive 4"/>
          <p:cNvSpPr txBox="1">
            <a:spLocks/>
          </p:cNvSpPr>
          <p:nvPr userDrawn="1"/>
        </p:nvSpPr>
        <p:spPr>
          <a:xfrm>
            <a:off x="8572500" y="6500814"/>
            <a:ext cx="571500" cy="285751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EFB5736-817C-4F1B-9D27-4C17F3D9DC1A}" type="slidenum">
              <a:rPr lang="fr-FR" sz="1200" smtClean="0"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FR" sz="1200" dirty="0">
              <a:cs typeface="+mn-cs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2357422" y="1428736"/>
            <a:ext cx="6215106" cy="1143008"/>
          </a:xfrm>
        </p:spPr>
        <p:txBody>
          <a:bodyPr>
            <a:normAutofit/>
          </a:bodyPr>
          <a:lstStyle>
            <a:lvl1pPr>
              <a:buFont typeface="Arial" pitchFamily="34" charset="0"/>
              <a:buNone/>
              <a:defRPr sz="1400" b="0" i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/>
          </p:nvPr>
        </p:nvSpPr>
        <p:spPr>
          <a:xfrm>
            <a:off x="2357422" y="4786323"/>
            <a:ext cx="6143668" cy="1571636"/>
          </a:xfrm>
        </p:spPr>
        <p:txBody>
          <a:bodyPr rtlCol="0">
            <a:normAutofit/>
          </a:bodyPr>
          <a:lstStyle>
            <a:lvl1pPr>
              <a:buFontTx/>
              <a:buNone/>
              <a:defRPr sz="1400" baseline="0">
                <a:latin typeface="Arial Bold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2357422" y="285729"/>
            <a:ext cx="6572296" cy="714380"/>
          </a:xfrm>
        </p:spPr>
        <p:txBody>
          <a:bodyPr>
            <a:normAutofit/>
          </a:bodyPr>
          <a:lstStyle>
            <a:lvl1pPr algn="l">
              <a:buFont typeface="Arial" pitchFamily="34" charset="0"/>
              <a:buNone/>
              <a:defRPr sz="1800" b="1" i="0" u="none" strike="noStrike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12" name="Espace réservé du contenu 7"/>
          <p:cNvSpPr>
            <a:spLocks noGrp="1"/>
          </p:cNvSpPr>
          <p:nvPr>
            <p:ph sz="quarter" idx="15"/>
          </p:nvPr>
        </p:nvSpPr>
        <p:spPr>
          <a:xfrm>
            <a:off x="2357422" y="3071810"/>
            <a:ext cx="6143668" cy="1214447"/>
          </a:xfrm>
        </p:spPr>
        <p:txBody>
          <a:bodyPr>
            <a:normAutofit/>
          </a:bodyPr>
          <a:lstStyle>
            <a:lvl1pPr>
              <a:buFontTx/>
              <a:buNone/>
              <a:defRPr sz="14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7"/>
          </p:nvPr>
        </p:nvSpPr>
        <p:spPr>
          <a:xfrm>
            <a:off x="2357422" y="1071546"/>
            <a:ext cx="3571900" cy="357191"/>
          </a:xfrm>
        </p:spPr>
        <p:txBody>
          <a:bodyPr>
            <a:normAutofit/>
          </a:bodyPr>
          <a:lstStyle>
            <a:lvl1pPr>
              <a:buFontTx/>
              <a:buNone/>
              <a:defRPr sz="1800" b="1" i="0" baseline="0">
                <a:solidFill>
                  <a:srgbClr val="C3004A"/>
                </a:solidFill>
                <a:latin typeface="Arial Bold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8"/>
          </p:nvPr>
        </p:nvSpPr>
        <p:spPr>
          <a:xfrm>
            <a:off x="2357422" y="2714621"/>
            <a:ext cx="3571900" cy="357191"/>
          </a:xfr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501F74"/>
                </a:solidFill>
                <a:latin typeface="Arial Bold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19"/>
          </p:nvPr>
        </p:nvSpPr>
        <p:spPr>
          <a:xfrm>
            <a:off x="2357422" y="4429127"/>
            <a:ext cx="3571900" cy="357196"/>
          </a:xfr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AB757F"/>
                </a:solidFill>
                <a:latin typeface="Arial Bold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51B78-3862-425C-9A2C-5DDE2BC1BCD3}" type="datetime2">
              <a:rPr lang="fr-FR"/>
              <a:pPr>
                <a:defRPr/>
              </a:pPr>
              <a:t>mercredi 2 septembre 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F9938-741A-4B0A-8E97-525107D2D00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96AD8-595A-42EA-859C-BBB71E96FA76}" type="datetime2">
              <a:rPr lang="fr-FR"/>
              <a:pPr>
                <a:defRPr/>
              </a:pPr>
              <a:t>mercredi 2 septembre 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591C3-A8ED-4CAA-BFFA-2E1B13976E5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74ACC8-A215-4354-B567-ECE8CE4E651A}" type="datetime2">
              <a:rPr lang="fr-FR"/>
              <a:pPr>
                <a:defRPr/>
              </a:pPr>
              <a:t>mercredi 2 septembre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42E575-2DAD-43B3-B0BE-ADD8EA6CD32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81" r:id="rId6"/>
    <p:sldLayoutId id="2147483682" r:id="rId7"/>
    <p:sldLayoutId id="2147483677" r:id="rId8"/>
    <p:sldLayoutId id="2147483678" r:id="rId9"/>
    <p:sldLayoutId id="2147483679" r:id="rId10"/>
    <p:sldLayoutId id="2147483680" r:id="rId11"/>
    <p:sldLayoutId id="2147483684" r:id="rId12"/>
    <p:sldLayoutId id="2147483686" r:id="rId13"/>
    <p:sldLayoutId id="2147483687" r:id="rId14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6504290"/>
            <a:ext cx="16749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EUNPC2015</a:t>
            </a:r>
            <a:endParaRPr lang="fr-FR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16216" y="6504290"/>
            <a:ext cx="23762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Aug</a:t>
            </a:r>
            <a:r>
              <a:rPr lang="fr-FR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30 - Sep 4, 2015</a:t>
            </a:r>
            <a:endParaRPr lang="fr-FR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08305" y="-16917"/>
            <a:ext cx="1860501" cy="1088433"/>
          </a:xfrm>
          <a:prstGeom prst="rect">
            <a:avLst/>
          </a:prstGeom>
        </p:spPr>
      </p:pic>
      <p:pic>
        <p:nvPicPr>
          <p:cNvPr id="1026" name="Picture 2" descr="http://globhealth.vjf.cnrs.fr/images/logo-cnr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54607"/>
            <a:ext cx="1224524" cy="122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136904" cy="2160240"/>
          </a:xfrm>
        </p:spPr>
        <p:txBody>
          <a:bodyPr/>
          <a:lstStyle/>
          <a:p>
            <a:r>
              <a:rPr lang="en-US" dirty="0"/>
              <a:t>Lifetime measurements to study the nature of excited states beyond </a:t>
            </a:r>
            <a:r>
              <a:rPr lang="en-US" dirty="0" smtClean="0"/>
              <a:t>N=50</a:t>
            </a:r>
            <a:br>
              <a:rPr lang="en-US" dirty="0" smtClean="0"/>
            </a:br>
            <a:r>
              <a:rPr lang="en-US" b="0" i="1" dirty="0" smtClean="0"/>
              <a:t>AGATA + VAMOS </a:t>
            </a:r>
            <a:r>
              <a:rPr lang="en-US" b="0" i="1" dirty="0" smtClean="0"/>
              <a:t>@ GANIL</a:t>
            </a:r>
            <a:endParaRPr lang="en-US" b="0" i="1" dirty="0"/>
          </a:p>
        </p:txBody>
      </p:sp>
      <p:sp>
        <p:nvSpPr>
          <p:cNvPr id="3" name="ZoneTexte 2"/>
          <p:cNvSpPr txBox="1"/>
          <p:nvPr/>
        </p:nvSpPr>
        <p:spPr>
          <a:xfrm>
            <a:off x="3419872" y="515719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Andrea </a:t>
            </a:r>
            <a:r>
              <a:rPr lang="it-IT" b="1" dirty="0" smtClean="0"/>
              <a:t>Gottardo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39752" y="116632"/>
            <a:ext cx="6572296" cy="714380"/>
          </a:xfrm>
        </p:spPr>
        <p:txBody>
          <a:bodyPr>
            <a:normAutofit/>
          </a:bodyPr>
          <a:lstStyle/>
          <a:p>
            <a:r>
              <a:rPr lang="it-IT" sz="3200" dirty="0"/>
              <a:t>The </a:t>
            </a:r>
            <a:r>
              <a:rPr lang="it-IT" sz="3200" dirty="0" smtClean="0"/>
              <a:t>N = 51 </a:t>
            </a:r>
            <a:r>
              <a:rPr lang="it-IT" sz="3200" baseline="30000" dirty="0" smtClean="0"/>
              <a:t>83</a:t>
            </a:r>
            <a:r>
              <a:rPr lang="it-IT" sz="3200" dirty="0" smtClean="0"/>
              <a:t>G</a:t>
            </a:r>
            <a:r>
              <a:rPr lang="it-IT" sz="3200" cap="none" dirty="0" smtClean="0"/>
              <a:t>e</a:t>
            </a:r>
            <a:endParaRPr lang="it-IT" sz="3200" dirty="0"/>
          </a:p>
        </p:txBody>
      </p:sp>
      <p:pic>
        <p:nvPicPr>
          <p:cNvPr id="6" name="Picture 2" descr="C:\Users\gottardo\Desktop\POSTDOCLNL\83Ge_AGATA\comp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0386"/>
            <a:ext cx="7056784" cy="511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5609645" y="1456491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baseline="30000" dirty="0" smtClean="0">
                <a:solidFill>
                  <a:srgbClr val="FF0000"/>
                </a:solidFill>
              </a:rPr>
              <a:t>80</a:t>
            </a:r>
            <a:r>
              <a:rPr lang="it-IT" sz="3200" b="1" dirty="0" smtClean="0">
                <a:solidFill>
                  <a:srgbClr val="FF0000"/>
                </a:solidFill>
              </a:rPr>
              <a:t>Ge</a:t>
            </a:r>
            <a:endParaRPr lang="it-IT" sz="3200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636707" y="3091278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baseline="30000" dirty="0" smtClean="0">
                <a:solidFill>
                  <a:srgbClr val="FF0000"/>
                </a:solidFill>
              </a:rPr>
              <a:t>82</a:t>
            </a:r>
            <a:r>
              <a:rPr lang="it-IT" sz="3200" b="1" dirty="0" smtClean="0">
                <a:solidFill>
                  <a:srgbClr val="FF0000"/>
                </a:solidFill>
              </a:rPr>
              <a:t>Ge</a:t>
            </a:r>
            <a:endParaRPr lang="it-IT" sz="3200" b="1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636707" y="4864803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baseline="30000" dirty="0" smtClean="0">
                <a:solidFill>
                  <a:srgbClr val="FF0000"/>
                </a:solidFill>
              </a:rPr>
              <a:t>83</a:t>
            </a:r>
            <a:r>
              <a:rPr lang="it-IT" sz="3200" b="1" dirty="0" smtClean="0">
                <a:solidFill>
                  <a:srgbClr val="FF0000"/>
                </a:solidFill>
              </a:rPr>
              <a:t>Ge</a:t>
            </a:r>
            <a:endParaRPr lang="it-IT" sz="3200" b="1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196275" y="3568659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</a:t>
            </a:r>
            <a:r>
              <a:rPr lang="it-IT" baseline="30000" dirty="0" smtClean="0"/>
              <a:t>+</a:t>
            </a:r>
            <a:r>
              <a:rPr lang="it-IT" dirty="0" smtClean="0"/>
              <a:t> -&gt; 0</a:t>
            </a:r>
            <a:r>
              <a:rPr lang="it-IT" baseline="30000" dirty="0" smtClean="0"/>
              <a:t>+</a:t>
            </a:r>
            <a:endParaRPr lang="it-IT" baseline="30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3252059" y="1424255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</a:t>
            </a:r>
            <a:r>
              <a:rPr lang="it-IT" baseline="30000" dirty="0" smtClean="0"/>
              <a:t>+</a:t>
            </a:r>
            <a:r>
              <a:rPr lang="it-IT" dirty="0" smtClean="0"/>
              <a:t> -&gt; 0</a:t>
            </a:r>
            <a:r>
              <a:rPr lang="it-IT" baseline="30000" dirty="0" smtClean="0"/>
              <a:t>+</a:t>
            </a:r>
            <a:endParaRPr lang="it-IT" baseline="30000" dirty="0"/>
          </a:p>
        </p:txBody>
      </p:sp>
      <p:sp>
        <p:nvSpPr>
          <p:cNvPr id="12" name="ZoneTexte 11"/>
          <p:cNvSpPr txBox="1"/>
          <p:nvPr/>
        </p:nvSpPr>
        <p:spPr>
          <a:xfrm>
            <a:off x="4571999" y="1789897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4</a:t>
            </a:r>
            <a:r>
              <a:rPr lang="it-IT" baseline="30000" dirty="0" smtClean="0"/>
              <a:t>+</a:t>
            </a:r>
            <a:r>
              <a:rPr lang="it-IT" dirty="0" smtClean="0"/>
              <a:t> -&gt; 2</a:t>
            </a:r>
            <a:r>
              <a:rPr lang="it-IT" baseline="30000" dirty="0" smtClean="0"/>
              <a:t>+</a:t>
            </a:r>
            <a:endParaRPr lang="it-IT" baseline="30000" dirty="0"/>
          </a:p>
        </p:txBody>
      </p:sp>
      <p:sp>
        <p:nvSpPr>
          <p:cNvPr id="13" name="ZoneTexte 12"/>
          <p:cNvSpPr txBox="1"/>
          <p:nvPr/>
        </p:nvSpPr>
        <p:spPr>
          <a:xfrm>
            <a:off x="395536" y="1456491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250 </a:t>
            </a:r>
            <a:r>
              <a:rPr lang="el-GR" sz="2800" b="1" dirty="0" smtClean="0"/>
              <a:t>μ</a:t>
            </a:r>
            <a:r>
              <a:rPr lang="it-IT" sz="2800" b="1" dirty="0" smtClean="0"/>
              <a:t>m</a:t>
            </a:r>
            <a:endParaRPr lang="it-IT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1815455" y="4509120"/>
            <a:ext cx="6552728" cy="17226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643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2339752" y="116632"/>
            <a:ext cx="6572296" cy="714380"/>
          </a:xfrm>
        </p:spPr>
        <p:txBody>
          <a:bodyPr>
            <a:normAutofit/>
          </a:bodyPr>
          <a:lstStyle/>
          <a:p>
            <a:r>
              <a:rPr lang="it-IT" sz="3200" dirty="0" smtClean="0"/>
              <a:t>The case of </a:t>
            </a:r>
            <a:r>
              <a:rPr lang="it-IT" sz="3200" baseline="30000" dirty="0" smtClean="0"/>
              <a:t>83</a:t>
            </a:r>
            <a:r>
              <a:rPr lang="it-IT" sz="3200" dirty="0" smtClean="0"/>
              <a:t>A</a:t>
            </a:r>
            <a:r>
              <a:rPr lang="it-IT" sz="3200" cap="none" dirty="0" smtClean="0"/>
              <a:t>s</a:t>
            </a:r>
            <a:endParaRPr lang="it-IT" sz="3200" dirty="0"/>
          </a:p>
        </p:txBody>
      </p:sp>
      <p:sp>
        <p:nvSpPr>
          <p:cNvPr id="21" name="Rectangle 249"/>
          <p:cNvSpPr>
            <a:spLocks noChangeArrowheads="1"/>
          </p:cNvSpPr>
          <p:nvPr/>
        </p:nvSpPr>
        <p:spPr bwMode="auto">
          <a:xfrm>
            <a:off x="755576" y="1623784"/>
            <a:ext cx="312738" cy="295275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Br85</a:t>
            </a:r>
            <a:endParaRPr kumimoji="0" lang="en-GB" altLang="fr-FR" sz="10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</p:txBody>
      </p:sp>
      <p:sp>
        <p:nvSpPr>
          <p:cNvPr id="24" name="Rectangle 250"/>
          <p:cNvSpPr>
            <a:spLocks noChangeArrowheads="1"/>
          </p:cNvSpPr>
          <p:nvPr/>
        </p:nvSpPr>
        <p:spPr bwMode="auto">
          <a:xfrm>
            <a:off x="755576" y="1919059"/>
            <a:ext cx="312738" cy="295275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Se84</a:t>
            </a:r>
            <a:endParaRPr kumimoji="0" lang="en-GB" altLang="fr-FR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</p:txBody>
      </p:sp>
      <p:sp>
        <p:nvSpPr>
          <p:cNvPr id="25" name="Rectangle 251"/>
          <p:cNvSpPr>
            <a:spLocks noChangeArrowheads="1"/>
          </p:cNvSpPr>
          <p:nvPr/>
        </p:nvSpPr>
        <p:spPr bwMode="auto">
          <a:xfrm>
            <a:off x="755576" y="2214334"/>
            <a:ext cx="312738" cy="295275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As83</a:t>
            </a:r>
            <a:endParaRPr kumimoji="0" lang="en-GB" altLang="fr-FR" sz="10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</p:txBody>
      </p:sp>
      <p:sp>
        <p:nvSpPr>
          <p:cNvPr id="26" name="Rectangle 252"/>
          <p:cNvSpPr>
            <a:spLocks noChangeArrowheads="1"/>
          </p:cNvSpPr>
          <p:nvPr/>
        </p:nvSpPr>
        <p:spPr bwMode="auto">
          <a:xfrm>
            <a:off x="755576" y="2509609"/>
            <a:ext cx="312738" cy="295275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Ge82</a:t>
            </a:r>
            <a:endParaRPr kumimoji="0" lang="en-GB" altLang="fr-FR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</p:txBody>
      </p:sp>
      <p:sp>
        <p:nvSpPr>
          <p:cNvPr id="27" name="Rectangle 253"/>
          <p:cNvSpPr>
            <a:spLocks noChangeArrowheads="1"/>
          </p:cNvSpPr>
          <p:nvPr/>
        </p:nvSpPr>
        <p:spPr bwMode="auto">
          <a:xfrm>
            <a:off x="755576" y="2804884"/>
            <a:ext cx="312738" cy="293688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Ga81</a:t>
            </a:r>
            <a:endParaRPr kumimoji="0" lang="en-GB" altLang="fr-FR" sz="10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</p:txBody>
      </p:sp>
      <p:sp>
        <p:nvSpPr>
          <p:cNvPr id="30" name="Rectangle 254"/>
          <p:cNvSpPr>
            <a:spLocks noChangeArrowheads="1"/>
          </p:cNvSpPr>
          <p:nvPr/>
        </p:nvSpPr>
        <p:spPr bwMode="auto">
          <a:xfrm>
            <a:off x="755576" y="3098572"/>
            <a:ext cx="312738" cy="295275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Zn80</a:t>
            </a:r>
            <a:endParaRPr kumimoji="0" lang="en-GB" altLang="fr-FR" sz="10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</p:txBody>
      </p:sp>
      <p:sp>
        <p:nvSpPr>
          <p:cNvPr id="32" name="Rectangle 255"/>
          <p:cNvSpPr>
            <a:spLocks noChangeArrowheads="1"/>
          </p:cNvSpPr>
          <p:nvPr/>
        </p:nvSpPr>
        <p:spPr bwMode="auto">
          <a:xfrm>
            <a:off x="755576" y="3393847"/>
            <a:ext cx="312738" cy="295275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Cu79</a:t>
            </a:r>
            <a:endParaRPr kumimoji="0" lang="en-GB" altLang="fr-FR" sz="10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</p:txBody>
      </p:sp>
      <p:sp>
        <p:nvSpPr>
          <p:cNvPr id="33" name="Rectangle 256"/>
          <p:cNvSpPr>
            <a:spLocks noChangeArrowheads="1"/>
          </p:cNvSpPr>
          <p:nvPr/>
        </p:nvSpPr>
        <p:spPr bwMode="auto">
          <a:xfrm>
            <a:off x="755576" y="3689122"/>
            <a:ext cx="312738" cy="295275"/>
          </a:xfrm>
          <a:prstGeom prst="rect">
            <a:avLst/>
          </a:prstGeom>
          <a:solidFill>
            <a:srgbClr val="FFFF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Ni78</a:t>
            </a:r>
            <a:endParaRPr kumimoji="0" lang="en-GB" altLang="fr-FR" sz="10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</p:txBody>
      </p:sp>
      <p:sp>
        <p:nvSpPr>
          <p:cNvPr id="35" name="Oval 285"/>
          <p:cNvSpPr>
            <a:spLocks noChangeArrowheads="1"/>
          </p:cNvSpPr>
          <p:nvPr/>
        </p:nvSpPr>
        <p:spPr bwMode="auto">
          <a:xfrm>
            <a:off x="755576" y="4043134"/>
            <a:ext cx="312738" cy="293688"/>
          </a:xfrm>
          <a:prstGeom prst="ellipse">
            <a:avLst/>
          </a:prstGeom>
          <a:solidFill>
            <a:srgbClr val="FFFF0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cs typeface="Arial" pitchFamily="34" charset="0"/>
              </a:rPr>
              <a:t>50</a:t>
            </a:r>
            <a:endParaRPr kumimoji="0" lang="en-GB" altLang="fr-FR" sz="1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cs typeface="Arial" pitchFamily="34" charset="0"/>
            </a:endParaRPr>
          </a:p>
        </p:txBody>
      </p:sp>
      <p:sp>
        <p:nvSpPr>
          <p:cNvPr id="38" name="Flèche vers le bas 37"/>
          <p:cNvSpPr/>
          <p:nvPr/>
        </p:nvSpPr>
        <p:spPr>
          <a:xfrm>
            <a:off x="1101672" y="2273071"/>
            <a:ext cx="484632" cy="1770063"/>
          </a:xfrm>
          <a:prstGeom prst="downArrow">
            <a:avLst/>
          </a:prstGeom>
          <a:solidFill>
            <a:srgbClr val="FF0000">
              <a:alpha val="50196"/>
            </a:srgbClr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051720" y="879103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Neutron-proton gap evolution towards N = 50  </a:t>
            </a:r>
            <a:endParaRPr lang="it-IT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9000" contrast="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67527"/>
            <a:ext cx="3221199" cy="442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95921" y="2218868"/>
            <a:ext cx="432048" cy="2952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ZoneTexte 11"/>
          <p:cNvSpPr txBox="1"/>
          <p:nvPr/>
        </p:nvSpPr>
        <p:spPr>
          <a:xfrm>
            <a:off x="1979712" y="5867399"/>
            <a:ext cx="32800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EXILL; Phys </a:t>
            </a:r>
            <a:r>
              <a:rPr lang="it-IT" sz="1400" dirty="0"/>
              <a:t>Rev </a:t>
            </a:r>
            <a:r>
              <a:rPr lang="it-IT" sz="1400" dirty="0" smtClean="0"/>
              <a:t>C 91</a:t>
            </a:r>
            <a:r>
              <a:rPr lang="it-IT" sz="1400" dirty="0"/>
              <a:t>, 047302 (2015) 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94286"/>
            <a:ext cx="3445400" cy="450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214097" y="5990510"/>
            <a:ext cx="39512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CLARA-</a:t>
            </a:r>
            <a:r>
              <a:rPr lang="en-US" sz="1400" dirty="0" err="1" smtClean="0"/>
              <a:t>PRISMANucl</a:t>
            </a:r>
            <a:r>
              <a:rPr lang="en-US" sz="1400" dirty="0" smtClean="0"/>
              <a:t>. Phys. </a:t>
            </a:r>
            <a:r>
              <a:rPr lang="en-US" sz="1400" dirty="0"/>
              <a:t>A 893 (2012) 1–12</a:t>
            </a:r>
          </a:p>
        </p:txBody>
      </p:sp>
    </p:spTree>
    <p:extLst>
      <p:ext uri="{BB962C8B-B14F-4D97-AF65-F5344CB8AC3E}">
        <p14:creationId xmlns:p14="http://schemas.microsoft.com/office/powerpoint/2010/main" val="202703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572296" cy="714380"/>
          </a:xfrm>
        </p:spPr>
        <p:txBody>
          <a:bodyPr>
            <a:normAutofit/>
          </a:bodyPr>
          <a:lstStyle/>
          <a:p>
            <a:r>
              <a:rPr lang="it-IT" sz="3200" baseline="30000" dirty="0" smtClean="0"/>
              <a:t>83</a:t>
            </a:r>
            <a:r>
              <a:rPr lang="it-IT" sz="3200" dirty="0" smtClean="0"/>
              <a:t>A</a:t>
            </a:r>
            <a:r>
              <a:rPr lang="it-IT" sz="3200" cap="none" dirty="0" smtClean="0"/>
              <a:t>s</a:t>
            </a:r>
            <a:r>
              <a:rPr lang="it-IT" sz="3200" dirty="0" smtClean="0"/>
              <a:t>: prelimary results</a:t>
            </a:r>
            <a:endParaRPr lang="it-IT" sz="3200" dirty="0"/>
          </a:p>
        </p:txBody>
      </p:sp>
      <p:pic>
        <p:nvPicPr>
          <p:cNvPr id="3074" name="Picture 2" descr="C:\Users\gottardo\Desktop\POSTDOCLNL\EUNPC2015\as8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3" r="8289"/>
          <a:stretch/>
        </p:blipFill>
        <p:spPr bwMode="auto">
          <a:xfrm>
            <a:off x="323528" y="4373462"/>
            <a:ext cx="3888432" cy="239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619672" y="4493865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1543 keV</a:t>
            </a:r>
          </a:p>
          <a:p>
            <a:endParaRPr lang="it-IT" dirty="0" smtClean="0"/>
          </a:p>
          <a:p>
            <a:r>
              <a:rPr lang="it-IT" dirty="0" smtClean="0"/>
              <a:t>t</a:t>
            </a:r>
            <a:r>
              <a:rPr lang="it-IT" baseline="-25000" dirty="0" smtClean="0"/>
              <a:t>1/2 </a:t>
            </a:r>
            <a:r>
              <a:rPr lang="it-IT" dirty="0" smtClean="0"/>
              <a:t>= 77(10) ps</a:t>
            </a:r>
            <a:endParaRPr lang="it-IT" dirty="0"/>
          </a:p>
        </p:txBody>
      </p:sp>
      <p:pic>
        <p:nvPicPr>
          <p:cNvPr id="3075" name="Picture 3" descr="C:\Users\gottardo\Desktop\POSTDOCLNL\EUNPC2015\83As_100um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" t="6796" r="7935"/>
          <a:stretch/>
        </p:blipFill>
        <p:spPr bwMode="auto">
          <a:xfrm>
            <a:off x="0" y="1072158"/>
            <a:ext cx="6071617" cy="322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156176" y="1388062"/>
            <a:ext cx="28083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1F1E64"/>
              </a:buClr>
              <a:buSzPct val="50000"/>
            </a:pPr>
            <a:r>
              <a:rPr lang="it-IT" sz="1400" dirty="0" smtClean="0">
                <a:cs typeface="Helvetica"/>
              </a:rPr>
              <a:t>Gamma spectrum at 100</a:t>
            </a:r>
            <a:r>
              <a:rPr lang="el-GR" sz="1400" dirty="0" smtClean="0">
                <a:cs typeface="Helvetica"/>
              </a:rPr>
              <a:t>μ</a:t>
            </a:r>
            <a:r>
              <a:rPr lang="it-IT" sz="1400" dirty="0" smtClean="0">
                <a:cs typeface="Helvetica"/>
              </a:rPr>
              <a:t>m distance:</a:t>
            </a:r>
          </a:p>
          <a:p>
            <a:pPr marL="285750" indent="-285750">
              <a:buClr>
                <a:srgbClr val="1F1E64"/>
              </a:buClr>
              <a:buSzPct val="80000"/>
              <a:buFont typeface="Arial" panose="020B0604020202020204" pitchFamily="34" charset="0"/>
              <a:buChar char="•"/>
            </a:pPr>
            <a:r>
              <a:rPr lang="it-IT" sz="1400" dirty="0" smtClean="0">
                <a:cs typeface="Helvetica"/>
              </a:rPr>
              <a:t>Improving Doppler correction</a:t>
            </a:r>
          </a:p>
          <a:p>
            <a:pPr marL="285750" indent="-285750">
              <a:buClr>
                <a:srgbClr val="1F1E64"/>
              </a:buClr>
              <a:buSzPct val="80000"/>
              <a:buFont typeface="Arial" panose="020B0604020202020204" pitchFamily="34" charset="0"/>
              <a:buChar char="•"/>
            </a:pPr>
            <a:r>
              <a:rPr lang="it-IT" sz="1400" dirty="0" smtClean="0">
                <a:cs typeface="Helvetica"/>
              </a:rPr>
              <a:t>Cleaning background</a:t>
            </a:r>
          </a:p>
          <a:p>
            <a:pPr marL="285750" indent="-285750">
              <a:buClr>
                <a:srgbClr val="1F1E64"/>
              </a:buClr>
              <a:buSzPct val="50000"/>
              <a:buFont typeface="Arial" panose="020B0604020202020204" pitchFamily="34" charset="0"/>
              <a:buChar char="•"/>
            </a:pPr>
            <a:endParaRPr lang="en-US" sz="1400" dirty="0">
              <a:cs typeface="Helvetic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99992" y="5733256"/>
            <a:ext cx="40834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1F1E64"/>
              </a:buClr>
              <a:buSzPct val="50000"/>
            </a:pPr>
            <a:r>
              <a:rPr lang="it-IT" sz="1400" dirty="0" smtClean="0">
                <a:cs typeface="Helvetica"/>
              </a:rPr>
              <a:t>The </a:t>
            </a:r>
            <a:r>
              <a:rPr lang="it-IT" sz="1400" b="1" u="sng" dirty="0" smtClean="0">
                <a:cs typeface="Helvetica"/>
              </a:rPr>
              <a:t>premilinary</a:t>
            </a:r>
            <a:r>
              <a:rPr lang="it-IT" sz="1400" dirty="0" smtClean="0">
                <a:cs typeface="Helvetica"/>
              </a:rPr>
              <a:t> lifetime anlysis shows long-living low-lying states: feeding as expected !</a:t>
            </a:r>
          </a:p>
          <a:p>
            <a:pPr>
              <a:buClr>
                <a:srgbClr val="1F1E64"/>
              </a:buClr>
              <a:buSzPct val="50000"/>
            </a:pPr>
            <a:r>
              <a:rPr lang="it-IT" sz="1400" dirty="0" smtClean="0">
                <a:cs typeface="Helvetica"/>
              </a:rPr>
              <a:t>Comparison with shell-model calculations</a:t>
            </a:r>
          </a:p>
        </p:txBody>
      </p:sp>
      <p:pic>
        <p:nvPicPr>
          <p:cNvPr id="3076" name="Picture 4" descr="C:\Users\gottardo\Desktop\POSTDOCLNL\EUNPC2015\fit_360keV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0" r="8543"/>
          <a:stretch/>
        </p:blipFill>
        <p:spPr bwMode="auto">
          <a:xfrm>
            <a:off x="6071616" y="3128094"/>
            <a:ext cx="3072383" cy="226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7560332" y="3128094"/>
            <a:ext cx="1404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323 keV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932040" y="285293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9/2</a:t>
            </a:r>
            <a:r>
              <a:rPr lang="it-IT" baseline="30000" dirty="0" smtClean="0"/>
              <a:t>-</a:t>
            </a:r>
            <a:endParaRPr lang="it-IT" baseline="30000" dirty="0"/>
          </a:p>
        </p:txBody>
      </p:sp>
      <p:sp>
        <p:nvSpPr>
          <p:cNvPr id="18" name="ZoneTexte 17"/>
          <p:cNvSpPr txBox="1"/>
          <p:nvPr/>
        </p:nvSpPr>
        <p:spPr>
          <a:xfrm>
            <a:off x="1259632" y="132898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11/2</a:t>
            </a:r>
            <a:r>
              <a:rPr lang="it-IT" baseline="30000" dirty="0" smtClean="0"/>
              <a:t>-</a:t>
            </a:r>
            <a:endParaRPr lang="it-IT" baseline="30000" dirty="0"/>
          </a:p>
        </p:txBody>
      </p:sp>
      <p:sp>
        <p:nvSpPr>
          <p:cNvPr id="19" name="ZoneTexte 18"/>
          <p:cNvSpPr txBox="1"/>
          <p:nvPr/>
        </p:nvSpPr>
        <p:spPr>
          <a:xfrm>
            <a:off x="1412032" y="196832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15/2</a:t>
            </a:r>
            <a:r>
              <a:rPr lang="it-IT" baseline="30000" dirty="0" smtClean="0"/>
              <a:t>- </a:t>
            </a:r>
            <a:endParaRPr lang="it-IT" baseline="30000" dirty="0"/>
          </a:p>
        </p:txBody>
      </p:sp>
      <p:sp>
        <p:nvSpPr>
          <p:cNvPr id="20" name="ZoneTexte 19"/>
          <p:cNvSpPr txBox="1"/>
          <p:nvPr/>
        </p:nvSpPr>
        <p:spPr>
          <a:xfrm>
            <a:off x="3923928" y="311405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13/2</a:t>
            </a:r>
            <a:r>
              <a:rPr lang="it-IT" baseline="30000" dirty="0" smtClean="0"/>
              <a:t>-</a:t>
            </a:r>
            <a:endParaRPr lang="it-IT" baseline="30000" dirty="0"/>
          </a:p>
        </p:txBody>
      </p:sp>
      <p:sp>
        <p:nvSpPr>
          <p:cNvPr id="14" name="ZoneTexte 13"/>
          <p:cNvSpPr txBox="1"/>
          <p:nvPr/>
        </p:nvSpPr>
        <p:spPr>
          <a:xfrm>
            <a:off x="3923928" y="1388062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baseline="30000" dirty="0" smtClean="0">
                <a:solidFill>
                  <a:srgbClr val="FF0000"/>
                </a:solidFill>
              </a:rPr>
              <a:t>83</a:t>
            </a:r>
            <a:r>
              <a:rPr lang="it-IT" sz="2400" b="1" dirty="0" smtClean="0">
                <a:solidFill>
                  <a:srgbClr val="FF0000"/>
                </a:solidFill>
              </a:rPr>
              <a:t>As</a:t>
            </a:r>
            <a:endParaRPr lang="it-IT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11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CONCLUSIONS</a:t>
            </a:r>
            <a:endParaRPr lang="it-IT" dirty="0"/>
          </a:p>
        </p:txBody>
      </p:sp>
      <p:sp>
        <p:nvSpPr>
          <p:cNvPr id="12" name="ZoneTexte 11"/>
          <p:cNvSpPr txBox="1"/>
          <p:nvPr/>
        </p:nvSpPr>
        <p:spPr>
          <a:xfrm>
            <a:off x="496490" y="1844824"/>
            <a:ext cx="82519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Stable </a:t>
            </a:r>
            <a:r>
              <a:rPr lang="it-IT" sz="2400" baseline="30000" dirty="0" smtClean="0"/>
              <a:t>238</a:t>
            </a:r>
            <a:r>
              <a:rPr lang="it-IT" sz="2400" dirty="0" smtClean="0"/>
              <a:t>U beam from GANIL accelerator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Analysis on going with promising results even in the most exotic (poor statistics) channels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VAMOS excellent selectivity for the fusion-fission channels (viable mechanism towards the Ni region)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Sensitivity (efficiency and peak-to-total) of the AGATA + OUPS setup crucial for weak channels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58014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753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56531" y="188640"/>
            <a:ext cx="6572296" cy="714380"/>
          </a:xfrm>
        </p:spPr>
        <p:txBody>
          <a:bodyPr>
            <a:normAutofit/>
          </a:bodyPr>
          <a:lstStyle/>
          <a:p>
            <a:r>
              <a:rPr lang="it-IT" sz="3200" dirty="0" smtClean="0"/>
              <a:t>The N=50 region</a:t>
            </a:r>
            <a:endParaRPr lang="it-IT" sz="3200" dirty="0"/>
          </a:p>
        </p:txBody>
      </p:sp>
      <p:sp>
        <p:nvSpPr>
          <p:cNvPr id="6" name="Rectangle 246"/>
          <p:cNvSpPr>
            <a:spLocks noChangeArrowheads="1"/>
          </p:cNvSpPr>
          <p:nvPr/>
        </p:nvSpPr>
        <p:spPr bwMode="auto">
          <a:xfrm>
            <a:off x="3763169" y="2398712"/>
            <a:ext cx="312738" cy="295275"/>
          </a:xfrm>
          <a:prstGeom prst="rect">
            <a:avLst/>
          </a:prstGeom>
          <a:solidFill>
            <a:sysClr val="windowText" lastClr="0000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Sr88</a:t>
            </a:r>
            <a:endParaRPr kumimoji="0" lang="en-GB" altLang="fr-FR" sz="1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Rectangle 247"/>
          <p:cNvSpPr>
            <a:spLocks noChangeArrowheads="1"/>
          </p:cNvSpPr>
          <p:nvPr/>
        </p:nvSpPr>
        <p:spPr bwMode="auto">
          <a:xfrm>
            <a:off x="3763169" y="2693987"/>
            <a:ext cx="312738" cy="295275"/>
          </a:xfrm>
          <a:prstGeom prst="rect">
            <a:avLst/>
          </a:prstGeom>
          <a:solidFill>
            <a:sysClr val="windowText" lastClr="0000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Rb87</a:t>
            </a:r>
            <a:endParaRPr kumimoji="0" lang="en-GB" altLang="fr-FR" sz="1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</p:txBody>
      </p:sp>
      <p:sp>
        <p:nvSpPr>
          <p:cNvPr id="8" name="Rectangle 248"/>
          <p:cNvSpPr>
            <a:spLocks noChangeArrowheads="1"/>
          </p:cNvSpPr>
          <p:nvPr/>
        </p:nvSpPr>
        <p:spPr bwMode="auto">
          <a:xfrm>
            <a:off x="3763169" y="2989262"/>
            <a:ext cx="312738" cy="295275"/>
          </a:xfrm>
          <a:prstGeom prst="rect">
            <a:avLst/>
          </a:prstGeom>
          <a:solidFill>
            <a:sysClr val="windowText" lastClr="000000"/>
          </a:solidFill>
          <a:ln w="127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Kr86</a:t>
            </a:r>
            <a:endParaRPr kumimoji="0" lang="en-GB" altLang="fr-FR" sz="1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</p:txBody>
      </p:sp>
      <p:sp>
        <p:nvSpPr>
          <p:cNvPr id="9" name="Rectangle 249"/>
          <p:cNvSpPr>
            <a:spLocks noChangeArrowheads="1"/>
          </p:cNvSpPr>
          <p:nvPr/>
        </p:nvSpPr>
        <p:spPr bwMode="auto">
          <a:xfrm>
            <a:off x="3763169" y="3284537"/>
            <a:ext cx="312738" cy="295275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Br85</a:t>
            </a:r>
            <a:endParaRPr kumimoji="0" lang="en-GB" altLang="fr-FR" sz="10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</p:txBody>
      </p:sp>
      <p:sp>
        <p:nvSpPr>
          <p:cNvPr id="10" name="Rectangle 250"/>
          <p:cNvSpPr>
            <a:spLocks noChangeArrowheads="1"/>
          </p:cNvSpPr>
          <p:nvPr/>
        </p:nvSpPr>
        <p:spPr bwMode="auto">
          <a:xfrm>
            <a:off x="3763169" y="3579812"/>
            <a:ext cx="312738" cy="295275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Se84</a:t>
            </a:r>
            <a:endParaRPr kumimoji="0" lang="en-GB" altLang="fr-FR" sz="10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</p:txBody>
      </p:sp>
      <p:sp>
        <p:nvSpPr>
          <p:cNvPr id="11" name="Rectangle 251"/>
          <p:cNvSpPr>
            <a:spLocks noChangeArrowheads="1"/>
          </p:cNvSpPr>
          <p:nvPr/>
        </p:nvSpPr>
        <p:spPr bwMode="auto">
          <a:xfrm>
            <a:off x="3763169" y="3875087"/>
            <a:ext cx="312738" cy="295275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As83</a:t>
            </a:r>
            <a:endParaRPr kumimoji="0" lang="en-GB" altLang="fr-FR" sz="10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</p:txBody>
      </p:sp>
      <p:sp>
        <p:nvSpPr>
          <p:cNvPr id="14" name="Rectangle 252"/>
          <p:cNvSpPr>
            <a:spLocks noChangeArrowheads="1"/>
          </p:cNvSpPr>
          <p:nvPr/>
        </p:nvSpPr>
        <p:spPr bwMode="auto">
          <a:xfrm>
            <a:off x="3763169" y="4170362"/>
            <a:ext cx="312738" cy="295275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Ge82</a:t>
            </a:r>
            <a:endParaRPr kumimoji="0" lang="en-GB" altLang="fr-FR" sz="10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</p:txBody>
      </p:sp>
      <p:sp>
        <p:nvSpPr>
          <p:cNvPr id="15" name="Rectangle 253"/>
          <p:cNvSpPr>
            <a:spLocks noChangeArrowheads="1"/>
          </p:cNvSpPr>
          <p:nvPr/>
        </p:nvSpPr>
        <p:spPr bwMode="auto">
          <a:xfrm>
            <a:off x="3763169" y="4465637"/>
            <a:ext cx="312738" cy="293688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Ga81</a:t>
            </a:r>
            <a:endParaRPr kumimoji="0" lang="en-GB" altLang="fr-FR" sz="10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</p:txBody>
      </p:sp>
      <p:sp>
        <p:nvSpPr>
          <p:cNvPr id="16" name="Rectangle 254"/>
          <p:cNvSpPr>
            <a:spLocks noChangeArrowheads="1"/>
          </p:cNvSpPr>
          <p:nvPr/>
        </p:nvSpPr>
        <p:spPr bwMode="auto">
          <a:xfrm>
            <a:off x="3763169" y="4759325"/>
            <a:ext cx="312738" cy="295275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Zn80</a:t>
            </a:r>
            <a:endParaRPr kumimoji="0" lang="en-GB" altLang="fr-FR" sz="10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</p:txBody>
      </p:sp>
      <p:sp>
        <p:nvSpPr>
          <p:cNvPr id="17" name="Rectangle 255"/>
          <p:cNvSpPr>
            <a:spLocks noChangeArrowheads="1"/>
          </p:cNvSpPr>
          <p:nvPr/>
        </p:nvSpPr>
        <p:spPr bwMode="auto">
          <a:xfrm>
            <a:off x="3763169" y="5054600"/>
            <a:ext cx="312738" cy="295275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Cu79</a:t>
            </a:r>
            <a:endParaRPr kumimoji="0" lang="en-GB" altLang="fr-FR" sz="10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</p:txBody>
      </p:sp>
      <p:sp>
        <p:nvSpPr>
          <p:cNvPr id="18" name="Rectangle 256"/>
          <p:cNvSpPr>
            <a:spLocks noChangeArrowheads="1"/>
          </p:cNvSpPr>
          <p:nvPr/>
        </p:nvSpPr>
        <p:spPr bwMode="auto">
          <a:xfrm>
            <a:off x="3763169" y="5349875"/>
            <a:ext cx="312738" cy="295275"/>
          </a:xfrm>
          <a:prstGeom prst="rect">
            <a:avLst/>
          </a:prstGeom>
          <a:solidFill>
            <a:srgbClr val="FFFF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Ni78</a:t>
            </a:r>
            <a:endParaRPr kumimoji="0" lang="en-GB" altLang="fr-FR" sz="10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</p:txBody>
      </p:sp>
      <p:sp>
        <p:nvSpPr>
          <p:cNvPr id="19" name="Rectangle 257"/>
          <p:cNvSpPr>
            <a:spLocks noChangeArrowheads="1"/>
          </p:cNvSpPr>
          <p:nvPr/>
        </p:nvSpPr>
        <p:spPr bwMode="auto">
          <a:xfrm>
            <a:off x="3450432" y="5349875"/>
            <a:ext cx="312737" cy="295275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Ni77</a:t>
            </a:r>
            <a:endParaRPr kumimoji="0" lang="en-GB" altLang="fr-FR" sz="10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</p:txBody>
      </p:sp>
      <p:sp>
        <p:nvSpPr>
          <p:cNvPr id="20" name="Rectangle 258"/>
          <p:cNvSpPr>
            <a:spLocks noChangeArrowheads="1"/>
          </p:cNvSpPr>
          <p:nvPr/>
        </p:nvSpPr>
        <p:spPr bwMode="auto">
          <a:xfrm>
            <a:off x="1574007" y="5349875"/>
            <a:ext cx="312737" cy="295275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Ni71</a:t>
            </a:r>
            <a:endParaRPr kumimoji="0" lang="en-GB" altLang="fr-FR" sz="10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</p:txBody>
      </p:sp>
      <p:sp>
        <p:nvSpPr>
          <p:cNvPr id="21" name="Rectangle 259"/>
          <p:cNvSpPr>
            <a:spLocks noChangeArrowheads="1"/>
          </p:cNvSpPr>
          <p:nvPr/>
        </p:nvSpPr>
        <p:spPr bwMode="auto">
          <a:xfrm>
            <a:off x="1886744" y="5349875"/>
            <a:ext cx="312738" cy="295275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Ni72</a:t>
            </a:r>
            <a:endParaRPr kumimoji="0" lang="en-GB" altLang="fr-FR" sz="10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</p:txBody>
      </p:sp>
      <p:sp>
        <p:nvSpPr>
          <p:cNvPr id="22" name="Rectangle 260"/>
          <p:cNvSpPr>
            <a:spLocks noChangeArrowheads="1"/>
          </p:cNvSpPr>
          <p:nvPr/>
        </p:nvSpPr>
        <p:spPr bwMode="auto">
          <a:xfrm>
            <a:off x="2199482" y="5349875"/>
            <a:ext cx="312737" cy="295275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Ni73</a:t>
            </a:r>
            <a:endParaRPr kumimoji="0" lang="en-GB" altLang="fr-FR" sz="10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</p:txBody>
      </p:sp>
      <p:sp>
        <p:nvSpPr>
          <p:cNvPr id="23" name="Rectangle 261"/>
          <p:cNvSpPr>
            <a:spLocks noChangeArrowheads="1"/>
          </p:cNvSpPr>
          <p:nvPr/>
        </p:nvSpPr>
        <p:spPr bwMode="auto">
          <a:xfrm>
            <a:off x="2512219" y="5349875"/>
            <a:ext cx="312738" cy="295275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Ni74</a:t>
            </a:r>
            <a:endParaRPr kumimoji="0" lang="en-GB" altLang="fr-FR" sz="10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</p:txBody>
      </p:sp>
      <p:sp>
        <p:nvSpPr>
          <p:cNvPr id="24" name="Rectangle 262"/>
          <p:cNvSpPr>
            <a:spLocks noChangeArrowheads="1"/>
          </p:cNvSpPr>
          <p:nvPr/>
        </p:nvSpPr>
        <p:spPr bwMode="auto">
          <a:xfrm>
            <a:off x="2824957" y="5349875"/>
            <a:ext cx="312737" cy="295275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Ni75</a:t>
            </a:r>
            <a:endParaRPr kumimoji="0" lang="en-GB" altLang="fr-FR" sz="10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</p:txBody>
      </p:sp>
      <p:sp>
        <p:nvSpPr>
          <p:cNvPr id="25" name="Rectangle 263"/>
          <p:cNvSpPr>
            <a:spLocks noChangeArrowheads="1"/>
          </p:cNvSpPr>
          <p:nvPr/>
        </p:nvSpPr>
        <p:spPr bwMode="auto">
          <a:xfrm>
            <a:off x="3137694" y="5349875"/>
            <a:ext cx="312738" cy="295275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Ni76</a:t>
            </a:r>
            <a:endParaRPr kumimoji="0" lang="en-GB" altLang="fr-FR" sz="10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</p:txBody>
      </p:sp>
      <p:sp>
        <p:nvSpPr>
          <p:cNvPr id="26" name="Rectangle 264"/>
          <p:cNvSpPr>
            <a:spLocks noChangeArrowheads="1"/>
          </p:cNvSpPr>
          <p:nvPr/>
        </p:nvSpPr>
        <p:spPr bwMode="auto">
          <a:xfrm>
            <a:off x="1261269" y="5349875"/>
            <a:ext cx="312738" cy="295275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Ni70</a:t>
            </a:r>
            <a:endParaRPr kumimoji="0" lang="en-GB" altLang="fr-FR" sz="10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</p:txBody>
      </p:sp>
      <p:sp>
        <p:nvSpPr>
          <p:cNvPr id="27" name="Line 271"/>
          <p:cNvSpPr>
            <a:spLocks noChangeShapeType="1"/>
          </p:cNvSpPr>
          <p:nvPr/>
        </p:nvSpPr>
        <p:spPr bwMode="auto">
          <a:xfrm flipV="1">
            <a:off x="1272382" y="5645150"/>
            <a:ext cx="49403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8" name="Line 272"/>
          <p:cNvSpPr>
            <a:spLocks noChangeShapeType="1"/>
          </p:cNvSpPr>
          <p:nvPr/>
        </p:nvSpPr>
        <p:spPr bwMode="auto">
          <a:xfrm flipV="1">
            <a:off x="1261269" y="5349875"/>
            <a:ext cx="49403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9" name="Rectangle 273"/>
          <p:cNvSpPr>
            <a:spLocks noChangeArrowheads="1"/>
          </p:cNvSpPr>
          <p:nvPr/>
        </p:nvSpPr>
        <p:spPr bwMode="auto">
          <a:xfrm>
            <a:off x="1886744" y="4170362"/>
            <a:ext cx="312738" cy="295275"/>
          </a:xfrm>
          <a:prstGeom prst="rect">
            <a:avLst/>
          </a:prstGeom>
          <a:solidFill>
            <a:sysClr val="windowText" lastClr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Ge76</a:t>
            </a:r>
            <a:endParaRPr kumimoji="0" lang="en-GB" altLang="fr-FR" sz="1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</p:txBody>
      </p:sp>
      <p:sp>
        <p:nvSpPr>
          <p:cNvPr id="30" name="Rectangle 274"/>
          <p:cNvSpPr>
            <a:spLocks noChangeArrowheads="1"/>
          </p:cNvSpPr>
          <p:nvPr/>
        </p:nvSpPr>
        <p:spPr bwMode="auto">
          <a:xfrm>
            <a:off x="1261269" y="4170362"/>
            <a:ext cx="312738" cy="295275"/>
          </a:xfrm>
          <a:prstGeom prst="rect">
            <a:avLst/>
          </a:prstGeom>
          <a:solidFill>
            <a:sysClr val="windowText" lastClr="0000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Ge74</a:t>
            </a:r>
            <a:endParaRPr kumimoji="0" lang="en-GB" altLang="fr-FR" sz="1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</p:txBody>
      </p:sp>
      <p:sp>
        <p:nvSpPr>
          <p:cNvPr id="31" name="Rectangle 276"/>
          <p:cNvSpPr>
            <a:spLocks noChangeArrowheads="1"/>
          </p:cNvSpPr>
          <p:nvPr/>
        </p:nvSpPr>
        <p:spPr bwMode="auto">
          <a:xfrm>
            <a:off x="3763169" y="2103437"/>
            <a:ext cx="312738" cy="295275"/>
          </a:xfrm>
          <a:prstGeom prst="rect">
            <a:avLst/>
          </a:prstGeom>
          <a:solidFill>
            <a:sysClr val="windowText" lastClr="0000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Y89</a:t>
            </a:r>
            <a:endParaRPr kumimoji="0" lang="en-GB" altLang="fr-FR" sz="1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</p:txBody>
      </p:sp>
      <p:sp>
        <p:nvSpPr>
          <p:cNvPr id="32" name="Rectangle 277"/>
          <p:cNvSpPr>
            <a:spLocks noChangeArrowheads="1"/>
          </p:cNvSpPr>
          <p:nvPr/>
        </p:nvSpPr>
        <p:spPr bwMode="auto">
          <a:xfrm>
            <a:off x="3763169" y="1813242"/>
            <a:ext cx="312738" cy="290195"/>
          </a:xfrm>
          <a:prstGeom prst="rect">
            <a:avLst/>
          </a:prstGeom>
          <a:solidFill>
            <a:sysClr val="windowText" lastClr="0000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Zr90</a:t>
            </a:r>
            <a:endParaRPr kumimoji="0" lang="en-GB" altLang="fr-FR" sz="1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</p:txBody>
      </p:sp>
      <p:sp>
        <p:nvSpPr>
          <p:cNvPr id="33" name="Rectangle 295"/>
          <p:cNvSpPr>
            <a:spLocks noChangeArrowheads="1"/>
          </p:cNvSpPr>
          <p:nvPr/>
        </p:nvSpPr>
        <p:spPr bwMode="auto">
          <a:xfrm>
            <a:off x="1261269" y="3875087"/>
            <a:ext cx="312738" cy="295275"/>
          </a:xfrm>
          <a:prstGeom prst="rect">
            <a:avLst/>
          </a:prstGeom>
          <a:solidFill>
            <a:sysClr val="windowText" lastClr="0000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As75</a:t>
            </a:r>
            <a:endParaRPr kumimoji="0" lang="en-GB" altLang="fr-FR" sz="1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</p:txBody>
      </p:sp>
      <p:sp>
        <p:nvSpPr>
          <p:cNvPr id="34" name="Rectangle 296"/>
          <p:cNvSpPr>
            <a:spLocks noChangeArrowheads="1"/>
          </p:cNvSpPr>
          <p:nvPr/>
        </p:nvSpPr>
        <p:spPr bwMode="auto">
          <a:xfrm>
            <a:off x="1261269" y="3579812"/>
            <a:ext cx="312738" cy="295275"/>
          </a:xfrm>
          <a:prstGeom prst="rect">
            <a:avLst/>
          </a:prstGeom>
          <a:solidFill>
            <a:sysClr val="windowText" lastClr="0000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Se76</a:t>
            </a:r>
            <a:endParaRPr kumimoji="0" lang="en-GB" altLang="fr-FR" sz="1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</p:txBody>
      </p:sp>
      <p:sp>
        <p:nvSpPr>
          <p:cNvPr id="35" name="Rectangle 298"/>
          <p:cNvSpPr>
            <a:spLocks noChangeArrowheads="1"/>
          </p:cNvSpPr>
          <p:nvPr/>
        </p:nvSpPr>
        <p:spPr bwMode="auto">
          <a:xfrm>
            <a:off x="1574007" y="3579812"/>
            <a:ext cx="312737" cy="295275"/>
          </a:xfrm>
          <a:prstGeom prst="rect">
            <a:avLst/>
          </a:prstGeom>
          <a:solidFill>
            <a:sysClr val="windowText" lastClr="0000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Se77</a:t>
            </a:r>
            <a:endParaRPr kumimoji="0" lang="en-GB" altLang="fr-FR" sz="1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</p:txBody>
      </p:sp>
      <p:sp>
        <p:nvSpPr>
          <p:cNvPr id="36" name="Rectangle 299"/>
          <p:cNvSpPr>
            <a:spLocks noChangeArrowheads="1"/>
          </p:cNvSpPr>
          <p:nvPr/>
        </p:nvSpPr>
        <p:spPr bwMode="auto">
          <a:xfrm>
            <a:off x="1886744" y="3579812"/>
            <a:ext cx="312738" cy="295275"/>
          </a:xfrm>
          <a:prstGeom prst="rect">
            <a:avLst/>
          </a:prstGeom>
          <a:solidFill>
            <a:sysClr val="windowText" lastClr="0000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Se78</a:t>
            </a:r>
            <a:endParaRPr kumimoji="0" lang="en-GB" altLang="fr-FR" sz="1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</p:txBody>
      </p:sp>
      <p:sp>
        <p:nvSpPr>
          <p:cNvPr id="37" name="Rectangle 300"/>
          <p:cNvSpPr>
            <a:spLocks noChangeArrowheads="1"/>
          </p:cNvSpPr>
          <p:nvPr/>
        </p:nvSpPr>
        <p:spPr bwMode="auto">
          <a:xfrm>
            <a:off x="2512219" y="3579812"/>
            <a:ext cx="312738" cy="295275"/>
          </a:xfrm>
          <a:prstGeom prst="rect">
            <a:avLst/>
          </a:prstGeom>
          <a:solidFill>
            <a:sysClr val="windowText" lastClr="0000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Se80</a:t>
            </a:r>
            <a:endParaRPr kumimoji="0" lang="en-GB" altLang="fr-FR" sz="1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</p:txBody>
      </p:sp>
      <p:sp>
        <p:nvSpPr>
          <p:cNvPr id="38" name="Rectangle 301"/>
          <p:cNvSpPr>
            <a:spLocks noChangeArrowheads="1"/>
          </p:cNvSpPr>
          <p:nvPr/>
        </p:nvSpPr>
        <p:spPr bwMode="auto">
          <a:xfrm>
            <a:off x="3137694" y="3579812"/>
            <a:ext cx="312738" cy="295275"/>
          </a:xfrm>
          <a:prstGeom prst="rect">
            <a:avLst/>
          </a:prstGeom>
          <a:solidFill>
            <a:sysClr val="windowText" lastClr="0000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Se82</a:t>
            </a:r>
            <a:endParaRPr kumimoji="0" lang="en-GB" altLang="fr-FR" sz="1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</p:txBody>
      </p:sp>
      <p:sp>
        <p:nvSpPr>
          <p:cNvPr id="39" name="Rectangle 302"/>
          <p:cNvSpPr>
            <a:spLocks noChangeArrowheads="1"/>
          </p:cNvSpPr>
          <p:nvPr/>
        </p:nvSpPr>
        <p:spPr bwMode="auto">
          <a:xfrm>
            <a:off x="1886744" y="3284537"/>
            <a:ext cx="312738" cy="295275"/>
          </a:xfrm>
          <a:prstGeom prst="rect">
            <a:avLst/>
          </a:prstGeom>
          <a:solidFill>
            <a:sysClr val="windowText" lastClr="0000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Br79</a:t>
            </a:r>
            <a:endParaRPr kumimoji="0" lang="en-GB" altLang="fr-FR" sz="1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</p:txBody>
      </p:sp>
      <p:sp>
        <p:nvSpPr>
          <p:cNvPr id="40" name="Rectangle 303"/>
          <p:cNvSpPr>
            <a:spLocks noChangeArrowheads="1"/>
          </p:cNvSpPr>
          <p:nvPr/>
        </p:nvSpPr>
        <p:spPr bwMode="auto">
          <a:xfrm>
            <a:off x="2512219" y="3284537"/>
            <a:ext cx="312738" cy="295275"/>
          </a:xfrm>
          <a:prstGeom prst="rect">
            <a:avLst/>
          </a:prstGeom>
          <a:solidFill>
            <a:sysClr val="windowText" lastClr="0000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Br81</a:t>
            </a:r>
            <a:endParaRPr kumimoji="0" lang="en-GB" altLang="fr-FR" sz="1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</p:txBody>
      </p:sp>
      <p:sp>
        <p:nvSpPr>
          <p:cNvPr id="41" name="Rectangle 304"/>
          <p:cNvSpPr>
            <a:spLocks noChangeArrowheads="1"/>
          </p:cNvSpPr>
          <p:nvPr/>
        </p:nvSpPr>
        <p:spPr bwMode="auto">
          <a:xfrm>
            <a:off x="1261269" y="2989262"/>
            <a:ext cx="312738" cy="295275"/>
          </a:xfrm>
          <a:prstGeom prst="rect">
            <a:avLst/>
          </a:prstGeom>
          <a:solidFill>
            <a:sysClr val="windowText" lastClr="0000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Kr78</a:t>
            </a:r>
            <a:endParaRPr kumimoji="0" lang="en-GB" altLang="fr-FR" sz="1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</p:txBody>
      </p:sp>
      <p:sp>
        <p:nvSpPr>
          <p:cNvPr id="42" name="Rectangle 305"/>
          <p:cNvSpPr>
            <a:spLocks noChangeArrowheads="1"/>
          </p:cNvSpPr>
          <p:nvPr/>
        </p:nvSpPr>
        <p:spPr bwMode="auto">
          <a:xfrm>
            <a:off x="1886744" y="2989262"/>
            <a:ext cx="312738" cy="295275"/>
          </a:xfrm>
          <a:prstGeom prst="rect">
            <a:avLst/>
          </a:prstGeom>
          <a:solidFill>
            <a:sysClr val="windowText" lastClr="0000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Kr80</a:t>
            </a:r>
            <a:endParaRPr kumimoji="0" lang="en-GB" altLang="fr-FR" sz="1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</p:txBody>
      </p:sp>
      <p:sp>
        <p:nvSpPr>
          <p:cNvPr id="43" name="Rectangle 306"/>
          <p:cNvSpPr>
            <a:spLocks noChangeArrowheads="1"/>
          </p:cNvSpPr>
          <p:nvPr/>
        </p:nvSpPr>
        <p:spPr bwMode="auto">
          <a:xfrm>
            <a:off x="2512219" y="2989262"/>
            <a:ext cx="312738" cy="295275"/>
          </a:xfrm>
          <a:prstGeom prst="rect">
            <a:avLst/>
          </a:prstGeom>
          <a:solidFill>
            <a:sysClr val="windowText" lastClr="0000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Kr82</a:t>
            </a:r>
            <a:endParaRPr kumimoji="0" lang="en-GB" altLang="fr-FR" sz="1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</p:txBody>
      </p:sp>
      <p:sp>
        <p:nvSpPr>
          <p:cNvPr id="44" name="Rectangle 307"/>
          <p:cNvSpPr>
            <a:spLocks noChangeArrowheads="1"/>
          </p:cNvSpPr>
          <p:nvPr/>
        </p:nvSpPr>
        <p:spPr bwMode="auto">
          <a:xfrm>
            <a:off x="2824957" y="2989262"/>
            <a:ext cx="312737" cy="295275"/>
          </a:xfrm>
          <a:prstGeom prst="rect">
            <a:avLst/>
          </a:prstGeom>
          <a:solidFill>
            <a:sysClr val="windowText" lastClr="0000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Kr83</a:t>
            </a:r>
            <a:endParaRPr kumimoji="0" lang="en-GB" altLang="fr-FR" sz="1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</p:txBody>
      </p:sp>
      <p:sp>
        <p:nvSpPr>
          <p:cNvPr id="45" name="Rectangle 308"/>
          <p:cNvSpPr>
            <a:spLocks noChangeArrowheads="1"/>
          </p:cNvSpPr>
          <p:nvPr/>
        </p:nvSpPr>
        <p:spPr bwMode="auto">
          <a:xfrm>
            <a:off x="3137694" y="2989262"/>
            <a:ext cx="312738" cy="295275"/>
          </a:xfrm>
          <a:prstGeom prst="rect">
            <a:avLst/>
          </a:prstGeom>
          <a:solidFill>
            <a:sysClr val="windowText" lastClr="0000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Kr84</a:t>
            </a:r>
            <a:endParaRPr kumimoji="0" lang="en-GB" altLang="fr-FR" sz="1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</p:txBody>
      </p:sp>
      <p:sp>
        <p:nvSpPr>
          <p:cNvPr id="46" name="Rectangle 309"/>
          <p:cNvSpPr>
            <a:spLocks noChangeArrowheads="1"/>
          </p:cNvSpPr>
          <p:nvPr/>
        </p:nvSpPr>
        <p:spPr bwMode="auto">
          <a:xfrm>
            <a:off x="3137694" y="2693987"/>
            <a:ext cx="312738" cy="295275"/>
          </a:xfrm>
          <a:prstGeom prst="rect">
            <a:avLst/>
          </a:prstGeom>
          <a:solidFill>
            <a:sysClr val="windowText" lastClr="0000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Rb85</a:t>
            </a:r>
            <a:endParaRPr kumimoji="0" lang="en-GB" altLang="fr-FR" sz="1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</p:txBody>
      </p:sp>
      <p:sp>
        <p:nvSpPr>
          <p:cNvPr id="47" name="Rectangle 310"/>
          <p:cNvSpPr>
            <a:spLocks noChangeArrowheads="1"/>
          </p:cNvSpPr>
          <p:nvPr/>
        </p:nvSpPr>
        <p:spPr bwMode="auto">
          <a:xfrm>
            <a:off x="3137694" y="2398712"/>
            <a:ext cx="312738" cy="295275"/>
          </a:xfrm>
          <a:prstGeom prst="rect">
            <a:avLst/>
          </a:prstGeom>
          <a:solidFill>
            <a:sysClr val="windowText" lastClr="0000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Sr86</a:t>
            </a:r>
            <a:endParaRPr kumimoji="0" lang="en-GB" altLang="fr-FR" sz="1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</p:txBody>
      </p:sp>
      <p:sp>
        <p:nvSpPr>
          <p:cNvPr id="48" name="Rectangle 311"/>
          <p:cNvSpPr>
            <a:spLocks noChangeArrowheads="1"/>
          </p:cNvSpPr>
          <p:nvPr/>
        </p:nvSpPr>
        <p:spPr bwMode="auto">
          <a:xfrm>
            <a:off x="3450432" y="2398712"/>
            <a:ext cx="312737" cy="295275"/>
          </a:xfrm>
          <a:prstGeom prst="rect">
            <a:avLst/>
          </a:prstGeom>
          <a:solidFill>
            <a:sysClr val="windowText" lastClr="0000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Sr87</a:t>
            </a:r>
            <a:endParaRPr kumimoji="0" lang="en-GB" altLang="fr-FR" sz="1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</p:txBody>
      </p:sp>
      <p:sp>
        <p:nvSpPr>
          <p:cNvPr id="49" name="Rectangle 312"/>
          <p:cNvSpPr>
            <a:spLocks noChangeArrowheads="1"/>
          </p:cNvSpPr>
          <p:nvPr/>
        </p:nvSpPr>
        <p:spPr bwMode="auto">
          <a:xfrm>
            <a:off x="2512219" y="2398712"/>
            <a:ext cx="312738" cy="295275"/>
          </a:xfrm>
          <a:prstGeom prst="rect">
            <a:avLst/>
          </a:prstGeom>
          <a:solidFill>
            <a:sysClr val="windowText" lastClr="0000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Sr84</a:t>
            </a:r>
            <a:endParaRPr kumimoji="0" lang="en-GB" altLang="fr-FR" sz="1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</p:txBody>
      </p:sp>
      <p:sp>
        <p:nvSpPr>
          <p:cNvPr id="50" name="Rectangle 313"/>
          <p:cNvSpPr>
            <a:spLocks noChangeArrowheads="1"/>
          </p:cNvSpPr>
          <p:nvPr/>
        </p:nvSpPr>
        <p:spPr bwMode="auto">
          <a:xfrm>
            <a:off x="4081939" y="1813242"/>
            <a:ext cx="311150" cy="295275"/>
          </a:xfrm>
          <a:prstGeom prst="rect">
            <a:avLst/>
          </a:prstGeom>
          <a:solidFill>
            <a:sysClr val="windowText" lastClr="0000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Zr91</a:t>
            </a:r>
            <a:endParaRPr kumimoji="0" lang="en-GB" altLang="fr-FR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</p:txBody>
      </p:sp>
      <p:sp>
        <p:nvSpPr>
          <p:cNvPr id="51" name="Rectangle 313"/>
          <p:cNvSpPr>
            <a:spLocks noChangeArrowheads="1"/>
          </p:cNvSpPr>
          <p:nvPr/>
        </p:nvSpPr>
        <p:spPr bwMode="auto">
          <a:xfrm>
            <a:off x="4717257" y="1812925"/>
            <a:ext cx="311150" cy="295275"/>
          </a:xfrm>
          <a:prstGeom prst="rect">
            <a:avLst/>
          </a:prstGeom>
          <a:solidFill>
            <a:sysClr val="window" lastClr="FFFF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Zr93</a:t>
            </a:r>
            <a:endParaRPr kumimoji="0" lang="en-GB" altLang="fr-FR" sz="10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</p:txBody>
      </p:sp>
      <p:sp>
        <p:nvSpPr>
          <p:cNvPr id="52" name="Rectangle 313"/>
          <p:cNvSpPr>
            <a:spLocks noChangeArrowheads="1"/>
          </p:cNvSpPr>
          <p:nvPr/>
        </p:nvSpPr>
        <p:spPr bwMode="auto">
          <a:xfrm>
            <a:off x="4396582" y="1812925"/>
            <a:ext cx="311150" cy="295275"/>
          </a:xfrm>
          <a:prstGeom prst="rect">
            <a:avLst/>
          </a:prstGeom>
          <a:solidFill>
            <a:sysClr val="windowText" lastClr="0000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Zr92</a:t>
            </a:r>
            <a:endParaRPr kumimoji="0" lang="en-GB" altLang="fr-FR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</p:txBody>
      </p:sp>
      <p:sp>
        <p:nvSpPr>
          <p:cNvPr id="53" name="Rectangle 313"/>
          <p:cNvSpPr>
            <a:spLocks noChangeArrowheads="1"/>
          </p:cNvSpPr>
          <p:nvPr/>
        </p:nvSpPr>
        <p:spPr bwMode="auto">
          <a:xfrm>
            <a:off x="5036344" y="1811337"/>
            <a:ext cx="311150" cy="297180"/>
          </a:xfrm>
          <a:prstGeom prst="rect">
            <a:avLst/>
          </a:prstGeom>
          <a:solidFill>
            <a:sysClr val="windowText" lastClr="0000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Zr92</a:t>
            </a:r>
            <a:endParaRPr kumimoji="0" lang="en-GB" altLang="fr-FR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</p:txBody>
      </p:sp>
      <p:sp>
        <p:nvSpPr>
          <p:cNvPr id="54" name="Rectangle 313"/>
          <p:cNvSpPr>
            <a:spLocks noChangeArrowheads="1"/>
          </p:cNvSpPr>
          <p:nvPr/>
        </p:nvSpPr>
        <p:spPr bwMode="auto">
          <a:xfrm>
            <a:off x="5349082" y="1811337"/>
            <a:ext cx="311150" cy="297180"/>
          </a:xfrm>
          <a:prstGeom prst="rect">
            <a:avLst/>
          </a:prstGeom>
          <a:solidFill>
            <a:sysClr val="window" lastClr="FFFF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Zr93</a:t>
            </a:r>
            <a:endParaRPr kumimoji="0" lang="en-GB" altLang="fr-FR" sz="10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</p:txBody>
      </p:sp>
      <p:sp>
        <p:nvSpPr>
          <p:cNvPr id="55" name="Rectangle 313"/>
          <p:cNvSpPr>
            <a:spLocks noChangeArrowheads="1"/>
          </p:cNvSpPr>
          <p:nvPr/>
        </p:nvSpPr>
        <p:spPr bwMode="auto">
          <a:xfrm>
            <a:off x="5668169" y="1809750"/>
            <a:ext cx="311150" cy="298767"/>
          </a:xfrm>
          <a:prstGeom prst="rect">
            <a:avLst/>
          </a:prstGeom>
          <a:solidFill>
            <a:sysClr val="windowText" lastClr="0000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Zr94</a:t>
            </a:r>
            <a:endParaRPr kumimoji="0" lang="en-GB" altLang="fr-FR" sz="1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</p:txBody>
      </p:sp>
      <p:sp>
        <p:nvSpPr>
          <p:cNvPr id="56" name="Rectangle 313"/>
          <p:cNvSpPr>
            <a:spLocks noChangeArrowheads="1"/>
          </p:cNvSpPr>
          <p:nvPr/>
        </p:nvSpPr>
        <p:spPr bwMode="auto">
          <a:xfrm>
            <a:off x="5982494" y="1809750"/>
            <a:ext cx="311150" cy="295275"/>
          </a:xfrm>
          <a:prstGeom prst="rect">
            <a:avLst/>
          </a:prstGeom>
          <a:solidFill>
            <a:sysClr val="window" lastClr="FFFF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Zr95</a:t>
            </a:r>
            <a:endParaRPr kumimoji="0" lang="en-GB" altLang="fr-FR" sz="10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</p:txBody>
      </p:sp>
      <p:sp>
        <p:nvSpPr>
          <p:cNvPr id="57" name="Rectangle 313"/>
          <p:cNvSpPr>
            <a:spLocks noChangeArrowheads="1"/>
          </p:cNvSpPr>
          <p:nvPr/>
        </p:nvSpPr>
        <p:spPr bwMode="auto">
          <a:xfrm>
            <a:off x="6293644" y="1808163"/>
            <a:ext cx="311150" cy="298450"/>
          </a:xfrm>
          <a:prstGeom prst="rect">
            <a:avLst/>
          </a:prstGeom>
          <a:solidFill>
            <a:sysClr val="windowText" lastClr="0000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Zr96</a:t>
            </a:r>
            <a:endParaRPr kumimoji="0" lang="en-GB" altLang="fr-FR" sz="1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58" name="Connecteur droit avec flèche 57"/>
          <p:cNvCxnSpPr/>
          <p:nvPr/>
        </p:nvCxnSpPr>
        <p:spPr>
          <a:xfrm flipH="1" flipV="1">
            <a:off x="4384030" y="4002881"/>
            <a:ext cx="1584325" cy="324643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59" name="Oval 285"/>
          <p:cNvSpPr>
            <a:spLocks noChangeArrowheads="1"/>
          </p:cNvSpPr>
          <p:nvPr/>
        </p:nvSpPr>
        <p:spPr bwMode="auto">
          <a:xfrm>
            <a:off x="3763169" y="5703887"/>
            <a:ext cx="312738" cy="293688"/>
          </a:xfrm>
          <a:prstGeom prst="ellipse">
            <a:avLst/>
          </a:prstGeom>
          <a:solidFill>
            <a:srgbClr val="FFFF0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cs typeface="Arial" pitchFamily="34" charset="0"/>
              </a:rPr>
              <a:t>50</a:t>
            </a:r>
            <a:endParaRPr kumimoji="0" lang="en-GB" altLang="fr-FR" sz="1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cs typeface="Arial" pitchFamily="34" charset="0"/>
            </a:endParaRPr>
          </a:p>
        </p:txBody>
      </p:sp>
      <p:sp>
        <p:nvSpPr>
          <p:cNvPr id="60" name="Rectangle 64"/>
          <p:cNvSpPr>
            <a:spLocks noChangeArrowheads="1"/>
          </p:cNvSpPr>
          <p:nvPr/>
        </p:nvSpPr>
        <p:spPr bwMode="auto">
          <a:xfrm>
            <a:off x="5982494" y="4112080"/>
            <a:ext cx="2581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the case of the light N=51 </a:t>
            </a:r>
            <a:r>
              <a:rPr kumimoji="0" lang="fr-FR" alt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odd</a:t>
            </a:r>
            <a:r>
              <a:rPr kumimoji="0" lang="fr-FR" alt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isotones</a:t>
            </a:r>
            <a:endParaRPr kumimoji="0" lang="en-US" altLang="fr-FR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Flèche vers le bas 60"/>
          <p:cNvSpPr/>
          <p:nvPr/>
        </p:nvSpPr>
        <p:spPr>
          <a:xfrm>
            <a:off x="3995198" y="3579811"/>
            <a:ext cx="484632" cy="1770063"/>
          </a:xfrm>
          <a:prstGeom prst="downArrow">
            <a:avLst/>
          </a:prstGeom>
          <a:solidFill>
            <a:srgbClr val="FF0000">
              <a:alpha val="50196"/>
            </a:srgbClr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107504" y="6378857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Courtesy of D. Verney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90967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411760" y="116632"/>
            <a:ext cx="6336704" cy="714380"/>
          </a:xfrm>
        </p:spPr>
        <p:txBody>
          <a:bodyPr>
            <a:noAutofit/>
          </a:bodyPr>
          <a:lstStyle/>
          <a:p>
            <a:r>
              <a:rPr lang="it-IT" sz="3200" dirty="0" smtClean="0"/>
              <a:t>EVOLution of s.p. shells</a:t>
            </a:r>
            <a:endParaRPr lang="it-IT" sz="3200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95" y="1815257"/>
            <a:ext cx="7200800" cy="4491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150073" y="1317364"/>
            <a:ext cx="22322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i="1" dirty="0">
                <a:solidFill>
                  <a:prstClr val="black"/>
                </a:solidFill>
                <a:cs typeface="Arial" panose="020B0604020202020204" pitchFamily="34" charset="0"/>
              </a:rPr>
              <a:t>D. K. Sharp et al., </a:t>
            </a:r>
            <a:r>
              <a:rPr lang="fr-FR" sz="1100" i="1" dirty="0" smtClean="0">
                <a:solidFill>
                  <a:prstClr val="black"/>
                </a:solidFill>
                <a:cs typeface="Arial" panose="020B0604020202020204" pitchFamily="34" charset="0"/>
              </a:rPr>
              <a:t>PRC </a:t>
            </a:r>
            <a:r>
              <a:rPr lang="fr-FR" sz="1100" b="1" i="1" dirty="0" smtClean="0">
                <a:solidFill>
                  <a:prstClr val="black"/>
                </a:solidFill>
                <a:cs typeface="Arial" panose="020B0604020202020204" pitchFamily="34" charset="0"/>
              </a:rPr>
              <a:t>87</a:t>
            </a:r>
            <a:r>
              <a:rPr lang="fr-FR" sz="1100" i="1" dirty="0">
                <a:solidFill>
                  <a:prstClr val="black"/>
                </a:solidFill>
                <a:cs typeface="Arial" panose="020B0604020202020204" pitchFamily="34" charset="0"/>
              </a:rPr>
              <a:t>, 014312 (2013)</a:t>
            </a:r>
          </a:p>
        </p:txBody>
      </p:sp>
      <p:sp>
        <p:nvSpPr>
          <p:cNvPr id="20" name="Rectangle 64"/>
          <p:cNvSpPr>
            <a:spLocks noChangeArrowheads="1"/>
          </p:cNvSpPr>
          <p:nvPr/>
        </p:nvSpPr>
        <p:spPr bwMode="auto">
          <a:xfrm>
            <a:off x="4962775" y="1190701"/>
            <a:ext cx="25812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1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SM calculations in valence space above </a:t>
            </a:r>
            <a:r>
              <a:rPr kumimoji="0" lang="en-US" altLang="fr-FR" sz="1100" b="0" i="1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78</a:t>
            </a:r>
            <a:r>
              <a:rPr kumimoji="0" lang="en-US" altLang="fr-FR" sz="11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Ni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1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K. Sieja et al. </a:t>
            </a:r>
            <a:r>
              <a:rPr kumimoji="0" lang="en-US" altLang="fr-FR" sz="11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PRC </a:t>
            </a:r>
            <a:r>
              <a:rPr kumimoji="0" lang="en-US" altLang="fr-FR" sz="11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79</a:t>
            </a:r>
            <a:r>
              <a:rPr kumimoji="0" lang="en-US" altLang="fr-FR" sz="11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064310 (2009)</a:t>
            </a:r>
          </a:p>
        </p:txBody>
      </p:sp>
      <p:sp>
        <p:nvSpPr>
          <p:cNvPr id="22" name="Text Box 516"/>
          <p:cNvSpPr txBox="1">
            <a:spLocks noChangeArrowheads="1"/>
          </p:cNvSpPr>
          <p:nvPr/>
        </p:nvSpPr>
        <p:spPr bwMode="auto">
          <a:xfrm>
            <a:off x="3186214" y="1274838"/>
            <a:ext cx="2112962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1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From</a:t>
            </a:r>
            <a:r>
              <a:rPr kumimoji="0" lang="fr-FR" altLang="fr-FR" sz="11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altLang="fr-FR" sz="11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Duflo</a:t>
            </a:r>
            <a:r>
              <a:rPr kumimoji="0" lang="fr-FR" altLang="fr-FR" sz="11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altLang="fr-FR" sz="11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Zuker</a:t>
            </a:r>
            <a:endParaRPr kumimoji="0" lang="fr-FR" altLang="fr-FR" sz="11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1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PRC </a:t>
            </a:r>
            <a:r>
              <a:rPr kumimoji="0" lang="fr-FR" altLang="fr-FR" sz="11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59</a:t>
            </a:r>
            <a:r>
              <a:rPr kumimoji="0" lang="fr-FR" altLang="fr-FR" sz="11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R2347 (1999)</a:t>
            </a:r>
            <a:endParaRPr kumimoji="0" lang="en-GB" altLang="fr-FR" sz="11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e 22"/>
          <p:cNvGrpSpPr/>
          <p:nvPr/>
        </p:nvGrpSpPr>
        <p:grpSpPr>
          <a:xfrm>
            <a:off x="4818758" y="2060848"/>
            <a:ext cx="2725293" cy="4700227"/>
            <a:chOff x="5148063" y="1556792"/>
            <a:chExt cx="2725293" cy="4700227"/>
          </a:xfrm>
        </p:grpSpPr>
        <p:sp>
          <p:nvSpPr>
            <p:cNvPr id="24" name="Ellipse 23"/>
            <p:cNvSpPr/>
            <p:nvPr/>
          </p:nvSpPr>
          <p:spPr>
            <a:xfrm>
              <a:off x="5148063" y="1556792"/>
              <a:ext cx="480417" cy="3888432"/>
            </a:xfrm>
            <a:prstGeom prst="ellipse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5" name="Rectangle 64"/>
            <p:cNvSpPr>
              <a:spLocks noChangeArrowheads="1"/>
            </p:cNvSpPr>
            <p:nvPr/>
          </p:nvSpPr>
          <p:spPr bwMode="auto">
            <a:xfrm>
              <a:off x="5834582" y="5656855"/>
              <a:ext cx="2038774" cy="600164"/>
            </a:xfrm>
            <a:prstGeom prst="rect">
              <a:avLst/>
            </a:prstGeom>
            <a:noFill/>
            <a:ln w="38100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Input to the calculation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(necessarily taken from experimental indications)</a:t>
              </a:r>
              <a:endParaRPr kumimoji="0" lang="en-US" altLang="fr-FR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6" name="Connecteur droit avec flèche 25"/>
            <p:cNvCxnSpPr>
              <a:stCxn id="25" idx="1"/>
              <a:endCxn id="24" idx="4"/>
            </p:cNvCxnSpPr>
            <p:nvPr/>
          </p:nvCxnSpPr>
          <p:spPr>
            <a:xfrm flipH="1" flipV="1">
              <a:off x="5388272" y="5445224"/>
              <a:ext cx="446310" cy="511713"/>
            </a:xfrm>
            <a:prstGeom prst="straightConnector1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tailEnd type="oval"/>
            </a:ln>
            <a:effectLst/>
          </p:spPr>
        </p:cxnSp>
      </p:grpSp>
      <p:sp>
        <p:nvSpPr>
          <p:cNvPr id="30" name="ZoneTexte 29"/>
          <p:cNvSpPr txBox="1"/>
          <p:nvPr/>
        </p:nvSpPr>
        <p:spPr>
          <a:xfrm>
            <a:off x="107504" y="6403627"/>
            <a:ext cx="18916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Courtesy of D. Verney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312499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2530" y="116632"/>
            <a:ext cx="6572296" cy="714380"/>
          </a:xfrm>
        </p:spPr>
        <p:txBody>
          <a:bodyPr>
            <a:noAutofit/>
          </a:bodyPr>
          <a:lstStyle/>
          <a:p>
            <a:r>
              <a:rPr lang="it-IT" sz="3200" dirty="0" smtClean="0"/>
              <a:t>lowering of the </a:t>
            </a:r>
            <a:r>
              <a:rPr lang="it-IT" sz="3200" cap="none" dirty="0" smtClean="0"/>
              <a:t>g</a:t>
            </a:r>
            <a:r>
              <a:rPr lang="it-IT" sz="3200" baseline="-25000" dirty="0" smtClean="0"/>
              <a:t>7/2</a:t>
            </a:r>
            <a:r>
              <a:rPr lang="it-IT" sz="3200" dirty="0" smtClean="0"/>
              <a:t> shell ?</a:t>
            </a:r>
            <a:endParaRPr lang="it-IT" sz="3200" dirty="0"/>
          </a:p>
        </p:txBody>
      </p:sp>
      <p:pic>
        <p:nvPicPr>
          <p:cNvPr id="36" name="Image 6" descr="N=51systex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8721"/>
            <a:ext cx="7781925" cy="551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3501579" y="2628900"/>
            <a:ext cx="279400" cy="46037"/>
          </a:xfrm>
          <a:prstGeom prst="rect">
            <a:avLst/>
          </a:prstGeom>
          <a:solidFill>
            <a:srgbClr val="33CC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8" name="ZoneTexte 8"/>
          <p:cNvSpPr txBox="1">
            <a:spLocks noChangeArrowheads="1"/>
          </p:cNvSpPr>
          <p:nvPr/>
        </p:nvSpPr>
        <p:spPr bwMode="auto">
          <a:xfrm>
            <a:off x="3047554" y="2557462"/>
            <a:ext cx="6667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900" b="1" i="0" u="none" strike="noStrike" kern="0" cap="none" spc="0" normalizeH="0" baseline="0" noProof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(1/2+)?</a:t>
            </a:r>
          </a:p>
        </p:txBody>
      </p:sp>
      <p:sp>
        <p:nvSpPr>
          <p:cNvPr id="39" name="Rectangle 26"/>
          <p:cNvSpPr>
            <a:spLocks noChangeArrowheads="1"/>
          </p:cNvSpPr>
          <p:nvPr/>
        </p:nvSpPr>
        <p:spPr bwMode="auto">
          <a:xfrm>
            <a:off x="6991224" y="3973938"/>
            <a:ext cx="172334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cs typeface="Arial" pitchFamily="34" charset="0"/>
              </a:rPr>
              <a:t>b</a:t>
            </a:r>
            <a:r>
              <a:rPr kumimoji="0" lang="en-US" alt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-decay at </a:t>
            </a:r>
            <a:r>
              <a:rPr kumimoji="0" lang="en-US" altLang="fr-FR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Orsay</a:t>
            </a:r>
            <a:endParaRPr kumimoji="0" lang="en-US" altLang="fr-FR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O. </a:t>
            </a:r>
            <a:r>
              <a:rPr kumimoji="0" lang="en-US" altLang="fr-FR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Perru</a:t>
            </a:r>
            <a:r>
              <a:rPr kumimoji="0" lang="en-US" alt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et al. </a:t>
            </a:r>
            <a:r>
              <a:rPr kumimoji="0" lang="fr-FR" altLang="fr-FR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Eur</a:t>
            </a:r>
            <a:r>
              <a:rPr kumimoji="0" lang="fr-FR" alt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 Phys. J. A 28, 307 (2006)</a:t>
            </a:r>
            <a:endParaRPr kumimoji="0" lang="fr-FR" altLang="fr-FR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40" name="Connecteur droit avec flèche 39"/>
          <p:cNvCxnSpPr/>
          <p:nvPr/>
        </p:nvCxnSpPr>
        <p:spPr>
          <a:xfrm rot="10800000" flipV="1">
            <a:off x="5589141" y="4397375"/>
            <a:ext cx="219075" cy="138112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6943625" y="4874200"/>
            <a:ext cx="1912255" cy="129266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from  (d,p) Oak Ridge : </a:t>
            </a:r>
            <a:r>
              <a:rPr kumimoji="0" lang="fr-FR" alt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J. S. Thomas et al.</a:t>
            </a:r>
            <a:r>
              <a:rPr kumimoji="0" lang="it-IT" alt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PRC </a:t>
            </a:r>
            <a:r>
              <a:rPr kumimoji="0" lang="en-US" altLang="fr-FR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76</a:t>
            </a:r>
            <a:r>
              <a:rPr kumimoji="0" lang="en-US" alt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044302 (2007)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and </a:t>
            </a:r>
            <a:r>
              <a:rPr kumimoji="0" lang="en-US" altLang="fr-FR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cs typeface="Arial" pitchFamily="34" charset="0"/>
              </a:rPr>
              <a:t>b</a:t>
            </a:r>
            <a:r>
              <a:rPr kumimoji="0" lang="en-US" altLang="fr-FR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</a:t>
            </a:r>
            <a:r>
              <a:rPr kumimoji="0" lang="en-US" alt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-decay at Orsay : M. Lebois PRC </a:t>
            </a:r>
            <a:r>
              <a:rPr kumimoji="0" lang="en-US" altLang="fr-FR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80</a:t>
            </a:r>
            <a:r>
              <a:rPr kumimoji="0" lang="en-US" alt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044308 (2009)</a:t>
            </a:r>
            <a:endParaRPr kumimoji="0" lang="it-IT" altLang="fr-FR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2" name="Connecteur droit avec flèche 41"/>
          <p:cNvCxnSpPr/>
          <p:nvPr/>
        </p:nvCxnSpPr>
        <p:spPr>
          <a:xfrm rot="10800000" flipV="1">
            <a:off x="4885879" y="5245100"/>
            <a:ext cx="981075" cy="550862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grpSp>
        <p:nvGrpSpPr>
          <p:cNvPr id="43" name="Groupe 31"/>
          <p:cNvGrpSpPr>
            <a:grpSpLocks/>
          </p:cNvGrpSpPr>
          <p:nvPr/>
        </p:nvGrpSpPr>
        <p:grpSpPr bwMode="auto">
          <a:xfrm>
            <a:off x="5754241" y="4279106"/>
            <a:ext cx="1289050" cy="306387"/>
            <a:chOff x="0" y="2145459"/>
            <a:chExt cx="1288111" cy="307777"/>
          </a:xfrm>
        </p:grpSpPr>
        <p:sp>
          <p:nvSpPr>
            <p:cNvPr id="44" name="Rectangle 32"/>
            <p:cNvSpPr>
              <a:spLocks noChangeArrowheads="1"/>
            </p:cNvSpPr>
            <p:nvPr/>
          </p:nvSpPr>
          <p:spPr bwMode="auto">
            <a:xfrm>
              <a:off x="0" y="2145459"/>
              <a:ext cx="128811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2</a:t>
              </a:r>
              <a:r>
                <a:rPr kumimoji="0" lang="en-US" altLang="fr-FR" sz="1400" b="0" i="0" u="none" strike="noStrike" kern="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+</a:t>
              </a:r>
              <a:r>
                <a:rPr kumimoji="0" lang="en-US" altLang="fr-FR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   d</a:t>
              </a:r>
              <a:r>
                <a:rPr kumimoji="0" lang="en-US" altLang="fr-FR" sz="14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5/2</a:t>
              </a:r>
            </a:p>
          </p:txBody>
        </p:sp>
        <p:grpSp>
          <p:nvGrpSpPr>
            <p:cNvPr id="45" name="Groupe 16"/>
            <p:cNvGrpSpPr>
              <a:grpSpLocks/>
            </p:cNvGrpSpPr>
            <p:nvPr/>
          </p:nvGrpSpPr>
          <p:grpSpPr bwMode="auto">
            <a:xfrm>
              <a:off x="273080" y="2202361"/>
              <a:ext cx="112492" cy="107652"/>
              <a:chOff x="-1848744" y="2995153"/>
              <a:chExt cx="532420" cy="486528"/>
            </a:xfrm>
          </p:grpSpPr>
          <p:sp>
            <p:nvSpPr>
              <p:cNvPr id="46" name="Ellipse 45"/>
              <p:cNvSpPr/>
              <p:nvPr/>
            </p:nvSpPr>
            <p:spPr>
              <a:xfrm>
                <a:off x="-1849827" y="2997446"/>
                <a:ext cx="533077" cy="482882"/>
              </a:xfrm>
              <a:prstGeom prst="ellips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cxnSp>
            <p:nvCxnSpPr>
              <p:cNvPr id="47" name="Connecteur droit 46"/>
              <p:cNvCxnSpPr>
                <a:stCxn id="46" idx="1"/>
                <a:endCxn id="46" idx="5"/>
              </p:cNvCxnSpPr>
              <p:nvPr/>
            </p:nvCxnSpPr>
            <p:spPr>
              <a:xfrm rot="16200000" flipH="1">
                <a:off x="-1752658" y="3047429"/>
                <a:ext cx="338739" cy="382915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48" name="Connecteur droit 47"/>
              <p:cNvCxnSpPr>
                <a:stCxn id="46" idx="3"/>
                <a:endCxn id="46" idx="7"/>
              </p:cNvCxnSpPr>
              <p:nvPr/>
            </p:nvCxnSpPr>
            <p:spPr>
              <a:xfrm rot="5400000" flipH="1" flipV="1">
                <a:off x="-1752658" y="3047429"/>
                <a:ext cx="338739" cy="382915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sp>
        <p:nvSpPr>
          <p:cNvPr id="49" name="Accolade fermante 48"/>
          <p:cNvSpPr/>
          <p:nvPr/>
        </p:nvSpPr>
        <p:spPr>
          <a:xfrm>
            <a:off x="5355779" y="4097337"/>
            <a:ext cx="211137" cy="936625"/>
          </a:xfrm>
          <a:prstGeom prst="rightBrace">
            <a:avLst>
              <a:gd name="adj1" fmla="val 35920"/>
              <a:gd name="adj2" fmla="val 50000"/>
            </a:avLst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50" name="Groupe 49"/>
          <p:cNvGrpSpPr>
            <a:grpSpLocks/>
          </p:cNvGrpSpPr>
          <p:nvPr/>
        </p:nvGrpSpPr>
        <p:grpSpPr bwMode="auto">
          <a:xfrm>
            <a:off x="5855841" y="5056187"/>
            <a:ext cx="1289050" cy="307975"/>
            <a:chOff x="0" y="2096024"/>
            <a:chExt cx="1288111" cy="307777"/>
          </a:xfrm>
        </p:grpSpPr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0" y="2096024"/>
              <a:ext cx="128811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0</a:t>
              </a:r>
              <a:r>
                <a:rPr kumimoji="0" lang="en-US" altLang="fr-FR" sz="1400" b="0" i="0" u="none" strike="noStrike" kern="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+</a:t>
              </a:r>
              <a:r>
                <a:rPr kumimoji="0" lang="en-US" altLang="fr-FR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   s</a:t>
              </a:r>
              <a:r>
                <a:rPr kumimoji="0" lang="en-US" altLang="fr-FR" sz="1400" b="0" i="0" u="none" strike="noStrike" kern="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grpSp>
          <p:nvGrpSpPr>
            <p:cNvPr id="52" name="Groupe 16"/>
            <p:cNvGrpSpPr>
              <a:grpSpLocks/>
            </p:cNvGrpSpPr>
            <p:nvPr/>
          </p:nvGrpSpPr>
          <p:grpSpPr bwMode="auto">
            <a:xfrm>
              <a:off x="273080" y="2202361"/>
              <a:ext cx="112492" cy="107652"/>
              <a:chOff x="-1848744" y="2995153"/>
              <a:chExt cx="532420" cy="486528"/>
            </a:xfrm>
          </p:grpSpPr>
          <p:sp>
            <p:nvSpPr>
              <p:cNvPr id="53" name="Ellipse 52"/>
              <p:cNvSpPr/>
              <p:nvPr/>
            </p:nvSpPr>
            <p:spPr>
              <a:xfrm>
                <a:off x="-1849827" y="2994963"/>
                <a:ext cx="533077" cy="487562"/>
              </a:xfrm>
              <a:prstGeom prst="ellips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cxnSp>
            <p:nvCxnSpPr>
              <p:cNvPr id="54" name="Connecteur droit 53"/>
              <p:cNvCxnSpPr>
                <a:stCxn id="53" idx="1"/>
                <a:endCxn id="53" idx="5"/>
              </p:cNvCxnSpPr>
              <p:nvPr/>
            </p:nvCxnSpPr>
            <p:spPr>
              <a:xfrm rot="16200000" flipH="1">
                <a:off x="-1755367" y="3047284"/>
                <a:ext cx="344162" cy="382915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55" name="Connecteur droit 54"/>
              <p:cNvCxnSpPr>
                <a:stCxn id="53" idx="3"/>
                <a:endCxn id="53" idx="7"/>
              </p:cNvCxnSpPr>
              <p:nvPr/>
            </p:nvCxnSpPr>
            <p:spPr>
              <a:xfrm rot="5400000" flipH="1" flipV="1">
                <a:off x="-1755367" y="3047284"/>
                <a:ext cx="344162" cy="382915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sp>
        <p:nvSpPr>
          <p:cNvPr id="56" name="Rectangle 26"/>
          <p:cNvSpPr>
            <a:spLocks noChangeArrowheads="1"/>
          </p:cNvSpPr>
          <p:nvPr/>
        </p:nvSpPr>
        <p:spPr bwMode="auto">
          <a:xfrm>
            <a:off x="4289661" y="2060848"/>
            <a:ext cx="344668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itchFamily="34" charset="0"/>
              </a:rPr>
              <a:t>Structure of the odd </a:t>
            </a:r>
            <a:r>
              <a:rPr kumimoji="0" lang="en-US" altLang="fr-FR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itchFamily="34" charset="0"/>
              </a:rPr>
              <a:t>N=51</a:t>
            </a:r>
            <a:r>
              <a:rPr kumimoji="0" lang="en-US" altLang="fr-F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itchFamily="34" charset="0"/>
              </a:rPr>
              <a:t> </a:t>
            </a:r>
            <a:r>
              <a:rPr kumimoji="0" lang="en-US" alt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itchFamily="34" charset="0"/>
              </a:rPr>
              <a:t>nuclei: </a:t>
            </a:r>
            <a:endParaRPr kumimoji="0" lang="en-US" altLang="fr-FR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itchFamily="34" charset="0"/>
              </a:rPr>
              <a:t>natural laboratory for the study of the neutron structure above N=50 </a:t>
            </a:r>
            <a:endParaRPr kumimoji="0" lang="en-US" altLang="fr-FR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</p:txBody>
      </p:sp>
      <p:sp>
        <p:nvSpPr>
          <p:cNvPr id="57" name="ZoneTexte 37"/>
          <p:cNvSpPr txBox="1">
            <a:spLocks noChangeArrowheads="1"/>
          </p:cNvSpPr>
          <p:nvPr/>
        </p:nvSpPr>
        <p:spPr bwMode="auto">
          <a:xfrm>
            <a:off x="4900166" y="6135687"/>
            <a:ext cx="803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</a:t>
            </a:r>
            <a:r>
              <a:rPr kumimoji="0" lang="fr-FR" altLang="fr-FR" sz="1400" b="0" i="0" u="none" strike="noStrike" kern="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5/2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7293297" y="6542127"/>
            <a:ext cx="18916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Courtesy of D. Verney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175545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398370" y="188640"/>
            <a:ext cx="6572296" cy="714380"/>
          </a:xfrm>
        </p:spPr>
        <p:txBody>
          <a:bodyPr>
            <a:normAutofit/>
          </a:bodyPr>
          <a:lstStyle/>
          <a:p>
            <a:r>
              <a:rPr lang="it-IT" sz="3200" dirty="0" smtClean="0"/>
              <a:t>AGATA – vamos at GANIL</a:t>
            </a:r>
            <a:endParaRPr lang="it-IT" sz="3200" dirty="0"/>
          </a:p>
        </p:txBody>
      </p:sp>
      <p:grpSp>
        <p:nvGrpSpPr>
          <p:cNvPr id="35" name="Grouper 18"/>
          <p:cNvGrpSpPr/>
          <p:nvPr/>
        </p:nvGrpSpPr>
        <p:grpSpPr>
          <a:xfrm>
            <a:off x="196531" y="3283209"/>
            <a:ext cx="8830468" cy="3119439"/>
            <a:chOff x="315605" y="1189525"/>
            <a:chExt cx="8830468" cy="3119439"/>
          </a:xfrm>
        </p:grpSpPr>
        <p:grpSp>
          <p:nvGrpSpPr>
            <p:cNvPr id="41" name="Grouper 19"/>
            <p:cNvGrpSpPr/>
            <p:nvPr/>
          </p:nvGrpSpPr>
          <p:grpSpPr>
            <a:xfrm>
              <a:off x="315605" y="1189525"/>
              <a:ext cx="8750937" cy="3119439"/>
              <a:chOff x="315605" y="1189525"/>
              <a:chExt cx="8750937" cy="3119439"/>
            </a:xfrm>
          </p:grpSpPr>
          <p:grpSp>
            <p:nvGrpSpPr>
              <p:cNvPr id="43" name="Group 154"/>
              <p:cNvGrpSpPr>
                <a:grpSpLocks/>
              </p:cNvGrpSpPr>
              <p:nvPr/>
            </p:nvGrpSpPr>
            <p:grpSpPr bwMode="auto">
              <a:xfrm>
                <a:off x="315605" y="1189525"/>
                <a:ext cx="8743950" cy="3119439"/>
                <a:chOff x="120" y="531"/>
                <a:chExt cx="5508" cy="1965"/>
              </a:xfrm>
            </p:grpSpPr>
            <p:sp>
              <p:nvSpPr>
                <p:cNvPr id="45" name="Rectangle 30"/>
                <p:cNvSpPr>
                  <a:spLocks noChangeArrowheads="1"/>
                </p:cNvSpPr>
                <p:nvPr/>
              </p:nvSpPr>
              <p:spPr bwMode="auto">
                <a:xfrm>
                  <a:off x="2928" y="864"/>
                  <a:ext cx="116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endParaRPr lang="en-US" sz="1600">
                    <a:latin typeface="Helvetica"/>
                    <a:cs typeface="Helvetica"/>
                  </a:endParaRPr>
                </a:p>
              </p:txBody>
            </p:sp>
            <p:sp>
              <p:nvSpPr>
                <p:cNvPr id="46" name="Rectangle 54"/>
                <p:cNvSpPr>
                  <a:spLocks noChangeArrowheads="1"/>
                </p:cNvSpPr>
                <p:nvPr/>
              </p:nvSpPr>
              <p:spPr bwMode="auto">
                <a:xfrm>
                  <a:off x="3078" y="1326"/>
                  <a:ext cx="116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endParaRPr lang="en-US" sz="1600">
                    <a:latin typeface="Helvetica"/>
                    <a:cs typeface="Helvetica"/>
                  </a:endParaRPr>
                </a:p>
              </p:txBody>
            </p:sp>
            <p:sp>
              <p:nvSpPr>
                <p:cNvPr id="47" name="Rectangle 83"/>
                <p:cNvSpPr>
                  <a:spLocks noChangeArrowheads="1"/>
                </p:cNvSpPr>
                <p:nvPr/>
              </p:nvSpPr>
              <p:spPr bwMode="auto">
                <a:xfrm>
                  <a:off x="1582" y="2118"/>
                  <a:ext cx="116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endParaRPr lang="en-US" sz="1600">
                    <a:latin typeface="Helvetica"/>
                    <a:cs typeface="Helvetica"/>
                  </a:endParaRPr>
                </a:p>
              </p:txBody>
            </p:sp>
            <p:sp>
              <p:nvSpPr>
                <p:cNvPr id="48" name="Rectangle 10"/>
                <p:cNvSpPr>
                  <a:spLocks noChangeArrowheads="1"/>
                </p:cNvSpPr>
                <p:nvPr/>
              </p:nvSpPr>
              <p:spPr bwMode="auto">
                <a:xfrm>
                  <a:off x="1704" y="960"/>
                  <a:ext cx="48" cy="480"/>
                </a:xfrm>
                <a:prstGeom prst="rect">
                  <a:avLst/>
                </a:prstGeom>
                <a:solidFill>
                  <a:srgbClr val="B4B7AD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>
                    <a:latin typeface="Helvetica"/>
                    <a:cs typeface="Helvetica"/>
                  </a:endParaRPr>
                </a:p>
              </p:txBody>
            </p:sp>
            <p:sp>
              <p:nvSpPr>
                <p:cNvPr id="49" name="Line 11"/>
                <p:cNvSpPr>
                  <a:spLocks noChangeShapeType="1"/>
                </p:cNvSpPr>
                <p:nvPr/>
              </p:nvSpPr>
              <p:spPr bwMode="auto">
                <a:xfrm>
                  <a:off x="480" y="1200"/>
                  <a:ext cx="960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600">
                    <a:latin typeface="Helvetica"/>
                    <a:cs typeface="Helvetica"/>
                  </a:endParaRPr>
                </a:p>
              </p:txBody>
            </p:sp>
            <p:sp>
              <p:nvSpPr>
                <p:cNvPr id="50" name="Rectangle 14"/>
                <p:cNvSpPr>
                  <a:spLocks noChangeArrowheads="1"/>
                </p:cNvSpPr>
                <p:nvPr/>
              </p:nvSpPr>
              <p:spPr bwMode="auto">
                <a:xfrm>
                  <a:off x="1848" y="960"/>
                  <a:ext cx="48" cy="480"/>
                </a:xfrm>
                <a:prstGeom prst="rect">
                  <a:avLst/>
                </a:prstGeom>
                <a:solidFill>
                  <a:srgbClr val="B4B7AD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>
                    <a:latin typeface="Helvetica"/>
                    <a:cs typeface="Helvetica"/>
                  </a:endParaRPr>
                </a:p>
              </p:txBody>
            </p:sp>
            <p:sp>
              <p:nvSpPr>
                <p:cNvPr id="51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680" y="1488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600">
                    <a:latin typeface="Helvetica"/>
                    <a:cs typeface="Helvetica"/>
                  </a:endParaRPr>
                </a:p>
              </p:txBody>
            </p:sp>
            <p:sp>
              <p:nvSpPr>
                <p:cNvPr id="52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20" y="532"/>
                  <a:ext cx="1214" cy="39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60000"/>
                    </a:lnSpc>
                    <a:spcBef>
                      <a:spcPct val="50000"/>
                    </a:spcBef>
                  </a:pPr>
                  <a:r>
                    <a:rPr lang="en-US" sz="1400" i="0" dirty="0" smtClean="0">
                      <a:cs typeface="Helvetica"/>
                    </a:rPr>
                    <a:t>Target</a:t>
                  </a:r>
                  <a:endParaRPr lang="en-US" sz="1600" i="0" baseline="30000" dirty="0" smtClean="0">
                    <a:cs typeface="Helvetica"/>
                  </a:endParaRPr>
                </a:p>
                <a:p>
                  <a:pPr algn="ctr">
                    <a:lnSpc>
                      <a:spcPct val="60000"/>
                    </a:lnSpc>
                    <a:spcBef>
                      <a:spcPct val="50000"/>
                    </a:spcBef>
                  </a:pPr>
                  <a:r>
                    <a:rPr lang="en-US" sz="1200" baseline="30000" dirty="0" smtClean="0">
                      <a:cs typeface="Helvetica"/>
                    </a:rPr>
                    <a:t>9</a:t>
                  </a:r>
                  <a:r>
                    <a:rPr lang="en-US" sz="1200" dirty="0" smtClean="0">
                      <a:cs typeface="Helvetica"/>
                    </a:rPr>
                    <a:t>Be</a:t>
                  </a:r>
                </a:p>
                <a:p>
                  <a:pPr algn="ctr">
                    <a:lnSpc>
                      <a:spcPct val="60000"/>
                    </a:lnSpc>
                    <a:spcBef>
                      <a:spcPct val="50000"/>
                    </a:spcBef>
                  </a:pPr>
                  <a:r>
                    <a:rPr lang="en-US" sz="1200" dirty="0" smtClean="0">
                      <a:cs typeface="Helvetica"/>
                    </a:rPr>
                    <a:t>1,85 mg/cm</a:t>
                  </a:r>
                  <a:r>
                    <a:rPr lang="en-US" sz="1200" baseline="30000" dirty="0" smtClean="0">
                      <a:cs typeface="Helvetica"/>
                    </a:rPr>
                    <a:t>2 </a:t>
                  </a:r>
                  <a:r>
                    <a:rPr lang="en-US" sz="1200" dirty="0" smtClean="0">
                      <a:cs typeface="Helvetica"/>
                    </a:rPr>
                    <a:t>(10 µm)</a:t>
                  </a:r>
                  <a:endParaRPr lang="en-US" sz="1600" i="0" dirty="0">
                    <a:cs typeface="Helvetica"/>
                  </a:endParaRPr>
                </a:p>
              </p:txBody>
            </p:sp>
            <p:sp>
              <p:nvSpPr>
                <p:cNvPr id="53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305" y="531"/>
                  <a:ext cx="889" cy="26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60000"/>
                    </a:lnSpc>
                    <a:spcBef>
                      <a:spcPct val="50000"/>
                    </a:spcBef>
                  </a:pPr>
                  <a:r>
                    <a:rPr lang="en-US" sz="1400" i="0" dirty="0" smtClean="0">
                      <a:cs typeface="Helvetica"/>
                    </a:rPr>
                    <a:t>Degrader</a:t>
                  </a:r>
                </a:p>
                <a:p>
                  <a:pPr algn="ctr">
                    <a:lnSpc>
                      <a:spcPct val="60000"/>
                    </a:lnSpc>
                    <a:spcBef>
                      <a:spcPct val="50000"/>
                    </a:spcBef>
                  </a:pPr>
                  <a:r>
                    <a:rPr lang="en-US" sz="1200" baseline="30000" dirty="0" smtClean="0">
                      <a:cs typeface="Helvetica"/>
                    </a:rPr>
                    <a:t>24</a:t>
                  </a:r>
                  <a:r>
                    <a:rPr lang="en-US" sz="1200" dirty="0" smtClean="0">
                      <a:cs typeface="Helvetica"/>
                    </a:rPr>
                    <a:t>Mg</a:t>
                  </a:r>
                  <a:r>
                    <a:rPr lang="en-US" sz="1200" i="0" dirty="0" smtClean="0">
                      <a:cs typeface="Helvetica"/>
                    </a:rPr>
                    <a:t> </a:t>
                  </a:r>
                  <a:r>
                    <a:rPr lang="en-US" sz="1200" dirty="0" smtClean="0">
                      <a:cs typeface="Helvetica"/>
                    </a:rPr>
                    <a:t>5 mg/cm</a:t>
                  </a:r>
                  <a:r>
                    <a:rPr lang="en-US" sz="1200" baseline="30000" dirty="0" smtClean="0">
                      <a:cs typeface="Helvetica"/>
                    </a:rPr>
                    <a:t>2</a:t>
                  </a:r>
                  <a:endParaRPr lang="en-US" sz="1600" i="0" dirty="0">
                    <a:cs typeface="Helvetica"/>
                  </a:endParaRPr>
                </a:p>
              </p:txBody>
            </p:sp>
            <p:sp>
              <p:nvSpPr>
                <p:cNvPr id="54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288" y="1217"/>
                  <a:ext cx="1152" cy="4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60000"/>
                    </a:lnSpc>
                    <a:spcBef>
                      <a:spcPct val="50000"/>
                    </a:spcBef>
                  </a:pPr>
                  <a:r>
                    <a:rPr lang="en-US" sz="1400" i="0" dirty="0" smtClean="0">
                      <a:solidFill>
                        <a:schemeClr val="accent2"/>
                      </a:solidFill>
                      <a:latin typeface="Helvetica"/>
                      <a:cs typeface="Helvetica"/>
                    </a:rPr>
                    <a:t>Beam</a:t>
                  </a:r>
                  <a:endParaRPr lang="en-US" sz="1600" i="0" baseline="30000" dirty="0" smtClean="0">
                    <a:solidFill>
                      <a:schemeClr val="accent2"/>
                    </a:solidFill>
                    <a:latin typeface="Helvetica"/>
                    <a:cs typeface="Helvetica"/>
                  </a:endParaRPr>
                </a:p>
                <a:p>
                  <a:pPr algn="ctr">
                    <a:lnSpc>
                      <a:spcPct val="60000"/>
                    </a:lnSpc>
                    <a:spcBef>
                      <a:spcPct val="50000"/>
                    </a:spcBef>
                  </a:pPr>
                  <a:r>
                    <a:rPr lang="en-US" sz="1400" baseline="30000" dirty="0" smtClean="0">
                      <a:solidFill>
                        <a:schemeClr val="accent2"/>
                      </a:solidFill>
                      <a:latin typeface="Helvetica"/>
                      <a:cs typeface="Helvetica"/>
                    </a:rPr>
                    <a:t>238</a:t>
                  </a:r>
                  <a:r>
                    <a:rPr lang="en-US" sz="1400" dirty="0" smtClean="0">
                      <a:solidFill>
                        <a:schemeClr val="accent2"/>
                      </a:solidFill>
                      <a:latin typeface="Helvetica"/>
                      <a:cs typeface="Helvetica"/>
                    </a:rPr>
                    <a:t>U</a:t>
                  </a:r>
                  <a:r>
                    <a:rPr lang="en-US" sz="1200" dirty="0" smtClean="0">
                      <a:solidFill>
                        <a:schemeClr val="accent2"/>
                      </a:solidFill>
                      <a:latin typeface="Helvetica"/>
                      <a:cs typeface="Helvetica"/>
                    </a:rPr>
                    <a:t> 6.2 MeV/u</a:t>
                  </a:r>
                </a:p>
                <a:p>
                  <a:pPr algn="ctr">
                    <a:lnSpc>
                      <a:spcPct val="60000"/>
                    </a:lnSpc>
                    <a:spcBef>
                      <a:spcPct val="50000"/>
                    </a:spcBef>
                  </a:pPr>
                  <a:r>
                    <a:rPr lang="en-US" sz="1200" i="0" dirty="0" smtClean="0">
                      <a:solidFill>
                        <a:schemeClr val="accent2"/>
                      </a:solidFill>
                      <a:latin typeface="Helvetica"/>
                      <a:cs typeface="Helvetica"/>
                    </a:rPr>
                    <a:t>I</a:t>
                  </a:r>
                  <a:r>
                    <a:rPr lang="en-US" sz="1200" i="0" dirty="0" smtClean="0">
                      <a:solidFill>
                        <a:schemeClr val="accent2"/>
                      </a:solidFill>
                      <a:latin typeface="Helvetica"/>
                      <a:cs typeface="Helvetica"/>
                      <a:sym typeface="Symbol"/>
                    </a:rPr>
                    <a:t></a:t>
                  </a:r>
                  <a:r>
                    <a:rPr lang="en-US" sz="1200" i="0" dirty="0" smtClean="0">
                      <a:solidFill>
                        <a:schemeClr val="accent2"/>
                      </a:solidFill>
                      <a:latin typeface="Helvetica"/>
                      <a:cs typeface="Helvetica"/>
                    </a:rPr>
                    <a:t>0.5 </a:t>
                  </a:r>
                  <a:r>
                    <a:rPr lang="en-US" sz="1200" i="0" dirty="0" err="1" smtClean="0">
                      <a:solidFill>
                        <a:schemeClr val="accent2"/>
                      </a:solidFill>
                      <a:latin typeface="Helvetica"/>
                      <a:cs typeface="Helvetica"/>
                    </a:rPr>
                    <a:t>pnA</a:t>
                  </a:r>
                  <a:endParaRPr lang="en-US" sz="1600" i="0" dirty="0">
                    <a:solidFill>
                      <a:schemeClr val="accent2"/>
                    </a:solidFill>
                    <a:latin typeface="Helvetica"/>
                    <a:cs typeface="Helvetica"/>
                  </a:endParaRPr>
                </a:p>
              </p:txBody>
            </p:sp>
            <p:sp>
              <p:nvSpPr>
                <p:cNvPr id="55" name="Line 46"/>
                <p:cNvSpPr>
                  <a:spLocks noChangeShapeType="1"/>
                </p:cNvSpPr>
                <p:nvPr/>
              </p:nvSpPr>
              <p:spPr bwMode="auto">
                <a:xfrm>
                  <a:off x="1968" y="1200"/>
                  <a:ext cx="384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600">
                    <a:latin typeface="Helvetica"/>
                    <a:cs typeface="Helvetica"/>
                  </a:endParaRPr>
                </a:p>
              </p:txBody>
            </p:sp>
            <p:sp>
              <p:nvSpPr>
                <p:cNvPr id="56" name="Line 47"/>
                <p:cNvSpPr>
                  <a:spLocks noChangeShapeType="1"/>
                </p:cNvSpPr>
                <p:nvPr/>
              </p:nvSpPr>
              <p:spPr bwMode="auto">
                <a:xfrm>
                  <a:off x="1968" y="1264"/>
                  <a:ext cx="384" cy="8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600">
                    <a:latin typeface="Helvetica"/>
                    <a:cs typeface="Helvetica"/>
                  </a:endParaRPr>
                </a:p>
              </p:txBody>
            </p:sp>
            <p:grpSp>
              <p:nvGrpSpPr>
                <p:cNvPr id="57" name="Group 81"/>
                <p:cNvGrpSpPr>
                  <a:grpSpLocks/>
                </p:cNvGrpSpPr>
                <p:nvPr/>
              </p:nvGrpSpPr>
              <p:grpSpPr bwMode="auto">
                <a:xfrm>
                  <a:off x="1360" y="640"/>
                  <a:ext cx="380" cy="855"/>
                  <a:chOff x="1312" y="880"/>
                  <a:chExt cx="380" cy="855"/>
                </a:xfrm>
              </p:grpSpPr>
              <p:grpSp>
                <p:nvGrpSpPr>
                  <p:cNvPr id="84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1400" y="880"/>
                    <a:ext cx="292" cy="276"/>
                    <a:chOff x="1384" y="880"/>
                    <a:chExt cx="292" cy="276"/>
                  </a:xfrm>
                </p:grpSpPr>
                <p:sp>
                  <p:nvSpPr>
                    <p:cNvPr id="88" name="Rectangle 21"/>
                    <p:cNvSpPr>
                      <a:spLocks noChangeArrowheads="1"/>
                    </p:cNvSpPr>
                    <p:nvPr/>
                  </p:nvSpPr>
                  <p:spPr bwMode="auto">
                    <a:xfrm rot="-2923148">
                      <a:off x="1448" y="992"/>
                      <a:ext cx="100" cy="227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1600">
                        <a:latin typeface="Helvetica"/>
                        <a:cs typeface="Helvetica"/>
                      </a:endParaRPr>
                    </a:p>
                  </p:txBody>
                </p:sp>
                <p:sp>
                  <p:nvSpPr>
                    <p:cNvPr id="89" name="Rectangle 60"/>
                    <p:cNvSpPr>
                      <a:spLocks noChangeArrowheads="1"/>
                    </p:cNvSpPr>
                    <p:nvPr/>
                  </p:nvSpPr>
                  <p:spPr bwMode="auto">
                    <a:xfrm rot="-1605985">
                      <a:off x="1576" y="880"/>
                      <a:ext cx="100" cy="227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1600">
                        <a:latin typeface="Helvetica"/>
                        <a:cs typeface="Helvetica"/>
                      </a:endParaRPr>
                    </a:p>
                  </p:txBody>
                </p:sp>
              </p:grpSp>
              <p:grpSp>
                <p:nvGrpSpPr>
                  <p:cNvPr id="85" name="Group 78"/>
                  <p:cNvGrpSpPr>
                    <a:grpSpLocks/>
                  </p:cNvGrpSpPr>
                  <p:nvPr/>
                </p:nvGrpSpPr>
                <p:grpSpPr bwMode="auto">
                  <a:xfrm flipH="1">
                    <a:off x="1312" y="1220"/>
                    <a:ext cx="238" cy="515"/>
                    <a:chOff x="1958" y="1220"/>
                    <a:chExt cx="238" cy="515"/>
                  </a:xfrm>
                </p:grpSpPr>
                <p:sp>
                  <p:nvSpPr>
                    <p:cNvPr id="86" name="Rectangle 79"/>
                    <p:cNvSpPr>
                      <a:spLocks noChangeArrowheads="1"/>
                    </p:cNvSpPr>
                    <p:nvPr/>
                  </p:nvSpPr>
                  <p:spPr bwMode="auto">
                    <a:xfrm rot="16935294">
                      <a:off x="2022" y="1571"/>
                      <a:ext cx="100" cy="227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1600">
                        <a:latin typeface="Helvetica"/>
                        <a:cs typeface="Helvetica"/>
                      </a:endParaRPr>
                    </a:p>
                  </p:txBody>
                </p:sp>
                <p:sp>
                  <p:nvSpPr>
                    <p:cNvPr id="87" name="Rectangle 80"/>
                    <p:cNvSpPr>
                      <a:spLocks noChangeArrowheads="1"/>
                    </p:cNvSpPr>
                    <p:nvPr/>
                  </p:nvSpPr>
                  <p:spPr bwMode="auto">
                    <a:xfrm rot="15605643">
                      <a:off x="2033" y="1156"/>
                      <a:ext cx="100" cy="227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1600">
                        <a:latin typeface="Helvetica"/>
                        <a:cs typeface="Helvetica"/>
                      </a:endParaRPr>
                    </a:p>
                  </p:txBody>
                </p:sp>
              </p:grpSp>
            </p:grpSp>
            <p:grpSp>
              <p:nvGrpSpPr>
                <p:cNvPr id="58" name="Group 85"/>
                <p:cNvGrpSpPr>
                  <a:grpSpLocks/>
                </p:cNvGrpSpPr>
                <p:nvPr/>
              </p:nvGrpSpPr>
              <p:grpSpPr bwMode="auto">
                <a:xfrm flipV="1">
                  <a:off x="1456" y="1544"/>
                  <a:ext cx="292" cy="276"/>
                  <a:chOff x="1384" y="880"/>
                  <a:chExt cx="292" cy="276"/>
                </a:xfrm>
              </p:grpSpPr>
              <p:sp>
                <p:nvSpPr>
                  <p:cNvPr id="82" name="Rectangle 86"/>
                  <p:cNvSpPr>
                    <a:spLocks noChangeArrowheads="1"/>
                  </p:cNvSpPr>
                  <p:nvPr/>
                </p:nvSpPr>
                <p:spPr bwMode="auto">
                  <a:xfrm rot="-2923148">
                    <a:off x="1448" y="992"/>
                    <a:ext cx="100" cy="22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600">
                      <a:latin typeface="Helvetica"/>
                      <a:cs typeface="Helvetica"/>
                    </a:endParaRPr>
                  </a:p>
                </p:txBody>
              </p:sp>
              <p:sp>
                <p:nvSpPr>
                  <p:cNvPr id="83" name="Rectangle 87"/>
                  <p:cNvSpPr>
                    <a:spLocks noChangeArrowheads="1"/>
                  </p:cNvSpPr>
                  <p:nvPr/>
                </p:nvSpPr>
                <p:spPr bwMode="auto">
                  <a:xfrm rot="-1605985">
                    <a:off x="1576" y="880"/>
                    <a:ext cx="100" cy="22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600">
                      <a:latin typeface="Helvetica"/>
                      <a:cs typeface="Helvetica"/>
                    </a:endParaRPr>
                  </a:p>
                </p:txBody>
              </p:sp>
            </p:grpSp>
            <p:sp>
              <p:nvSpPr>
                <p:cNvPr id="59" name="Line 113"/>
                <p:cNvSpPr>
                  <a:spLocks noChangeShapeType="1"/>
                </p:cNvSpPr>
                <p:nvPr/>
              </p:nvSpPr>
              <p:spPr bwMode="auto">
                <a:xfrm flipV="1">
                  <a:off x="1968" y="1048"/>
                  <a:ext cx="384" cy="8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600">
                    <a:latin typeface="Helvetica"/>
                    <a:cs typeface="Helvetica"/>
                  </a:endParaRPr>
                </a:p>
              </p:txBody>
            </p:sp>
            <p:sp>
              <p:nvSpPr>
                <p:cNvPr id="60" name="Line 110"/>
                <p:cNvSpPr>
                  <a:spLocks noChangeShapeType="1"/>
                </p:cNvSpPr>
                <p:nvPr/>
              </p:nvSpPr>
              <p:spPr bwMode="auto">
                <a:xfrm>
                  <a:off x="1968" y="1200"/>
                  <a:ext cx="1680" cy="0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600">
                    <a:latin typeface="Helvetica"/>
                    <a:cs typeface="Helvetica"/>
                  </a:endParaRPr>
                </a:p>
              </p:txBody>
            </p:sp>
            <p:sp>
              <p:nvSpPr>
                <p:cNvPr id="61" name="Freeform 112"/>
                <p:cNvSpPr>
                  <a:spLocks/>
                </p:cNvSpPr>
                <p:nvPr/>
              </p:nvSpPr>
              <p:spPr bwMode="auto">
                <a:xfrm rot="113578">
                  <a:off x="2592" y="1200"/>
                  <a:ext cx="48" cy="192"/>
                </a:xfrm>
                <a:custGeom>
                  <a:avLst/>
                  <a:gdLst>
                    <a:gd name="T0" fmla="*/ 0 w 48"/>
                    <a:gd name="T1" fmla="*/ 240 h 240"/>
                    <a:gd name="T2" fmla="*/ 48 w 48"/>
                    <a:gd name="T3" fmla="*/ 96 h 240"/>
                    <a:gd name="T4" fmla="*/ 0 w 48"/>
                    <a:gd name="T5" fmla="*/ 0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8" h="240">
                      <a:moveTo>
                        <a:pt x="0" y="240"/>
                      </a:moveTo>
                      <a:cubicBezTo>
                        <a:pt x="24" y="188"/>
                        <a:pt x="48" y="136"/>
                        <a:pt x="48" y="96"/>
                      </a:cubicBezTo>
                      <a:cubicBezTo>
                        <a:pt x="48" y="56"/>
                        <a:pt x="8" y="16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600">
                    <a:latin typeface="Helvetica"/>
                    <a:cs typeface="Helvetica"/>
                  </a:endParaRPr>
                </a:p>
              </p:txBody>
            </p:sp>
            <p:sp>
              <p:nvSpPr>
                <p:cNvPr id="62" name="Text Box 122"/>
                <p:cNvSpPr txBox="1">
                  <a:spLocks noChangeArrowheads="1"/>
                </p:cNvSpPr>
                <p:nvPr/>
              </p:nvSpPr>
              <p:spPr bwMode="auto">
                <a:xfrm>
                  <a:off x="2256" y="1069"/>
                  <a:ext cx="784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70000"/>
                    </a:lnSpc>
                    <a:spcBef>
                      <a:spcPct val="50000"/>
                    </a:spcBef>
                  </a:pPr>
                  <a:r>
                    <a:rPr lang="en-US" sz="1400" i="0" dirty="0" smtClean="0">
                      <a:latin typeface="Helvetica"/>
                      <a:cs typeface="Helvetica"/>
                      <a:sym typeface="Symbol" charset="0"/>
                    </a:rPr>
                    <a:t>&gt;28°</a:t>
                  </a:r>
                  <a:endParaRPr lang="en-US" sz="1600" i="0" dirty="0">
                    <a:latin typeface="Helvetica"/>
                    <a:cs typeface="Helvetica"/>
                  </a:endParaRPr>
                </a:p>
              </p:txBody>
            </p:sp>
            <p:grpSp>
              <p:nvGrpSpPr>
                <p:cNvPr id="63" name="Group 129"/>
                <p:cNvGrpSpPr>
                  <a:grpSpLocks/>
                </p:cNvGrpSpPr>
                <p:nvPr/>
              </p:nvGrpSpPr>
              <p:grpSpPr bwMode="auto">
                <a:xfrm>
                  <a:off x="1920" y="960"/>
                  <a:ext cx="3708" cy="1536"/>
                  <a:chOff x="1872" y="1200"/>
                  <a:chExt cx="3708" cy="1536"/>
                </a:xfrm>
              </p:grpSpPr>
              <p:sp>
                <p:nvSpPr>
                  <p:cNvPr id="65" name="Text Box 9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57" y="1722"/>
                    <a:ext cx="1152" cy="1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algn="r">
                      <a:lnSpc>
                        <a:spcPct val="60000"/>
                      </a:lnSpc>
                      <a:spcBef>
                        <a:spcPct val="50000"/>
                      </a:spcBef>
                    </a:pPr>
                    <a:r>
                      <a:rPr lang="en-US" sz="1200" i="0" dirty="0" smtClean="0">
                        <a:latin typeface="Helvetica"/>
                        <a:cs typeface="Helvetica"/>
                      </a:rPr>
                      <a:t>MWPPAC  - </a:t>
                    </a:r>
                    <a:r>
                      <a:rPr lang="en-US" sz="1400" b="1" dirty="0" err="1" smtClean="0">
                        <a:solidFill>
                          <a:srgbClr val="008000"/>
                        </a:solidFill>
                        <a:latin typeface="Helvetica"/>
                        <a:cs typeface="Helvetica"/>
                      </a:rPr>
                      <a:t>ToF</a:t>
                    </a:r>
                    <a:endParaRPr lang="en-US" sz="1600" b="1" i="0" dirty="0">
                      <a:solidFill>
                        <a:srgbClr val="008000"/>
                      </a:solidFill>
                      <a:latin typeface="Helvetica"/>
                      <a:cs typeface="Helvetica"/>
                    </a:endParaRPr>
                  </a:p>
                </p:txBody>
              </p:sp>
              <p:grpSp>
                <p:nvGrpSpPr>
                  <p:cNvPr id="66" name="Group 123"/>
                  <p:cNvGrpSpPr>
                    <a:grpSpLocks/>
                  </p:cNvGrpSpPr>
                  <p:nvPr/>
                </p:nvGrpSpPr>
                <p:grpSpPr bwMode="auto">
                  <a:xfrm>
                    <a:off x="1872" y="1200"/>
                    <a:ext cx="2496" cy="1536"/>
                    <a:chOff x="1872" y="1200"/>
                    <a:chExt cx="2496" cy="1536"/>
                  </a:xfrm>
                </p:grpSpPr>
                <p:sp>
                  <p:nvSpPr>
                    <p:cNvPr id="70" name="AutoShape 53"/>
                    <p:cNvSpPr>
                      <a:spLocks noChangeArrowheads="1"/>
                    </p:cNvSpPr>
                    <p:nvPr/>
                  </p:nvSpPr>
                  <p:spPr bwMode="auto">
                    <a:xfrm rot="817385">
                      <a:off x="2866" y="1475"/>
                      <a:ext cx="192" cy="48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B9FC7C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1600">
                        <a:latin typeface="Helvetica"/>
                        <a:cs typeface="Helvetica"/>
                      </a:endParaRPr>
                    </a:p>
                  </p:txBody>
                </p:sp>
                <p:sp>
                  <p:nvSpPr>
                    <p:cNvPr id="71" name="AutoShape 55"/>
                    <p:cNvSpPr>
                      <a:spLocks noChangeArrowheads="1"/>
                    </p:cNvSpPr>
                    <p:nvPr/>
                  </p:nvSpPr>
                  <p:spPr bwMode="auto">
                    <a:xfrm rot="817385">
                      <a:off x="3099" y="1532"/>
                      <a:ext cx="192" cy="48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B9FC7C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1600">
                        <a:latin typeface="Helvetica"/>
                        <a:cs typeface="Helvetica"/>
                      </a:endParaRPr>
                    </a:p>
                  </p:txBody>
                </p:sp>
                <p:sp>
                  <p:nvSpPr>
                    <p:cNvPr id="72" name="AutoShape 56"/>
                    <p:cNvSpPr>
                      <a:spLocks noChangeArrowheads="1"/>
                    </p:cNvSpPr>
                    <p:nvPr/>
                  </p:nvSpPr>
                  <p:spPr bwMode="auto">
                    <a:xfrm rot="2041077">
                      <a:off x="3318" y="1640"/>
                      <a:ext cx="422" cy="484"/>
                    </a:xfrm>
                    <a:custGeom>
                      <a:avLst/>
                      <a:gdLst>
                        <a:gd name="G0" fmla="+- 5400 0 0"/>
                        <a:gd name="G1" fmla="+- 21600 0 5400"/>
                        <a:gd name="G2" fmla="*/ 5400 1 2"/>
                        <a:gd name="G3" fmla="+- 21600 0 G2"/>
                        <a:gd name="G4" fmla="+/ 5400 21600 2"/>
                        <a:gd name="G5" fmla="+/ G1 0 2"/>
                        <a:gd name="G6" fmla="*/ 21600 21600 5400"/>
                        <a:gd name="G7" fmla="*/ G6 1 2"/>
                        <a:gd name="G8" fmla="+- 21600 0 G7"/>
                        <a:gd name="G9" fmla="*/ 21600 1 2"/>
                        <a:gd name="G10" fmla="+- 5400 0 G9"/>
                        <a:gd name="G11" fmla="?: G10 G8 0"/>
                        <a:gd name="G12" fmla="?: G10 G7 21600"/>
                        <a:gd name="T0" fmla="*/ 18900 w 21600"/>
                        <a:gd name="T1" fmla="*/ 10800 h 21600"/>
                        <a:gd name="T2" fmla="*/ 10800 w 21600"/>
                        <a:gd name="T3" fmla="*/ 21600 h 21600"/>
                        <a:gd name="T4" fmla="*/ 2700 w 21600"/>
                        <a:gd name="T5" fmla="*/ 10800 h 21600"/>
                        <a:gd name="T6" fmla="*/ 10800 w 21600"/>
                        <a:gd name="T7" fmla="*/ 0 h 21600"/>
                        <a:gd name="T8" fmla="*/ 4500 w 21600"/>
                        <a:gd name="T9" fmla="*/ 4500 h 21600"/>
                        <a:gd name="T10" fmla="*/ 17100 w 21600"/>
                        <a:gd name="T11" fmla="*/ 171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FFF39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1600">
                        <a:latin typeface="Helvetica"/>
                        <a:cs typeface="Helvetica"/>
                      </a:endParaRPr>
                    </a:p>
                  </p:txBody>
                </p:sp>
                <p:sp>
                  <p:nvSpPr>
                    <p:cNvPr id="73" name="Line 58"/>
                    <p:cNvSpPr>
                      <a:spLocks noChangeShapeType="1"/>
                    </p:cNvSpPr>
                    <p:nvPr/>
                  </p:nvSpPr>
                  <p:spPr bwMode="auto">
                    <a:xfrm rot="687397">
                      <a:off x="2723" y="1200"/>
                      <a:ext cx="0" cy="864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600">
                        <a:latin typeface="Helvetica"/>
                        <a:cs typeface="Helvetica"/>
                      </a:endParaRPr>
                    </a:p>
                  </p:txBody>
                </p:sp>
                <p:grpSp>
                  <p:nvGrpSpPr>
                    <p:cNvPr id="74" name="Group 103"/>
                    <p:cNvGrpSpPr>
                      <a:grpSpLocks/>
                    </p:cNvGrpSpPr>
                    <p:nvPr/>
                  </p:nvGrpSpPr>
                  <p:grpSpPr bwMode="auto">
                    <a:xfrm rot="3210477">
                      <a:off x="3672" y="2040"/>
                      <a:ext cx="720" cy="672"/>
                      <a:chOff x="3504" y="2688"/>
                      <a:chExt cx="720" cy="672"/>
                    </a:xfrm>
                  </p:grpSpPr>
                  <p:sp>
                    <p:nvSpPr>
                      <p:cNvPr id="77" name="Line 9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504" y="2688"/>
                        <a:ext cx="0" cy="67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600">
                          <a:latin typeface="Helvetica"/>
                          <a:cs typeface="Helvetica"/>
                        </a:endParaRPr>
                      </a:p>
                    </p:txBody>
                  </p:sp>
                  <p:sp>
                    <p:nvSpPr>
                      <p:cNvPr id="78" name="Rectangle 9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00" y="2688"/>
                        <a:ext cx="96" cy="67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600">
                          <a:latin typeface="Helvetica"/>
                          <a:cs typeface="Helvetica"/>
                        </a:endParaRPr>
                      </a:p>
                    </p:txBody>
                  </p:sp>
                  <p:sp>
                    <p:nvSpPr>
                      <p:cNvPr id="79" name="Rectangle 9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744" y="2688"/>
                        <a:ext cx="96" cy="67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600">
                          <a:latin typeface="Helvetica"/>
                          <a:cs typeface="Helvetica"/>
                        </a:endParaRPr>
                      </a:p>
                    </p:txBody>
                  </p:sp>
                  <p:sp>
                    <p:nvSpPr>
                      <p:cNvPr id="80" name="Rectangle 10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36" y="2688"/>
                        <a:ext cx="240" cy="67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600">
                          <a:latin typeface="Helvetica"/>
                          <a:cs typeface="Helvetica"/>
                        </a:endParaRPr>
                      </a:p>
                    </p:txBody>
                  </p:sp>
                  <p:sp>
                    <p:nvSpPr>
                      <p:cNvPr id="81" name="Line 10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224" y="2688"/>
                        <a:ext cx="0" cy="67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600">
                          <a:latin typeface="Helvetica"/>
                          <a:cs typeface="Helvetica"/>
                        </a:endParaRPr>
                      </a:p>
                    </p:txBody>
                  </p:sp>
                </p:grpSp>
                <p:sp>
                  <p:nvSpPr>
                    <p:cNvPr id="75" name="Line 1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1488"/>
                      <a:ext cx="1536" cy="288"/>
                    </a:xfrm>
                    <a:prstGeom prst="line">
                      <a:avLst/>
                    </a:prstGeom>
                    <a:noFill/>
                    <a:ln w="9525" cap="rnd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600">
                        <a:latin typeface="Helvetica"/>
                        <a:cs typeface="Helvetica"/>
                      </a:endParaRPr>
                    </a:p>
                  </p:txBody>
                </p:sp>
                <p:sp>
                  <p:nvSpPr>
                    <p:cNvPr id="76" name="Line 1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88" y="1944"/>
                      <a:ext cx="536" cy="6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600">
                        <a:latin typeface="Helvetica"/>
                        <a:cs typeface="Helvetica"/>
                      </a:endParaRPr>
                    </a:p>
                  </p:txBody>
                </p:sp>
              </p:grpSp>
              <p:sp>
                <p:nvSpPr>
                  <p:cNvPr id="67" name="Text Box 1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53" y="1931"/>
                    <a:ext cx="1427" cy="1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algn="r">
                      <a:lnSpc>
                        <a:spcPct val="70000"/>
                      </a:lnSpc>
                      <a:spcBef>
                        <a:spcPct val="50000"/>
                      </a:spcBef>
                    </a:pPr>
                    <a:r>
                      <a:rPr lang="en-US" sz="1200" i="0" smtClean="0">
                        <a:latin typeface="Helvetica"/>
                        <a:cs typeface="Helvetica"/>
                      </a:rPr>
                      <a:t>Drift chambers – </a:t>
                    </a:r>
                    <a:r>
                      <a:rPr lang="en-US" sz="1400" b="1" i="0" smtClean="0">
                        <a:solidFill>
                          <a:srgbClr val="008000"/>
                        </a:solidFill>
                        <a:latin typeface="Helvetica"/>
                        <a:cs typeface="Helvetica"/>
                      </a:rPr>
                      <a:t>x,y,θ,φ</a:t>
                    </a:r>
                    <a:endParaRPr lang="en-US" sz="1400" b="1" i="0">
                      <a:solidFill>
                        <a:srgbClr val="008000"/>
                      </a:solidFill>
                      <a:latin typeface="Helvetica"/>
                      <a:cs typeface="Helvetica"/>
                    </a:endParaRPr>
                  </a:p>
                </p:txBody>
              </p:sp>
              <p:sp>
                <p:nvSpPr>
                  <p:cNvPr id="68" name="Text Box 9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57" y="1750"/>
                    <a:ext cx="1008" cy="14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>
                      <a:lnSpc>
                        <a:spcPct val="70000"/>
                      </a:lnSpc>
                      <a:spcBef>
                        <a:spcPct val="50000"/>
                      </a:spcBef>
                    </a:pPr>
                    <a:r>
                      <a:rPr lang="en-US" sz="1200" i="0" dirty="0" smtClean="0">
                        <a:latin typeface="Helvetica"/>
                        <a:cs typeface="Helvetica"/>
                      </a:rPr>
                      <a:t>Dip</a:t>
                    </a:r>
                    <a:r>
                      <a:rPr lang="en-US" sz="1200" dirty="0" smtClean="0">
                        <a:latin typeface="Helvetica"/>
                        <a:cs typeface="Helvetica"/>
                      </a:rPr>
                      <a:t>o</a:t>
                    </a:r>
                    <a:r>
                      <a:rPr lang="en-US" sz="1200" i="0" dirty="0" smtClean="0">
                        <a:latin typeface="Helvetica"/>
                        <a:cs typeface="Helvetica"/>
                      </a:rPr>
                      <a:t>le</a:t>
                    </a:r>
                    <a:endParaRPr lang="en-US" sz="1400" i="0" dirty="0">
                      <a:latin typeface="Helvetica"/>
                      <a:cs typeface="Helvetica"/>
                    </a:endParaRPr>
                  </a:p>
                </p:txBody>
              </p:sp>
              <p:sp>
                <p:nvSpPr>
                  <p:cNvPr id="69" name="Text Box 9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46" y="1762"/>
                    <a:ext cx="1008" cy="14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>
                      <a:lnSpc>
                        <a:spcPct val="70000"/>
                      </a:lnSpc>
                      <a:spcBef>
                        <a:spcPct val="50000"/>
                      </a:spcBef>
                    </a:pPr>
                    <a:r>
                      <a:rPr lang="en-US" sz="1200" i="0" dirty="0" err="1" smtClean="0">
                        <a:latin typeface="Helvetica"/>
                        <a:cs typeface="Helvetica"/>
                      </a:rPr>
                      <a:t>Quadrupoles</a:t>
                    </a:r>
                    <a:endParaRPr lang="en-US" sz="1400" i="0" dirty="0">
                      <a:latin typeface="Helvetica"/>
                      <a:cs typeface="Helvetica"/>
                    </a:endParaRPr>
                  </a:p>
                </p:txBody>
              </p:sp>
            </p:grpSp>
            <p:sp>
              <p:nvSpPr>
                <p:cNvPr id="64" name="Text Box 126"/>
                <p:cNvSpPr txBox="1">
                  <a:spLocks noChangeArrowheads="1"/>
                </p:cNvSpPr>
                <p:nvPr/>
              </p:nvSpPr>
              <p:spPr bwMode="auto">
                <a:xfrm>
                  <a:off x="1640" y="1480"/>
                  <a:ext cx="336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70000"/>
                    </a:lnSpc>
                    <a:spcBef>
                      <a:spcPct val="50000"/>
                    </a:spcBef>
                  </a:pPr>
                  <a:r>
                    <a:rPr lang="en-US" sz="1600" i="0" smtClean="0">
                      <a:latin typeface="Helvetica"/>
                      <a:cs typeface="Helvetica"/>
                      <a:sym typeface="Symbol" charset="0"/>
                    </a:rPr>
                    <a:t>d</a:t>
                  </a:r>
                  <a:endParaRPr lang="en-US" sz="1600" i="0">
                    <a:latin typeface="Helvetica"/>
                    <a:cs typeface="Helvetica"/>
                  </a:endParaRPr>
                </a:p>
              </p:txBody>
            </p:sp>
          </p:grpSp>
          <p:sp>
            <p:nvSpPr>
              <p:cNvPr id="44" name="Text Box 120"/>
              <p:cNvSpPr txBox="1">
                <a:spLocks noChangeArrowheads="1"/>
              </p:cNvSpPr>
              <p:nvPr/>
            </p:nvSpPr>
            <p:spPr bwMode="auto">
              <a:xfrm>
                <a:off x="6729214" y="3268465"/>
                <a:ext cx="233732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US" sz="1200" smtClean="0">
                    <a:latin typeface="Helvetica"/>
                    <a:cs typeface="Helvetica"/>
                  </a:rPr>
                  <a:t> Ionisation chambers- </a:t>
                </a:r>
                <a:r>
                  <a:rPr lang="en-US" sz="1400" b="1" smtClean="0">
                    <a:solidFill>
                      <a:srgbClr val="008000"/>
                    </a:solidFill>
                    <a:latin typeface="Helvetica"/>
                    <a:cs typeface="Helvetica"/>
                  </a:rPr>
                  <a:t>ΔE</a:t>
                </a:r>
                <a:r>
                  <a:rPr lang="en-US" sz="1200" smtClean="0">
                    <a:latin typeface="Helvetica"/>
                    <a:cs typeface="Helvetica"/>
                  </a:rPr>
                  <a:t> </a:t>
                </a:r>
                <a:endParaRPr lang="en-US" sz="1400" i="0">
                  <a:latin typeface="Helvetica"/>
                  <a:cs typeface="Helvetica"/>
                </a:endParaRPr>
              </a:p>
            </p:txBody>
          </p:sp>
        </p:grpSp>
        <p:sp>
          <p:nvSpPr>
            <p:cNvPr id="42" name="Text Box 120"/>
            <p:cNvSpPr txBox="1">
              <a:spLocks noChangeArrowheads="1"/>
            </p:cNvSpPr>
            <p:nvPr/>
          </p:nvSpPr>
          <p:spPr bwMode="auto">
            <a:xfrm>
              <a:off x="7008269" y="3535078"/>
              <a:ext cx="213780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400" b="1" dirty="0" err="1" smtClean="0">
                  <a:solidFill>
                    <a:srgbClr val="008000"/>
                  </a:solidFill>
                  <a:latin typeface="Helvetica"/>
                  <a:cs typeface="Helvetica"/>
                </a:rPr>
                <a:t>E</a:t>
              </a:r>
              <a:r>
                <a:rPr lang="en-US" sz="1400" b="1" baseline="-25000" dirty="0" err="1" smtClean="0">
                  <a:solidFill>
                    <a:srgbClr val="008000"/>
                  </a:solidFill>
                  <a:latin typeface="Helvetica"/>
                  <a:cs typeface="Helvetica"/>
                </a:rPr>
                <a:t>res</a:t>
              </a:r>
              <a:endParaRPr lang="en-US" sz="1400" b="1" i="0" baseline="-25000" dirty="0">
                <a:solidFill>
                  <a:srgbClr val="008000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90" name="Ellipse 89"/>
          <p:cNvSpPr/>
          <p:nvPr/>
        </p:nvSpPr>
        <p:spPr>
          <a:xfrm>
            <a:off x="2123728" y="3284797"/>
            <a:ext cx="1463703" cy="2267951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ZoneTexte 90"/>
          <p:cNvSpPr txBox="1"/>
          <p:nvPr/>
        </p:nvSpPr>
        <p:spPr>
          <a:xfrm>
            <a:off x="4409879" y="5807902"/>
            <a:ext cx="13950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~2600 </a:t>
            </a:r>
            <a:r>
              <a:rPr lang="fr-FR" dirty="0" err="1" smtClean="0">
                <a:solidFill>
                  <a:schemeClr val="tx2"/>
                </a:solidFill>
              </a:rPr>
              <a:t>evt</a:t>
            </a:r>
            <a:r>
              <a:rPr lang="fr-FR" dirty="0" smtClean="0">
                <a:solidFill>
                  <a:schemeClr val="tx2"/>
                </a:solidFill>
              </a:rPr>
              <a:t>/s on focal plane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529069" y="1152907"/>
            <a:ext cx="327977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1F1E64"/>
              </a:buClr>
              <a:buSzPct val="50000"/>
            </a:pPr>
            <a:r>
              <a:rPr lang="en-US" sz="1400" dirty="0" smtClean="0">
                <a:cs typeface="Helvetica"/>
              </a:rPr>
              <a:t>Fusion-fission reaction </a:t>
            </a:r>
            <a:r>
              <a:rPr lang="en-US" sz="1400" baseline="30000" dirty="0" smtClean="0">
                <a:cs typeface="Helvetica"/>
              </a:rPr>
              <a:t>238</a:t>
            </a:r>
            <a:r>
              <a:rPr lang="en-US" sz="1400" dirty="0" smtClean="0">
                <a:cs typeface="Helvetica"/>
              </a:rPr>
              <a:t>U + </a:t>
            </a:r>
            <a:r>
              <a:rPr lang="en-US" sz="1400" baseline="30000" dirty="0" smtClean="0">
                <a:cs typeface="Helvetica"/>
              </a:rPr>
              <a:t>9</a:t>
            </a:r>
            <a:r>
              <a:rPr lang="en-US" sz="1400" dirty="0" smtClean="0">
                <a:cs typeface="Helvetica"/>
              </a:rPr>
              <a:t>Be</a:t>
            </a:r>
          </a:p>
          <a:p>
            <a:pPr>
              <a:buClr>
                <a:srgbClr val="1F1E64"/>
              </a:buClr>
              <a:buSzPct val="50000"/>
            </a:pPr>
            <a:r>
              <a:rPr lang="en-US" sz="1400" dirty="0" smtClean="0">
                <a:cs typeface="Helvetica"/>
              </a:rPr>
              <a:t>Excitation energy ~45 MeV</a:t>
            </a:r>
          </a:p>
          <a:p>
            <a:pPr>
              <a:buClr>
                <a:srgbClr val="1F1E64"/>
              </a:buClr>
              <a:buSzPct val="50000"/>
            </a:pPr>
            <a:endParaRPr lang="en-US" sz="1400" dirty="0" smtClean="0">
              <a:cs typeface="Helvetica"/>
            </a:endParaRPr>
          </a:p>
          <a:p>
            <a:pPr>
              <a:buClr>
                <a:srgbClr val="1F1E64"/>
              </a:buClr>
              <a:buSzPct val="50000"/>
            </a:pPr>
            <a:r>
              <a:rPr lang="en-US" sz="1400" b="1" dirty="0" smtClean="0"/>
              <a:t>Y(</a:t>
            </a:r>
            <a:r>
              <a:rPr lang="en-US" sz="1400" b="1" baseline="30000" dirty="0" smtClean="0"/>
              <a:t>83</a:t>
            </a:r>
            <a:r>
              <a:rPr lang="en-US" sz="1400" b="1" dirty="0" smtClean="0"/>
              <a:t>Ge</a:t>
            </a:r>
            <a:r>
              <a:rPr lang="en-US" sz="1400" b="1" dirty="0"/>
              <a:t>)=</a:t>
            </a:r>
            <a:r>
              <a:rPr lang="en-US" sz="1400" b="1" dirty="0" smtClean="0"/>
              <a:t>0.009/200=4.5 10</a:t>
            </a:r>
            <a:r>
              <a:rPr lang="en-US" sz="1400" b="1" baseline="30000" dirty="0" smtClean="0"/>
              <a:t>-5</a:t>
            </a:r>
            <a:r>
              <a:rPr lang="en-US" sz="1400" b="1" dirty="0" smtClean="0"/>
              <a:t> </a:t>
            </a:r>
          </a:p>
          <a:p>
            <a:pPr>
              <a:buClr>
                <a:srgbClr val="1F1E64"/>
              </a:buClr>
              <a:buSzPct val="50000"/>
            </a:pPr>
            <a:r>
              <a:rPr lang="en-US" sz="1400" dirty="0" smtClean="0"/>
              <a:t>from  M</a:t>
            </a:r>
            <a:r>
              <a:rPr lang="en-US" sz="1400" dirty="0"/>
              <a:t>. </a:t>
            </a:r>
            <a:r>
              <a:rPr lang="en-US" sz="1400" dirty="0" err="1"/>
              <a:t>Caamaño</a:t>
            </a:r>
            <a:r>
              <a:rPr lang="en-US" sz="1400" dirty="0"/>
              <a:t> et al., Phys. Rev. C 88, 024605 (2013) and </a:t>
            </a:r>
            <a:r>
              <a:rPr lang="en-US" sz="1400" dirty="0" smtClean="0"/>
              <a:t>erratum</a:t>
            </a:r>
          </a:p>
          <a:p>
            <a:pPr>
              <a:buClr>
                <a:srgbClr val="1F1E64"/>
              </a:buClr>
              <a:buSzPct val="50000"/>
            </a:pPr>
            <a:endParaRPr lang="en-US" sz="1400" dirty="0">
              <a:cs typeface="Helvetica"/>
            </a:endParaRPr>
          </a:p>
          <a:p>
            <a:pPr>
              <a:buClr>
                <a:srgbClr val="1F1E64"/>
              </a:buClr>
              <a:buSzPct val="50000"/>
            </a:pPr>
            <a:r>
              <a:rPr lang="en-US" sz="1400" dirty="0" smtClean="0">
                <a:cs typeface="Helvetica"/>
              </a:rPr>
              <a:t>fission rate </a:t>
            </a:r>
            <a:r>
              <a:rPr lang="en-US" sz="1400" dirty="0" smtClean="0">
                <a:cs typeface="Helvetica"/>
                <a:sym typeface="Symbol"/>
              </a:rPr>
              <a:t> 10</a:t>
            </a:r>
            <a:r>
              <a:rPr lang="en-US" sz="1400" baseline="30000" dirty="0" smtClean="0">
                <a:cs typeface="Helvetica"/>
                <a:sym typeface="Symbol"/>
              </a:rPr>
              <a:t>5</a:t>
            </a:r>
            <a:r>
              <a:rPr lang="en-US" sz="1400" dirty="0" smtClean="0">
                <a:cs typeface="Helvetica"/>
                <a:sym typeface="Symbol"/>
              </a:rPr>
              <a:t> /s</a:t>
            </a:r>
            <a:endParaRPr lang="en-US" sz="1400" dirty="0">
              <a:cs typeface="Helvetica"/>
            </a:endParaRPr>
          </a:p>
        </p:txBody>
      </p:sp>
      <p:sp>
        <p:nvSpPr>
          <p:cNvPr id="93" name="ZoneTexte 92"/>
          <p:cNvSpPr txBox="1"/>
          <p:nvPr/>
        </p:nvSpPr>
        <p:spPr>
          <a:xfrm>
            <a:off x="2554805" y="5568069"/>
            <a:ext cx="1111010" cy="52322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cs typeface="Helvetica Light"/>
              </a:rPr>
              <a:t>3 distances</a:t>
            </a:r>
          </a:p>
          <a:p>
            <a:r>
              <a:rPr lang="en-US" sz="1400" dirty="0" smtClean="0">
                <a:cs typeface="Helvetica"/>
              </a:rPr>
              <a:t>3 days each  </a:t>
            </a:r>
            <a:endParaRPr lang="en-US" sz="1400" dirty="0">
              <a:cs typeface="Helvetica"/>
            </a:endParaRPr>
          </a:p>
        </p:txBody>
      </p:sp>
      <p:cxnSp>
        <p:nvCxnSpPr>
          <p:cNvPr id="94" name="Connecteur droit avec flèche 93"/>
          <p:cNvCxnSpPr>
            <a:stCxn id="93" idx="0"/>
          </p:cNvCxnSpPr>
          <p:nvPr/>
        </p:nvCxnSpPr>
        <p:spPr>
          <a:xfrm flipH="1" flipV="1">
            <a:off x="2977832" y="4849205"/>
            <a:ext cx="132478" cy="718864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ZoneTexte 94"/>
          <p:cNvSpPr txBox="1"/>
          <p:nvPr/>
        </p:nvSpPr>
        <p:spPr>
          <a:xfrm>
            <a:off x="276217" y="5579442"/>
            <a:ext cx="2168671" cy="30777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cs typeface="Helvetica Light"/>
              </a:rPr>
              <a:t>25000 to 35000 γ/s/crystal</a:t>
            </a:r>
            <a:r>
              <a:rPr lang="en-US" sz="1400" dirty="0" smtClean="0">
                <a:cs typeface="Helvetica"/>
              </a:rPr>
              <a:t> </a:t>
            </a:r>
          </a:p>
        </p:txBody>
      </p:sp>
      <p:cxnSp>
        <p:nvCxnSpPr>
          <p:cNvPr id="96" name="Connecteur droit avec flèche 95"/>
          <p:cNvCxnSpPr>
            <a:stCxn id="95" idx="0"/>
            <a:endCxn id="82" idx="0"/>
          </p:cNvCxnSpPr>
          <p:nvPr/>
        </p:nvCxnSpPr>
        <p:spPr>
          <a:xfrm flipV="1">
            <a:off x="1360553" y="5090391"/>
            <a:ext cx="1002449" cy="489051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avec flèche 96"/>
          <p:cNvCxnSpPr>
            <a:stCxn id="52" idx="2"/>
            <a:endCxn id="48" idx="1"/>
          </p:cNvCxnSpPr>
          <p:nvPr/>
        </p:nvCxnSpPr>
        <p:spPr>
          <a:xfrm>
            <a:off x="1160144" y="3913447"/>
            <a:ext cx="1550987" cy="431800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avec flèche 97"/>
          <p:cNvCxnSpPr>
            <a:stCxn id="53" idx="1"/>
            <a:endCxn id="50" idx="0"/>
          </p:cNvCxnSpPr>
          <p:nvPr/>
        </p:nvCxnSpPr>
        <p:spPr>
          <a:xfrm flipH="1">
            <a:off x="2977831" y="3495934"/>
            <a:ext cx="687388" cy="468313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4746306" y="1662307"/>
            <a:ext cx="31921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1F1E64"/>
              </a:buClr>
              <a:buSzPct val="50000"/>
            </a:pPr>
            <a:r>
              <a:rPr lang="en-US" sz="1400" dirty="0" smtClean="0">
                <a:cs typeface="Helvetica"/>
              </a:rPr>
              <a:t>AGATA (24 capsules) at “semi closed” distance 233 mm – 52 mm= 181 mm</a:t>
            </a:r>
          </a:p>
          <a:p>
            <a:pPr>
              <a:buClr>
                <a:srgbClr val="1F1E64"/>
              </a:buClr>
              <a:buSzPct val="50000"/>
            </a:pPr>
            <a:r>
              <a:rPr lang="en-US" sz="1400" dirty="0" smtClean="0">
                <a:cs typeface="Helvetica"/>
              </a:rPr>
              <a:t> </a:t>
            </a:r>
            <a:r>
              <a:rPr lang="en-US" sz="1400" dirty="0" smtClean="0">
                <a:cs typeface="Helvetica"/>
                <a:sym typeface="Symbol"/>
              </a:rPr>
              <a:t> </a:t>
            </a:r>
            <a:r>
              <a:rPr lang="el-GR" sz="1400" dirty="0" smtClean="0">
                <a:cs typeface="Helvetica"/>
                <a:sym typeface="Symbol"/>
              </a:rPr>
              <a:t>ε</a:t>
            </a:r>
            <a:r>
              <a:rPr lang="fr-FR" sz="1400" baseline="-25000" dirty="0" smtClean="0">
                <a:cs typeface="Helvetica"/>
                <a:sym typeface="Symbol"/>
              </a:rPr>
              <a:t>1 MeV </a:t>
            </a:r>
            <a:r>
              <a:rPr lang="fr-FR" sz="1400" dirty="0" smtClean="0">
                <a:cs typeface="Helvetica"/>
                <a:sym typeface="Symbol"/>
              </a:rPr>
              <a:t> 4.5%</a:t>
            </a:r>
            <a:endParaRPr lang="en-US" sz="1400" dirty="0">
              <a:cs typeface="Helvetica"/>
            </a:endParaRPr>
          </a:p>
        </p:txBody>
      </p:sp>
      <p:sp>
        <p:nvSpPr>
          <p:cNvPr id="100" name="ZoneTexte 99"/>
          <p:cNvSpPr txBox="1"/>
          <p:nvPr/>
        </p:nvSpPr>
        <p:spPr>
          <a:xfrm>
            <a:off x="7293297" y="6542127"/>
            <a:ext cx="18916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Courtesy of D. Verney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421446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339752" y="116632"/>
            <a:ext cx="6572296" cy="714380"/>
          </a:xfrm>
        </p:spPr>
        <p:txBody>
          <a:bodyPr/>
          <a:lstStyle/>
          <a:p>
            <a:r>
              <a:rPr lang="it-IT" dirty="0" smtClean="0"/>
              <a:t> </a:t>
            </a:r>
            <a:r>
              <a:rPr lang="it-IT" sz="3200" dirty="0" smtClean="0"/>
              <a:t>The Plunger device</a:t>
            </a:r>
            <a:endParaRPr lang="it-IT" sz="3200" dirty="0"/>
          </a:p>
        </p:txBody>
      </p:sp>
      <p:pic>
        <p:nvPicPr>
          <p:cNvPr id="12" name="Immagine 7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2434237"/>
            <a:ext cx="4677408" cy="259151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cxnSp>
        <p:nvCxnSpPr>
          <p:cNvPr id="3" name="Connecteur en arc 2"/>
          <p:cNvCxnSpPr/>
          <p:nvPr/>
        </p:nvCxnSpPr>
        <p:spPr>
          <a:xfrm rot="16200000" flipH="1">
            <a:off x="1927724" y="3774612"/>
            <a:ext cx="642480" cy="394488"/>
          </a:xfrm>
          <a:prstGeom prst="curvedConnector3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en arc 7"/>
          <p:cNvCxnSpPr/>
          <p:nvPr/>
        </p:nvCxnSpPr>
        <p:spPr>
          <a:xfrm rot="16200000" flipH="1">
            <a:off x="3537005" y="3976941"/>
            <a:ext cx="825296" cy="449493"/>
          </a:xfrm>
          <a:prstGeom prst="curvedConnector3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1878845" y="3913703"/>
                <a:ext cx="5531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i="1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b>
                          <m:r>
                            <a:rPr lang="it-IT" sz="2400" i="1">
                              <a:latin typeface="Cambria Math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845" y="3913703"/>
                <a:ext cx="553100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3424056" y="4152671"/>
                <a:ext cx="6017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i="1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/>
                            </a:rPr>
                            <m:t>𝑈</m:t>
                          </m:r>
                        </m:sub>
                      </m:sSub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4056" y="4152671"/>
                <a:ext cx="601703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7" r="23787" b="19141"/>
          <a:stretch/>
        </p:blipFill>
        <p:spPr bwMode="auto">
          <a:xfrm rot="5400000">
            <a:off x="4952715" y="1751350"/>
            <a:ext cx="3733762" cy="349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514575" y="5868061"/>
            <a:ext cx="33843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Modified from V. Modamio</a:t>
            </a:r>
            <a:endParaRPr lang="it-IT" sz="1100" dirty="0"/>
          </a:p>
        </p:txBody>
      </p:sp>
      <p:sp>
        <p:nvSpPr>
          <p:cNvPr id="15" name="ZoneTexte 14"/>
          <p:cNvSpPr txBox="1"/>
          <p:nvPr/>
        </p:nvSpPr>
        <p:spPr>
          <a:xfrm>
            <a:off x="7560332" y="5675701"/>
            <a:ext cx="1268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Be target stretched</a:t>
            </a:r>
            <a:endParaRPr lang="it-IT" dirty="0"/>
          </a:p>
        </p:txBody>
      </p:sp>
      <p:cxnSp>
        <p:nvCxnSpPr>
          <p:cNvPr id="17" name="Connecteur droit avec flèche 16"/>
          <p:cNvCxnSpPr/>
          <p:nvPr/>
        </p:nvCxnSpPr>
        <p:spPr>
          <a:xfrm flipV="1">
            <a:off x="6300192" y="3913703"/>
            <a:ext cx="72008" cy="174754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5436096" y="5675701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Micrometric Motor</a:t>
            </a:r>
            <a:endParaRPr lang="it-IT" dirty="0"/>
          </a:p>
        </p:txBody>
      </p:sp>
      <p:cxnSp>
        <p:nvCxnSpPr>
          <p:cNvPr id="20" name="Connecteur droit avec flèche 19"/>
          <p:cNvCxnSpPr/>
          <p:nvPr/>
        </p:nvCxnSpPr>
        <p:spPr>
          <a:xfrm flipH="1" flipV="1">
            <a:off x="7128284" y="3006514"/>
            <a:ext cx="864096" cy="26547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3884812" y="1310573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Mg degrader stretched</a:t>
            </a:r>
            <a:endParaRPr lang="it-IT" dirty="0"/>
          </a:p>
        </p:txBody>
      </p:sp>
      <p:cxnSp>
        <p:nvCxnSpPr>
          <p:cNvPr id="23" name="Connecteur droit avec flèche 22"/>
          <p:cNvCxnSpPr/>
          <p:nvPr/>
        </p:nvCxnSpPr>
        <p:spPr>
          <a:xfrm>
            <a:off x="5004048" y="1772816"/>
            <a:ext cx="1512168" cy="7920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514575" y="2595026"/>
            <a:ext cx="153176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Be target</a:t>
            </a:r>
            <a:endParaRPr lang="it-IT" sz="1400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2046337" y="2441137"/>
            <a:ext cx="137771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Mg degrader</a:t>
            </a:r>
            <a:endParaRPr lang="it-IT" sz="1400" b="1" dirty="0"/>
          </a:p>
        </p:txBody>
      </p:sp>
    </p:spTree>
    <p:extLst>
      <p:ext uri="{BB962C8B-B14F-4D97-AF65-F5344CB8AC3E}">
        <p14:creationId xmlns:p14="http://schemas.microsoft.com/office/powerpoint/2010/main" val="141259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411760" y="188640"/>
            <a:ext cx="6572296" cy="714380"/>
          </a:xfrm>
        </p:spPr>
        <p:txBody>
          <a:bodyPr>
            <a:normAutofit/>
          </a:bodyPr>
          <a:lstStyle/>
          <a:p>
            <a:r>
              <a:rPr lang="it-IT" sz="3200" dirty="0" smtClean="0"/>
              <a:t>Pictures of the setup</a:t>
            </a:r>
            <a:endParaRPr lang="it-IT" sz="3200" dirty="0"/>
          </a:p>
        </p:txBody>
      </p:sp>
      <p:pic>
        <p:nvPicPr>
          <p:cNvPr id="35" name="797459BD-39D3-4F00-B7C8-1138BEE0F900" descr="CA72E398-BDBB-47C9-BC04-2E5A149350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17" y="1302668"/>
            <a:ext cx="3600400" cy="4248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14" y="1268760"/>
            <a:ext cx="4800879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121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2192" y="188640"/>
            <a:ext cx="6572296" cy="714380"/>
          </a:xfrm>
        </p:spPr>
        <p:txBody>
          <a:bodyPr>
            <a:normAutofit/>
          </a:bodyPr>
          <a:lstStyle/>
          <a:p>
            <a:r>
              <a:rPr lang="it-IT" sz="3200" dirty="0" smtClean="0"/>
              <a:t>Vamos mass identification</a:t>
            </a:r>
            <a:endParaRPr lang="it-IT" sz="3200" dirty="0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4751334" cy="3241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9" name="Connecteur droit avec flèche 38"/>
          <p:cNvCxnSpPr/>
          <p:nvPr/>
        </p:nvCxnSpPr>
        <p:spPr>
          <a:xfrm>
            <a:off x="395536" y="5013176"/>
            <a:ext cx="489535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 flipV="1">
            <a:off x="539552" y="1412776"/>
            <a:ext cx="0" cy="3752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ZoneTexte 45"/>
          <p:cNvSpPr txBox="1"/>
          <p:nvPr/>
        </p:nvSpPr>
        <p:spPr>
          <a:xfrm>
            <a:off x="4786830" y="511041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E</a:t>
            </a:r>
            <a:endParaRPr lang="it-IT" b="1" dirty="0"/>
          </a:p>
        </p:txBody>
      </p:sp>
      <p:sp>
        <p:nvSpPr>
          <p:cNvPr id="47" name="ZoneTexte 46"/>
          <p:cNvSpPr txBox="1"/>
          <p:nvPr/>
        </p:nvSpPr>
        <p:spPr>
          <a:xfrm>
            <a:off x="0" y="126032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Δ</a:t>
            </a:r>
            <a:r>
              <a:rPr lang="it-IT" b="1" dirty="0" smtClean="0"/>
              <a:t>E</a:t>
            </a:r>
            <a:endParaRPr lang="it-IT" b="1" dirty="0"/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736" y="1260326"/>
            <a:ext cx="3633752" cy="2528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882" y="3914763"/>
            <a:ext cx="3646606" cy="2501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ZoneTexte 54"/>
          <p:cNvSpPr txBox="1"/>
          <p:nvPr/>
        </p:nvSpPr>
        <p:spPr>
          <a:xfrm>
            <a:off x="1115616" y="5373216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Atomic number and mass near line !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4404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339752" y="116632"/>
            <a:ext cx="6572296" cy="714380"/>
          </a:xfrm>
        </p:spPr>
        <p:txBody>
          <a:bodyPr>
            <a:normAutofit/>
          </a:bodyPr>
          <a:lstStyle/>
          <a:p>
            <a:r>
              <a:rPr lang="it-IT" sz="3200" dirty="0" smtClean="0"/>
              <a:t>The example of </a:t>
            </a:r>
            <a:r>
              <a:rPr lang="it-IT" sz="3200" baseline="30000" dirty="0" smtClean="0"/>
              <a:t>86</a:t>
            </a:r>
            <a:r>
              <a:rPr lang="it-IT" sz="3200" dirty="0" smtClean="0"/>
              <a:t>S</a:t>
            </a:r>
            <a:r>
              <a:rPr lang="it-IT" sz="3200" cap="none" dirty="0" smtClean="0"/>
              <a:t>e</a:t>
            </a:r>
            <a:endParaRPr lang="it-IT" sz="3200" cap="none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4770424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73016"/>
            <a:ext cx="3772681" cy="2923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5220072" y="3075651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aseline="30000" dirty="0" smtClean="0"/>
              <a:t>86</a:t>
            </a:r>
            <a:r>
              <a:rPr lang="fr-FR" dirty="0" smtClean="0"/>
              <a:t>Se (no </a:t>
            </a:r>
            <a:r>
              <a:rPr lang="fr-FR" dirty="0" err="1" smtClean="0"/>
              <a:t>half</a:t>
            </a:r>
            <a:r>
              <a:rPr lang="fr-FR" dirty="0" smtClean="0"/>
              <a:t> life </a:t>
            </a:r>
            <a:r>
              <a:rPr lang="fr-FR" dirty="0" err="1" smtClean="0"/>
              <a:t>yet</a:t>
            </a:r>
            <a:r>
              <a:rPr lang="fr-FR" dirty="0" smtClean="0"/>
              <a:t> </a:t>
            </a:r>
            <a:r>
              <a:rPr lang="fr-FR" dirty="0" err="1" smtClean="0"/>
              <a:t>published</a:t>
            </a:r>
            <a:r>
              <a:rPr lang="fr-FR" dirty="0" smtClean="0"/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024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PP2007_IP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Bold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ModèlePP2007_IPN</Template>
  <TotalTime>56139</TotalTime>
  <Words>636</Words>
  <Application>Microsoft Office PowerPoint</Application>
  <PresentationFormat>Affichage à l'écran (4:3)</PresentationFormat>
  <Paragraphs>184</Paragraphs>
  <Slides>14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ModèlePP2007_IPN</vt:lpstr>
      <vt:lpstr>Lifetime measurements to study the nature of excited states beyond N=50 AGATA + VAMOS @ GANIL</vt:lpstr>
      <vt:lpstr>The N=50 region</vt:lpstr>
      <vt:lpstr>EVOLution of s.p. shells</vt:lpstr>
      <vt:lpstr>lowering of the g7/2 shell ?</vt:lpstr>
      <vt:lpstr>AGATA – vamos at GANIL</vt:lpstr>
      <vt:lpstr> The Plunger device</vt:lpstr>
      <vt:lpstr>Pictures of the setup</vt:lpstr>
      <vt:lpstr>Vamos mass identification</vt:lpstr>
      <vt:lpstr>The example of 86Se</vt:lpstr>
      <vt:lpstr>The N = 51 83Ge</vt:lpstr>
      <vt:lpstr>The case of 83As</vt:lpstr>
      <vt:lpstr>83As: prelimary results</vt:lpstr>
      <vt:lpstr>CONCLUSIONS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Données Nucléaires</dc:title>
  <dc:creator>Jon</dc:creator>
  <cp:lastModifiedBy>andrea Gottardo</cp:lastModifiedBy>
  <cp:revision>1009</cp:revision>
  <dcterms:created xsi:type="dcterms:W3CDTF">2011-03-23T13:48:04Z</dcterms:created>
  <dcterms:modified xsi:type="dcterms:W3CDTF">2015-09-03T09:10:34Z</dcterms:modified>
</cp:coreProperties>
</file>