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581" r:id="rId3"/>
    <p:sldId id="570" r:id="rId4"/>
    <p:sldId id="572" r:id="rId5"/>
    <p:sldId id="545" r:id="rId6"/>
    <p:sldId id="547" r:id="rId7"/>
    <p:sldId id="548" r:id="rId8"/>
    <p:sldId id="532" r:id="rId9"/>
    <p:sldId id="579" r:id="rId10"/>
    <p:sldId id="551" r:id="rId11"/>
    <p:sldId id="533" r:id="rId12"/>
    <p:sldId id="582" r:id="rId13"/>
    <p:sldId id="578" r:id="rId14"/>
    <p:sldId id="561" r:id="rId15"/>
    <p:sldId id="553" r:id="rId16"/>
    <p:sldId id="562" r:id="rId17"/>
    <p:sldId id="573" r:id="rId18"/>
    <p:sldId id="583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80F2"/>
    <a:srgbClr val="BE5E5E"/>
    <a:srgbClr val="E70BE9"/>
    <a:srgbClr val="501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2" autoAdjust="0"/>
    <p:restoredTop sz="94514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223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RAPPEL TITRE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16B2F2F-B92C-48D9-8EC5-7B13F989132E}" type="datetime2">
              <a:rPr lang="fr-FR"/>
              <a:pPr>
                <a:defRPr/>
              </a:pPr>
              <a:t>dimanche 30 août 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163DAA9-9183-4F5C-BEA8-959BD6CE09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17338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RAPPEL TITRE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123CA84-58B5-4D99-83BD-74C09BABF9E2}" type="datetime2">
              <a:rPr lang="fr-FR"/>
              <a:pPr>
                <a:defRPr/>
              </a:pPr>
              <a:t>dimanche 30 août 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ED5971-1C9F-4800-B5EE-606F5EF12A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749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</a:t>
            </a:r>
            <a:r>
              <a:rPr lang="fr-FR" baseline="0" dirty="0" smtClean="0"/>
              <a:t> last type of </a:t>
            </a:r>
            <a:r>
              <a:rPr lang="fr-FR" baseline="0" dirty="0" err="1" smtClean="0"/>
              <a:t>experiment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about c</a:t>
            </a:r>
            <a:r>
              <a:rPr lang="fr-FR" dirty="0" smtClean="0"/>
              <a:t>apture for</a:t>
            </a:r>
            <a:r>
              <a:rPr lang="fr-FR" baseline="0" dirty="0" smtClean="0"/>
              <a:t> fission </a:t>
            </a:r>
            <a:r>
              <a:rPr lang="fr-FR" baseline="0" dirty="0" err="1" smtClean="0"/>
              <a:t>isomers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studies</a:t>
            </a:r>
            <a:r>
              <a:rPr lang="fr-FR" baseline="0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known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thei</a:t>
            </a:r>
            <a:r>
              <a:rPr lang="fr-FR" dirty="0" smtClean="0"/>
              <a:t> </a:t>
            </a:r>
            <a:r>
              <a:rPr lang="fr-FR" dirty="0" err="1" smtClean="0"/>
              <a:t>exist</a:t>
            </a:r>
            <a:r>
              <a:rPr lang="fr-FR" dirty="0" smtClean="0"/>
              <a:t> </a:t>
            </a:r>
            <a:r>
              <a:rPr lang="fr-FR" dirty="0" err="1" smtClean="0"/>
              <a:t>Extremely</a:t>
            </a:r>
            <a:r>
              <a:rPr lang="fr-FR" dirty="0" smtClean="0"/>
              <a:t> </a:t>
            </a:r>
            <a:r>
              <a:rPr lang="fr-FR" dirty="0" err="1" smtClean="0"/>
              <a:t>deformed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isomers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prefer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undergo</a:t>
            </a:r>
            <a:r>
              <a:rPr lang="fr-FR" baseline="0" dirty="0" smtClean="0"/>
              <a:t> fission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outter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barrier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smaller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inner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barrier</a:t>
            </a:r>
            <a:r>
              <a:rPr lang="fr-FR" baseline="0" dirty="0" smtClean="0"/>
              <a:t> to go back to a </a:t>
            </a:r>
            <a:r>
              <a:rPr lang="fr-FR" baseline="0" dirty="0" err="1" smtClean="0"/>
              <a:t>less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deformed</a:t>
            </a:r>
            <a:r>
              <a:rPr lang="fr-FR" baseline="0" dirty="0" smtClean="0"/>
              <a:t> state</a:t>
            </a:r>
          </a:p>
          <a:p>
            <a:r>
              <a:rPr lang="fr-FR" baseline="0" dirty="0" err="1" smtClean="0"/>
              <a:t>Observed</a:t>
            </a:r>
            <a:r>
              <a:rPr lang="fr-FR" baseline="0" dirty="0" smtClean="0"/>
              <a:t> for Pu or in actinides.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Usually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type of </a:t>
            </a:r>
            <a:r>
              <a:rPr lang="fr-FR" baseline="0" dirty="0" err="1" smtClean="0"/>
              <a:t>experiment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performed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Detecting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transfer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reaction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charged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particle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coinc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delayed</a:t>
            </a:r>
            <a:r>
              <a:rPr lang="fr-FR" baseline="0" dirty="0" smtClean="0"/>
              <a:t> fission to </a:t>
            </a:r>
            <a:r>
              <a:rPr lang="fr-FR" baseline="0" dirty="0" err="1" smtClean="0"/>
              <a:t>get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isomer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lifetime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Unfortunately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Extremely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weak</a:t>
            </a:r>
            <a:r>
              <a:rPr lang="fr-FR" baseline="0" dirty="0" smtClean="0"/>
              <a:t> population of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isomers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makes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no gamma </a:t>
            </a:r>
            <a:r>
              <a:rPr lang="fr-FR" baseline="0" dirty="0" err="1" smtClean="0"/>
              <a:t>decay</a:t>
            </a:r>
            <a:r>
              <a:rPr lang="fr-FR" baseline="0" dirty="0" smtClean="0"/>
              <a:t> mode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measured</a:t>
            </a:r>
            <a:r>
              <a:rPr lang="fr-FR" baseline="0" dirty="0" smtClean="0"/>
              <a:t>.  </a:t>
            </a:r>
            <a:r>
              <a:rPr lang="fr-FR" baseline="0" dirty="0" err="1" smtClean="0"/>
              <a:t>Except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fissility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parameter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reasonnably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law</a:t>
            </a:r>
            <a:r>
              <a:rPr lang="fr-FR" baseline="0" dirty="0" smtClean="0"/>
              <a:t>: the </a:t>
            </a:r>
            <a:r>
              <a:rPr lang="fr-FR" baseline="0" dirty="0" err="1" smtClean="0"/>
              <a:t>inner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barrier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become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small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enough</a:t>
            </a:r>
            <a:r>
              <a:rPr lang="fr-FR" baseline="0" dirty="0" smtClean="0"/>
              <a:t> to favorise the slow </a:t>
            </a:r>
            <a:r>
              <a:rPr lang="fr-FR" baseline="0" dirty="0" err="1" smtClean="0"/>
              <a:t>electromagnetic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process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through</a:t>
            </a:r>
            <a:r>
              <a:rPr lang="fr-FR" baseline="0" dirty="0" smtClean="0"/>
              <a:t> vs the fission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123CA84-58B5-4D99-83BD-74C09BABF9E2}" type="datetime2">
              <a:rPr lang="fr-FR" smtClean="0"/>
              <a:pPr>
                <a:defRPr/>
              </a:pPr>
              <a:t>dimanche 30 août 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D5971-1C9F-4800-B5EE-606F5EF12A16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54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</a:t>
            </a:r>
            <a:r>
              <a:rPr lang="fr-FR" baseline="0" dirty="0" smtClean="0"/>
              <a:t> last type of </a:t>
            </a:r>
            <a:r>
              <a:rPr lang="fr-FR" baseline="0" dirty="0" err="1" smtClean="0"/>
              <a:t>experiment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about c</a:t>
            </a:r>
            <a:r>
              <a:rPr lang="fr-FR" dirty="0" smtClean="0"/>
              <a:t>apture for</a:t>
            </a:r>
            <a:r>
              <a:rPr lang="fr-FR" baseline="0" dirty="0" smtClean="0"/>
              <a:t> fission </a:t>
            </a:r>
            <a:r>
              <a:rPr lang="fr-FR" baseline="0" dirty="0" err="1" smtClean="0"/>
              <a:t>isomers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studies</a:t>
            </a:r>
            <a:r>
              <a:rPr lang="fr-FR" baseline="0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It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known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thei</a:t>
            </a:r>
            <a:r>
              <a:rPr lang="fr-FR" dirty="0" smtClean="0"/>
              <a:t> </a:t>
            </a:r>
            <a:r>
              <a:rPr lang="fr-FR" dirty="0" err="1" smtClean="0"/>
              <a:t>exist</a:t>
            </a:r>
            <a:r>
              <a:rPr lang="fr-FR" dirty="0" smtClean="0"/>
              <a:t> </a:t>
            </a:r>
            <a:r>
              <a:rPr lang="fr-FR" dirty="0" err="1" smtClean="0"/>
              <a:t>Extremely</a:t>
            </a:r>
            <a:r>
              <a:rPr lang="fr-FR" dirty="0" smtClean="0"/>
              <a:t> </a:t>
            </a:r>
            <a:r>
              <a:rPr lang="fr-FR" dirty="0" err="1" smtClean="0"/>
              <a:t>deformed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isomers</a:t>
            </a:r>
            <a:r>
              <a:rPr lang="fr-FR" baseline="0" dirty="0" smtClean="0"/>
              <a:t>: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prefer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undergo</a:t>
            </a:r>
            <a:r>
              <a:rPr lang="fr-FR" baseline="0" dirty="0" smtClean="0"/>
              <a:t> fission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outter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barrier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smaller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inner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barrier</a:t>
            </a:r>
            <a:r>
              <a:rPr lang="fr-FR" baseline="0" dirty="0" smtClean="0"/>
              <a:t> to go back to a </a:t>
            </a:r>
            <a:r>
              <a:rPr lang="fr-FR" baseline="0" dirty="0" err="1" smtClean="0"/>
              <a:t>less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deformed</a:t>
            </a:r>
            <a:r>
              <a:rPr lang="fr-FR" baseline="0" dirty="0" smtClean="0"/>
              <a:t> state</a:t>
            </a:r>
          </a:p>
          <a:p>
            <a:r>
              <a:rPr lang="fr-FR" baseline="0" dirty="0" err="1" smtClean="0"/>
              <a:t>Observed</a:t>
            </a:r>
            <a:r>
              <a:rPr lang="fr-FR" baseline="0" dirty="0" smtClean="0"/>
              <a:t> for Pu or in actinides.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Usually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type of </a:t>
            </a:r>
            <a:r>
              <a:rPr lang="fr-FR" baseline="0" dirty="0" err="1" smtClean="0"/>
              <a:t>experiment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performed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Detecting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transfer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reaction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charged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particle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coinc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delayed</a:t>
            </a:r>
            <a:r>
              <a:rPr lang="fr-FR" baseline="0" dirty="0" smtClean="0"/>
              <a:t> fission to </a:t>
            </a:r>
            <a:r>
              <a:rPr lang="fr-FR" baseline="0" dirty="0" err="1" smtClean="0"/>
              <a:t>get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isomer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lifetime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Unfortunately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Extremely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weak</a:t>
            </a:r>
            <a:r>
              <a:rPr lang="fr-FR" baseline="0" dirty="0" smtClean="0"/>
              <a:t> population of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isomers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makes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them</a:t>
            </a:r>
            <a:r>
              <a:rPr lang="fr-FR" baseline="0" dirty="0" smtClean="0"/>
              <a:t> no gamma </a:t>
            </a:r>
            <a:r>
              <a:rPr lang="fr-FR" baseline="0" dirty="0" err="1" smtClean="0"/>
              <a:t>decay</a:t>
            </a:r>
            <a:r>
              <a:rPr lang="fr-FR" baseline="0" dirty="0" smtClean="0"/>
              <a:t> mode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measured</a:t>
            </a:r>
            <a:r>
              <a:rPr lang="fr-FR" baseline="0" dirty="0" smtClean="0"/>
              <a:t>.  </a:t>
            </a:r>
            <a:r>
              <a:rPr lang="fr-FR" baseline="0" dirty="0" err="1" smtClean="0"/>
              <a:t>Except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fissility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parameter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reasonnably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law</a:t>
            </a:r>
            <a:r>
              <a:rPr lang="fr-FR" baseline="0" dirty="0" smtClean="0"/>
              <a:t>: the </a:t>
            </a:r>
            <a:r>
              <a:rPr lang="fr-FR" baseline="0" dirty="0" err="1" smtClean="0"/>
              <a:t>inner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barrier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become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small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enough</a:t>
            </a:r>
            <a:r>
              <a:rPr lang="fr-FR" baseline="0" dirty="0" smtClean="0"/>
              <a:t> to favorise the slow </a:t>
            </a:r>
            <a:r>
              <a:rPr lang="fr-FR" baseline="0" dirty="0" err="1" smtClean="0"/>
              <a:t>electromagnetic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process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through</a:t>
            </a:r>
            <a:r>
              <a:rPr lang="fr-FR" baseline="0" dirty="0" smtClean="0"/>
              <a:t> vs the fission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123CA84-58B5-4D99-83BD-74C09BABF9E2}" type="datetime2">
              <a:rPr lang="fr-FR" smtClean="0"/>
              <a:pPr>
                <a:defRPr/>
              </a:pPr>
              <a:t>dimanche 30 août 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D5971-1C9F-4800-B5EE-606F5EF12A16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54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I’ll</a:t>
            </a:r>
            <a:r>
              <a:rPr lang="fr-FR" dirty="0" smtClean="0"/>
              <a:t> 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presentation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explanation</a:t>
            </a:r>
            <a:r>
              <a:rPr lang="fr-FR" baseline="0" dirty="0" smtClean="0"/>
              <a:t> about the LICORNE neutron source and </a:t>
            </a:r>
            <a:r>
              <a:rPr lang="fr-FR" baseline="0" dirty="0" err="1" smtClean="0"/>
              <a:t>why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unique compare to the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ones</a:t>
            </a:r>
            <a:r>
              <a:rPr lang="fr-FR" baseline="0" dirty="0" smtClean="0"/>
              <a:t>.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Usually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produce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high</a:t>
            </a:r>
            <a:r>
              <a:rPr lang="fr-FR" baseline="0" dirty="0" smtClean="0"/>
              <a:t> fluxes of neutrons, e use brute force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intense </a:t>
            </a:r>
            <a:r>
              <a:rPr lang="fr-FR" baseline="0" dirty="0" err="1" smtClean="0"/>
              <a:t>primary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beam</a:t>
            </a:r>
            <a:r>
              <a:rPr lang="fr-FR" baseline="0" dirty="0" smtClean="0"/>
              <a:t> of a light </a:t>
            </a:r>
            <a:r>
              <a:rPr lang="fr-FR" baseline="0" dirty="0" err="1" smtClean="0"/>
              <a:t>particle</a:t>
            </a:r>
            <a:r>
              <a:rPr lang="fr-FR" baseline="0" dirty="0" smtClean="0"/>
              <a:t> sent on a </a:t>
            </a:r>
            <a:r>
              <a:rPr lang="fr-FR" baseline="0" dirty="0" err="1" smtClean="0"/>
              <a:t>heavier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target</a:t>
            </a:r>
            <a:r>
              <a:rPr lang="fr-FR" baseline="0" dirty="0" smtClean="0"/>
              <a:t>. The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of couple (projectile/</a:t>
            </a:r>
            <a:r>
              <a:rPr lang="fr-FR" baseline="0" dirty="0" err="1" smtClean="0"/>
              <a:t>target</a:t>
            </a:r>
            <a:r>
              <a:rPr lang="fr-FR" baseline="0" dirty="0" smtClean="0"/>
              <a:t>)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the range of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for the neutron production. On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figure,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reaction</a:t>
            </a:r>
            <a:r>
              <a:rPr lang="fr-FR" baseline="0" dirty="0" smtClean="0"/>
              <a:t> cross section vs neutron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 for mono </a:t>
            </a:r>
            <a:r>
              <a:rPr lang="fr-FR" baseline="0" dirty="0" err="1" smtClean="0"/>
              <a:t>energetic</a:t>
            </a:r>
            <a:r>
              <a:rPr lang="fr-FR" baseline="0" dirty="0" smtClean="0"/>
              <a:t> neutron sources are </a:t>
            </a:r>
            <a:r>
              <a:rPr lang="fr-FR" baseline="0" dirty="0" err="1" smtClean="0"/>
              <a:t>given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This type of source have a major drawbacks: first 99% of the neutrons are </a:t>
            </a:r>
            <a:r>
              <a:rPr lang="fr-FR" baseline="0" dirty="0" err="1" smtClean="0"/>
              <a:t>lost</a:t>
            </a:r>
            <a:r>
              <a:rPr lang="fr-FR" baseline="0" dirty="0" smtClean="0"/>
              <a:t>, and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lost</a:t>
            </a:r>
            <a:r>
              <a:rPr lang="fr-FR" baseline="0" dirty="0" smtClean="0"/>
              <a:t> neutrons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participate</a:t>
            </a:r>
            <a:r>
              <a:rPr lang="fr-FR" baseline="0" dirty="0" smtClean="0"/>
              <a:t> to the room background! But </a:t>
            </a:r>
            <a:r>
              <a:rPr lang="fr-FR" baseline="0" dirty="0" err="1" smtClean="0"/>
              <a:t>most</a:t>
            </a:r>
            <a:r>
              <a:rPr lang="fr-FR" baseline="0" dirty="0" smtClean="0"/>
              <a:t> of all, the </a:t>
            </a:r>
            <a:r>
              <a:rPr lang="fr-FR" baseline="0" dirty="0" err="1" smtClean="0"/>
              <a:t>fact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type of source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isotropic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make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almost</a:t>
            </a:r>
            <a:r>
              <a:rPr lang="fr-FR" baseline="0" dirty="0" smtClean="0"/>
              <a:t> impossible the placement of a </a:t>
            </a:r>
            <a:r>
              <a:rPr lang="fr-FR" baseline="0" dirty="0" err="1" smtClean="0"/>
              <a:t>detection</a:t>
            </a:r>
            <a:r>
              <a:rPr lang="fr-FR" baseline="0" dirty="0" smtClean="0"/>
              <a:t> setup </a:t>
            </a:r>
            <a:r>
              <a:rPr lang="fr-FR" baseline="0" dirty="0" err="1" smtClean="0"/>
              <a:t>around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sample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without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heavy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shielding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123CA84-58B5-4D99-83BD-74C09BABF9E2}" type="datetime2">
              <a:rPr lang="fr-FR" smtClean="0"/>
              <a:pPr>
                <a:defRPr/>
              </a:pPr>
              <a:t>dimanche 30 août 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D5971-1C9F-4800-B5EE-606F5EF12A16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916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123CA84-58B5-4D99-83BD-74C09BABF9E2}" type="datetime2">
              <a:rPr lang="fr-FR" smtClean="0"/>
              <a:pPr>
                <a:defRPr/>
              </a:pPr>
              <a:t>dimanche 30 août 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D5971-1C9F-4800-B5EE-606F5EF12A16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39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E1E13-212F-2749-B7C9-733B9E15A37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400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A</a:t>
            </a:r>
            <a:r>
              <a:rPr lang="fr-FR" baseline="0" dirty="0" err="1" smtClean="0"/>
              <a:t>t</a:t>
            </a:r>
            <a:r>
              <a:rPr lang="fr-FR" baseline="0" dirty="0" smtClean="0"/>
              <a:t> test </a:t>
            </a:r>
            <a:r>
              <a:rPr lang="fr-FR" baseline="0" dirty="0" err="1" smtClean="0"/>
              <a:t>experiment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performed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september</a:t>
            </a:r>
            <a:r>
              <a:rPr lang="fr-FR" baseline="0" dirty="0" smtClean="0"/>
              <a:t> 2012 to </a:t>
            </a:r>
            <a:r>
              <a:rPr lang="fr-FR" baseline="0" dirty="0" err="1" smtClean="0"/>
              <a:t>prove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feasability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such</a:t>
            </a:r>
            <a:r>
              <a:rPr lang="fr-FR" baseline="0" dirty="0" smtClean="0"/>
              <a:t> a source.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experiment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able to </a:t>
            </a:r>
            <a:r>
              <a:rPr lang="fr-FR" baseline="0" dirty="0" err="1" smtClean="0"/>
              <a:t>build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dedicated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reaction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chamber</a:t>
            </a:r>
            <a:r>
              <a:rPr lang="fr-FR" baseline="0" dirty="0" smtClean="0"/>
              <a:t> for neutron production. This </a:t>
            </a:r>
            <a:r>
              <a:rPr lang="fr-FR" baseline="0" dirty="0" err="1" smtClean="0"/>
              <a:t>chamber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commissionned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june</a:t>
            </a:r>
            <a:r>
              <a:rPr lang="fr-FR" baseline="0" dirty="0" smtClean="0"/>
              <a:t> 2013.</a:t>
            </a:r>
          </a:p>
          <a:p>
            <a:endParaRPr lang="fr-FR" baseline="0" dirty="0" smtClean="0"/>
          </a:p>
          <a:p>
            <a:r>
              <a:rPr lang="fr-FR" baseline="0" dirty="0" smtClean="0"/>
              <a:t>In </a:t>
            </a:r>
            <a:r>
              <a:rPr lang="fr-FR" baseline="0" dirty="0" err="1" smtClean="0"/>
              <a:t>between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proposed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experiments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the ALTO </a:t>
            </a:r>
            <a:r>
              <a:rPr lang="fr-FR" baseline="0" dirty="0" err="1" smtClean="0"/>
              <a:t>advisory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committee</a:t>
            </a:r>
            <a:r>
              <a:rPr lang="fr-FR" baseline="0" dirty="0" smtClean="0"/>
              <a:t>. One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performed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july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RAPPEL TITRE PRESENTATION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123CA84-58B5-4D99-83BD-74C09BABF9E2}" type="datetime2">
              <a:rPr lang="fr-FR" smtClean="0"/>
              <a:pPr>
                <a:defRPr/>
              </a:pPr>
              <a:t>dimanche 30 août 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D5971-1C9F-4800-B5EE-606F5EF12A16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6B839-5ACA-41D0-A7FC-FE2A5BAD3089}" type="datetime2">
              <a:rPr lang="fr-FR"/>
              <a:pPr>
                <a:defRPr/>
              </a:pPr>
              <a:t>dimanche 30 août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4AA8-4163-49B2-8B94-2FC16A2C44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0B910-7F68-499C-87CB-8B567B3E4197}" type="datetime2">
              <a:rPr lang="fr-FR"/>
              <a:pPr>
                <a:defRPr/>
              </a:pPr>
              <a:t>dimanche 30 août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C1437-C5AF-4A01-8D04-1C7A822897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286A-4A92-4857-8A87-359E87F6AED4}" type="datetime2">
              <a:rPr lang="fr-FR"/>
              <a:pPr>
                <a:defRPr/>
              </a:pPr>
              <a:t>dimanche 30 août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4BE6D-75CC-40CD-BFBA-CC5AA6F993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POWERPOINTfond_suite (2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7" descr="logoip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7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00315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Espace réservé du numéro de diapositive 4"/>
          <p:cNvSpPr txBox="1">
            <a:spLocks/>
          </p:cNvSpPr>
          <p:nvPr/>
        </p:nvSpPr>
        <p:spPr>
          <a:xfrm>
            <a:off x="8572500" y="6500814"/>
            <a:ext cx="571500" cy="285751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236E98-CD52-4A1E-A31D-75B1F78BA480}" type="slidenum">
              <a:rPr lang="fr-FR" sz="1200" smtClean="0"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>
              <a:cs typeface="+mn-cs"/>
            </a:endParaRP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9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286625" y="492126"/>
            <a:ext cx="1714500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fld id="{05C4C6BA-7746-42D1-9EFD-7603BE244B66}" type="datetime2">
              <a:rPr lang="fr-FR"/>
              <a:pPr>
                <a:defRPr/>
              </a:pPr>
              <a:t>dimanche 30 août 2015</a:t>
            </a:fld>
            <a:endParaRPr lang="fr-FR" dirty="0"/>
          </a:p>
        </p:txBody>
      </p:sp>
    </p:spTree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 descr="POWERPOINTfond_suite (2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7" descr="logoip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7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2500315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4"/>
            <a:ext cx="571500" cy="285751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EFB5736-817C-4F1B-9D27-4C17F3D9DC1A}" type="slidenum">
              <a:rPr lang="fr-FR" sz="1200" smtClean="0"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>
              <a:cs typeface="+mn-cs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3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9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7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1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1"/>
            <a:ext cx="3571900" cy="357191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7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286625" y="492126"/>
            <a:ext cx="1714500" cy="365125"/>
          </a:xfrm>
        </p:spPr>
        <p:txBody>
          <a:bodyPr/>
          <a:lstStyle>
            <a:lvl1pPr>
              <a:defRPr sz="1000" b="0" i="1" baseline="0" smtClean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fld id="{50CF33FC-A964-4643-B229-D6102F4236CD}" type="datetime2">
              <a:rPr lang="fr-FR"/>
              <a:pPr>
                <a:defRPr/>
              </a:pPr>
              <a:t>dimanche 30 août 2015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8516243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 descr="POWERPOINTfond_suite (2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7" descr="logoip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7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2500315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4"/>
            <a:ext cx="571500" cy="285751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EFB5736-817C-4F1B-9D27-4C17F3D9DC1A}" type="slidenum">
              <a:rPr lang="fr-FR" sz="1200" smtClean="0"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>
              <a:cs typeface="+mn-cs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3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9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7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1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1"/>
            <a:ext cx="3571900" cy="357191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7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0"/>
          </p:nvPr>
        </p:nvSpPr>
        <p:spPr>
          <a:xfrm>
            <a:off x="7286625" y="492126"/>
            <a:ext cx="1714500" cy="365125"/>
          </a:xfrm>
        </p:spPr>
        <p:txBody>
          <a:bodyPr/>
          <a:lstStyle>
            <a:lvl1pPr>
              <a:defRPr sz="1000" b="0" i="1" baseline="0" smtClean="0">
                <a:solidFill>
                  <a:srgbClr val="C3004A"/>
                </a:solidFill>
                <a:latin typeface="Arial Bold"/>
              </a:defRPr>
            </a:lvl1pPr>
          </a:lstStyle>
          <a:p>
            <a:pPr>
              <a:defRPr/>
            </a:pPr>
            <a:fld id="{50CF33FC-A964-4643-B229-D6102F4236CD}" type="datetime2">
              <a:rPr lang="fr-FR"/>
              <a:pPr>
                <a:defRPr/>
              </a:pPr>
              <a:t>dimanche 30 août 2015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5746756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0ABF6-1EDC-4280-8C01-D85B2AEA3AC6}" type="datetime2">
              <a:rPr lang="fr-FR"/>
              <a:pPr>
                <a:defRPr/>
              </a:pPr>
              <a:t>dimanche 30 août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C7B5D-310F-4D16-A4CE-771339BB78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BF07-BEF2-425F-87BF-D807F021B610}" type="datetime2">
              <a:rPr lang="fr-FR"/>
              <a:pPr>
                <a:defRPr/>
              </a:pPr>
              <a:t>dimanche 30 août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AB3B2-216E-4874-83F7-3E9E9222AFF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D88B0-4411-42CE-9931-5CCCF4C1EBA5}" type="datetime2">
              <a:rPr lang="fr-FR"/>
              <a:pPr>
                <a:defRPr/>
              </a:pPr>
              <a:t>dimanche 30 août 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264B3-344B-4B80-A8AB-8950367DAC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E21C-B6DB-4184-8300-12F61423DB4C}" type="datetime2">
              <a:rPr lang="fr-FR"/>
              <a:pPr>
                <a:defRPr/>
              </a:pPr>
              <a:t>dimanche 30 août 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4AEF-7163-4C23-9766-9834C6001F7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bg>
      <p:bgPr>
        <a:blipFill dpi="0" rotWithShape="1">
          <a:blip r:embed="rId2" cstate="print">
            <a:lum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 descr="logoip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7800" y="-71439"/>
            <a:ext cx="2406650" cy="157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4"/>
          <p:cNvSpPr txBox="1">
            <a:spLocks/>
          </p:cNvSpPr>
          <p:nvPr userDrawn="1"/>
        </p:nvSpPr>
        <p:spPr>
          <a:xfrm>
            <a:off x="8572500" y="6500814"/>
            <a:ext cx="571500" cy="285751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6A58142-DBD7-45C4-BA44-88DC846B2057}" type="slidenum">
              <a:rPr lang="fr-FR" sz="1200" smtClean="0"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46" y="214291"/>
            <a:ext cx="5572164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600" b="1" i="0" cap="all" baseline="0">
                <a:solidFill>
                  <a:srgbClr val="AB757F"/>
                </a:solidFill>
                <a:latin typeface="Arial Bold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500298" y="1714490"/>
            <a:ext cx="6143668" cy="2071701"/>
          </a:xfrm>
        </p:spPr>
        <p:txBody>
          <a:bodyPr>
            <a:normAutofit/>
          </a:bodyPr>
          <a:lstStyle>
            <a:lvl1pPr>
              <a:buFontTx/>
              <a:buNone/>
              <a:defRPr sz="1200" b="0" i="0" baseline="0">
                <a:solidFill>
                  <a:srgbClr val="AB757F"/>
                </a:solidFill>
                <a:latin typeface="Arial Bold"/>
              </a:defRPr>
            </a:lvl1pPr>
            <a:lvl2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2pPr>
            <a:lvl3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3pPr>
            <a:lvl4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4pPr>
            <a:lvl5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500298" y="4143381"/>
            <a:ext cx="6143668" cy="2143140"/>
          </a:xfrm>
        </p:spPr>
        <p:txBody>
          <a:bodyPr rtlCol="0">
            <a:normAutofit/>
          </a:bodyPr>
          <a:lstStyle>
            <a:lvl1pPr>
              <a:buNone/>
              <a:defRPr sz="16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5"/>
          </p:nvPr>
        </p:nvSpPr>
        <p:spPr>
          <a:xfrm>
            <a:off x="500063" y="1635125"/>
            <a:ext cx="2000250" cy="365125"/>
          </a:xfrm>
        </p:spPr>
        <p:txBody>
          <a:bodyPr/>
          <a:lstStyle>
            <a:lvl1pPr>
              <a:defRPr sz="1400" b="0" i="1" u="sng" baseline="0" dirty="0" smtClean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pPr>
              <a:defRPr/>
            </a:pPr>
            <a:r>
              <a:rPr lang="fr-FR"/>
              <a:t>Lundi  28 mars 2011</a:t>
            </a: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6"/>
          </p:nvPr>
        </p:nvSpPr>
        <p:spPr>
          <a:xfrm>
            <a:off x="428625" y="5357813"/>
            <a:ext cx="1714500" cy="1357312"/>
          </a:xfrm>
        </p:spPr>
        <p:txBody>
          <a:bodyPr/>
          <a:lstStyle>
            <a:lvl1pPr algn="l">
              <a:defRPr sz="1000" b="1" i="0" baseline="0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FR"/>
              <a:t>Unité mixte de recherche </a:t>
            </a:r>
            <a:br>
              <a:rPr lang="fr-FR"/>
            </a:br>
            <a:r>
              <a:rPr lang="fr-FR"/>
              <a:t>CNRS-IN2P3</a:t>
            </a:r>
          </a:p>
          <a:p>
            <a:pPr>
              <a:defRPr/>
            </a:pPr>
            <a:r>
              <a:rPr lang="fr-FR"/>
              <a:t>Université Paris-Sud 11</a:t>
            </a:r>
            <a:r>
              <a:rPr lang="fr-FR">
                <a:solidFill>
                  <a:srgbClr val="AB757F"/>
                </a:solidFill>
              </a:rPr>
              <a:t/>
            </a:r>
            <a:br>
              <a:rPr lang="fr-FR">
                <a:solidFill>
                  <a:srgbClr val="AB757F"/>
                </a:solidFill>
              </a:rPr>
            </a:br>
            <a:r>
              <a:rPr lang="fr-FR"/>
              <a:t/>
            </a:r>
            <a:br>
              <a:rPr lang="fr-FR"/>
            </a:br>
            <a:r>
              <a:rPr lang="fr-FR">
                <a:solidFill>
                  <a:srgbClr val="501F74"/>
                </a:solidFill>
              </a:rPr>
              <a:t>91406 Orsay cedex</a:t>
            </a:r>
          </a:p>
          <a:p>
            <a:pPr>
              <a:defRPr/>
            </a:pPr>
            <a:r>
              <a:rPr lang="fr-FR">
                <a:solidFill>
                  <a:srgbClr val="501F74"/>
                </a:solidFill>
              </a:rPr>
              <a:t>Tél. : +33 1 69 15 73 40</a:t>
            </a:r>
          </a:p>
          <a:p>
            <a:pPr>
              <a:defRPr/>
            </a:pPr>
            <a:r>
              <a:rPr lang="fr-FR">
                <a:solidFill>
                  <a:srgbClr val="501F74"/>
                </a:solidFill>
              </a:rPr>
              <a:t>Fax : +33 1 69 15 64 70</a:t>
            </a:r>
          </a:p>
          <a:p>
            <a:pPr>
              <a:defRPr/>
            </a:pPr>
            <a:r>
              <a:rPr lang="fr-FR"/>
              <a:t>http://ipnweb.in2p3.fr</a:t>
            </a:r>
          </a:p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 descr="POWERPOINTfond_suite (2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7" descr="logoipn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7800" y="-71437"/>
            <a:ext cx="21780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pied de page 14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2500315" y="785813"/>
            <a:ext cx="6643687" cy="1587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Espace réservé du numéro de diapositive 4"/>
          <p:cNvSpPr txBox="1">
            <a:spLocks/>
          </p:cNvSpPr>
          <p:nvPr userDrawn="1"/>
        </p:nvSpPr>
        <p:spPr>
          <a:xfrm>
            <a:off x="8572500" y="6500814"/>
            <a:ext cx="571500" cy="285751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EFB5736-817C-4F1B-9D27-4C17F3D9DC1A}" type="slidenum">
              <a:rPr lang="fr-FR" sz="1200" smtClean="0"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200" dirty="0">
              <a:cs typeface="+mn-cs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3"/>
            <a:ext cx="6143668" cy="1571636"/>
          </a:xfrm>
        </p:spPr>
        <p:txBody>
          <a:bodyPr rtlCol="0"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2357422" y="285729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7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7"/>
          </p:nvPr>
        </p:nvSpPr>
        <p:spPr>
          <a:xfrm>
            <a:off x="2357422" y="1071546"/>
            <a:ext cx="3571900" cy="357191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/>
          </p:nvPr>
        </p:nvSpPr>
        <p:spPr>
          <a:xfrm>
            <a:off x="2357422" y="2714621"/>
            <a:ext cx="3571900" cy="357191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/>
          </p:nvPr>
        </p:nvSpPr>
        <p:spPr>
          <a:xfrm>
            <a:off x="2357422" y="4429127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51B78-3862-425C-9A2C-5DDE2BC1BCD3}" type="datetime2">
              <a:rPr lang="fr-FR"/>
              <a:pPr>
                <a:defRPr/>
              </a:pPr>
              <a:t>dimanche 30 août 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9938-741A-4B0A-8E97-525107D2D0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96AD8-595A-42EA-859C-BBB71E96FA76}" type="datetime2">
              <a:rPr lang="fr-FR"/>
              <a:pPr>
                <a:defRPr/>
              </a:pPr>
              <a:t>dimanche 30 août 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591C3-A8ED-4CAA-BFFA-2E1B13976E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74ACC8-A215-4354-B567-ECE8CE4E651A}" type="datetime2">
              <a:rPr lang="fr-FR"/>
              <a:pPr>
                <a:defRPr/>
              </a:pPr>
              <a:t>dimanche 30 août 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42E575-2DAD-43B3-B0BE-ADD8EA6CD3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81" r:id="rId6"/>
    <p:sldLayoutId id="2147483682" r:id="rId7"/>
    <p:sldLayoutId id="2147483677" r:id="rId8"/>
    <p:sldLayoutId id="2147483678" r:id="rId9"/>
    <p:sldLayoutId id="2147483679" r:id="rId10"/>
    <p:sldLayoutId id="2147483680" r:id="rId11"/>
    <p:sldLayoutId id="2147483684" r:id="rId12"/>
    <p:sldLayoutId id="2147483686" r:id="rId13"/>
    <p:sldLayoutId id="2147483687" r:id="rId14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6504290"/>
            <a:ext cx="1674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EUNPC2015</a:t>
            </a:r>
            <a:endParaRPr lang="fr-F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6216" y="6504290"/>
            <a:ext cx="2376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Aug</a:t>
            </a:r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30 - Sep 4, 2015</a:t>
            </a:r>
            <a:endParaRPr lang="fr-F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5" y="-16917"/>
            <a:ext cx="1860501" cy="1088433"/>
          </a:xfrm>
          <a:prstGeom prst="rect">
            <a:avLst/>
          </a:prstGeom>
        </p:spPr>
      </p:pic>
      <p:pic>
        <p:nvPicPr>
          <p:cNvPr id="1026" name="Picture 2" descr="http://globhealth.vjf.cnrs.fr/images/logo-cn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4607"/>
            <a:ext cx="1224524" cy="12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136904" cy="2160240"/>
          </a:xfrm>
        </p:spPr>
        <p:txBody>
          <a:bodyPr/>
          <a:lstStyle/>
          <a:p>
            <a:r>
              <a:rPr lang="en-US" dirty="0"/>
              <a:t>A new technique to produce and study the most exotic neutron-rich nuclei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i="1" dirty="0" smtClean="0"/>
              <a:t>LICORNE @ IPN </a:t>
            </a:r>
            <a:r>
              <a:rPr lang="en-US" b="0" i="1" dirty="0" err="1" smtClean="0"/>
              <a:t>Orsay</a:t>
            </a:r>
            <a:endParaRPr lang="en-US" b="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1835696" y="518874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Andrea Gottardo</a:t>
            </a:r>
          </a:p>
          <a:p>
            <a:pPr algn="ctr"/>
            <a:r>
              <a:rPr lang="it-IT" dirty="0"/>
              <a:t>o</a:t>
            </a:r>
            <a:r>
              <a:rPr lang="it-IT" dirty="0" smtClean="0"/>
              <a:t>n behalf of Jon Wilson and Matthieu Lebois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3240" y="194340"/>
            <a:ext cx="6840760" cy="714380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Prompt-delayed </a:t>
            </a:r>
            <a:r>
              <a:rPr lang="el-GR" sz="3200" cap="none" dirty="0">
                <a:latin typeface="Times New Roman" panose="02020603050405020304" pitchFamily="18" charset="0"/>
              </a:rPr>
              <a:t>γ</a:t>
            </a:r>
            <a:r>
              <a:rPr lang="el-GR" sz="3200" dirty="0"/>
              <a:t> </a:t>
            </a:r>
            <a:r>
              <a:rPr lang="it-IT" sz="3200" dirty="0"/>
              <a:t>coincidences </a:t>
            </a:r>
          </a:p>
        </p:txBody>
      </p:sp>
      <p:pic>
        <p:nvPicPr>
          <p:cNvPr id="60" name="Picture 3" descr="C:\Users\$wilson\Desktop\iso-nolab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4" y="910361"/>
            <a:ext cx="7416826" cy="573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" descr="C:\Users\$wilson\Desktop\iso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416827" cy="573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0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714380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TIPS – Tagging Isomer PartnerS</a:t>
            </a:r>
          </a:p>
        </p:txBody>
      </p:sp>
      <p:pic>
        <p:nvPicPr>
          <p:cNvPr id="14" name="Picture 2" descr="C:\Documents and Settings\Jon\Bureau\IPN PAC 2013\y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9729" y="1327795"/>
            <a:ext cx="7632848" cy="5314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02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sr9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3" b="5224"/>
          <a:stretch/>
        </p:blipFill>
        <p:spPr>
          <a:xfrm>
            <a:off x="467544" y="810047"/>
            <a:ext cx="8078661" cy="6047953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195737" y="188640"/>
            <a:ext cx="6948264" cy="714380"/>
          </a:xfrm>
        </p:spPr>
        <p:txBody>
          <a:bodyPr>
            <a:normAutofit/>
          </a:bodyPr>
          <a:lstStyle/>
          <a:p>
            <a:r>
              <a:rPr lang="el-GR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l-GR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</a:t>
            </a:r>
            <a:r>
              <a:rPr lang="it-IT" sz="3200" cap="none" dirty="0" smtClean="0"/>
              <a:t> prompt</a:t>
            </a:r>
            <a:r>
              <a:rPr lang="it-IT" sz="3200" dirty="0" smtClean="0"/>
              <a:t>: gate on </a:t>
            </a:r>
            <a:r>
              <a:rPr lang="it-IT" sz="3200" baseline="30000" dirty="0" smtClean="0"/>
              <a:t>96</a:t>
            </a:r>
            <a:r>
              <a:rPr lang="it-IT" sz="3200" dirty="0" smtClean="0"/>
              <a:t>s</a:t>
            </a:r>
            <a:r>
              <a:rPr lang="it-IT" sz="3200" cap="none" dirty="0" smtClean="0"/>
              <a:t>r</a:t>
            </a:r>
            <a:r>
              <a:rPr lang="it-IT" sz="3200" dirty="0" smtClean="0"/>
              <a:t> 2</a:t>
            </a:r>
            <a:r>
              <a:rPr lang="it-IT" sz="3200" baseline="30000" dirty="0" smtClean="0"/>
              <a:t>+</a:t>
            </a:r>
            <a:r>
              <a:rPr lang="it-IT" sz="3200" dirty="0" smtClean="0"/>
              <a:t>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6800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7" y="188640"/>
            <a:ext cx="6948264" cy="714380"/>
          </a:xfrm>
        </p:spPr>
        <p:txBody>
          <a:bodyPr>
            <a:normAutofit fontScale="90000"/>
          </a:bodyPr>
          <a:lstStyle/>
          <a:p>
            <a:r>
              <a:rPr lang="el-GR" sz="3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it-IT" sz="3200" cap="none" dirty="0" smtClean="0"/>
              <a:t> CUBE (prompt)</a:t>
            </a:r>
            <a:r>
              <a:rPr lang="it-IT" sz="3200" dirty="0" smtClean="0"/>
              <a:t>: gate on </a:t>
            </a:r>
            <a:r>
              <a:rPr lang="it-IT" sz="3200" baseline="30000" dirty="0" smtClean="0"/>
              <a:t>100</a:t>
            </a:r>
            <a:r>
              <a:rPr lang="it-IT" sz="3200" dirty="0" smtClean="0"/>
              <a:t>Z</a:t>
            </a:r>
            <a:r>
              <a:rPr lang="it-IT" sz="3200" cap="none" dirty="0" smtClean="0"/>
              <a:t>r</a:t>
            </a:r>
            <a:r>
              <a:rPr lang="it-IT" sz="3200" dirty="0" smtClean="0"/>
              <a:t> 2</a:t>
            </a:r>
            <a:r>
              <a:rPr lang="it-IT" sz="3200" baseline="30000" dirty="0" smtClean="0"/>
              <a:t>+</a:t>
            </a:r>
            <a:r>
              <a:rPr lang="it-IT" sz="3200" dirty="0" smtClean="0"/>
              <a:t>, 4</a:t>
            </a:r>
            <a:r>
              <a:rPr lang="it-IT" sz="3200" baseline="30000" dirty="0" smtClean="0"/>
              <a:t>+</a:t>
            </a:r>
            <a:r>
              <a:rPr lang="it-IT" sz="3200" dirty="0" smtClean="0"/>
              <a:t> </a:t>
            </a:r>
            <a:endParaRPr lang="it-IT" sz="3200" dirty="0"/>
          </a:p>
        </p:txBody>
      </p:sp>
      <p:pic>
        <p:nvPicPr>
          <p:cNvPr id="3077" name="Picture 5" descr="C:\Users\gottardo\Desktop\POSTDOCLNL\EUNPC2015\gate3d_100Zr_352_21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17656" r="1735" b="13023"/>
          <a:stretch/>
        </p:blipFill>
        <p:spPr bwMode="auto">
          <a:xfrm>
            <a:off x="143309" y="1152714"/>
            <a:ext cx="8964488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 rot="5400000">
            <a:off x="4783249" y="197962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baseline="30000" dirty="0" smtClean="0">
                <a:solidFill>
                  <a:srgbClr val="0070C0"/>
                </a:solidFill>
              </a:rPr>
              <a:t>100</a:t>
            </a:r>
            <a:r>
              <a:rPr lang="it-IT" b="1" dirty="0" smtClean="0">
                <a:solidFill>
                  <a:srgbClr val="0070C0"/>
                </a:solidFill>
              </a:rPr>
              <a:t>Zr: 6</a:t>
            </a:r>
            <a:r>
              <a:rPr lang="it-IT" b="1" baseline="30000" dirty="0" smtClean="0">
                <a:solidFill>
                  <a:srgbClr val="0070C0"/>
                </a:solidFill>
              </a:rPr>
              <a:t>+</a:t>
            </a:r>
            <a:endParaRPr lang="it-IT" b="1" baseline="30000" dirty="0">
              <a:solidFill>
                <a:srgbClr val="0070C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 rot="5400000">
            <a:off x="5927979" y="306431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baseline="30000" dirty="0" smtClean="0">
                <a:solidFill>
                  <a:srgbClr val="0070C0"/>
                </a:solidFill>
              </a:rPr>
              <a:t>100</a:t>
            </a:r>
            <a:r>
              <a:rPr lang="it-IT" b="1" dirty="0" smtClean="0">
                <a:solidFill>
                  <a:srgbClr val="0070C0"/>
                </a:solidFill>
              </a:rPr>
              <a:t>Zr: 8</a:t>
            </a:r>
            <a:r>
              <a:rPr lang="it-IT" b="1" baseline="30000" dirty="0" smtClean="0">
                <a:solidFill>
                  <a:srgbClr val="0070C0"/>
                </a:solidFill>
              </a:rPr>
              <a:t>+</a:t>
            </a:r>
            <a:endParaRPr lang="it-IT" b="1" baseline="30000" dirty="0">
              <a:solidFill>
                <a:srgbClr val="0070C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 rot="5400000">
            <a:off x="7047856" y="346965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baseline="30000" dirty="0" smtClean="0">
                <a:solidFill>
                  <a:srgbClr val="0070C0"/>
                </a:solidFill>
              </a:rPr>
              <a:t>100</a:t>
            </a:r>
            <a:r>
              <a:rPr lang="it-IT" b="1" dirty="0" smtClean="0">
                <a:solidFill>
                  <a:srgbClr val="0070C0"/>
                </a:solidFill>
              </a:rPr>
              <a:t>Zr: 10</a:t>
            </a:r>
            <a:r>
              <a:rPr lang="it-IT" b="1" baseline="30000" dirty="0" smtClean="0">
                <a:solidFill>
                  <a:srgbClr val="0070C0"/>
                </a:solidFill>
              </a:rPr>
              <a:t>+</a:t>
            </a:r>
            <a:endParaRPr lang="it-IT" b="1" baseline="30000" dirty="0">
              <a:solidFill>
                <a:srgbClr val="0070C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 rot="5400000">
            <a:off x="8169699" y="3523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baseline="30000" dirty="0" smtClean="0">
                <a:solidFill>
                  <a:srgbClr val="0070C0"/>
                </a:solidFill>
              </a:rPr>
              <a:t>100</a:t>
            </a:r>
            <a:r>
              <a:rPr lang="it-IT" b="1" dirty="0" smtClean="0">
                <a:solidFill>
                  <a:srgbClr val="0070C0"/>
                </a:solidFill>
              </a:rPr>
              <a:t>Zr: 12</a:t>
            </a:r>
            <a:r>
              <a:rPr lang="it-IT" b="1" baseline="30000" dirty="0" smtClean="0">
                <a:solidFill>
                  <a:srgbClr val="0070C0"/>
                </a:solidFill>
              </a:rPr>
              <a:t>+</a:t>
            </a:r>
            <a:endParaRPr lang="it-IT" b="1" baseline="30000" dirty="0">
              <a:solidFill>
                <a:srgbClr val="0070C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 rot="5400000">
            <a:off x="5814678" y="2053245"/>
            <a:ext cx="107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baseline="30000" dirty="0" smtClean="0">
                <a:solidFill>
                  <a:srgbClr val="00B050"/>
                </a:solidFill>
              </a:rPr>
              <a:t>136</a:t>
            </a:r>
            <a:r>
              <a:rPr lang="it-IT" b="1" dirty="0" smtClean="0">
                <a:solidFill>
                  <a:srgbClr val="00B050"/>
                </a:solidFill>
              </a:rPr>
              <a:t>Te: </a:t>
            </a:r>
            <a:r>
              <a:rPr lang="it-IT" b="1" dirty="0">
                <a:solidFill>
                  <a:srgbClr val="00B050"/>
                </a:solidFill>
              </a:rPr>
              <a:t>2</a:t>
            </a:r>
            <a:r>
              <a:rPr lang="it-IT" b="1" baseline="30000" dirty="0" smtClean="0">
                <a:solidFill>
                  <a:srgbClr val="00B050"/>
                </a:solidFill>
              </a:rPr>
              <a:t>+</a:t>
            </a:r>
            <a:endParaRPr lang="it-IT" b="1" baseline="30000" dirty="0">
              <a:solidFill>
                <a:srgbClr val="00B05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 rot="5400000">
            <a:off x="4013485" y="245224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baseline="30000" dirty="0" smtClean="0">
                <a:solidFill>
                  <a:srgbClr val="00B050"/>
                </a:solidFill>
              </a:rPr>
              <a:t>136</a:t>
            </a:r>
            <a:r>
              <a:rPr lang="it-IT" b="1" dirty="0" smtClean="0">
                <a:solidFill>
                  <a:srgbClr val="00B050"/>
                </a:solidFill>
              </a:rPr>
              <a:t>Te: 4</a:t>
            </a:r>
            <a:r>
              <a:rPr lang="it-IT" b="1" baseline="30000" dirty="0" smtClean="0">
                <a:solidFill>
                  <a:srgbClr val="00B050"/>
                </a:solidFill>
              </a:rPr>
              <a:t>+</a:t>
            </a:r>
            <a:endParaRPr lang="it-IT" b="1" baseline="30000" dirty="0">
              <a:solidFill>
                <a:srgbClr val="00B05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 rot="5400000">
            <a:off x="3328898" y="285758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baseline="30000" dirty="0" smtClean="0">
                <a:solidFill>
                  <a:srgbClr val="00B050"/>
                </a:solidFill>
              </a:rPr>
              <a:t>136</a:t>
            </a:r>
            <a:r>
              <a:rPr lang="it-IT" b="1" dirty="0" smtClean="0">
                <a:solidFill>
                  <a:srgbClr val="00B050"/>
                </a:solidFill>
              </a:rPr>
              <a:t>Te: 6</a:t>
            </a:r>
            <a:r>
              <a:rPr lang="it-IT" b="1" baseline="30000" dirty="0" smtClean="0">
                <a:solidFill>
                  <a:srgbClr val="00B050"/>
                </a:solidFill>
              </a:rPr>
              <a:t>+</a:t>
            </a:r>
            <a:endParaRPr lang="it-IT" b="1" baseline="30000" dirty="0">
              <a:solidFill>
                <a:srgbClr val="00B05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27584" y="1251645"/>
            <a:ext cx="306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baseline="30000" dirty="0" smtClean="0"/>
              <a:t>136</a:t>
            </a:r>
            <a:r>
              <a:rPr lang="it-IT" b="1" dirty="0" smtClean="0"/>
              <a:t>Te + </a:t>
            </a:r>
            <a:r>
              <a:rPr lang="it-IT" b="1" baseline="30000" dirty="0" smtClean="0"/>
              <a:t> 100</a:t>
            </a:r>
            <a:r>
              <a:rPr lang="it-IT" b="1" dirty="0" smtClean="0"/>
              <a:t>Zr = </a:t>
            </a:r>
            <a:r>
              <a:rPr lang="it-IT" b="1" baseline="30000" dirty="0" smtClean="0"/>
              <a:t>239</a:t>
            </a:r>
            <a:r>
              <a:rPr lang="it-IT" b="1" dirty="0" smtClean="0"/>
              <a:t>U - 3n</a:t>
            </a:r>
            <a:endParaRPr lang="it-IT" b="1" baseline="30000" dirty="0"/>
          </a:p>
        </p:txBody>
      </p:sp>
      <p:sp>
        <p:nvSpPr>
          <p:cNvPr id="31" name="ZoneTexte 30"/>
          <p:cNvSpPr txBox="1"/>
          <p:nvPr/>
        </p:nvSpPr>
        <p:spPr>
          <a:xfrm rot="5400000">
            <a:off x="7312950" y="366362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baseline="30000" dirty="0" smtClean="0">
                <a:solidFill>
                  <a:srgbClr val="00B050"/>
                </a:solidFill>
              </a:rPr>
              <a:t>136</a:t>
            </a:r>
            <a:r>
              <a:rPr lang="it-IT" b="1" dirty="0" smtClean="0">
                <a:solidFill>
                  <a:srgbClr val="00B050"/>
                </a:solidFill>
              </a:rPr>
              <a:t>Te: 8</a:t>
            </a:r>
            <a:r>
              <a:rPr lang="it-IT" b="1" baseline="30000" dirty="0" smtClean="0">
                <a:solidFill>
                  <a:srgbClr val="00B050"/>
                </a:solidFill>
              </a:rPr>
              <a:t>+</a:t>
            </a:r>
            <a:endParaRPr lang="it-IT" b="1" baseline="30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7422" y="116632"/>
            <a:ext cx="6786578" cy="714380"/>
          </a:xfrm>
        </p:spPr>
        <p:txBody>
          <a:bodyPr>
            <a:noAutofit/>
          </a:bodyPr>
          <a:lstStyle/>
          <a:p>
            <a:r>
              <a:rPr lang="el-G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it-IT" sz="2800" cap="none" dirty="0"/>
              <a:t> CUBE (prompt)</a:t>
            </a:r>
            <a:r>
              <a:rPr lang="it-IT" sz="2800" dirty="0"/>
              <a:t>: gate on </a:t>
            </a:r>
            <a:r>
              <a:rPr lang="it-IT" sz="2800" baseline="30000" dirty="0" smtClean="0"/>
              <a:t>102</a:t>
            </a:r>
            <a:r>
              <a:rPr lang="it-IT" sz="2800" dirty="0" smtClean="0"/>
              <a:t>Z</a:t>
            </a:r>
            <a:r>
              <a:rPr lang="it-IT" sz="2800" cap="none" dirty="0" smtClean="0"/>
              <a:t>r</a:t>
            </a:r>
            <a:r>
              <a:rPr lang="it-IT" sz="2800" dirty="0" smtClean="0"/>
              <a:t> 4</a:t>
            </a:r>
            <a:r>
              <a:rPr lang="it-IT" sz="2800" baseline="30000" dirty="0" smtClean="0"/>
              <a:t>+</a:t>
            </a:r>
            <a:r>
              <a:rPr lang="it-IT" sz="2800" dirty="0" smtClean="0"/>
              <a:t>, 6</a:t>
            </a:r>
            <a:r>
              <a:rPr lang="it-IT" sz="2800" baseline="30000" dirty="0" smtClean="0"/>
              <a:t>+</a:t>
            </a:r>
            <a:r>
              <a:rPr lang="it-IT" sz="2800" dirty="0" smtClean="0"/>
              <a:t> </a:t>
            </a:r>
            <a:endParaRPr lang="it-IT" sz="2800" dirty="0"/>
          </a:p>
        </p:txBody>
      </p:sp>
      <p:pic>
        <p:nvPicPr>
          <p:cNvPr id="6146" name="Picture 2" descr="C:\Users\gottardo\Desktop\POSTDOCLNL\EUNPC2015\gate3d_102Zr_326_48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17360" r="2019" b="11177"/>
          <a:stretch/>
        </p:blipFill>
        <p:spPr bwMode="auto">
          <a:xfrm>
            <a:off x="107504" y="1052736"/>
            <a:ext cx="900549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 rot="5400000">
            <a:off x="760222" y="155214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baseline="30000" dirty="0" smtClean="0">
                <a:solidFill>
                  <a:srgbClr val="0070C0"/>
                </a:solidFill>
              </a:rPr>
              <a:t>102</a:t>
            </a:r>
            <a:r>
              <a:rPr lang="it-IT" b="1" dirty="0" smtClean="0">
                <a:solidFill>
                  <a:srgbClr val="0070C0"/>
                </a:solidFill>
              </a:rPr>
              <a:t>Zr: 2</a:t>
            </a:r>
            <a:r>
              <a:rPr lang="it-IT" b="1" baseline="30000" dirty="0" smtClean="0">
                <a:solidFill>
                  <a:srgbClr val="0070C0"/>
                </a:solidFill>
              </a:rPr>
              <a:t>+</a:t>
            </a:r>
            <a:endParaRPr lang="it-IT" b="1" baseline="30000" dirty="0">
              <a:solidFill>
                <a:srgbClr val="0070C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 rot="5400000">
            <a:off x="7024918" y="198419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baseline="30000" dirty="0" smtClean="0">
                <a:solidFill>
                  <a:srgbClr val="0070C0"/>
                </a:solidFill>
              </a:rPr>
              <a:t>102</a:t>
            </a:r>
            <a:r>
              <a:rPr lang="it-IT" b="1" dirty="0" smtClean="0">
                <a:solidFill>
                  <a:srgbClr val="0070C0"/>
                </a:solidFill>
              </a:rPr>
              <a:t>Zr: 8</a:t>
            </a:r>
            <a:r>
              <a:rPr lang="it-IT" b="1" baseline="30000" dirty="0" smtClean="0">
                <a:solidFill>
                  <a:srgbClr val="0070C0"/>
                </a:solidFill>
              </a:rPr>
              <a:t>+</a:t>
            </a:r>
            <a:endParaRPr lang="it-IT" b="1" baseline="30000" dirty="0">
              <a:solidFill>
                <a:srgbClr val="0070C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43808" y="1484784"/>
            <a:ext cx="3927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aseline="30000" dirty="0" smtClean="0"/>
              <a:t>134</a:t>
            </a:r>
            <a:r>
              <a:rPr lang="it-IT" dirty="0" smtClean="0"/>
              <a:t>Te has a 6</a:t>
            </a:r>
            <a:r>
              <a:rPr lang="it-IT" baseline="30000" dirty="0" smtClean="0"/>
              <a:t>+</a:t>
            </a:r>
            <a:r>
              <a:rPr lang="it-IT" dirty="0" smtClean="0"/>
              <a:t> isomer: no prompt </a:t>
            </a:r>
            <a:r>
              <a:rPr lang="el-GR" dirty="0" smtClean="0">
                <a:latin typeface="Times New Roman" panose="02020603050405020304" pitchFamily="18" charset="0"/>
              </a:rPr>
              <a:t>γ</a:t>
            </a:r>
            <a:r>
              <a:rPr lang="it-IT" dirty="0" smtClean="0"/>
              <a:t>s 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014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Documents and Settings\Jon\Bureau\licorne-logo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590323"/>
            <a:ext cx="2088232" cy="1267677"/>
          </a:xfrm>
          <a:prstGeom prst="rect">
            <a:avLst/>
          </a:prstGeom>
          <a:noFill/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572296" cy="71438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COnclusions</a:t>
            </a:r>
            <a:endParaRPr lang="it-IT" sz="3200" dirty="0"/>
          </a:p>
        </p:txBody>
      </p:sp>
      <p:sp>
        <p:nvSpPr>
          <p:cNvPr id="40" name="ZoneTexte 39"/>
          <p:cNvSpPr txBox="1"/>
          <p:nvPr/>
        </p:nvSpPr>
        <p:spPr>
          <a:xfrm>
            <a:off x="251520" y="1196752"/>
            <a:ext cx="86215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LICORNE is an efficient method to produce very cold fission of the most neutron-rich system possible (</a:t>
            </a:r>
            <a:r>
              <a:rPr lang="it-IT" sz="2400" baseline="30000" dirty="0" smtClean="0"/>
              <a:t>239</a:t>
            </a:r>
            <a:r>
              <a:rPr lang="it-IT" sz="2400" dirty="0" smtClean="0"/>
              <a:t>U): </a:t>
            </a:r>
            <a:r>
              <a:rPr lang="en-US" sz="2400" dirty="0" smtClean="0"/>
              <a:t>2.6·10</a:t>
            </a:r>
            <a:r>
              <a:rPr lang="en-US" sz="2400" baseline="30000" dirty="0" smtClean="0"/>
              <a:t>9</a:t>
            </a:r>
            <a:r>
              <a:rPr lang="en-US" sz="2400" dirty="0" smtClean="0"/>
              <a:t> coincidence </a:t>
            </a:r>
            <a:r>
              <a:rPr lang="en-US" sz="2400" dirty="0"/>
              <a:t>events of </a:t>
            </a:r>
            <a:r>
              <a:rPr lang="en-US" sz="2400" dirty="0" smtClean="0"/>
              <a:t>M</a:t>
            </a:r>
            <a:r>
              <a:rPr lang="el-GR" sz="2400" kern="0" dirty="0" smtClean="0">
                <a:latin typeface="Times New Roman" panose="02020603050405020304" pitchFamily="18" charset="0"/>
              </a:rPr>
              <a:t>γ</a:t>
            </a:r>
            <a:r>
              <a:rPr lang="en-US" sz="2400" dirty="0" smtClean="0"/>
              <a:t> </a:t>
            </a:r>
            <a:r>
              <a:rPr lang="en-US" sz="2400" dirty="0"/>
              <a:t>&gt;= 3 over 3 weeks</a:t>
            </a: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With pulsed beams possiblity of isomer tagging and better cleaning of standard prompt </a:t>
            </a:r>
            <a:r>
              <a:rPr lang="el-GR" sz="2400" kern="0" dirty="0" smtClean="0">
                <a:latin typeface="Times New Roman" panose="02020603050405020304" pitchFamily="18" charset="0"/>
              </a:rPr>
              <a:t>γ</a:t>
            </a:r>
            <a:r>
              <a:rPr lang="el-GR" sz="2400" kern="0" dirty="0">
                <a:latin typeface="Times New Roman" panose="02020603050405020304" pitchFamily="18" charset="0"/>
              </a:rPr>
              <a:t> </a:t>
            </a:r>
            <a:r>
              <a:rPr lang="el-GR" sz="2400" kern="0" dirty="0" smtClean="0">
                <a:latin typeface="Times New Roman" panose="02020603050405020304" pitchFamily="18" charset="0"/>
              </a:rPr>
              <a:t>γ</a:t>
            </a:r>
            <a:r>
              <a:rPr lang="el-GR" sz="2400" kern="0" dirty="0">
                <a:latin typeface="Times New Roman" panose="02020603050405020304" pitchFamily="18" charset="0"/>
              </a:rPr>
              <a:t> </a:t>
            </a:r>
            <a:r>
              <a:rPr lang="el-GR" sz="2400" kern="0" dirty="0" smtClean="0">
                <a:latin typeface="Times New Roman" panose="02020603050405020304" pitchFamily="18" charset="0"/>
              </a:rPr>
              <a:t>γ</a:t>
            </a:r>
            <a:r>
              <a:rPr lang="it-IT" sz="2400" kern="0" dirty="0" smtClean="0">
                <a:latin typeface="Times New Roman" panose="02020603050405020304" pitchFamily="18" charset="0"/>
              </a:rPr>
              <a:t> </a:t>
            </a:r>
            <a:r>
              <a:rPr lang="it-IT" sz="2400" kern="0" dirty="0" smtClean="0"/>
              <a:t>matrices</a:t>
            </a:r>
            <a:r>
              <a:rPr lang="it-IT" sz="2400" dirty="0" smtClean="0"/>
              <a:t> by </a:t>
            </a:r>
            <a:r>
              <a:rPr lang="it-IT" sz="2400" dirty="0" smtClean="0"/>
              <a:t>beta-background </a:t>
            </a:r>
            <a:r>
              <a:rPr lang="it-IT" sz="2400" dirty="0" smtClean="0"/>
              <a:t>rejection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Future devolopements: Fast-timing, applications. </a:t>
            </a:r>
            <a:r>
              <a:rPr lang="el-GR" sz="2400" dirty="0" smtClean="0">
                <a:latin typeface="Times New Roman" panose="02020603050405020304" pitchFamily="18" charset="0"/>
              </a:rPr>
              <a:t>ν</a:t>
            </a:r>
            <a:r>
              <a:rPr lang="it-IT" sz="2400" dirty="0" smtClean="0"/>
              <a:t>-ball project for IPN Orsay.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Complementarity to other in-beam fission studies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270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2276872"/>
            <a:ext cx="6572296" cy="71438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Background slides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6975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411760" y="116632"/>
            <a:ext cx="6481415" cy="64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2800" u="sng" dirty="0" smtClean="0">
                <a:latin typeface="Comic Sans MS" pitchFamily="66" charset="0"/>
              </a:rPr>
              <a:t>The Future: FATIMA  for DESPEC</a:t>
            </a:r>
            <a:endParaRPr lang="en-GB" altLang="en-US" sz="2800" u="sng" dirty="0" smtClean="0">
              <a:latin typeface="Comic Sans MS" pitchFamily="66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257" y="908720"/>
            <a:ext cx="8785225" cy="46085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GB" altLang="en-US" sz="6400" b="1" u="sng" dirty="0" smtClean="0">
                <a:latin typeface="Comic Sans MS" pitchFamily="66" charset="0"/>
              </a:rPr>
              <a:t>FATIMA</a:t>
            </a:r>
            <a:r>
              <a:rPr lang="en-GB" altLang="en-US" sz="6400" dirty="0" smtClean="0">
                <a:latin typeface="Comic Sans MS" pitchFamily="66" charset="0"/>
              </a:rPr>
              <a:t> = </a:t>
            </a:r>
            <a:r>
              <a:rPr lang="en-GB" altLang="en-US" sz="6400" b="1" u="sng" dirty="0" err="1" smtClean="0">
                <a:solidFill>
                  <a:schemeClr val="accent2"/>
                </a:solidFill>
                <a:latin typeface="Comic Sans MS" pitchFamily="66" charset="0"/>
              </a:rPr>
              <a:t>FA</a:t>
            </a:r>
            <a:r>
              <a:rPr lang="en-GB" altLang="en-US" sz="6400" dirty="0" err="1" smtClean="0">
                <a:latin typeface="Comic Sans MS" pitchFamily="66" charset="0"/>
              </a:rPr>
              <a:t>st</a:t>
            </a:r>
            <a:r>
              <a:rPr lang="en-GB" altLang="en-US" sz="6400" dirty="0" smtClean="0">
                <a:latin typeface="Comic Sans MS" pitchFamily="66" charset="0"/>
              </a:rPr>
              <a:t> </a:t>
            </a:r>
            <a:r>
              <a:rPr lang="en-GB" altLang="en-US" sz="6400" b="1" u="sng" dirty="0" err="1" smtClean="0">
                <a:solidFill>
                  <a:schemeClr val="accent2"/>
                </a:solidFill>
                <a:latin typeface="Comic Sans MS" pitchFamily="66" charset="0"/>
              </a:rPr>
              <a:t>TIM</a:t>
            </a:r>
            <a:r>
              <a:rPr lang="en-GB" altLang="en-US" sz="6400" dirty="0" err="1" smtClean="0">
                <a:latin typeface="Comic Sans MS" pitchFamily="66" charset="0"/>
              </a:rPr>
              <a:t>ing</a:t>
            </a:r>
            <a:r>
              <a:rPr lang="en-GB" altLang="en-US" sz="6400" dirty="0" smtClean="0">
                <a:latin typeface="Comic Sans MS" pitchFamily="66" charset="0"/>
              </a:rPr>
              <a:t> </a:t>
            </a:r>
            <a:r>
              <a:rPr lang="en-GB" altLang="en-US" sz="6400" b="1" u="sng" dirty="0" smtClean="0">
                <a:solidFill>
                  <a:schemeClr val="accent2"/>
                </a:solidFill>
                <a:latin typeface="Comic Sans MS" pitchFamily="66" charset="0"/>
              </a:rPr>
              <a:t>A</a:t>
            </a:r>
            <a:r>
              <a:rPr lang="en-GB" altLang="en-US" sz="6400" dirty="0" smtClean="0">
                <a:latin typeface="Comic Sans MS" pitchFamily="66" charset="0"/>
              </a:rPr>
              <a:t>rray = State of the art gamma-ray detection array for precision measurements of nuclear structure in the most exotic and rare nuclei.                     Part of the ~ £8M STFC NUSTAR project grant (runs 2012-16).</a:t>
            </a:r>
          </a:p>
          <a:p>
            <a:pPr lvl="1" eaLnBrk="1" hangingPunct="1">
              <a:lnSpc>
                <a:spcPct val="120000"/>
              </a:lnSpc>
            </a:pPr>
            <a:r>
              <a:rPr lang="en-GB" altLang="en-US" sz="6400" dirty="0" smtClean="0">
                <a:latin typeface="Comic Sans MS" pitchFamily="66" charset="0"/>
              </a:rPr>
              <a:t>Good energy resolution</a:t>
            </a:r>
            <a:r>
              <a:rPr lang="en-GB" altLang="en-US" sz="6400" dirty="0">
                <a:latin typeface="Comic Sans MS" pitchFamily="66" charset="0"/>
              </a:rPr>
              <a:t> </a:t>
            </a:r>
            <a:r>
              <a:rPr lang="en-GB" altLang="en-US" sz="6400" dirty="0" smtClean="0">
                <a:latin typeface="Comic Sans MS" pitchFamily="66" charset="0"/>
              </a:rPr>
              <a:t>(better than 3% at 1 MeV).</a:t>
            </a:r>
          </a:p>
          <a:p>
            <a:pPr lvl="1" eaLnBrk="1" hangingPunct="1">
              <a:lnSpc>
                <a:spcPct val="120000"/>
              </a:lnSpc>
            </a:pPr>
            <a:r>
              <a:rPr lang="en-GB" altLang="en-US" sz="6400" dirty="0" smtClean="0">
                <a:latin typeface="Comic Sans MS" pitchFamily="66" charset="0"/>
              </a:rPr>
              <a:t>Good detection efficiency (between than 5% Full-energy peak at 1 MeV).</a:t>
            </a:r>
          </a:p>
          <a:p>
            <a:pPr lvl="1" eaLnBrk="1" hangingPunct="1">
              <a:lnSpc>
                <a:spcPct val="120000"/>
              </a:lnSpc>
            </a:pPr>
            <a:r>
              <a:rPr lang="en-GB" altLang="en-US" sz="6400" dirty="0" smtClean="0">
                <a:latin typeface="Comic Sans MS" pitchFamily="66" charset="0"/>
              </a:rPr>
              <a:t>Excellent timing qualities (approaching 100 picoseconds).</a:t>
            </a:r>
          </a:p>
          <a:p>
            <a:pPr eaLnBrk="1" hangingPunct="1">
              <a:lnSpc>
                <a:spcPct val="120000"/>
              </a:lnSpc>
            </a:pPr>
            <a:endParaRPr lang="en-GB" altLang="en-US" sz="6400" dirty="0" smtClean="0">
              <a:latin typeface="Comic Sans MS" pitchFamily="66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GB" altLang="en-US" sz="6400" dirty="0">
                <a:latin typeface="Comic Sans MS" pitchFamily="66" charset="0"/>
              </a:rPr>
              <a:t>U</a:t>
            </a:r>
            <a:r>
              <a:rPr lang="en-GB" altLang="en-US" sz="6400" dirty="0" smtClean="0">
                <a:latin typeface="Comic Sans MS" pitchFamily="66" charset="0"/>
              </a:rPr>
              <a:t>se to measure lifetimes of excited nuclear states &amp; provide precision tests of theories of nuclear structure, uses a fully-digitised Data Acquisition System.</a:t>
            </a:r>
          </a:p>
          <a:p>
            <a:pPr eaLnBrk="1" hangingPunct="1">
              <a:lnSpc>
                <a:spcPct val="120000"/>
              </a:lnSpc>
            </a:pPr>
            <a:endParaRPr lang="en-GB" altLang="en-US" sz="6400" dirty="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GB" altLang="en-US" sz="6400" dirty="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GB" altLang="en-US" sz="6400" dirty="0">
              <a:latin typeface="Comic Sans MS" pitchFamily="66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GB" altLang="en-US" sz="6400" dirty="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GB" altLang="en-US" sz="6400" dirty="0">
              <a:latin typeface="Comic Sans MS" pitchFamily="66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GB" altLang="en-US" sz="6400" dirty="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GB" altLang="en-US" sz="6400" dirty="0" smtClean="0">
              <a:latin typeface="Comic Sans MS" pitchFamily="66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GB" altLang="en-US" sz="6400" dirty="0">
              <a:latin typeface="Comic Sans MS" pitchFamily="66" charset="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GB" altLang="en-US" sz="6400" dirty="0" smtClean="0">
              <a:latin typeface="Comic Sans MS" pitchFamily="66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GB" altLang="en-US" sz="6400" dirty="0">
                <a:solidFill>
                  <a:srgbClr val="002060"/>
                </a:solidFill>
                <a:latin typeface="Comic Sans MS" pitchFamily="66" charset="0"/>
              </a:rPr>
              <a:t>C</a:t>
            </a:r>
            <a:r>
              <a:rPr lang="en-GB" altLang="en-US" sz="6400" dirty="0" smtClean="0">
                <a:solidFill>
                  <a:srgbClr val="002060"/>
                </a:solidFill>
                <a:latin typeface="Comic Sans MS" pitchFamily="66" charset="0"/>
              </a:rPr>
              <a:t>ollaboration with NPL (Radioactivity group) through NMO project on ‘Nuclear Data’ (Judge, Jerome, Regan et al.,) on parallel development of NPL-based array for use in traceable radioactive standards and traceability to the </a:t>
            </a:r>
            <a:r>
              <a:rPr lang="en-GB" altLang="en-US" sz="6400" dirty="0" err="1" smtClean="0">
                <a:solidFill>
                  <a:srgbClr val="002060"/>
                </a:solidFill>
                <a:latin typeface="Comic Sans MS" pitchFamily="66" charset="0"/>
              </a:rPr>
              <a:t>Bq</a:t>
            </a:r>
            <a:r>
              <a:rPr lang="en-GB" altLang="en-US" sz="6400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GB" altLang="en-US" sz="2000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6" name="Picture 3" descr="C:\Users\phs1pr\AppData\Local\Microsoft\Windows\Temporary Internet Files\Content.Outlook\ET9VR3A6\20140903_095147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" y="3520305"/>
            <a:ext cx="3851870" cy="21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01" y="3520305"/>
            <a:ext cx="6248575" cy="22701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3"/>
          <p:cNvSpPr>
            <a:spLocks noGrp="1"/>
          </p:cNvSpPr>
          <p:nvPr>
            <p:ph type="title"/>
          </p:nvPr>
        </p:nvSpPr>
        <p:spPr>
          <a:xfrm>
            <a:off x="2357422" y="285729"/>
            <a:ext cx="6572296" cy="714380"/>
          </a:xfrm>
        </p:spPr>
        <p:txBody>
          <a:bodyPr/>
          <a:lstStyle/>
          <a:p>
            <a:r>
              <a:rPr lang="fr-FR" dirty="0" err="1" smtClean="0"/>
              <a:t>Available</a:t>
            </a:r>
            <a:r>
              <a:rPr lang="fr-FR" dirty="0" smtClean="0"/>
              <a:t> Fluxes</a:t>
            </a:r>
            <a:endParaRPr lang="fr-FR" dirty="0"/>
          </a:p>
        </p:txBody>
      </p:sp>
      <p:pic>
        <p:nvPicPr>
          <p:cNvPr id="11" name="Picture 2" descr="C:\Users\$wilson\Desktop\NPL Talk\con13.5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6428064" cy="584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293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572296" cy="714380"/>
          </a:xfrm>
        </p:spPr>
        <p:txBody>
          <a:bodyPr>
            <a:normAutofit/>
          </a:bodyPr>
          <a:lstStyle/>
          <a:p>
            <a:r>
              <a:rPr lang="it-IT" dirty="0" smtClean="0"/>
              <a:t> </a:t>
            </a:r>
            <a:r>
              <a:rPr lang="en-US" sz="3200" dirty="0"/>
              <a:t>Fission and large </a:t>
            </a:r>
            <a:r>
              <a:rPr lang="en-US" sz="3200" cap="none" dirty="0">
                <a:latin typeface="Times New Roman" panose="02020603050405020304" pitchFamily="18" charset="0"/>
              </a:rPr>
              <a:t>γ</a:t>
            </a:r>
            <a:r>
              <a:rPr lang="en-US" sz="3200" dirty="0"/>
              <a:t> </a:t>
            </a:r>
            <a:r>
              <a:rPr lang="en-US" sz="3200" dirty="0" smtClean="0"/>
              <a:t>arrays</a:t>
            </a:r>
            <a:endParaRPr lang="it-IT" sz="32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l="2385" t="12537" r="30002" b="5942"/>
          <a:stretch/>
        </p:blipFill>
        <p:spPr>
          <a:xfrm>
            <a:off x="3305183" y="1343024"/>
            <a:ext cx="5755399" cy="5362179"/>
          </a:xfrm>
          <a:prstGeom prst="rect">
            <a:avLst/>
          </a:prstGeom>
        </p:spPr>
      </p:pic>
      <p:grpSp>
        <p:nvGrpSpPr>
          <p:cNvPr id="14" name="Grouper 14"/>
          <p:cNvGrpSpPr/>
          <p:nvPr/>
        </p:nvGrpSpPr>
        <p:grpSpPr>
          <a:xfrm>
            <a:off x="5676599" y="1949664"/>
            <a:ext cx="2639815" cy="2624425"/>
            <a:chOff x="5508104" y="1628800"/>
            <a:chExt cx="2808312" cy="2736304"/>
          </a:xfrm>
        </p:grpSpPr>
        <p:cxnSp>
          <p:nvCxnSpPr>
            <p:cNvPr id="15" name="Connecteur droit avec flèche 14"/>
            <p:cNvCxnSpPr/>
            <p:nvPr/>
          </p:nvCxnSpPr>
          <p:spPr>
            <a:xfrm flipH="1" flipV="1">
              <a:off x="5508104" y="1628800"/>
              <a:ext cx="2808312" cy="2736304"/>
            </a:xfrm>
            <a:prstGeom prst="straightConnector1">
              <a:avLst/>
            </a:prstGeom>
            <a:ln w="38100" cmpd="sng">
              <a:solidFill>
                <a:srgbClr val="BE80F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6300192" y="2060848"/>
              <a:ext cx="1057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BE80F2"/>
                  </a:solidFill>
                </a:rPr>
                <a:t>Exoticité</a:t>
              </a:r>
              <a:endParaRPr lang="fr-FR" dirty="0">
                <a:solidFill>
                  <a:srgbClr val="BE80F2"/>
                </a:solidFill>
              </a:endParaRPr>
            </a:p>
          </p:txBody>
        </p:sp>
      </p:grpSp>
      <p:grpSp>
        <p:nvGrpSpPr>
          <p:cNvPr id="17" name="Grouper 15"/>
          <p:cNvGrpSpPr/>
          <p:nvPr/>
        </p:nvGrpSpPr>
        <p:grpSpPr>
          <a:xfrm>
            <a:off x="395536" y="1454692"/>
            <a:ext cx="6200326" cy="3516568"/>
            <a:chOff x="297102" y="1306472"/>
            <a:chExt cx="6200326" cy="3516568"/>
          </a:xfrm>
        </p:grpSpPr>
        <p:sp>
          <p:nvSpPr>
            <p:cNvPr id="18" name="Rectangle 17"/>
            <p:cNvSpPr/>
            <p:nvPr/>
          </p:nvSpPr>
          <p:spPr>
            <a:xfrm>
              <a:off x="297102" y="1306472"/>
              <a:ext cx="309634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err="1" smtClean="0">
                  <a:solidFill>
                    <a:srgbClr val="008000"/>
                  </a:solidFill>
                </a:rPr>
                <a:t>Spontaneous</a:t>
              </a:r>
              <a:r>
                <a:rPr lang="fr-FR" dirty="0" smtClean="0">
                  <a:solidFill>
                    <a:srgbClr val="008000"/>
                  </a:solidFill>
                </a:rPr>
                <a:t> Fission </a:t>
              </a:r>
              <a:r>
                <a:rPr lang="fr-FR" baseline="30000" dirty="0" smtClean="0">
                  <a:solidFill>
                    <a:srgbClr val="008000"/>
                  </a:solidFill>
                </a:rPr>
                <a:t>252</a:t>
              </a:r>
              <a:r>
                <a:rPr lang="fr-FR" dirty="0" smtClean="0">
                  <a:solidFill>
                    <a:srgbClr val="008000"/>
                  </a:solidFill>
                </a:rPr>
                <a:t>Cf(SF), </a:t>
              </a:r>
              <a:r>
                <a:rPr lang="fr-FR" baseline="30000" dirty="0" smtClean="0">
                  <a:solidFill>
                    <a:srgbClr val="008000"/>
                  </a:solidFill>
                </a:rPr>
                <a:t>248</a:t>
              </a:r>
              <a:r>
                <a:rPr lang="fr-FR" dirty="0" smtClean="0">
                  <a:solidFill>
                    <a:srgbClr val="008000"/>
                  </a:solidFill>
                </a:rPr>
                <a:t>Cm(SF)</a:t>
              </a:r>
            </a:p>
            <a:p>
              <a:r>
                <a:rPr lang="fr-FR" dirty="0" smtClean="0">
                  <a:solidFill>
                    <a:srgbClr val="008000"/>
                  </a:solidFill>
                </a:rPr>
                <a:t>(</a:t>
              </a:r>
              <a:r>
                <a:rPr lang="fr-FR" dirty="0" err="1" smtClean="0">
                  <a:solidFill>
                    <a:srgbClr val="008000"/>
                  </a:solidFill>
                </a:rPr>
                <a:t>Gammasphere</a:t>
              </a:r>
              <a:r>
                <a:rPr lang="fr-FR" dirty="0" smtClean="0">
                  <a:solidFill>
                    <a:srgbClr val="008000"/>
                  </a:solidFill>
                </a:rPr>
                <a:t>, </a:t>
              </a:r>
              <a:r>
                <a:rPr lang="fr-FR" dirty="0" err="1" smtClean="0">
                  <a:solidFill>
                    <a:srgbClr val="008000"/>
                  </a:solidFill>
                </a:rPr>
                <a:t>Euroball</a:t>
              </a:r>
              <a:r>
                <a:rPr lang="fr-FR" dirty="0" smtClean="0">
                  <a:solidFill>
                    <a:srgbClr val="008000"/>
                  </a:solidFill>
                </a:rPr>
                <a:t>)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 rot="19926564">
              <a:off x="5993372" y="3238864"/>
              <a:ext cx="504056" cy="1584176"/>
            </a:xfrm>
            <a:prstGeom prst="ellipse">
              <a:avLst/>
            </a:prstGeom>
            <a:noFill/>
            <a:ln w="28575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r 20"/>
          <p:cNvGrpSpPr/>
          <p:nvPr/>
        </p:nvGrpSpPr>
        <p:grpSpPr>
          <a:xfrm>
            <a:off x="287926" y="2868700"/>
            <a:ext cx="5777673" cy="1537277"/>
            <a:chOff x="250765" y="2660629"/>
            <a:chExt cx="5777673" cy="1537277"/>
          </a:xfrm>
        </p:grpSpPr>
        <p:sp>
          <p:nvSpPr>
            <p:cNvPr id="21" name="Rectangle 20"/>
            <p:cNvSpPr/>
            <p:nvPr/>
          </p:nvSpPr>
          <p:spPr>
            <a:xfrm>
              <a:off x="250765" y="2660629"/>
              <a:ext cx="298115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Fission by thermal neutrons </a:t>
              </a:r>
            </a:p>
            <a:p>
              <a:r>
                <a:rPr lang="en-US" baseline="30000" dirty="0" smtClean="0">
                  <a:solidFill>
                    <a:srgbClr val="0000FF"/>
                  </a:solidFill>
                </a:rPr>
                <a:t>235</a:t>
              </a:r>
              <a:r>
                <a:rPr lang="en-US" dirty="0" smtClean="0">
                  <a:solidFill>
                    <a:srgbClr val="0000FF"/>
                  </a:solidFill>
                </a:rPr>
                <a:t>U(</a:t>
              </a:r>
              <a:r>
                <a:rPr lang="en-US" dirty="0" err="1" smtClean="0">
                  <a:solidFill>
                    <a:srgbClr val="0000FF"/>
                  </a:solidFill>
                </a:rPr>
                <a:t>n</a:t>
              </a:r>
              <a:r>
                <a:rPr lang="en-US" baseline="-25000" dirty="0" err="1" smtClean="0">
                  <a:solidFill>
                    <a:srgbClr val="0000FF"/>
                  </a:solidFill>
                </a:rPr>
                <a:t>th</a:t>
              </a:r>
              <a:r>
                <a:rPr lang="en-US" dirty="0" err="1" smtClean="0">
                  <a:solidFill>
                    <a:srgbClr val="0000FF"/>
                  </a:solidFill>
                </a:rPr>
                <a:t>,f</a:t>
              </a:r>
              <a:r>
                <a:rPr lang="en-US" dirty="0" smtClean="0">
                  <a:solidFill>
                    <a:srgbClr val="0000FF"/>
                  </a:solidFill>
                </a:rPr>
                <a:t>) </a:t>
              </a:r>
              <a:r>
                <a:rPr lang="en-US" baseline="30000" dirty="0" smtClean="0">
                  <a:solidFill>
                    <a:srgbClr val="0000FF"/>
                  </a:solidFill>
                </a:rPr>
                <a:t>241</a:t>
              </a:r>
              <a:r>
                <a:rPr lang="en-US" dirty="0" smtClean="0">
                  <a:solidFill>
                    <a:srgbClr val="0000FF"/>
                  </a:solidFill>
                </a:rPr>
                <a:t>Pu(</a:t>
              </a:r>
              <a:r>
                <a:rPr lang="en-US" dirty="0" err="1" smtClean="0">
                  <a:solidFill>
                    <a:srgbClr val="0000FF"/>
                  </a:solidFill>
                </a:rPr>
                <a:t>n</a:t>
              </a:r>
              <a:r>
                <a:rPr lang="en-US" baseline="-25000" dirty="0" err="1" smtClean="0">
                  <a:solidFill>
                    <a:srgbClr val="0000FF"/>
                  </a:solidFill>
                </a:rPr>
                <a:t>th</a:t>
              </a:r>
              <a:r>
                <a:rPr lang="en-US" dirty="0" err="1" smtClean="0">
                  <a:solidFill>
                    <a:srgbClr val="0000FF"/>
                  </a:solidFill>
                </a:rPr>
                <a:t>,f</a:t>
              </a:r>
              <a:r>
                <a:rPr lang="en-US" dirty="0" smtClean="0">
                  <a:solidFill>
                    <a:srgbClr val="0000FF"/>
                  </a:solidFill>
                </a:rPr>
                <a:t>) (EXILL </a:t>
              </a:r>
              <a:r>
                <a:rPr lang="en-US" dirty="0" err="1" smtClean="0">
                  <a:solidFill>
                    <a:srgbClr val="0000FF"/>
                  </a:solidFill>
                </a:rPr>
                <a:t>Exogam@ILL</a:t>
              </a:r>
              <a:r>
                <a:rPr lang="en-US" dirty="0" smtClean="0">
                  <a:solidFill>
                    <a:srgbClr val="0000FF"/>
                  </a:solidFill>
                </a:rPr>
                <a:t>) 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 rot="14800686">
              <a:off x="5237297" y="3406764"/>
              <a:ext cx="504056" cy="1078227"/>
            </a:xfrm>
            <a:prstGeom prst="ellipse">
              <a:avLst/>
            </a:prstGeom>
            <a:noFill/>
            <a:ln w="2857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r 31"/>
          <p:cNvGrpSpPr/>
          <p:nvPr/>
        </p:nvGrpSpPr>
        <p:grpSpPr>
          <a:xfrm>
            <a:off x="402683" y="2649732"/>
            <a:ext cx="5359003" cy="3394785"/>
            <a:chOff x="346953" y="2397705"/>
            <a:chExt cx="5359003" cy="3394785"/>
          </a:xfrm>
        </p:grpSpPr>
        <p:sp>
          <p:nvSpPr>
            <p:cNvPr id="24" name="Rectangle 23"/>
            <p:cNvSpPr/>
            <p:nvPr/>
          </p:nvSpPr>
          <p:spPr>
            <a:xfrm>
              <a:off x="346953" y="4869160"/>
              <a:ext cx="288583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 smtClean="0">
                  <a:solidFill>
                    <a:srgbClr val="FF0000"/>
                  </a:solidFill>
                </a:rPr>
                <a:t>Fission by fast neutron </a:t>
              </a:r>
              <a:r>
                <a:rPr lang="sv-SE" baseline="30000" dirty="0" smtClean="0">
                  <a:solidFill>
                    <a:srgbClr val="FF0000"/>
                  </a:solidFill>
                </a:rPr>
                <a:t>238</a:t>
              </a:r>
              <a:r>
                <a:rPr lang="sv-SE" dirty="0" smtClean="0">
                  <a:solidFill>
                    <a:srgbClr val="FF0000"/>
                  </a:solidFill>
                </a:rPr>
                <a:t>U(n,f), </a:t>
              </a:r>
              <a:r>
                <a:rPr lang="sv-SE" baseline="30000" dirty="0" smtClean="0">
                  <a:solidFill>
                    <a:srgbClr val="FF0000"/>
                  </a:solidFill>
                </a:rPr>
                <a:t>232</a:t>
              </a:r>
              <a:r>
                <a:rPr lang="sv-SE" dirty="0" smtClean="0">
                  <a:solidFill>
                    <a:srgbClr val="FF0000"/>
                  </a:solidFill>
                </a:rPr>
                <a:t>Th(n,f)</a:t>
              </a:r>
            </a:p>
            <a:p>
              <a:r>
                <a:rPr lang="sv-SE" dirty="0" smtClean="0">
                  <a:solidFill>
                    <a:srgbClr val="FF0000"/>
                  </a:solidFill>
                </a:rPr>
                <a:t>(LICORNE, IPN Orsay)</a:t>
              </a:r>
              <a:endParaRPr lang="sv-SE" dirty="0">
                <a:solidFill>
                  <a:srgbClr val="FF0000"/>
                </a:solidFill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 rot="14800686">
              <a:off x="4914815" y="2110619"/>
              <a:ext cx="504056" cy="1078227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1259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6530" y="188640"/>
            <a:ext cx="6787469" cy="714380"/>
          </a:xfrm>
        </p:spPr>
        <p:txBody>
          <a:bodyPr>
            <a:normAutofit/>
          </a:bodyPr>
          <a:lstStyle/>
          <a:p>
            <a:r>
              <a:rPr lang="fr-FR" sz="2000" kern="0" dirty="0"/>
              <a:t>Neutron production in inverse </a:t>
            </a:r>
            <a:r>
              <a:rPr lang="fr-FR" sz="2000" kern="0" dirty="0" err="1"/>
              <a:t>kinematics</a:t>
            </a:r>
            <a:endParaRPr lang="fr-FR" sz="2000" kern="0" dirty="0"/>
          </a:p>
        </p:txBody>
      </p:sp>
      <p:sp>
        <p:nvSpPr>
          <p:cNvPr id="63" name="Flèche droite 62"/>
          <p:cNvSpPr/>
          <p:nvPr/>
        </p:nvSpPr>
        <p:spPr>
          <a:xfrm>
            <a:off x="2117548" y="2718212"/>
            <a:ext cx="144016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3899746" y="2430180"/>
            <a:ext cx="72008" cy="8640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avec flèche 64"/>
          <p:cNvCxnSpPr>
            <a:stCxn id="64" idx="3"/>
          </p:cNvCxnSpPr>
          <p:nvPr/>
        </p:nvCxnSpPr>
        <p:spPr>
          <a:xfrm flipV="1">
            <a:off x="3971754" y="2286164"/>
            <a:ext cx="2376264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>
            <a:stCxn id="64" idx="3"/>
          </p:cNvCxnSpPr>
          <p:nvPr/>
        </p:nvCxnSpPr>
        <p:spPr>
          <a:xfrm flipV="1">
            <a:off x="3971754" y="2574196"/>
            <a:ext cx="324036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>
            <a:stCxn id="64" idx="3"/>
          </p:cNvCxnSpPr>
          <p:nvPr/>
        </p:nvCxnSpPr>
        <p:spPr>
          <a:xfrm>
            <a:off x="3971754" y="2862228"/>
            <a:ext cx="1440160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>
            <a:stCxn id="64" idx="3"/>
          </p:cNvCxnSpPr>
          <p:nvPr/>
        </p:nvCxnSpPr>
        <p:spPr>
          <a:xfrm>
            <a:off x="3971754" y="2862228"/>
            <a:ext cx="1944216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6420026" y="1998132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</a:t>
            </a:r>
            <a:endParaRPr lang="fr-FR" b="1" dirty="0"/>
          </a:p>
        </p:txBody>
      </p:sp>
      <p:sp>
        <p:nvSpPr>
          <p:cNvPr id="70" name="ZoneTexte 69"/>
          <p:cNvSpPr txBox="1"/>
          <p:nvPr/>
        </p:nvSpPr>
        <p:spPr>
          <a:xfrm>
            <a:off x="5483922" y="2718212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</a:t>
            </a:r>
            <a:endParaRPr lang="fr-FR" b="1" dirty="0"/>
          </a:p>
        </p:txBody>
      </p:sp>
      <p:sp>
        <p:nvSpPr>
          <p:cNvPr id="71" name="ZoneTexte 70"/>
          <p:cNvSpPr txBox="1"/>
          <p:nvPr/>
        </p:nvSpPr>
        <p:spPr>
          <a:xfrm>
            <a:off x="7284122" y="2358172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</a:t>
            </a:r>
            <a:endParaRPr lang="fr-FR" b="1" dirty="0"/>
          </a:p>
        </p:txBody>
      </p:sp>
      <p:sp>
        <p:nvSpPr>
          <p:cNvPr id="72" name="ZoneTexte 71"/>
          <p:cNvSpPr txBox="1"/>
          <p:nvPr/>
        </p:nvSpPr>
        <p:spPr>
          <a:xfrm>
            <a:off x="5915970" y="3078252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n</a:t>
            </a:r>
            <a:endParaRPr lang="fr-FR" b="1" dirty="0"/>
          </a:p>
        </p:txBody>
      </p:sp>
      <p:sp>
        <p:nvSpPr>
          <p:cNvPr id="73" name="Rectangle 72"/>
          <p:cNvSpPr/>
          <p:nvPr/>
        </p:nvSpPr>
        <p:spPr>
          <a:xfrm>
            <a:off x="3692725" y="2448182"/>
            <a:ext cx="207023" cy="846095"/>
          </a:xfrm>
          <a:prstGeom prst="rect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2612603" y="1773107"/>
            <a:ext cx="96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alibri"/>
                <a:cs typeface="Calibri"/>
              </a:rPr>
              <a:t>H </a:t>
            </a:r>
            <a:r>
              <a:rPr lang="fr-FR" b="1" dirty="0" err="1" smtClean="0">
                <a:latin typeface="Calibri"/>
                <a:cs typeface="Calibri"/>
              </a:rPr>
              <a:t>target</a:t>
            </a:r>
            <a:endParaRPr lang="fr-FR" b="1" dirty="0">
              <a:latin typeface="Calibri"/>
              <a:cs typeface="Calibri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3557710" y="2133149"/>
            <a:ext cx="135015" cy="225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ZoneTexte 75"/>
          <p:cNvSpPr txBox="1"/>
          <p:nvPr/>
        </p:nvSpPr>
        <p:spPr>
          <a:xfrm>
            <a:off x="2027538" y="2988243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alibri"/>
                <a:cs typeface="Calibri"/>
              </a:rPr>
              <a:t>100nA </a:t>
            </a:r>
            <a:r>
              <a:rPr lang="fr-FR" b="1" baseline="30000" dirty="0" smtClean="0">
                <a:latin typeface="Calibri"/>
                <a:cs typeface="Calibri"/>
              </a:rPr>
              <a:t>7</a:t>
            </a:r>
            <a:r>
              <a:rPr lang="fr-FR" b="1" dirty="0" smtClean="0">
                <a:latin typeface="Calibri"/>
                <a:cs typeface="Calibri"/>
              </a:rPr>
              <a:t>Li</a:t>
            </a:r>
          </a:p>
          <a:p>
            <a:r>
              <a:rPr lang="fr-FR" b="1" dirty="0" smtClean="0">
                <a:latin typeface="Calibri"/>
                <a:cs typeface="Calibri"/>
              </a:rPr>
              <a:t>13-17 MeV</a:t>
            </a:r>
            <a:endParaRPr lang="fr-FR" b="1" dirty="0">
              <a:latin typeface="Calibri"/>
              <a:cs typeface="Calibri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30307" y="4437113"/>
            <a:ext cx="8208912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lang="fr-FR" sz="2400" b="1" dirty="0" smtClean="0">
                <a:latin typeface="Calibri"/>
                <a:cs typeface="Calibri"/>
              </a:rPr>
              <a:t>ithium </a:t>
            </a:r>
            <a:r>
              <a:rPr lang="fr-FR" sz="2400" b="1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fr-FR" sz="2400" b="1" dirty="0" smtClean="0">
                <a:latin typeface="Calibri"/>
                <a:cs typeface="Calibri"/>
              </a:rPr>
              <a:t>nverse </a:t>
            </a:r>
            <a:r>
              <a:rPr lang="fr-FR" sz="2400" b="1" dirty="0" err="1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lang="fr-FR" sz="2400" b="1" dirty="0" err="1" smtClean="0">
                <a:latin typeface="Calibri"/>
                <a:cs typeface="Calibri"/>
              </a:rPr>
              <a:t>inematiques</a:t>
            </a:r>
            <a:r>
              <a:rPr lang="fr-FR" sz="2400" b="1" dirty="0" smtClean="0">
                <a:latin typeface="Calibri"/>
                <a:cs typeface="Calibri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lang="fr-FR" sz="2400" b="1" dirty="0" err="1" smtClean="0">
                <a:latin typeface="Calibri"/>
                <a:cs typeface="Calibri"/>
              </a:rPr>
              <a:t>say</a:t>
            </a:r>
            <a:r>
              <a:rPr lang="fr-FR" sz="2400" b="1" dirty="0" smtClean="0">
                <a:latin typeface="Calibri"/>
                <a:cs typeface="Calibri"/>
              </a:rPr>
              <a:t> </a:t>
            </a:r>
            <a:r>
              <a:rPr lang="fr-FR" sz="2400" b="1" dirty="0" err="1" smtClean="0">
                <a:solidFill>
                  <a:srgbClr val="FF0000"/>
                </a:solidFill>
                <a:latin typeface="Calibri"/>
                <a:cs typeface="Calibri"/>
              </a:rPr>
              <a:t>NE</a:t>
            </a:r>
            <a:r>
              <a:rPr lang="fr-FR" sz="2400" b="1" dirty="0" err="1" smtClean="0">
                <a:latin typeface="Calibri"/>
                <a:cs typeface="Calibri"/>
              </a:rPr>
              <a:t>utron</a:t>
            </a:r>
            <a:r>
              <a:rPr lang="fr-FR" sz="2400" b="1" dirty="0" smtClean="0">
                <a:latin typeface="Calibri"/>
                <a:cs typeface="Calibri"/>
              </a:rPr>
              <a:t> source</a:t>
            </a:r>
            <a:endParaRPr lang="fr-FR" sz="2400" b="1" dirty="0">
              <a:latin typeface="Calibri"/>
              <a:cs typeface="Calibri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371894" y="5559625"/>
            <a:ext cx="5711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latin typeface="Calibri"/>
                <a:cs typeface="Calibri"/>
              </a:rPr>
              <a:t> p(</a:t>
            </a:r>
            <a:r>
              <a:rPr lang="fr-FR" sz="2400" b="1" baseline="30000" dirty="0" smtClean="0">
                <a:latin typeface="Calibri"/>
                <a:cs typeface="Calibri"/>
              </a:rPr>
              <a:t>7</a:t>
            </a:r>
            <a:r>
              <a:rPr lang="fr-FR" sz="2400" b="1" dirty="0" smtClean="0">
                <a:latin typeface="Calibri"/>
                <a:cs typeface="Calibri"/>
              </a:rPr>
              <a:t>Li,</a:t>
            </a:r>
            <a:r>
              <a:rPr lang="fr-FR" sz="2400" b="1" baseline="30000" dirty="0" smtClean="0">
                <a:latin typeface="Calibri"/>
                <a:cs typeface="Calibri"/>
              </a:rPr>
              <a:t>7</a:t>
            </a:r>
            <a:r>
              <a:rPr lang="fr-FR" sz="2400" b="1" dirty="0" smtClean="0">
                <a:latin typeface="Calibri"/>
                <a:cs typeface="Calibri"/>
              </a:rPr>
              <a:t>Be)n </a:t>
            </a:r>
            <a:r>
              <a:rPr lang="fr-FR" sz="2400" b="1" dirty="0" err="1" smtClean="0">
                <a:latin typeface="Calibri"/>
                <a:cs typeface="Calibri"/>
              </a:rPr>
              <a:t>reaction</a:t>
            </a:r>
            <a:r>
              <a:rPr lang="fr-FR" sz="2400" b="1" dirty="0" smtClean="0">
                <a:latin typeface="Calibri"/>
                <a:cs typeface="Calibri"/>
              </a:rPr>
              <a:t> in inverse </a:t>
            </a:r>
            <a:r>
              <a:rPr lang="fr-FR" sz="2400" b="1" dirty="0" err="1" smtClean="0">
                <a:latin typeface="Calibri"/>
                <a:cs typeface="Calibri"/>
              </a:rPr>
              <a:t>kinematics</a:t>
            </a:r>
            <a:endParaRPr lang="fr-FR" sz="2400" b="1" dirty="0">
              <a:latin typeface="Calibri"/>
              <a:cs typeface="Calibri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332307" y="6021289"/>
            <a:ext cx="767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latin typeface="Calibri"/>
                <a:cs typeface="Calibri"/>
              </a:rPr>
              <a:t> </a:t>
            </a:r>
            <a:r>
              <a:rPr lang="fr-FR" sz="2400" b="1" dirty="0" err="1" smtClean="0">
                <a:latin typeface="Calibri"/>
                <a:cs typeface="Calibri"/>
              </a:rPr>
              <a:t>Focused</a:t>
            </a:r>
            <a:r>
              <a:rPr lang="fr-FR" sz="2400" b="1" dirty="0" smtClean="0">
                <a:latin typeface="Calibri"/>
                <a:cs typeface="Calibri"/>
              </a:rPr>
              <a:t> source of </a:t>
            </a:r>
            <a:r>
              <a:rPr lang="fr-FR" sz="2400" b="1" dirty="0" err="1" smtClean="0">
                <a:latin typeface="Calibri"/>
                <a:cs typeface="Calibri"/>
              </a:rPr>
              <a:t>fast</a:t>
            </a:r>
            <a:r>
              <a:rPr lang="fr-FR" sz="2400" b="1" dirty="0" smtClean="0">
                <a:latin typeface="Calibri"/>
                <a:cs typeface="Calibri"/>
              </a:rPr>
              <a:t> neutrons </a:t>
            </a:r>
            <a:r>
              <a:rPr lang="fr-FR" sz="2400" b="1" dirty="0" err="1" smtClean="0">
                <a:latin typeface="Calibri"/>
                <a:cs typeface="Calibri"/>
              </a:rPr>
              <a:t>between</a:t>
            </a:r>
            <a:r>
              <a:rPr lang="fr-FR" sz="2400" b="1" dirty="0" smtClean="0">
                <a:latin typeface="Calibri"/>
                <a:cs typeface="Calibri"/>
              </a:rPr>
              <a:t> 0.5 and 4 MeV</a:t>
            </a:r>
            <a:endParaRPr lang="fr-FR" sz="2400" b="1" dirty="0">
              <a:latin typeface="Calibri"/>
              <a:cs typeface="Calibri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943864" y="2574197"/>
            <a:ext cx="45719" cy="51334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4808919" y="1399523"/>
            <a:ext cx="350967" cy="4239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4768380" y="3786578"/>
            <a:ext cx="350967" cy="4239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Rectangle 82"/>
          <p:cNvSpPr/>
          <p:nvPr/>
        </p:nvSpPr>
        <p:spPr>
          <a:xfrm rot="19026403">
            <a:off x="5581294" y="3586922"/>
            <a:ext cx="350967" cy="4239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83"/>
          <p:cNvSpPr/>
          <p:nvPr/>
        </p:nvSpPr>
        <p:spPr>
          <a:xfrm rot="2477039" flipH="1">
            <a:off x="5664594" y="1629982"/>
            <a:ext cx="350967" cy="4239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/>
          <p:cNvSpPr/>
          <p:nvPr/>
        </p:nvSpPr>
        <p:spPr>
          <a:xfrm rot="2424801" flipH="1">
            <a:off x="3993283" y="3555527"/>
            <a:ext cx="350967" cy="4239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Rectangle 85"/>
          <p:cNvSpPr/>
          <p:nvPr/>
        </p:nvSpPr>
        <p:spPr>
          <a:xfrm rot="19070534">
            <a:off x="3970856" y="1641835"/>
            <a:ext cx="350967" cy="42399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Freeform 41"/>
          <p:cNvSpPr>
            <a:spLocks noChangeAspect="1"/>
          </p:cNvSpPr>
          <p:nvPr/>
        </p:nvSpPr>
        <p:spPr bwMode="auto">
          <a:xfrm rot="3193461" flipH="1">
            <a:off x="4202642" y="2335736"/>
            <a:ext cx="864240" cy="63456"/>
          </a:xfrm>
          <a:custGeom>
            <a:avLst/>
            <a:gdLst>
              <a:gd name="T0" fmla="*/ 0 w 1248"/>
              <a:gd name="T1" fmla="*/ 2147483647 h 464"/>
              <a:gd name="T2" fmla="*/ 2147483647 w 1248"/>
              <a:gd name="T3" fmla="*/ 2147483647 h 464"/>
              <a:gd name="T4" fmla="*/ 2147483647 w 1248"/>
              <a:gd name="T5" fmla="*/ 2147483647 h 464"/>
              <a:gd name="T6" fmla="*/ 2147483647 w 1248"/>
              <a:gd name="T7" fmla="*/ 2147483647 h 464"/>
              <a:gd name="T8" fmla="*/ 2147483647 w 1248"/>
              <a:gd name="T9" fmla="*/ 2147483647 h 464"/>
              <a:gd name="T10" fmla="*/ 2147483647 w 1248"/>
              <a:gd name="T11" fmla="*/ 2147483647 h 464"/>
              <a:gd name="T12" fmla="*/ 2147483647 w 1248"/>
              <a:gd name="T13" fmla="*/ 2147483647 h 464"/>
              <a:gd name="T14" fmla="*/ 2147483647 w 1248"/>
              <a:gd name="T15" fmla="*/ 2147483647 h 464"/>
              <a:gd name="T16" fmla="*/ 2147483647 w 1248"/>
              <a:gd name="T17" fmla="*/ 2147483647 h 464"/>
              <a:gd name="T18" fmla="*/ 2147483647 w 1248"/>
              <a:gd name="T19" fmla="*/ 2147483647 h 464"/>
              <a:gd name="T20" fmla="*/ 2147483647 w 1248"/>
              <a:gd name="T21" fmla="*/ 2147483647 h 464"/>
              <a:gd name="T22" fmla="*/ 2147483647 w 1248"/>
              <a:gd name="T23" fmla="*/ 2147483647 h 464"/>
              <a:gd name="T24" fmla="*/ 2147483647 w 1248"/>
              <a:gd name="T25" fmla="*/ 2147483647 h 464"/>
              <a:gd name="T26" fmla="*/ 2147483647 w 1248"/>
              <a:gd name="T27" fmla="*/ 2147483647 h 4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48"/>
              <a:gd name="T43" fmla="*/ 0 h 464"/>
              <a:gd name="T44" fmla="*/ 1248 w 1248"/>
              <a:gd name="T45" fmla="*/ 464 h 4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48" h="464">
                <a:moveTo>
                  <a:pt x="0" y="464"/>
                </a:moveTo>
                <a:cubicBezTo>
                  <a:pt x="32" y="248"/>
                  <a:pt x="64" y="32"/>
                  <a:pt x="96" y="32"/>
                </a:cubicBezTo>
                <a:cubicBezTo>
                  <a:pt x="128" y="32"/>
                  <a:pt x="160" y="464"/>
                  <a:pt x="192" y="464"/>
                </a:cubicBezTo>
                <a:cubicBezTo>
                  <a:pt x="224" y="464"/>
                  <a:pt x="256" y="32"/>
                  <a:pt x="288" y="32"/>
                </a:cubicBezTo>
                <a:cubicBezTo>
                  <a:pt x="320" y="32"/>
                  <a:pt x="352" y="464"/>
                  <a:pt x="384" y="464"/>
                </a:cubicBezTo>
                <a:cubicBezTo>
                  <a:pt x="416" y="464"/>
                  <a:pt x="448" y="32"/>
                  <a:pt x="480" y="32"/>
                </a:cubicBezTo>
                <a:cubicBezTo>
                  <a:pt x="512" y="32"/>
                  <a:pt x="552" y="464"/>
                  <a:pt x="576" y="464"/>
                </a:cubicBezTo>
                <a:cubicBezTo>
                  <a:pt x="600" y="464"/>
                  <a:pt x="600" y="32"/>
                  <a:pt x="624" y="32"/>
                </a:cubicBezTo>
                <a:cubicBezTo>
                  <a:pt x="648" y="32"/>
                  <a:pt x="688" y="464"/>
                  <a:pt x="720" y="464"/>
                </a:cubicBezTo>
                <a:cubicBezTo>
                  <a:pt x="752" y="464"/>
                  <a:pt x="784" y="32"/>
                  <a:pt x="816" y="32"/>
                </a:cubicBezTo>
                <a:cubicBezTo>
                  <a:pt x="848" y="32"/>
                  <a:pt x="880" y="464"/>
                  <a:pt x="912" y="464"/>
                </a:cubicBezTo>
                <a:cubicBezTo>
                  <a:pt x="944" y="464"/>
                  <a:pt x="984" y="64"/>
                  <a:pt x="1008" y="32"/>
                </a:cubicBezTo>
                <a:cubicBezTo>
                  <a:pt x="1032" y="0"/>
                  <a:pt x="1016" y="224"/>
                  <a:pt x="1056" y="272"/>
                </a:cubicBezTo>
                <a:cubicBezTo>
                  <a:pt x="1096" y="320"/>
                  <a:pt x="1216" y="312"/>
                  <a:pt x="1248" y="320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 type="none" w="med" len="med"/>
            <a:tailEnd type="arrow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8" name="Freeform 41"/>
          <p:cNvSpPr>
            <a:spLocks noChangeAspect="1"/>
          </p:cNvSpPr>
          <p:nvPr/>
        </p:nvSpPr>
        <p:spPr bwMode="auto">
          <a:xfrm rot="7134491" flipV="1">
            <a:off x="4202641" y="3231191"/>
            <a:ext cx="864240" cy="63456"/>
          </a:xfrm>
          <a:custGeom>
            <a:avLst/>
            <a:gdLst>
              <a:gd name="T0" fmla="*/ 0 w 1248"/>
              <a:gd name="T1" fmla="*/ 2147483647 h 464"/>
              <a:gd name="T2" fmla="*/ 2147483647 w 1248"/>
              <a:gd name="T3" fmla="*/ 2147483647 h 464"/>
              <a:gd name="T4" fmla="*/ 2147483647 w 1248"/>
              <a:gd name="T5" fmla="*/ 2147483647 h 464"/>
              <a:gd name="T6" fmla="*/ 2147483647 w 1248"/>
              <a:gd name="T7" fmla="*/ 2147483647 h 464"/>
              <a:gd name="T8" fmla="*/ 2147483647 w 1248"/>
              <a:gd name="T9" fmla="*/ 2147483647 h 464"/>
              <a:gd name="T10" fmla="*/ 2147483647 w 1248"/>
              <a:gd name="T11" fmla="*/ 2147483647 h 464"/>
              <a:gd name="T12" fmla="*/ 2147483647 w 1248"/>
              <a:gd name="T13" fmla="*/ 2147483647 h 464"/>
              <a:gd name="T14" fmla="*/ 2147483647 w 1248"/>
              <a:gd name="T15" fmla="*/ 2147483647 h 464"/>
              <a:gd name="T16" fmla="*/ 2147483647 w 1248"/>
              <a:gd name="T17" fmla="*/ 2147483647 h 464"/>
              <a:gd name="T18" fmla="*/ 2147483647 w 1248"/>
              <a:gd name="T19" fmla="*/ 2147483647 h 464"/>
              <a:gd name="T20" fmla="*/ 2147483647 w 1248"/>
              <a:gd name="T21" fmla="*/ 2147483647 h 464"/>
              <a:gd name="T22" fmla="*/ 2147483647 w 1248"/>
              <a:gd name="T23" fmla="*/ 2147483647 h 464"/>
              <a:gd name="T24" fmla="*/ 2147483647 w 1248"/>
              <a:gd name="T25" fmla="*/ 2147483647 h 464"/>
              <a:gd name="T26" fmla="*/ 2147483647 w 1248"/>
              <a:gd name="T27" fmla="*/ 2147483647 h 4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48"/>
              <a:gd name="T43" fmla="*/ 0 h 464"/>
              <a:gd name="T44" fmla="*/ 1248 w 1248"/>
              <a:gd name="T45" fmla="*/ 464 h 4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48" h="464">
                <a:moveTo>
                  <a:pt x="0" y="464"/>
                </a:moveTo>
                <a:cubicBezTo>
                  <a:pt x="32" y="248"/>
                  <a:pt x="64" y="32"/>
                  <a:pt x="96" y="32"/>
                </a:cubicBezTo>
                <a:cubicBezTo>
                  <a:pt x="128" y="32"/>
                  <a:pt x="160" y="464"/>
                  <a:pt x="192" y="464"/>
                </a:cubicBezTo>
                <a:cubicBezTo>
                  <a:pt x="224" y="464"/>
                  <a:pt x="256" y="32"/>
                  <a:pt x="288" y="32"/>
                </a:cubicBezTo>
                <a:cubicBezTo>
                  <a:pt x="320" y="32"/>
                  <a:pt x="352" y="464"/>
                  <a:pt x="384" y="464"/>
                </a:cubicBezTo>
                <a:cubicBezTo>
                  <a:pt x="416" y="464"/>
                  <a:pt x="448" y="32"/>
                  <a:pt x="480" y="32"/>
                </a:cubicBezTo>
                <a:cubicBezTo>
                  <a:pt x="512" y="32"/>
                  <a:pt x="552" y="464"/>
                  <a:pt x="576" y="464"/>
                </a:cubicBezTo>
                <a:cubicBezTo>
                  <a:pt x="600" y="464"/>
                  <a:pt x="600" y="32"/>
                  <a:pt x="624" y="32"/>
                </a:cubicBezTo>
                <a:cubicBezTo>
                  <a:pt x="648" y="32"/>
                  <a:pt x="688" y="464"/>
                  <a:pt x="720" y="464"/>
                </a:cubicBezTo>
                <a:cubicBezTo>
                  <a:pt x="752" y="464"/>
                  <a:pt x="784" y="32"/>
                  <a:pt x="816" y="32"/>
                </a:cubicBezTo>
                <a:cubicBezTo>
                  <a:pt x="848" y="32"/>
                  <a:pt x="880" y="464"/>
                  <a:pt x="912" y="464"/>
                </a:cubicBezTo>
                <a:cubicBezTo>
                  <a:pt x="944" y="464"/>
                  <a:pt x="984" y="64"/>
                  <a:pt x="1008" y="32"/>
                </a:cubicBezTo>
                <a:cubicBezTo>
                  <a:pt x="1032" y="0"/>
                  <a:pt x="1016" y="224"/>
                  <a:pt x="1056" y="272"/>
                </a:cubicBezTo>
                <a:cubicBezTo>
                  <a:pt x="1096" y="320"/>
                  <a:pt x="1216" y="312"/>
                  <a:pt x="1248" y="320"/>
                </a:cubicBezTo>
              </a:path>
            </a:pathLst>
          </a:custGeom>
          <a:noFill/>
          <a:ln w="38100">
            <a:solidFill>
              <a:srgbClr val="00B050"/>
            </a:solidFill>
            <a:round/>
            <a:headEnd type="none" w="med" len="med"/>
            <a:tailEnd type="arrow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 Box 30"/>
          <p:cNvSpPr txBox="1">
            <a:spLocks noChangeArrowheads="1"/>
          </p:cNvSpPr>
          <p:nvPr/>
        </p:nvSpPr>
        <p:spPr bwMode="auto">
          <a:xfrm>
            <a:off x="4721957" y="1998133"/>
            <a:ext cx="797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lang="en-US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0" name="Text Box 30"/>
          <p:cNvSpPr txBox="1">
            <a:spLocks noChangeArrowheads="1"/>
          </p:cNvSpPr>
          <p:nvPr/>
        </p:nvSpPr>
        <p:spPr bwMode="auto">
          <a:xfrm>
            <a:off x="4590835" y="3173013"/>
            <a:ext cx="7974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lang="en-US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cxnSp>
        <p:nvCxnSpPr>
          <p:cNvPr id="91" name="Connecteur droit 90"/>
          <p:cNvCxnSpPr/>
          <p:nvPr/>
        </p:nvCxnSpPr>
        <p:spPr>
          <a:xfrm flipH="1">
            <a:off x="4989583" y="1278053"/>
            <a:ext cx="602353" cy="1181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2" descr="C:\Documents and Settings\Jon\Bureau\licorne-logo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33766"/>
            <a:ext cx="2304256" cy="1398816"/>
          </a:xfrm>
          <a:prstGeom prst="rect">
            <a:avLst/>
          </a:prstGeom>
          <a:noFill/>
        </p:spPr>
      </p:pic>
      <p:sp>
        <p:nvSpPr>
          <p:cNvPr id="93" name="ZoneTexte 92"/>
          <p:cNvSpPr txBox="1"/>
          <p:nvPr/>
        </p:nvSpPr>
        <p:spPr>
          <a:xfrm>
            <a:off x="5290759" y="1242186"/>
            <a:ext cx="892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Calibri"/>
                <a:cs typeface="Calibri"/>
              </a:rPr>
              <a:t>S</a:t>
            </a:r>
            <a:r>
              <a:rPr lang="fr-FR" b="1" dirty="0" err="1" smtClean="0">
                <a:latin typeface="Calibri"/>
                <a:cs typeface="Calibri"/>
              </a:rPr>
              <a:t>ample</a:t>
            </a:r>
            <a:endParaRPr lang="fr-FR" b="1" dirty="0">
              <a:latin typeface="Calibri"/>
              <a:cs typeface="Calibri"/>
            </a:endParaRPr>
          </a:p>
        </p:txBody>
      </p:sp>
      <p:cxnSp>
        <p:nvCxnSpPr>
          <p:cNvPr id="94" name="Connecteur droit avec flèche 93"/>
          <p:cNvCxnSpPr/>
          <p:nvPr/>
        </p:nvCxnSpPr>
        <p:spPr>
          <a:xfrm>
            <a:off x="3557708" y="2117064"/>
            <a:ext cx="135017" cy="250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/>
          <p:nvPr/>
        </p:nvCxnSpPr>
        <p:spPr>
          <a:xfrm flipH="1">
            <a:off x="4943862" y="1611518"/>
            <a:ext cx="540060" cy="931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6524193" y="2947444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10</a:t>
            </a:r>
            <a:r>
              <a:rPr lang="fr-FR" b="1" baseline="30000" dirty="0">
                <a:solidFill>
                  <a:srgbClr val="FF0000"/>
                </a:solidFill>
              </a:rPr>
              <a:t>7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n/s/cm</a:t>
            </a:r>
            <a:r>
              <a:rPr lang="fr-FR" b="1" baseline="30000" dirty="0" smtClean="0">
                <a:solidFill>
                  <a:srgbClr val="FF0000"/>
                </a:solidFill>
              </a:rPr>
              <a:t>2</a:t>
            </a:r>
            <a:endParaRPr lang="fr-FR" b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 txBox="1">
            <a:spLocks/>
          </p:cNvSpPr>
          <p:nvPr/>
        </p:nvSpPr>
        <p:spPr bwMode="auto">
          <a:xfrm>
            <a:off x="2339752" y="122333"/>
            <a:ext cx="657229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fr-FR" dirty="0" err="1" smtClean="0"/>
              <a:t>Development</a:t>
            </a:r>
            <a:r>
              <a:rPr lang="fr-FR" dirty="0" smtClean="0"/>
              <a:t> of a </a:t>
            </a:r>
            <a:r>
              <a:rPr lang="fr-FR" dirty="0" err="1" smtClean="0"/>
              <a:t>gas</a:t>
            </a:r>
            <a:r>
              <a:rPr lang="fr-FR" dirty="0" smtClean="0"/>
              <a:t> </a:t>
            </a:r>
            <a:r>
              <a:rPr lang="fr-FR" dirty="0" err="1" smtClean="0"/>
              <a:t>target</a:t>
            </a:r>
            <a:r>
              <a:rPr lang="fr-FR" dirty="0" smtClean="0"/>
              <a:t> for LICORNE</a:t>
            </a:r>
            <a:br>
              <a:rPr lang="fr-FR" dirty="0" smtClean="0"/>
            </a:br>
            <a:r>
              <a:rPr lang="fr-FR" sz="1400" b="0" cap="none" dirty="0" smtClean="0"/>
              <a:t>(</a:t>
            </a:r>
            <a:r>
              <a:rPr lang="fr-FR" sz="1400" b="0" cap="none" dirty="0" err="1" smtClean="0"/>
              <a:t>commissionning</a:t>
            </a:r>
            <a:r>
              <a:rPr lang="fr-FR" sz="1400" b="0" cap="none" dirty="0" smtClean="0"/>
              <a:t> </a:t>
            </a:r>
            <a:r>
              <a:rPr lang="fr-FR" sz="1400" b="0" cap="none" dirty="0" err="1" smtClean="0"/>
              <a:t>performed</a:t>
            </a:r>
            <a:r>
              <a:rPr lang="fr-FR" sz="1400" b="0" cap="none" dirty="0" smtClean="0"/>
              <a:t> nov. 2014)</a:t>
            </a:r>
            <a:endParaRPr lang="fr-FR" sz="1400" b="0" cap="none" dirty="0"/>
          </a:p>
        </p:txBody>
      </p:sp>
      <p:sp>
        <p:nvSpPr>
          <p:cNvPr id="8" name="Ellipse 7"/>
          <p:cNvSpPr/>
          <p:nvPr/>
        </p:nvSpPr>
        <p:spPr>
          <a:xfrm>
            <a:off x="723156" y="1876509"/>
            <a:ext cx="720080" cy="72008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effectLst/>
          <a:scene3d>
            <a:camera prst="orthographicFront"/>
            <a:lightRig rig="balanced" dir="t">
              <a:rot lat="0" lon="0" rev="1800000"/>
            </a:lightRig>
          </a:scene3d>
          <a:sp3d extrusionH="882650" contourW="12700" prstMaterial="metal">
            <a:extrusionClr>
              <a:schemeClr val="bg1"/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r 5"/>
          <p:cNvGrpSpPr/>
          <p:nvPr/>
        </p:nvGrpSpPr>
        <p:grpSpPr>
          <a:xfrm>
            <a:off x="467544" y="1628800"/>
            <a:ext cx="1261474" cy="1232520"/>
            <a:chOff x="467544" y="1628800"/>
            <a:chExt cx="1261474" cy="1232520"/>
          </a:xfrm>
          <a:effectLst/>
        </p:grpSpPr>
        <p:cxnSp>
          <p:nvCxnSpPr>
            <p:cNvPr id="11" name="Connecteur droit avec flèche 10"/>
            <p:cNvCxnSpPr>
              <a:stCxn id="8" idx="0"/>
            </p:cNvCxnSpPr>
            <p:nvPr/>
          </p:nvCxnSpPr>
          <p:spPr>
            <a:xfrm flipV="1">
              <a:off x="1083196" y="1628800"/>
              <a:ext cx="15085" cy="247709"/>
            </a:xfrm>
            <a:prstGeom prst="straightConnector1">
              <a:avLst/>
            </a:prstGeom>
            <a:ln w="32131">
              <a:solidFill>
                <a:schemeClr val="accent1">
                  <a:lumMod val="75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>
              <a:stCxn id="8" idx="7"/>
            </p:cNvCxnSpPr>
            <p:nvPr/>
          </p:nvCxnSpPr>
          <p:spPr>
            <a:xfrm flipV="1">
              <a:off x="1337783" y="1809298"/>
              <a:ext cx="206496" cy="172664"/>
            </a:xfrm>
            <a:prstGeom prst="straightConnector1">
              <a:avLst/>
            </a:prstGeom>
            <a:ln w="32131">
              <a:solidFill>
                <a:schemeClr val="accent1">
                  <a:lumMod val="75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>
              <a:off x="1443236" y="2245060"/>
              <a:ext cx="285782" cy="0"/>
            </a:xfrm>
            <a:prstGeom prst="straightConnector1">
              <a:avLst/>
            </a:prstGeom>
            <a:ln w="32131">
              <a:solidFill>
                <a:schemeClr val="accent1">
                  <a:lumMod val="75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>
              <a:stCxn id="8" idx="5"/>
            </p:cNvCxnSpPr>
            <p:nvPr/>
          </p:nvCxnSpPr>
          <p:spPr>
            <a:xfrm>
              <a:off x="1337783" y="2491136"/>
              <a:ext cx="206496" cy="189686"/>
            </a:xfrm>
            <a:prstGeom prst="straightConnector1">
              <a:avLst/>
            </a:prstGeom>
            <a:ln w="32131">
              <a:solidFill>
                <a:schemeClr val="accent1">
                  <a:lumMod val="75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stCxn id="8" idx="4"/>
            </p:cNvCxnSpPr>
            <p:nvPr/>
          </p:nvCxnSpPr>
          <p:spPr>
            <a:xfrm>
              <a:off x="1083196" y="2596589"/>
              <a:ext cx="15085" cy="264731"/>
            </a:xfrm>
            <a:prstGeom prst="straightConnector1">
              <a:avLst/>
            </a:prstGeom>
            <a:ln w="32131">
              <a:solidFill>
                <a:schemeClr val="accent1">
                  <a:lumMod val="75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8" idx="3"/>
            </p:cNvCxnSpPr>
            <p:nvPr/>
          </p:nvCxnSpPr>
          <p:spPr>
            <a:xfrm flipH="1">
              <a:off x="652283" y="2491136"/>
              <a:ext cx="176326" cy="189686"/>
            </a:xfrm>
            <a:prstGeom prst="straightConnector1">
              <a:avLst/>
            </a:prstGeom>
            <a:ln w="32131">
              <a:solidFill>
                <a:schemeClr val="accent1">
                  <a:lumMod val="75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>
              <a:stCxn id="8" idx="2"/>
            </p:cNvCxnSpPr>
            <p:nvPr/>
          </p:nvCxnSpPr>
          <p:spPr>
            <a:xfrm flipH="1">
              <a:off x="467544" y="2236549"/>
              <a:ext cx="255612" cy="8511"/>
            </a:xfrm>
            <a:prstGeom prst="straightConnector1">
              <a:avLst/>
            </a:prstGeom>
            <a:ln w="32131">
              <a:solidFill>
                <a:schemeClr val="accent1">
                  <a:lumMod val="75000"/>
                </a:schemeClr>
              </a:solidFill>
              <a:tailEnd type="stealt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>
              <a:stCxn id="8" idx="1"/>
            </p:cNvCxnSpPr>
            <p:nvPr/>
          </p:nvCxnSpPr>
          <p:spPr>
            <a:xfrm flipH="1" flipV="1">
              <a:off x="652283" y="1809298"/>
              <a:ext cx="176326" cy="172664"/>
            </a:xfrm>
            <a:prstGeom prst="straightConnector1">
              <a:avLst/>
            </a:prstGeom>
            <a:ln w="32131">
              <a:solidFill>
                <a:schemeClr val="accent1">
                  <a:lumMod val="75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r 50"/>
          <p:cNvGrpSpPr/>
          <p:nvPr/>
        </p:nvGrpSpPr>
        <p:grpSpPr>
          <a:xfrm>
            <a:off x="1443236" y="1628801"/>
            <a:ext cx="2403592" cy="1148544"/>
            <a:chOff x="1443236" y="1628800"/>
            <a:chExt cx="2403592" cy="1148544"/>
          </a:xfrm>
        </p:grpSpPr>
        <p:cxnSp>
          <p:nvCxnSpPr>
            <p:cNvPr id="22" name="Connecteur droit avec flèche 21"/>
            <p:cNvCxnSpPr>
              <a:stCxn id="8" idx="6"/>
            </p:cNvCxnSpPr>
            <p:nvPr/>
          </p:nvCxnSpPr>
          <p:spPr>
            <a:xfrm flipV="1">
              <a:off x="1443236" y="1809298"/>
              <a:ext cx="1616596" cy="427251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>
              <a:stCxn id="8" idx="6"/>
            </p:cNvCxnSpPr>
            <p:nvPr/>
          </p:nvCxnSpPr>
          <p:spPr>
            <a:xfrm flipV="1">
              <a:off x="1443236" y="2101044"/>
              <a:ext cx="2120652" cy="135505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>
              <a:stCxn id="8" idx="6"/>
            </p:cNvCxnSpPr>
            <p:nvPr/>
          </p:nvCxnSpPr>
          <p:spPr>
            <a:xfrm>
              <a:off x="1443236" y="2236549"/>
              <a:ext cx="1145686" cy="80519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>
              <a:stCxn id="8" idx="6"/>
            </p:cNvCxnSpPr>
            <p:nvPr/>
          </p:nvCxnSpPr>
          <p:spPr>
            <a:xfrm>
              <a:off x="1443236" y="2236549"/>
              <a:ext cx="1440160" cy="368551"/>
            </a:xfrm>
            <a:prstGeom prst="straightConnector1">
              <a:avLst/>
            </a:prstGeom>
            <a:ln>
              <a:solidFill>
                <a:srgbClr val="66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 flipH="1">
              <a:off x="3082265" y="1628800"/>
              <a:ext cx="305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n</a:t>
              </a:r>
              <a:endParaRPr lang="fr-FR" b="1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533978" y="2101044"/>
              <a:ext cx="325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n</a:t>
              </a:r>
              <a:endParaRPr lang="fr-FR" b="1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3521160" y="1916379"/>
              <a:ext cx="325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n</a:t>
              </a:r>
              <a:endParaRPr lang="fr-FR" b="1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806110" y="2408012"/>
              <a:ext cx="325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n</a:t>
              </a:r>
              <a:endParaRPr lang="fr-FR" b="1" dirty="0"/>
            </a:p>
          </p:txBody>
        </p:sp>
      </p:grpSp>
      <p:sp>
        <p:nvSpPr>
          <p:cNvPr id="30" name="Arrondir un rectangle avec un coin du même côté 29"/>
          <p:cNvSpPr/>
          <p:nvPr/>
        </p:nvSpPr>
        <p:spPr>
          <a:xfrm rot="9649100">
            <a:off x="1764494" y="1401715"/>
            <a:ext cx="436240" cy="516932"/>
          </a:xfrm>
          <a:prstGeom prst="round2Same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1764496" y="1464431"/>
            <a:ext cx="49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Ge</a:t>
            </a:r>
            <a:endParaRPr lang="fr-FR" dirty="0"/>
          </a:p>
        </p:txBody>
      </p:sp>
      <p:grpSp>
        <p:nvGrpSpPr>
          <p:cNvPr id="32" name="Grouper 51"/>
          <p:cNvGrpSpPr/>
          <p:nvPr/>
        </p:nvGrpSpPr>
        <p:grpSpPr>
          <a:xfrm>
            <a:off x="2188626" y="932949"/>
            <a:ext cx="1819477" cy="695851"/>
            <a:chOff x="2188624" y="932949"/>
            <a:chExt cx="1819477" cy="695851"/>
          </a:xfrm>
        </p:grpSpPr>
        <p:cxnSp>
          <p:nvCxnSpPr>
            <p:cNvPr id="33" name="Connecteur droit avec flèche 32"/>
            <p:cNvCxnSpPr>
              <a:stCxn id="30" idx="2"/>
              <a:endCxn id="34" idx="1"/>
            </p:cNvCxnSpPr>
            <p:nvPr/>
          </p:nvCxnSpPr>
          <p:spPr>
            <a:xfrm flipV="1">
              <a:off x="2188624" y="1280875"/>
              <a:ext cx="845594" cy="307640"/>
            </a:xfrm>
            <a:prstGeom prst="straightConnector1">
              <a:avLst/>
            </a:prstGeom>
            <a:ln w="12700" cmpd="sng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3"/>
            <a:srcRect l="1584" t="16808" r="5393" b="11776"/>
            <a:stretch/>
          </p:blipFill>
          <p:spPr>
            <a:xfrm>
              <a:off x="3034218" y="932949"/>
              <a:ext cx="973883" cy="695851"/>
            </a:xfrm>
            <a:prstGeom prst="rect">
              <a:avLst/>
            </a:prstGeom>
          </p:spPr>
        </p:pic>
        <p:sp>
          <p:nvSpPr>
            <p:cNvPr id="35" name="ZoneTexte 34"/>
            <p:cNvSpPr txBox="1"/>
            <p:nvPr/>
          </p:nvSpPr>
          <p:spPr>
            <a:xfrm>
              <a:off x="2389626" y="1013592"/>
              <a:ext cx="4414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??</a:t>
              </a:r>
              <a:endParaRPr lang="fr-FR" dirty="0"/>
            </a:p>
          </p:txBody>
        </p:sp>
      </p:grpSp>
      <p:sp>
        <p:nvSpPr>
          <p:cNvPr id="36" name="Multiplication 49"/>
          <p:cNvSpPr/>
          <p:nvPr/>
        </p:nvSpPr>
        <p:spPr>
          <a:xfrm>
            <a:off x="2051722" y="908722"/>
            <a:ext cx="1083003" cy="1019111"/>
          </a:xfrm>
          <a:prstGeom prst="mathMultiply">
            <a:avLst>
              <a:gd name="adj1" fmla="val 9969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7" name="Grouper 53"/>
          <p:cNvGrpSpPr/>
          <p:nvPr/>
        </p:nvGrpSpPr>
        <p:grpSpPr>
          <a:xfrm>
            <a:off x="4572002" y="1128225"/>
            <a:ext cx="4572001" cy="1796720"/>
            <a:chOff x="4572000" y="1128226"/>
            <a:chExt cx="4572001" cy="1796719"/>
          </a:xfrm>
        </p:grpSpPr>
        <p:sp>
          <p:nvSpPr>
            <p:cNvPr id="38" name="ZoneTexte 37"/>
            <p:cNvSpPr txBox="1"/>
            <p:nvPr/>
          </p:nvSpPr>
          <p:spPr>
            <a:xfrm>
              <a:off x="4572001" y="1128226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latin typeface="Calibri"/>
                  <a:cs typeface="Calibri"/>
                </a:rPr>
                <a:t>Parasitic</a:t>
              </a:r>
              <a:r>
                <a:rPr lang="fr-FR" dirty="0" smtClean="0">
                  <a:latin typeface="Calibri"/>
                  <a:cs typeface="Calibri"/>
                </a:rPr>
                <a:t> fusion </a:t>
              </a:r>
              <a:r>
                <a:rPr lang="fr-FR" dirty="0" err="1" smtClean="0">
                  <a:latin typeface="Calibri"/>
                  <a:cs typeface="Calibri"/>
                </a:rPr>
                <a:t>evaporation</a:t>
              </a:r>
              <a:r>
                <a:rPr lang="fr-FR" dirty="0" smtClean="0">
                  <a:latin typeface="Calibri"/>
                  <a:cs typeface="Calibri"/>
                </a:rPr>
                <a:t> </a:t>
              </a:r>
              <a:r>
                <a:rPr lang="fr-FR" dirty="0" err="1" smtClean="0">
                  <a:latin typeface="Calibri"/>
                  <a:cs typeface="Calibri"/>
                </a:rPr>
                <a:t>reaction</a:t>
              </a:r>
              <a:r>
                <a:rPr lang="fr-FR" dirty="0" smtClean="0">
                  <a:latin typeface="Calibri"/>
                  <a:cs typeface="Calibri"/>
                </a:rPr>
                <a:t> of </a:t>
              </a:r>
              <a:r>
                <a:rPr lang="fr-FR" baseline="30000" dirty="0" smtClean="0">
                  <a:latin typeface="Calibri"/>
                  <a:cs typeface="Calibri"/>
                </a:rPr>
                <a:t>7</a:t>
              </a:r>
              <a:r>
                <a:rPr lang="fr-FR" dirty="0" smtClean="0">
                  <a:latin typeface="Calibri"/>
                  <a:cs typeface="Calibri"/>
                </a:rPr>
                <a:t>Li on </a:t>
              </a:r>
              <a:r>
                <a:rPr lang="fr-FR" baseline="30000" dirty="0" smtClean="0">
                  <a:latin typeface="Calibri"/>
                  <a:cs typeface="Calibri"/>
                </a:rPr>
                <a:t>12</a:t>
              </a:r>
              <a:r>
                <a:rPr lang="fr-FR" dirty="0" smtClean="0">
                  <a:latin typeface="Calibri"/>
                  <a:cs typeface="Calibri"/>
                </a:rPr>
                <a:t>C</a:t>
              </a:r>
              <a:endParaRPr lang="fr-FR" dirty="0">
                <a:latin typeface="Calibri"/>
                <a:cs typeface="Calibri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4572000" y="1774556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latin typeface="Calibri"/>
                  <a:cs typeface="Calibri"/>
                </a:rPr>
                <a:t>Need</a:t>
              </a:r>
              <a:r>
                <a:rPr lang="fr-FR" dirty="0" smtClean="0">
                  <a:latin typeface="Calibri"/>
                  <a:cs typeface="Calibri"/>
                </a:rPr>
                <a:t> to change the PP </a:t>
              </a:r>
              <a:r>
                <a:rPr lang="fr-FR" dirty="0" err="1" smtClean="0">
                  <a:latin typeface="Calibri"/>
                  <a:cs typeface="Calibri"/>
                </a:rPr>
                <a:t>target</a:t>
              </a:r>
              <a:r>
                <a:rPr lang="fr-FR" dirty="0" smtClean="0">
                  <a:latin typeface="Calibri"/>
                  <a:cs typeface="Calibri"/>
                </a:rPr>
                <a:t> </a:t>
              </a:r>
              <a:r>
                <a:rPr lang="fr-FR" dirty="0" smtClean="0"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fr-FR" dirty="0" err="1" smtClean="0">
                  <a:latin typeface="Calibri"/>
                  <a:ea typeface="Wingdings"/>
                  <a:cs typeface="Calibri"/>
                  <a:sym typeface="Wingdings"/>
                </a:rPr>
                <a:t>Gas</a:t>
              </a:r>
              <a:r>
                <a:rPr lang="fr-FR" dirty="0" smtClean="0">
                  <a:latin typeface="Calibri"/>
                  <a:ea typeface="Wingdings"/>
                  <a:cs typeface="Calibri"/>
                  <a:sym typeface="Wingdings"/>
                </a:rPr>
                <a:t> </a:t>
              </a:r>
              <a:r>
                <a:rPr lang="fr-FR" dirty="0" err="1" smtClean="0">
                  <a:latin typeface="Calibri"/>
                  <a:ea typeface="Wingdings"/>
                  <a:cs typeface="Calibri"/>
                  <a:sym typeface="Wingdings"/>
                </a:rPr>
                <a:t>target</a:t>
              </a:r>
              <a:r>
                <a:rPr lang="fr-FR" dirty="0" smtClean="0">
                  <a:latin typeface="Calibri"/>
                  <a:ea typeface="Wingdings"/>
                  <a:cs typeface="Calibri"/>
                  <a:sym typeface="Wingdings"/>
                </a:rPr>
                <a:t> </a:t>
              </a:r>
              <a:endParaRPr lang="fr-FR" dirty="0">
                <a:latin typeface="Calibri"/>
                <a:cs typeface="Calibri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4572000" y="2278614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latin typeface="Calibri"/>
                  <a:cs typeface="Calibri"/>
                </a:rPr>
                <a:t>Elements</a:t>
              </a:r>
              <a:r>
                <a:rPr lang="fr-FR" dirty="0" smtClean="0">
                  <a:latin typeface="Calibri"/>
                  <a:cs typeface="Calibri"/>
                </a:rPr>
                <a:t> </a:t>
              </a:r>
              <a:r>
                <a:rPr lang="fr-FR" dirty="0" err="1" smtClean="0">
                  <a:latin typeface="Calibri"/>
                  <a:cs typeface="Calibri"/>
                </a:rPr>
                <a:t>with</a:t>
              </a:r>
              <a:r>
                <a:rPr lang="fr-FR" dirty="0" smtClean="0">
                  <a:latin typeface="Calibri"/>
                  <a:cs typeface="Calibri"/>
                </a:rPr>
                <a:t> Z &gt; 73 </a:t>
              </a:r>
              <a:r>
                <a:rPr lang="fr-FR" dirty="0" err="1" smtClean="0">
                  <a:latin typeface="Calibri"/>
                  <a:cs typeface="Calibri"/>
                </a:rPr>
                <a:t>required</a:t>
              </a:r>
              <a:r>
                <a:rPr lang="fr-FR" dirty="0" smtClean="0">
                  <a:latin typeface="Calibri"/>
                  <a:cs typeface="Calibri"/>
                </a:rPr>
                <a:t> in the </a:t>
              </a:r>
              <a:r>
                <a:rPr lang="fr-FR" dirty="0" err="1" smtClean="0">
                  <a:latin typeface="Calibri"/>
                  <a:cs typeface="Calibri"/>
                </a:rPr>
                <a:t>beam</a:t>
              </a:r>
              <a:r>
                <a:rPr lang="fr-FR" dirty="0" smtClean="0">
                  <a:latin typeface="Calibri"/>
                  <a:cs typeface="Calibri"/>
                </a:rPr>
                <a:t> </a:t>
              </a:r>
              <a:r>
                <a:rPr lang="fr-FR" dirty="0" err="1" smtClean="0">
                  <a:latin typeface="Calibri"/>
                  <a:cs typeface="Calibri"/>
                </a:rPr>
                <a:t>path</a:t>
              </a:r>
              <a:endParaRPr lang="fr-FR" dirty="0">
                <a:latin typeface="Calibri"/>
                <a:cs typeface="Calibri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0" y="2996952"/>
            <a:ext cx="395536" cy="2880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032" y="3014341"/>
            <a:ext cx="4326756" cy="384366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788024" y="3068960"/>
            <a:ext cx="1872208" cy="3600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Picture 2" descr="C:\Users\$wilson\Desktop\LICORNE2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" r="20368" b="6391"/>
          <a:stretch/>
        </p:blipFill>
        <p:spPr bwMode="auto">
          <a:xfrm>
            <a:off x="251520" y="2996952"/>
            <a:ext cx="4184316" cy="372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244408" y="4720727"/>
            <a:ext cx="88838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Air circulation</a:t>
            </a:r>
            <a:endParaRPr lang="it-IT" sz="1100" dirty="0"/>
          </a:p>
        </p:txBody>
      </p:sp>
      <p:sp>
        <p:nvSpPr>
          <p:cNvPr id="45" name="ZoneTexte 44"/>
          <p:cNvSpPr txBox="1"/>
          <p:nvPr/>
        </p:nvSpPr>
        <p:spPr>
          <a:xfrm>
            <a:off x="7092280" y="3213556"/>
            <a:ext cx="58820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In air</a:t>
            </a:r>
            <a:endParaRPr lang="it-IT" sz="1100" dirty="0"/>
          </a:p>
        </p:txBody>
      </p:sp>
      <p:sp>
        <p:nvSpPr>
          <p:cNvPr id="46" name="ZoneTexte 45"/>
          <p:cNvSpPr txBox="1"/>
          <p:nvPr/>
        </p:nvSpPr>
        <p:spPr>
          <a:xfrm>
            <a:off x="8323842" y="3154179"/>
            <a:ext cx="7126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Out air</a:t>
            </a:r>
            <a:endParaRPr lang="it-IT" sz="1100" dirty="0"/>
          </a:p>
        </p:txBody>
      </p:sp>
      <p:sp>
        <p:nvSpPr>
          <p:cNvPr id="47" name="ZoneTexte 46"/>
          <p:cNvSpPr txBox="1"/>
          <p:nvPr/>
        </p:nvSpPr>
        <p:spPr>
          <a:xfrm>
            <a:off x="7020370" y="6021288"/>
            <a:ext cx="122403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Tantalum window</a:t>
            </a:r>
            <a:endParaRPr lang="it-IT" sz="1100" dirty="0"/>
          </a:p>
        </p:txBody>
      </p:sp>
      <p:sp>
        <p:nvSpPr>
          <p:cNvPr id="48" name="ZoneTexte 47"/>
          <p:cNvSpPr txBox="1"/>
          <p:nvPr/>
        </p:nvSpPr>
        <p:spPr>
          <a:xfrm>
            <a:off x="4828418" y="6596391"/>
            <a:ext cx="226386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Target cooling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3129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336704" cy="714380"/>
          </a:xfrm>
        </p:spPr>
        <p:txBody>
          <a:bodyPr>
            <a:noAutofit/>
          </a:bodyPr>
          <a:lstStyle/>
          <a:p>
            <a:r>
              <a:rPr lang="it-IT" sz="3200" dirty="0" smtClean="0"/>
              <a:t>LICORNE setup (i)</a:t>
            </a:r>
            <a:endParaRPr lang="it-IT" sz="3200" dirty="0"/>
          </a:p>
        </p:txBody>
      </p:sp>
      <p:pic>
        <p:nvPicPr>
          <p:cNvPr id="31" name="Picture 3" descr="C:\Users\$wilson\Desktop\PARISWS photos\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13" y="2238123"/>
            <a:ext cx="3539202" cy="265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ZoneTexte 33"/>
          <p:cNvSpPr txBox="1"/>
          <p:nvPr/>
        </p:nvSpPr>
        <p:spPr>
          <a:xfrm>
            <a:off x="2569616" y="5166111"/>
            <a:ext cx="230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Hydrogen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gas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cells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5" name="Picture 2" descr="C:\Users\$wilson\Desktop\Gas Target Comissionning\Imag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8" y="5350778"/>
            <a:ext cx="2448893" cy="12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35"/>
          <p:cNvSpPr txBox="1"/>
          <p:nvPr/>
        </p:nvSpPr>
        <p:spPr>
          <a:xfrm>
            <a:off x="6114628" y="5027613"/>
            <a:ext cx="259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H</a:t>
            </a:r>
            <a:r>
              <a:rPr lang="fr-FR" b="1" baseline="-25000" dirty="0" smtClean="0">
                <a:solidFill>
                  <a:srgbClr val="0070C0"/>
                </a:solidFill>
              </a:rPr>
              <a:t>2</a:t>
            </a:r>
            <a:r>
              <a:rPr lang="fr-FR" b="1" dirty="0" smtClean="0">
                <a:solidFill>
                  <a:srgbClr val="0070C0"/>
                </a:solidFill>
              </a:rPr>
              <a:t> pressure and flow control system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2693790" y="5643447"/>
            <a:ext cx="5636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Development </a:t>
            </a:r>
            <a:r>
              <a:rPr lang="en-US" sz="1600" b="1" dirty="0"/>
              <a:t>of a </a:t>
            </a:r>
            <a:r>
              <a:rPr lang="en-US" sz="1600" b="1" dirty="0" err="1"/>
              <a:t>kinematically</a:t>
            </a:r>
            <a:r>
              <a:rPr lang="en-US" sz="1600" b="1" dirty="0"/>
              <a:t> focused neutron source</a:t>
            </a:r>
          </a:p>
          <a:p>
            <a:r>
              <a:rPr lang="en-US" sz="1600" b="1" dirty="0"/>
              <a:t>with the </a:t>
            </a:r>
            <a:r>
              <a:rPr lang="en-US" sz="1600" b="1" dirty="0" smtClean="0"/>
              <a:t>p(</a:t>
            </a:r>
            <a:r>
              <a:rPr lang="en-US" sz="1600" b="1" baseline="30000" dirty="0" smtClean="0"/>
              <a:t>7</a:t>
            </a:r>
            <a:r>
              <a:rPr lang="en-US" sz="1600" b="1" dirty="0" smtClean="0"/>
              <a:t>Li,n)</a:t>
            </a:r>
            <a:r>
              <a:rPr lang="en-US" sz="1600" b="1" baseline="30000" dirty="0" smtClean="0"/>
              <a:t>7</a:t>
            </a:r>
            <a:r>
              <a:rPr lang="en-US" sz="1600" b="1" dirty="0" smtClean="0"/>
              <a:t>Be </a:t>
            </a:r>
            <a:r>
              <a:rPr lang="en-US" sz="1600" b="1" dirty="0"/>
              <a:t>inverse reaction</a:t>
            </a:r>
            <a:endParaRPr lang="fr-FR" sz="1600" b="1" dirty="0" smtClean="0"/>
          </a:p>
          <a:p>
            <a:r>
              <a:rPr lang="fr-FR" sz="2400" b="1" i="1" u="sng" dirty="0" err="1" smtClean="0"/>
              <a:t>M.Lebois</a:t>
            </a:r>
            <a:r>
              <a:rPr lang="fr-FR" sz="2400" b="1" i="1" u="sng" dirty="0" smtClean="0"/>
              <a:t>, J.N. Wilson </a:t>
            </a:r>
            <a:r>
              <a:rPr lang="fr-FR" sz="1600" i="1" dirty="0" smtClean="0"/>
              <a:t>et al., </a:t>
            </a:r>
          </a:p>
          <a:p>
            <a:r>
              <a:rPr lang="fr-FR" sz="1600" i="1" dirty="0" err="1" smtClean="0"/>
              <a:t>Nucl</a:t>
            </a:r>
            <a:r>
              <a:rPr lang="fr-FR" sz="1600" i="1" dirty="0" smtClean="0"/>
              <a:t>. </a:t>
            </a:r>
            <a:r>
              <a:rPr lang="fr-FR" sz="1600" i="1" dirty="0" err="1" smtClean="0"/>
              <a:t>Instrum</a:t>
            </a:r>
            <a:r>
              <a:rPr lang="fr-FR" sz="1600" i="1" dirty="0" smtClean="0"/>
              <a:t>. </a:t>
            </a:r>
            <a:r>
              <a:rPr lang="fr-FR" sz="1600" i="1" dirty="0" err="1" smtClean="0"/>
              <a:t>Meth</a:t>
            </a:r>
            <a:r>
              <a:rPr lang="fr-FR" sz="1600" i="1" dirty="0" smtClean="0"/>
              <a:t>. A 735 145 (2014)</a:t>
            </a:r>
            <a:endParaRPr lang="fr-FR" sz="1600" i="1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153" y="1311796"/>
            <a:ext cx="5135274" cy="385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9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572296" cy="714380"/>
          </a:xfrm>
        </p:spPr>
        <p:txBody>
          <a:bodyPr>
            <a:noAutofit/>
          </a:bodyPr>
          <a:lstStyle/>
          <a:p>
            <a:r>
              <a:rPr lang="it-IT" sz="3200" dirty="0"/>
              <a:t>LICORNE setup (</a:t>
            </a:r>
            <a:r>
              <a:rPr lang="it-IT" sz="3200" dirty="0" smtClean="0"/>
              <a:t>iI)</a:t>
            </a:r>
            <a:endParaRPr lang="it-IT" sz="3200" dirty="0"/>
          </a:p>
        </p:txBody>
      </p:sp>
      <p:pic>
        <p:nvPicPr>
          <p:cNvPr id="59" name="Picture 2" descr="C:\Users\$wilson\Desktop\238U(n,f) Miniball\238U(n,f) expt photos\20150224_085633_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7271"/>
            <a:ext cx="8781124" cy="493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4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re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6572296" cy="714380"/>
          </a:xfrm>
        </p:spPr>
        <p:txBody>
          <a:bodyPr>
            <a:noAutofit/>
          </a:bodyPr>
          <a:lstStyle/>
          <a:p>
            <a:r>
              <a:rPr lang="it-IT" sz="3200" dirty="0"/>
              <a:t>LICORNE setup </a:t>
            </a:r>
            <a:r>
              <a:rPr lang="it-IT" sz="3200" dirty="0" smtClean="0"/>
              <a:t>(IiI)</a:t>
            </a:r>
            <a:endParaRPr lang="it-IT" sz="3200" dirty="0"/>
          </a:p>
        </p:txBody>
      </p:sp>
      <p:pic>
        <p:nvPicPr>
          <p:cNvPr id="103" name="Picture 4" descr="C:\Users\$wilson\Desktop\talk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2359"/>
            <a:ext cx="8748464" cy="49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ZoneTexte 103"/>
          <p:cNvSpPr txBox="1"/>
          <p:nvPr/>
        </p:nvSpPr>
        <p:spPr>
          <a:xfrm>
            <a:off x="431540" y="3282139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baseline="30000" dirty="0" smtClean="0">
                <a:solidFill>
                  <a:schemeClr val="bg1"/>
                </a:solidFill>
              </a:rPr>
              <a:t>238</a:t>
            </a:r>
            <a:r>
              <a:rPr lang="it-IT" sz="4000" b="1" dirty="0" smtClean="0">
                <a:solidFill>
                  <a:schemeClr val="bg1"/>
                </a:solidFill>
              </a:rPr>
              <a:t>U</a:t>
            </a:r>
          </a:p>
          <a:p>
            <a:r>
              <a:rPr lang="it-IT" sz="4000" b="1" dirty="0" smtClean="0">
                <a:solidFill>
                  <a:schemeClr val="bg1"/>
                </a:solidFill>
              </a:rPr>
              <a:t>metallic</a:t>
            </a:r>
            <a:endParaRPr lang="it-IT" sz="4000" b="1" dirty="0">
              <a:solidFill>
                <a:schemeClr val="bg1"/>
              </a:solidFill>
            </a:endParaRPr>
          </a:p>
        </p:txBody>
      </p:sp>
      <p:cxnSp>
        <p:nvCxnSpPr>
          <p:cNvPr id="105" name="Connecteur droit avec flèche 104"/>
          <p:cNvCxnSpPr/>
          <p:nvPr/>
        </p:nvCxnSpPr>
        <p:spPr>
          <a:xfrm>
            <a:off x="1691680" y="3710935"/>
            <a:ext cx="2088232" cy="353943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827584" y="18448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(p,p’) gamma shield</a:t>
            </a:r>
            <a:r>
              <a:rPr lang="it-IT" dirty="0" smtClean="0"/>
              <a:t>r</a:t>
            </a:r>
            <a:endParaRPr lang="it-IT" dirty="0"/>
          </a:p>
        </p:txBody>
      </p:sp>
      <p:cxnSp>
        <p:nvCxnSpPr>
          <p:cNvPr id="107" name="Connecteur droit avec flèche 106"/>
          <p:cNvCxnSpPr/>
          <p:nvPr/>
        </p:nvCxnSpPr>
        <p:spPr>
          <a:xfrm>
            <a:off x="1583668" y="2214156"/>
            <a:ext cx="1764196" cy="143086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46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572296" cy="714380"/>
          </a:xfrm>
        </p:spPr>
        <p:txBody>
          <a:bodyPr>
            <a:normAutofit/>
          </a:bodyPr>
          <a:lstStyle/>
          <a:p>
            <a:r>
              <a:rPr lang="fr-FR" sz="3200" kern="0" dirty="0" err="1"/>
              <a:t>Pulsed</a:t>
            </a:r>
            <a:r>
              <a:rPr lang="fr-FR" sz="3200" kern="0" dirty="0"/>
              <a:t> neutron </a:t>
            </a:r>
            <a:r>
              <a:rPr lang="fr-FR" sz="3200" kern="0" dirty="0" err="1"/>
              <a:t>beam</a:t>
            </a:r>
            <a:endParaRPr lang="fr-FR" sz="3200" kern="0" dirty="0"/>
          </a:p>
        </p:txBody>
      </p:sp>
      <p:grpSp>
        <p:nvGrpSpPr>
          <p:cNvPr id="40" name="Groupe 39"/>
          <p:cNvGrpSpPr/>
          <p:nvPr/>
        </p:nvGrpSpPr>
        <p:grpSpPr>
          <a:xfrm>
            <a:off x="1" y="1340769"/>
            <a:ext cx="5220071" cy="3456384"/>
            <a:chOff x="836105" y="1000109"/>
            <a:chExt cx="7543800" cy="5829300"/>
          </a:xfrm>
        </p:grpSpPr>
        <p:pic>
          <p:nvPicPr>
            <p:cNvPr id="41" name="Picture 2" descr="C:\Users\$wilson\Desktop\tsdi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05" y="1000109"/>
              <a:ext cx="7543800" cy="582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Connecteur droit avec flèche 41"/>
            <p:cNvCxnSpPr/>
            <p:nvPr/>
          </p:nvCxnSpPr>
          <p:spPr>
            <a:xfrm>
              <a:off x="1743685" y="4768599"/>
              <a:ext cx="100814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/>
            <p:nvPr/>
          </p:nvCxnSpPr>
          <p:spPr>
            <a:xfrm>
              <a:off x="2904225" y="4768599"/>
              <a:ext cx="100814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/>
            <p:nvPr/>
          </p:nvCxnSpPr>
          <p:spPr>
            <a:xfrm>
              <a:off x="4048005" y="4768599"/>
              <a:ext cx="100814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1874097" y="4268598"/>
              <a:ext cx="877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400 ns</a:t>
              </a:r>
              <a:endParaRPr lang="fr-FR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5385454" y="1943575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Prompt </a:t>
              </a:r>
              <a:r>
                <a:rPr lang="fr-FR" b="1" dirty="0" err="1" smtClean="0"/>
                <a:t>peak</a:t>
              </a:r>
              <a:endParaRPr lang="fr-FR" b="1" dirty="0"/>
            </a:p>
          </p:txBody>
        </p:sp>
        <p:cxnSp>
          <p:nvCxnSpPr>
            <p:cNvPr id="47" name="Connecteur droit avec flèche 46"/>
            <p:cNvCxnSpPr/>
            <p:nvPr/>
          </p:nvCxnSpPr>
          <p:spPr>
            <a:xfrm flipH="1">
              <a:off x="5344185" y="2473560"/>
              <a:ext cx="576080" cy="71081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192025" y="1888199"/>
              <a:ext cx="648090" cy="4032560"/>
            </a:xfrm>
            <a:prstGeom prst="rect">
              <a:avLst/>
            </a:prstGeom>
            <a:solidFill>
              <a:schemeClr val="accent1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4863455" y="2988983"/>
            <a:ext cx="4043326" cy="3646265"/>
            <a:chOff x="109523" y="1187461"/>
            <a:chExt cx="8371160" cy="5476098"/>
          </a:xfrm>
        </p:grpSpPr>
        <p:pic>
          <p:nvPicPr>
            <p:cNvPr id="50" name="Image 49" descr="afte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20" y="1484785"/>
              <a:ext cx="7817363" cy="4803751"/>
            </a:xfrm>
            <a:prstGeom prst="rect">
              <a:avLst/>
            </a:prstGeom>
          </p:spPr>
        </p:pic>
        <p:sp>
          <p:nvSpPr>
            <p:cNvPr id="51" name="ZoneTexte 50"/>
            <p:cNvSpPr txBox="1"/>
            <p:nvPr/>
          </p:nvSpPr>
          <p:spPr>
            <a:xfrm>
              <a:off x="6015398" y="6294227"/>
              <a:ext cx="1057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Baskerville"/>
                  <a:cs typeface="Baskerville"/>
                </a:rPr>
                <a:t>Time (ns)</a:t>
              </a:r>
              <a:endParaRPr lang="fr-FR" dirty="0">
                <a:latin typeface="Baskerville"/>
                <a:cs typeface="Baskerville"/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 rot="16200000">
              <a:off x="-403910" y="2581343"/>
              <a:ext cx="1396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latin typeface="Baskerville"/>
                  <a:cs typeface="Baskerville"/>
                </a:rPr>
                <a:t>Energy</a:t>
              </a:r>
              <a:r>
                <a:rPr lang="fr-FR" dirty="0" smtClean="0">
                  <a:latin typeface="Baskerville"/>
                  <a:cs typeface="Baskerville"/>
                </a:rPr>
                <a:t> (</a:t>
              </a:r>
              <a:r>
                <a:rPr lang="fr-FR" dirty="0" err="1" smtClean="0">
                  <a:latin typeface="Baskerville"/>
                  <a:cs typeface="Baskerville"/>
                </a:rPr>
                <a:t>keV</a:t>
              </a:r>
              <a:r>
                <a:rPr lang="fr-FR" dirty="0" smtClean="0">
                  <a:latin typeface="Baskerville"/>
                  <a:cs typeface="Baskerville"/>
                </a:rPr>
                <a:t>)</a:t>
              </a:r>
              <a:endParaRPr lang="fr-FR" dirty="0">
                <a:latin typeface="Baskerville"/>
                <a:cs typeface="Baskerville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275856" y="1484784"/>
              <a:ext cx="230425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4" name="Grouper 14"/>
            <p:cNvGrpSpPr/>
            <p:nvPr/>
          </p:nvGrpSpPr>
          <p:grpSpPr>
            <a:xfrm>
              <a:off x="2516910" y="1187461"/>
              <a:ext cx="2988755" cy="4850813"/>
              <a:chOff x="2516909" y="1187460"/>
              <a:chExt cx="2988755" cy="4850813"/>
            </a:xfrm>
          </p:grpSpPr>
          <p:sp>
            <p:nvSpPr>
              <p:cNvPr id="55" name="ZoneTexte 54"/>
              <p:cNvSpPr txBox="1"/>
              <p:nvPr/>
            </p:nvSpPr>
            <p:spPr>
              <a:xfrm>
                <a:off x="3275854" y="1187460"/>
                <a:ext cx="2229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rgbClr val="E70BE9"/>
                    </a:solidFill>
                  </a:rPr>
                  <a:t>2 prompt </a:t>
                </a:r>
                <a:r>
                  <a:rPr lang="fr-FR" dirty="0" smtClean="0">
                    <a:solidFill>
                      <a:srgbClr val="E70BE9"/>
                    </a:solidFill>
                    <a:latin typeface="Symbol" charset="2"/>
                    <a:cs typeface="Symbol" charset="2"/>
                  </a:rPr>
                  <a:t>g</a:t>
                </a:r>
                <a:r>
                  <a:rPr lang="fr-FR" dirty="0" smtClean="0">
                    <a:solidFill>
                      <a:srgbClr val="E70BE9"/>
                    </a:solidFill>
                  </a:rPr>
                  <a:t> </a:t>
                </a:r>
                <a:r>
                  <a:rPr lang="fr-FR" dirty="0" err="1" smtClean="0">
                    <a:solidFill>
                      <a:srgbClr val="E70BE9"/>
                    </a:solidFill>
                  </a:rPr>
                  <a:t>selection</a:t>
                </a:r>
                <a:endParaRPr lang="fr-FR" dirty="0">
                  <a:solidFill>
                    <a:srgbClr val="E70BE9"/>
                  </a:solidFill>
                </a:endParaRPr>
              </a:p>
            </p:txBody>
          </p:sp>
          <p:sp>
            <p:nvSpPr>
              <p:cNvPr id="56" name="Forme libre 55"/>
              <p:cNvSpPr/>
              <p:nvPr/>
            </p:nvSpPr>
            <p:spPr>
              <a:xfrm>
                <a:off x="2516909" y="2066636"/>
                <a:ext cx="1027546" cy="3971637"/>
              </a:xfrm>
              <a:custGeom>
                <a:avLst/>
                <a:gdLst>
                  <a:gd name="connsiteX0" fmla="*/ 681182 w 1027546"/>
                  <a:gd name="connsiteY0" fmla="*/ 0 h 3971637"/>
                  <a:gd name="connsiteX1" fmla="*/ 242455 w 1027546"/>
                  <a:gd name="connsiteY1" fmla="*/ 0 h 3971637"/>
                  <a:gd name="connsiteX2" fmla="*/ 277091 w 1027546"/>
                  <a:gd name="connsiteY2" fmla="*/ 3278909 h 3971637"/>
                  <a:gd name="connsiteX3" fmla="*/ 0 w 1027546"/>
                  <a:gd name="connsiteY3" fmla="*/ 3971637 h 3971637"/>
                  <a:gd name="connsiteX4" fmla="*/ 1027546 w 1027546"/>
                  <a:gd name="connsiteY4" fmla="*/ 3948546 h 3971637"/>
                  <a:gd name="connsiteX5" fmla="*/ 773546 w 1027546"/>
                  <a:gd name="connsiteY5" fmla="*/ 3278909 h 3971637"/>
                  <a:gd name="connsiteX6" fmla="*/ 681182 w 1027546"/>
                  <a:gd name="connsiteY6" fmla="*/ 0 h 397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546" h="3971637">
                    <a:moveTo>
                      <a:pt x="681182" y="0"/>
                    </a:moveTo>
                    <a:lnTo>
                      <a:pt x="242455" y="0"/>
                    </a:lnTo>
                    <a:lnTo>
                      <a:pt x="277091" y="3278909"/>
                    </a:lnTo>
                    <a:lnTo>
                      <a:pt x="0" y="3971637"/>
                    </a:lnTo>
                    <a:lnTo>
                      <a:pt x="1027546" y="3948546"/>
                    </a:lnTo>
                    <a:lnTo>
                      <a:pt x="773546" y="3278909"/>
                    </a:lnTo>
                    <a:lnTo>
                      <a:pt x="681182" y="0"/>
                    </a:lnTo>
                    <a:close/>
                  </a:path>
                </a:pathLst>
              </a:custGeom>
              <a:noFill/>
              <a:ln w="38100" cmpd="sng">
                <a:solidFill>
                  <a:srgbClr val="E70BE9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57" name="ZoneTexte 56"/>
          <p:cNvSpPr txBox="1"/>
          <p:nvPr/>
        </p:nvSpPr>
        <p:spPr>
          <a:xfrm>
            <a:off x="170278" y="508518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Possibility of: 1)  isomer tagging</a:t>
            </a:r>
          </a:p>
          <a:p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                  2)  cleaning the </a:t>
            </a:r>
            <a:r>
              <a:rPr lang="el-GR" dirty="0" smtClean="0"/>
              <a:t>β</a:t>
            </a:r>
            <a:r>
              <a:rPr lang="it-IT" dirty="0" smtClean="0"/>
              <a:t> background</a:t>
            </a:r>
            <a:endParaRPr lang="it-IT" dirty="0"/>
          </a:p>
        </p:txBody>
      </p:sp>
      <p:sp>
        <p:nvSpPr>
          <p:cNvPr id="58" name="ZoneTexte 57"/>
          <p:cNvSpPr txBox="1"/>
          <p:nvPr/>
        </p:nvSpPr>
        <p:spPr>
          <a:xfrm>
            <a:off x="6409533" y="4900518"/>
            <a:ext cx="2319978" cy="369332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E70BE9"/>
                </a:solidFill>
              </a:rPr>
              <a:t>1 </a:t>
            </a:r>
            <a:r>
              <a:rPr lang="fr-FR" dirty="0" err="1" smtClean="0">
                <a:solidFill>
                  <a:srgbClr val="E70BE9"/>
                </a:solidFill>
              </a:rPr>
              <a:t>delayed</a:t>
            </a:r>
            <a:r>
              <a:rPr lang="fr-FR" dirty="0" smtClean="0">
                <a:solidFill>
                  <a:srgbClr val="E70BE9"/>
                </a:solidFill>
              </a:rPr>
              <a:t> </a:t>
            </a:r>
            <a:r>
              <a:rPr lang="fr-FR" dirty="0" smtClean="0">
                <a:solidFill>
                  <a:srgbClr val="E70BE9"/>
                </a:solidFill>
                <a:latin typeface="Symbol" charset="2"/>
                <a:cs typeface="Symbol" charset="2"/>
              </a:rPr>
              <a:t>g</a:t>
            </a:r>
            <a:r>
              <a:rPr lang="fr-FR" dirty="0" smtClean="0">
                <a:solidFill>
                  <a:srgbClr val="E70BE9"/>
                </a:solidFill>
              </a:rPr>
              <a:t> </a:t>
            </a:r>
            <a:r>
              <a:rPr lang="fr-FR" dirty="0" err="1" smtClean="0">
                <a:solidFill>
                  <a:srgbClr val="E70BE9"/>
                </a:solidFill>
              </a:rPr>
              <a:t>selection</a:t>
            </a:r>
            <a:endParaRPr lang="fr-FR" dirty="0">
              <a:solidFill>
                <a:srgbClr val="E70BE9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6409533" y="5269850"/>
            <a:ext cx="1690859" cy="276999"/>
          </a:xfrm>
          <a:prstGeom prst="ellipse">
            <a:avLst/>
          </a:prstGeom>
          <a:noFill/>
          <a:ln w="38100">
            <a:solidFill>
              <a:srgbClr val="E955C9"/>
            </a:solidFill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12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572296" cy="71438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ISOMERS</a:t>
            </a:r>
            <a:endParaRPr lang="it-IT" sz="3200" dirty="0"/>
          </a:p>
        </p:txBody>
      </p:sp>
      <p:pic>
        <p:nvPicPr>
          <p:cNvPr id="15" name="Picture 2" descr="C:\Users\$wilson\Desktop\delayed-nolabe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" y="980728"/>
            <a:ext cx="7312519" cy="565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$wilson\Desktop\lifetime_134Te_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32" y="3095428"/>
            <a:ext cx="5107395" cy="345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avec flèche 16"/>
          <p:cNvCxnSpPr>
            <a:stCxn id="16" idx="0"/>
          </p:cNvCxnSpPr>
          <p:nvPr/>
        </p:nvCxnSpPr>
        <p:spPr>
          <a:xfrm flipH="1" flipV="1">
            <a:off x="3615282" y="2162794"/>
            <a:ext cx="2914648" cy="93263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508104" y="3789713"/>
            <a:ext cx="2059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</a:t>
            </a:r>
            <a:r>
              <a:rPr lang="fr-FR" baseline="-25000" dirty="0" smtClean="0"/>
              <a:t>1/2</a:t>
            </a:r>
            <a:r>
              <a:rPr lang="fr-FR" dirty="0" smtClean="0"/>
              <a:t> ~ 170ns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331640" y="216279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 smtClean="0"/>
              <a:t>134</a:t>
            </a:r>
            <a:r>
              <a:rPr lang="it-IT" dirty="0" smtClean="0"/>
              <a:t>Te 2</a:t>
            </a:r>
            <a:r>
              <a:rPr lang="it-IT" baseline="30000" dirty="0" smtClean="0"/>
              <a:t>+</a:t>
            </a:r>
            <a:endParaRPr lang="it-IT" baseline="30000" dirty="0"/>
          </a:p>
        </p:txBody>
      </p:sp>
    </p:spTree>
    <p:extLst>
      <p:ext uri="{BB962C8B-B14F-4D97-AF65-F5344CB8AC3E}">
        <p14:creationId xmlns:p14="http://schemas.microsoft.com/office/powerpoint/2010/main" val="230643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ModèlePP2007_IP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ol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ModèlePP2007_IPN</Template>
  <TotalTime>69221</TotalTime>
  <Words>1086</Words>
  <Application>Microsoft Office PowerPoint</Application>
  <PresentationFormat>Affichage à l'écran (4:3)</PresentationFormat>
  <Paragraphs>152</Paragraphs>
  <Slides>18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ModèlePP2007_IPN</vt:lpstr>
      <vt:lpstr>A new technique to produce and study the most exotic neutron-rich nuclei LICORNE @ IPN Orsay</vt:lpstr>
      <vt:lpstr> Fission and large γ arrays</vt:lpstr>
      <vt:lpstr>Neutron production in inverse kinematics</vt:lpstr>
      <vt:lpstr>Présentation PowerPoint</vt:lpstr>
      <vt:lpstr>LICORNE setup (i)</vt:lpstr>
      <vt:lpstr>LICORNE setup (iI)</vt:lpstr>
      <vt:lpstr>LICORNE setup (IiI)</vt:lpstr>
      <vt:lpstr>Pulsed neutron beam</vt:lpstr>
      <vt:lpstr>ISOMERS</vt:lpstr>
      <vt:lpstr>Prompt-delayed γ coincidences </vt:lpstr>
      <vt:lpstr>TIPS – Tagging Isomer PartnerS</vt:lpstr>
      <vt:lpstr>γ γ prompt: gate on 96sr 2+ </vt:lpstr>
      <vt:lpstr>γ CUBE (prompt): gate on 100Zr 2+, 4+ </vt:lpstr>
      <vt:lpstr>γ CUBE (prompt): gate on 102Zr 4+, 6+ </vt:lpstr>
      <vt:lpstr>COnclusions</vt:lpstr>
      <vt:lpstr>Background slides</vt:lpstr>
      <vt:lpstr>Présentation PowerPoint</vt:lpstr>
      <vt:lpstr>Available Fluxes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Données Nucléaires</dc:title>
  <dc:creator>Jon</dc:creator>
  <cp:lastModifiedBy>andrea Gottardo</cp:lastModifiedBy>
  <cp:revision>1063</cp:revision>
  <dcterms:created xsi:type="dcterms:W3CDTF">2011-03-23T13:48:04Z</dcterms:created>
  <dcterms:modified xsi:type="dcterms:W3CDTF">2015-08-31T11:58:44Z</dcterms:modified>
</cp:coreProperties>
</file>