
<file path=[Content_Types].xml><?xml version="1.0" encoding="utf-8"?>
<Types xmlns="http://schemas.openxmlformats.org/package/2006/content-types">
  <Default Extension="png" ContentType="image/png"/>
  <Default Extension="w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8"/>
  </p:notesMasterIdLst>
  <p:handoutMasterIdLst>
    <p:handoutMasterId r:id="rId39"/>
  </p:handoutMasterIdLst>
  <p:sldIdLst>
    <p:sldId id="256" r:id="rId3"/>
    <p:sldId id="332" r:id="rId4"/>
    <p:sldId id="333" r:id="rId5"/>
    <p:sldId id="328" r:id="rId6"/>
    <p:sldId id="329" r:id="rId7"/>
    <p:sldId id="330" r:id="rId8"/>
    <p:sldId id="334" r:id="rId9"/>
    <p:sldId id="335" r:id="rId10"/>
    <p:sldId id="336" r:id="rId11"/>
    <p:sldId id="338" r:id="rId12"/>
    <p:sldId id="324" r:id="rId13"/>
    <p:sldId id="273" r:id="rId14"/>
    <p:sldId id="325" r:id="rId15"/>
    <p:sldId id="326" r:id="rId16"/>
    <p:sldId id="327" r:id="rId17"/>
    <p:sldId id="285" r:id="rId18"/>
    <p:sldId id="337" r:id="rId19"/>
    <p:sldId id="339" r:id="rId20"/>
    <p:sldId id="340" r:id="rId21"/>
    <p:sldId id="341" r:id="rId22"/>
    <p:sldId id="342" r:id="rId23"/>
    <p:sldId id="343" r:id="rId24"/>
    <p:sldId id="323" r:id="rId25"/>
    <p:sldId id="319" r:id="rId26"/>
    <p:sldId id="322" r:id="rId27"/>
    <p:sldId id="261" r:id="rId28"/>
    <p:sldId id="264" r:id="rId29"/>
    <p:sldId id="268" r:id="rId30"/>
    <p:sldId id="274" r:id="rId31"/>
    <p:sldId id="321" r:id="rId32"/>
    <p:sldId id="277" r:id="rId33"/>
    <p:sldId id="280" r:id="rId34"/>
    <p:sldId id="281" r:id="rId35"/>
    <p:sldId id="282" r:id="rId36"/>
    <p:sldId id="283" r:id="rId37"/>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61F2"/>
    <a:srgbClr val="1212EC"/>
    <a:srgbClr val="660066"/>
    <a:srgbClr val="9D2A87"/>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88215" autoAdjust="0"/>
  </p:normalViewPr>
  <p:slideViewPr>
    <p:cSldViewPr snapToGrid="0" showGuides="1">
      <p:cViewPr varScale="1">
        <p:scale>
          <a:sx n="80" d="100"/>
          <a:sy n="80" d="100"/>
        </p:scale>
        <p:origin x="1450" y="4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0" y="0"/>
            <a:ext cx="3080463" cy="511327"/>
          </a:xfrm>
          <a:prstGeom prst="rect">
            <a:avLst/>
          </a:prstGeom>
          <a:noFill/>
          <a:ln>
            <a:noFill/>
          </a:ln>
        </p:spPr>
        <p:txBody>
          <a:bodyPr vert="horz" wrap="none" lIns="97488" tIns="48744" rIns="97488" bIns="48744" anchorCtr="0" compatLnSpc="1">
            <a:noAutofit/>
          </a:bodyPr>
          <a:lstStyle/>
          <a:p>
            <a:pPr>
              <a:tabLst>
                <a:tab pos="0" algn="l"/>
                <a:tab pos="495239" algn="l"/>
                <a:tab pos="990478" algn="l"/>
                <a:tab pos="1485716" algn="l"/>
                <a:tab pos="1980956" algn="l"/>
                <a:tab pos="2476195" algn="l"/>
                <a:tab pos="2971433" algn="l"/>
                <a:tab pos="3466673" algn="l"/>
                <a:tab pos="3961912" algn="l"/>
                <a:tab pos="4457151" algn="l"/>
                <a:tab pos="4952390" algn="l"/>
                <a:tab pos="5447629" algn="l"/>
                <a:tab pos="5942867" algn="l"/>
                <a:tab pos="6438108" algn="l"/>
                <a:tab pos="6933345" algn="l"/>
                <a:tab pos="7428586" algn="l"/>
                <a:tab pos="7923825" algn="l"/>
                <a:tab pos="8419064" algn="l"/>
                <a:tab pos="8914303" algn="l"/>
                <a:tab pos="9409542" algn="l"/>
                <a:tab pos="9904781" algn="l"/>
              </a:tabLst>
              <a:defRPr sz="1400"/>
            </a:pPr>
            <a:endParaRPr lang="en-US" sz="1500">
              <a:solidFill>
                <a:srgbClr val="000000"/>
              </a:solidFill>
              <a:latin typeface="Arial" pitchFamily="34"/>
              <a:ea typeface="ＭＳ Ｐゴシック" pitchFamily="34"/>
              <a:cs typeface="ＭＳ Ｐゴシック" pitchFamily="34"/>
            </a:endParaRPr>
          </a:p>
        </p:txBody>
      </p:sp>
      <p:sp>
        <p:nvSpPr>
          <p:cNvPr id="3" name="Date Placeholder 2"/>
          <p:cNvSpPr txBox="1">
            <a:spLocks noGrp="1"/>
          </p:cNvSpPr>
          <p:nvPr>
            <p:ph type="dt" sz="quarter" idx="1"/>
          </p:nvPr>
        </p:nvSpPr>
        <p:spPr>
          <a:xfrm>
            <a:off x="4018465" y="0"/>
            <a:ext cx="3080463" cy="511327"/>
          </a:xfrm>
          <a:prstGeom prst="rect">
            <a:avLst/>
          </a:prstGeom>
          <a:noFill/>
          <a:ln>
            <a:noFill/>
          </a:ln>
        </p:spPr>
        <p:txBody>
          <a:bodyPr vert="horz" wrap="none" lIns="97488" tIns="48744" rIns="97488" bIns="48744" anchorCtr="0" compatLnSpc="1">
            <a:noAutofit/>
          </a:bodyPr>
          <a:lstStyle/>
          <a:p>
            <a:pPr algn="r">
              <a:tabLst>
                <a:tab pos="0" algn="l"/>
                <a:tab pos="495239" algn="l"/>
                <a:tab pos="990478" algn="l"/>
                <a:tab pos="1485716" algn="l"/>
                <a:tab pos="1980956" algn="l"/>
                <a:tab pos="2476195" algn="l"/>
                <a:tab pos="2971433" algn="l"/>
                <a:tab pos="3466673" algn="l"/>
                <a:tab pos="3961912" algn="l"/>
                <a:tab pos="4457151" algn="l"/>
                <a:tab pos="4952390" algn="l"/>
                <a:tab pos="5447629" algn="l"/>
                <a:tab pos="5942867" algn="l"/>
                <a:tab pos="6438108" algn="l"/>
                <a:tab pos="6933345" algn="l"/>
                <a:tab pos="7428586" algn="l"/>
                <a:tab pos="7923825" algn="l"/>
                <a:tab pos="8419064" algn="l"/>
                <a:tab pos="8914303" algn="l"/>
                <a:tab pos="9409542" algn="l"/>
                <a:tab pos="9904781" algn="l"/>
              </a:tabLst>
              <a:defRPr sz="1400"/>
            </a:pPr>
            <a:endParaRPr lang="en-US" sz="1500">
              <a:solidFill>
                <a:srgbClr val="000000"/>
              </a:solidFill>
              <a:latin typeface="Arial" pitchFamily="34"/>
              <a:ea typeface="ＭＳ Ｐゴシック" pitchFamily="34"/>
              <a:cs typeface="ＭＳ Ｐゴシック" pitchFamily="34"/>
            </a:endParaRPr>
          </a:p>
        </p:txBody>
      </p:sp>
      <p:sp>
        <p:nvSpPr>
          <p:cNvPr id="4" name="Footer Placeholder 3"/>
          <p:cNvSpPr txBox="1">
            <a:spLocks noGrp="1"/>
          </p:cNvSpPr>
          <p:nvPr>
            <p:ph type="ftr" sz="quarter" idx="2"/>
          </p:nvPr>
        </p:nvSpPr>
        <p:spPr>
          <a:xfrm>
            <a:off x="0" y="9722883"/>
            <a:ext cx="3080463" cy="511327"/>
          </a:xfrm>
          <a:prstGeom prst="rect">
            <a:avLst/>
          </a:prstGeom>
          <a:noFill/>
          <a:ln>
            <a:noFill/>
          </a:ln>
        </p:spPr>
        <p:txBody>
          <a:bodyPr vert="horz" wrap="none" lIns="97488" tIns="48744" rIns="97488" bIns="48744" anchor="b" anchorCtr="0" compatLnSpc="1">
            <a:noAutofit/>
          </a:bodyPr>
          <a:lstStyle/>
          <a:p>
            <a:pPr>
              <a:tabLst>
                <a:tab pos="0" algn="l"/>
                <a:tab pos="495239" algn="l"/>
                <a:tab pos="990478" algn="l"/>
                <a:tab pos="1485716" algn="l"/>
                <a:tab pos="1980956" algn="l"/>
                <a:tab pos="2476195" algn="l"/>
                <a:tab pos="2971433" algn="l"/>
                <a:tab pos="3466673" algn="l"/>
                <a:tab pos="3961912" algn="l"/>
                <a:tab pos="4457151" algn="l"/>
                <a:tab pos="4952390" algn="l"/>
                <a:tab pos="5447629" algn="l"/>
                <a:tab pos="5942867" algn="l"/>
                <a:tab pos="6438108" algn="l"/>
                <a:tab pos="6933345" algn="l"/>
                <a:tab pos="7428586" algn="l"/>
                <a:tab pos="7923825" algn="l"/>
                <a:tab pos="8419064" algn="l"/>
                <a:tab pos="8914303" algn="l"/>
                <a:tab pos="9409542" algn="l"/>
                <a:tab pos="9904781" algn="l"/>
              </a:tabLst>
              <a:defRPr sz="1400"/>
            </a:pPr>
            <a:endParaRPr lang="en-US" sz="1500">
              <a:solidFill>
                <a:srgbClr val="000000"/>
              </a:solidFill>
              <a:latin typeface="Arial" pitchFamily="34"/>
              <a:ea typeface="ＭＳ Ｐゴシック" pitchFamily="34"/>
              <a:cs typeface="ＭＳ Ｐゴシック" pitchFamily="34"/>
            </a:endParaRPr>
          </a:p>
        </p:txBody>
      </p:sp>
      <p:sp>
        <p:nvSpPr>
          <p:cNvPr id="5" name="Slide Number Placeholder 4"/>
          <p:cNvSpPr txBox="1">
            <a:spLocks noGrp="1"/>
          </p:cNvSpPr>
          <p:nvPr>
            <p:ph type="sldNum" sz="quarter" idx="3"/>
          </p:nvPr>
        </p:nvSpPr>
        <p:spPr>
          <a:xfrm>
            <a:off x="4018465" y="9722883"/>
            <a:ext cx="3080463" cy="511327"/>
          </a:xfrm>
          <a:prstGeom prst="rect">
            <a:avLst/>
          </a:prstGeom>
          <a:noFill/>
          <a:ln>
            <a:noFill/>
          </a:ln>
        </p:spPr>
        <p:txBody>
          <a:bodyPr vert="horz" wrap="none" lIns="97488" tIns="48744" rIns="97488" bIns="48744" anchor="b" anchorCtr="0" compatLnSpc="1">
            <a:noAutofit/>
          </a:bodyPr>
          <a:lstStyle/>
          <a:p>
            <a:pPr algn="r">
              <a:tabLst>
                <a:tab pos="0" algn="l"/>
                <a:tab pos="495239" algn="l"/>
                <a:tab pos="990478" algn="l"/>
                <a:tab pos="1485716" algn="l"/>
                <a:tab pos="1980956" algn="l"/>
                <a:tab pos="2476195" algn="l"/>
                <a:tab pos="2971433" algn="l"/>
                <a:tab pos="3466673" algn="l"/>
                <a:tab pos="3961912" algn="l"/>
                <a:tab pos="4457151" algn="l"/>
                <a:tab pos="4952390" algn="l"/>
                <a:tab pos="5447629" algn="l"/>
                <a:tab pos="5942867" algn="l"/>
                <a:tab pos="6438108" algn="l"/>
                <a:tab pos="6933345" algn="l"/>
                <a:tab pos="7428586" algn="l"/>
                <a:tab pos="7923825" algn="l"/>
                <a:tab pos="8419064" algn="l"/>
                <a:tab pos="8914303" algn="l"/>
                <a:tab pos="9409542" algn="l"/>
                <a:tab pos="9904781" algn="l"/>
              </a:tabLst>
              <a:defRPr sz="1400"/>
            </a:pPr>
            <a:fld id="{7012C90A-E52C-4544-BC83-C0130E714B53}" type="slidenum">
              <a:pPr algn="r">
                <a:tabLst>
                  <a:tab pos="0" algn="l"/>
                  <a:tab pos="495239" algn="l"/>
                  <a:tab pos="990478" algn="l"/>
                  <a:tab pos="1485716" algn="l"/>
                  <a:tab pos="1980956" algn="l"/>
                  <a:tab pos="2476195" algn="l"/>
                  <a:tab pos="2971433" algn="l"/>
                  <a:tab pos="3466673" algn="l"/>
                  <a:tab pos="3961912" algn="l"/>
                  <a:tab pos="4457151" algn="l"/>
                  <a:tab pos="4952390" algn="l"/>
                  <a:tab pos="5447629" algn="l"/>
                  <a:tab pos="5942867" algn="l"/>
                  <a:tab pos="6438108" algn="l"/>
                  <a:tab pos="6933345" algn="l"/>
                  <a:tab pos="7428586" algn="l"/>
                  <a:tab pos="7923825" algn="l"/>
                  <a:tab pos="8419064" algn="l"/>
                  <a:tab pos="8914303" algn="l"/>
                  <a:tab pos="9409542" algn="l"/>
                  <a:tab pos="9904781" algn="l"/>
                </a:tabLst>
                <a:defRPr sz="1400"/>
              </a:pPr>
              <a:t>‹#›</a:t>
            </a:fld>
            <a:endParaRPr lang="en-US" sz="1500">
              <a:solidFill>
                <a:srgbClr val="000000"/>
              </a:solidFill>
              <a:latin typeface="Arial" pitchFamily="34"/>
              <a:ea typeface="ＭＳ Ｐゴシック" pitchFamily="34"/>
              <a:cs typeface="ＭＳ Ｐゴシック" pitchFamily="34"/>
            </a:endParaRPr>
          </a:p>
        </p:txBody>
      </p:sp>
    </p:spTree>
    <p:extLst>
      <p:ext uri="{BB962C8B-B14F-4D97-AF65-F5344CB8AC3E}">
        <p14:creationId xmlns:p14="http://schemas.microsoft.com/office/powerpoint/2010/main" val="1318372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p:cNvSpPr>
            <a:spLocks noMove="1" noResize="1"/>
          </p:cNvSpPr>
          <p:nvPr/>
        </p:nvSpPr>
        <p:spPr>
          <a:xfrm>
            <a:off x="0" y="0"/>
            <a:ext cx="7099300" cy="10234613"/>
          </a:xfrm>
          <a:prstGeom prst="rect">
            <a:avLst/>
          </a:prstGeom>
          <a:solidFill>
            <a:srgbClr val="FFFFFF"/>
          </a:solidFill>
          <a:ln cap="sq">
            <a:noFill/>
            <a:prstDash val="solid"/>
          </a:ln>
        </p:spPr>
        <p:txBody>
          <a:bodyPr vert="horz" wrap="none" lIns="97488" tIns="48744" rIns="97488" bIns="48744" anchor="ctr" anchorCtr="1" compatLnSpc="1">
            <a:noAutofit/>
          </a:bodyPr>
          <a:lstStyle/>
          <a:p>
            <a:pPr marL="0" marR="0" lvl="0" indent="0" algn="l" rtl="0" hangingPunct="1">
              <a:lnSpc>
                <a:spcPct val="100000"/>
              </a:lnSpc>
              <a:spcBef>
                <a:spcPts val="0"/>
              </a:spcBef>
              <a:spcAft>
                <a:spcPts val="0"/>
              </a:spcAft>
              <a:buNone/>
              <a:tabLst>
                <a:tab pos="0" algn="l"/>
                <a:tab pos="495239" algn="l"/>
                <a:tab pos="990478" algn="l"/>
                <a:tab pos="1485716" algn="l"/>
                <a:tab pos="1980956" algn="l"/>
                <a:tab pos="2476195" algn="l"/>
                <a:tab pos="2971433" algn="l"/>
                <a:tab pos="3466673" algn="l"/>
                <a:tab pos="3961912" algn="l"/>
                <a:tab pos="4457151" algn="l"/>
                <a:tab pos="4952390" algn="l"/>
                <a:tab pos="5447629" algn="l"/>
                <a:tab pos="5942867" algn="l"/>
                <a:tab pos="6438108" algn="l"/>
                <a:tab pos="6933345" algn="l"/>
                <a:tab pos="7428586" algn="l"/>
                <a:tab pos="7923825" algn="l"/>
                <a:tab pos="8419064" algn="l"/>
                <a:tab pos="8914303" algn="l"/>
                <a:tab pos="9409542" algn="l"/>
                <a:tab pos="9904781" algn="l"/>
              </a:tabLst>
            </a:pPr>
            <a:endParaRPr lang="en-US" sz="19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3" name="Freeform 2"/>
          <p:cNvSpPr/>
          <p:nvPr/>
        </p:nvSpPr>
        <p:spPr>
          <a:xfrm>
            <a:off x="0" y="0"/>
            <a:ext cx="7099300" cy="10234613"/>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7488" tIns="50694" rIns="97488" bIns="50694" anchor="ctr" anchorCtr="0" compatLnSpc="1">
            <a:noAutofit/>
          </a:bodyPr>
          <a:lstStyle/>
          <a:p>
            <a:pPr marL="0" marR="0" lvl="0" indent="0" algn="l" rtl="0" hangingPunct="1">
              <a:lnSpc>
                <a:spcPct val="100000"/>
              </a:lnSpc>
              <a:spcBef>
                <a:spcPts val="0"/>
              </a:spcBef>
              <a:spcAft>
                <a:spcPts val="0"/>
              </a:spcAft>
              <a:buNone/>
              <a:tabLst>
                <a:tab pos="0" algn="l"/>
                <a:tab pos="495239" algn="l"/>
                <a:tab pos="990478" algn="l"/>
                <a:tab pos="1485716" algn="l"/>
                <a:tab pos="1980956" algn="l"/>
                <a:tab pos="2476195" algn="l"/>
                <a:tab pos="2971433" algn="l"/>
                <a:tab pos="3466673" algn="l"/>
                <a:tab pos="3961912" algn="l"/>
                <a:tab pos="4457151" algn="l"/>
                <a:tab pos="4952390" algn="l"/>
                <a:tab pos="5447629" algn="l"/>
                <a:tab pos="5942867" algn="l"/>
                <a:tab pos="6438108" algn="l"/>
                <a:tab pos="6933345" algn="l"/>
                <a:tab pos="7428586" algn="l"/>
                <a:tab pos="7923825" algn="l"/>
                <a:tab pos="8419064" algn="l"/>
                <a:tab pos="8914303" algn="l"/>
                <a:tab pos="9409542" algn="l"/>
                <a:tab pos="9904781" algn="l"/>
              </a:tabLst>
            </a:pPr>
            <a:endParaRPr lang="en-US" sz="19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4" name="Freeform 3"/>
          <p:cNvSpPr/>
          <p:nvPr/>
        </p:nvSpPr>
        <p:spPr>
          <a:xfrm>
            <a:off x="0" y="0"/>
            <a:ext cx="7099300" cy="10234613"/>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7488" tIns="50694" rIns="97488" bIns="50694" anchor="ctr" anchorCtr="0" compatLnSpc="1">
            <a:noAutofit/>
          </a:bodyPr>
          <a:lstStyle/>
          <a:p>
            <a:pPr marL="0" marR="0" lvl="0" indent="0" algn="l" rtl="0" hangingPunct="1">
              <a:lnSpc>
                <a:spcPct val="100000"/>
              </a:lnSpc>
              <a:spcBef>
                <a:spcPts val="0"/>
              </a:spcBef>
              <a:spcAft>
                <a:spcPts val="0"/>
              </a:spcAft>
              <a:buNone/>
              <a:tabLst>
                <a:tab pos="0" algn="l"/>
                <a:tab pos="495239" algn="l"/>
                <a:tab pos="990478" algn="l"/>
                <a:tab pos="1485716" algn="l"/>
                <a:tab pos="1980956" algn="l"/>
                <a:tab pos="2476195" algn="l"/>
                <a:tab pos="2971433" algn="l"/>
                <a:tab pos="3466673" algn="l"/>
                <a:tab pos="3961912" algn="l"/>
                <a:tab pos="4457151" algn="l"/>
                <a:tab pos="4952390" algn="l"/>
                <a:tab pos="5447629" algn="l"/>
                <a:tab pos="5942867" algn="l"/>
                <a:tab pos="6438108" algn="l"/>
                <a:tab pos="6933345" algn="l"/>
                <a:tab pos="7428586" algn="l"/>
                <a:tab pos="7923825" algn="l"/>
                <a:tab pos="8419064" algn="l"/>
                <a:tab pos="8914303" algn="l"/>
                <a:tab pos="9409542" algn="l"/>
                <a:tab pos="9904781" algn="l"/>
              </a:tabLst>
            </a:pPr>
            <a:endParaRPr lang="en-US" sz="19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5" name="Freeform 4"/>
          <p:cNvSpPr/>
          <p:nvPr/>
        </p:nvSpPr>
        <p:spPr>
          <a:xfrm>
            <a:off x="0" y="0"/>
            <a:ext cx="7099300" cy="10234613"/>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7488" tIns="50694" rIns="97488" bIns="50694" anchor="ctr" anchorCtr="0" compatLnSpc="1">
            <a:noAutofit/>
          </a:bodyPr>
          <a:lstStyle/>
          <a:p>
            <a:pPr marL="0" marR="0" lvl="0" indent="0" algn="l" rtl="0" hangingPunct="1">
              <a:lnSpc>
                <a:spcPct val="100000"/>
              </a:lnSpc>
              <a:spcBef>
                <a:spcPts val="0"/>
              </a:spcBef>
              <a:spcAft>
                <a:spcPts val="0"/>
              </a:spcAft>
              <a:buNone/>
              <a:tabLst>
                <a:tab pos="0" algn="l"/>
                <a:tab pos="495239" algn="l"/>
                <a:tab pos="990478" algn="l"/>
                <a:tab pos="1485716" algn="l"/>
                <a:tab pos="1980956" algn="l"/>
                <a:tab pos="2476195" algn="l"/>
                <a:tab pos="2971433" algn="l"/>
                <a:tab pos="3466673" algn="l"/>
                <a:tab pos="3961912" algn="l"/>
                <a:tab pos="4457151" algn="l"/>
                <a:tab pos="4952390" algn="l"/>
                <a:tab pos="5447629" algn="l"/>
                <a:tab pos="5942867" algn="l"/>
                <a:tab pos="6438108" algn="l"/>
                <a:tab pos="6933345" algn="l"/>
                <a:tab pos="7428586" algn="l"/>
                <a:tab pos="7923825" algn="l"/>
                <a:tab pos="8419064" algn="l"/>
                <a:tab pos="8914303" algn="l"/>
                <a:tab pos="9409542" algn="l"/>
                <a:tab pos="9904781" algn="l"/>
              </a:tabLst>
            </a:pPr>
            <a:endParaRPr lang="en-US" sz="19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6" name="Freeform 5"/>
          <p:cNvSpPr/>
          <p:nvPr/>
        </p:nvSpPr>
        <p:spPr>
          <a:xfrm>
            <a:off x="0" y="0"/>
            <a:ext cx="7099300" cy="10234613"/>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7488" tIns="50694" rIns="97488" bIns="50694" anchor="ctr" anchorCtr="0" compatLnSpc="1">
            <a:noAutofit/>
          </a:bodyPr>
          <a:lstStyle/>
          <a:p>
            <a:pPr marL="0" marR="0" lvl="0" indent="0" algn="l" rtl="0" hangingPunct="1">
              <a:lnSpc>
                <a:spcPct val="100000"/>
              </a:lnSpc>
              <a:spcBef>
                <a:spcPts val="0"/>
              </a:spcBef>
              <a:spcAft>
                <a:spcPts val="0"/>
              </a:spcAft>
              <a:buNone/>
              <a:tabLst>
                <a:tab pos="0" algn="l"/>
                <a:tab pos="495239" algn="l"/>
                <a:tab pos="990478" algn="l"/>
                <a:tab pos="1485716" algn="l"/>
                <a:tab pos="1980956" algn="l"/>
                <a:tab pos="2476195" algn="l"/>
                <a:tab pos="2971433" algn="l"/>
                <a:tab pos="3466673" algn="l"/>
                <a:tab pos="3961912" algn="l"/>
                <a:tab pos="4457151" algn="l"/>
                <a:tab pos="4952390" algn="l"/>
                <a:tab pos="5447629" algn="l"/>
                <a:tab pos="5942867" algn="l"/>
                <a:tab pos="6438108" algn="l"/>
                <a:tab pos="6933345" algn="l"/>
                <a:tab pos="7428586" algn="l"/>
                <a:tab pos="7923825" algn="l"/>
                <a:tab pos="8419064" algn="l"/>
                <a:tab pos="8914303" algn="l"/>
                <a:tab pos="9409542" algn="l"/>
                <a:tab pos="9904781" algn="l"/>
              </a:tabLst>
            </a:pPr>
            <a:endParaRPr lang="en-US" sz="19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7" name="Freeform 6"/>
          <p:cNvSpPr/>
          <p:nvPr/>
        </p:nvSpPr>
        <p:spPr>
          <a:xfrm>
            <a:off x="0" y="0"/>
            <a:ext cx="7099300" cy="10234613"/>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7488" tIns="50694" rIns="97488" bIns="50694" anchor="ctr" anchorCtr="0" compatLnSpc="1">
            <a:noAutofit/>
          </a:bodyPr>
          <a:lstStyle/>
          <a:p>
            <a:pPr marL="0" marR="0" lvl="0" indent="0" algn="l" rtl="0" hangingPunct="1">
              <a:lnSpc>
                <a:spcPct val="100000"/>
              </a:lnSpc>
              <a:spcBef>
                <a:spcPts val="0"/>
              </a:spcBef>
              <a:spcAft>
                <a:spcPts val="0"/>
              </a:spcAft>
              <a:buNone/>
              <a:tabLst>
                <a:tab pos="0" algn="l"/>
                <a:tab pos="495239" algn="l"/>
                <a:tab pos="990478" algn="l"/>
                <a:tab pos="1485716" algn="l"/>
                <a:tab pos="1980956" algn="l"/>
                <a:tab pos="2476195" algn="l"/>
                <a:tab pos="2971433" algn="l"/>
                <a:tab pos="3466673" algn="l"/>
                <a:tab pos="3961912" algn="l"/>
                <a:tab pos="4457151" algn="l"/>
                <a:tab pos="4952390" algn="l"/>
                <a:tab pos="5447629" algn="l"/>
                <a:tab pos="5942867" algn="l"/>
                <a:tab pos="6438108" algn="l"/>
                <a:tab pos="6933345" algn="l"/>
                <a:tab pos="7428586" algn="l"/>
                <a:tab pos="7923825" algn="l"/>
                <a:tab pos="8419064" algn="l"/>
                <a:tab pos="8914303" algn="l"/>
                <a:tab pos="9409542" algn="l"/>
                <a:tab pos="9904781" algn="l"/>
              </a:tabLst>
            </a:pPr>
            <a:endParaRPr lang="en-US" sz="19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8" name="Freeform 7"/>
          <p:cNvSpPr/>
          <p:nvPr/>
        </p:nvSpPr>
        <p:spPr>
          <a:xfrm>
            <a:off x="0" y="0"/>
            <a:ext cx="7099300" cy="10234613"/>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7488" tIns="50694" rIns="97488" bIns="50694" anchor="ctr" anchorCtr="0" compatLnSpc="1">
            <a:noAutofit/>
          </a:bodyPr>
          <a:lstStyle/>
          <a:p>
            <a:pPr marL="0" marR="0" lvl="0" indent="0" algn="l" rtl="0" hangingPunct="1">
              <a:lnSpc>
                <a:spcPct val="100000"/>
              </a:lnSpc>
              <a:spcBef>
                <a:spcPts val="0"/>
              </a:spcBef>
              <a:spcAft>
                <a:spcPts val="0"/>
              </a:spcAft>
              <a:buNone/>
              <a:tabLst>
                <a:tab pos="0" algn="l"/>
                <a:tab pos="495239" algn="l"/>
                <a:tab pos="990478" algn="l"/>
                <a:tab pos="1485716" algn="l"/>
                <a:tab pos="1980956" algn="l"/>
                <a:tab pos="2476195" algn="l"/>
                <a:tab pos="2971433" algn="l"/>
                <a:tab pos="3466673" algn="l"/>
                <a:tab pos="3961912" algn="l"/>
                <a:tab pos="4457151" algn="l"/>
                <a:tab pos="4952390" algn="l"/>
                <a:tab pos="5447629" algn="l"/>
                <a:tab pos="5942867" algn="l"/>
                <a:tab pos="6438108" algn="l"/>
                <a:tab pos="6933345" algn="l"/>
                <a:tab pos="7428586" algn="l"/>
                <a:tab pos="7923825" algn="l"/>
                <a:tab pos="8419064" algn="l"/>
                <a:tab pos="8914303" algn="l"/>
                <a:tab pos="9409542" algn="l"/>
                <a:tab pos="9904781" algn="l"/>
              </a:tabLst>
            </a:pPr>
            <a:endParaRPr lang="en-US" sz="19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9" name="Freeform 8"/>
          <p:cNvSpPr/>
          <p:nvPr/>
        </p:nvSpPr>
        <p:spPr>
          <a:xfrm>
            <a:off x="0" y="0"/>
            <a:ext cx="7099300" cy="10234613"/>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7488" tIns="50694" rIns="97488" bIns="50694" anchor="ctr" anchorCtr="0" compatLnSpc="1">
            <a:noAutofit/>
          </a:bodyPr>
          <a:lstStyle/>
          <a:p>
            <a:pPr marL="0" marR="0" lvl="0" indent="0" algn="l" rtl="0" hangingPunct="1">
              <a:lnSpc>
                <a:spcPct val="100000"/>
              </a:lnSpc>
              <a:spcBef>
                <a:spcPts val="0"/>
              </a:spcBef>
              <a:spcAft>
                <a:spcPts val="0"/>
              </a:spcAft>
              <a:buNone/>
              <a:tabLst>
                <a:tab pos="0" algn="l"/>
                <a:tab pos="495239" algn="l"/>
                <a:tab pos="990478" algn="l"/>
                <a:tab pos="1485716" algn="l"/>
                <a:tab pos="1980956" algn="l"/>
                <a:tab pos="2476195" algn="l"/>
                <a:tab pos="2971433" algn="l"/>
                <a:tab pos="3466673" algn="l"/>
                <a:tab pos="3961912" algn="l"/>
                <a:tab pos="4457151" algn="l"/>
                <a:tab pos="4952390" algn="l"/>
                <a:tab pos="5447629" algn="l"/>
                <a:tab pos="5942867" algn="l"/>
                <a:tab pos="6438108" algn="l"/>
                <a:tab pos="6933345" algn="l"/>
                <a:tab pos="7428586" algn="l"/>
                <a:tab pos="7923825" algn="l"/>
                <a:tab pos="8419064" algn="l"/>
                <a:tab pos="8914303" algn="l"/>
                <a:tab pos="9409542" algn="l"/>
                <a:tab pos="9904781" algn="l"/>
              </a:tabLst>
            </a:pPr>
            <a:endParaRPr lang="en-US" sz="19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10" name="Freeform 9"/>
          <p:cNvSpPr/>
          <p:nvPr/>
        </p:nvSpPr>
        <p:spPr>
          <a:xfrm>
            <a:off x="0" y="0"/>
            <a:ext cx="7099300" cy="10234613"/>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7488" tIns="50694" rIns="97488" bIns="50694" anchor="ctr" anchorCtr="0" compatLnSpc="1">
            <a:noAutofit/>
          </a:bodyPr>
          <a:lstStyle/>
          <a:p>
            <a:pPr marL="0" marR="0" lvl="0" indent="0" algn="l" rtl="0" hangingPunct="1">
              <a:lnSpc>
                <a:spcPct val="100000"/>
              </a:lnSpc>
              <a:spcBef>
                <a:spcPts val="0"/>
              </a:spcBef>
              <a:spcAft>
                <a:spcPts val="0"/>
              </a:spcAft>
              <a:buNone/>
              <a:tabLst>
                <a:tab pos="0" algn="l"/>
                <a:tab pos="495239" algn="l"/>
                <a:tab pos="990478" algn="l"/>
                <a:tab pos="1485716" algn="l"/>
                <a:tab pos="1980956" algn="l"/>
                <a:tab pos="2476195" algn="l"/>
                <a:tab pos="2971433" algn="l"/>
                <a:tab pos="3466673" algn="l"/>
                <a:tab pos="3961912" algn="l"/>
                <a:tab pos="4457151" algn="l"/>
                <a:tab pos="4952390" algn="l"/>
                <a:tab pos="5447629" algn="l"/>
                <a:tab pos="5942867" algn="l"/>
                <a:tab pos="6438108" algn="l"/>
                <a:tab pos="6933345" algn="l"/>
                <a:tab pos="7428586" algn="l"/>
                <a:tab pos="7923825" algn="l"/>
                <a:tab pos="8419064" algn="l"/>
                <a:tab pos="8914303" algn="l"/>
                <a:tab pos="9409542" algn="l"/>
                <a:tab pos="9904781" algn="l"/>
              </a:tabLst>
            </a:pPr>
            <a:endParaRPr lang="en-US" sz="19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11" name="Freeform 10"/>
          <p:cNvSpPr/>
          <p:nvPr/>
        </p:nvSpPr>
        <p:spPr>
          <a:xfrm>
            <a:off x="0" y="0"/>
            <a:ext cx="7099300" cy="10234613"/>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7488" tIns="50694" rIns="97488" bIns="50694" anchor="ctr" anchorCtr="0" compatLnSpc="1">
            <a:noAutofit/>
          </a:bodyPr>
          <a:lstStyle/>
          <a:p>
            <a:pPr marL="0" marR="0" lvl="0" indent="0" algn="l" rtl="0" hangingPunct="1">
              <a:lnSpc>
                <a:spcPct val="100000"/>
              </a:lnSpc>
              <a:spcBef>
                <a:spcPts val="0"/>
              </a:spcBef>
              <a:spcAft>
                <a:spcPts val="0"/>
              </a:spcAft>
              <a:buNone/>
              <a:tabLst>
                <a:tab pos="0" algn="l"/>
                <a:tab pos="495239" algn="l"/>
                <a:tab pos="990478" algn="l"/>
                <a:tab pos="1485716" algn="l"/>
                <a:tab pos="1980956" algn="l"/>
                <a:tab pos="2476195" algn="l"/>
                <a:tab pos="2971433" algn="l"/>
                <a:tab pos="3466673" algn="l"/>
                <a:tab pos="3961912" algn="l"/>
                <a:tab pos="4457151" algn="l"/>
                <a:tab pos="4952390" algn="l"/>
                <a:tab pos="5447629" algn="l"/>
                <a:tab pos="5942867" algn="l"/>
                <a:tab pos="6438108" algn="l"/>
                <a:tab pos="6933345" algn="l"/>
                <a:tab pos="7428586" algn="l"/>
                <a:tab pos="7923825" algn="l"/>
                <a:tab pos="8419064" algn="l"/>
                <a:tab pos="8914303" algn="l"/>
                <a:tab pos="9409542" algn="l"/>
                <a:tab pos="9904781" algn="l"/>
              </a:tabLst>
            </a:pPr>
            <a:endParaRPr lang="en-US" sz="19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12" name="Freeform 11"/>
          <p:cNvSpPr/>
          <p:nvPr/>
        </p:nvSpPr>
        <p:spPr>
          <a:xfrm>
            <a:off x="0" y="0"/>
            <a:ext cx="7099300" cy="10234613"/>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7488" tIns="50694" rIns="97488" bIns="50694" anchor="ctr" anchorCtr="0" compatLnSpc="1">
            <a:noAutofit/>
          </a:bodyPr>
          <a:lstStyle/>
          <a:p>
            <a:pPr marL="0" marR="0" lvl="0" indent="0" algn="l" rtl="0" hangingPunct="1">
              <a:lnSpc>
                <a:spcPct val="100000"/>
              </a:lnSpc>
              <a:spcBef>
                <a:spcPts val="0"/>
              </a:spcBef>
              <a:spcAft>
                <a:spcPts val="0"/>
              </a:spcAft>
              <a:buNone/>
              <a:tabLst>
                <a:tab pos="0" algn="l"/>
                <a:tab pos="495239" algn="l"/>
                <a:tab pos="990478" algn="l"/>
                <a:tab pos="1485716" algn="l"/>
                <a:tab pos="1980956" algn="l"/>
                <a:tab pos="2476195" algn="l"/>
                <a:tab pos="2971433" algn="l"/>
                <a:tab pos="3466673" algn="l"/>
                <a:tab pos="3961912" algn="l"/>
                <a:tab pos="4457151" algn="l"/>
                <a:tab pos="4952390" algn="l"/>
                <a:tab pos="5447629" algn="l"/>
                <a:tab pos="5942867" algn="l"/>
                <a:tab pos="6438108" algn="l"/>
                <a:tab pos="6933345" algn="l"/>
                <a:tab pos="7428586" algn="l"/>
                <a:tab pos="7923825" algn="l"/>
                <a:tab pos="8419064" algn="l"/>
                <a:tab pos="8914303" algn="l"/>
                <a:tab pos="9409542" algn="l"/>
                <a:tab pos="9904781" algn="l"/>
              </a:tabLst>
            </a:pPr>
            <a:endParaRPr lang="en-US" sz="19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13" name="Freeform 12"/>
          <p:cNvSpPr/>
          <p:nvPr/>
        </p:nvSpPr>
        <p:spPr>
          <a:xfrm>
            <a:off x="0" y="0"/>
            <a:ext cx="7099300" cy="10234613"/>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7488" tIns="50694" rIns="97488" bIns="50694" anchor="ctr" anchorCtr="0" compatLnSpc="1">
            <a:noAutofit/>
          </a:bodyPr>
          <a:lstStyle/>
          <a:p>
            <a:pPr marL="0" marR="0" lvl="0" indent="0" algn="l" rtl="0" hangingPunct="1">
              <a:lnSpc>
                <a:spcPct val="100000"/>
              </a:lnSpc>
              <a:spcBef>
                <a:spcPts val="0"/>
              </a:spcBef>
              <a:spcAft>
                <a:spcPts val="0"/>
              </a:spcAft>
              <a:buNone/>
              <a:tabLst>
                <a:tab pos="0" algn="l"/>
                <a:tab pos="495239" algn="l"/>
                <a:tab pos="990478" algn="l"/>
                <a:tab pos="1485716" algn="l"/>
                <a:tab pos="1980956" algn="l"/>
                <a:tab pos="2476195" algn="l"/>
                <a:tab pos="2971433" algn="l"/>
                <a:tab pos="3466673" algn="l"/>
                <a:tab pos="3961912" algn="l"/>
                <a:tab pos="4457151" algn="l"/>
                <a:tab pos="4952390" algn="l"/>
                <a:tab pos="5447629" algn="l"/>
                <a:tab pos="5942867" algn="l"/>
                <a:tab pos="6438108" algn="l"/>
                <a:tab pos="6933345" algn="l"/>
                <a:tab pos="7428586" algn="l"/>
                <a:tab pos="7923825" algn="l"/>
                <a:tab pos="8419064" algn="l"/>
                <a:tab pos="8914303" algn="l"/>
                <a:tab pos="9409542" algn="l"/>
                <a:tab pos="9904781" algn="l"/>
              </a:tabLst>
            </a:pPr>
            <a:endParaRPr lang="en-US" sz="19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14" name="Freeform 13"/>
          <p:cNvSpPr/>
          <p:nvPr/>
        </p:nvSpPr>
        <p:spPr>
          <a:xfrm>
            <a:off x="0" y="0"/>
            <a:ext cx="7099300" cy="10234613"/>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7488" tIns="50694" rIns="97488" bIns="50694" anchor="ctr" anchorCtr="0" compatLnSpc="1">
            <a:noAutofit/>
          </a:bodyPr>
          <a:lstStyle/>
          <a:p>
            <a:pPr marL="0" marR="0" lvl="0" indent="0" algn="l" rtl="0" hangingPunct="1">
              <a:lnSpc>
                <a:spcPct val="100000"/>
              </a:lnSpc>
              <a:spcBef>
                <a:spcPts val="0"/>
              </a:spcBef>
              <a:spcAft>
                <a:spcPts val="0"/>
              </a:spcAft>
              <a:buNone/>
              <a:tabLst>
                <a:tab pos="0" algn="l"/>
                <a:tab pos="495239" algn="l"/>
                <a:tab pos="990478" algn="l"/>
                <a:tab pos="1485716" algn="l"/>
                <a:tab pos="1980956" algn="l"/>
                <a:tab pos="2476195" algn="l"/>
                <a:tab pos="2971433" algn="l"/>
                <a:tab pos="3466673" algn="l"/>
                <a:tab pos="3961912" algn="l"/>
                <a:tab pos="4457151" algn="l"/>
                <a:tab pos="4952390" algn="l"/>
                <a:tab pos="5447629" algn="l"/>
                <a:tab pos="5942867" algn="l"/>
                <a:tab pos="6438108" algn="l"/>
                <a:tab pos="6933345" algn="l"/>
                <a:tab pos="7428586" algn="l"/>
                <a:tab pos="7923825" algn="l"/>
                <a:tab pos="8419064" algn="l"/>
                <a:tab pos="8914303" algn="l"/>
                <a:tab pos="9409542" algn="l"/>
                <a:tab pos="9904781" algn="l"/>
              </a:tabLst>
            </a:pPr>
            <a:endParaRPr lang="en-US" sz="19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15" name="Freeform 14"/>
          <p:cNvSpPr/>
          <p:nvPr/>
        </p:nvSpPr>
        <p:spPr>
          <a:xfrm>
            <a:off x="0" y="0"/>
            <a:ext cx="7099300" cy="10234613"/>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7488" tIns="50694" rIns="97488" bIns="50694" anchor="ctr" anchorCtr="0" compatLnSpc="1">
            <a:noAutofit/>
          </a:bodyPr>
          <a:lstStyle/>
          <a:p>
            <a:pPr marL="0" marR="0" lvl="0" indent="0" algn="l" rtl="0" hangingPunct="1">
              <a:lnSpc>
                <a:spcPct val="100000"/>
              </a:lnSpc>
              <a:spcBef>
                <a:spcPts val="0"/>
              </a:spcBef>
              <a:spcAft>
                <a:spcPts val="0"/>
              </a:spcAft>
              <a:buNone/>
              <a:tabLst>
                <a:tab pos="0" algn="l"/>
                <a:tab pos="495239" algn="l"/>
                <a:tab pos="990478" algn="l"/>
                <a:tab pos="1485716" algn="l"/>
                <a:tab pos="1980956" algn="l"/>
                <a:tab pos="2476195" algn="l"/>
                <a:tab pos="2971433" algn="l"/>
                <a:tab pos="3466673" algn="l"/>
                <a:tab pos="3961912" algn="l"/>
                <a:tab pos="4457151" algn="l"/>
                <a:tab pos="4952390" algn="l"/>
                <a:tab pos="5447629" algn="l"/>
                <a:tab pos="5942867" algn="l"/>
                <a:tab pos="6438108" algn="l"/>
                <a:tab pos="6933345" algn="l"/>
                <a:tab pos="7428586" algn="l"/>
                <a:tab pos="7923825" algn="l"/>
                <a:tab pos="8419064" algn="l"/>
                <a:tab pos="8914303" algn="l"/>
                <a:tab pos="9409542" algn="l"/>
                <a:tab pos="9904781" algn="l"/>
              </a:tabLst>
            </a:pPr>
            <a:endParaRPr lang="en-US" sz="19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16" name="Freeform 15"/>
          <p:cNvSpPr/>
          <p:nvPr/>
        </p:nvSpPr>
        <p:spPr>
          <a:xfrm>
            <a:off x="0" y="0"/>
            <a:ext cx="7099300" cy="10234613"/>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7488" tIns="50694" rIns="97488" bIns="50694" anchor="ctr" anchorCtr="0" compatLnSpc="1">
            <a:noAutofit/>
          </a:bodyPr>
          <a:lstStyle/>
          <a:p>
            <a:pPr marL="0" marR="0" lvl="0" indent="0" algn="l" rtl="0" hangingPunct="1">
              <a:lnSpc>
                <a:spcPct val="100000"/>
              </a:lnSpc>
              <a:spcBef>
                <a:spcPts val="0"/>
              </a:spcBef>
              <a:spcAft>
                <a:spcPts val="0"/>
              </a:spcAft>
              <a:buNone/>
              <a:tabLst>
                <a:tab pos="0" algn="l"/>
                <a:tab pos="495239" algn="l"/>
                <a:tab pos="990478" algn="l"/>
                <a:tab pos="1485716" algn="l"/>
                <a:tab pos="1980956" algn="l"/>
                <a:tab pos="2476195" algn="l"/>
                <a:tab pos="2971433" algn="l"/>
                <a:tab pos="3466673" algn="l"/>
                <a:tab pos="3961912" algn="l"/>
                <a:tab pos="4457151" algn="l"/>
                <a:tab pos="4952390" algn="l"/>
                <a:tab pos="5447629" algn="l"/>
                <a:tab pos="5942867" algn="l"/>
                <a:tab pos="6438108" algn="l"/>
                <a:tab pos="6933345" algn="l"/>
                <a:tab pos="7428586" algn="l"/>
                <a:tab pos="7923825" algn="l"/>
                <a:tab pos="8419064" algn="l"/>
                <a:tab pos="8914303" algn="l"/>
                <a:tab pos="9409542" algn="l"/>
                <a:tab pos="9904781" algn="l"/>
              </a:tabLst>
            </a:pPr>
            <a:endParaRPr lang="en-US" sz="19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17" name="Freeform 16"/>
          <p:cNvSpPr/>
          <p:nvPr/>
        </p:nvSpPr>
        <p:spPr>
          <a:xfrm>
            <a:off x="0" y="0"/>
            <a:ext cx="7099300" cy="10234613"/>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7488" tIns="50694" rIns="97488" bIns="50694" anchor="ctr" anchorCtr="0" compatLnSpc="1">
            <a:noAutofit/>
          </a:bodyPr>
          <a:lstStyle/>
          <a:p>
            <a:pPr marL="0" marR="0" lvl="0" indent="0" algn="l" rtl="0" hangingPunct="1">
              <a:lnSpc>
                <a:spcPct val="100000"/>
              </a:lnSpc>
              <a:spcBef>
                <a:spcPts val="0"/>
              </a:spcBef>
              <a:spcAft>
                <a:spcPts val="0"/>
              </a:spcAft>
              <a:buNone/>
              <a:tabLst>
                <a:tab pos="0" algn="l"/>
                <a:tab pos="495239" algn="l"/>
                <a:tab pos="990478" algn="l"/>
                <a:tab pos="1485716" algn="l"/>
                <a:tab pos="1980956" algn="l"/>
                <a:tab pos="2476195" algn="l"/>
                <a:tab pos="2971433" algn="l"/>
                <a:tab pos="3466673" algn="l"/>
                <a:tab pos="3961912" algn="l"/>
                <a:tab pos="4457151" algn="l"/>
                <a:tab pos="4952390" algn="l"/>
                <a:tab pos="5447629" algn="l"/>
                <a:tab pos="5942867" algn="l"/>
                <a:tab pos="6438108" algn="l"/>
                <a:tab pos="6933345" algn="l"/>
                <a:tab pos="7428586" algn="l"/>
                <a:tab pos="7923825" algn="l"/>
                <a:tab pos="8419064" algn="l"/>
                <a:tab pos="8914303" algn="l"/>
                <a:tab pos="9409542" algn="l"/>
                <a:tab pos="9904781" algn="l"/>
              </a:tabLst>
            </a:pPr>
            <a:endParaRPr lang="en-US" sz="19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18" name="Freeform 17"/>
          <p:cNvSpPr/>
          <p:nvPr/>
        </p:nvSpPr>
        <p:spPr>
          <a:xfrm>
            <a:off x="0" y="0"/>
            <a:ext cx="7099300" cy="10234613"/>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7488" tIns="50694" rIns="97488" bIns="50694" anchor="ctr" anchorCtr="0" compatLnSpc="1">
            <a:noAutofit/>
          </a:bodyPr>
          <a:lstStyle/>
          <a:p>
            <a:pPr marL="0" marR="0" lvl="0" indent="0" algn="l" rtl="0" hangingPunct="1">
              <a:lnSpc>
                <a:spcPct val="100000"/>
              </a:lnSpc>
              <a:spcBef>
                <a:spcPts val="0"/>
              </a:spcBef>
              <a:spcAft>
                <a:spcPts val="0"/>
              </a:spcAft>
              <a:buNone/>
              <a:tabLst>
                <a:tab pos="0" algn="l"/>
                <a:tab pos="495239" algn="l"/>
                <a:tab pos="990478" algn="l"/>
                <a:tab pos="1485716" algn="l"/>
                <a:tab pos="1980956" algn="l"/>
                <a:tab pos="2476195" algn="l"/>
                <a:tab pos="2971433" algn="l"/>
                <a:tab pos="3466673" algn="l"/>
                <a:tab pos="3961912" algn="l"/>
                <a:tab pos="4457151" algn="l"/>
                <a:tab pos="4952390" algn="l"/>
                <a:tab pos="5447629" algn="l"/>
                <a:tab pos="5942867" algn="l"/>
                <a:tab pos="6438108" algn="l"/>
                <a:tab pos="6933345" algn="l"/>
                <a:tab pos="7428586" algn="l"/>
                <a:tab pos="7923825" algn="l"/>
                <a:tab pos="8419064" algn="l"/>
                <a:tab pos="8914303" algn="l"/>
                <a:tab pos="9409542" algn="l"/>
                <a:tab pos="9904781" algn="l"/>
              </a:tabLst>
            </a:pPr>
            <a:endParaRPr lang="en-US" sz="19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19" name="Freeform 18"/>
          <p:cNvSpPr/>
          <p:nvPr/>
        </p:nvSpPr>
        <p:spPr>
          <a:xfrm>
            <a:off x="0" y="0"/>
            <a:ext cx="7099300" cy="10234613"/>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7488" tIns="50694" rIns="97488" bIns="50694" anchor="ctr" anchorCtr="0" compatLnSpc="1">
            <a:noAutofit/>
          </a:bodyPr>
          <a:lstStyle/>
          <a:p>
            <a:pPr marL="0" marR="0" lvl="0" indent="0" algn="l" rtl="0" hangingPunct="1">
              <a:lnSpc>
                <a:spcPct val="100000"/>
              </a:lnSpc>
              <a:spcBef>
                <a:spcPts val="0"/>
              </a:spcBef>
              <a:spcAft>
                <a:spcPts val="0"/>
              </a:spcAft>
              <a:buNone/>
              <a:tabLst>
                <a:tab pos="0" algn="l"/>
                <a:tab pos="495239" algn="l"/>
                <a:tab pos="990478" algn="l"/>
                <a:tab pos="1485716" algn="l"/>
                <a:tab pos="1980956" algn="l"/>
                <a:tab pos="2476195" algn="l"/>
                <a:tab pos="2971433" algn="l"/>
                <a:tab pos="3466673" algn="l"/>
                <a:tab pos="3961912" algn="l"/>
                <a:tab pos="4457151" algn="l"/>
                <a:tab pos="4952390" algn="l"/>
                <a:tab pos="5447629" algn="l"/>
                <a:tab pos="5942867" algn="l"/>
                <a:tab pos="6438108" algn="l"/>
                <a:tab pos="6933345" algn="l"/>
                <a:tab pos="7428586" algn="l"/>
                <a:tab pos="7923825" algn="l"/>
                <a:tab pos="8419064" algn="l"/>
                <a:tab pos="8914303" algn="l"/>
                <a:tab pos="9409542" algn="l"/>
                <a:tab pos="9904781" algn="l"/>
              </a:tabLst>
            </a:pPr>
            <a:endParaRPr lang="en-US" sz="19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20" name="Freeform 19"/>
          <p:cNvSpPr/>
          <p:nvPr/>
        </p:nvSpPr>
        <p:spPr>
          <a:xfrm>
            <a:off x="0" y="0"/>
            <a:ext cx="7099300" cy="10234613"/>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7488" tIns="50694" rIns="97488" bIns="50694" anchor="ctr" anchorCtr="0" compatLnSpc="1">
            <a:noAutofit/>
          </a:bodyPr>
          <a:lstStyle/>
          <a:p>
            <a:pPr marL="0" marR="0" lvl="0" indent="0" algn="l" rtl="0" hangingPunct="1">
              <a:lnSpc>
                <a:spcPct val="100000"/>
              </a:lnSpc>
              <a:spcBef>
                <a:spcPts val="0"/>
              </a:spcBef>
              <a:spcAft>
                <a:spcPts val="0"/>
              </a:spcAft>
              <a:buNone/>
              <a:tabLst>
                <a:tab pos="0" algn="l"/>
                <a:tab pos="495239" algn="l"/>
                <a:tab pos="990478" algn="l"/>
                <a:tab pos="1485716" algn="l"/>
                <a:tab pos="1980956" algn="l"/>
                <a:tab pos="2476195" algn="l"/>
                <a:tab pos="2971433" algn="l"/>
                <a:tab pos="3466673" algn="l"/>
                <a:tab pos="3961912" algn="l"/>
                <a:tab pos="4457151" algn="l"/>
                <a:tab pos="4952390" algn="l"/>
                <a:tab pos="5447629" algn="l"/>
                <a:tab pos="5942867" algn="l"/>
                <a:tab pos="6438108" algn="l"/>
                <a:tab pos="6933345" algn="l"/>
                <a:tab pos="7428586" algn="l"/>
                <a:tab pos="7923825" algn="l"/>
                <a:tab pos="8419064" algn="l"/>
                <a:tab pos="8914303" algn="l"/>
                <a:tab pos="9409542" algn="l"/>
                <a:tab pos="9904781" algn="l"/>
              </a:tabLst>
            </a:pPr>
            <a:endParaRPr lang="en-US" sz="19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21" name="Freeform 20"/>
          <p:cNvSpPr/>
          <p:nvPr/>
        </p:nvSpPr>
        <p:spPr>
          <a:xfrm>
            <a:off x="0" y="0"/>
            <a:ext cx="7099300" cy="10234613"/>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7488" tIns="50694" rIns="97488" bIns="50694" anchor="ctr" anchorCtr="0" compatLnSpc="1">
            <a:noAutofit/>
          </a:bodyPr>
          <a:lstStyle/>
          <a:p>
            <a:pPr marL="0" marR="0" lvl="0" indent="0" algn="l" rtl="0" hangingPunct="1">
              <a:lnSpc>
                <a:spcPct val="100000"/>
              </a:lnSpc>
              <a:spcBef>
                <a:spcPts val="0"/>
              </a:spcBef>
              <a:spcAft>
                <a:spcPts val="0"/>
              </a:spcAft>
              <a:buNone/>
              <a:tabLst>
                <a:tab pos="0" algn="l"/>
                <a:tab pos="495239" algn="l"/>
                <a:tab pos="990478" algn="l"/>
                <a:tab pos="1485716" algn="l"/>
                <a:tab pos="1980956" algn="l"/>
                <a:tab pos="2476195" algn="l"/>
                <a:tab pos="2971433" algn="l"/>
                <a:tab pos="3466673" algn="l"/>
                <a:tab pos="3961912" algn="l"/>
                <a:tab pos="4457151" algn="l"/>
                <a:tab pos="4952390" algn="l"/>
                <a:tab pos="5447629" algn="l"/>
                <a:tab pos="5942867" algn="l"/>
                <a:tab pos="6438108" algn="l"/>
                <a:tab pos="6933345" algn="l"/>
                <a:tab pos="7428586" algn="l"/>
                <a:tab pos="7923825" algn="l"/>
                <a:tab pos="8419064" algn="l"/>
                <a:tab pos="8914303" algn="l"/>
                <a:tab pos="9409542" algn="l"/>
                <a:tab pos="9904781" algn="l"/>
              </a:tabLst>
            </a:pPr>
            <a:endParaRPr lang="en-US" sz="19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22" name="Freeform 21"/>
          <p:cNvSpPr/>
          <p:nvPr/>
        </p:nvSpPr>
        <p:spPr>
          <a:xfrm>
            <a:off x="0" y="0"/>
            <a:ext cx="7099300" cy="10234613"/>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7488" tIns="50694" rIns="97488" bIns="50694" anchor="ctr" anchorCtr="0" compatLnSpc="1">
            <a:noAutofit/>
          </a:bodyPr>
          <a:lstStyle/>
          <a:p>
            <a:pPr marL="0" marR="0" lvl="0" indent="0" algn="l" rtl="0" hangingPunct="1">
              <a:lnSpc>
                <a:spcPct val="100000"/>
              </a:lnSpc>
              <a:spcBef>
                <a:spcPts val="0"/>
              </a:spcBef>
              <a:spcAft>
                <a:spcPts val="0"/>
              </a:spcAft>
              <a:buNone/>
              <a:tabLst>
                <a:tab pos="0" algn="l"/>
                <a:tab pos="495239" algn="l"/>
                <a:tab pos="990478" algn="l"/>
                <a:tab pos="1485716" algn="l"/>
                <a:tab pos="1980956" algn="l"/>
                <a:tab pos="2476195" algn="l"/>
                <a:tab pos="2971433" algn="l"/>
                <a:tab pos="3466673" algn="l"/>
                <a:tab pos="3961912" algn="l"/>
                <a:tab pos="4457151" algn="l"/>
                <a:tab pos="4952390" algn="l"/>
                <a:tab pos="5447629" algn="l"/>
                <a:tab pos="5942867" algn="l"/>
                <a:tab pos="6438108" algn="l"/>
                <a:tab pos="6933345" algn="l"/>
                <a:tab pos="7428586" algn="l"/>
                <a:tab pos="7923825" algn="l"/>
                <a:tab pos="8419064" algn="l"/>
                <a:tab pos="8914303" algn="l"/>
                <a:tab pos="9409542" algn="l"/>
                <a:tab pos="9904781" algn="l"/>
              </a:tabLst>
            </a:pPr>
            <a:endParaRPr lang="en-US" sz="19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23" name="Freeform 22"/>
          <p:cNvSpPr/>
          <p:nvPr/>
        </p:nvSpPr>
        <p:spPr>
          <a:xfrm>
            <a:off x="0" y="0"/>
            <a:ext cx="7099300" cy="10234613"/>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7488" tIns="50694" rIns="97488" bIns="50694" anchor="ctr" anchorCtr="0" compatLnSpc="1">
            <a:noAutofit/>
          </a:bodyPr>
          <a:lstStyle/>
          <a:p>
            <a:pPr marL="0" marR="0" lvl="0" indent="0" algn="l" rtl="0" hangingPunct="1">
              <a:lnSpc>
                <a:spcPct val="100000"/>
              </a:lnSpc>
              <a:spcBef>
                <a:spcPts val="0"/>
              </a:spcBef>
              <a:spcAft>
                <a:spcPts val="0"/>
              </a:spcAft>
              <a:buNone/>
              <a:tabLst>
                <a:tab pos="0" algn="l"/>
                <a:tab pos="495239" algn="l"/>
                <a:tab pos="990478" algn="l"/>
                <a:tab pos="1485716" algn="l"/>
                <a:tab pos="1980956" algn="l"/>
                <a:tab pos="2476195" algn="l"/>
                <a:tab pos="2971433" algn="l"/>
                <a:tab pos="3466673" algn="l"/>
                <a:tab pos="3961912" algn="l"/>
                <a:tab pos="4457151" algn="l"/>
                <a:tab pos="4952390" algn="l"/>
                <a:tab pos="5447629" algn="l"/>
                <a:tab pos="5942867" algn="l"/>
                <a:tab pos="6438108" algn="l"/>
                <a:tab pos="6933345" algn="l"/>
                <a:tab pos="7428586" algn="l"/>
                <a:tab pos="7923825" algn="l"/>
                <a:tab pos="8419064" algn="l"/>
                <a:tab pos="8914303" algn="l"/>
                <a:tab pos="9409542" algn="l"/>
                <a:tab pos="9904781" algn="l"/>
              </a:tabLst>
            </a:pPr>
            <a:endParaRPr lang="en-US" sz="19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24" name="Freeform 23"/>
          <p:cNvSpPr/>
          <p:nvPr/>
        </p:nvSpPr>
        <p:spPr>
          <a:xfrm>
            <a:off x="0" y="0"/>
            <a:ext cx="7099300" cy="10234613"/>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7488" tIns="50694" rIns="97488" bIns="50694" anchor="ctr" anchorCtr="0" compatLnSpc="1">
            <a:noAutofit/>
          </a:bodyPr>
          <a:lstStyle/>
          <a:p>
            <a:pPr marL="0" marR="0" lvl="0" indent="0" algn="l" rtl="0" hangingPunct="1">
              <a:lnSpc>
                <a:spcPct val="100000"/>
              </a:lnSpc>
              <a:spcBef>
                <a:spcPts val="0"/>
              </a:spcBef>
              <a:spcAft>
                <a:spcPts val="0"/>
              </a:spcAft>
              <a:buNone/>
              <a:tabLst>
                <a:tab pos="0" algn="l"/>
                <a:tab pos="495239" algn="l"/>
                <a:tab pos="990478" algn="l"/>
                <a:tab pos="1485716" algn="l"/>
                <a:tab pos="1980956" algn="l"/>
                <a:tab pos="2476195" algn="l"/>
                <a:tab pos="2971433" algn="l"/>
                <a:tab pos="3466673" algn="l"/>
                <a:tab pos="3961912" algn="l"/>
                <a:tab pos="4457151" algn="l"/>
                <a:tab pos="4952390" algn="l"/>
                <a:tab pos="5447629" algn="l"/>
                <a:tab pos="5942867" algn="l"/>
                <a:tab pos="6438108" algn="l"/>
                <a:tab pos="6933345" algn="l"/>
                <a:tab pos="7428586" algn="l"/>
                <a:tab pos="7923825" algn="l"/>
                <a:tab pos="8419064" algn="l"/>
                <a:tab pos="8914303" algn="l"/>
                <a:tab pos="9409542" algn="l"/>
                <a:tab pos="9904781" algn="l"/>
              </a:tabLst>
            </a:pPr>
            <a:endParaRPr lang="en-US" sz="19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25" name="Freeform 24"/>
          <p:cNvSpPr/>
          <p:nvPr/>
        </p:nvSpPr>
        <p:spPr>
          <a:xfrm>
            <a:off x="0" y="0"/>
            <a:ext cx="7099300" cy="10234613"/>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7488" tIns="50694" rIns="97488" bIns="50694" anchor="ctr" anchorCtr="0" compatLnSpc="1">
            <a:noAutofit/>
          </a:bodyPr>
          <a:lstStyle/>
          <a:p>
            <a:pPr marL="0" marR="0" lvl="0" indent="0" algn="l" rtl="0" hangingPunct="1">
              <a:lnSpc>
                <a:spcPct val="100000"/>
              </a:lnSpc>
              <a:spcBef>
                <a:spcPts val="0"/>
              </a:spcBef>
              <a:spcAft>
                <a:spcPts val="0"/>
              </a:spcAft>
              <a:buNone/>
              <a:tabLst>
                <a:tab pos="0" algn="l"/>
                <a:tab pos="495239" algn="l"/>
                <a:tab pos="990478" algn="l"/>
                <a:tab pos="1485716" algn="l"/>
                <a:tab pos="1980956" algn="l"/>
                <a:tab pos="2476195" algn="l"/>
                <a:tab pos="2971433" algn="l"/>
                <a:tab pos="3466673" algn="l"/>
                <a:tab pos="3961912" algn="l"/>
                <a:tab pos="4457151" algn="l"/>
                <a:tab pos="4952390" algn="l"/>
                <a:tab pos="5447629" algn="l"/>
                <a:tab pos="5942867" algn="l"/>
                <a:tab pos="6438108" algn="l"/>
                <a:tab pos="6933345" algn="l"/>
                <a:tab pos="7428586" algn="l"/>
                <a:tab pos="7923825" algn="l"/>
                <a:tab pos="8419064" algn="l"/>
                <a:tab pos="8914303" algn="l"/>
                <a:tab pos="9409542" algn="l"/>
                <a:tab pos="9904781" algn="l"/>
              </a:tabLst>
            </a:pPr>
            <a:endParaRPr lang="en-US" sz="19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26" name="Freeform 25"/>
          <p:cNvSpPr/>
          <p:nvPr/>
        </p:nvSpPr>
        <p:spPr>
          <a:xfrm>
            <a:off x="0" y="0"/>
            <a:ext cx="7099300" cy="10234613"/>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7488" tIns="50694" rIns="97488" bIns="50694" anchor="ctr" anchorCtr="0" compatLnSpc="1">
            <a:noAutofit/>
          </a:bodyPr>
          <a:lstStyle/>
          <a:p>
            <a:pPr marL="0" marR="0" lvl="0" indent="0" algn="l" rtl="0" hangingPunct="1">
              <a:lnSpc>
                <a:spcPct val="100000"/>
              </a:lnSpc>
              <a:spcBef>
                <a:spcPts val="0"/>
              </a:spcBef>
              <a:spcAft>
                <a:spcPts val="0"/>
              </a:spcAft>
              <a:buNone/>
              <a:tabLst>
                <a:tab pos="0" algn="l"/>
                <a:tab pos="495239" algn="l"/>
                <a:tab pos="990478" algn="l"/>
                <a:tab pos="1485716" algn="l"/>
                <a:tab pos="1980956" algn="l"/>
                <a:tab pos="2476195" algn="l"/>
                <a:tab pos="2971433" algn="l"/>
                <a:tab pos="3466673" algn="l"/>
                <a:tab pos="3961912" algn="l"/>
                <a:tab pos="4457151" algn="l"/>
                <a:tab pos="4952390" algn="l"/>
                <a:tab pos="5447629" algn="l"/>
                <a:tab pos="5942867" algn="l"/>
                <a:tab pos="6438108" algn="l"/>
                <a:tab pos="6933345" algn="l"/>
                <a:tab pos="7428586" algn="l"/>
                <a:tab pos="7923825" algn="l"/>
                <a:tab pos="8419064" algn="l"/>
                <a:tab pos="8914303" algn="l"/>
                <a:tab pos="9409542" algn="l"/>
                <a:tab pos="9904781" algn="l"/>
              </a:tabLst>
            </a:pPr>
            <a:endParaRPr lang="en-US" sz="19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27" name="Freeform 26"/>
          <p:cNvSpPr/>
          <p:nvPr/>
        </p:nvSpPr>
        <p:spPr>
          <a:xfrm>
            <a:off x="0" y="0"/>
            <a:ext cx="7099300" cy="10234613"/>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7488" tIns="50694" rIns="97488" bIns="50694" anchor="ctr" anchorCtr="0" compatLnSpc="1">
            <a:noAutofit/>
          </a:bodyPr>
          <a:lstStyle/>
          <a:p>
            <a:pPr marL="0" marR="0" lvl="0" indent="0" algn="l" rtl="0" hangingPunct="1">
              <a:lnSpc>
                <a:spcPct val="100000"/>
              </a:lnSpc>
              <a:spcBef>
                <a:spcPts val="0"/>
              </a:spcBef>
              <a:spcAft>
                <a:spcPts val="0"/>
              </a:spcAft>
              <a:buNone/>
              <a:tabLst>
                <a:tab pos="0" algn="l"/>
                <a:tab pos="495239" algn="l"/>
                <a:tab pos="990478" algn="l"/>
                <a:tab pos="1485716" algn="l"/>
                <a:tab pos="1980956" algn="l"/>
                <a:tab pos="2476195" algn="l"/>
                <a:tab pos="2971433" algn="l"/>
                <a:tab pos="3466673" algn="l"/>
                <a:tab pos="3961912" algn="l"/>
                <a:tab pos="4457151" algn="l"/>
                <a:tab pos="4952390" algn="l"/>
                <a:tab pos="5447629" algn="l"/>
                <a:tab pos="5942867" algn="l"/>
                <a:tab pos="6438108" algn="l"/>
                <a:tab pos="6933345" algn="l"/>
                <a:tab pos="7428586" algn="l"/>
                <a:tab pos="7923825" algn="l"/>
                <a:tab pos="8419064" algn="l"/>
                <a:tab pos="8914303" algn="l"/>
                <a:tab pos="9409542" algn="l"/>
                <a:tab pos="9904781" algn="l"/>
              </a:tabLst>
            </a:pPr>
            <a:endParaRPr lang="en-US" sz="19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28" name="Freeform 27"/>
          <p:cNvSpPr/>
          <p:nvPr/>
        </p:nvSpPr>
        <p:spPr>
          <a:xfrm>
            <a:off x="0" y="0"/>
            <a:ext cx="7099300" cy="10234613"/>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7488" tIns="50694" rIns="97488" bIns="50694" anchor="ctr" anchorCtr="0" compatLnSpc="1">
            <a:noAutofit/>
          </a:bodyPr>
          <a:lstStyle/>
          <a:p>
            <a:pPr marL="0" marR="0" lvl="0" indent="0" algn="l" rtl="0" hangingPunct="1">
              <a:lnSpc>
                <a:spcPct val="100000"/>
              </a:lnSpc>
              <a:spcBef>
                <a:spcPts val="0"/>
              </a:spcBef>
              <a:spcAft>
                <a:spcPts val="0"/>
              </a:spcAft>
              <a:buNone/>
              <a:tabLst>
                <a:tab pos="0" algn="l"/>
                <a:tab pos="495239" algn="l"/>
                <a:tab pos="990478" algn="l"/>
                <a:tab pos="1485716" algn="l"/>
                <a:tab pos="1980956" algn="l"/>
                <a:tab pos="2476195" algn="l"/>
                <a:tab pos="2971433" algn="l"/>
                <a:tab pos="3466673" algn="l"/>
                <a:tab pos="3961912" algn="l"/>
                <a:tab pos="4457151" algn="l"/>
                <a:tab pos="4952390" algn="l"/>
                <a:tab pos="5447629" algn="l"/>
                <a:tab pos="5942867" algn="l"/>
                <a:tab pos="6438108" algn="l"/>
                <a:tab pos="6933345" algn="l"/>
                <a:tab pos="7428586" algn="l"/>
                <a:tab pos="7923825" algn="l"/>
                <a:tab pos="8419064" algn="l"/>
                <a:tab pos="8914303" algn="l"/>
                <a:tab pos="9409542" algn="l"/>
                <a:tab pos="9904781" algn="l"/>
              </a:tabLst>
            </a:pPr>
            <a:endParaRPr lang="en-US" sz="19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29" name="Freeform 28"/>
          <p:cNvSpPr/>
          <p:nvPr/>
        </p:nvSpPr>
        <p:spPr>
          <a:xfrm>
            <a:off x="0" y="0"/>
            <a:ext cx="7099300" cy="10234613"/>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7488" tIns="50694" rIns="97488" bIns="50694" anchor="ctr" anchorCtr="0" compatLnSpc="1">
            <a:noAutofit/>
          </a:bodyPr>
          <a:lstStyle/>
          <a:p>
            <a:pPr marL="0" marR="0" lvl="0" indent="0" algn="l" rtl="0" hangingPunct="1">
              <a:lnSpc>
                <a:spcPct val="100000"/>
              </a:lnSpc>
              <a:spcBef>
                <a:spcPts val="0"/>
              </a:spcBef>
              <a:spcAft>
                <a:spcPts val="0"/>
              </a:spcAft>
              <a:buNone/>
              <a:tabLst>
                <a:tab pos="0" algn="l"/>
                <a:tab pos="495239" algn="l"/>
                <a:tab pos="990478" algn="l"/>
                <a:tab pos="1485716" algn="l"/>
                <a:tab pos="1980956" algn="l"/>
                <a:tab pos="2476195" algn="l"/>
                <a:tab pos="2971433" algn="l"/>
                <a:tab pos="3466673" algn="l"/>
                <a:tab pos="3961912" algn="l"/>
                <a:tab pos="4457151" algn="l"/>
                <a:tab pos="4952390" algn="l"/>
                <a:tab pos="5447629" algn="l"/>
                <a:tab pos="5942867" algn="l"/>
                <a:tab pos="6438108" algn="l"/>
                <a:tab pos="6933345" algn="l"/>
                <a:tab pos="7428586" algn="l"/>
                <a:tab pos="7923825" algn="l"/>
                <a:tab pos="8419064" algn="l"/>
                <a:tab pos="8914303" algn="l"/>
                <a:tab pos="9409542" algn="l"/>
                <a:tab pos="9904781" algn="l"/>
              </a:tabLst>
            </a:pPr>
            <a:endParaRPr lang="en-US" sz="19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30" name="Freeform 29"/>
          <p:cNvSpPr/>
          <p:nvPr/>
        </p:nvSpPr>
        <p:spPr>
          <a:xfrm>
            <a:off x="0" y="0"/>
            <a:ext cx="7099300" cy="10234613"/>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7488" tIns="50694" rIns="97488" bIns="50694" anchor="ctr" anchorCtr="0" compatLnSpc="1">
            <a:noAutofit/>
          </a:bodyPr>
          <a:lstStyle/>
          <a:p>
            <a:pPr marL="0" marR="0" lvl="0" indent="0" algn="l" rtl="0" hangingPunct="1">
              <a:lnSpc>
                <a:spcPct val="100000"/>
              </a:lnSpc>
              <a:spcBef>
                <a:spcPts val="0"/>
              </a:spcBef>
              <a:spcAft>
                <a:spcPts val="0"/>
              </a:spcAft>
              <a:buNone/>
              <a:tabLst>
                <a:tab pos="0" algn="l"/>
                <a:tab pos="495239" algn="l"/>
                <a:tab pos="990478" algn="l"/>
                <a:tab pos="1485716" algn="l"/>
                <a:tab pos="1980956" algn="l"/>
                <a:tab pos="2476195" algn="l"/>
                <a:tab pos="2971433" algn="l"/>
                <a:tab pos="3466673" algn="l"/>
                <a:tab pos="3961912" algn="l"/>
                <a:tab pos="4457151" algn="l"/>
                <a:tab pos="4952390" algn="l"/>
                <a:tab pos="5447629" algn="l"/>
                <a:tab pos="5942867" algn="l"/>
                <a:tab pos="6438108" algn="l"/>
                <a:tab pos="6933345" algn="l"/>
                <a:tab pos="7428586" algn="l"/>
                <a:tab pos="7923825" algn="l"/>
                <a:tab pos="8419064" algn="l"/>
                <a:tab pos="8914303" algn="l"/>
                <a:tab pos="9409542" algn="l"/>
                <a:tab pos="9904781" algn="l"/>
              </a:tabLst>
            </a:pPr>
            <a:endParaRPr lang="en-US" sz="19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31" name="Freeform 30"/>
          <p:cNvSpPr/>
          <p:nvPr/>
        </p:nvSpPr>
        <p:spPr>
          <a:xfrm>
            <a:off x="0" y="0"/>
            <a:ext cx="7099300" cy="10234613"/>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7488" tIns="50694" rIns="97488" bIns="50694" anchor="ctr" anchorCtr="0" compatLnSpc="1">
            <a:noAutofit/>
          </a:bodyPr>
          <a:lstStyle/>
          <a:p>
            <a:pPr marL="0" marR="0" lvl="0" indent="0" algn="l" rtl="0" hangingPunct="1">
              <a:lnSpc>
                <a:spcPct val="100000"/>
              </a:lnSpc>
              <a:spcBef>
                <a:spcPts val="0"/>
              </a:spcBef>
              <a:spcAft>
                <a:spcPts val="0"/>
              </a:spcAft>
              <a:buNone/>
              <a:tabLst>
                <a:tab pos="0" algn="l"/>
                <a:tab pos="495239" algn="l"/>
                <a:tab pos="990478" algn="l"/>
                <a:tab pos="1485716" algn="l"/>
                <a:tab pos="1980956" algn="l"/>
                <a:tab pos="2476195" algn="l"/>
                <a:tab pos="2971433" algn="l"/>
                <a:tab pos="3466673" algn="l"/>
                <a:tab pos="3961912" algn="l"/>
                <a:tab pos="4457151" algn="l"/>
                <a:tab pos="4952390" algn="l"/>
                <a:tab pos="5447629" algn="l"/>
                <a:tab pos="5942867" algn="l"/>
                <a:tab pos="6438108" algn="l"/>
                <a:tab pos="6933345" algn="l"/>
                <a:tab pos="7428586" algn="l"/>
                <a:tab pos="7923825" algn="l"/>
                <a:tab pos="8419064" algn="l"/>
                <a:tab pos="8914303" algn="l"/>
                <a:tab pos="9409542" algn="l"/>
                <a:tab pos="9904781" algn="l"/>
              </a:tabLst>
            </a:pPr>
            <a:endParaRPr lang="en-US" sz="19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32" name="Freeform 31"/>
          <p:cNvSpPr/>
          <p:nvPr/>
        </p:nvSpPr>
        <p:spPr>
          <a:xfrm>
            <a:off x="0" y="0"/>
            <a:ext cx="7099300" cy="10234613"/>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7488" tIns="50694" rIns="97488" bIns="50694" anchor="ctr" anchorCtr="0" compatLnSpc="1">
            <a:noAutofit/>
          </a:bodyPr>
          <a:lstStyle/>
          <a:p>
            <a:pPr marL="0" marR="0" lvl="0" indent="0" algn="l" rtl="0" hangingPunct="1">
              <a:lnSpc>
                <a:spcPct val="100000"/>
              </a:lnSpc>
              <a:spcBef>
                <a:spcPts val="0"/>
              </a:spcBef>
              <a:spcAft>
                <a:spcPts val="0"/>
              </a:spcAft>
              <a:buNone/>
              <a:tabLst>
                <a:tab pos="0" algn="l"/>
                <a:tab pos="495239" algn="l"/>
                <a:tab pos="990478" algn="l"/>
                <a:tab pos="1485716" algn="l"/>
                <a:tab pos="1980956" algn="l"/>
                <a:tab pos="2476195" algn="l"/>
                <a:tab pos="2971433" algn="l"/>
                <a:tab pos="3466673" algn="l"/>
                <a:tab pos="3961912" algn="l"/>
                <a:tab pos="4457151" algn="l"/>
                <a:tab pos="4952390" algn="l"/>
                <a:tab pos="5447629" algn="l"/>
                <a:tab pos="5942867" algn="l"/>
                <a:tab pos="6438108" algn="l"/>
                <a:tab pos="6933345" algn="l"/>
                <a:tab pos="7428586" algn="l"/>
                <a:tab pos="7923825" algn="l"/>
                <a:tab pos="8419064" algn="l"/>
                <a:tab pos="8914303" algn="l"/>
                <a:tab pos="9409542" algn="l"/>
                <a:tab pos="9904781" algn="l"/>
              </a:tabLst>
            </a:pPr>
            <a:endParaRPr lang="en-US" sz="19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33" name="Freeform 32"/>
          <p:cNvSpPr/>
          <p:nvPr/>
        </p:nvSpPr>
        <p:spPr>
          <a:xfrm>
            <a:off x="0" y="0"/>
            <a:ext cx="7099300" cy="10234613"/>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7488" tIns="50694" rIns="97488" bIns="50694" anchor="ctr" anchorCtr="0" compatLnSpc="1">
            <a:noAutofit/>
          </a:bodyPr>
          <a:lstStyle/>
          <a:p>
            <a:pPr marL="0" marR="0" lvl="0" indent="0" algn="l" rtl="0" hangingPunct="1">
              <a:lnSpc>
                <a:spcPct val="100000"/>
              </a:lnSpc>
              <a:spcBef>
                <a:spcPts val="0"/>
              </a:spcBef>
              <a:spcAft>
                <a:spcPts val="0"/>
              </a:spcAft>
              <a:buNone/>
              <a:tabLst>
                <a:tab pos="0" algn="l"/>
                <a:tab pos="495239" algn="l"/>
                <a:tab pos="990478" algn="l"/>
                <a:tab pos="1485716" algn="l"/>
                <a:tab pos="1980956" algn="l"/>
                <a:tab pos="2476195" algn="l"/>
                <a:tab pos="2971433" algn="l"/>
                <a:tab pos="3466673" algn="l"/>
                <a:tab pos="3961912" algn="l"/>
                <a:tab pos="4457151" algn="l"/>
                <a:tab pos="4952390" algn="l"/>
                <a:tab pos="5447629" algn="l"/>
                <a:tab pos="5942867" algn="l"/>
                <a:tab pos="6438108" algn="l"/>
                <a:tab pos="6933345" algn="l"/>
                <a:tab pos="7428586" algn="l"/>
                <a:tab pos="7923825" algn="l"/>
                <a:tab pos="8419064" algn="l"/>
                <a:tab pos="8914303" algn="l"/>
                <a:tab pos="9409542" algn="l"/>
                <a:tab pos="9904781" algn="l"/>
              </a:tabLst>
            </a:pPr>
            <a:endParaRPr lang="en-US" sz="19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34" name="Freeform 33"/>
          <p:cNvSpPr/>
          <p:nvPr/>
        </p:nvSpPr>
        <p:spPr>
          <a:xfrm>
            <a:off x="0" y="0"/>
            <a:ext cx="7099300" cy="10234613"/>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7488" tIns="50694" rIns="97488" bIns="50694" anchor="ctr" anchorCtr="0" compatLnSpc="1">
            <a:noAutofit/>
          </a:bodyPr>
          <a:lstStyle/>
          <a:p>
            <a:pPr marL="0" marR="0" lvl="0" indent="0" algn="l" rtl="0" hangingPunct="1">
              <a:lnSpc>
                <a:spcPct val="100000"/>
              </a:lnSpc>
              <a:spcBef>
                <a:spcPts val="0"/>
              </a:spcBef>
              <a:spcAft>
                <a:spcPts val="0"/>
              </a:spcAft>
              <a:buNone/>
              <a:tabLst>
                <a:tab pos="0" algn="l"/>
                <a:tab pos="495239" algn="l"/>
                <a:tab pos="990478" algn="l"/>
                <a:tab pos="1485716" algn="l"/>
                <a:tab pos="1980956" algn="l"/>
                <a:tab pos="2476195" algn="l"/>
                <a:tab pos="2971433" algn="l"/>
                <a:tab pos="3466673" algn="l"/>
                <a:tab pos="3961912" algn="l"/>
                <a:tab pos="4457151" algn="l"/>
                <a:tab pos="4952390" algn="l"/>
                <a:tab pos="5447629" algn="l"/>
                <a:tab pos="5942867" algn="l"/>
                <a:tab pos="6438108" algn="l"/>
                <a:tab pos="6933345" algn="l"/>
                <a:tab pos="7428586" algn="l"/>
                <a:tab pos="7923825" algn="l"/>
                <a:tab pos="8419064" algn="l"/>
                <a:tab pos="8914303" algn="l"/>
                <a:tab pos="9409542" algn="l"/>
                <a:tab pos="9904781" algn="l"/>
              </a:tabLst>
            </a:pPr>
            <a:endParaRPr lang="en-US" sz="19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35" name="Freeform 34"/>
          <p:cNvSpPr/>
          <p:nvPr/>
        </p:nvSpPr>
        <p:spPr>
          <a:xfrm>
            <a:off x="0" y="0"/>
            <a:ext cx="7099300" cy="10234613"/>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7488" tIns="50694" rIns="97488" bIns="50694" anchor="ctr" anchorCtr="0" compatLnSpc="1">
            <a:noAutofit/>
          </a:bodyPr>
          <a:lstStyle/>
          <a:p>
            <a:pPr marL="0" marR="0" lvl="0" indent="0" algn="l" rtl="0" hangingPunct="1">
              <a:lnSpc>
                <a:spcPct val="100000"/>
              </a:lnSpc>
              <a:spcBef>
                <a:spcPts val="0"/>
              </a:spcBef>
              <a:spcAft>
                <a:spcPts val="0"/>
              </a:spcAft>
              <a:buNone/>
              <a:tabLst>
                <a:tab pos="0" algn="l"/>
                <a:tab pos="495239" algn="l"/>
                <a:tab pos="990478" algn="l"/>
                <a:tab pos="1485716" algn="l"/>
                <a:tab pos="1980956" algn="l"/>
                <a:tab pos="2476195" algn="l"/>
                <a:tab pos="2971433" algn="l"/>
                <a:tab pos="3466673" algn="l"/>
                <a:tab pos="3961912" algn="l"/>
                <a:tab pos="4457151" algn="l"/>
                <a:tab pos="4952390" algn="l"/>
                <a:tab pos="5447629" algn="l"/>
                <a:tab pos="5942867" algn="l"/>
                <a:tab pos="6438108" algn="l"/>
                <a:tab pos="6933345" algn="l"/>
                <a:tab pos="7428586" algn="l"/>
                <a:tab pos="7923825" algn="l"/>
                <a:tab pos="8419064" algn="l"/>
                <a:tab pos="8914303" algn="l"/>
                <a:tab pos="9409542" algn="l"/>
                <a:tab pos="9904781" algn="l"/>
              </a:tabLst>
            </a:pPr>
            <a:endParaRPr lang="en-US" sz="19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36" name="Freeform 35"/>
          <p:cNvSpPr/>
          <p:nvPr/>
        </p:nvSpPr>
        <p:spPr>
          <a:xfrm>
            <a:off x="0" y="0"/>
            <a:ext cx="3076363" cy="51173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7488" tIns="50694" rIns="97488" bIns="50694" anchor="ctr" anchorCtr="0" compatLnSpc="1">
            <a:noAutofit/>
          </a:bodyPr>
          <a:lstStyle/>
          <a:p>
            <a:pPr marL="0" marR="0" lvl="0" indent="0" algn="l" rtl="0" hangingPunct="1">
              <a:lnSpc>
                <a:spcPct val="100000"/>
              </a:lnSpc>
              <a:spcBef>
                <a:spcPts val="0"/>
              </a:spcBef>
              <a:spcAft>
                <a:spcPts val="0"/>
              </a:spcAft>
              <a:buNone/>
              <a:tabLst>
                <a:tab pos="0" algn="l"/>
                <a:tab pos="495239" algn="l"/>
                <a:tab pos="990478" algn="l"/>
                <a:tab pos="1485716" algn="l"/>
                <a:tab pos="1980956" algn="l"/>
                <a:tab pos="2476195" algn="l"/>
                <a:tab pos="2971433" algn="l"/>
                <a:tab pos="3466673" algn="l"/>
                <a:tab pos="3961912" algn="l"/>
                <a:tab pos="4457151" algn="l"/>
                <a:tab pos="4952390" algn="l"/>
                <a:tab pos="5447629" algn="l"/>
                <a:tab pos="5942867" algn="l"/>
                <a:tab pos="6438108" algn="l"/>
                <a:tab pos="6933345" algn="l"/>
                <a:tab pos="7428586" algn="l"/>
                <a:tab pos="7923825" algn="l"/>
                <a:tab pos="8419064" algn="l"/>
                <a:tab pos="8914303" algn="l"/>
                <a:tab pos="9409542" algn="l"/>
                <a:tab pos="9904781" algn="l"/>
              </a:tabLst>
            </a:pPr>
            <a:endParaRPr lang="en-US" sz="19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37" name="Date Placeholder 36"/>
          <p:cNvSpPr txBox="1">
            <a:spLocks noGrp="1"/>
          </p:cNvSpPr>
          <p:nvPr>
            <p:ph type="dt" idx="1"/>
          </p:nvPr>
        </p:nvSpPr>
        <p:spPr>
          <a:xfrm>
            <a:off x="4021072" y="0"/>
            <a:ext cx="3021954" cy="452902"/>
          </a:xfrm>
          <a:prstGeom prst="rect">
            <a:avLst/>
          </a:prstGeom>
          <a:noFill/>
          <a:ln>
            <a:noFill/>
          </a:ln>
        </p:spPr>
        <p:txBody>
          <a:bodyPr vert="horz" wrap="square" lIns="97488" tIns="50694" rIns="97488" bIns="50694" anchor="t" anchorCtr="0" compatLnSpc="1">
            <a:noAutofit/>
          </a:bodyPr>
          <a:lstStyle>
            <a:lvl1pPr marL="0" marR="0" lvl="0" indent="0" algn="r" rtl="0" hangingPunct="1">
              <a:lnSpc>
                <a:spcPct val="100000"/>
              </a:lnSpc>
              <a:spcBef>
                <a:spcPts val="0"/>
              </a:spcBef>
              <a:spcAft>
                <a:spcPts val="0"/>
              </a:spcAft>
              <a:buNone/>
              <a:tabLst>
                <a:tab pos="0" algn="l"/>
                <a:tab pos="495239" algn="l"/>
                <a:tab pos="990478" algn="l"/>
                <a:tab pos="1485716" algn="l"/>
                <a:tab pos="1980956" algn="l"/>
                <a:tab pos="2476195" algn="l"/>
                <a:tab pos="2971433" algn="l"/>
                <a:tab pos="3466673" algn="l"/>
                <a:tab pos="3961912" algn="l"/>
                <a:tab pos="4457151" algn="l"/>
                <a:tab pos="4952390" algn="l"/>
                <a:tab pos="5447629" algn="l"/>
                <a:tab pos="5942867" algn="l"/>
                <a:tab pos="6438108" algn="l"/>
                <a:tab pos="6933345" algn="l"/>
                <a:tab pos="7428586" algn="l"/>
                <a:tab pos="7923825" algn="l"/>
                <a:tab pos="8419064" algn="l"/>
                <a:tab pos="8914303" algn="l"/>
                <a:tab pos="9409542" algn="l"/>
                <a:tab pos="9904781" algn="l"/>
              </a:tabLst>
              <a:defRPr lang="fr-FR" sz="1300" b="1" i="0" u="none" strike="noStrike" cap="none" baseline="0">
                <a:ln>
                  <a:noFill/>
                </a:ln>
                <a:solidFill>
                  <a:srgbClr val="C3004A"/>
                </a:solidFill>
                <a:latin typeface="Calibri" pitchFamily="34"/>
                <a:ea typeface="Arial" pitchFamily="34"/>
                <a:cs typeface="Arial" pitchFamily="34"/>
              </a:defRPr>
            </a:lvl1pPr>
          </a:lstStyle>
          <a:p>
            <a:pPr lvl="0"/>
            <a:endParaRPr lang="fr-FR"/>
          </a:p>
        </p:txBody>
      </p:sp>
      <p:sp>
        <p:nvSpPr>
          <p:cNvPr id="38" name="Slide Image Placeholder 37"/>
          <p:cNvSpPr>
            <a:spLocks noGrp="1" noRot="1" noChangeAspect="1"/>
          </p:cNvSpPr>
          <p:nvPr>
            <p:ph type="sldImg" idx="2"/>
          </p:nvPr>
        </p:nvSpPr>
        <p:spPr>
          <a:xfrm>
            <a:off x="1003300" y="766763"/>
            <a:ext cx="5037138" cy="3779837"/>
          </a:xfrm>
          <a:prstGeom prst="rect">
            <a:avLst/>
          </a:prstGeom>
          <a:noFill/>
          <a:ln>
            <a:noFill/>
            <a:prstDash val="solid"/>
          </a:ln>
        </p:spPr>
      </p:sp>
      <p:sp>
        <p:nvSpPr>
          <p:cNvPr id="39" name="Notes Placeholder 38"/>
          <p:cNvSpPr txBox="1">
            <a:spLocks noGrp="1"/>
          </p:cNvSpPr>
          <p:nvPr>
            <p:ph type="body" sz="quarter" idx="3"/>
          </p:nvPr>
        </p:nvSpPr>
        <p:spPr>
          <a:xfrm>
            <a:off x="709929" y="4861442"/>
            <a:ext cx="5625031" cy="4546746"/>
          </a:xfrm>
          <a:prstGeom prst="rect">
            <a:avLst/>
          </a:prstGeom>
          <a:noFill/>
          <a:ln>
            <a:noFill/>
          </a:ln>
        </p:spPr>
        <p:txBody>
          <a:bodyPr vert="horz" lIns="0" tIns="0" rIns="0" bIns="0" compatLnSpc="1"/>
          <a:lstStyle/>
          <a:p>
            <a:endParaRPr lang="en-US"/>
          </a:p>
        </p:txBody>
      </p:sp>
      <p:sp>
        <p:nvSpPr>
          <p:cNvPr id="40" name="Freeform 39"/>
          <p:cNvSpPr/>
          <p:nvPr/>
        </p:nvSpPr>
        <p:spPr>
          <a:xfrm>
            <a:off x="0" y="9721270"/>
            <a:ext cx="3076363" cy="51173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7488" tIns="50694" rIns="97488" bIns="50694" anchor="ctr" anchorCtr="0" compatLnSpc="1">
            <a:noAutofit/>
          </a:bodyPr>
          <a:lstStyle/>
          <a:p>
            <a:pPr marL="0" marR="0" lvl="0" indent="0" algn="l" rtl="0" hangingPunct="1">
              <a:lnSpc>
                <a:spcPct val="100000"/>
              </a:lnSpc>
              <a:spcBef>
                <a:spcPts val="0"/>
              </a:spcBef>
              <a:spcAft>
                <a:spcPts val="0"/>
              </a:spcAft>
              <a:buNone/>
              <a:tabLst>
                <a:tab pos="0" algn="l"/>
                <a:tab pos="495239" algn="l"/>
                <a:tab pos="990478" algn="l"/>
                <a:tab pos="1485716" algn="l"/>
                <a:tab pos="1980956" algn="l"/>
                <a:tab pos="2476195" algn="l"/>
                <a:tab pos="2971433" algn="l"/>
                <a:tab pos="3466673" algn="l"/>
                <a:tab pos="3961912" algn="l"/>
                <a:tab pos="4457151" algn="l"/>
                <a:tab pos="4952390" algn="l"/>
                <a:tab pos="5447629" algn="l"/>
                <a:tab pos="5942867" algn="l"/>
                <a:tab pos="6438108" algn="l"/>
                <a:tab pos="6933345" algn="l"/>
                <a:tab pos="7428586" algn="l"/>
                <a:tab pos="7923825" algn="l"/>
                <a:tab pos="8419064" algn="l"/>
                <a:tab pos="8914303" algn="l"/>
                <a:tab pos="9409542" algn="l"/>
                <a:tab pos="9904781" algn="l"/>
              </a:tabLst>
            </a:pPr>
            <a:endParaRPr lang="en-US" sz="19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41" name="Slide Number Placeholder 40"/>
          <p:cNvSpPr txBox="1">
            <a:spLocks noGrp="1"/>
          </p:cNvSpPr>
          <p:nvPr>
            <p:ph type="sldNum" sz="quarter" idx="5"/>
          </p:nvPr>
        </p:nvSpPr>
        <p:spPr>
          <a:xfrm>
            <a:off x="4021072" y="9721270"/>
            <a:ext cx="3021954" cy="452902"/>
          </a:xfrm>
          <a:prstGeom prst="rect">
            <a:avLst/>
          </a:prstGeom>
          <a:noFill/>
          <a:ln>
            <a:noFill/>
          </a:ln>
        </p:spPr>
        <p:txBody>
          <a:bodyPr vert="horz" wrap="square" lIns="97488" tIns="50694" rIns="97488" bIns="50694" anchor="b" anchorCtr="0" compatLnSpc="1">
            <a:noAutofit/>
          </a:bodyPr>
          <a:lstStyle>
            <a:lvl1pPr marL="0" marR="0" lvl="0" indent="0" algn="r" rtl="0" hangingPunct="1">
              <a:lnSpc>
                <a:spcPct val="100000"/>
              </a:lnSpc>
              <a:spcBef>
                <a:spcPts val="0"/>
              </a:spcBef>
              <a:spcAft>
                <a:spcPts val="0"/>
              </a:spcAft>
              <a:buNone/>
              <a:tabLst>
                <a:tab pos="0" algn="l"/>
                <a:tab pos="495239" algn="l"/>
                <a:tab pos="990478" algn="l"/>
                <a:tab pos="1485716" algn="l"/>
                <a:tab pos="1980956" algn="l"/>
                <a:tab pos="2476195" algn="l"/>
                <a:tab pos="2971433" algn="l"/>
                <a:tab pos="3466673" algn="l"/>
                <a:tab pos="3961912" algn="l"/>
                <a:tab pos="4457151" algn="l"/>
                <a:tab pos="4952390" algn="l"/>
                <a:tab pos="5447629" algn="l"/>
                <a:tab pos="5942867" algn="l"/>
                <a:tab pos="6438108" algn="l"/>
                <a:tab pos="6933345" algn="l"/>
                <a:tab pos="7428586" algn="l"/>
                <a:tab pos="7923825" algn="l"/>
                <a:tab pos="8419064" algn="l"/>
                <a:tab pos="8914303" algn="l"/>
                <a:tab pos="9409542" algn="l"/>
                <a:tab pos="9904781" algn="l"/>
              </a:tabLst>
              <a:defRPr lang="fr-FR" sz="1300" b="1" i="0" u="none" strike="noStrike" cap="none" baseline="0">
                <a:ln>
                  <a:noFill/>
                </a:ln>
                <a:solidFill>
                  <a:srgbClr val="C3004A"/>
                </a:solidFill>
                <a:latin typeface="Calibri" pitchFamily="34"/>
                <a:ea typeface="Arial" pitchFamily="34"/>
                <a:cs typeface="Arial" pitchFamily="34"/>
              </a:defRPr>
            </a:lvl1pPr>
          </a:lstStyle>
          <a:p>
            <a:pPr lvl="0"/>
            <a:fld id="{0FB1AF9D-504D-499E-8BEE-4C49DBD6DF9D}" type="slidenum">
              <a:t>‹#›</a:t>
            </a:fld>
            <a:endParaRPr lang="fr-FR"/>
          </a:p>
        </p:txBody>
      </p:sp>
    </p:spTree>
    <p:extLst>
      <p:ext uri="{BB962C8B-B14F-4D97-AF65-F5344CB8AC3E}">
        <p14:creationId xmlns:p14="http://schemas.microsoft.com/office/powerpoint/2010/main" val="1409894641"/>
      </p:ext>
    </p:extLst>
  </p:cSld>
  <p:clrMap bg1="lt1" tx1="dk1" bg2="lt2" tx2="dk2" accent1="accent1" accent2="accent2" accent3="accent3" accent4="accent4" accent5="accent5" accent6="accent6" hlink="hlink" folHlink="folHlink"/>
  <p:notesStyle>
    <a:lvl1pPr marL="0" marR="0" indent="0" algn="l" rtl="0" hangingPunct="0">
      <a:lnSpc>
        <a:spcPct val="100000"/>
      </a:lnSpc>
      <a:spcBef>
        <a:spcPts val="448"/>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1200" b="0" i="0" u="none" strike="noStrike" cap="none" baseline="0">
        <a:ln>
          <a:noFill/>
        </a:ln>
        <a:solidFill>
          <a:srgbClr val="000000"/>
        </a:solidFill>
        <a:latin typeface="Times New Roman" pitchFamily="18"/>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0"/>
          <p:cNvSpPr txBox="1">
            <a:spLocks noGrp="1"/>
          </p:cNvSpPr>
          <p:nvPr>
            <p:ph type="sldNum" sz="quarter" idx="5"/>
          </p:nvPr>
        </p:nvSpPr>
        <p:spPr>
          <a:ln/>
        </p:spPr>
        <p:txBody>
          <a:bodyPr vert="horz" wrap="square" lIns="97488" tIns="50694" rIns="97488" bIns="50694" anchor="b" anchorCtr="0" compatLnSpc="1">
            <a:noAutofit/>
          </a:bodyPr>
          <a:lstStyle/>
          <a:p>
            <a:pPr lvl="0"/>
            <a:fld id="{DAB5C7B4-EF0E-4447-A23F-F51F8CD49922}" type="slidenum">
              <a:t>1</a:t>
            </a:fld>
            <a:endParaRPr lang="fr-FR"/>
          </a:p>
        </p:txBody>
      </p:sp>
      <p:sp>
        <p:nvSpPr>
          <p:cNvPr id="2" name="Slide Image Placeholder 1"/>
          <p:cNvSpPr>
            <a:spLocks noGrp="1" noRot="1" noChangeAspect="1" noResize="1"/>
          </p:cNvSpPr>
          <p:nvPr>
            <p:ph type="sldImg"/>
          </p:nvPr>
        </p:nvSpPr>
        <p:spPr>
          <a:xfrm>
            <a:off x="1004888" y="768350"/>
            <a:ext cx="5035550" cy="3778250"/>
          </a:xfrm>
          <a:solidFill>
            <a:srgbClr val="729FCF"/>
          </a:solidFill>
          <a:ln w="25400">
            <a:solidFill>
              <a:srgbClr val="3465A4"/>
            </a:solidFill>
            <a:prstDash val="solid"/>
          </a:ln>
        </p:spPr>
      </p:sp>
      <p:sp>
        <p:nvSpPr>
          <p:cNvPr id="3" name="Freeform 2"/>
          <p:cNvSpPr/>
          <p:nvPr/>
        </p:nvSpPr>
        <p:spPr>
          <a:xfrm>
            <a:off x="709929" y="4861441"/>
            <a:ext cx="5679439" cy="460557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7488" tIns="50694" rIns="97488" bIns="50694" anchor="ctr" anchorCtr="0" compatLnSpc="1">
            <a:noAutofit/>
          </a:bodyPr>
          <a:lstStyle/>
          <a:p>
            <a:pPr>
              <a:tabLst>
                <a:tab pos="0" algn="l"/>
                <a:tab pos="495239" algn="l"/>
                <a:tab pos="990478" algn="l"/>
                <a:tab pos="1485716" algn="l"/>
                <a:tab pos="1980956" algn="l"/>
                <a:tab pos="2476195" algn="l"/>
                <a:tab pos="2971433" algn="l"/>
                <a:tab pos="3466673" algn="l"/>
                <a:tab pos="3961912" algn="l"/>
                <a:tab pos="4457151" algn="l"/>
                <a:tab pos="4952390" algn="l"/>
                <a:tab pos="5447629" algn="l"/>
                <a:tab pos="5942867" algn="l"/>
                <a:tab pos="6438108" algn="l"/>
                <a:tab pos="6933345" algn="l"/>
                <a:tab pos="7428586" algn="l"/>
                <a:tab pos="7923825" algn="l"/>
                <a:tab pos="8419064" algn="l"/>
                <a:tab pos="8914303" algn="l"/>
                <a:tab pos="9409542" algn="l"/>
                <a:tab pos="9904781" algn="l"/>
              </a:tabLst>
            </a:pPr>
            <a:endParaRPr lang="en-US" sz="1900">
              <a:solidFill>
                <a:srgbClr val="000000"/>
              </a:solidFill>
              <a:latin typeface="Arial" pitchFamily="34"/>
              <a:ea typeface="ＭＳ Ｐゴシック" pitchFamily="34"/>
              <a:cs typeface="ＭＳ Ｐゴシック" pitchFamily="34"/>
            </a:endParaRPr>
          </a:p>
        </p:txBody>
      </p:sp>
    </p:spTree>
    <p:extLst>
      <p:ext uri="{BB962C8B-B14F-4D97-AF65-F5344CB8AC3E}">
        <p14:creationId xmlns:p14="http://schemas.microsoft.com/office/powerpoint/2010/main" val="3463346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0"/>
          <p:cNvSpPr txBox="1">
            <a:spLocks noGrp="1"/>
          </p:cNvSpPr>
          <p:nvPr>
            <p:ph type="sldNum" sz="quarter" idx="5"/>
          </p:nvPr>
        </p:nvSpPr>
        <p:spPr>
          <a:ln/>
        </p:spPr>
        <p:txBody>
          <a:bodyPr vert="horz" wrap="square" lIns="97488" tIns="50694" rIns="97488" bIns="50694" anchor="b" anchorCtr="0" compatLnSpc="1">
            <a:noAutofit/>
          </a:bodyPr>
          <a:lstStyle/>
          <a:p>
            <a:pPr lvl="0"/>
            <a:fld id="{A8418688-5091-4ACE-966B-9BFAF8835974}" type="slidenum">
              <a:t>29</a:t>
            </a:fld>
            <a:endParaRPr lang="fr-FR"/>
          </a:p>
        </p:txBody>
      </p:sp>
      <p:sp>
        <p:nvSpPr>
          <p:cNvPr id="2" name="Slide Image Placeholder 1"/>
          <p:cNvSpPr>
            <a:spLocks noGrp="1" noRot="1" noChangeAspect="1" noResize="1"/>
          </p:cNvSpPr>
          <p:nvPr>
            <p:ph type="sldImg"/>
          </p:nvPr>
        </p:nvSpPr>
        <p:spPr>
          <a:xfrm>
            <a:off x="1004888" y="768350"/>
            <a:ext cx="5035550" cy="3778250"/>
          </a:xfrm>
          <a:solidFill>
            <a:srgbClr val="729FCF"/>
          </a:solidFill>
          <a:ln w="25400">
            <a:solidFill>
              <a:srgbClr val="3465A4"/>
            </a:solidFill>
            <a:prstDash val="solid"/>
          </a:ln>
        </p:spPr>
      </p:sp>
      <p:sp>
        <p:nvSpPr>
          <p:cNvPr id="3" name="Freeform 2"/>
          <p:cNvSpPr/>
          <p:nvPr/>
        </p:nvSpPr>
        <p:spPr>
          <a:xfrm>
            <a:off x="709929" y="4861441"/>
            <a:ext cx="5679439" cy="460557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7488" tIns="50694" rIns="97488" bIns="50694" anchor="ctr" anchorCtr="0" compatLnSpc="1">
            <a:noAutofit/>
          </a:bodyPr>
          <a:lstStyle/>
          <a:p>
            <a:pPr>
              <a:tabLst>
                <a:tab pos="0" algn="l"/>
                <a:tab pos="495239" algn="l"/>
                <a:tab pos="990478" algn="l"/>
                <a:tab pos="1485716" algn="l"/>
                <a:tab pos="1980956" algn="l"/>
                <a:tab pos="2476195" algn="l"/>
                <a:tab pos="2971433" algn="l"/>
                <a:tab pos="3466673" algn="l"/>
                <a:tab pos="3961912" algn="l"/>
                <a:tab pos="4457151" algn="l"/>
                <a:tab pos="4952390" algn="l"/>
                <a:tab pos="5447629" algn="l"/>
                <a:tab pos="5942867" algn="l"/>
                <a:tab pos="6438108" algn="l"/>
                <a:tab pos="6933345" algn="l"/>
                <a:tab pos="7428586" algn="l"/>
                <a:tab pos="7923825" algn="l"/>
                <a:tab pos="8419064" algn="l"/>
                <a:tab pos="8914303" algn="l"/>
                <a:tab pos="9409542" algn="l"/>
                <a:tab pos="9904781" algn="l"/>
              </a:tabLst>
            </a:pPr>
            <a:endParaRPr lang="en-US" sz="1900">
              <a:solidFill>
                <a:srgbClr val="000000"/>
              </a:solidFill>
              <a:latin typeface="Arial" pitchFamily="34"/>
              <a:ea typeface="ＭＳ Ｐゴシック" pitchFamily="34"/>
              <a:cs typeface="ＭＳ Ｐゴシック" pitchFamily="34"/>
            </a:endParaRPr>
          </a:p>
        </p:txBody>
      </p:sp>
    </p:spTree>
    <p:extLst>
      <p:ext uri="{BB962C8B-B14F-4D97-AF65-F5344CB8AC3E}">
        <p14:creationId xmlns:p14="http://schemas.microsoft.com/office/powerpoint/2010/main" val="1690937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0"/>
          <p:cNvSpPr txBox="1">
            <a:spLocks noGrp="1"/>
          </p:cNvSpPr>
          <p:nvPr>
            <p:ph type="sldNum" sz="quarter" idx="5"/>
          </p:nvPr>
        </p:nvSpPr>
        <p:spPr>
          <a:ln/>
        </p:spPr>
        <p:txBody>
          <a:bodyPr vert="horz" wrap="square" lIns="97488" tIns="50694" rIns="97488" bIns="50694" anchor="b" anchorCtr="0" compatLnSpc="1">
            <a:noAutofit/>
          </a:bodyPr>
          <a:lstStyle/>
          <a:p>
            <a:pPr lvl="0"/>
            <a:fld id="{6306A5B9-7CE5-4091-A74F-40E64726C363}" type="slidenum">
              <a:t>31</a:t>
            </a:fld>
            <a:endParaRPr lang="fr-FR"/>
          </a:p>
        </p:txBody>
      </p:sp>
      <p:sp>
        <p:nvSpPr>
          <p:cNvPr id="2" name="Slide Image Placeholder 1"/>
          <p:cNvSpPr>
            <a:spLocks noGrp="1" noRot="1" noChangeAspect="1" noResize="1"/>
          </p:cNvSpPr>
          <p:nvPr>
            <p:ph type="sldImg"/>
          </p:nvPr>
        </p:nvSpPr>
        <p:spPr>
          <a:xfrm>
            <a:off x="1004888" y="768350"/>
            <a:ext cx="5035550" cy="3778250"/>
          </a:xfrm>
          <a:solidFill>
            <a:srgbClr val="729FCF"/>
          </a:solidFill>
          <a:ln w="25400">
            <a:solidFill>
              <a:srgbClr val="3465A4"/>
            </a:solidFill>
            <a:prstDash val="solid"/>
          </a:ln>
        </p:spPr>
      </p:sp>
      <p:sp>
        <p:nvSpPr>
          <p:cNvPr id="3" name="Freeform 2"/>
          <p:cNvSpPr/>
          <p:nvPr/>
        </p:nvSpPr>
        <p:spPr>
          <a:xfrm>
            <a:off x="709929" y="4861441"/>
            <a:ext cx="5679439" cy="460557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7488" tIns="50694" rIns="97488" bIns="50694" anchor="ctr" anchorCtr="0" compatLnSpc="1">
            <a:noAutofit/>
          </a:bodyPr>
          <a:lstStyle/>
          <a:p>
            <a:pPr>
              <a:tabLst>
                <a:tab pos="0" algn="l"/>
                <a:tab pos="495239" algn="l"/>
                <a:tab pos="990478" algn="l"/>
                <a:tab pos="1485716" algn="l"/>
                <a:tab pos="1980956" algn="l"/>
                <a:tab pos="2476195" algn="l"/>
                <a:tab pos="2971433" algn="l"/>
                <a:tab pos="3466673" algn="l"/>
                <a:tab pos="3961912" algn="l"/>
                <a:tab pos="4457151" algn="l"/>
                <a:tab pos="4952390" algn="l"/>
                <a:tab pos="5447629" algn="l"/>
                <a:tab pos="5942867" algn="l"/>
                <a:tab pos="6438108" algn="l"/>
                <a:tab pos="6933345" algn="l"/>
                <a:tab pos="7428586" algn="l"/>
                <a:tab pos="7923825" algn="l"/>
                <a:tab pos="8419064" algn="l"/>
                <a:tab pos="8914303" algn="l"/>
                <a:tab pos="9409542" algn="l"/>
                <a:tab pos="9904781" algn="l"/>
              </a:tabLst>
            </a:pPr>
            <a:endParaRPr lang="en-US" sz="1900">
              <a:solidFill>
                <a:srgbClr val="000000"/>
              </a:solidFill>
              <a:latin typeface="Arial" pitchFamily="34"/>
              <a:ea typeface="ＭＳ Ｐゴシック" pitchFamily="34"/>
              <a:cs typeface="ＭＳ Ｐゴシック" pitchFamily="34"/>
            </a:endParaRPr>
          </a:p>
        </p:txBody>
      </p:sp>
    </p:spTree>
    <p:extLst>
      <p:ext uri="{BB962C8B-B14F-4D97-AF65-F5344CB8AC3E}">
        <p14:creationId xmlns:p14="http://schemas.microsoft.com/office/powerpoint/2010/main" val="2323944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0"/>
          <p:cNvSpPr txBox="1">
            <a:spLocks noGrp="1"/>
          </p:cNvSpPr>
          <p:nvPr>
            <p:ph type="sldNum" sz="quarter" idx="5"/>
          </p:nvPr>
        </p:nvSpPr>
        <p:spPr>
          <a:ln/>
        </p:spPr>
        <p:txBody>
          <a:bodyPr vert="horz" wrap="square" lIns="97488" tIns="50694" rIns="97488" bIns="50694" anchor="b" anchorCtr="0" compatLnSpc="1">
            <a:noAutofit/>
          </a:bodyPr>
          <a:lstStyle/>
          <a:p>
            <a:pPr lvl="0"/>
            <a:fld id="{3169306D-5669-4047-A7D4-994EB9451AAC}" type="slidenum">
              <a:t>32</a:t>
            </a:fld>
            <a:endParaRPr lang="fr-FR"/>
          </a:p>
        </p:txBody>
      </p:sp>
      <p:sp>
        <p:nvSpPr>
          <p:cNvPr id="2" name="Slide Image Placeholder 1"/>
          <p:cNvSpPr>
            <a:spLocks noGrp="1" noRot="1" noChangeAspect="1" noResize="1"/>
          </p:cNvSpPr>
          <p:nvPr>
            <p:ph type="sldImg"/>
          </p:nvPr>
        </p:nvSpPr>
        <p:spPr>
          <a:xfrm>
            <a:off x="1004888" y="768350"/>
            <a:ext cx="5035550" cy="3778250"/>
          </a:xfrm>
          <a:solidFill>
            <a:srgbClr val="729FCF"/>
          </a:solidFill>
          <a:ln w="25400">
            <a:solidFill>
              <a:srgbClr val="3465A4"/>
            </a:solidFill>
            <a:prstDash val="solid"/>
          </a:ln>
        </p:spPr>
      </p:sp>
      <p:sp>
        <p:nvSpPr>
          <p:cNvPr id="3" name="Freeform 2"/>
          <p:cNvSpPr/>
          <p:nvPr/>
        </p:nvSpPr>
        <p:spPr>
          <a:xfrm>
            <a:off x="709929" y="4861441"/>
            <a:ext cx="5641801" cy="456487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7488" tIns="50694" rIns="97488" bIns="50694" anchor="ctr" anchorCtr="0" compatLnSpc="1">
            <a:noAutofit/>
          </a:bodyPr>
          <a:lstStyle/>
          <a:p>
            <a:pPr>
              <a:tabLst>
                <a:tab pos="0" algn="l"/>
                <a:tab pos="495239" algn="l"/>
                <a:tab pos="990478" algn="l"/>
                <a:tab pos="1485716" algn="l"/>
                <a:tab pos="1980956" algn="l"/>
                <a:tab pos="2476195" algn="l"/>
                <a:tab pos="2971433" algn="l"/>
                <a:tab pos="3466673" algn="l"/>
                <a:tab pos="3961912" algn="l"/>
                <a:tab pos="4457151" algn="l"/>
                <a:tab pos="4952390" algn="l"/>
                <a:tab pos="5447629" algn="l"/>
                <a:tab pos="5942867" algn="l"/>
                <a:tab pos="6438108" algn="l"/>
                <a:tab pos="6933345" algn="l"/>
                <a:tab pos="7428586" algn="l"/>
                <a:tab pos="7923825" algn="l"/>
                <a:tab pos="8419064" algn="l"/>
                <a:tab pos="8914303" algn="l"/>
                <a:tab pos="9409542" algn="l"/>
                <a:tab pos="9904781" algn="l"/>
              </a:tabLst>
            </a:pPr>
            <a:endParaRPr lang="en-US" sz="1900">
              <a:solidFill>
                <a:srgbClr val="000000"/>
              </a:solidFill>
              <a:latin typeface="Arial" pitchFamily="34"/>
              <a:ea typeface="ＭＳ Ｐゴシック" pitchFamily="34"/>
              <a:cs typeface="ＭＳ Ｐゴシック" pitchFamily="34"/>
            </a:endParaRPr>
          </a:p>
        </p:txBody>
      </p:sp>
    </p:spTree>
    <p:extLst>
      <p:ext uri="{BB962C8B-B14F-4D97-AF65-F5344CB8AC3E}">
        <p14:creationId xmlns:p14="http://schemas.microsoft.com/office/powerpoint/2010/main" val="4014626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0"/>
          <p:cNvSpPr txBox="1">
            <a:spLocks noGrp="1"/>
          </p:cNvSpPr>
          <p:nvPr>
            <p:ph type="sldNum" sz="quarter" idx="5"/>
          </p:nvPr>
        </p:nvSpPr>
        <p:spPr>
          <a:ln/>
        </p:spPr>
        <p:txBody>
          <a:bodyPr vert="horz" wrap="square" lIns="97488" tIns="50694" rIns="97488" bIns="50694" anchor="b" anchorCtr="0" compatLnSpc="1">
            <a:noAutofit/>
          </a:bodyPr>
          <a:lstStyle/>
          <a:p>
            <a:pPr lvl="0"/>
            <a:fld id="{B297652C-FDEF-4586-B870-744817D46F70}" type="slidenum">
              <a:t>33</a:t>
            </a:fld>
            <a:endParaRPr lang="fr-FR"/>
          </a:p>
        </p:txBody>
      </p:sp>
      <p:sp>
        <p:nvSpPr>
          <p:cNvPr id="2" name="Slide Image Placeholder 1"/>
          <p:cNvSpPr>
            <a:spLocks noGrp="1" noRot="1" noChangeAspect="1" noResize="1"/>
          </p:cNvSpPr>
          <p:nvPr>
            <p:ph type="sldImg"/>
          </p:nvPr>
        </p:nvSpPr>
        <p:spPr>
          <a:xfrm>
            <a:off x="1004888" y="768350"/>
            <a:ext cx="5035550" cy="3778250"/>
          </a:xfrm>
          <a:solidFill>
            <a:srgbClr val="729FCF"/>
          </a:solidFill>
          <a:ln w="25400">
            <a:solidFill>
              <a:srgbClr val="3465A4"/>
            </a:solidFill>
            <a:prstDash val="solid"/>
          </a:ln>
        </p:spPr>
      </p:sp>
      <p:sp>
        <p:nvSpPr>
          <p:cNvPr id="3" name="Freeform 2"/>
          <p:cNvSpPr/>
          <p:nvPr/>
        </p:nvSpPr>
        <p:spPr>
          <a:xfrm>
            <a:off x="709929" y="4861441"/>
            <a:ext cx="5641801" cy="456487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7488" tIns="50694" rIns="97488" bIns="50694" anchor="ctr" anchorCtr="0" compatLnSpc="1">
            <a:noAutofit/>
          </a:bodyPr>
          <a:lstStyle/>
          <a:p>
            <a:pPr>
              <a:tabLst>
                <a:tab pos="0" algn="l"/>
                <a:tab pos="495239" algn="l"/>
                <a:tab pos="990478" algn="l"/>
                <a:tab pos="1485716" algn="l"/>
                <a:tab pos="1980956" algn="l"/>
                <a:tab pos="2476195" algn="l"/>
                <a:tab pos="2971433" algn="l"/>
                <a:tab pos="3466673" algn="l"/>
                <a:tab pos="3961912" algn="l"/>
                <a:tab pos="4457151" algn="l"/>
                <a:tab pos="4952390" algn="l"/>
                <a:tab pos="5447629" algn="l"/>
                <a:tab pos="5942867" algn="l"/>
                <a:tab pos="6438108" algn="l"/>
                <a:tab pos="6933345" algn="l"/>
                <a:tab pos="7428586" algn="l"/>
                <a:tab pos="7923825" algn="l"/>
                <a:tab pos="8419064" algn="l"/>
                <a:tab pos="8914303" algn="l"/>
                <a:tab pos="9409542" algn="l"/>
                <a:tab pos="9904781" algn="l"/>
              </a:tabLst>
            </a:pPr>
            <a:endParaRPr lang="en-US" sz="1900">
              <a:solidFill>
                <a:srgbClr val="000000"/>
              </a:solidFill>
              <a:latin typeface="Arial" pitchFamily="34"/>
              <a:ea typeface="ＭＳ Ｐゴシック" pitchFamily="34"/>
              <a:cs typeface="ＭＳ Ｐゴシック" pitchFamily="34"/>
            </a:endParaRPr>
          </a:p>
        </p:txBody>
      </p:sp>
    </p:spTree>
    <p:extLst>
      <p:ext uri="{BB962C8B-B14F-4D97-AF65-F5344CB8AC3E}">
        <p14:creationId xmlns:p14="http://schemas.microsoft.com/office/powerpoint/2010/main" val="1333164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0"/>
          <p:cNvSpPr txBox="1">
            <a:spLocks noGrp="1"/>
          </p:cNvSpPr>
          <p:nvPr>
            <p:ph type="sldNum" sz="quarter" idx="5"/>
          </p:nvPr>
        </p:nvSpPr>
        <p:spPr>
          <a:ln/>
        </p:spPr>
        <p:txBody>
          <a:bodyPr vert="horz" wrap="square" lIns="97488" tIns="50694" rIns="97488" bIns="50694" anchor="b" anchorCtr="0" compatLnSpc="1">
            <a:noAutofit/>
          </a:bodyPr>
          <a:lstStyle/>
          <a:p>
            <a:pPr lvl="0"/>
            <a:fld id="{64CCAFD1-90D8-419B-A409-6085E1D0B429}" type="slidenum">
              <a:t>34</a:t>
            </a:fld>
            <a:endParaRPr lang="fr-FR"/>
          </a:p>
        </p:txBody>
      </p:sp>
      <p:sp>
        <p:nvSpPr>
          <p:cNvPr id="2" name="Slide Image Placeholder 1"/>
          <p:cNvSpPr>
            <a:spLocks noGrp="1" noRot="1" noChangeAspect="1" noResize="1"/>
          </p:cNvSpPr>
          <p:nvPr>
            <p:ph type="sldImg"/>
          </p:nvPr>
        </p:nvSpPr>
        <p:spPr>
          <a:xfrm>
            <a:off x="1004888" y="768350"/>
            <a:ext cx="5035550" cy="3778250"/>
          </a:xfrm>
          <a:solidFill>
            <a:srgbClr val="729FCF"/>
          </a:solidFill>
          <a:ln w="25400">
            <a:solidFill>
              <a:srgbClr val="3465A4"/>
            </a:solidFill>
            <a:prstDash val="solid"/>
          </a:ln>
        </p:spPr>
      </p:sp>
      <p:sp>
        <p:nvSpPr>
          <p:cNvPr id="3" name="Freeform 2"/>
          <p:cNvSpPr/>
          <p:nvPr/>
        </p:nvSpPr>
        <p:spPr>
          <a:xfrm>
            <a:off x="709929" y="4861441"/>
            <a:ext cx="5679439" cy="460557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7488" tIns="50694" rIns="97488" bIns="50694" anchor="ctr" anchorCtr="0" compatLnSpc="1">
            <a:noAutofit/>
          </a:bodyPr>
          <a:lstStyle/>
          <a:p>
            <a:pPr>
              <a:tabLst>
                <a:tab pos="0" algn="l"/>
                <a:tab pos="495239" algn="l"/>
                <a:tab pos="990478" algn="l"/>
                <a:tab pos="1485716" algn="l"/>
                <a:tab pos="1980956" algn="l"/>
                <a:tab pos="2476195" algn="l"/>
                <a:tab pos="2971433" algn="l"/>
                <a:tab pos="3466673" algn="l"/>
                <a:tab pos="3961912" algn="l"/>
                <a:tab pos="4457151" algn="l"/>
                <a:tab pos="4952390" algn="l"/>
                <a:tab pos="5447629" algn="l"/>
                <a:tab pos="5942867" algn="l"/>
                <a:tab pos="6438108" algn="l"/>
                <a:tab pos="6933345" algn="l"/>
                <a:tab pos="7428586" algn="l"/>
                <a:tab pos="7923825" algn="l"/>
                <a:tab pos="8419064" algn="l"/>
                <a:tab pos="8914303" algn="l"/>
                <a:tab pos="9409542" algn="l"/>
                <a:tab pos="9904781" algn="l"/>
              </a:tabLst>
            </a:pPr>
            <a:endParaRPr lang="en-US" sz="1900">
              <a:solidFill>
                <a:srgbClr val="000000"/>
              </a:solidFill>
              <a:latin typeface="Arial" pitchFamily="34"/>
              <a:ea typeface="ＭＳ Ｐゴシック" pitchFamily="34"/>
              <a:cs typeface="ＭＳ Ｐゴシック" pitchFamily="34"/>
            </a:endParaRPr>
          </a:p>
        </p:txBody>
      </p:sp>
    </p:spTree>
    <p:extLst>
      <p:ext uri="{BB962C8B-B14F-4D97-AF65-F5344CB8AC3E}">
        <p14:creationId xmlns:p14="http://schemas.microsoft.com/office/powerpoint/2010/main" val="3936595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0"/>
          <p:cNvSpPr txBox="1">
            <a:spLocks noGrp="1"/>
          </p:cNvSpPr>
          <p:nvPr>
            <p:ph type="sldNum" sz="quarter" idx="5"/>
          </p:nvPr>
        </p:nvSpPr>
        <p:spPr>
          <a:ln/>
        </p:spPr>
        <p:txBody>
          <a:bodyPr vert="horz" wrap="square" lIns="97488" tIns="50694" rIns="97488" bIns="50694" anchor="b" anchorCtr="0" compatLnSpc="1">
            <a:noAutofit/>
          </a:bodyPr>
          <a:lstStyle/>
          <a:p>
            <a:pPr lvl="0"/>
            <a:fld id="{75E06BCE-9DF8-4B7E-8879-93879311DE01}" type="slidenum">
              <a:t>35</a:t>
            </a:fld>
            <a:endParaRPr lang="fr-FR"/>
          </a:p>
        </p:txBody>
      </p:sp>
      <p:sp>
        <p:nvSpPr>
          <p:cNvPr id="2" name="Slide Image Placeholder 1"/>
          <p:cNvSpPr>
            <a:spLocks noGrp="1" noRot="1" noChangeAspect="1" noResize="1"/>
          </p:cNvSpPr>
          <p:nvPr>
            <p:ph type="sldImg"/>
          </p:nvPr>
        </p:nvSpPr>
        <p:spPr>
          <a:xfrm>
            <a:off x="1004888" y="768350"/>
            <a:ext cx="5035550" cy="3778250"/>
          </a:xfrm>
          <a:solidFill>
            <a:srgbClr val="729FCF"/>
          </a:solidFill>
          <a:ln w="25400">
            <a:solidFill>
              <a:srgbClr val="3465A4"/>
            </a:solidFill>
            <a:prstDash val="solid"/>
          </a:ln>
        </p:spPr>
      </p:sp>
      <p:sp>
        <p:nvSpPr>
          <p:cNvPr id="3" name="Freeform 2"/>
          <p:cNvSpPr/>
          <p:nvPr/>
        </p:nvSpPr>
        <p:spPr>
          <a:xfrm>
            <a:off x="709929" y="4861441"/>
            <a:ext cx="5679439" cy="460557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7488" tIns="50694" rIns="97488" bIns="50694" anchor="ctr" anchorCtr="0" compatLnSpc="1">
            <a:noAutofit/>
          </a:bodyPr>
          <a:lstStyle/>
          <a:p>
            <a:pPr>
              <a:tabLst>
                <a:tab pos="0" algn="l"/>
                <a:tab pos="495239" algn="l"/>
                <a:tab pos="990478" algn="l"/>
                <a:tab pos="1485716" algn="l"/>
                <a:tab pos="1980956" algn="l"/>
                <a:tab pos="2476195" algn="l"/>
                <a:tab pos="2971433" algn="l"/>
                <a:tab pos="3466673" algn="l"/>
                <a:tab pos="3961912" algn="l"/>
                <a:tab pos="4457151" algn="l"/>
                <a:tab pos="4952390" algn="l"/>
                <a:tab pos="5447629" algn="l"/>
                <a:tab pos="5942867" algn="l"/>
                <a:tab pos="6438108" algn="l"/>
                <a:tab pos="6933345" algn="l"/>
                <a:tab pos="7428586" algn="l"/>
                <a:tab pos="7923825" algn="l"/>
                <a:tab pos="8419064" algn="l"/>
                <a:tab pos="8914303" algn="l"/>
                <a:tab pos="9409542" algn="l"/>
                <a:tab pos="9904781" algn="l"/>
              </a:tabLst>
            </a:pPr>
            <a:endParaRPr lang="en-US" sz="1900">
              <a:solidFill>
                <a:srgbClr val="000000"/>
              </a:solidFill>
              <a:latin typeface="Arial" pitchFamily="34"/>
              <a:ea typeface="ＭＳ Ｐゴシック" pitchFamily="34"/>
              <a:cs typeface="ＭＳ Ｐゴシック" pitchFamily="34"/>
            </a:endParaRPr>
          </a:p>
        </p:txBody>
      </p:sp>
    </p:spTree>
    <p:extLst>
      <p:ext uri="{BB962C8B-B14F-4D97-AF65-F5344CB8AC3E}">
        <p14:creationId xmlns:p14="http://schemas.microsoft.com/office/powerpoint/2010/main" val="3434069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26Al radioisotope is of great importance for understanding the chemical and dynamical evolution of our galaxy. Among the possible stellar sources, massive stars are believed to be the main producer of this radioisotope. Understanding 26Al nucleosynthesis in massive stars requires estimates of the thermonuclear reaction rates of the 26Al(</a:t>
            </a:r>
            <a:r>
              <a:rPr lang="en-US" sz="1200" b="0" i="1" u="none" strike="noStrike" kern="1200" baseline="0" dirty="0" err="1" smtClean="0">
                <a:solidFill>
                  <a:schemeClr val="tx1"/>
                </a:solidFill>
                <a:latin typeface="+mn-lt"/>
                <a:ea typeface="+mn-ea"/>
                <a:cs typeface="+mn-cs"/>
              </a:rPr>
              <a:t>n,p</a:t>
            </a:r>
            <a:r>
              <a:rPr lang="en-US" sz="1200" b="0" i="0" u="none" strike="noStrike" kern="1200" baseline="0" dirty="0" smtClean="0">
                <a:solidFill>
                  <a:schemeClr val="tx1"/>
                </a:solidFill>
                <a:latin typeface="+mn-lt"/>
                <a:ea typeface="+mn-ea"/>
                <a:cs typeface="+mn-cs"/>
              </a:rPr>
              <a:t>)26Mg, 26Al(</a:t>
            </a:r>
            <a:r>
              <a:rPr lang="en-US" sz="1200" b="0" i="1" u="none" strike="noStrike" kern="1200" baseline="0" dirty="0" smtClean="0">
                <a:solidFill>
                  <a:schemeClr val="tx1"/>
                </a:solidFill>
                <a:latin typeface="+mn-lt"/>
                <a:ea typeface="+mn-ea"/>
                <a:cs typeface="+mn-cs"/>
              </a:rPr>
              <a:t>n,α</a:t>
            </a:r>
            <a:r>
              <a:rPr lang="en-US" sz="1200" b="0" i="0" u="none" strike="noStrike" kern="1200" baseline="0" dirty="0" smtClean="0">
                <a:solidFill>
                  <a:schemeClr val="tx1"/>
                </a:solidFill>
                <a:latin typeface="+mn-lt"/>
                <a:ea typeface="+mn-ea"/>
                <a:cs typeface="+mn-cs"/>
              </a:rPr>
              <a:t>)23Na, and 23Na(</a:t>
            </a:r>
            <a:r>
              <a:rPr lang="en-US" sz="1200" b="0" i="1" u="none" strike="noStrike" kern="1200" baseline="0" dirty="0" smtClean="0">
                <a:solidFill>
                  <a:schemeClr val="tx1"/>
                </a:solidFill>
                <a:latin typeface="+mn-lt"/>
                <a:ea typeface="+mn-ea"/>
                <a:cs typeface="+mn-cs"/>
              </a:rPr>
              <a:t>α,p</a:t>
            </a:r>
            <a:r>
              <a:rPr lang="en-US" sz="1200" b="0" i="0" u="none" strike="noStrike" kern="1200" baseline="0" dirty="0" smtClean="0">
                <a:solidFill>
                  <a:schemeClr val="tx1"/>
                </a:solidFill>
                <a:latin typeface="+mn-lt"/>
                <a:ea typeface="+mn-ea"/>
                <a:cs typeface="+mn-cs"/>
              </a:rPr>
              <a:t>)26Mg reactions. These reaction rates depend on the spectroscopic properties of 27Al states above the neutron and alpha thresholds. In this context, the 27Al(</a:t>
            </a:r>
            <a:r>
              <a:rPr lang="en-US" sz="1200" b="0" i="1" u="none" strike="noStrike" kern="1200" baseline="0" dirty="0" err="1" smtClean="0">
                <a:solidFill>
                  <a:schemeClr val="tx1"/>
                </a:solidFill>
                <a:latin typeface="+mn-lt"/>
                <a:ea typeface="+mn-ea"/>
                <a:cs typeface="+mn-cs"/>
              </a:rPr>
              <a:t>p,p</a:t>
            </a:r>
            <a:r>
              <a:rPr lang="en-US" sz="1200" b="0" i="0" u="none" strike="noStrike" kern="1200" baseline="0" dirty="0" smtClean="0">
                <a:solidFill>
                  <a:schemeClr val="tx1"/>
                </a:solidFill>
                <a:latin typeface="+mn-lt"/>
                <a:ea typeface="+mn-ea"/>
                <a:cs typeface="+mn-cs"/>
              </a:rPr>
              <a:t>)27Al* reaction was studied at 18 MeV using a high-resolution </a:t>
            </a:r>
            <a:r>
              <a:rPr lang="en-US" sz="1200" b="0" i="0" u="none" strike="noStrike" kern="1200" baseline="0" dirty="0" err="1" smtClean="0">
                <a:solidFill>
                  <a:schemeClr val="tx1"/>
                </a:solidFill>
                <a:latin typeface="+mn-lt"/>
                <a:ea typeface="+mn-ea"/>
                <a:cs typeface="+mn-cs"/>
              </a:rPr>
              <a:t>Enge</a:t>
            </a:r>
            <a:r>
              <a:rPr lang="en-US" sz="1200" b="0" i="0" u="none" strike="noStrike" kern="1200" baseline="0" dirty="0" smtClean="0">
                <a:solidFill>
                  <a:schemeClr val="tx1"/>
                </a:solidFill>
                <a:latin typeface="+mn-lt"/>
                <a:ea typeface="+mn-ea"/>
                <a:cs typeface="+mn-cs"/>
              </a:rPr>
              <a:t> Split-Pole spectrometer.</a:t>
            </a:r>
            <a:endParaRPr lang="en-US" dirty="0"/>
          </a:p>
        </p:txBody>
      </p:sp>
      <p:sp>
        <p:nvSpPr>
          <p:cNvPr id="4" name="Slide Number Placeholder 3"/>
          <p:cNvSpPr>
            <a:spLocks noGrp="1"/>
          </p:cNvSpPr>
          <p:nvPr>
            <p:ph type="sldNum" sz="quarter" idx="10"/>
          </p:nvPr>
        </p:nvSpPr>
        <p:spPr/>
        <p:txBody>
          <a:bodyPr/>
          <a:lstStyle/>
          <a:p>
            <a:fld id="{4F71AC98-A453-4B79-A16F-1E0F84A2E700}" type="slidenum">
              <a:rPr lang="en-US" smtClean="0"/>
              <a:t>4</a:t>
            </a:fld>
            <a:endParaRPr lang="en-US"/>
          </a:p>
        </p:txBody>
      </p:sp>
    </p:spTree>
    <p:extLst>
      <p:ext uri="{BB962C8B-B14F-4D97-AF65-F5344CB8AC3E}">
        <p14:creationId xmlns:p14="http://schemas.microsoft.com/office/powerpoint/2010/main" val="1602232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0"/>
          <p:cNvSpPr txBox="1">
            <a:spLocks noGrp="1"/>
          </p:cNvSpPr>
          <p:nvPr>
            <p:ph type="sldNum" sz="quarter" idx="5"/>
          </p:nvPr>
        </p:nvSpPr>
        <p:spPr>
          <a:ln/>
        </p:spPr>
        <p:txBody>
          <a:bodyPr vert="horz" wrap="square" lIns="97488" tIns="50694" rIns="97488" bIns="50694" anchor="b" anchorCtr="0" compatLnSpc="1">
            <a:noAutofit/>
          </a:bodyPr>
          <a:lstStyle/>
          <a:p>
            <a:pPr lvl="0"/>
            <a:fld id="{E19C50F8-707D-4B54-B33C-B098EEE0AF81}" type="slidenum">
              <a:t>12</a:t>
            </a:fld>
            <a:endParaRPr lang="fr-FR"/>
          </a:p>
        </p:txBody>
      </p:sp>
      <p:sp>
        <p:nvSpPr>
          <p:cNvPr id="2" name="Slide Image Placeholder 1"/>
          <p:cNvSpPr>
            <a:spLocks noGrp="1" noRot="1" noChangeAspect="1" noResize="1"/>
          </p:cNvSpPr>
          <p:nvPr>
            <p:ph type="sldImg"/>
          </p:nvPr>
        </p:nvSpPr>
        <p:spPr>
          <a:xfrm>
            <a:off x="1004888" y="768350"/>
            <a:ext cx="5035550" cy="3778250"/>
          </a:xfrm>
          <a:solidFill>
            <a:srgbClr val="729FCF"/>
          </a:solidFill>
          <a:ln w="25400">
            <a:solidFill>
              <a:srgbClr val="3465A4"/>
            </a:solidFill>
            <a:prstDash val="solid"/>
          </a:ln>
        </p:spPr>
      </p:sp>
      <p:sp>
        <p:nvSpPr>
          <p:cNvPr id="3" name="Freeform 2"/>
          <p:cNvSpPr/>
          <p:nvPr/>
        </p:nvSpPr>
        <p:spPr>
          <a:xfrm>
            <a:off x="709929" y="4861441"/>
            <a:ext cx="5679439" cy="460557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7488" tIns="50694" rIns="97488" bIns="50694" anchor="ctr" anchorCtr="0" compatLnSpc="1">
            <a:noAutofit/>
          </a:bodyPr>
          <a:lstStyle/>
          <a:p>
            <a:pPr>
              <a:tabLst>
                <a:tab pos="0" algn="l"/>
                <a:tab pos="495239" algn="l"/>
                <a:tab pos="990478" algn="l"/>
                <a:tab pos="1485716" algn="l"/>
                <a:tab pos="1980956" algn="l"/>
                <a:tab pos="2476195" algn="l"/>
                <a:tab pos="2971433" algn="l"/>
                <a:tab pos="3466673" algn="l"/>
                <a:tab pos="3961912" algn="l"/>
                <a:tab pos="4457151" algn="l"/>
                <a:tab pos="4952390" algn="l"/>
                <a:tab pos="5447629" algn="l"/>
                <a:tab pos="5942867" algn="l"/>
                <a:tab pos="6438108" algn="l"/>
                <a:tab pos="6933345" algn="l"/>
                <a:tab pos="7428586" algn="l"/>
                <a:tab pos="7923825" algn="l"/>
                <a:tab pos="8419064" algn="l"/>
                <a:tab pos="8914303" algn="l"/>
                <a:tab pos="9409542" algn="l"/>
                <a:tab pos="9904781" algn="l"/>
              </a:tabLst>
            </a:pPr>
            <a:endParaRPr lang="en-US" sz="1900">
              <a:solidFill>
                <a:srgbClr val="000000"/>
              </a:solidFill>
              <a:latin typeface="Arial" pitchFamily="34"/>
              <a:ea typeface="ＭＳ Ｐゴシック" pitchFamily="34"/>
              <a:cs typeface="ＭＳ Ｐゴシック" pitchFamily="34"/>
            </a:endParaRPr>
          </a:p>
        </p:txBody>
      </p:sp>
    </p:spTree>
    <p:extLst>
      <p:ext uri="{BB962C8B-B14F-4D97-AF65-F5344CB8AC3E}">
        <p14:creationId xmlns:p14="http://schemas.microsoft.com/office/powerpoint/2010/main" val="346595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sudden increase, from 82As to 80Ga, of the number of low-lying 1+ states and the corresponding Gamow-Teller fragmentation are naturally reproduced by the inclusion of tensor correlations and couplings to 2p-2h excitations.</a:t>
            </a:r>
          </a:p>
          <a:p>
            <a:r>
              <a:rPr lang="en-US" dirty="0" smtClean="0"/>
              <a:t>- </a:t>
            </a:r>
            <a:r>
              <a:rPr lang="en-US" sz="1200" b="0" i="0" u="none" strike="noStrike" kern="1200" baseline="0" dirty="0" smtClean="0">
                <a:solidFill>
                  <a:schemeClr val="tx1"/>
                </a:solidFill>
                <a:latin typeface="+mn-lt"/>
                <a:ea typeface="+mn-ea"/>
                <a:cs typeface="+mn-cs"/>
              </a:rPr>
              <a:t>the strong </a:t>
            </a:r>
            <a:r>
              <a:rPr lang="en-US" sz="1200" b="1" i="0" u="none" strike="noStrike" kern="1200" baseline="0" dirty="0" smtClean="0">
                <a:solidFill>
                  <a:schemeClr val="tx1"/>
                </a:solidFill>
                <a:latin typeface="+mn-lt"/>
                <a:ea typeface="+mn-ea"/>
                <a:cs typeface="+mn-cs"/>
              </a:rPr>
              <a:t>energy lowering of intruder states in </a:t>
            </a:r>
            <a:r>
              <a:rPr lang="en-US" sz="1200" b="1" i="1" u="none" strike="noStrike" kern="1200" baseline="0" dirty="0" smtClean="0">
                <a:solidFill>
                  <a:schemeClr val="tx1"/>
                </a:solidFill>
                <a:latin typeface="+mn-lt"/>
                <a:ea typeface="+mn-ea"/>
                <a:cs typeface="+mn-cs"/>
              </a:rPr>
              <a:t>N </a:t>
            </a:r>
            <a:r>
              <a:rPr lang="en-US" sz="1200" b="1" i="0" u="none" strike="noStrike" kern="1200" baseline="0" dirty="0" smtClean="0">
                <a:solidFill>
                  <a:schemeClr val="tx1"/>
                </a:solidFill>
                <a:latin typeface="+mn-lt"/>
                <a:ea typeface="+mn-ea"/>
                <a:cs typeface="+mn-cs"/>
              </a:rPr>
              <a:t>= 49</a:t>
            </a:r>
            <a:r>
              <a:rPr lang="en-US" sz="1200" b="0" i="0" u="none" strike="noStrike" kern="1200" baseline="0" dirty="0" smtClean="0">
                <a:solidFill>
                  <a:schemeClr val="tx1"/>
                </a:solidFill>
                <a:latin typeface="+mn-lt"/>
                <a:ea typeface="+mn-ea"/>
                <a:cs typeface="+mn-cs"/>
              </a:rPr>
              <a:t> isotones at mid proton (28-40) shell dominates also the low lying structure of the odd-odd nuclei.</a:t>
            </a:r>
            <a:endParaRPr lang="en-US" dirty="0"/>
          </a:p>
        </p:txBody>
      </p:sp>
      <p:sp>
        <p:nvSpPr>
          <p:cNvPr id="4" name="Slide Number Placeholder 3"/>
          <p:cNvSpPr>
            <a:spLocks noGrp="1"/>
          </p:cNvSpPr>
          <p:nvPr>
            <p:ph type="sldNum" sz="quarter" idx="10"/>
          </p:nvPr>
        </p:nvSpPr>
        <p:spPr/>
        <p:txBody>
          <a:bodyPr/>
          <a:lstStyle/>
          <a:p>
            <a:fld id="{4F71AC98-A453-4B79-A16F-1E0F84A2E700}" type="slidenum">
              <a:rPr lang="en-US" smtClean="0"/>
              <a:t>14</a:t>
            </a:fld>
            <a:endParaRPr lang="en-US"/>
          </a:p>
        </p:txBody>
      </p:sp>
    </p:spTree>
    <p:extLst>
      <p:ext uri="{BB962C8B-B14F-4D97-AF65-F5344CB8AC3E}">
        <p14:creationId xmlns:p14="http://schemas.microsoft.com/office/powerpoint/2010/main" val="1155814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0"/>
          <p:cNvSpPr txBox="1">
            <a:spLocks noGrp="1"/>
          </p:cNvSpPr>
          <p:nvPr>
            <p:ph type="sldNum" sz="quarter" idx="5"/>
          </p:nvPr>
        </p:nvSpPr>
        <p:spPr>
          <a:ln/>
        </p:spPr>
        <p:txBody>
          <a:bodyPr vert="horz" wrap="square" lIns="97488" tIns="50694" rIns="97488" bIns="50694" anchor="b" anchorCtr="0" compatLnSpc="1">
            <a:noAutofit/>
          </a:bodyPr>
          <a:lstStyle/>
          <a:p>
            <a:pPr lvl="0"/>
            <a:fld id="{19E926DB-8C19-4CE9-811C-D779E24E6EBF}" type="slidenum">
              <a:t>15</a:t>
            </a:fld>
            <a:endParaRPr lang="fr-FR"/>
          </a:p>
        </p:txBody>
      </p:sp>
      <p:sp>
        <p:nvSpPr>
          <p:cNvPr id="2" name="Slide Image Placeholder 1"/>
          <p:cNvSpPr>
            <a:spLocks noGrp="1" noRot="1" noChangeAspect="1" noResize="1"/>
          </p:cNvSpPr>
          <p:nvPr>
            <p:ph type="sldImg"/>
          </p:nvPr>
        </p:nvSpPr>
        <p:spPr>
          <a:xfrm>
            <a:off x="1004888" y="768350"/>
            <a:ext cx="5035550" cy="3778250"/>
          </a:xfrm>
          <a:solidFill>
            <a:srgbClr val="729FCF"/>
          </a:solidFill>
          <a:ln w="25400">
            <a:solidFill>
              <a:srgbClr val="3465A4"/>
            </a:solidFill>
            <a:prstDash val="solid"/>
          </a:ln>
        </p:spPr>
      </p:sp>
      <p:sp>
        <p:nvSpPr>
          <p:cNvPr id="3" name="Freeform 2"/>
          <p:cNvSpPr/>
          <p:nvPr/>
        </p:nvSpPr>
        <p:spPr>
          <a:xfrm>
            <a:off x="709929" y="4861441"/>
            <a:ext cx="5679439" cy="460557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7488" tIns="50694" rIns="97488" bIns="50694" anchor="ctr" anchorCtr="0" compatLnSpc="1">
            <a:noAutofit/>
          </a:bodyPr>
          <a:lstStyle/>
          <a:p>
            <a:pPr>
              <a:tabLst>
                <a:tab pos="0" algn="l"/>
                <a:tab pos="495239" algn="l"/>
                <a:tab pos="990478" algn="l"/>
                <a:tab pos="1485716" algn="l"/>
                <a:tab pos="1980956" algn="l"/>
                <a:tab pos="2476195" algn="l"/>
                <a:tab pos="2971433" algn="l"/>
                <a:tab pos="3466673" algn="l"/>
                <a:tab pos="3961912" algn="l"/>
                <a:tab pos="4457151" algn="l"/>
                <a:tab pos="4952390" algn="l"/>
                <a:tab pos="5447629" algn="l"/>
                <a:tab pos="5942867" algn="l"/>
                <a:tab pos="6438108" algn="l"/>
                <a:tab pos="6933345" algn="l"/>
                <a:tab pos="7428586" algn="l"/>
                <a:tab pos="7923825" algn="l"/>
                <a:tab pos="8419064" algn="l"/>
                <a:tab pos="8914303" algn="l"/>
                <a:tab pos="9409542" algn="l"/>
                <a:tab pos="9904781" algn="l"/>
              </a:tabLst>
            </a:pPr>
            <a:endParaRPr lang="en-US" sz="1900">
              <a:solidFill>
                <a:srgbClr val="000000"/>
              </a:solidFill>
              <a:latin typeface="Arial" pitchFamily="34"/>
              <a:ea typeface="ＭＳ Ｐゴシック" pitchFamily="34"/>
              <a:cs typeface="ＭＳ Ｐゴシック" pitchFamily="34"/>
            </a:endParaRPr>
          </a:p>
        </p:txBody>
      </p:sp>
    </p:spTree>
    <p:extLst>
      <p:ext uri="{BB962C8B-B14F-4D97-AF65-F5344CB8AC3E}">
        <p14:creationId xmlns:p14="http://schemas.microsoft.com/office/powerpoint/2010/main" val="477898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0"/>
          <p:cNvSpPr txBox="1">
            <a:spLocks noGrp="1"/>
          </p:cNvSpPr>
          <p:nvPr>
            <p:ph type="sldNum" sz="quarter" idx="5"/>
          </p:nvPr>
        </p:nvSpPr>
        <p:spPr>
          <a:ln/>
        </p:spPr>
        <p:txBody>
          <a:bodyPr vert="horz" wrap="square" lIns="97488" tIns="50694" rIns="97488" bIns="50694" anchor="b" anchorCtr="0" compatLnSpc="1">
            <a:noAutofit/>
          </a:bodyPr>
          <a:lstStyle/>
          <a:p>
            <a:pPr lvl="0"/>
            <a:fld id="{0A207ED7-E5F3-4020-A027-8C6E251935C8}" type="slidenum">
              <a:t>16</a:t>
            </a:fld>
            <a:endParaRPr lang="fr-FR"/>
          </a:p>
        </p:txBody>
      </p:sp>
      <p:sp>
        <p:nvSpPr>
          <p:cNvPr id="2" name="Slide Image Placeholder 1"/>
          <p:cNvSpPr>
            <a:spLocks noGrp="1" noRot="1" noChangeAspect="1" noResize="1"/>
          </p:cNvSpPr>
          <p:nvPr>
            <p:ph type="sldImg"/>
          </p:nvPr>
        </p:nvSpPr>
        <p:spPr>
          <a:xfrm>
            <a:off x="1004888" y="768350"/>
            <a:ext cx="5035550" cy="3778250"/>
          </a:xfrm>
          <a:solidFill>
            <a:srgbClr val="729FCF"/>
          </a:solidFill>
          <a:ln w="25400">
            <a:solidFill>
              <a:srgbClr val="3465A4"/>
            </a:solidFill>
            <a:prstDash val="solid"/>
          </a:ln>
        </p:spPr>
      </p:sp>
      <p:sp>
        <p:nvSpPr>
          <p:cNvPr id="3" name="Freeform 2"/>
          <p:cNvSpPr/>
          <p:nvPr/>
        </p:nvSpPr>
        <p:spPr>
          <a:xfrm>
            <a:off x="709929" y="4861441"/>
            <a:ext cx="5679439" cy="460557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7488" tIns="50694" rIns="97488" bIns="50694" anchor="ctr" anchorCtr="0" compatLnSpc="1">
            <a:noAutofit/>
          </a:bodyPr>
          <a:lstStyle/>
          <a:p>
            <a:pPr>
              <a:tabLst>
                <a:tab pos="0" algn="l"/>
                <a:tab pos="495239" algn="l"/>
                <a:tab pos="990478" algn="l"/>
                <a:tab pos="1485716" algn="l"/>
                <a:tab pos="1980956" algn="l"/>
                <a:tab pos="2476195" algn="l"/>
                <a:tab pos="2971433" algn="l"/>
                <a:tab pos="3466673" algn="l"/>
                <a:tab pos="3961912" algn="l"/>
                <a:tab pos="4457151" algn="l"/>
                <a:tab pos="4952390" algn="l"/>
                <a:tab pos="5447629" algn="l"/>
                <a:tab pos="5942867" algn="l"/>
                <a:tab pos="6438108" algn="l"/>
                <a:tab pos="6933345" algn="l"/>
                <a:tab pos="7428586" algn="l"/>
                <a:tab pos="7923825" algn="l"/>
                <a:tab pos="8419064" algn="l"/>
                <a:tab pos="8914303" algn="l"/>
                <a:tab pos="9409542" algn="l"/>
                <a:tab pos="9904781" algn="l"/>
              </a:tabLst>
            </a:pPr>
            <a:endParaRPr lang="en-US" sz="1900">
              <a:solidFill>
                <a:srgbClr val="000000"/>
              </a:solidFill>
              <a:latin typeface="Arial" pitchFamily="34"/>
              <a:ea typeface="ＭＳ Ｐゴシック" pitchFamily="34"/>
              <a:cs typeface="ＭＳ Ｐゴシック" pitchFamily="34"/>
            </a:endParaRPr>
          </a:p>
        </p:txBody>
      </p:sp>
    </p:spTree>
    <p:extLst>
      <p:ext uri="{BB962C8B-B14F-4D97-AF65-F5344CB8AC3E}">
        <p14:creationId xmlns:p14="http://schemas.microsoft.com/office/powerpoint/2010/main" val="4043049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0"/>
          <p:cNvSpPr txBox="1">
            <a:spLocks noGrp="1"/>
          </p:cNvSpPr>
          <p:nvPr>
            <p:ph type="sldNum" sz="quarter" idx="5"/>
          </p:nvPr>
        </p:nvSpPr>
        <p:spPr>
          <a:ln/>
        </p:spPr>
        <p:txBody>
          <a:bodyPr vert="horz" wrap="square" lIns="97488" tIns="50694" rIns="97488" bIns="50694" anchor="b" anchorCtr="0" compatLnSpc="1">
            <a:noAutofit/>
          </a:bodyPr>
          <a:lstStyle/>
          <a:p>
            <a:pPr lvl="0"/>
            <a:fld id="{C204A9E7-34FD-463F-840B-FB84D6EDC99D}" type="slidenum">
              <a:t>26</a:t>
            </a:fld>
            <a:endParaRPr lang="fr-FR"/>
          </a:p>
        </p:txBody>
      </p:sp>
      <p:sp>
        <p:nvSpPr>
          <p:cNvPr id="2" name="Slide Image Placeholder 1"/>
          <p:cNvSpPr>
            <a:spLocks noGrp="1" noRot="1" noChangeAspect="1" noResize="1"/>
          </p:cNvSpPr>
          <p:nvPr>
            <p:ph type="sldImg"/>
          </p:nvPr>
        </p:nvSpPr>
        <p:spPr>
          <a:xfrm>
            <a:off x="1004888" y="768350"/>
            <a:ext cx="5035550" cy="3778250"/>
          </a:xfrm>
          <a:solidFill>
            <a:srgbClr val="729FCF"/>
          </a:solidFill>
          <a:ln w="25400">
            <a:solidFill>
              <a:srgbClr val="3465A4"/>
            </a:solidFill>
            <a:prstDash val="solid"/>
          </a:ln>
        </p:spPr>
      </p:sp>
      <p:sp>
        <p:nvSpPr>
          <p:cNvPr id="3" name="Notes Placeholder 2"/>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688485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0"/>
          <p:cNvSpPr txBox="1">
            <a:spLocks noGrp="1"/>
          </p:cNvSpPr>
          <p:nvPr>
            <p:ph type="sldNum" sz="quarter" idx="5"/>
          </p:nvPr>
        </p:nvSpPr>
        <p:spPr>
          <a:ln/>
        </p:spPr>
        <p:txBody>
          <a:bodyPr vert="horz" wrap="square" lIns="97488" tIns="50694" rIns="97488" bIns="50694" anchor="b" anchorCtr="0" compatLnSpc="1">
            <a:noAutofit/>
          </a:bodyPr>
          <a:lstStyle/>
          <a:p>
            <a:pPr lvl="0"/>
            <a:fld id="{92C1B651-F436-4460-96B7-33DF288BF9EF}" type="slidenum">
              <a:t>27</a:t>
            </a:fld>
            <a:endParaRPr lang="fr-FR"/>
          </a:p>
        </p:txBody>
      </p:sp>
      <p:sp>
        <p:nvSpPr>
          <p:cNvPr id="2" name="Slide Image Placeholder 1"/>
          <p:cNvSpPr>
            <a:spLocks noGrp="1" noRot="1" noChangeAspect="1" noResize="1"/>
          </p:cNvSpPr>
          <p:nvPr>
            <p:ph type="sldImg"/>
          </p:nvPr>
        </p:nvSpPr>
        <p:spPr>
          <a:xfrm>
            <a:off x="1004888" y="768350"/>
            <a:ext cx="5035550" cy="3778250"/>
          </a:xfrm>
          <a:solidFill>
            <a:srgbClr val="729FCF"/>
          </a:solidFill>
          <a:ln w="25400">
            <a:solidFill>
              <a:srgbClr val="3465A4"/>
            </a:solidFill>
            <a:prstDash val="solid"/>
          </a:ln>
        </p:spPr>
      </p:sp>
      <p:sp>
        <p:nvSpPr>
          <p:cNvPr id="3" name="Freeform 2"/>
          <p:cNvSpPr/>
          <p:nvPr/>
        </p:nvSpPr>
        <p:spPr>
          <a:xfrm>
            <a:off x="709929" y="4861442"/>
            <a:ext cx="5630248" cy="455238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7488" tIns="50694" rIns="97488" bIns="50694" anchor="ctr" anchorCtr="0" compatLnSpc="1">
            <a:noAutofit/>
          </a:bodyPr>
          <a:lstStyle/>
          <a:p>
            <a:pPr>
              <a:tabLst>
                <a:tab pos="0" algn="l"/>
                <a:tab pos="495239" algn="l"/>
                <a:tab pos="990478" algn="l"/>
                <a:tab pos="1485716" algn="l"/>
                <a:tab pos="1980956" algn="l"/>
                <a:tab pos="2476195" algn="l"/>
                <a:tab pos="2971433" algn="l"/>
                <a:tab pos="3466673" algn="l"/>
                <a:tab pos="3961912" algn="l"/>
                <a:tab pos="4457151" algn="l"/>
                <a:tab pos="4952390" algn="l"/>
                <a:tab pos="5447629" algn="l"/>
                <a:tab pos="5942867" algn="l"/>
                <a:tab pos="6438108" algn="l"/>
                <a:tab pos="6933345" algn="l"/>
                <a:tab pos="7428586" algn="l"/>
                <a:tab pos="7923825" algn="l"/>
                <a:tab pos="8419064" algn="l"/>
                <a:tab pos="8914303" algn="l"/>
                <a:tab pos="9409542" algn="l"/>
                <a:tab pos="9904781" algn="l"/>
              </a:tabLst>
            </a:pPr>
            <a:endParaRPr lang="en-US" sz="1900">
              <a:solidFill>
                <a:srgbClr val="000000"/>
              </a:solidFill>
              <a:latin typeface="Arial" pitchFamily="34"/>
              <a:ea typeface="ＭＳ Ｐゴシック" pitchFamily="34"/>
              <a:cs typeface="ＭＳ Ｐゴシック" pitchFamily="34"/>
            </a:endParaRPr>
          </a:p>
        </p:txBody>
      </p:sp>
    </p:spTree>
    <p:extLst>
      <p:ext uri="{BB962C8B-B14F-4D97-AF65-F5344CB8AC3E}">
        <p14:creationId xmlns:p14="http://schemas.microsoft.com/office/powerpoint/2010/main" val="236701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0"/>
          <p:cNvSpPr txBox="1">
            <a:spLocks noGrp="1"/>
          </p:cNvSpPr>
          <p:nvPr>
            <p:ph type="sldNum" sz="quarter" idx="5"/>
          </p:nvPr>
        </p:nvSpPr>
        <p:spPr>
          <a:ln/>
        </p:spPr>
        <p:txBody>
          <a:bodyPr vert="horz" wrap="square" lIns="97488" tIns="50694" rIns="97488" bIns="50694" anchor="b" anchorCtr="0" compatLnSpc="1">
            <a:noAutofit/>
          </a:bodyPr>
          <a:lstStyle/>
          <a:p>
            <a:pPr lvl="0"/>
            <a:fld id="{AC9D3445-5BBD-48F7-979B-6EB6351D5D18}" type="slidenum">
              <a:t>28</a:t>
            </a:fld>
            <a:endParaRPr lang="fr-FR"/>
          </a:p>
        </p:txBody>
      </p:sp>
      <p:sp>
        <p:nvSpPr>
          <p:cNvPr id="2" name="Slide Image Placeholder 1"/>
          <p:cNvSpPr>
            <a:spLocks noGrp="1" noRot="1" noChangeAspect="1" noResize="1"/>
          </p:cNvSpPr>
          <p:nvPr>
            <p:ph type="sldImg"/>
          </p:nvPr>
        </p:nvSpPr>
        <p:spPr>
          <a:xfrm>
            <a:off x="1004888" y="768350"/>
            <a:ext cx="5035550" cy="3778250"/>
          </a:xfrm>
          <a:solidFill>
            <a:srgbClr val="729FCF"/>
          </a:solidFill>
          <a:ln w="25400">
            <a:solidFill>
              <a:srgbClr val="3465A4"/>
            </a:solidFill>
            <a:prstDash val="solid"/>
          </a:ln>
        </p:spPr>
      </p:sp>
      <p:sp>
        <p:nvSpPr>
          <p:cNvPr id="3" name="Freeform 2"/>
          <p:cNvSpPr/>
          <p:nvPr/>
        </p:nvSpPr>
        <p:spPr>
          <a:xfrm>
            <a:off x="709929" y="4861441"/>
            <a:ext cx="5679439" cy="460557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7488" tIns="50694" rIns="97488" bIns="50694" anchor="ctr" anchorCtr="0" compatLnSpc="1">
            <a:noAutofit/>
          </a:bodyPr>
          <a:lstStyle/>
          <a:p>
            <a:pPr>
              <a:tabLst>
                <a:tab pos="0" algn="l"/>
                <a:tab pos="495239" algn="l"/>
                <a:tab pos="990478" algn="l"/>
                <a:tab pos="1485716" algn="l"/>
                <a:tab pos="1980956" algn="l"/>
                <a:tab pos="2476195" algn="l"/>
                <a:tab pos="2971433" algn="l"/>
                <a:tab pos="3466673" algn="l"/>
                <a:tab pos="3961912" algn="l"/>
                <a:tab pos="4457151" algn="l"/>
                <a:tab pos="4952390" algn="l"/>
                <a:tab pos="5447629" algn="l"/>
                <a:tab pos="5942867" algn="l"/>
                <a:tab pos="6438108" algn="l"/>
                <a:tab pos="6933345" algn="l"/>
                <a:tab pos="7428586" algn="l"/>
                <a:tab pos="7923825" algn="l"/>
                <a:tab pos="8419064" algn="l"/>
                <a:tab pos="8914303" algn="l"/>
                <a:tab pos="9409542" algn="l"/>
                <a:tab pos="9904781" algn="l"/>
              </a:tabLst>
            </a:pPr>
            <a:endParaRPr lang="en-US" sz="1900">
              <a:solidFill>
                <a:srgbClr val="000000"/>
              </a:solidFill>
              <a:latin typeface="Arial" pitchFamily="34"/>
              <a:ea typeface="ＭＳ Ｐゴシック" pitchFamily="34"/>
              <a:cs typeface="ＭＳ Ｐゴシック" pitchFamily="34"/>
            </a:endParaRPr>
          </a:p>
        </p:txBody>
      </p:sp>
    </p:spTree>
    <p:extLst>
      <p:ext uri="{BB962C8B-B14F-4D97-AF65-F5344CB8AC3E}">
        <p14:creationId xmlns:p14="http://schemas.microsoft.com/office/powerpoint/2010/main" val="1141242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lvl="0"/>
            <a:endParaRPr lang="fr-FR"/>
          </a:p>
        </p:txBody>
      </p:sp>
      <p:sp>
        <p:nvSpPr>
          <p:cNvPr id="5" name="Slide Number Placeholder 4"/>
          <p:cNvSpPr>
            <a:spLocks noGrp="1"/>
          </p:cNvSpPr>
          <p:nvPr>
            <p:ph type="sldNum" sz="quarter" idx="11"/>
          </p:nvPr>
        </p:nvSpPr>
        <p:spPr/>
        <p:txBody>
          <a:bodyPr/>
          <a:lstStyle/>
          <a:p>
            <a:pPr lvl="0"/>
            <a:fld id="{E2C6BC9D-6D43-4A66-B289-81F2171C24CC}" type="slidenum">
              <a:t>‹#›</a:t>
            </a:fld>
            <a:endParaRPr lang="fr-FR"/>
          </a:p>
        </p:txBody>
      </p:sp>
    </p:spTree>
    <p:extLst>
      <p:ext uri="{BB962C8B-B14F-4D97-AF65-F5344CB8AC3E}">
        <p14:creationId xmlns:p14="http://schemas.microsoft.com/office/powerpoint/2010/main" val="4006672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lvl="0"/>
            <a:endParaRPr lang="fr-FR"/>
          </a:p>
        </p:txBody>
      </p:sp>
      <p:sp>
        <p:nvSpPr>
          <p:cNvPr id="5" name="Slide Number Placeholder 4"/>
          <p:cNvSpPr>
            <a:spLocks noGrp="1"/>
          </p:cNvSpPr>
          <p:nvPr>
            <p:ph type="sldNum" sz="quarter" idx="11"/>
          </p:nvPr>
        </p:nvSpPr>
        <p:spPr/>
        <p:txBody>
          <a:bodyPr/>
          <a:lstStyle/>
          <a:p>
            <a:pPr lvl="0"/>
            <a:fld id="{572A14E3-8F61-43E4-AF89-DB1893D442D4}" type="slidenum">
              <a:t>‹#›</a:t>
            </a:fld>
            <a:endParaRPr lang="fr-FR"/>
          </a:p>
        </p:txBody>
      </p:sp>
    </p:spTree>
    <p:extLst>
      <p:ext uri="{BB962C8B-B14F-4D97-AF65-F5344CB8AC3E}">
        <p14:creationId xmlns:p14="http://schemas.microsoft.com/office/powerpoint/2010/main" val="553591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274638"/>
            <a:ext cx="2043113" cy="57991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5981700" cy="5799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lvl="0"/>
            <a:endParaRPr lang="fr-FR"/>
          </a:p>
        </p:txBody>
      </p:sp>
      <p:sp>
        <p:nvSpPr>
          <p:cNvPr id="5" name="Slide Number Placeholder 4"/>
          <p:cNvSpPr>
            <a:spLocks noGrp="1"/>
          </p:cNvSpPr>
          <p:nvPr>
            <p:ph type="sldNum" sz="quarter" idx="11"/>
          </p:nvPr>
        </p:nvSpPr>
        <p:spPr/>
        <p:txBody>
          <a:bodyPr/>
          <a:lstStyle/>
          <a:p>
            <a:pPr lvl="0"/>
            <a:fld id="{63848B43-252F-4290-98CE-D01E0BDE69F5}" type="slidenum">
              <a:t>‹#›</a:t>
            </a:fld>
            <a:endParaRPr lang="fr-FR"/>
          </a:p>
        </p:txBody>
      </p:sp>
    </p:spTree>
    <p:extLst>
      <p:ext uri="{BB962C8B-B14F-4D97-AF65-F5344CB8AC3E}">
        <p14:creationId xmlns:p14="http://schemas.microsoft.com/office/powerpoint/2010/main" val="2484434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04800" y="1219200"/>
            <a:ext cx="4267200" cy="4906963"/>
          </a:xfrm>
          <a:prstGeom prst="rect">
            <a:avLst/>
          </a:prstGeom>
        </p:spPr>
        <p:txBody>
          <a:bodyPr/>
          <a:lstStyle>
            <a:lvl1pPr>
              <a:buClr>
                <a:schemeClr val="tx1">
                  <a:lumMod val="50000"/>
                  <a:lumOff val="50000"/>
                </a:schemeClr>
              </a:buClr>
              <a:buSzPct val="150000"/>
              <a:buFont typeface="Arial"/>
              <a:buChar char="•"/>
              <a:defRPr sz="1800" b="1">
                <a:latin typeface="Times New Roman"/>
                <a:cs typeface="Times New Roman"/>
              </a:defRPr>
            </a:lvl1pPr>
            <a:lvl2pPr>
              <a:buClr>
                <a:schemeClr val="accent4"/>
              </a:buClr>
              <a:buSzPct val="150000"/>
              <a:buFont typeface="Arial"/>
              <a:buChar char="•"/>
              <a:defRPr sz="1600" b="1">
                <a:latin typeface="Times New Roman"/>
                <a:cs typeface="Times New Roman"/>
              </a:defRPr>
            </a:lvl2pPr>
            <a:lvl3pPr>
              <a:buClr>
                <a:schemeClr val="tx1">
                  <a:lumMod val="50000"/>
                  <a:lumOff val="50000"/>
                </a:schemeClr>
              </a:buClr>
              <a:buSzPct val="150000"/>
              <a:defRPr sz="1600" b="1">
                <a:latin typeface="Times New Roman"/>
                <a:cs typeface="Times New Roman"/>
              </a:defRPr>
            </a:lvl3pPr>
            <a:lvl4pPr>
              <a:buClr>
                <a:schemeClr val="accent4"/>
              </a:buClr>
              <a:buSzPct val="150000"/>
              <a:buFont typeface="Arial"/>
              <a:buChar char="•"/>
              <a:defRPr sz="1600" b="1">
                <a:latin typeface="Times New Roman"/>
                <a:cs typeface="Times New Roman"/>
              </a:defRPr>
            </a:lvl4pPr>
            <a:lvl5pPr>
              <a:buClr>
                <a:schemeClr val="tx1">
                  <a:lumMod val="50000"/>
                  <a:lumOff val="50000"/>
                </a:schemeClr>
              </a:buClr>
              <a:buSzPct val="150000"/>
              <a:buFont typeface="Arial"/>
              <a:buChar char="•"/>
              <a:defRPr sz="1600" b="1">
                <a:latin typeface="Times New Roman"/>
                <a:cs typeface="Times New Roman"/>
              </a:defRPr>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BE" dirty="0"/>
          </a:p>
        </p:txBody>
      </p:sp>
      <p:sp>
        <p:nvSpPr>
          <p:cNvPr id="4" name="Espace réservé du contenu 2"/>
          <p:cNvSpPr>
            <a:spLocks noGrp="1"/>
          </p:cNvSpPr>
          <p:nvPr>
            <p:ph idx="10"/>
          </p:nvPr>
        </p:nvSpPr>
        <p:spPr>
          <a:xfrm>
            <a:off x="4572000" y="1219200"/>
            <a:ext cx="4343400" cy="4906963"/>
          </a:xfrm>
          <a:prstGeom prst="rect">
            <a:avLst/>
          </a:prstGeom>
        </p:spPr>
        <p:txBody>
          <a:bodyPr/>
          <a:lstStyle>
            <a:lvl1pPr>
              <a:buClr>
                <a:schemeClr val="tx1">
                  <a:lumMod val="50000"/>
                  <a:lumOff val="50000"/>
                </a:schemeClr>
              </a:buClr>
              <a:buSzPct val="150000"/>
              <a:buFont typeface="Arial"/>
              <a:buChar char="•"/>
              <a:defRPr sz="1800" b="1">
                <a:latin typeface="Times New Roman"/>
                <a:cs typeface="Times New Roman"/>
              </a:defRPr>
            </a:lvl1pPr>
            <a:lvl2pPr>
              <a:buClr>
                <a:schemeClr val="accent4"/>
              </a:buClr>
              <a:buSzPct val="150000"/>
              <a:buFont typeface="Arial"/>
              <a:buChar char="•"/>
              <a:defRPr sz="1600" b="1">
                <a:latin typeface="Times New Roman"/>
                <a:cs typeface="Times New Roman"/>
              </a:defRPr>
            </a:lvl2pPr>
            <a:lvl3pPr>
              <a:buClr>
                <a:schemeClr val="tx1">
                  <a:lumMod val="50000"/>
                  <a:lumOff val="50000"/>
                </a:schemeClr>
              </a:buClr>
              <a:buSzPct val="150000"/>
              <a:defRPr sz="1600" b="1">
                <a:latin typeface="Times New Roman"/>
                <a:cs typeface="Times New Roman"/>
              </a:defRPr>
            </a:lvl3pPr>
            <a:lvl4pPr>
              <a:buClr>
                <a:schemeClr val="accent4"/>
              </a:buClr>
              <a:buSzPct val="150000"/>
              <a:buFont typeface="Arial"/>
              <a:buChar char="•"/>
              <a:defRPr sz="1600" b="1">
                <a:latin typeface="Times New Roman"/>
                <a:cs typeface="Times New Roman"/>
              </a:defRPr>
            </a:lvl4pPr>
            <a:lvl5pPr>
              <a:buClr>
                <a:schemeClr val="tx1">
                  <a:lumMod val="50000"/>
                  <a:lumOff val="50000"/>
                </a:schemeClr>
              </a:buClr>
              <a:buSzPct val="150000"/>
              <a:buFont typeface="Arial"/>
              <a:buChar char="•"/>
              <a:defRPr sz="1600" b="1">
                <a:latin typeface="Times New Roman"/>
                <a:cs typeface="Times New Roman"/>
              </a:defRPr>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BE" dirty="0"/>
          </a:p>
        </p:txBody>
      </p:sp>
      <p:sp>
        <p:nvSpPr>
          <p:cNvPr id="7" name="Title Placeholder 1"/>
          <p:cNvSpPr>
            <a:spLocks noGrp="1"/>
          </p:cNvSpPr>
          <p:nvPr>
            <p:ph type="title"/>
          </p:nvPr>
        </p:nvSpPr>
        <p:spPr>
          <a:xfrm>
            <a:off x="152400" y="152400"/>
            <a:ext cx="8613775" cy="762000"/>
          </a:xfrm>
          <a:prstGeom prst="rect">
            <a:avLst/>
          </a:prstGeom>
        </p:spPr>
        <p:txBody>
          <a:bodyPr vert="horz" lIns="91440" tIns="45720" rIns="91440" bIns="45720" rtlCol="0" anchor="b" anchorCtr="0">
            <a:noAutofit/>
          </a:bodyPr>
          <a:lstStyle/>
          <a:p>
            <a:r>
              <a:rPr lang="en-US" dirty="0" err="1" smtClean="0"/>
              <a:t>Cliquez</a:t>
            </a:r>
            <a:r>
              <a:rPr lang="en-US" dirty="0" smtClean="0"/>
              <a:t> et </a:t>
            </a:r>
            <a:r>
              <a:rPr lang="en-US" dirty="0" err="1" smtClean="0"/>
              <a:t>modifiez</a:t>
            </a:r>
            <a:r>
              <a:rPr lang="en-US" dirty="0" smtClean="0"/>
              <a:t> le </a:t>
            </a:r>
            <a:r>
              <a:rPr lang="en-US" dirty="0" err="1" smtClean="0"/>
              <a:t>titre</a:t>
            </a:r>
            <a:endParaRPr dirty="0"/>
          </a:p>
        </p:txBody>
      </p:sp>
    </p:spTree>
    <p:extLst>
      <p:ext uri="{BB962C8B-B14F-4D97-AF65-F5344CB8AC3E}">
        <p14:creationId xmlns:p14="http://schemas.microsoft.com/office/powerpoint/2010/main" val="17332432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3E1B7F6-F8A5-4A62-825C-1D90D8B7DDAA}" type="datetimeFigureOut">
              <a:rPr lang="en-US" smtClean="0">
                <a:solidFill>
                  <a:prstClr val="black">
                    <a:tint val="75000"/>
                  </a:prstClr>
                </a:solidFill>
              </a:rPr>
              <a:pPr/>
              <a:t>9/2/2015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0CA614-C30F-4975-BD43-36A1AA8322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02239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3E1B7F6-F8A5-4A62-825C-1D90D8B7DDAA}" type="datetimeFigureOut">
              <a:rPr lang="en-US" smtClean="0">
                <a:solidFill>
                  <a:prstClr val="black">
                    <a:tint val="75000"/>
                  </a:prstClr>
                </a:solidFill>
              </a:rPr>
              <a:pPr/>
              <a:t>9/2/2015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0CA614-C30F-4975-BD43-36A1AA8322B4}" type="slidenum">
              <a:rPr lang="en-US" smtClean="0">
                <a:solidFill>
                  <a:prstClr val="black">
                    <a:tint val="75000"/>
                  </a:prstClr>
                </a:solidFill>
              </a:rPr>
              <a:pPr/>
              <a:t>‹#›</a:t>
            </a:fld>
            <a:endParaRPr lang="en-US">
              <a:solidFill>
                <a:prstClr val="black">
                  <a:tint val="75000"/>
                </a:prstClr>
              </a:solidFill>
            </a:endParaRPr>
          </a:p>
        </p:txBody>
      </p:sp>
      <p:sp>
        <p:nvSpPr>
          <p:cNvPr id="7" name="Freeform 6"/>
          <p:cNvSpPr/>
          <p:nvPr userDrawn="1"/>
        </p:nvSpPr>
        <p:spPr>
          <a:xfrm>
            <a:off x="0" y="0"/>
            <a:ext cx="9144000" cy="612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660066"/>
          </a:solidFill>
          <a:ln>
            <a:noFill/>
            <a:prstDash val="solid"/>
          </a:ln>
        </p:spPr>
        <p:txBody>
          <a:bodyPr vert="horz" wrap="none" lIns="90000" tIns="46800" rIns="90000" bIns="46800" anchor="ctr" anchorCtr="0" compatLnSpc="1">
            <a:noAutofit/>
          </a:bodyPr>
          <a:lstStyle/>
          <a:p>
            <a:pPr>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a:solidFill>
                <a:srgbClr val="000000"/>
              </a:solidFill>
              <a:latin typeface="Arial" pitchFamily="34"/>
              <a:ea typeface="ＭＳ Ｐゴシック" pitchFamily="34"/>
              <a:cs typeface="ＭＳ Ｐゴシック" pitchFamily="34"/>
            </a:endParaRPr>
          </a:p>
        </p:txBody>
      </p:sp>
      <p:sp>
        <p:nvSpPr>
          <p:cNvPr id="8" name="Title 1"/>
          <p:cNvSpPr>
            <a:spLocks noGrp="1"/>
          </p:cNvSpPr>
          <p:nvPr>
            <p:ph type="title"/>
          </p:nvPr>
        </p:nvSpPr>
        <p:spPr>
          <a:xfrm>
            <a:off x="628650" y="16781"/>
            <a:ext cx="7886700" cy="562168"/>
          </a:xfrm>
        </p:spPr>
        <p:txBody>
          <a:bodyPr>
            <a:noAutofit/>
          </a:bodyPr>
          <a:lstStyle>
            <a:lvl1pPr algn="ctr">
              <a:defRPr sz="2800" b="1">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7407017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E1B7F6-F8A5-4A62-825C-1D90D8B7DDAA}" type="datetimeFigureOut">
              <a:rPr lang="en-US" smtClean="0">
                <a:solidFill>
                  <a:prstClr val="black">
                    <a:tint val="75000"/>
                  </a:prstClr>
                </a:solidFill>
              </a:rPr>
              <a:pPr/>
              <a:t>9/2/2015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0CA614-C30F-4975-BD43-36A1AA8322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29382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3E1B7F6-F8A5-4A62-825C-1D90D8B7DDAA}" type="datetimeFigureOut">
              <a:rPr lang="en-US" smtClean="0">
                <a:solidFill>
                  <a:prstClr val="black">
                    <a:tint val="75000"/>
                  </a:prstClr>
                </a:solidFill>
              </a:rPr>
              <a:pPr/>
              <a:t>9/2/2015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0CA614-C30F-4975-BD43-36A1AA8322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98487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3E1B7F6-F8A5-4A62-825C-1D90D8B7DDAA}" type="datetimeFigureOut">
              <a:rPr lang="en-US" smtClean="0">
                <a:solidFill>
                  <a:prstClr val="black">
                    <a:tint val="75000"/>
                  </a:prstClr>
                </a:solidFill>
              </a:rPr>
              <a:pPr/>
              <a:t>9/2/2015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20CA614-C30F-4975-BD43-36A1AA8322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42818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3E1B7F6-F8A5-4A62-825C-1D90D8B7DDAA}" type="datetimeFigureOut">
              <a:rPr lang="en-US" smtClean="0">
                <a:solidFill>
                  <a:prstClr val="black">
                    <a:tint val="75000"/>
                  </a:prstClr>
                </a:solidFill>
              </a:rPr>
              <a:pPr/>
              <a:t>9/2/2015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20CA614-C30F-4975-BD43-36A1AA8322B4}" type="slidenum">
              <a:rPr lang="en-US" smtClean="0">
                <a:solidFill>
                  <a:prstClr val="black">
                    <a:tint val="75000"/>
                  </a:prstClr>
                </a:solidFill>
              </a:rPr>
              <a:pPr/>
              <a:t>‹#›</a:t>
            </a:fld>
            <a:endParaRPr lang="en-US">
              <a:solidFill>
                <a:prstClr val="black">
                  <a:tint val="75000"/>
                </a:prstClr>
              </a:solidFill>
            </a:endParaRPr>
          </a:p>
        </p:txBody>
      </p:sp>
      <p:sp>
        <p:nvSpPr>
          <p:cNvPr id="6" name="Freeform 5"/>
          <p:cNvSpPr/>
          <p:nvPr userDrawn="1"/>
        </p:nvSpPr>
        <p:spPr>
          <a:xfrm>
            <a:off x="0" y="0"/>
            <a:ext cx="9144000" cy="612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660066"/>
          </a:solidFill>
          <a:ln>
            <a:noFill/>
            <a:prstDash val="solid"/>
          </a:ln>
        </p:spPr>
        <p:txBody>
          <a:bodyPr vert="horz" wrap="none" lIns="90000" tIns="46800" rIns="90000" bIns="46800" anchor="ctr" anchorCtr="0" compatLnSpc="1">
            <a:noAutofit/>
          </a:bodyPr>
          <a:lstStyle/>
          <a:p>
            <a:pPr>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a:solidFill>
                <a:srgbClr val="000000"/>
              </a:solidFill>
              <a:latin typeface="Arial" pitchFamily="34"/>
              <a:ea typeface="ＭＳ Ｐゴシック" pitchFamily="34"/>
              <a:cs typeface="ＭＳ Ｐゴシック" pitchFamily="34"/>
            </a:endParaRPr>
          </a:p>
        </p:txBody>
      </p:sp>
      <p:sp>
        <p:nvSpPr>
          <p:cNvPr id="2" name="Title 1"/>
          <p:cNvSpPr>
            <a:spLocks noGrp="1"/>
          </p:cNvSpPr>
          <p:nvPr>
            <p:ph type="title"/>
          </p:nvPr>
        </p:nvSpPr>
        <p:spPr>
          <a:xfrm>
            <a:off x="628650" y="16781"/>
            <a:ext cx="7886700" cy="562168"/>
          </a:xfrm>
        </p:spPr>
        <p:txBody>
          <a:bodyPr>
            <a:noAutofit/>
          </a:bodyPr>
          <a:lstStyle>
            <a:lvl1pPr algn="ctr">
              <a:defRPr sz="2800" b="1">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47072182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E1B7F6-F8A5-4A62-825C-1D90D8B7DDAA}" type="datetimeFigureOut">
              <a:rPr lang="en-US" smtClean="0">
                <a:solidFill>
                  <a:prstClr val="black">
                    <a:tint val="75000"/>
                  </a:prstClr>
                </a:solidFill>
              </a:rPr>
              <a:pPr/>
              <a:t>9/2/2015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20CA614-C30F-4975-BD43-36A1AA8322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26682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lvl="0"/>
            <a:endParaRPr lang="fr-FR"/>
          </a:p>
        </p:txBody>
      </p:sp>
      <p:sp>
        <p:nvSpPr>
          <p:cNvPr id="5" name="Slide Number Placeholder 4"/>
          <p:cNvSpPr>
            <a:spLocks noGrp="1"/>
          </p:cNvSpPr>
          <p:nvPr>
            <p:ph type="sldNum" sz="quarter" idx="11"/>
          </p:nvPr>
        </p:nvSpPr>
        <p:spPr/>
        <p:txBody>
          <a:bodyPr/>
          <a:lstStyle/>
          <a:p>
            <a:pPr lvl="0"/>
            <a:fld id="{34EDD9AB-586A-4052-A1E8-59B6302531CC}" type="slidenum">
              <a:t>‹#›</a:t>
            </a:fld>
            <a:endParaRPr lang="fr-FR"/>
          </a:p>
        </p:txBody>
      </p:sp>
    </p:spTree>
    <p:extLst>
      <p:ext uri="{BB962C8B-B14F-4D97-AF65-F5344CB8AC3E}">
        <p14:creationId xmlns:p14="http://schemas.microsoft.com/office/powerpoint/2010/main" val="1609148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E1B7F6-F8A5-4A62-825C-1D90D8B7DDAA}" type="datetimeFigureOut">
              <a:rPr lang="en-US" smtClean="0">
                <a:solidFill>
                  <a:prstClr val="black">
                    <a:tint val="75000"/>
                  </a:prstClr>
                </a:solidFill>
              </a:rPr>
              <a:pPr/>
              <a:t>9/2/2015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0CA614-C30F-4975-BD43-36A1AA8322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8978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E1B7F6-F8A5-4A62-825C-1D90D8B7DDAA}" type="datetimeFigureOut">
              <a:rPr lang="en-US" smtClean="0">
                <a:solidFill>
                  <a:prstClr val="black">
                    <a:tint val="75000"/>
                  </a:prstClr>
                </a:solidFill>
              </a:rPr>
              <a:pPr/>
              <a:t>9/2/2015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0CA614-C30F-4975-BD43-36A1AA8322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20024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3E1B7F6-F8A5-4A62-825C-1D90D8B7DDAA}" type="datetimeFigureOut">
              <a:rPr lang="en-US" smtClean="0">
                <a:solidFill>
                  <a:prstClr val="black">
                    <a:tint val="75000"/>
                  </a:prstClr>
                </a:solidFill>
              </a:rPr>
              <a:pPr/>
              <a:t>9/2/2015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0CA614-C30F-4975-BD43-36A1AA8322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91722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3E1B7F6-F8A5-4A62-825C-1D90D8B7DDAA}" type="datetimeFigureOut">
              <a:rPr lang="en-US" smtClean="0">
                <a:solidFill>
                  <a:prstClr val="black">
                    <a:tint val="75000"/>
                  </a:prstClr>
                </a:solidFill>
              </a:rPr>
              <a:pPr/>
              <a:t>9/2/2015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0CA614-C30F-4975-BD43-36A1AA8322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782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lvl="0"/>
            <a:endParaRPr lang="fr-FR"/>
          </a:p>
        </p:txBody>
      </p:sp>
      <p:sp>
        <p:nvSpPr>
          <p:cNvPr id="5" name="Slide Number Placeholder 4"/>
          <p:cNvSpPr>
            <a:spLocks noGrp="1"/>
          </p:cNvSpPr>
          <p:nvPr>
            <p:ph type="sldNum" sz="quarter" idx="11"/>
          </p:nvPr>
        </p:nvSpPr>
        <p:spPr/>
        <p:txBody>
          <a:bodyPr/>
          <a:lstStyle/>
          <a:p>
            <a:pPr lvl="0"/>
            <a:fld id="{C260EE1B-D15D-43C5-A8CA-6648144B2EFB}" type="slidenum">
              <a:t>‹#›</a:t>
            </a:fld>
            <a:endParaRPr lang="fr-FR"/>
          </a:p>
        </p:txBody>
      </p:sp>
    </p:spTree>
    <p:extLst>
      <p:ext uri="{BB962C8B-B14F-4D97-AF65-F5344CB8AC3E}">
        <p14:creationId xmlns:p14="http://schemas.microsoft.com/office/powerpoint/2010/main" val="3619990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11613" cy="4473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1213" y="1600200"/>
            <a:ext cx="4013200" cy="4473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lvl="0"/>
            <a:endParaRPr lang="fr-FR"/>
          </a:p>
        </p:txBody>
      </p:sp>
      <p:sp>
        <p:nvSpPr>
          <p:cNvPr id="6" name="Slide Number Placeholder 5"/>
          <p:cNvSpPr>
            <a:spLocks noGrp="1"/>
          </p:cNvSpPr>
          <p:nvPr>
            <p:ph type="sldNum" sz="quarter" idx="11"/>
          </p:nvPr>
        </p:nvSpPr>
        <p:spPr/>
        <p:txBody>
          <a:bodyPr/>
          <a:lstStyle/>
          <a:p>
            <a:pPr lvl="0"/>
            <a:fld id="{9C66F70E-1093-4446-AF67-43DC1747D0D9}" type="slidenum">
              <a:t>‹#›</a:t>
            </a:fld>
            <a:endParaRPr lang="fr-FR"/>
          </a:p>
        </p:txBody>
      </p:sp>
    </p:spTree>
    <p:extLst>
      <p:ext uri="{BB962C8B-B14F-4D97-AF65-F5344CB8AC3E}">
        <p14:creationId xmlns:p14="http://schemas.microsoft.com/office/powerpoint/2010/main" val="2371116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lvl="0"/>
            <a:endParaRPr lang="fr-FR"/>
          </a:p>
        </p:txBody>
      </p:sp>
      <p:sp>
        <p:nvSpPr>
          <p:cNvPr id="8" name="Slide Number Placeholder 7"/>
          <p:cNvSpPr>
            <a:spLocks noGrp="1"/>
          </p:cNvSpPr>
          <p:nvPr>
            <p:ph type="sldNum" sz="quarter" idx="11"/>
          </p:nvPr>
        </p:nvSpPr>
        <p:spPr/>
        <p:txBody>
          <a:bodyPr/>
          <a:lstStyle/>
          <a:p>
            <a:pPr lvl="0"/>
            <a:fld id="{833CBE15-1678-408D-8560-8081B2524AE5}" type="slidenum">
              <a:t>‹#›</a:t>
            </a:fld>
            <a:endParaRPr lang="fr-FR"/>
          </a:p>
        </p:txBody>
      </p:sp>
    </p:spTree>
    <p:extLst>
      <p:ext uri="{BB962C8B-B14F-4D97-AF65-F5344CB8AC3E}">
        <p14:creationId xmlns:p14="http://schemas.microsoft.com/office/powerpoint/2010/main" val="2729430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 name="Freeform 4"/>
          <p:cNvSpPr/>
          <p:nvPr userDrawn="1"/>
        </p:nvSpPr>
        <p:spPr>
          <a:xfrm>
            <a:off x="0" y="0"/>
            <a:ext cx="9144000" cy="6080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660066"/>
          </a:solidFill>
          <a:ln>
            <a:noFill/>
            <a:prstDash val="solid"/>
          </a:ln>
        </p:spPr>
        <p:txBody>
          <a:bodyPr vert="horz" wrap="none" lIns="90000" tIns="46800" rIns="90000" bIns="46800" anchor="ctr" anchorCtr="0" compatLnSpc="1">
            <a:noAutofit/>
          </a:bodyPr>
          <a:lstStyle/>
          <a:p>
            <a:pPr marL="0" marR="0" lvl="0" indent="0" algn="ct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1" i="0" u="none" strike="noStrike" cap="none" baseline="0" dirty="0">
              <a:ln>
                <a:noFill/>
              </a:ln>
              <a:solidFill>
                <a:schemeClr val="bg1"/>
              </a:solidFill>
              <a:latin typeface="Arial" pitchFamily="34"/>
              <a:ea typeface="ＭＳ Ｐゴシック" pitchFamily="34"/>
              <a:cs typeface="ＭＳ Ｐゴシック" pitchFamily="34"/>
            </a:endParaRPr>
          </a:p>
        </p:txBody>
      </p:sp>
      <p:sp>
        <p:nvSpPr>
          <p:cNvPr id="2" name="Title 1"/>
          <p:cNvSpPr>
            <a:spLocks noGrp="1"/>
          </p:cNvSpPr>
          <p:nvPr>
            <p:ph type="title"/>
          </p:nvPr>
        </p:nvSpPr>
        <p:spPr>
          <a:xfrm>
            <a:off x="0" y="0"/>
            <a:ext cx="9143999" cy="608040"/>
          </a:xfrm>
        </p:spPr>
        <p:txBody>
          <a:bodyPr/>
          <a:lstStyle>
            <a:lvl1pPr>
              <a:defRPr sz="2000" b="1">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pPr lvl="0"/>
            <a:endParaRPr lang="fr-FR"/>
          </a:p>
        </p:txBody>
      </p:sp>
      <p:sp>
        <p:nvSpPr>
          <p:cNvPr id="4" name="Slide Number Placeholder 3"/>
          <p:cNvSpPr>
            <a:spLocks noGrp="1"/>
          </p:cNvSpPr>
          <p:nvPr>
            <p:ph type="sldNum" sz="quarter" idx="11"/>
          </p:nvPr>
        </p:nvSpPr>
        <p:spPr/>
        <p:txBody>
          <a:bodyPr/>
          <a:lstStyle/>
          <a:p>
            <a:pPr lvl="0"/>
            <a:fld id="{6315DF5B-69C3-4BD0-ADE2-E17E8DD19633}" type="slidenum">
              <a:t>‹#›</a:t>
            </a:fld>
            <a:endParaRPr lang="fr-FR"/>
          </a:p>
        </p:txBody>
      </p:sp>
    </p:spTree>
    <p:extLst>
      <p:ext uri="{BB962C8B-B14F-4D97-AF65-F5344CB8AC3E}">
        <p14:creationId xmlns:p14="http://schemas.microsoft.com/office/powerpoint/2010/main" val="2831946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fr-FR"/>
          </a:p>
        </p:txBody>
      </p:sp>
      <p:sp>
        <p:nvSpPr>
          <p:cNvPr id="3" name="Slide Number Placeholder 2"/>
          <p:cNvSpPr>
            <a:spLocks noGrp="1"/>
          </p:cNvSpPr>
          <p:nvPr>
            <p:ph type="sldNum" sz="quarter" idx="11"/>
          </p:nvPr>
        </p:nvSpPr>
        <p:spPr/>
        <p:txBody>
          <a:bodyPr/>
          <a:lstStyle/>
          <a:p>
            <a:pPr lvl="0"/>
            <a:fld id="{FC0DD2A7-D217-43B6-A193-587C1B22EC39}" type="slidenum">
              <a:t>‹#›</a:t>
            </a:fld>
            <a:endParaRPr lang="fr-FR"/>
          </a:p>
        </p:txBody>
      </p:sp>
    </p:spTree>
    <p:extLst>
      <p:ext uri="{BB962C8B-B14F-4D97-AF65-F5344CB8AC3E}">
        <p14:creationId xmlns:p14="http://schemas.microsoft.com/office/powerpoint/2010/main" val="1370320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lvl="0"/>
            <a:endParaRPr lang="fr-FR"/>
          </a:p>
        </p:txBody>
      </p:sp>
      <p:sp>
        <p:nvSpPr>
          <p:cNvPr id="6" name="Slide Number Placeholder 5"/>
          <p:cNvSpPr>
            <a:spLocks noGrp="1"/>
          </p:cNvSpPr>
          <p:nvPr>
            <p:ph type="sldNum" sz="quarter" idx="11"/>
          </p:nvPr>
        </p:nvSpPr>
        <p:spPr/>
        <p:txBody>
          <a:bodyPr/>
          <a:lstStyle/>
          <a:p>
            <a:pPr lvl="0"/>
            <a:fld id="{974F191B-F5D6-4023-9ADF-DF61A8B5BE65}" type="slidenum">
              <a:t>‹#›</a:t>
            </a:fld>
            <a:endParaRPr lang="fr-FR"/>
          </a:p>
        </p:txBody>
      </p:sp>
    </p:spTree>
    <p:extLst>
      <p:ext uri="{BB962C8B-B14F-4D97-AF65-F5344CB8AC3E}">
        <p14:creationId xmlns:p14="http://schemas.microsoft.com/office/powerpoint/2010/main" val="11453945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lvl="0"/>
            <a:endParaRPr lang="fr-FR"/>
          </a:p>
        </p:txBody>
      </p:sp>
      <p:sp>
        <p:nvSpPr>
          <p:cNvPr id="6" name="Slide Number Placeholder 5"/>
          <p:cNvSpPr>
            <a:spLocks noGrp="1"/>
          </p:cNvSpPr>
          <p:nvPr>
            <p:ph type="sldNum" sz="quarter" idx="11"/>
          </p:nvPr>
        </p:nvSpPr>
        <p:spPr/>
        <p:txBody>
          <a:bodyPr/>
          <a:lstStyle/>
          <a:p>
            <a:pPr lvl="0"/>
            <a:fld id="{7F2A550A-0E74-4690-B5C3-0F7D34102481}" type="slidenum">
              <a:t>‹#›</a:t>
            </a:fld>
            <a:endParaRPr lang="fr-FR"/>
          </a:p>
        </p:txBody>
      </p:sp>
    </p:spTree>
    <p:extLst>
      <p:ext uri="{BB962C8B-B14F-4D97-AF65-F5344CB8AC3E}">
        <p14:creationId xmlns:p14="http://schemas.microsoft.com/office/powerpoint/2010/main" val="2883216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57200" y="274320"/>
            <a:ext cx="8177040" cy="1090440"/>
          </a:xfrm>
          <a:prstGeom prst="rect">
            <a:avLst/>
          </a:prstGeom>
          <a:noFill/>
          <a:ln>
            <a:noFill/>
          </a:ln>
        </p:spPr>
        <p:txBody>
          <a:bodyPr vert="horz" lIns="90000" tIns="46800" rIns="90000" bIns="46800" anchor="ctr" anchorCtr="0" compatLnSpc="1"/>
          <a:lstStyle/>
          <a:p>
            <a:endParaRPr lang="en-US"/>
          </a:p>
        </p:txBody>
      </p:sp>
      <p:sp>
        <p:nvSpPr>
          <p:cNvPr id="3" name="Text Placeholder 2"/>
          <p:cNvSpPr txBox="1">
            <a:spLocks noGrp="1"/>
          </p:cNvSpPr>
          <p:nvPr>
            <p:ph type="body" idx="1"/>
          </p:nvPr>
        </p:nvSpPr>
        <p:spPr>
          <a:xfrm>
            <a:off x="457200" y="1599840"/>
            <a:ext cx="8177040" cy="4473720"/>
          </a:xfrm>
          <a:prstGeom prst="rect">
            <a:avLst/>
          </a:prstGeom>
          <a:noFill/>
          <a:ln>
            <a:noFill/>
          </a:ln>
        </p:spPr>
        <p:txBody>
          <a:bodyPr vert="horz" lIns="90000" tIns="46800" rIns="90000" bIns="46800" anchor="t" anchorCtr="0" compatLnSpc="1">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txBox="1">
            <a:spLocks noGrp="1"/>
          </p:cNvSpPr>
          <p:nvPr>
            <p:ph type="dt" sz="half" idx="2"/>
          </p:nvPr>
        </p:nvSpPr>
        <p:spPr>
          <a:xfrm>
            <a:off x="456839" y="6356520"/>
            <a:ext cx="2081160" cy="312480"/>
          </a:xfrm>
          <a:prstGeom prst="rect">
            <a:avLst/>
          </a:prstGeom>
          <a:noFill/>
          <a:ln>
            <a:noFill/>
          </a:ln>
        </p:spPr>
        <p:txBody>
          <a:bodyPr vert="horz" wrap="square" lIns="90000" tIns="46800" rIns="90000" bIns="46800" anchor="ctr" anchorCtr="0" compatLnSpc="1">
            <a:noAutofit/>
          </a:bodyPr>
          <a:lstStyle>
            <a:lvl1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fr-FR" sz="1800" b="0" i="0" u="none" strike="noStrike" baseline="0">
                <a:solidFill>
                  <a:srgbClr val="000000"/>
                </a:solidFill>
                <a:latin typeface="Arial" pitchFamily="34"/>
                <a:ea typeface="ＭＳ Ｐゴシック" pitchFamily="34"/>
                <a:cs typeface="ＭＳ Ｐゴシック" pitchFamily="34"/>
              </a:defRPr>
            </a:lvl1pPr>
          </a:lstStyle>
          <a:p>
            <a:pPr lvl="0"/>
            <a:endParaRPr lang="fr-FR"/>
          </a:p>
        </p:txBody>
      </p:sp>
      <p:sp>
        <p:nvSpPr>
          <p:cNvPr id="5" name="Freeform 4"/>
          <p:cNvSpPr/>
          <p:nvPr/>
        </p:nvSpPr>
        <p:spPr>
          <a:xfrm>
            <a:off x="3124079" y="6356520"/>
            <a:ext cx="2895839" cy="3650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6" name="Slide Number Placeholder 5"/>
          <p:cNvSpPr txBox="1">
            <a:spLocks noGrp="1"/>
          </p:cNvSpPr>
          <p:nvPr>
            <p:ph type="sldNum" sz="quarter" idx="4"/>
          </p:nvPr>
        </p:nvSpPr>
        <p:spPr>
          <a:xfrm>
            <a:off x="6552719" y="6356520"/>
            <a:ext cx="2081160" cy="312480"/>
          </a:xfrm>
          <a:prstGeom prst="rect">
            <a:avLst/>
          </a:prstGeom>
          <a:noFill/>
          <a:ln>
            <a:noFill/>
          </a:ln>
        </p:spPr>
        <p:txBody>
          <a:bodyPr vert="horz" wrap="square" lIns="90000" tIns="46800" rIns="90000" bIns="46800" anchor="ctr" anchorCtr="0" compatLnSpc="1">
            <a:noAutofit/>
          </a:bodyPr>
          <a:lstStyle>
            <a:lvl1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fr-FR" sz="1800" b="0" i="0" u="none" strike="noStrike" baseline="0">
                <a:solidFill>
                  <a:srgbClr val="000000"/>
                </a:solidFill>
                <a:latin typeface="Arial" pitchFamily="34"/>
                <a:ea typeface="ＭＳ Ｐゴシック" pitchFamily="34"/>
                <a:cs typeface="ＭＳ Ｐゴシック" pitchFamily="34"/>
              </a:defRPr>
            </a:lvl1pPr>
          </a:lstStyle>
          <a:p>
            <a:pPr lvl="0"/>
            <a:fld id="{0EFDE926-6D96-44A0-A14D-052CF30CEB53}" type="slidenum">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4400" b="0" i="0" u="none" strike="noStrike" cap="none" baseline="0">
          <a:ln>
            <a:noFill/>
          </a:ln>
          <a:solidFill>
            <a:srgbClr val="000000"/>
          </a:solidFill>
          <a:latin typeface="Calibri" pitchFamily="34"/>
          <a:ea typeface="ＭＳ Ｐゴシック" pitchFamily="34"/>
        </a:defRPr>
      </a:lvl1pPr>
    </p:titleStyle>
    <p:bodyStyle>
      <a:lvl1pPr marL="342720" marR="0" indent="0" algn="l" rtl="0" hangingPunct="0">
        <a:lnSpc>
          <a:spcPct val="100000"/>
        </a:lnSpc>
        <a:spcBef>
          <a:spcPts val="799"/>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3200" b="0" i="0" u="none" strike="noStrike" cap="none" baseline="0">
          <a:ln>
            <a:noFill/>
          </a:ln>
          <a:solidFill>
            <a:srgbClr val="000000"/>
          </a:solidFill>
          <a:latin typeface="Calibri" pitchFamily="34"/>
          <a:ea typeface="ＭＳ Ｐゴシック" pitchFamily="3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E1B7F6-F8A5-4A62-825C-1D90D8B7DDAA}" type="datetimeFigureOut">
              <a:rPr lang="en-US" smtClean="0">
                <a:solidFill>
                  <a:prstClr val="black">
                    <a:tint val="75000"/>
                  </a:prstClr>
                </a:solidFill>
              </a:rPr>
              <a:pPr/>
              <a:t>9/2/2015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0CA614-C30F-4975-BD43-36A1AA8322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52591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wmf"/><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g"/></Relationships>
</file>

<file path=ppt/slides/_rels/slide1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gif"/><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7.jpg"/><Relationship Id="rId7" Type="http://schemas.openxmlformats.org/officeDocument/2006/relationships/image" Target="../media/image9.jpeg"/><Relationship Id="rId2" Type="http://schemas.openxmlformats.org/officeDocument/2006/relationships/image" Target="../media/image6.jpg"/><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1.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jpeg"/><Relationship Id="rId7" Type="http://schemas.openxmlformats.org/officeDocument/2006/relationships/image" Target="../media/image61.jpeg"/><Relationship Id="rId2" Type="http://schemas.openxmlformats.org/officeDocument/2006/relationships/image" Target="../media/image57.png"/><Relationship Id="rId1" Type="http://schemas.openxmlformats.org/officeDocument/2006/relationships/slideLayout" Target="../slideLayouts/slideLayout6.xml"/><Relationship Id="rId6" Type="http://schemas.openxmlformats.org/officeDocument/2006/relationships/image" Target="../media/image60.jpeg"/><Relationship Id="rId5" Type="http://schemas.openxmlformats.org/officeDocument/2006/relationships/image" Target="../media/image59.jpe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12" Type="http://schemas.openxmlformats.org/officeDocument/2006/relationships/image" Target="../media/image72.jpeg"/><Relationship Id="rId2" Type="http://schemas.openxmlformats.org/officeDocument/2006/relationships/slideLayout" Target="../slideLayouts/slideLayout7.xml"/><Relationship Id="rId1" Type="http://schemas.openxmlformats.org/officeDocument/2006/relationships/video" Target="file:///D:\conf\mainz\faisceau.wmv" TargetMode="External"/><Relationship Id="rId6" Type="http://schemas.openxmlformats.org/officeDocument/2006/relationships/image" Target="../media/image66.jpeg"/><Relationship Id="rId11" Type="http://schemas.openxmlformats.org/officeDocument/2006/relationships/image" Target="../media/image71.png"/><Relationship Id="rId5" Type="http://schemas.openxmlformats.org/officeDocument/2006/relationships/image" Target="../media/image65.jpeg"/><Relationship Id="rId10" Type="http://schemas.openxmlformats.org/officeDocument/2006/relationships/image" Target="../media/image70.jpeg"/><Relationship Id="rId4" Type="http://schemas.openxmlformats.org/officeDocument/2006/relationships/image" Target="../media/image64.jpeg"/><Relationship Id="rId9"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87.png"/><Relationship Id="rId4" Type="http://schemas.openxmlformats.org/officeDocument/2006/relationships/image" Target="../media/image86.png"/></Relationships>
</file>

<file path=ppt/slides/_rels/slide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5.gif"/></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gif"/><Relationship Id="rId4" Type="http://schemas.openxmlformats.org/officeDocument/2006/relationships/image" Target="../media/image90.png"/></Relationships>
</file>

<file path=ppt/slides/_rels/slide34.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93.jpg"/><Relationship Id="rId4" Type="http://schemas.openxmlformats.org/officeDocument/2006/relationships/image" Target="../media/image92.png"/></Relationships>
</file>

<file path=ppt/slides/_rels/slide3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4.xml"/><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name="page1">
    <p:spTree>
      <p:nvGrpSpPr>
        <p:cNvPr id="1" name=""/>
        <p:cNvGrpSpPr/>
        <p:nvPr/>
      </p:nvGrpSpPr>
      <p:grpSpPr>
        <a:xfrm>
          <a:off x="0" y="0"/>
          <a:ext cx="0" cy="0"/>
          <a:chOff x="0" y="0"/>
          <a:chExt cx="0" cy="0"/>
        </a:xfrm>
      </p:grpSpPr>
      <p:pic>
        <p:nvPicPr>
          <p:cNvPr id="2" name="Picture 1"/>
          <p:cNvPicPr>
            <a:picLocks noChangeAspect="1"/>
          </p:cNvPicPr>
          <p:nvPr/>
        </p:nvPicPr>
        <p:blipFill>
          <a:blip r:embed="rId3">
            <a:alphaModFix/>
            <a:lum/>
          </a:blip>
          <a:srcRect/>
          <a:stretch>
            <a:fillRect/>
          </a:stretch>
        </p:blipFill>
        <p:spPr>
          <a:xfrm>
            <a:off x="1063" y="2387038"/>
            <a:ext cx="9144000" cy="4479840"/>
          </a:xfrm>
          <a:prstGeom prst="rect">
            <a:avLst/>
          </a:prstGeom>
          <a:noFill/>
          <a:ln>
            <a:noFill/>
          </a:ln>
        </p:spPr>
      </p:pic>
      <p:sp>
        <p:nvSpPr>
          <p:cNvPr id="3" name="Freeform 2"/>
          <p:cNvSpPr/>
          <p:nvPr/>
        </p:nvSpPr>
        <p:spPr>
          <a:xfrm>
            <a:off x="0" y="0"/>
            <a:ext cx="1332000" cy="86363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pic>
        <p:nvPicPr>
          <p:cNvPr id="4" name="Picture 3"/>
          <p:cNvPicPr>
            <a:picLocks noChangeAspect="1"/>
          </p:cNvPicPr>
          <p:nvPr/>
        </p:nvPicPr>
        <p:blipFill>
          <a:blip r:embed="rId4">
            <a:alphaModFix/>
            <a:lum/>
          </a:blip>
          <a:srcRect/>
          <a:stretch>
            <a:fillRect/>
          </a:stretch>
        </p:blipFill>
        <p:spPr>
          <a:xfrm>
            <a:off x="7719840" y="270000"/>
            <a:ext cx="1208159" cy="666720"/>
          </a:xfrm>
          <a:prstGeom prst="rect">
            <a:avLst/>
          </a:prstGeom>
          <a:noFill/>
          <a:ln>
            <a:noFill/>
          </a:ln>
        </p:spPr>
      </p:pic>
      <p:sp>
        <p:nvSpPr>
          <p:cNvPr id="5" name="Freeform 4"/>
          <p:cNvSpPr/>
          <p:nvPr/>
        </p:nvSpPr>
        <p:spPr>
          <a:xfrm>
            <a:off x="376200" y="167752"/>
            <a:ext cx="8391600" cy="82133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b="1" i="0" u="none" strike="noStrike" cap="none" baseline="0" dirty="0" smtClean="0">
                <a:ln>
                  <a:noFill/>
                </a:ln>
                <a:solidFill>
                  <a:srgbClr val="000000"/>
                </a:solidFill>
                <a:latin typeface="Arial" pitchFamily="34"/>
                <a:ea typeface="ＭＳ Ｐゴシック" pitchFamily="34"/>
                <a:cs typeface="ＭＳ Ｐゴシック" pitchFamily="34"/>
              </a:rPr>
              <a:t>ALTO – a facility for stable and </a:t>
            </a:r>
            <a:br>
              <a:rPr lang="en-US" sz="2400" b="1" i="0" u="none" strike="noStrike" cap="none" baseline="0" dirty="0" smtClean="0">
                <a:ln>
                  <a:noFill/>
                </a:ln>
                <a:solidFill>
                  <a:srgbClr val="000000"/>
                </a:solidFill>
                <a:latin typeface="Arial" pitchFamily="34"/>
                <a:ea typeface="ＭＳ Ｐゴシック" pitchFamily="34"/>
                <a:cs typeface="ＭＳ Ｐゴシック" pitchFamily="34"/>
              </a:rPr>
            </a:br>
            <a:r>
              <a:rPr lang="en-US" sz="2400" b="1" i="0" u="none" strike="noStrike" cap="none" baseline="0" dirty="0" smtClean="0">
                <a:ln>
                  <a:noFill/>
                </a:ln>
                <a:solidFill>
                  <a:srgbClr val="000000"/>
                </a:solidFill>
                <a:latin typeface="Arial" pitchFamily="34"/>
                <a:ea typeface="ＭＳ Ｐゴシック" pitchFamily="34"/>
                <a:cs typeface="ＭＳ Ｐゴシック" pitchFamily="34"/>
              </a:rPr>
              <a:t>radioactive beam studies</a:t>
            </a:r>
            <a:r>
              <a:rPr lang="en-US" sz="2400" b="1" i="0" u="none" strike="noStrike" cap="none" baseline="0" dirty="0">
                <a:ln>
                  <a:noFill/>
                </a:ln>
                <a:solidFill>
                  <a:srgbClr val="000000"/>
                </a:solidFill>
                <a:latin typeface="Arial" pitchFamily="34"/>
                <a:ea typeface="ＭＳ Ｐゴシック" pitchFamily="34"/>
                <a:cs typeface="ＭＳ Ｐゴシック" pitchFamily="34"/>
              </a:rPr>
              <a:t/>
            </a:r>
            <a:br>
              <a:rPr lang="en-US" sz="2400" b="1" i="0" u="none" strike="noStrike" cap="none" baseline="0" dirty="0">
                <a:ln>
                  <a:noFill/>
                </a:ln>
                <a:solidFill>
                  <a:srgbClr val="000000"/>
                </a:solidFill>
                <a:latin typeface="Arial" pitchFamily="34"/>
                <a:ea typeface="ＭＳ Ｐゴシック" pitchFamily="34"/>
                <a:cs typeface="ＭＳ Ｐゴシック" pitchFamily="34"/>
              </a:rPr>
            </a:br>
            <a:endParaRPr lang="en-US" sz="2400" b="1" i="0" u="none" strike="noStrike" cap="none" baseline="0" dirty="0">
              <a:ln>
                <a:noFill/>
              </a:ln>
              <a:solidFill>
                <a:srgbClr val="000000"/>
              </a:solidFill>
              <a:latin typeface="Arial" pitchFamily="34"/>
              <a:ea typeface="ＭＳ Ｐゴシック" pitchFamily="34"/>
              <a:cs typeface="ＭＳ Ｐゴシック" pitchFamily="34"/>
            </a:endParaRPr>
          </a:p>
        </p:txBody>
      </p:sp>
      <p:pic>
        <p:nvPicPr>
          <p:cNvPr id="6" name="Picture 5"/>
          <p:cNvPicPr>
            <a:picLocks noChangeAspect="1"/>
          </p:cNvPicPr>
          <p:nvPr/>
        </p:nvPicPr>
        <p:blipFill>
          <a:blip r:embed="rId5">
            <a:alphaModFix/>
          </a:blip>
          <a:srcRect/>
          <a:stretch>
            <a:fillRect/>
          </a:stretch>
        </p:blipFill>
        <p:spPr>
          <a:xfrm>
            <a:off x="7790040" y="1090440"/>
            <a:ext cx="1137960" cy="622440"/>
          </a:xfrm>
          <a:prstGeom prst="rect">
            <a:avLst/>
          </a:prstGeom>
          <a:noFill/>
          <a:ln>
            <a:noFill/>
          </a:ln>
        </p:spPr>
      </p:pic>
      <p:sp>
        <p:nvSpPr>
          <p:cNvPr id="7" name="Freeform 6"/>
          <p:cNvSpPr/>
          <p:nvPr/>
        </p:nvSpPr>
        <p:spPr>
          <a:xfrm>
            <a:off x="3194976" y="1031342"/>
            <a:ext cx="2744716" cy="64851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800" b="0" i="1" u="none" strike="noStrike" cap="none" baseline="0" dirty="0" smtClean="0">
                <a:ln>
                  <a:noFill/>
                </a:ln>
                <a:solidFill>
                  <a:srgbClr val="000000"/>
                </a:solidFill>
                <a:latin typeface="Arial" pitchFamily="34"/>
                <a:ea typeface="ＭＳ Ｐゴシック" pitchFamily="34"/>
                <a:cs typeface="ＭＳ Ｐゴシック" pitchFamily="34"/>
              </a:rPr>
              <a:t>Georgi</a:t>
            </a:r>
            <a:r>
              <a:rPr lang="en-US" sz="1800" b="0" i="1" u="none" strike="noStrike" cap="none" dirty="0" smtClean="0">
                <a:ln>
                  <a:noFill/>
                </a:ln>
                <a:solidFill>
                  <a:srgbClr val="000000"/>
                </a:solidFill>
                <a:latin typeface="Arial" pitchFamily="34"/>
                <a:ea typeface="ＭＳ Ｐゴシック" pitchFamily="34"/>
                <a:cs typeface="ＭＳ Ｐゴシック" pitchFamily="34"/>
              </a:rPr>
              <a:t> Georgiev, CSNSM, </a:t>
            </a:r>
            <a:r>
              <a:rPr lang="en-US" sz="1800" b="0" i="1" u="none" strike="noStrike" cap="none" dirty="0" err="1" smtClean="0">
                <a:ln>
                  <a:noFill/>
                </a:ln>
                <a:solidFill>
                  <a:srgbClr val="000000"/>
                </a:solidFill>
                <a:latin typeface="Arial" pitchFamily="34"/>
                <a:ea typeface="ＭＳ Ｐゴシック" pitchFamily="34"/>
                <a:cs typeface="ＭＳ Ｐゴシック" pitchFamily="34"/>
              </a:rPr>
              <a:t>Orsay</a:t>
            </a:r>
            <a:r>
              <a:rPr lang="en-US" sz="1800" b="0" i="1" u="none" strike="noStrike" cap="none" dirty="0" smtClean="0">
                <a:ln>
                  <a:noFill/>
                </a:ln>
                <a:solidFill>
                  <a:srgbClr val="000000"/>
                </a:solidFill>
                <a:latin typeface="Arial" pitchFamily="34"/>
                <a:ea typeface="ＭＳ Ｐゴシック" pitchFamily="34"/>
                <a:cs typeface="ＭＳ Ｐゴシック" pitchFamily="34"/>
              </a:rPr>
              <a:t>, France </a:t>
            </a:r>
            <a:endParaRPr lang="en-US" sz="1800" b="0" i="1" u="none" strike="noStrike" cap="none" baseline="0" dirty="0">
              <a:ln>
                <a:noFill/>
              </a:ln>
              <a:solidFill>
                <a:srgbClr val="000000"/>
              </a:solidFill>
              <a:latin typeface="Arial" pitchFamily="34"/>
              <a:ea typeface="ＭＳ Ｐゴシック" pitchFamily="34"/>
              <a:cs typeface="ＭＳ Ｐゴシック" pitchFamily="34"/>
            </a:endParaRPr>
          </a:p>
        </p:txBody>
      </p:sp>
      <p:pic>
        <p:nvPicPr>
          <p:cNvPr id="8" name="Picture 7"/>
          <p:cNvPicPr>
            <a:picLocks noChangeAspect="1"/>
          </p:cNvPicPr>
          <p:nvPr/>
        </p:nvPicPr>
        <p:blipFill>
          <a:blip r:embed="rId6">
            <a:alphaModFix/>
            <a:lum/>
          </a:blip>
          <a:srcRect/>
          <a:stretch>
            <a:fillRect/>
          </a:stretch>
        </p:blipFill>
        <p:spPr>
          <a:xfrm>
            <a:off x="130320" y="333360"/>
            <a:ext cx="1280880" cy="1162080"/>
          </a:xfrm>
          <a:prstGeom prst="rect">
            <a:avLst/>
          </a:prstGeom>
          <a:noFill/>
          <a:ln>
            <a:noFill/>
          </a:ln>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05014" y="1592752"/>
            <a:ext cx="1133971" cy="7918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Screen Shot 2015-06-17 at 4.39.54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64000" y="2276872"/>
            <a:ext cx="4680000" cy="2785963"/>
          </a:xfrm>
          <a:prstGeom prst="rect">
            <a:avLst/>
          </a:prstGeom>
        </p:spPr>
      </p:pic>
      <p:sp>
        <p:nvSpPr>
          <p:cNvPr id="2" name="Espace réservé du contenu 1"/>
          <p:cNvSpPr>
            <a:spLocks noGrp="1"/>
          </p:cNvSpPr>
          <p:nvPr>
            <p:ph idx="1"/>
          </p:nvPr>
        </p:nvSpPr>
        <p:spPr/>
        <p:txBody>
          <a:bodyPr/>
          <a:lstStyle/>
          <a:p>
            <a:r>
              <a:rPr lang="fr-FR" dirty="0" smtClean="0"/>
              <a:t>2-particle </a:t>
            </a:r>
            <a:r>
              <a:rPr lang="fr-FR" dirty="0" err="1" smtClean="0"/>
              <a:t>event</a:t>
            </a:r>
            <a:endParaRPr lang="fr-FR" dirty="0"/>
          </a:p>
        </p:txBody>
      </p:sp>
      <p:sp>
        <p:nvSpPr>
          <p:cNvPr id="3" name="Espace réservé du contenu 2"/>
          <p:cNvSpPr>
            <a:spLocks noGrp="1"/>
          </p:cNvSpPr>
          <p:nvPr>
            <p:ph idx="10"/>
          </p:nvPr>
        </p:nvSpPr>
        <p:spPr/>
        <p:txBody>
          <a:bodyPr/>
          <a:lstStyle/>
          <a:p>
            <a:r>
              <a:rPr lang="fr-FR" dirty="0" smtClean="0"/>
              <a:t>4-particle </a:t>
            </a:r>
            <a:r>
              <a:rPr lang="fr-FR" dirty="0" err="1" smtClean="0"/>
              <a:t>event</a:t>
            </a:r>
            <a:endParaRPr lang="fr-FR" dirty="0"/>
          </a:p>
        </p:txBody>
      </p:sp>
      <p:sp>
        <p:nvSpPr>
          <p:cNvPr id="4" name="Titre 3"/>
          <p:cNvSpPr>
            <a:spLocks noGrp="1"/>
          </p:cNvSpPr>
          <p:nvPr>
            <p:ph type="title"/>
          </p:nvPr>
        </p:nvSpPr>
        <p:spPr/>
        <p:txBody>
          <a:bodyPr/>
          <a:lstStyle/>
          <a:p>
            <a:r>
              <a:rPr lang="fr-FR" baseline="30000" dirty="0" smtClean="0"/>
              <a:t>12</a:t>
            </a:r>
            <a:r>
              <a:rPr lang="fr-FR" dirty="0" smtClean="0"/>
              <a:t>C @ 80 MeV → He:C</a:t>
            </a:r>
            <a:r>
              <a:rPr lang="fr-FR" baseline="-25000" dirty="0" smtClean="0"/>
              <a:t>4</a:t>
            </a:r>
            <a:r>
              <a:rPr lang="fr-FR" dirty="0" smtClean="0"/>
              <a:t>H</a:t>
            </a:r>
            <a:r>
              <a:rPr lang="fr-FR" baseline="-25000" dirty="0" smtClean="0"/>
              <a:t>10</a:t>
            </a:r>
            <a:r>
              <a:rPr lang="fr-FR" dirty="0" smtClean="0"/>
              <a:t> 90:10 gas</a:t>
            </a:r>
            <a:endParaRPr lang="fr-FR" dirty="0"/>
          </a:p>
        </p:txBody>
      </p:sp>
      <p:pic>
        <p:nvPicPr>
          <p:cNvPr id="5" name="Image 4" descr="Screen Shot 2015-06-17 at 4.39.45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76872"/>
            <a:ext cx="4680000" cy="2755119"/>
          </a:xfrm>
          <a:prstGeom prst="rect">
            <a:avLst/>
          </a:prstGeom>
        </p:spPr>
      </p:pic>
    </p:spTree>
    <p:extLst>
      <p:ext uri="{BB962C8B-B14F-4D97-AF65-F5344CB8AC3E}">
        <p14:creationId xmlns:p14="http://schemas.microsoft.com/office/powerpoint/2010/main" val="29494618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89"/>
            <a:ext cx="9143999" cy="608040"/>
          </a:xfrm>
          <a:solidFill>
            <a:srgbClr val="660066"/>
          </a:solidFill>
        </p:spPr>
        <p:txBody>
          <a:bodyPr/>
          <a:lstStyle/>
          <a:p>
            <a:r>
              <a:rPr lang="en-US" dirty="0" smtClean="0"/>
              <a:t>ALTO - RIB</a:t>
            </a:r>
            <a:endParaRPr lang="en-US" dirty="0"/>
          </a:p>
        </p:txBody>
      </p:sp>
      <p:sp>
        <p:nvSpPr>
          <p:cNvPr id="6" name="TextBox 5"/>
          <p:cNvSpPr txBox="1"/>
          <p:nvPr/>
        </p:nvSpPr>
        <p:spPr>
          <a:xfrm>
            <a:off x="184033" y="704675"/>
            <a:ext cx="6579365" cy="769441"/>
          </a:xfrm>
          <a:prstGeom prst="rect">
            <a:avLst/>
          </a:prstGeom>
          <a:noFill/>
        </p:spPr>
        <p:txBody>
          <a:bodyPr wrap="none" rtlCol="0">
            <a:spAutoFit/>
          </a:bodyPr>
          <a:lstStyle/>
          <a:p>
            <a:r>
              <a:rPr lang="en-US" sz="2400" dirty="0" smtClean="0"/>
              <a:t>First operational RIB facility based on photo-fission </a:t>
            </a:r>
            <a:br>
              <a:rPr lang="en-US" sz="2400" dirty="0" smtClean="0"/>
            </a:br>
            <a:r>
              <a:rPr lang="en-US" sz="2000" dirty="0" smtClean="0"/>
              <a:t>	</a:t>
            </a:r>
            <a:r>
              <a:rPr lang="en-US" sz="2000" dirty="0" smtClean="0">
                <a:sym typeface="Wingdings" panose="05000000000000000000" pitchFamily="2" charset="2"/>
              </a:rPr>
              <a:t>populating the GDR </a:t>
            </a:r>
            <a:r>
              <a:rPr lang="en-US" sz="2000" dirty="0" smtClean="0"/>
              <a:t>of  </a:t>
            </a:r>
            <a:r>
              <a:rPr lang="en-US" sz="2000" baseline="30000" dirty="0" smtClean="0"/>
              <a:t>238</a:t>
            </a:r>
            <a:r>
              <a:rPr lang="en-US" sz="2000" dirty="0" smtClean="0"/>
              <a:t>U</a:t>
            </a:r>
            <a:endParaRPr lang="en-US" sz="2000" dirty="0"/>
          </a:p>
        </p:txBody>
      </p:sp>
      <p:pic>
        <p:nvPicPr>
          <p:cNvPr id="9" name="Picture 4" descr="alto_mesure1"/>
          <p:cNvPicPr>
            <a:picLocks noChangeAspect="1" noChangeArrowheads="1"/>
          </p:cNvPicPr>
          <p:nvPr/>
        </p:nvPicPr>
        <p:blipFill rotWithShape="1">
          <a:blip r:embed="rId2" cstate="print"/>
          <a:srcRect l="31329" t="10043" r="1862" b="4502"/>
          <a:stretch/>
        </p:blipFill>
        <p:spPr bwMode="auto">
          <a:xfrm>
            <a:off x="231251" y="3983245"/>
            <a:ext cx="4998729" cy="2821752"/>
          </a:xfrm>
          <a:prstGeom prst="rect">
            <a:avLst/>
          </a:prstGeom>
          <a:noFill/>
          <a:ln w="9525">
            <a:noFill/>
            <a:miter lim="800000"/>
            <a:headEnd/>
            <a:tailEnd/>
          </a:ln>
        </p:spPr>
      </p:pic>
      <p:grpSp>
        <p:nvGrpSpPr>
          <p:cNvPr id="10" name="Group 9"/>
          <p:cNvGrpSpPr/>
          <p:nvPr/>
        </p:nvGrpSpPr>
        <p:grpSpPr>
          <a:xfrm>
            <a:off x="180002" y="1665645"/>
            <a:ext cx="2643449" cy="2310737"/>
            <a:chOff x="5965860" y="2243411"/>
            <a:chExt cx="2643449" cy="2310737"/>
          </a:xfrm>
        </p:grpSpPr>
        <p:pic>
          <p:nvPicPr>
            <p:cNvPr id="7" name="Picture 6"/>
            <p:cNvPicPr>
              <a:picLocks noChangeAspect="1"/>
            </p:cNvPicPr>
            <p:nvPr/>
          </p:nvPicPr>
          <p:blipFill rotWithShape="1">
            <a:blip r:embed="rId3">
              <a:alphaModFix/>
            </a:blip>
            <a:srcRect r="3741" b="24817"/>
            <a:stretch/>
          </p:blipFill>
          <p:spPr>
            <a:xfrm>
              <a:off x="5965860" y="3004620"/>
              <a:ext cx="2638699" cy="1549528"/>
            </a:xfrm>
            <a:prstGeom prst="rect">
              <a:avLst/>
            </a:prstGeom>
            <a:noFill/>
            <a:ln>
              <a:noFill/>
            </a:ln>
          </p:spPr>
        </p:pic>
        <p:sp>
          <p:nvSpPr>
            <p:cNvPr id="8" name="Freeform 7"/>
            <p:cNvSpPr/>
            <p:nvPr/>
          </p:nvSpPr>
          <p:spPr>
            <a:xfrm>
              <a:off x="6058435" y="2243411"/>
              <a:ext cx="2550874"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675"/>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GB" sz="1400" b="0" i="0" u="none" strike="noStrike" cap="none" baseline="0" dirty="0" smtClean="0">
                  <a:ln>
                    <a:noFill/>
                  </a:ln>
                  <a:solidFill>
                    <a:srgbClr val="000000"/>
                  </a:solidFill>
                  <a:latin typeface="Arial" pitchFamily="34"/>
                  <a:ea typeface="Arial Unicode MS" pitchFamily="34"/>
                  <a:cs typeface="Arial Unicode MS" pitchFamily="34"/>
                </a:rPr>
                <a:t>standard ISOLDE target</a:t>
              </a:r>
              <a:r>
                <a:rPr lang="en-GB" sz="1400" b="0" i="0" u="none" strike="noStrike" cap="none" dirty="0" smtClean="0">
                  <a:ln>
                    <a:noFill/>
                  </a:ln>
                  <a:solidFill>
                    <a:srgbClr val="000000"/>
                  </a:solidFill>
                  <a:latin typeface="Arial" pitchFamily="34"/>
                  <a:ea typeface="Arial Unicode MS" pitchFamily="34"/>
                  <a:cs typeface="Arial Unicode MS" pitchFamily="34"/>
                </a:rPr>
                <a:t> </a:t>
              </a:r>
              <a:br>
                <a:rPr lang="en-GB" sz="1400" b="0" i="0" u="none" strike="noStrike" cap="none" dirty="0" smtClean="0">
                  <a:ln>
                    <a:noFill/>
                  </a:ln>
                  <a:solidFill>
                    <a:srgbClr val="000000"/>
                  </a:solidFill>
                  <a:latin typeface="Arial" pitchFamily="34"/>
                  <a:ea typeface="Arial Unicode MS" pitchFamily="34"/>
                  <a:cs typeface="Arial Unicode MS" pitchFamily="34"/>
                </a:rPr>
              </a:br>
              <a:r>
                <a:rPr lang="en-GB" sz="1400" b="0" i="0" u="none" strike="noStrike" cap="none" baseline="0" dirty="0" smtClean="0">
                  <a:ln>
                    <a:noFill/>
                  </a:ln>
                  <a:solidFill>
                    <a:schemeClr val="bg1">
                      <a:lumMod val="65000"/>
                    </a:schemeClr>
                  </a:solidFill>
                  <a:latin typeface="Arial" pitchFamily="34"/>
                  <a:ea typeface="Arial Unicode MS" pitchFamily="34"/>
                  <a:cs typeface="Arial Unicode MS" pitchFamily="34"/>
                </a:rPr>
                <a:t>∅ </a:t>
              </a:r>
              <a:r>
                <a:rPr lang="en-GB" sz="1400" b="0" i="0" u="none" strike="noStrike" cap="none" baseline="0" dirty="0">
                  <a:ln>
                    <a:noFill/>
                  </a:ln>
                  <a:solidFill>
                    <a:schemeClr val="bg1">
                      <a:lumMod val="65000"/>
                    </a:schemeClr>
                  </a:solidFill>
                  <a:latin typeface="Arial" pitchFamily="34"/>
                  <a:ea typeface="ＭＳ Ｐゴシック" pitchFamily="34"/>
                  <a:cs typeface="ＭＳ Ｐゴシック" pitchFamily="34"/>
                </a:rPr>
                <a:t>= 14 </a:t>
              </a:r>
              <a:r>
                <a:rPr lang="en-GB" sz="1400" b="0" i="0" u="none" strike="noStrike" cap="none" baseline="0" dirty="0" smtClean="0">
                  <a:ln>
                    <a:noFill/>
                  </a:ln>
                  <a:solidFill>
                    <a:schemeClr val="bg1">
                      <a:lumMod val="65000"/>
                    </a:schemeClr>
                  </a:solidFill>
                  <a:latin typeface="Arial" pitchFamily="34"/>
                  <a:ea typeface="ＭＳ Ｐゴシック" pitchFamily="34"/>
                  <a:cs typeface="ＭＳ Ｐゴシック" pitchFamily="34"/>
                </a:rPr>
                <a:t>mm;</a:t>
              </a:r>
              <a:r>
                <a:rPr lang="en-GB" sz="1400" b="0" i="0" u="none" strike="noStrike" cap="none" dirty="0" smtClean="0">
                  <a:ln>
                    <a:noFill/>
                  </a:ln>
                  <a:solidFill>
                    <a:schemeClr val="bg1">
                      <a:lumMod val="65000"/>
                    </a:schemeClr>
                  </a:solidFill>
                  <a:latin typeface="Arial" pitchFamily="34"/>
                  <a:ea typeface="ＭＳ Ｐゴシック" pitchFamily="34"/>
                  <a:cs typeface="ＭＳ Ｐゴシック" pitchFamily="34"/>
                </a:rPr>
                <a:t> </a:t>
              </a:r>
              <a:r>
                <a:rPr lang="en-GB" sz="1400" b="0" i="0" u="none" strike="noStrike" cap="none" baseline="0" dirty="0" smtClean="0">
                  <a:ln>
                    <a:noFill/>
                  </a:ln>
                  <a:solidFill>
                    <a:schemeClr val="bg1">
                      <a:lumMod val="65000"/>
                    </a:schemeClr>
                  </a:solidFill>
                  <a:latin typeface="Arial" pitchFamily="34"/>
                  <a:ea typeface="ＭＳ Ｐゴシック" pitchFamily="34"/>
                  <a:cs typeface="ＭＳ Ｐゴシック" pitchFamily="34"/>
                </a:rPr>
                <a:t>L </a:t>
              </a:r>
              <a:r>
                <a:rPr lang="en-GB" sz="1400" b="0" i="0" u="none" strike="noStrike" cap="none" baseline="0" dirty="0">
                  <a:ln>
                    <a:noFill/>
                  </a:ln>
                  <a:solidFill>
                    <a:schemeClr val="bg1">
                      <a:lumMod val="65000"/>
                    </a:schemeClr>
                  </a:solidFill>
                  <a:latin typeface="Arial" pitchFamily="34"/>
                  <a:ea typeface="ＭＳ Ｐゴシック" pitchFamily="34"/>
                  <a:cs typeface="ＭＳ Ｐゴシック" pitchFamily="34"/>
                </a:rPr>
                <a:t>= 140 </a:t>
              </a:r>
              <a:r>
                <a:rPr lang="en-GB" sz="1400" b="0" i="0" u="none" strike="noStrike" cap="none" baseline="0" dirty="0" smtClean="0">
                  <a:ln>
                    <a:noFill/>
                  </a:ln>
                  <a:solidFill>
                    <a:schemeClr val="bg1">
                      <a:lumMod val="65000"/>
                    </a:schemeClr>
                  </a:solidFill>
                  <a:latin typeface="Arial" pitchFamily="34"/>
                  <a:ea typeface="ＭＳ Ｐゴシック" pitchFamily="34"/>
                  <a:cs typeface="ＭＳ Ｐゴシック" pitchFamily="34"/>
                </a:rPr>
                <a:t>mm</a:t>
              </a:r>
              <a:br>
                <a:rPr lang="en-GB" sz="1400" b="0" i="0" u="none" strike="noStrike" cap="none" baseline="0" dirty="0" smtClean="0">
                  <a:ln>
                    <a:noFill/>
                  </a:ln>
                  <a:solidFill>
                    <a:schemeClr val="bg1">
                      <a:lumMod val="65000"/>
                    </a:schemeClr>
                  </a:solidFill>
                  <a:latin typeface="Arial" pitchFamily="34"/>
                  <a:ea typeface="ＭＳ Ｐゴシック" pitchFamily="34"/>
                  <a:cs typeface="ＭＳ Ｐゴシック" pitchFamily="34"/>
                </a:rPr>
              </a:br>
              <a:r>
                <a:rPr lang="en-GB" sz="1400" b="0" i="0" u="none" strike="noStrike" cap="none" baseline="0" dirty="0" smtClean="0">
                  <a:ln>
                    <a:noFill/>
                  </a:ln>
                  <a:solidFill>
                    <a:schemeClr val="bg1">
                      <a:lumMod val="65000"/>
                    </a:schemeClr>
                  </a:solidFill>
                  <a:latin typeface="Arial" pitchFamily="34"/>
                  <a:ea typeface="ＭＳ Ｐゴシック" pitchFamily="34"/>
                  <a:cs typeface="ＭＳ Ｐゴシック" pitchFamily="34"/>
                </a:rPr>
                <a:t>ρ </a:t>
              </a:r>
              <a:r>
                <a:rPr lang="en-GB" sz="1400" b="0" i="0" u="none" strike="noStrike" cap="none" baseline="0" dirty="0">
                  <a:ln>
                    <a:noFill/>
                  </a:ln>
                  <a:solidFill>
                    <a:schemeClr val="bg1">
                      <a:lumMod val="65000"/>
                    </a:schemeClr>
                  </a:solidFill>
                  <a:latin typeface="Arial" pitchFamily="34"/>
                  <a:ea typeface="ＭＳ Ｐゴシック" pitchFamily="34"/>
                  <a:cs typeface="ＭＳ Ｐゴシック" pitchFamily="34"/>
                </a:rPr>
                <a:t>= 3.2 </a:t>
              </a:r>
              <a:r>
                <a:rPr lang="en-GB" sz="1400" b="0" i="0" u="none" strike="noStrike" cap="none" baseline="0" dirty="0" smtClean="0">
                  <a:ln>
                    <a:noFill/>
                  </a:ln>
                  <a:solidFill>
                    <a:schemeClr val="bg1">
                      <a:lumMod val="65000"/>
                    </a:schemeClr>
                  </a:solidFill>
                  <a:latin typeface="Arial" pitchFamily="34"/>
                  <a:ea typeface="ＭＳ Ｐゴシック" pitchFamily="34"/>
                  <a:cs typeface="ＭＳ Ｐゴシック" pitchFamily="34"/>
                </a:rPr>
                <a:t>g/cm</a:t>
              </a:r>
              <a:r>
                <a:rPr lang="en-GB" sz="1400" b="0" i="0" u="none" strike="noStrike" cap="none" baseline="33000" dirty="0" smtClean="0">
                  <a:ln>
                    <a:noFill/>
                  </a:ln>
                  <a:solidFill>
                    <a:schemeClr val="bg1">
                      <a:lumMod val="65000"/>
                    </a:schemeClr>
                  </a:solidFill>
                  <a:latin typeface="Arial" pitchFamily="34"/>
                  <a:ea typeface="ＭＳ Ｐゴシック" pitchFamily="34"/>
                  <a:cs typeface="ＭＳ Ｐゴシック" pitchFamily="34"/>
                </a:rPr>
                <a:t>3</a:t>
              </a:r>
              <a:r>
                <a:rPr lang="en-GB" sz="1400" dirty="0" smtClean="0">
                  <a:solidFill>
                    <a:schemeClr val="bg1">
                      <a:lumMod val="65000"/>
                    </a:schemeClr>
                  </a:solidFill>
                  <a:latin typeface="Arial" pitchFamily="34"/>
                  <a:ea typeface="ＭＳ Ｐゴシック" pitchFamily="34"/>
                  <a:cs typeface="ＭＳ Ｐゴシック" pitchFamily="34"/>
                </a:rPr>
                <a:t>; </a:t>
              </a:r>
              <a:r>
                <a:rPr lang="en-GB" sz="1400" b="0" i="0" u="none" strike="noStrike" cap="none" baseline="0" dirty="0" smtClean="0">
                  <a:ln>
                    <a:noFill/>
                  </a:ln>
                  <a:solidFill>
                    <a:schemeClr val="bg1">
                      <a:lumMod val="65000"/>
                    </a:schemeClr>
                  </a:solidFill>
                  <a:latin typeface="Arial" pitchFamily="34"/>
                  <a:ea typeface="ＭＳ Ｐゴシック" pitchFamily="34"/>
                  <a:cs typeface="ＭＳ Ｐゴシック" pitchFamily="34"/>
                </a:rPr>
                <a:t>T </a:t>
              </a:r>
              <a:r>
                <a:rPr lang="en-GB" sz="1400" b="0" i="0" u="none" strike="noStrike" cap="none" baseline="0" dirty="0">
                  <a:ln>
                    <a:noFill/>
                  </a:ln>
                  <a:solidFill>
                    <a:schemeClr val="bg1">
                      <a:lumMod val="65000"/>
                    </a:schemeClr>
                  </a:solidFill>
                  <a:latin typeface="Arial" pitchFamily="34"/>
                  <a:ea typeface="Arial" pitchFamily="34"/>
                  <a:cs typeface="Arial" pitchFamily="34"/>
                </a:rPr>
                <a:t>≤</a:t>
              </a:r>
              <a:r>
                <a:rPr lang="en-GB" sz="1400" b="0" i="0" u="none" strike="noStrike" cap="none" baseline="0" dirty="0">
                  <a:ln>
                    <a:noFill/>
                  </a:ln>
                  <a:solidFill>
                    <a:schemeClr val="bg1">
                      <a:lumMod val="65000"/>
                    </a:schemeClr>
                  </a:solidFill>
                  <a:latin typeface="Arial" pitchFamily="34"/>
                  <a:ea typeface="ＭＳ Ｐゴシック" pitchFamily="34"/>
                  <a:cs typeface="ＭＳ Ｐゴシック" pitchFamily="34"/>
                </a:rPr>
                <a:t> </a:t>
              </a:r>
              <a:r>
                <a:rPr lang="en-GB" sz="1400" b="0" i="0" u="none" strike="noStrike" cap="none" baseline="0" dirty="0" smtClean="0">
                  <a:ln>
                    <a:noFill/>
                  </a:ln>
                  <a:solidFill>
                    <a:schemeClr val="bg1">
                      <a:lumMod val="65000"/>
                    </a:schemeClr>
                  </a:solidFill>
                  <a:latin typeface="Arial" pitchFamily="34"/>
                  <a:ea typeface="ＭＳ Ｐゴシック" pitchFamily="34"/>
                  <a:cs typeface="ＭＳ Ｐゴシック" pitchFamily="34"/>
                </a:rPr>
                <a:t>2100</a:t>
              </a:r>
              <a:r>
                <a:rPr lang="en-GB" sz="1400" b="0" i="0" u="none" strike="noStrike" cap="none" baseline="30000" dirty="0" smtClean="0">
                  <a:ln>
                    <a:noFill/>
                  </a:ln>
                  <a:solidFill>
                    <a:schemeClr val="bg1">
                      <a:lumMod val="65000"/>
                    </a:schemeClr>
                  </a:solidFill>
                  <a:latin typeface="Arial" pitchFamily="34"/>
                  <a:ea typeface="ＭＳ Ｐゴシック" pitchFamily="34"/>
                  <a:cs typeface="ＭＳ Ｐゴシック" pitchFamily="34"/>
                </a:rPr>
                <a:t>o </a:t>
              </a:r>
              <a:r>
                <a:rPr lang="en-GB" sz="1400" b="0" i="0" u="none" strike="noStrike" cap="none" baseline="0" dirty="0" smtClean="0">
                  <a:ln>
                    <a:noFill/>
                  </a:ln>
                  <a:solidFill>
                    <a:schemeClr val="bg1">
                      <a:lumMod val="65000"/>
                    </a:schemeClr>
                  </a:solidFill>
                  <a:latin typeface="Arial" pitchFamily="34"/>
                  <a:ea typeface="ＭＳ Ｐゴシック" pitchFamily="34"/>
                  <a:cs typeface="ＭＳ Ｐゴシック" pitchFamily="34"/>
                </a:rPr>
                <a:t>C</a:t>
              </a:r>
              <a:endParaRPr lang="en-GB" sz="1400" b="0" i="0" u="none" strike="noStrike" cap="none" baseline="0" dirty="0">
                <a:ln>
                  <a:noFill/>
                </a:ln>
                <a:solidFill>
                  <a:schemeClr val="bg1">
                    <a:lumMod val="65000"/>
                  </a:schemeClr>
                </a:solidFill>
                <a:latin typeface="Arial" pitchFamily="34"/>
                <a:ea typeface="ＭＳ Ｐゴシック" pitchFamily="34"/>
                <a:cs typeface="ＭＳ Ｐゴシック" pitchFamily="34"/>
              </a:endParaRPr>
            </a:p>
          </p:txBody>
        </p:sp>
      </p:grpSp>
      <p:sp>
        <p:nvSpPr>
          <p:cNvPr id="11" name="TextBox 10"/>
          <p:cNvSpPr txBox="1"/>
          <p:nvPr/>
        </p:nvSpPr>
        <p:spPr>
          <a:xfrm>
            <a:off x="5620624" y="5209563"/>
            <a:ext cx="3126818" cy="830997"/>
          </a:xfrm>
          <a:prstGeom prst="rect">
            <a:avLst/>
          </a:prstGeom>
          <a:noFill/>
        </p:spPr>
        <p:txBody>
          <a:bodyPr wrap="none" rtlCol="0">
            <a:spAutoFit/>
          </a:bodyPr>
          <a:lstStyle/>
          <a:p>
            <a:r>
              <a:rPr lang="en-US" sz="2400" dirty="0" smtClean="0">
                <a:sym typeface="Wingdings" panose="05000000000000000000" pitchFamily="2" charset="2"/>
              </a:rPr>
              <a:t> Estimated yields for</a:t>
            </a:r>
            <a:br>
              <a:rPr lang="en-US" sz="2400" dirty="0" smtClean="0">
                <a:sym typeface="Wingdings" panose="05000000000000000000" pitchFamily="2" charset="2"/>
              </a:rPr>
            </a:br>
            <a:r>
              <a:rPr lang="en-US" sz="2400" dirty="0" smtClean="0">
                <a:sym typeface="Wingdings" panose="05000000000000000000" pitchFamily="2" charset="2"/>
              </a:rPr>
              <a:t>10 µA, 50 MeV e</a:t>
            </a:r>
            <a:r>
              <a:rPr lang="en-US" sz="2400" baseline="30000" dirty="0" smtClean="0">
                <a:sym typeface="Wingdings" panose="05000000000000000000" pitchFamily="2" charset="2"/>
              </a:rPr>
              <a:t>-</a:t>
            </a:r>
            <a:r>
              <a:rPr lang="en-US" sz="2400" dirty="0" smtClean="0">
                <a:sym typeface="Wingdings" panose="05000000000000000000" pitchFamily="2" charset="2"/>
              </a:rPr>
              <a:t> beam</a:t>
            </a:r>
            <a:endParaRPr lang="en-US" sz="2400" dirty="0"/>
          </a:p>
        </p:txBody>
      </p:sp>
      <p:grpSp>
        <p:nvGrpSpPr>
          <p:cNvPr id="13" name="Group 12"/>
          <p:cNvGrpSpPr/>
          <p:nvPr/>
        </p:nvGrpSpPr>
        <p:grpSpPr>
          <a:xfrm>
            <a:off x="5306848" y="1214196"/>
            <a:ext cx="3695401" cy="3164220"/>
            <a:chOff x="5181013" y="1214196"/>
            <a:chExt cx="3695401" cy="3164220"/>
          </a:xfrm>
        </p:grpSpPr>
        <p:grpSp>
          <p:nvGrpSpPr>
            <p:cNvPr id="3" name="Group 2"/>
            <p:cNvGrpSpPr/>
            <p:nvPr/>
          </p:nvGrpSpPr>
          <p:grpSpPr>
            <a:xfrm>
              <a:off x="5181013" y="1391399"/>
              <a:ext cx="3695401" cy="2987017"/>
              <a:chOff x="105120" y="1494360"/>
              <a:chExt cx="3695400" cy="3285719"/>
            </a:xfrm>
          </p:grpSpPr>
          <p:pic>
            <p:nvPicPr>
              <p:cNvPr id="4" name="Picture 3"/>
              <p:cNvPicPr>
                <a:picLocks noChangeAspect="1"/>
              </p:cNvPicPr>
              <p:nvPr/>
            </p:nvPicPr>
            <p:blipFill>
              <a:blip r:embed="rId4">
                <a:alphaModFix/>
              </a:blip>
              <a:srcRect/>
              <a:stretch>
                <a:fillRect/>
              </a:stretch>
            </p:blipFill>
            <p:spPr>
              <a:xfrm>
                <a:off x="105120" y="1494360"/>
                <a:ext cx="3695400" cy="3285719"/>
              </a:xfrm>
              <a:prstGeom prst="rect">
                <a:avLst/>
              </a:prstGeom>
              <a:noFill/>
              <a:ln>
                <a:noFill/>
              </a:ln>
            </p:spPr>
          </p:pic>
          <p:sp>
            <p:nvSpPr>
              <p:cNvPr id="5" name="Freeform 4"/>
              <p:cNvSpPr/>
              <p:nvPr/>
            </p:nvSpPr>
            <p:spPr>
              <a:xfrm>
                <a:off x="2462400" y="3111120"/>
                <a:ext cx="668520" cy="232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36720">
                <a:solidFill>
                  <a:srgbClr val="FF0000"/>
                </a:solidFill>
                <a:prstDash val="solid"/>
              </a:ln>
            </p:spPr>
            <p:txBody>
              <a:bodyPr vert="horz" wrap="none" lIns="108360" tIns="63360" rIns="108360" bIns="6336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grpSp>
        <p:sp>
          <p:nvSpPr>
            <p:cNvPr id="12" name="Rectangle 11"/>
            <p:cNvSpPr/>
            <p:nvPr/>
          </p:nvSpPr>
          <p:spPr>
            <a:xfrm>
              <a:off x="5540890" y="1214196"/>
              <a:ext cx="3051413" cy="307777"/>
            </a:xfrm>
            <a:prstGeom prst="rect">
              <a:avLst/>
            </a:prstGeom>
          </p:spPr>
          <p:txBody>
            <a:bodyPr wrap="none">
              <a:spAutoFit/>
            </a:bodyPr>
            <a:lstStyle/>
            <a:p>
              <a:pPr lvl="0">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400" b="1" dirty="0">
                  <a:solidFill>
                    <a:srgbClr val="000000"/>
                  </a:solidFill>
                  <a:latin typeface="+mj-lt"/>
                  <a:ea typeface="ＭＳ Ｐゴシック" pitchFamily="34"/>
                  <a:cs typeface="ＭＳ Ｐゴシック" pitchFamily="34"/>
                </a:rPr>
                <a:t>Y. </a:t>
              </a:r>
              <a:r>
                <a:rPr lang="en-US" sz="1400" b="1" dirty="0" err="1">
                  <a:solidFill>
                    <a:srgbClr val="000000"/>
                  </a:solidFill>
                  <a:latin typeface="+mj-lt"/>
                  <a:ea typeface="ＭＳ Ｐゴシック" pitchFamily="34"/>
                  <a:cs typeface="ＭＳ Ｐゴシック" pitchFamily="34"/>
                </a:rPr>
                <a:t>Oganessian</a:t>
              </a:r>
              <a:r>
                <a:rPr lang="en-US" sz="1400" b="1" dirty="0">
                  <a:solidFill>
                    <a:srgbClr val="000000"/>
                  </a:solidFill>
                  <a:latin typeface="+mj-lt"/>
                  <a:ea typeface="ＭＳ Ｐゴシック" pitchFamily="34"/>
                  <a:cs typeface="ＭＳ Ｐゴシック" pitchFamily="34"/>
                </a:rPr>
                <a:t> </a:t>
              </a:r>
              <a:r>
                <a:rPr lang="en-US" sz="1400" b="1" i="1" dirty="0">
                  <a:solidFill>
                    <a:srgbClr val="000000"/>
                  </a:solidFill>
                  <a:latin typeface="+mj-lt"/>
                  <a:ea typeface="ＭＳ Ｐゴシック" pitchFamily="34"/>
                  <a:cs typeface="ＭＳ Ｐゴシック" pitchFamily="34"/>
                </a:rPr>
                <a:t>et al.</a:t>
              </a:r>
              <a:r>
                <a:rPr lang="en-US" sz="1400" b="1" dirty="0">
                  <a:solidFill>
                    <a:srgbClr val="000000"/>
                  </a:solidFill>
                  <a:latin typeface="+mj-lt"/>
                  <a:ea typeface="ＭＳ Ｐゴシック" pitchFamily="34"/>
                  <a:cs typeface="ＭＳ Ｐゴシック" pitchFamily="34"/>
                </a:rPr>
                <a:t>, NPA 701 (2002) 87c</a:t>
              </a:r>
            </a:p>
          </p:txBody>
        </p:sp>
      </p:grpSp>
    </p:spTree>
    <p:extLst>
      <p:ext uri="{BB962C8B-B14F-4D97-AF65-F5344CB8AC3E}">
        <p14:creationId xmlns:p14="http://schemas.microsoft.com/office/powerpoint/2010/main" val="2880507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name="page18">
    <p:spTree>
      <p:nvGrpSpPr>
        <p:cNvPr id="1" name=""/>
        <p:cNvGrpSpPr/>
        <p:nvPr/>
      </p:nvGrpSpPr>
      <p:grpSpPr>
        <a:xfrm>
          <a:off x="0" y="0"/>
          <a:ext cx="0" cy="0"/>
          <a:chOff x="0" y="0"/>
          <a:chExt cx="0" cy="0"/>
        </a:xfrm>
      </p:grpSpPr>
      <p:sp>
        <p:nvSpPr>
          <p:cNvPr id="2" name="Freeform 1"/>
          <p:cNvSpPr/>
          <p:nvPr/>
        </p:nvSpPr>
        <p:spPr>
          <a:xfrm>
            <a:off x="-20520" y="-6480"/>
            <a:ext cx="9164520" cy="6080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660066"/>
          </a:solidFill>
          <a:ln>
            <a:noFill/>
            <a:prstDash val="solid"/>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3" name="Freeform 2"/>
          <p:cNvSpPr/>
          <p:nvPr/>
        </p:nvSpPr>
        <p:spPr>
          <a:xfrm>
            <a:off x="-20172" y="502"/>
            <a:ext cx="9164520" cy="58955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GB" sz="1800" b="1" i="0" u="none" strike="noStrike" cap="none" baseline="0" dirty="0">
                <a:ln>
                  <a:noFill/>
                </a:ln>
                <a:solidFill>
                  <a:srgbClr val="FFFFFF"/>
                </a:solidFill>
                <a:latin typeface="Arial" pitchFamily="34"/>
                <a:ea typeface="ＭＳ Ｐゴシック" pitchFamily="34"/>
                <a:cs typeface="ＭＳ Ｐゴシック" pitchFamily="34"/>
              </a:rPr>
              <a:t>Rialto: Resonant laser ionisation at </a:t>
            </a:r>
            <a:r>
              <a:rPr lang="en-GB" sz="1800" b="1" i="0" u="none" strike="noStrike" cap="none" baseline="0" dirty="0" smtClean="0">
                <a:ln>
                  <a:noFill/>
                </a:ln>
                <a:solidFill>
                  <a:srgbClr val="FFFFFF"/>
                </a:solidFill>
                <a:latin typeface="Arial" pitchFamily="34"/>
                <a:ea typeface="ＭＳ Ｐゴシック" pitchFamily="34"/>
                <a:cs typeface="ＭＳ Ｐゴシック" pitchFamily="34"/>
              </a:rPr>
              <a:t>Alto</a:t>
            </a:r>
            <a:br>
              <a:rPr lang="en-GB" sz="1800" b="1" i="0" u="none" strike="noStrike" cap="none" baseline="0" dirty="0" smtClean="0">
                <a:ln>
                  <a:noFill/>
                </a:ln>
                <a:solidFill>
                  <a:srgbClr val="FFFFFF"/>
                </a:solidFill>
                <a:latin typeface="Arial" pitchFamily="34"/>
                <a:ea typeface="ＭＳ Ｐゴシック" pitchFamily="34"/>
                <a:cs typeface="ＭＳ Ｐゴシック" pitchFamily="34"/>
              </a:rPr>
            </a:br>
            <a:r>
              <a:rPr lang="en-GB" sz="1800" b="1" i="0" u="none" strike="noStrike" cap="none" baseline="0" dirty="0" smtClean="0">
                <a:ln>
                  <a:noFill/>
                </a:ln>
                <a:solidFill>
                  <a:srgbClr val="FFFFFF"/>
                </a:solidFill>
                <a:latin typeface="Arial" pitchFamily="34"/>
                <a:ea typeface="ＭＳ Ｐゴシック" pitchFamily="34"/>
                <a:cs typeface="ＭＳ Ｐゴシック" pitchFamily="34"/>
              </a:rPr>
              <a:t>								</a:t>
            </a:r>
            <a:r>
              <a:rPr lang="en-GB" sz="1800" i="1" u="none" strike="noStrike" cap="none" baseline="0" dirty="0" smtClean="0">
                <a:ln>
                  <a:noFill/>
                </a:ln>
                <a:solidFill>
                  <a:srgbClr val="FFFFFF"/>
                </a:solidFill>
                <a:latin typeface="Arial" pitchFamily="34"/>
                <a:ea typeface="ＭＳ Ｐゴシック" pitchFamily="34"/>
                <a:cs typeface="ＭＳ Ｐゴシック" pitchFamily="34"/>
              </a:rPr>
              <a:t>					S. </a:t>
            </a:r>
            <a:r>
              <a:rPr lang="en-GB" sz="1800" i="1" u="none" strike="noStrike" cap="none" baseline="0" dirty="0" err="1" smtClean="0">
                <a:ln>
                  <a:noFill/>
                </a:ln>
                <a:solidFill>
                  <a:srgbClr val="FFFFFF"/>
                </a:solidFill>
                <a:latin typeface="Arial" pitchFamily="34"/>
                <a:ea typeface="ＭＳ Ｐゴシック" pitchFamily="34"/>
                <a:cs typeface="ＭＳ Ｐゴシック" pitchFamily="34"/>
              </a:rPr>
              <a:t>Franchoo</a:t>
            </a:r>
            <a:r>
              <a:rPr lang="en-GB" sz="1800" i="1" u="none" strike="noStrike" cap="none" baseline="0" dirty="0" smtClean="0">
                <a:ln>
                  <a:noFill/>
                </a:ln>
                <a:solidFill>
                  <a:srgbClr val="FFFFFF"/>
                </a:solidFill>
                <a:latin typeface="Arial" pitchFamily="34"/>
                <a:ea typeface="ＭＳ Ｐゴシック" pitchFamily="34"/>
                <a:cs typeface="ＭＳ Ｐゴシック" pitchFamily="34"/>
              </a:rPr>
              <a:t> et al.</a:t>
            </a:r>
            <a:endParaRPr lang="en-GB" sz="1800" i="1" u="none" strike="noStrike" cap="none" baseline="0" dirty="0">
              <a:ln>
                <a:noFill/>
              </a:ln>
              <a:solidFill>
                <a:srgbClr val="FFFFFF"/>
              </a:solidFill>
              <a:latin typeface="Arial" pitchFamily="34"/>
              <a:ea typeface="ＭＳ Ｐゴシック" pitchFamily="34"/>
              <a:cs typeface="ＭＳ Ｐゴシック" pitchFamily="34"/>
            </a:endParaRPr>
          </a:p>
        </p:txBody>
      </p:sp>
      <p:sp>
        <p:nvSpPr>
          <p:cNvPr id="4" name="Freeform 3"/>
          <p:cNvSpPr/>
          <p:nvPr/>
        </p:nvSpPr>
        <p:spPr>
          <a:xfrm>
            <a:off x="5235480" y="981000"/>
            <a:ext cx="3513240" cy="5201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400" b="0" i="0" u="none" strike="noStrike" cap="none" baseline="0">
                <a:ln>
                  <a:noFill/>
                </a:ln>
                <a:solidFill>
                  <a:srgbClr val="FFFFFF"/>
                </a:solidFill>
                <a:latin typeface="Calibri" pitchFamily="34"/>
                <a:ea typeface="ＭＳ Ｐゴシック" pitchFamily="34"/>
                <a:cs typeface="ＭＳ Ｐゴシック" pitchFamily="34"/>
              </a:rPr>
              <a:t>Mezzanine of the mass separator/RIB zone</a:t>
            </a:r>
          </a:p>
        </p:txBody>
      </p:sp>
      <p:pic>
        <p:nvPicPr>
          <p:cNvPr id="5" name="Picture 4"/>
          <p:cNvPicPr>
            <a:picLocks noChangeAspect="1"/>
          </p:cNvPicPr>
          <p:nvPr/>
        </p:nvPicPr>
        <p:blipFill>
          <a:blip r:embed="rId3">
            <a:alphaModFix/>
          </a:blip>
          <a:srcRect/>
          <a:stretch>
            <a:fillRect/>
          </a:stretch>
        </p:blipFill>
        <p:spPr>
          <a:xfrm>
            <a:off x="0" y="789119"/>
            <a:ext cx="9144000" cy="6080040"/>
          </a:xfrm>
          <a:prstGeom prst="rect">
            <a:avLst/>
          </a:prstGeom>
          <a:noFill/>
          <a:ln>
            <a:noFill/>
          </a:ln>
        </p:spPr>
      </p:pic>
      <p:sp>
        <p:nvSpPr>
          <p:cNvPr id="6" name="Freeform 5"/>
          <p:cNvSpPr/>
          <p:nvPr/>
        </p:nvSpPr>
        <p:spPr>
          <a:xfrm>
            <a:off x="208080" y="4681440"/>
            <a:ext cx="4890960" cy="16686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alpha val="75000"/>
            </a:srgbClr>
          </a:solidFill>
          <a:ln>
            <a:noFill/>
            <a:prstDash val="solid"/>
          </a:ln>
        </p:spPr>
        <p:txBody>
          <a:bodyPr vert="horz" wrap="square" lIns="90000" tIns="45000" rIns="90000" bIns="45000" anchor="t"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800" b="0" i="0" u="none" strike="noStrike" cap="none" baseline="0">
                <a:ln>
                  <a:noFill/>
                </a:ln>
                <a:solidFill>
                  <a:srgbClr val="000000"/>
                </a:solidFill>
                <a:latin typeface="Arial" pitchFamily="34"/>
                <a:ea typeface="ＭＳ Ｐゴシック" pitchFamily="34"/>
                <a:cs typeface="ＭＳ Ｐゴシック" pitchFamily="34"/>
              </a:rPr>
              <a:t>Nd:Yag pump laser (532 nm, 90 W)</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a:p>
            <a:pPr marL="0" marR="0" lvl="0" indent="0" algn="l" rtl="0" hangingPunct="0">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800" b="0" i="0" u="none" strike="noStrike" cap="none" baseline="0">
                <a:ln>
                  <a:noFill/>
                </a:ln>
                <a:solidFill>
                  <a:srgbClr val="000000"/>
                </a:solidFill>
                <a:latin typeface="Arial" pitchFamily="34"/>
                <a:ea typeface="ＭＳ Ｐゴシック" pitchFamily="34"/>
                <a:cs typeface="ＭＳ Ｐゴシック" pitchFamily="34"/>
              </a:rPr>
              <a:t>2 dye lasers </a:t>
            </a:r>
            <a:r>
              <a:rPr lang="en-US" sz="1800" b="0" i="0" u="none" strike="noStrike" cap="none" baseline="0">
                <a:ln>
                  <a:noFill/>
                </a:ln>
                <a:solidFill>
                  <a:srgbClr val="000000"/>
                </a:solidFill>
                <a:latin typeface="Arial" pitchFamily="34"/>
                <a:ea typeface="DejaVu Sans" pitchFamily="34"/>
                <a:cs typeface="DejaVu Sans" pitchFamily="34"/>
              </a:rPr>
              <a:t>(540-850 nm, 8W @ 30W pump, 10 ns pulse width, 3 GHz line width)</a:t>
            </a:r>
          </a:p>
          <a:p>
            <a:pPr marL="0" marR="0" lvl="0" indent="0" algn="l" rtl="0" hangingPunct="0">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DejaVu Sans" pitchFamily="34"/>
              <a:cs typeface="DejaVu Sans" pitchFamily="34"/>
            </a:endParaRPr>
          </a:p>
          <a:p>
            <a:pPr marL="0" marR="0" lvl="0" indent="0" algn="l" rtl="0" hangingPunct="0">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800" b="0" i="0" u="none" strike="noStrike" cap="none" baseline="0">
                <a:ln>
                  <a:noFill/>
                </a:ln>
                <a:solidFill>
                  <a:srgbClr val="000000"/>
                </a:solidFill>
                <a:latin typeface="Arial" pitchFamily="34"/>
                <a:ea typeface="DejaVu Sans" pitchFamily="34"/>
                <a:cs typeface="DejaVu Sans" pitchFamily="34"/>
              </a:rPr>
              <a:t>BBO doubling units (270-425 nm, &gt;100 mW)</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98830" y="1432403"/>
            <a:ext cx="2647759" cy="3750047"/>
          </a:xfrm>
          <a:prstGeom prst="rect">
            <a:avLst/>
          </a:prstGeom>
        </p:spPr>
      </p:pic>
      <p:pic>
        <p:nvPicPr>
          <p:cNvPr id="5" name="Picture 2" descr="D:\temporaire\DETECTEURS_TANDEM_ALTO\Radioactivité\BEDO\Photos BEDO\__IGP2656.jpg"/>
          <p:cNvPicPr>
            <a:picLocks noChangeAspect="1" noChangeArrowheads="1"/>
          </p:cNvPicPr>
          <p:nvPr/>
        </p:nvPicPr>
        <p:blipFill>
          <a:blip r:embed="rId3" cstate="print"/>
          <a:srcRect/>
          <a:stretch>
            <a:fillRect/>
          </a:stretch>
        </p:blipFill>
        <p:spPr bwMode="auto">
          <a:xfrm>
            <a:off x="328012" y="1434145"/>
            <a:ext cx="2490312" cy="3748305"/>
          </a:xfrm>
          <a:prstGeom prst="rect">
            <a:avLst/>
          </a:prstGeom>
          <a:noFill/>
        </p:spPr>
      </p:pic>
      <p:pic>
        <p:nvPicPr>
          <p:cNvPr id="6" name="Picture 3" descr="D:\temporaire\DETECTEURS_TANDEM_ALTO\Radioactivité\BEDO\Photos BEDO\IMG_0154.JPG"/>
          <p:cNvPicPr>
            <a:picLocks noChangeAspect="1" noChangeArrowheads="1"/>
          </p:cNvPicPr>
          <p:nvPr/>
        </p:nvPicPr>
        <p:blipFill>
          <a:blip r:embed="rId4" cstate="print">
            <a:lum bright="10000"/>
          </a:blip>
          <a:srcRect/>
          <a:stretch>
            <a:fillRect/>
          </a:stretch>
        </p:blipFill>
        <p:spPr bwMode="auto">
          <a:xfrm>
            <a:off x="3170547" y="1434145"/>
            <a:ext cx="2799661" cy="3748305"/>
          </a:xfrm>
          <a:prstGeom prst="rect">
            <a:avLst/>
          </a:prstGeom>
          <a:noFill/>
        </p:spPr>
      </p:pic>
      <p:sp>
        <p:nvSpPr>
          <p:cNvPr id="10" name="Text Box 22"/>
          <p:cNvSpPr txBox="1">
            <a:spLocks noChangeArrowheads="1"/>
          </p:cNvSpPr>
          <p:nvPr/>
        </p:nvSpPr>
        <p:spPr bwMode="auto">
          <a:xfrm>
            <a:off x="911180" y="927138"/>
            <a:ext cx="1323975" cy="276999"/>
          </a:xfrm>
          <a:prstGeom prst="rect">
            <a:avLst/>
          </a:prstGeom>
          <a:solidFill>
            <a:schemeClr val="bg1"/>
          </a:solidFill>
          <a:ln w="38100">
            <a:solidFill>
              <a:srgbClr val="92D050"/>
            </a:solidFill>
            <a:miter lim="800000"/>
            <a:headEnd/>
            <a:tailEnd/>
          </a:ln>
        </p:spPr>
        <p:txBody>
          <a:bodyPr>
            <a:spAutoFit/>
          </a:bodyPr>
          <a:lstStyle/>
          <a:p>
            <a:pPr algn="ctr"/>
            <a:r>
              <a:rPr lang="en-US" sz="1200" b="1" dirty="0" smtClean="0">
                <a:latin typeface="Arial" panose="020B0604020202020204" pitchFamily="34" charset="0"/>
                <a:cs typeface="Arial" panose="020B0604020202020204" pitchFamily="34" charset="0"/>
              </a:rPr>
              <a:t>BEDO setup </a:t>
            </a:r>
          </a:p>
        </p:txBody>
      </p:sp>
      <p:sp>
        <p:nvSpPr>
          <p:cNvPr id="11" name="Text Box 22"/>
          <p:cNvSpPr txBox="1">
            <a:spLocks noChangeArrowheads="1"/>
          </p:cNvSpPr>
          <p:nvPr/>
        </p:nvSpPr>
        <p:spPr bwMode="auto">
          <a:xfrm>
            <a:off x="3760535" y="824991"/>
            <a:ext cx="1602010" cy="441453"/>
          </a:xfrm>
          <a:prstGeom prst="rect">
            <a:avLst/>
          </a:prstGeom>
          <a:solidFill>
            <a:schemeClr val="bg1"/>
          </a:solidFill>
          <a:ln w="38100">
            <a:solidFill>
              <a:srgbClr val="FFC000"/>
            </a:solidFill>
            <a:miter lim="800000"/>
            <a:headEnd/>
            <a:tailEnd/>
          </a:ln>
        </p:spPr>
        <p:txBody>
          <a:bodyPr>
            <a:spAutoFit/>
          </a:bodyPr>
          <a:lstStyle/>
          <a:p>
            <a:pPr algn="ctr"/>
            <a:r>
              <a:rPr lang="en-US" sz="1200" b="1" dirty="0" smtClean="0">
                <a:latin typeface="Arial" panose="020B0604020202020204" pitchFamily="34" charset="0"/>
                <a:cs typeface="Arial" panose="020B0604020202020204" pitchFamily="34" charset="0"/>
              </a:rPr>
              <a:t>neutron detection</a:t>
            </a:r>
          </a:p>
          <a:p>
            <a:pPr algn="ctr"/>
            <a:r>
              <a:rPr lang="en-US" sz="1200" b="1" dirty="0" smtClean="0">
                <a:solidFill>
                  <a:srgbClr val="FF3300"/>
                </a:solidFill>
                <a:latin typeface="Arial" panose="020B0604020202020204" pitchFamily="34" charset="0"/>
                <a:cs typeface="Arial" panose="020B0604020202020204" pitchFamily="34" charset="0"/>
              </a:rPr>
              <a:t>TETRA</a:t>
            </a:r>
            <a:endParaRPr lang="fr-FR" sz="1200" b="1" dirty="0">
              <a:solidFill>
                <a:srgbClr val="FF3300"/>
              </a:solidFill>
              <a:latin typeface="Arial" panose="020B0604020202020204" pitchFamily="34" charset="0"/>
              <a:cs typeface="Arial" panose="020B0604020202020204" pitchFamily="34" charset="0"/>
            </a:endParaRPr>
          </a:p>
        </p:txBody>
      </p:sp>
      <p:sp>
        <p:nvSpPr>
          <p:cNvPr id="12" name="Text Box 22"/>
          <p:cNvSpPr txBox="1">
            <a:spLocks noChangeArrowheads="1"/>
          </p:cNvSpPr>
          <p:nvPr/>
        </p:nvSpPr>
        <p:spPr bwMode="auto">
          <a:xfrm>
            <a:off x="6960721" y="804779"/>
            <a:ext cx="1323975" cy="461665"/>
          </a:xfrm>
          <a:prstGeom prst="rect">
            <a:avLst/>
          </a:prstGeom>
          <a:solidFill>
            <a:schemeClr val="bg1"/>
          </a:solidFill>
          <a:ln w="38100">
            <a:solidFill>
              <a:srgbClr val="FFFF00"/>
            </a:solidFill>
            <a:miter lim="800000"/>
            <a:headEnd/>
            <a:tailEnd/>
          </a:ln>
        </p:spPr>
        <p:txBody>
          <a:bodyPr>
            <a:spAutoFit/>
          </a:bodyPr>
          <a:lstStyle/>
          <a:p>
            <a:pPr algn="ctr"/>
            <a:r>
              <a:rPr lang="en-US" sz="1200" b="1" dirty="0" smtClean="0">
                <a:latin typeface="Arial" panose="020B0604020202020204" pitchFamily="34" charset="0"/>
                <a:cs typeface="Arial" panose="020B0604020202020204" pitchFamily="34" charset="0"/>
              </a:rPr>
              <a:t>fast timing</a:t>
            </a:r>
          </a:p>
          <a:p>
            <a:pPr algn="ctr"/>
            <a:r>
              <a:rPr lang="en-US" sz="1200" b="1" dirty="0" smtClean="0">
                <a:solidFill>
                  <a:srgbClr val="FF0000"/>
                </a:solidFill>
                <a:latin typeface="Arial" panose="020B0604020202020204" pitchFamily="34" charset="0"/>
                <a:cs typeface="Arial" panose="020B0604020202020204" pitchFamily="34" charset="0"/>
              </a:rPr>
              <a:t>LaBr3</a:t>
            </a:r>
          </a:p>
        </p:txBody>
      </p:sp>
      <p:sp>
        <p:nvSpPr>
          <p:cNvPr id="19" name="Rectangle 18"/>
          <p:cNvSpPr/>
          <p:nvPr/>
        </p:nvSpPr>
        <p:spPr bwMode="auto">
          <a:xfrm>
            <a:off x="-20921" y="-6746"/>
            <a:ext cx="9164922" cy="607689"/>
          </a:xfrm>
          <a:prstGeom prst="rect">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b="1" dirty="0" smtClean="0">
                <a:solidFill>
                  <a:schemeClr val="bg1"/>
                </a:solidFill>
                <a:cs typeface="Arial" panose="020B0604020202020204" pitchFamily="34" charset="0"/>
              </a:rPr>
              <a:t>Nuclear structure in </a:t>
            </a:r>
            <a:r>
              <a:rPr lang="en-US" b="1" dirty="0" smtClean="0">
                <a:solidFill>
                  <a:schemeClr val="bg1"/>
                </a:solidFill>
                <a:latin typeface="Symbol" panose="05050102010706020507" pitchFamily="18" charset="2"/>
              </a:rPr>
              <a:t>b</a:t>
            </a:r>
            <a:r>
              <a:rPr lang="en-US" b="1" dirty="0" smtClean="0">
                <a:solidFill>
                  <a:schemeClr val="bg1"/>
                </a:solidFill>
              </a:rPr>
              <a:t>-decay</a:t>
            </a:r>
            <a:endParaRPr lang="en-US" b="1" dirty="0">
              <a:solidFill>
                <a:schemeClr val="bg1"/>
              </a:solidFill>
            </a:endParaRPr>
          </a:p>
        </p:txBody>
      </p:sp>
      <p:sp>
        <p:nvSpPr>
          <p:cNvPr id="20" name="Freeform 19"/>
          <p:cNvSpPr/>
          <p:nvPr/>
        </p:nvSpPr>
        <p:spPr>
          <a:xfrm>
            <a:off x="245336" y="5441900"/>
            <a:ext cx="2757927" cy="58695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873"/>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600" b="0" i="0" u="none" strike="noStrike" cap="none" baseline="0" dirty="0">
                <a:ln>
                  <a:noFill/>
                </a:ln>
                <a:solidFill>
                  <a:srgbClr val="000000"/>
                </a:solidFill>
                <a:ea typeface="ＭＳ Ｐゴシック" pitchFamily="34"/>
                <a:cs typeface="ＭＳ Ｐゴシック" pitchFamily="34"/>
              </a:rPr>
              <a:t>up to 5 Ge detectors </a:t>
            </a:r>
            <a:r>
              <a:rPr lang="en-US" sz="1600" b="0" i="0" u="none" strike="noStrike" cap="none" baseline="0" dirty="0" smtClean="0">
                <a:ln>
                  <a:noFill/>
                </a:ln>
                <a:solidFill>
                  <a:srgbClr val="000000"/>
                </a:solidFill>
                <a:ea typeface="ＭＳ Ｐゴシック" pitchFamily="34"/>
                <a:cs typeface="ＭＳ Ｐゴシック" pitchFamily="34"/>
              </a:rPr>
              <a:t>(ε </a:t>
            </a:r>
            <a:r>
              <a:rPr lang="en-US" sz="1600" b="0" i="0" u="none" strike="noStrike" cap="none" baseline="0" dirty="0">
                <a:ln>
                  <a:noFill/>
                </a:ln>
                <a:solidFill>
                  <a:srgbClr val="000000"/>
                </a:solidFill>
                <a:ea typeface="ＭＳ Ｐゴシック" pitchFamily="34"/>
                <a:cs typeface="ＭＳ Ｐゴシック" pitchFamily="34"/>
              </a:rPr>
              <a:t>= 5-6</a:t>
            </a:r>
            <a:r>
              <a:rPr lang="en-US" sz="1600" b="0" i="0" u="none" strike="noStrike" cap="none" baseline="0" dirty="0" smtClean="0">
                <a:ln>
                  <a:noFill/>
                </a:ln>
                <a:solidFill>
                  <a:srgbClr val="000000"/>
                </a:solidFill>
                <a:ea typeface="ＭＳ Ｐゴシック" pitchFamily="34"/>
                <a:cs typeface="ＭＳ Ｐゴシック" pitchFamily="34"/>
              </a:rPr>
              <a:t>%)</a:t>
            </a:r>
            <a:r>
              <a:rPr lang="en-US" sz="1600" b="0" i="0" u="none" strike="noStrike" cap="none" baseline="0" dirty="0">
                <a:ln>
                  <a:noFill/>
                </a:ln>
                <a:solidFill>
                  <a:srgbClr val="000000"/>
                </a:solidFill>
                <a:ea typeface="ＭＳ Ｐゴシック" pitchFamily="34"/>
                <a:cs typeface="ＭＳ Ｐゴシック" pitchFamily="34"/>
              </a:rPr>
              <a:t/>
            </a:r>
            <a:br>
              <a:rPr lang="en-US" sz="1600" b="0" i="0" u="none" strike="noStrike" cap="none" baseline="0" dirty="0">
                <a:ln>
                  <a:noFill/>
                </a:ln>
                <a:solidFill>
                  <a:srgbClr val="000000"/>
                </a:solidFill>
                <a:ea typeface="ＭＳ Ｐゴシック" pitchFamily="34"/>
                <a:cs typeface="ＭＳ Ｐゴシック" pitchFamily="34"/>
              </a:rPr>
            </a:br>
            <a:r>
              <a:rPr lang="en-US" sz="1600" b="0" i="0" u="none" strike="noStrike" cap="none" baseline="0" dirty="0">
                <a:ln>
                  <a:noFill/>
                </a:ln>
                <a:solidFill>
                  <a:srgbClr val="000000"/>
                </a:solidFill>
                <a:latin typeface="Arial" pitchFamily="34"/>
                <a:ea typeface="ＭＳ Ｐゴシック" pitchFamily="34"/>
                <a:cs typeface="ＭＳ Ｐゴシック" pitchFamily="34"/>
              </a:rPr>
              <a:t>4π β </a:t>
            </a:r>
            <a:r>
              <a:rPr lang="en-US" sz="1600" b="0" i="0" u="none" strike="noStrike" cap="none" baseline="0" dirty="0" smtClean="0">
                <a:ln>
                  <a:noFill/>
                </a:ln>
                <a:solidFill>
                  <a:srgbClr val="000000"/>
                </a:solidFill>
                <a:ea typeface="ＭＳ Ｐゴシック" pitchFamily="34"/>
                <a:cs typeface="ＭＳ Ｐゴシック" pitchFamily="34"/>
              </a:rPr>
              <a:t>trigger</a:t>
            </a:r>
            <a:endParaRPr lang="en-US" sz="1600" b="0" i="0" u="none" strike="noStrike" cap="none" baseline="0" dirty="0">
              <a:ln>
                <a:noFill/>
              </a:ln>
              <a:solidFill>
                <a:srgbClr val="000000"/>
              </a:solidFill>
              <a:ea typeface="ＭＳ Ｐゴシック" pitchFamily="34"/>
              <a:cs typeface="ＭＳ Ｐゴシック" pitchFamily="34"/>
            </a:endParaRPr>
          </a:p>
        </p:txBody>
      </p:sp>
      <p:sp>
        <p:nvSpPr>
          <p:cNvPr id="22" name="Freeform 21"/>
          <p:cNvSpPr/>
          <p:nvPr/>
        </p:nvSpPr>
        <p:spPr>
          <a:xfrm>
            <a:off x="3187813" y="5470167"/>
            <a:ext cx="2756529" cy="58695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600" b="0" i="0" u="none" strike="noStrike" cap="none" baseline="0" dirty="0">
                <a:ln>
                  <a:noFill/>
                </a:ln>
                <a:solidFill>
                  <a:srgbClr val="000000"/>
                </a:solidFill>
                <a:ea typeface="ＭＳ Ｐゴシック" pitchFamily="34"/>
                <a:cs typeface="ＭＳ Ｐゴシック" pitchFamily="34"/>
              </a:rPr>
              <a:t>80 </a:t>
            </a:r>
            <a:r>
              <a:rPr lang="en-US" sz="1600" b="0" i="0" u="none" strike="noStrike" cap="none" baseline="30000" dirty="0">
                <a:ln>
                  <a:noFill/>
                </a:ln>
                <a:solidFill>
                  <a:srgbClr val="000000"/>
                </a:solidFill>
                <a:ea typeface="ＭＳ Ｐゴシック" pitchFamily="34"/>
                <a:cs typeface="ＭＳ Ｐゴシック" pitchFamily="34"/>
              </a:rPr>
              <a:t>3</a:t>
            </a:r>
            <a:r>
              <a:rPr lang="en-US" sz="1600" b="0" i="0" u="none" strike="noStrike" cap="none" baseline="0" dirty="0">
                <a:ln>
                  <a:noFill/>
                </a:ln>
                <a:solidFill>
                  <a:srgbClr val="000000"/>
                </a:solidFill>
                <a:ea typeface="ＭＳ Ｐゴシック" pitchFamily="34"/>
                <a:cs typeface="ＭＳ Ｐゴシック" pitchFamily="34"/>
              </a:rPr>
              <a:t>He tubes ε(</a:t>
            </a:r>
            <a:r>
              <a:rPr lang="en-US" sz="1600" b="0" i="0" u="none" strike="noStrike" cap="none" baseline="33000" dirty="0">
                <a:ln>
                  <a:noFill/>
                </a:ln>
                <a:solidFill>
                  <a:srgbClr val="000000"/>
                </a:solidFill>
                <a:ea typeface="ＭＳ Ｐゴシック" pitchFamily="34"/>
                <a:cs typeface="ＭＳ Ｐゴシック" pitchFamily="34"/>
              </a:rPr>
              <a:t>252</a:t>
            </a:r>
            <a:r>
              <a:rPr lang="en-US" sz="1600" b="0" i="0" u="none" strike="noStrike" cap="none" baseline="0" dirty="0">
                <a:ln>
                  <a:noFill/>
                </a:ln>
                <a:solidFill>
                  <a:srgbClr val="000000"/>
                </a:solidFill>
                <a:ea typeface="ＭＳ Ｐゴシック" pitchFamily="34"/>
                <a:cs typeface="ＭＳ Ｐゴシック" pitchFamily="34"/>
              </a:rPr>
              <a:t>Cf) = 53%</a:t>
            </a:r>
            <a:br>
              <a:rPr lang="en-US" sz="1600" b="0" i="0" u="none" strike="noStrike" cap="none" baseline="0" dirty="0">
                <a:ln>
                  <a:noFill/>
                </a:ln>
                <a:solidFill>
                  <a:srgbClr val="000000"/>
                </a:solidFill>
                <a:ea typeface="ＭＳ Ｐゴシック" pitchFamily="34"/>
                <a:cs typeface="ＭＳ Ｐゴシック" pitchFamily="34"/>
              </a:rPr>
            </a:br>
            <a:r>
              <a:rPr lang="en-US" sz="1600" b="0" i="0" u="none" strike="noStrike" cap="none" baseline="0" dirty="0">
                <a:ln>
                  <a:noFill/>
                </a:ln>
                <a:solidFill>
                  <a:srgbClr val="000000"/>
                </a:solidFill>
                <a:ea typeface="ＭＳ Ｐゴシック" pitchFamily="34"/>
                <a:cs typeface="ＭＳ Ｐゴシック" pitchFamily="34"/>
              </a:rPr>
              <a:t>borated polyethylene shielding</a:t>
            </a:r>
          </a:p>
        </p:txBody>
      </p:sp>
      <p:sp>
        <p:nvSpPr>
          <p:cNvPr id="23" name="Freeform 22"/>
          <p:cNvSpPr/>
          <p:nvPr/>
        </p:nvSpPr>
        <p:spPr>
          <a:xfrm>
            <a:off x="6523955" y="5479954"/>
            <a:ext cx="2278123" cy="58695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600" b="0" i="0" u="none" strike="noStrike" cap="none" baseline="0" dirty="0" smtClean="0">
                <a:ln>
                  <a:noFill/>
                </a:ln>
                <a:solidFill>
                  <a:srgbClr val="000000"/>
                </a:solidFill>
                <a:ea typeface="ＭＳ Ｐゴシック" pitchFamily="34"/>
                <a:cs typeface="ＭＳ Ｐゴシック" pitchFamily="34"/>
              </a:rPr>
              <a:t>Fast-timing studies </a:t>
            </a:r>
            <a:r>
              <a:rPr lang="en-US" sz="1600" dirty="0" smtClean="0">
                <a:solidFill>
                  <a:srgbClr val="000000"/>
                </a:solidFill>
                <a:ea typeface="ＭＳ Ｐゴシック" pitchFamily="34"/>
                <a:cs typeface="ＭＳ Ｐゴシック" pitchFamily="34"/>
              </a:rPr>
              <a:t>using </a:t>
            </a:r>
            <a:br>
              <a:rPr lang="en-US" sz="1600" dirty="0" smtClean="0">
                <a:solidFill>
                  <a:srgbClr val="000000"/>
                </a:solidFill>
                <a:ea typeface="ＭＳ Ｐゴシック" pitchFamily="34"/>
                <a:cs typeface="ＭＳ Ｐゴシック" pitchFamily="34"/>
              </a:rPr>
            </a:br>
            <a:r>
              <a:rPr lang="en-US" sz="1600" dirty="0" smtClean="0">
                <a:solidFill>
                  <a:srgbClr val="000000"/>
                </a:solidFill>
                <a:ea typeface="ＭＳ Ｐゴシック" pitchFamily="34"/>
                <a:cs typeface="ＭＳ Ｐゴシック" pitchFamily="34"/>
              </a:rPr>
              <a:t>LaBr</a:t>
            </a:r>
            <a:r>
              <a:rPr lang="en-US" sz="1600" baseline="-25000" dirty="0" smtClean="0">
                <a:solidFill>
                  <a:srgbClr val="000000"/>
                </a:solidFill>
                <a:ea typeface="ＭＳ Ｐゴシック" pitchFamily="34"/>
                <a:cs typeface="ＭＳ Ｐゴシック" pitchFamily="34"/>
              </a:rPr>
              <a:t>3 </a:t>
            </a:r>
            <a:r>
              <a:rPr lang="en-US" sz="1600" dirty="0" smtClean="0">
                <a:solidFill>
                  <a:srgbClr val="000000"/>
                </a:solidFill>
                <a:ea typeface="ＭＳ Ｐゴシック" pitchFamily="34"/>
                <a:cs typeface="ＭＳ Ｐゴシック" pitchFamily="34"/>
              </a:rPr>
              <a:t>detectors</a:t>
            </a:r>
            <a:endParaRPr lang="en-US" sz="1600" b="0" i="0" u="none" strike="noStrike" cap="none" dirty="0">
              <a:ln>
                <a:noFill/>
              </a:ln>
              <a:solidFill>
                <a:srgbClr val="000000"/>
              </a:solidFill>
              <a:ea typeface="ＭＳ Ｐゴシック" pitchFamily="34"/>
              <a:cs typeface="ＭＳ Ｐゴシック" pitchFamily="34"/>
            </a:endParaRPr>
          </a:p>
        </p:txBody>
      </p:sp>
    </p:spTree>
    <p:extLst>
      <p:ext uri="{BB962C8B-B14F-4D97-AF65-F5344CB8AC3E}">
        <p14:creationId xmlns:p14="http://schemas.microsoft.com/office/powerpoint/2010/main" val="3177775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4563174" y="1134210"/>
            <a:ext cx="4505325" cy="3133725"/>
            <a:chOff x="4638675" y="865762"/>
            <a:chExt cx="4505325" cy="3133725"/>
          </a:xfrm>
        </p:grpSpPr>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8675" y="865762"/>
              <a:ext cx="4505325" cy="313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3"/>
            <p:cNvSpPr txBox="1"/>
            <p:nvPr/>
          </p:nvSpPr>
          <p:spPr>
            <a:xfrm>
              <a:off x="7272006" y="3049963"/>
              <a:ext cx="1659557" cy="369332"/>
            </a:xfrm>
            <a:prstGeom prst="rect">
              <a:avLst/>
            </a:prstGeom>
            <a:noFill/>
          </p:spPr>
          <p:txBody>
            <a:bodyPr wrap="none" lIns="0" tIns="0" rIns="0" bIns="0" rtlCol="0">
              <a:spAutoFit/>
            </a:bodyPr>
            <a:lstStyle/>
            <a:p>
              <a:r>
                <a:rPr lang="fr-FR" sz="1200" dirty="0" smtClean="0"/>
                <a:t>[</a:t>
              </a:r>
              <a:r>
                <a:rPr lang="fr-FR" sz="1200" dirty="0" err="1" smtClean="0"/>
                <a:t>Heyde</a:t>
              </a:r>
              <a:r>
                <a:rPr lang="fr-FR" sz="1200" dirty="0" smtClean="0"/>
                <a:t> &amp; Wood, </a:t>
              </a:r>
              <a:br>
                <a:rPr lang="fr-FR" sz="1200" dirty="0" smtClean="0"/>
              </a:br>
              <a:r>
                <a:rPr lang="fr-FR" sz="1200" dirty="0" err="1" smtClean="0"/>
                <a:t>Rev</a:t>
              </a:r>
              <a:r>
                <a:rPr lang="fr-FR" sz="1200" dirty="0" smtClean="0"/>
                <a:t>. </a:t>
              </a:r>
              <a:r>
                <a:rPr lang="fr-FR" sz="1200" dirty="0" err="1" smtClean="0"/>
                <a:t>Mod</a:t>
              </a:r>
              <a:r>
                <a:rPr lang="fr-FR" sz="1200" dirty="0" smtClean="0"/>
                <a:t>. Phys. 83 (2011)]</a:t>
              </a:r>
              <a:endParaRPr lang="fr-FR" sz="1200" dirty="0"/>
            </a:p>
          </p:txBody>
        </p:sp>
        <p:sp>
          <p:nvSpPr>
            <p:cNvPr id="7" name="ZoneTexte 4"/>
            <p:cNvSpPr txBox="1"/>
            <p:nvPr/>
          </p:nvSpPr>
          <p:spPr>
            <a:xfrm>
              <a:off x="5216957" y="979256"/>
              <a:ext cx="2160240" cy="523220"/>
            </a:xfrm>
            <a:prstGeom prst="rect">
              <a:avLst/>
            </a:prstGeom>
            <a:solidFill>
              <a:srgbClr val="FFFF00"/>
            </a:solidFill>
          </p:spPr>
          <p:txBody>
            <a:bodyPr wrap="square" rtlCol="0">
              <a:spAutoFit/>
            </a:bodyPr>
            <a:lstStyle/>
            <a:p>
              <a:r>
                <a:rPr lang="en-US" sz="1400" dirty="0" smtClean="0"/>
                <a:t>shape coexistences:</a:t>
              </a:r>
            </a:p>
            <a:p>
              <a:r>
                <a:rPr lang="en-US" sz="1400" dirty="0" smtClean="0"/>
                <a:t>a general phenomenon?</a:t>
              </a:r>
              <a:endParaRPr lang="en-US" sz="1400" dirty="0"/>
            </a:p>
          </p:txBody>
        </p:sp>
        <p:cxnSp>
          <p:nvCxnSpPr>
            <p:cNvPr id="8" name="Connecteur droit 5"/>
            <p:cNvCxnSpPr>
              <a:endCxn id="10" idx="4"/>
            </p:cNvCxnSpPr>
            <p:nvPr/>
          </p:nvCxnSpPr>
          <p:spPr>
            <a:xfrm flipH="1">
              <a:off x="6575645" y="1990506"/>
              <a:ext cx="7246" cy="1986893"/>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0" name="Ellipse 7"/>
            <p:cNvSpPr/>
            <p:nvPr/>
          </p:nvSpPr>
          <p:spPr>
            <a:xfrm>
              <a:off x="6359621" y="3545351"/>
              <a:ext cx="432048" cy="432048"/>
            </a:xfrm>
            <a:prstGeom prst="ellipse">
              <a:avLst/>
            </a:prstGeom>
            <a:solidFill>
              <a:srgbClr val="FFC0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dirty="0" smtClean="0">
                  <a:solidFill>
                    <a:schemeClr val="tx1"/>
                  </a:solidFill>
                  <a:latin typeface="Times New Roman" panose="02020603050405020304" pitchFamily="18" charset="0"/>
                  <a:cs typeface="Times New Roman" panose="02020603050405020304" pitchFamily="18" charset="0"/>
                </a:rPr>
                <a:t>50</a:t>
              </a:r>
              <a:endParaRPr lang="fr-FR" dirty="0">
                <a:solidFill>
                  <a:schemeClr val="tx1"/>
                </a:solidFill>
                <a:latin typeface="Times New Roman" panose="02020603050405020304" pitchFamily="18" charset="0"/>
                <a:cs typeface="Times New Roman" panose="02020603050405020304" pitchFamily="18" charset="0"/>
              </a:endParaRPr>
            </a:p>
          </p:txBody>
        </p:sp>
        <p:cxnSp>
          <p:nvCxnSpPr>
            <p:cNvPr id="11" name="Connecteur droit 8"/>
            <p:cNvCxnSpPr/>
            <p:nvPr/>
          </p:nvCxnSpPr>
          <p:spPr>
            <a:xfrm>
              <a:off x="5212607" y="2163706"/>
              <a:ext cx="2453416" cy="0"/>
            </a:xfrm>
            <a:prstGeom prst="line">
              <a:avLst/>
            </a:prstGeom>
            <a:ln w="28575">
              <a:solidFill>
                <a:srgbClr val="92D050"/>
              </a:solidFill>
              <a:prstDash val="dash"/>
            </a:ln>
          </p:spPr>
          <p:style>
            <a:lnRef idx="1">
              <a:schemeClr val="accent1"/>
            </a:lnRef>
            <a:fillRef idx="0">
              <a:schemeClr val="accent1"/>
            </a:fillRef>
            <a:effectRef idx="0">
              <a:schemeClr val="accent1"/>
            </a:effectRef>
            <a:fontRef idx="minor">
              <a:schemeClr val="tx1"/>
            </a:fontRef>
          </p:style>
        </p:cxnSp>
        <p:sp>
          <p:nvSpPr>
            <p:cNvPr id="12" name="Ellipse 9"/>
            <p:cNvSpPr/>
            <p:nvPr/>
          </p:nvSpPr>
          <p:spPr>
            <a:xfrm>
              <a:off x="6467633" y="2267608"/>
              <a:ext cx="216024" cy="33003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dirty="0" smtClean="0">
                  <a:solidFill>
                    <a:schemeClr val="tx1"/>
                  </a:solidFill>
                  <a:latin typeface="Times New Roman" panose="02020603050405020304" pitchFamily="18" charset="0"/>
                  <a:cs typeface="Times New Roman" panose="02020603050405020304" pitchFamily="18" charset="0"/>
                </a:rPr>
                <a:t>?</a:t>
              </a:r>
              <a:endParaRPr lang="fr-FR" dirty="0">
                <a:solidFill>
                  <a:schemeClr val="tx1"/>
                </a:solidFill>
                <a:latin typeface="Times New Roman" panose="02020603050405020304" pitchFamily="18" charset="0"/>
                <a:cs typeface="Times New Roman" panose="02020603050405020304" pitchFamily="18" charset="0"/>
              </a:endParaRPr>
            </a:p>
          </p:txBody>
        </p:sp>
        <p:sp>
          <p:nvSpPr>
            <p:cNvPr id="13" name="Ellipse 10"/>
            <p:cNvSpPr/>
            <p:nvPr/>
          </p:nvSpPr>
          <p:spPr>
            <a:xfrm>
              <a:off x="4854699" y="1947682"/>
              <a:ext cx="432048" cy="432048"/>
            </a:xfrm>
            <a:prstGeom prst="ellipse">
              <a:avLst/>
            </a:prstGeom>
            <a:solidFill>
              <a:srgbClr val="CCFF33"/>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dirty="0" smtClean="0">
                  <a:solidFill>
                    <a:schemeClr val="tx1"/>
                  </a:solidFill>
                  <a:latin typeface="Times New Roman" panose="02020603050405020304" pitchFamily="18" charset="0"/>
                  <a:cs typeface="Times New Roman" panose="02020603050405020304" pitchFamily="18" charset="0"/>
                </a:rPr>
                <a:t>50</a:t>
              </a:r>
              <a:endParaRPr lang="fr-FR" dirty="0">
                <a:solidFill>
                  <a:schemeClr val="tx1"/>
                </a:solidFill>
                <a:latin typeface="Times New Roman" panose="02020603050405020304" pitchFamily="18" charset="0"/>
                <a:cs typeface="Times New Roman" panose="02020603050405020304" pitchFamily="18" charset="0"/>
              </a:endParaRPr>
            </a:p>
          </p:txBody>
        </p:sp>
      </p:grpSp>
      <p:sp>
        <p:nvSpPr>
          <p:cNvPr id="15" name="ZoneTexte 12"/>
          <p:cNvSpPr txBox="1"/>
          <p:nvPr/>
        </p:nvSpPr>
        <p:spPr>
          <a:xfrm>
            <a:off x="1092134" y="973554"/>
            <a:ext cx="1792322" cy="400110"/>
          </a:xfrm>
          <a:prstGeom prst="rect">
            <a:avLst/>
          </a:prstGeom>
          <a:noFill/>
          <a:ln w="28575">
            <a:solidFill>
              <a:srgbClr val="CC3300"/>
            </a:solidFill>
          </a:ln>
        </p:spPr>
        <p:txBody>
          <a:bodyPr wrap="square" rtlCol="0">
            <a:spAutoFit/>
          </a:bodyPr>
          <a:lstStyle/>
          <a:p>
            <a:pPr algn="ctr"/>
            <a:r>
              <a:rPr lang="fr-FR" sz="2000" baseline="30000" dirty="0" smtClean="0"/>
              <a:t>82</a:t>
            </a:r>
            <a:r>
              <a:rPr lang="fr-FR" sz="2000" dirty="0" smtClean="0"/>
              <a:t>Ge→</a:t>
            </a:r>
            <a:r>
              <a:rPr lang="fr-FR" sz="2000" baseline="30000" dirty="0" smtClean="0"/>
              <a:t>82</a:t>
            </a:r>
            <a:r>
              <a:rPr lang="fr-FR" sz="2000" baseline="-25000" dirty="0" smtClean="0"/>
              <a:t>33</a:t>
            </a:r>
            <a:r>
              <a:rPr lang="fr-FR" sz="2000" dirty="0" smtClean="0"/>
              <a:t>As</a:t>
            </a:r>
            <a:r>
              <a:rPr lang="fr-FR" sz="2000" baseline="-25000" dirty="0" smtClean="0"/>
              <a:t>49</a:t>
            </a:r>
            <a:endParaRPr lang="fr-FR" sz="2000" baseline="-25000" dirty="0"/>
          </a:p>
        </p:txBody>
      </p:sp>
      <p:sp>
        <p:nvSpPr>
          <p:cNvPr id="16" name="ZoneTexte 13"/>
          <p:cNvSpPr txBox="1"/>
          <p:nvPr/>
        </p:nvSpPr>
        <p:spPr>
          <a:xfrm>
            <a:off x="266529" y="1640148"/>
            <a:ext cx="3988341" cy="1631216"/>
          </a:xfrm>
          <a:prstGeom prst="rect">
            <a:avLst/>
          </a:prstGeom>
          <a:noFill/>
          <a:ln w="38100">
            <a:solidFill>
              <a:srgbClr val="CCFF33"/>
            </a:solidFill>
          </a:ln>
        </p:spPr>
        <p:txBody>
          <a:bodyPr wrap="square" rtlCol="0">
            <a:spAutoFit/>
          </a:bodyPr>
          <a:lstStyle/>
          <a:p>
            <a:r>
              <a:rPr lang="en-US" sz="1600" b="1" dirty="0" smtClean="0"/>
              <a:t> (1) </a:t>
            </a:r>
            <a:r>
              <a:rPr lang="en-US" sz="1400" dirty="0" smtClean="0"/>
              <a:t>problem of the spectral distribution of 1</a:t>
            </a:r>
            <a:r>
              <a:rPr lang="en-US" sz="1400" baseline="30000" dirty="0" smtClean="0"/>
              <a:t>+</a:t>
            </a:r>
            <a:r>
              <a:rPr lang="en-US" sz="1400" dirty="0" smtClean="0"/>
              <a:t> states in the N=50 region </a:t>
            </a:r>
          </a:p>
          <a:p>
            <a:r>
              <a:rPr lang="en-US" sz="1400" dirty="0" smtClean="0"/>
              <a:t>(→ responsible for the half-life of the mother nucleus, possible consequences on the r-process)</a:t>
            </a:r>
          </a:p>
          <a:p>
            <a:r>
              <a:rPr lang="en-US" sz="1400" dirty="0" smtClean="0"/>
              <a:t>interpreted by the theoretical work of Severyukhin…</a:t>
            </a:r>
            <a:r>
              <a:rPr lang="en-US" sz="1400" u="sng" dirty="0" smtClean="0"/>
              <a:t> </a:t>
            </a:r>
            <a:r>
              <a:rPr lang="en-US" sz="1400" u="sng" dirty="0" err="1" smtClean="0"/>
              <a:t>Giai</a:t>
            </a:r>
            <a:r>
              <a:rPr lang="en-US" sz="1400" u="sng" dirty="0" smtClean="0"/>
              <a:t> </a:t>
            </a:r>
            <a:r>
              <a:rPr lang="en-US" sz="1400" i="1" dirty="0" smtClean="0"/>
              <a:t>et al. (influence of couplings to 2p-2h and tensor interaction)</a:t>
            </a:r>
          </a:p>
        </p:txBody>
      </p:sp>
      <p:sp>
        <p:nvSpPr>
          <p:cNvPr id="17" name="ZoneTexte 14"/>
          <p:cNvSpPr txBox="1"/>
          <p:nvPr/>
        </p:nvSpPr>
        <p:spPr>
          <a:xfrm>
            <a:off x="4573921" y="644599"/>
            <a:ext cx="4565312" cy="553998"/>
          </a:xfrm>
          <a:prstGeom prst="rect">
            <a:avLst/>
          </a:prstGeom>
          <a:noFill/>
          <a:ln w="38100">
            <a:solidFill>
              <a:srgbClr val="FFC000"/>
            </a:solidFill>
          </a:ln>
        </p:spPr>
        <p:txBody>
          <a:bodyPr wrap="square" rtlCol="0">
            <a:spAutoFit/>
          </a:bodyPr>
          <a:lstStyle/>
          <a:p>
            <a:r>
              <a:rPr lang="en-US" sz="1600" b="1" dirty="0" smtClean="0"/>
              <a:t>(2)</a:t>
            </a:r>
            <a:r>
              <a:rPr lang="en-US" sz="1400" dirty="0" smtClean="0"/>
              <a:t> ubiquitous presence of intruder states of the type 1p-2h 	→ signature of </a:t>
            </a:r>
            <a:r>
              <a:rPr lang="en-US" sz="1400" b="1" dirty="0" smtClean="0"/>
              <a:t>shape</a:t>
            </a:r>
            <a:r>
              <a:rPr lang="en-US" sz="1400" dirty="0" smtClean="0"/>
              <a:t> </a:t>
            </a:r>
            <a:r>
              <a:rPr lang="en-US" sz="1400" b="1" i="1" dirty="0" smtClean="0"/>
              <a:t>coexistence</a:t>
            </a:r>
            <a:endParaRPr lang="en-US" sz="1400" dirty="0"/>
          </a:p>
        </p:txBody>
      </p:sp>
      <p:grpSp>
        <p:nvGrpSpPr>
          <p:cNvPr id="25" name="Groupe 22"/>
          <p:cNvGrpSpPr/>
          <p:nvPr/>
        </p:nvGrpSpPr>
        <p:grpSpPr>
          <a:xfrm>
            <a:off x="7308544" y="5142893"/>
            <a:ext cx="1517677" cy="1131329"/>
            <a:chOff x="6236208" y="5486967"/>
            <a:chExt cx="1517677" cy="1131329"/>
          </a:xfrm>
        </p:grpSpPr>
        <p:cxnSp>
          <p:nvCxnSpPr>
            <p:cNvPr id="26" name="Connecteur droit 23"/>
            <p:cNvCxnSpPr/>
            <p:nvPr/>
          </p:nvCxnSpPr>
          <p:spPr>
            <a:xfrm>
              <a:off x="6236208" y="6465196"/>
              <a:ext cx="6788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ZoneTexte 24"/>
            <p:cNvSpPr txBox="1"/>
            <p:nvPr/>
          </p:nvSpPr>
          <p:spPr>
            <a:xfrm>
              <a:off x="6852729" y="6248964"/>
              <a:ext cx="623455" cy="369332"/>
            </a:xfrm>
            <a:prstGeom prst="rect">
              <a:avLst/>
            </a:prstGeom>
            <a:noFill/>
          </p:spPr>
          <p:txBody>
            <a:bodyPr wrap="square" rtlCol="0">
              <a:spAutoFit/>
            </a:bodyPr>
            <a:lstStyle/>
            <a:p>
              <a:r>
                <a:rPr lang="el-GR" sz="1800" dirty="0" smtClean="0">
                  <a:latin typeface="Times New Roman" panose="02020603050405020304" pitchFamily="18" charset="0"/>
                  <a:cs typeface="Times New Roman" panose="02020603050405020304" pitchFamily="18" charset="0"/>
                </a:rPr>
                <a:t>ν</a:t>
              </a:r>
              <a:r>
                <a:rPr lang="fr-FR" sz="1800" dirty="0" smtClean="0">
                  <a:latin typeface="Times New Roman" panose="02020603050405020304" pitchFamily="18" charset="0"/>
                  <a:cs typeface="Times New Roman" panose="02020603050405020304" pitchFamily="18" charset="0"/>
                </a:rPr>
                <a:t>g</a:t>
              </a:r>
              <a:r>
                <a:rPr lang="fr-FR" sz="1800" baseline="-25000" dirty="0" smtClean="0">
                  <a:latin typeface="Times New Roman" panose="02020603050405020304" pitchFamily="18" charset="0"/>
                  <a:cs typeface="Times New Roman" panose="02020603050405020304" pitchFamily="18" charset="0"/>
                </a:rPr>
                <a:t>9/2</a:t>
              </a:r>
              <a:endParaRPr lang="fr-FR" sz="1800" baseline="-25000" dirty="0">
                <a:latin typeface="Times New Roman" panose="02020603050405020304" pitchFamily="18" charset="0"/>
                <a:cs typeface="Times New Roman" panose="02020603050405020304" pitchFamily="18" charset="0"/>
              </a:endParaRPr>
            </a:p>
          </p:txBody>
        </p:sp>
        <p:sp>
          <p:nvSpPr>
            <p:cNvPr id="28" name="Ellipse 25"/>
            <p:cNvSpPr/>
            <p:nvPr/>
          </p:nvSpPr>
          <p:spPr>
            <a:xfrm>
              <a:off x="6336645" y="5814031"/>
              <a:ext cx="533401" cy="505691"/>
            </a:xfrm>
            <a:prstGeom prst="ellipse">
              <a:avLst/>
            </a:prstGeom>
            <a:solidFill>
              <a:schemeClr val="accent2">
                <a:lumMod val="40000"/>
                <a:lumOff val="60000"/>
              </a:schemeClr>
            </a:solidFill>
            <a:ln w="952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800" dirty="0" smtClean="0">
                  <a:solidFill>
                    <a:schemeClr val="tx1"/>
                  </a:solidFill>
                  <a:latin typeface="Times New Roman" panose="02020603050405020304" pitchFamily="18" charset="0"/>
                  <a:cs typeface="Times New Roman" panose="02020603050405020304" pitchFamily="18" charset="0"/>
                </a:rPr>
                <a:t>50</a:t>
              </a:r>
              <a:endParaRPr lang="fr-FR" sz="1800" dirty="0">
                <a:solidFill>
                  <a:schemeClr val="tx1"/>
                </a:solidFill>
                <a:latin typeface="Times New Roman" panose="02020603050405020304" pitchFamily="18" charset="0"/>
                <a:cs typeface="Times New Roman" panose="02020603050405020304" pitchFamily="18" charset="0"/>
              </a:endParaRPr>
            </a:p>
          </p:txBody>
        </p:sp>
        <p:cxnSp>
          <p:nvCxnSpPr>
            <p:cNvPr id="29" name="Connecteur droit 26"/>
            <p:cNvCxnSpPr/>
            <p:nvPr/>
          </p:nvCxnSpPr>
          <p:spPr>
            <a:xfrm>
              <a:off x="6250055" y="5626996"/>
              <a:ext cx="6788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ZoneTexte 27"/>
            <p:cNvSpPr txBox="1"/>
            <p:nvPr/>
          </p:nvSpPr>
          <p:spPr>
            <a:xfrm>
              <a:off x="6852729" y="5486967"/>
              <a:ext cx="623455" cy="369332"/>
            </a:xfrm>
            <a:prstGeom prst="rect">
              <a:avLst/>
            </a:prstGeom>
            <a:noFill/>
          </p:spPr>
          <p:txBody>
            <a:bodyPr wrap="square" rtlCol="0">
              <a:spAutoFit/>
            </a:bodyPr>
            <a:lstStyle/>
            <a:p>
              <a:r>
                <a:rPr lang="el-GR" sz="1800" dirty="0" smtClean="0">
                  <a:latin typeface="Times New Roman" panose="02020603050405020304" pitchFamily="18" charset="0"/>
                  <a:cs typeface="Times New Roman" panose="02020603050405020304" pitchFamily="18" charset="0"/>
                </a:rPr>
                <a:t>ν</a:t>
              </a:r>
              <a:r>
                <a:rPr lang="fr-FR" sz="1800" dirty="0" smtClean="0">
                  <a:latin typeface="Times New Roman" panose="02020603050405020304" pitchFamily="18" charset="0"/>
                  <a:cs typeface="Times New Roman" panose="02020603050405020304" pitchFamily="18" charset="0"/>
                </a:rPr>
                <a:t>d</a:t>
              </a:r>
              <a:r>
                <a:rPr lang="fr-FR" sz="1800" baseline="-25000" dirty="0" smtClean="0">
                  <a:latin typeface="Times New Roman" panose="02020603050405020304" pitchFamily="18" charset="0"/>
                  <a:cs typeface="Times New Roman" panose="02020603050405020304" pitchFamily="18" charset="0"/>
                </a:rPr>
                <a:t>5/2</a:t>
              </a:r>
              <a:endParaRPr lang="fr-FR" sz="1800" baseline="-25000" dirty="0">
                <a:latin typeface="Times New Roman" panose="02020603050405020304" pitchFamily="18" charset="0"/>
                <a:cs typeface="Times New Roman" panose="02020603050405020304" pitchFamily="18" charset="0"/>
              </a:endParaRPr>
            </a:p>
          </p:txBody>
        </p:sp>
        <p:sp>
          <p:nvSpPr>
            <p:cNvPr id="31" name="Ellipse 28"/>
            <p:cNvSpPr/>
            <p:nvPr/>
          </p:nvSpPr>
          <p:spPr>
            <a:xfrm>
              <a:off x="6439315" y="6375058"/>
              <a:ext cx="184825" cy="18027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29"/>
            <p:cNvSpPr/>
            <p:nvPr/>
          </p:nvSpPr>
          <p:spPr>
            <a:xfrm>
              <a:off x="6630229" y="6369425"/>
              <a:ext cx="184825" cy="18027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Flèche courbée vers la gauche 30"/>
            <p:cNvSpPr/>
            <p:nvPr/>
          </p:nvSpPr>
          <p:spPr>
            <a:xfrm flipV="1">
              <a:off x="7442600" y="5633755"/>
              <a:ext cx="311285" cy="74130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4" name="Ellipse 31"/>
            <p:cNvSpPr/>
            <p:nvPr/>
          </p:nvSpPr>
          <p:spPr>
            <a:xfrm>
              <a:off x="6588206" y="5507904"/>
              <a:ext cx="184825" cy="18027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1" name="Group 40"/>
          <p:cNvGrpSpPr/>
          <p:nvPr/>
        </p:nvGrpSpPr>
        <p:grpSpPr>
          <a:xfrm>
            <a:off x="77331" y="3475913"/>
            <a:ext cx="4676066" cy="3247986"/>
            <a:chOff x="43775" y="3475913"/>
            <a:chExt cx="4676066" cy="3247986"/>
          </a:xfrm>
        </p:grpSpPr>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316" y="3475913"/>
              <a:ext cx="4091525" cy="3247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a:off x="184826" y="3851805"/>
              <a:ext cx="302976" cy="272374"/>
            </a:xfrm>
            <a:prstGeom prst="rect">
              <a:avLst/>
            </a:prstGeom>
            <a:solidFill>
              <a:srgbClr val="CCFF3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dirty="0" smtClean="0">
                  <a:solidFill>
                    <a:schemeClr val="tx1"/>
                  </a:solidFill>
                </a:rPr>
                <a:t>1+</a:t>
              </a:r>
              <a:endParaRPr lang="fr-FR" dirty="0">
                <a:solidFill>
                  <a:schemeClr val="tx1"/>
                </a:solidFill>
              </a:endParaRPr>
            </a:p>
          </p:txBody>
        </p:sp>
        <p:sp>
          <p:nvSpPr>
            <p:cNvPr id="19" name="Flèche droite 16"/>
            <p:cNvSpPr/>
            <p:nvPr/>
          </p:nvSpPr>
          <p:spPr>
            <a:xfrm>
              <a:off x="603113" y="3868610"/>
              <a:ext cx="544750" cy="181906"/>
            </a:xfrm>
            <a:prstGeom prst="rightArrow">
              <a:avLst/>
            </a:prstGeom>
            <a:solidFill>
              <a:srgbClr val="CCFF33"/>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Flèche droite 17"/>
            <p:cNvSpPr/>
            <p:nvPr/>
          </p:nvSpPr>
          <p:spPr>
            <a:xfrm>
              <a:off x="597143" y="4021703"/>
              <a:ext cx="544750" cy="181906"/>
            </a:xfrm>
            <a:prstGeom prst="rightArrow">
              <a:avLst/>
            </a:prstGeom>
            <a:solidFill>
              <a:srgbClr val="CCFF33"/>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Flèche droite 18"/>
            <p:cNvSpPr/>
            <p:nvPr/>
          </p:nvSpPr>
          <p:spPr>
            <a:xfrm>
              <a:off x="606869" y="4290794"/>
              <a:ext cx="544750" cy="181906"/>
            </a:xfrm>
            <a:prstGeom prst="rightArrow">
              <a:avLst/>
            </a:prstGeom>
            <a:solidFill>
              <a:srgbClr val="CCFF33"/>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43775" y="5687035"/>
              <a:ext cx="585078" cy="27237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dirty="0" smtClean="0">
                  <a:solidFill>
                    <a:schemeClr val="tx1"/>
                  </a:solidFill>
                </a:rPr>
                <a:t>1p-2h</a:t>
              </a:r>
              <a:endParaRPr lang="fr-FR" dirty="0">
                <a:solidFill>
                  <a:schemeClr val="tx1"/>
                </a:solidFill>
              </a:endParaRPr>
            </a:p>
          </p:txBody>
        </p:sp>
        <p:sp>
          <p:nvSpPr>
            <p:cNvPr id="23" name="Flèche droite 20"/>
            <p:cNvSpPr/>
            <p:nvPr/>
          </p:nvSpPr>
          <p:spPr>
            <a:xfrm>
              <a:off x="628853" y="5506274"/>
              <a:ext cx="544750" cy="181906"/>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Flèche droite 21"/>
            <p:cNvSpPr/>
            <p:nvPr/>
          </p:nvSpPr>
          <p:spPr>
            <a:xfrm>
              <a:off x="628853" y="5868456"/>
              <a:ext cx="544750" cy="181906"/>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5" name="Connecteur droit 32"/>
            <p:cNvCxnSpPr/>
            <p:nvPr/>
          </p:nvCxnSpPr>
          <p:spPr>
            <a:xfrm>
              <a:off x="4387174" y="5956180"/>
              <a:ext cx="1" cy="545295"/>
            </a:xfrm>
            <a:prstGeom prst="line">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6" name="ZoneTexte 33"/>
          <p:cNvSpPr txBox="1"/>
          <p:nvPr/>
        </p:nvSpPr>
        <p:spPr>
          <a:xfrm>
            <a:off x="4867277" y="5403039"/>
            <a:ext cx="2077492" cy="646331"/>
          </a:xfrm>
          <a:prstGeom prst="rect">
            <a:avLst/>
          </a:prstGeom>
          <a:solidFill>
            <a:srgbClr val="FFFF00"/>
          </a:solidFill>
        </p:spPr>
        <p:txBody>
          <a:bodyPr wrap="square" rtlCol="0">
            <a:spAutoFit/>
          </a:bodyPr>
          <a:lstStyle/>
          <a:p>
            <a:r>
              <a:rPr lang="en-US" sz="1200" dirty="0" smtClean="0"/>
              <a:t>conclusion: an «island of inversion» is « missed » at N=50 by 0.5 MeV  only !</a:t>
            </a:r>
            <a:endParaRPr lang="en-US" sz="1200" dirty="0"/>
          </a:p>
        </p:txBody>
      </p:sp>
      <p:sp>
        <p:nvSpPr>
          <p:cNvPr id="9" name="ZoneTexte 6"/>
          <p:cNvSpPr txBox="1"/>
          <p:nvPr/>
        </p:nvSpPr>
        <p:spPr>
          <a:xfrm>
            <a:off x="4581474" y="4296469"/>
            <a:ext cx="4549621" cy="738664"/>
          </a:xfrm>
          <a:prstGeom prst="rect">
            <a:avLst/>
          </a:prstGeom>
          <a:noFill/>
        </p:spPr>
        <p:txBody>
          <a:bodyPr wrap="square" rtlCol="0">
            <a:spAutoFit/>
          </a:bodyPr>
          <a:lstStyle/>
          <a:p>
            <a:r>
              <a:rPr lang="en-US" sz="1400" dirty="0" smtClean="0"/>
              <a:t>Though this phenomenon seems to concern all shell-closure regions: not a single study at N=50 </a:t>
            </a:r>
            <a:r>
              <a:rPr lang="en-US" sz="1400" u="sng" dirty="0" smtClean="0"/>
              <a:t>for more than 3 decades</a:t>
            </a:r>
            <a:r>
              <a:rPr lang="en-US" sz="1400" dirty="0" smtClean="0"/>
              <a:t>!</a:t>
            </a:r>
          </a:p>
          <a:p>
            <a:r>
              <a:rPr lang="en-US" sz="1400" dirty="0" smtClean="0"/>
              <a:t>(Z=50 a textbook case)</a:t>
            </a:r>
            <a:endParaRPr lang="en-US" sz="1400" dirty="0"/>
          </a:p>
        </p:txBody>
      </p:sp>
      <p:sp>
        <p:nvSpPr>
          <p:cNvPr id="37" name="Rectangle 36"/>
          <p:cNvSpPr/>
          <p:nvPr/>
        </p:nvSpPr>
        <p:spPr bwMode="auto">
          <a:xfrm>
            <a:off x="-20921" y="-6746"/>
            <a:ext cx="9164922" cy="607689"/>
          </a:xfrm>
          <a:prstGeom prst="rect">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2400" dirty="0">
                <a:solidFill>
                  <a:prstClr val="white"/>
                </a:solidFill>
              </a:rPr>
              <a:t>Results from BEDO in </a:t>
            </a:r>
            <a:r>
              <a:rPr lang="en-US" sz="2400" dirty="0">
                <a:solidFill>
                  <a:prstClr val="white"/>
                </a:solidFill>
                <a:sym typeface="Symbol"/>
              </a:rPr>
              <a:t></a:t>
            </a:r>
            <a:r>
              <a:rPr lang="en-US" sz="2400" dirty="0">
                <a:solidFill>
                  <a:prstClr val="white"/>
                </a:solidFill>
              </a:rPr>
              <a:t>-delayed γ-spectroscopy  mode</a:t>
            </a:r>
            <a:endParaRPr lang="en-US" sz="2400" kern="0" dirty="0">
              <a:solidFill>
                <a:prstClr val="white"/>
              </a:solidFill>
            </a:endParaRPr>
          </a:p>
        </p:txBody>
      </p:sp>
      <p:sp>
        <p:nvSpPr>
          <p:cNvPr id="2" name="Rectangle 1"/>
          <p:cNvSpPr/>
          <p:nvPr/>
        </p:nvSpPr>
        <p:spPr>
          <a:xfrm>
            <a:off x="4893911" y="6458530"/>
            <a:ext cx="3862917" cy="338554"/>
          </a:xfrm>
          <a:prstGeom prst="rect">
            <a:avLst/>
          </a:prstGeom>
        </p:spPr>
        <p:txBody>
          <a:bodyPr wrap="none">
            <a:spAutoFit/>
          </a:bodyPr>
          <a:lstStyle/>
          <a:p>
            <a:r>
              <a:rPr lang="en-US" sz="1600" dirty="0" smtClean="0"/>
              <a:t>A. </a:t>
            </a:r>
            <a:r>
              <a:rPr lang="en-US" sz="1600" dirty="0" err="1" smtClean="0"/>
              <a:t>Etilé</a:t>
            </a:r>
            <a:r>
              <a:rPr lang="en-US" sz="1600" dirty="0" smtClean="0"/>
              <a:t> </a:t>
            </a:r>
            <a:r>
              <a:rPr lang="en-US" sz="1600" i="1" dirty="0" smtClean="0"/>
              <a:t>et al.</a:t>
            </a:r>
            <a:r>
              <a:rPr lang="en-US" sz="1600" dirty="0" smtClean="0"/>
              <a:t>, Phys</a:t>
            </a:r>
            <a:r>
              <a:rPr lang="en-US" sz="1600" dirty="0"/>
              <a:t>. Rev. C 91, 064317 (2015)</a:t>
            </a:r>
          </a:p>
        </p:txBody>
      </p:sp>
    </p:spTree>
    <p:extLst>
      <p:ext uri="{BB962C8B-B14F-4D97-AF65-F5344CB8AC3E}">
        <p14:creationId xmlns:p14="http://schemas.microsoft.com/office/powerpoint/2010/main" val="3868696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alphaModFix/>
          </a:blip>
          <a:srcRect/>
          <a:stretch>
            <a:fillRect/>
          </a:stretch>
        </p:blipFill>
        <p:spPr>
          <a:xfrm>
            <a:off x="74018" y="2318677"/>
            <a:ext cx="1285919" cy="933480"/>
          </a:xfrm>
          <a:prstGeom prst="rect">
            <a:avLst/>
          </a:prstGeom>
          <a:noFill/>
          <a:ln>
            <a:noFill/>
          </a:ln>
        </p:spPr>
      </p:pic>
      <p:pic>
        <p:nvPicPr>
          <p:cNvPr id="2" name="Picture 1"/>
          <p:cNvPicPr>
            <a:picLocks noChangeAspect="1"/>
          </p:cNvPicPr>
          <p:nvPr/>
        </p:nvPicPr>
        <p:blipFill>
          <a:blip r:embed="rId4">
            <a:alphaModFix/>
          </a:blip>
          <a:srcRect/>
          <a:stretch>
            <a:fillRect/>
          </a:stretch>
        </p:blipFill>
        <p:spPr>
          <a:xfrm>
            <a:off x="1280847" y="1211400"/>
            <a:ext cx="6573960" cy="5013360"/>
          </a:xfrm>
          <a:prstGeom prst="rect">
            <a:avLst/>
          </a:prstGeom>
          <a:noFill/>
          <a:ln>
            <a:noFill/>
          </a:ln>
        </p:spPr>
      </p:pic>
      <p:sp>
        <p:nvSpPr>
          <p:cNvPr id="3" name="Freeform 2"/>
          <p:cNvSpPr/>
          <p:nvPr/>
        </p:nvSpPr>
        <p:spPr>
          <a:xfrm>
            <a:off x="5480773" y="4987622"/>
            <a:ext cx="1185214"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6E6FF">
              <a:alpha val="76000"/>
            </a:srgbClr>
          </a:solidFill>
          <a:ln w="28440" cap="sq">
            <a:solidFill>
              <a:srgbClr val="FFC000"/>
            </a:solidFill>
            <a:prstDash val="solid"/>
            <a:miter/>
          </a:ln>
        </p:spPr>
        <p:txBody>
          <a:bodyPr vert="horz" wrap="square" lIns="90000" tIns="46800" rIns="90000" bIns="46800" anchor="t" anchorCtr="0" compatLnSpc="1">
            <a:spAutoFit/>
          </a:bodyPr>
          <a:lstStyle/>
          <a:p>
            <a:pPr marL="0" marR="0" lvl="0" indent="0" algn="ctr" rtl="0" hangingPunct="1">
              <a:lnSpc>
                <a:spcPct val="100000"/>
              </a:lnSpc>
              <a:spcBef>
                <a:spcPts val="873"/>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400" b="1" i="0" u="none" strike="noStrike" cap="none" baseline="0" dirty="0" smtClean="0">
                <a:ln>
                  <a:noFill/>
                </a:ln>
                <a:solidFill>
                  <a:srgbClr val="000000"/>
                </a:solidFill>
                <a:latin typeface="Calibri" pitchFamily="34"/>
                <a:ea typeface="ＭＳ Ｐゴシック" pitchFamily="34"/>
                <a:cs typeface="ＭＳ Ｐゴシック" pitchFamily="34"/>
              </a:rPr>
              <a:t>BEDO/TETRA</a:t>
            </a:r>
            <a:br>
              <a:rPr lang="en-US" sz="1400" b="1" i="0" u="none" strike="noStrike" cap="none" baseline="0" dirty="0" smtClean="0">
                <a:ln>
                  <a:noFill/>
                </a:ln>
                <a:solidFill>
                  <a:srgbClr val="000000"/>
                </a:solidFill>
                <a:latin typeface="Calibri" pitchFamily="34"/>
                <a:ea typeface="ＭＳ Ｐゴシック" pitchFamily="34"/>
                <a:cs typeface="ＭＳ Ｐゴシック" pitchFamily="34"/>
              </a:rPr>
            </a:br>
            <a:r>
              <a:rPr lang="en-US" sz="1400" b="1" i="0" u="none" strike="noStrike" cap="none" baseline="0" dirty="0" smtClean="0">
                <a:ln>
                  <a:noFill/>
                </a:ln>
                <a:solidFill>
                  <a:srgbClr val="000000"/>
                </a:solidFill>
                <a:latin typeface="Calibri" pitchFamily="34"/>
                <a:ea typeface="ＭＳ Ｐゴシック" pitchFamily="34"/>
                <a:cs typeface="ＭＳ Ｐゴシック" pitchFamily="34"/>
              </a:rPr>
              <a:t>(</a:t>
            </a:r>
            <a:r>
              <a:rPr lang="en-US" sz="1400" b="1" i="0" u="none" strike="noStrike" cap="none" baseline="0" dirty="0">
                <a:ln>
                  <a:noFill/>
                </a:ln>
                <a:solidFill>
                  <a:srgbClr val="000000"/>
                </a:solidFill>
                <a:latin typeface="Calibri" pitchFamily="34"/>
                <a:ea typeface="ＭＳ Ｐゴシック" pitchFamily="34"/>
                <a:cs typeface="ＭＳ Ｐゴシック" pitchFamily="34"/>
              </a:rPr>
              <a:t>existing)</a:t>
            </a:r>
          </a:p>
        </p:txBody>
      </p:sp>
      <p:sp>
        <p:nvSpPr>
          <p:cNvPr id="4" name="Freeform 3"/>
          <p:cNvSpPr/>
          <p:nvPr/>
        </p:nvSpPr>
        <p:spPr>
          <a:xfrm>
            <a:off x="3141783" y="5702050"/>
            <a:ext cx="1036562" cy="5201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2D050"/>
          </a:solidFill>
          <a:ln w="28440" cap="sq">
            <a:noFill/>
            <a:prstDash val="solid"/>
            <a:miter/>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fr-FR" sz="1400" b="1" i="0" u="none" strike="noStrike" cap="none" baseline="0" dirty="0">
                <a:ln>
                  <a:noFill/>
                </a:ln>
                <a:solidFill>
                  <a:srgbClr val="000000"/>
                </a:solidFill>
                <a:latin typeface="Calibri" pitchFamily="34"/>
                <a:ea typeface="ＭＳ Ｐゴシック" pitchFamily="34"/>
                <a:cs typeface="ＭＳ Ｐゴシック" pitchFamily="34"/>
              </a:rPr>
              <a:t>LINO</a:t>
            </a:r>
          </a:p>
          <a:p>
            <a:pPr marL="0" marR="0" lvl="0" indent="0" algn="ct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fr-FR" sz="1400" b="1" i="0" u="none" strike="noStrike" cap="none" baseline="0" dirty="0">
                <a:ln>
                  <a:noFill/>
                </a:ln>
                <a:solidFill>
                  <a:srgbClr val="000000"/>
                </a:solidFill>
                <a:latin typeface="Calibri" pitchFamily="34"/>
                <a:ea typeface="ＭＳ Ｐゴシック" pitchFamily="34"/>
                <a:cs typeface="ＭＳ Ｐゴシック" pitchFamily="34"/>
              </a:rPr>
              <a:t>(</a:t>
            </a:r>
            <a:r>
              <a:rPr lang="fr-FR" sz="1400" b="1" i="0" u="none" strike="noStrike" cap="none" baseline="0" dirty="0" err="1">
                <a:ln>
                  <a:noFill/>
                </a:ln>
                <a:solidFill>
                  <a:srgbClr val="000000"/>
                </a:solidFill>
                <a:latin typeface="Calibri" pitchFamily="34"/>
                <a:ea typeface="ＭＳ Ｐゴシック" pitchFamily="34"/>
                <a:cs typeface="ＭＳ Ｐゴシック" pitchFamily="34"/>
              </a:rPr>
              <a:t>project</a:t>
            </a:r>
            <a:r>
              <a:rPr lang="fr-FR" sz="1400" b="1" i="0" u="none" strike="noStrike" cap="none" baseline="0" dirty="0">
                <a:ln>
                  <a:noFill/>
                </a:ln>
                <a:solidFill>
                  <a:srgbClr val="000000"/>
                </a:solidFill>
                <a:latin typeface="Calibri" pitchFamily="34"/>
                <a:ea typeface="ＭＳ Ｐゴシック" pitchFamily="34"/>
                <a:cs typeface="ＭＳ Ｐゴシック" pitchFamily="34"/>
              </a:rPr>
              <a:t>)</a:t>
            </a:r>
          </a:p>
        </p:txBody>
      </p:sp>
      <p:cxnSp>
        <p:nvCxnSpPr>
          <p:cNvPr id="5" name="Straight Arrow Connector 4"/>
          <p:cNvCxnSpPr/>
          <p:nvPr/>
        </p:nvCxnSpPr>
        <p:spPr>
          <a:xfrm flipH="1">
            <a:off x="3236400" y="3420720"/>
            <a:ext cx="1261080" cy="601920"/>
          </a:xfrm>
          <a:prstGeom prst="straightConnector1">
            <a:avLst/>
          </a:prstGeom>
          <a:noFill/>
          <a:ln w="38160" cap="sq">
            <a:solidFill>
              <a:srgbClr val="FFFF00"/>
            </a:solidFill>
            <a:prstDash val="solid"/>
            <a:miter/>
            <a:tailEnd type="arrow"/>
          </a:ln>
        </p:spPr>
      </p:cxnSp>
      <p:cxnSp>
        <p:nvCxnSpPr>
          <p:cNvPr id="6" name="Straight Arrow Connector 5"/>
          <p:cNvCxnSpPr/>
          <p:nvPr/>
        </p:nvCxnSpPr>
        <p:spPr>
          <a:xfrm flipH="1" flipV="1">
            <a:off x="1362960" y="3917160"/>
            <a:ext cx="1873440" cy="103680"/>
          </a:xfrm>
          <a:prstGeom prst="straightConnector1">
            <a:avLst/>
          </a:prstGeom>
          <a:noFill/>
          <a:ln w="38160" cap="sq">
            <a:solidFill>
              <a:srgbClr val="FFFF00"/>
            </a:solidFill>
            <a:prstDash val="solid"/>
            <a:miter/>
            <a:tailEnd type="arrow"/>
          </a:ln>
        </p:spPr>
      </p:cxnSp>
      <p:sp>
        <p:nvSpPr>
          <p:cNvPr id="7" name="Freeform 6"/>
          <p:cNvSpPr/>
          <p:nvPr/>
        </p:nvSpPr>
        <p:spPr>
          <a:xfrm>
            <a:off x="6013771" y="3633480"/>
            <a:ext cx="928859" cy="523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2D050"/>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873"/>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fr-FR" sz="1400" b="1" i="0" u="none" strike="noStrike" cap="none" baseline="0" dirty="0">
                <a:ln>
                  <a:noFill/>
                </a:ln>
                <a:solidFill>
                  <a:srgbClr val="000000"/>
                </a:solidFill>
                <a:latin typeface="Calibri" pitchFamily="34"/>
                <a:ea typeface="ＭＳ Ｐゴシック" pitchFamily="34"/>
                <a:cs typeface="ＭＳ Ｐゴシック" pitchFamily="34"/>
              </a:rPr>
              <a:t>TAS</a:t>
            </a:r>
            <a:br>
              <a:rPr lang="fr-FR" sz="1400" b="1" i="0" u="none" strike="noStrike" cap="none" baseline="0" dirty="0">
                <a:ln>
                  <a:noFill/>
                </a:ln>
                <a:solidFill>
                  <a:srgbClr val="000000"/>
                </a:solidFill>
                <a:latin typeface="Calibri" pitchFamily="34"/>
                <a:ea typeface="ＭＳ Ｐゴシック" pitchFamily="34"/>
                <a:cs typeface="ＭＳ Ｐゴシック" pitchFamily="34"/>
              </a:rPr>
            </a:br>
            <a:r>
              <a:rPr lang="fr-FR" sz="1400" b="1" i="0" u="none" strike="noStrike" cap="none" baseline="0" dirty="0">
                <a:ln>
                  <a:noFill/>
                </a:ln>
                <a:solidFill>
                  <a:srgbClr val="000000"/>
                </a:solidFill>
                <a:latin typeface="Calibri" pitchFamily="34"/>
                <a:ea typeface="ＭＳ Ｐゴシック" pitchFamily="34"/>
                <a:cs typeface="ＭＳ Ｐゴシック" pitchFamily="34"/>
              </a:rPr>
              <a:t>(</a:t>
            </a:r>
            <a:r>
              <a:rPr lang="fr-FR" sz="1400" b="1" i="0" u="none" strike="noStrike" cap="none" baseline="0" dirty="0" err="1">
                <a:ln>
                  <a:noFill/>
                </a:ln>
                <a:solidFill>
                  <a:srgbClr val="000000"/>
                </a:solidFill>
                <a:latin typeface="Calibri" pitchFamily="34"/>
                <a:ea typeface="ＭＳ Ｐゴシック" pitchFamily="34"/>
                <a:cs typeface="ＭＳ Ｐゴシック" pitchFamily="34"/>
              </a:rPr>
              <a:t>project</a:t>
            </a:r>
            <a:r>
              <a:rPr lang="fr-FR" sz="1400" b="1" i="0" u="none" strike="noStrike" cap="none" baseline="0" dirty="0">
                <a:ln>
                  <a:noFill/>
                </a:ln>
                <a:solidFill>
                  <a:srgbClr val="000000"/>
                </a:solidFill>
                <a:latin typeface="Calibri" pitchFamily="34"/>
                <a:ea typeface="ＭＳ Ｐゴシック" pitchFamily="34"/>
                <a:cs typeface="ＭＳ Ｐゴシック" pitchFamily="34"/>
              </a:rPr>
              <a:t>)</a:t>
            </a:r>
          </a:p>
        </p:txBody>
      </p:sp>
      <p:cxnSp>
        <p:nvCxnSpPr>
          <p:cNvPr id="8" name="Straight Arrow Connector 7"/>
          <p:cNvCxnSpPr/>
          <p:nvPr/>
        </p:nvCxnSpPr>
        <p:spPr>
          <a:xfrm flipH="1">
            <a:off x="2494800" y="4049279"/>
            <a:ext cx="741600" cy="351001"/>
          </a:xfrm>
          <a:prstGeom prst="straightConnector1">
            <a:avLst/>
          </a:prstGeom>
          <a:noFill/>
          <a:ln w="38160" cap="sq">
            <a:solidFill>
              <a:srgbClr val="FFFF00"/>
            </a:solidFill>
            <a:prstDash val="solid"/>
            <a:miter/>
            <a:tailEnd type="arrow"/>
          </a:ln>
        </p:spPr>
      </p:cxnSp>
      <p:cxnSp>
        <p:nvCxnSpPr>
          <p:cNvPr id="9" name="Straight Arrow Connector 8"/>
          <p:cNvCxnSpPr/>
          <p:nvPr/>
        </p:nvCxnSpPr>
        <p:spPr>
          <a:xfrm>
            <a:off x="5254200" y="2889360"/>
            <a:ext cx="608399" cy="302040"/>
          </a:xfrm>
          <a:prstGeom prst="straightConnector1">
            <a:avLst/>
          </a:prstGeom>
          <a:noFill/>
          <a:ln w="38160" cap="sq">
            <a:solidFill>
              <a:srgbClr val="FFFF00"/>
            </a:solidFill>
            <a:prstDash val="solid"/>
            <a:miter/>
            <a:tailEnd type="arrow"/>
          </a:ln>
        </p:spPr>
      </p:cxnSp>
      <p:sp>
        <p:nvSpPr>
          <p:cNvPr id="10" name="Freeform 9"/>
          <p:cNvSpPr/>
          <p:nvPr/>
        </p:nvSpPr>
        <p:spPr>
          <a:xfrm>
            <a:off x="5882797" y="3000240"/>
            <a:ext cx="1019193" cy="5201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6E6FF">
              <a:alpha val="74000"/>
            </a:srgbClr>
          </a:solidFill>
          <a:ln w="28440" cap="sq">
            <a:solidFill>
              <a:srgbClr val="FFC000"/>
            </a:solidFill>
            <a:prstDash val="solid"/>
            <a:miter/>
          </a:ln>
        </p:spPr>
        <p:txBody>
          <a:bodyPr vert="horz" wrap="square" lIns="90000" tIns="46800" rIns="90000" bIns="46800" anchor="t" anchorCtr="0" compatLnSpc="1">
            <a:spAutoFit/>
          </a:bodyPr>
          <a:lstStyle/>
          <a:p>
            <a:pPr marL="0" marR="0" lvl="0" indent="0" algn="ctr" rtl="0" hangingPunct="1">
              <a:lnSpc>
                <a:spcPct val="100000"/>
              </a:lnSpc>
              <a:spcBef>
                <a:spcPts val="873"/>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fr-FR" sz="1400" b="1" i="0" u="none" strike="noStrike" cap="none" baseline="0" dirty="0">
                <a:ln>
                  <a:noFill/>
                </a:ln>
                <a:solidFill>
                  <a:srgbClr val="000000"/>
                </a:solidFill>
                <a:latin typeface="Calibri" pitchFamily="34"/>
                <a:ea typeface="ＭＳ Ｐゴシック" pitchFamily="34"/>
                <a:cs typeface="ＭＳ Ｐゴシック" pitchFamily="34"/>
              </a:rPr>
              <a:t>TETRA</a:t>
            </a:r>
            <a:br>
              <a:rPr lang="fr-FR" sz="1400" b="1" i="0" u="none" strike="noStrike" cap="none" baseline="0" dirty="0">
                <a:ln>
                  <a:noFill/>
                </a:ln>
                <a:solidFill>
                  <a:srgbClr val="000000"/>
                </a:solidFill>
                <a:latin typeface="Calibri" pitchFamily="34"/>
                <a:ea typeface="ＭＳ Ｐゴシック" pitchFamily="34"/>
                <a:cs typeface="ＭＳ Ｐゴシック" pitchFamily="34"/>
              </a:rPr>
            </a:br>
            <a:r>
              <a:rPr lang="fr-FR" sz="1400" b="1" i="0" u="none" strike="noStrike" cap="none" baseline="0" dirty="0">
                <a:ln>
                  <a:noFill/>
                </a:ln>
                <a:solidFill>
                  <a:srgbClr val="000000"/>
                </a:solidFill>
                <a:latin typeface="Calibri" pitchFamily="34"/>
                <a:ea typeface="ＭＳ Ｐゴシック" pitchFamily="34"/>
                <a:cs typeface="ＭＳ Ｐゴシック" pitchFamily="34"/>
              </a:rPr>
              <a:t>(</a:t>
            </a:r>
            <a:r>
              <a:rPr lang="fr-FR" sz="1400" b="1" i="0" u="none" strike="noStrike" cap="none" baseline="0" dirty="0" err="1">
                <a:ln>
                  <a:noFill/>
                </a:ln>
                <a:solidFill>
                  <a:srgbClr val="000000"/>
                </a:solidFill>
                <a:latin typeface="Calibri" pitchFamily="34"/>
                <a:ea typeface="ＭＳ Ｐゴシック" pitchFamily="34"/>
                <a:cs typeface="ＭＳ Ｐゴシック" pitchFamily="34"/>
              </a:rPr>
              <a:t>existing</a:t>
            </a:r>
            <a:r>
              <a:rPr lang="fr-FR" sz="1400" b="1" i="0" u="none" strike="noStrike" cap="none" baseline="0" dirty="0">
                <a:ln>
                  <a:noFill/>
                </a:ln>
                <a:solidFill>
                  <a:srgbClr val="000000"/>
                </a:solidFill>
                <a:latin typeface="Calibri" pitchFamily="34"/>
                <a:ea typeface="ＭＳ Ｐゴシック" pitchFamily="34"/>
                <a:cs typeface="ＭＳ Ｐゴシック" pitchFamily="34"/>
              </a:rPr>
              <a:t>)</a:t>
            </a:r>
          </a:p>
        </p:txBody>
      </p:sp>
      <p:sp>
        <p:nvSpPr>
          <p:cNvPr id="11" name="Freeform 10"/>
          <p:cNvSpPr/>
          <p:nvPr/>
        </p:nvSpPr>
        <p:spPr>
          <a:xfrm>
            <a:off x="5954341" y="2102220"/>
            <a:ext cx="1281719" cy="486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6E6FF">
              <a:alpha val="76000"/>
            </a:srgbClr>
          </a:solidFill>
          <a:ln w="28440" cap="sq">
            <a:solidFill>
              <a:srgbClr val="FFFF00"/>
            </a:solidFill>
            <a:prstDash val="solid"/>
            <a:miter/>
          </a:ln>
        </p:spPr>
        <p:txBody>
          <a:bodyPr vert="horz" wrap="square" lIns="90000" tIns="46800" rIns="90000" bIns="46800" anchor="t" anchorCtr="0" compatLnSpc="1">
            <a:spAutoFit/>
          </a:bodyPr>
          <a:lstStyle/>
          <a:p>
            <a:pPr marL="0" marR="0" lvl="0" indent="0" algn="ctr" rtl="0" hangingPunct="1">
              <a:lnSpc>
                <a:spcPct val="100000"/>
              </a:lnSpc>
              <a:spcBef>
                <a:spcPts val="873"/>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400" b="1" i="0" u="none" strike="noStrike" cap="none" baseline="0">
                <a:ln>
                  <a:noFill/>
                </a:ln>
                <a:solidFill>
                  <a:srgbClr val="000000"/>
                </a:solidFill>
                <a:latin typeface="Calibri" pitchFamily="34"/>
                <a:ea typeface="ＭＳ Ｐゴシック" pitchFamily="34"/>
                <a:cs typeface="ＭＳ Ｐゴシック" pitchFamily="34"/>
              </a:rPr>
              <a:t>Identification station</a:t>
            </a:r>
          </a:p>
        </p:txBody>
      </p:sp>
      <p:sp>
        <p:nvSpPr>
          <p:cNvPr id="12" name="Freeform 11"/>
          <p:cNvSpPr/>
          <p:nvPr/>
        </p:nvSpPr>
        <p:spPr>
          <a:xfrm>
            <a:off x="2673360" y="1505623"/>
            <a:ext cx="1353960" cy="55095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6E6FF">
              <a:alpha val="80000"/>
            </a:srgbClr>
          </a:solidFill>
          <a:ln w="28440" cap="sq">
            <a:solidFill>
              <a:srgbClr val="00FFFF"/>
            </a:solidFill>
            <a:prstDash val="solid"/>
            <a:miter/>
          </a:ln>
        </p:spPr>
        <p:txBody>
          <a:bodyPr vert="horz" wrap="square" lIns="90000" tIns="46800" rIns="90000" bIns="46800" anchor="t" anchorCtr="0" compatLnSpc="1">
            <a:spAutoFit/>
          </a:bodyPr>
          <a:lstStyle/>
          <a:p>
            <a:pPr marL="0" marR="0" lvl="0" indent="0" algn="ctr" rtl="0" hangingPunct="1">
              <a:lnSpc>
                <a:spcPct val="100000"/>
              </a:lnSpc>
              <a:spcBef>
                <a:spcPts val="873"/>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400" b="1" i="0" u="none" strike="noStrike" cap="none" baseline="0">
                <a:ln>
                  <a:noFill/>
                </a:ln>
                <a:solidFill>
                  <a:srgbClr val="000000"/>
                </a:solidFill>
                <a:latin typeface="Calibri" pitchFamily="34"/>
                <a:ea typeface="ＭＳ Ｐゴシック" pitchFamily="34"/>
                <a:cs typeface="ＭＳ Ｐゴシック" pitchFamily="34"/>
              </a:rPr>
              <a:t>Parrne mass separator</a:t>
            </a:r>
          </a:p>
        </p:txBody>
      </p:sp>
      <p:sp>
        <p:nvSpPr>
          <p:cNvPr id="13" name="Freeform 12"/>
          <p:cNvSpPr/>
          <p:nvPr/>
        </p:nvSpPr>
        <p:spPr>
          <a:xfrm>
            <a:off x="220441" y="3726469"/>
            <a:ext cx="874169"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2D050"/>
          </a:solidFill>
          <a:ln w="28440" cap="sq">
            <a:solidFill>
              <a:srgbClr val="92D050"/>
            </a:solidFill>
            <a:prstDash val="solid"/>
            <a:miter/>
          </a:ln>
        </p:spPr>
        <p:txBody>
          <a:bodyPr vert="horz" wrap="square" lIns="90000" tIns="46800" rIns="90000" bIns="46800" anchor="t" anchorCtr="0" compatLnSpc="1">
            <a:spAutoFit/>
          </a:bodyPr>
          <a:lstStyle/>
          <a:p>
            <a:pPr marL="0" marR="0" lvl="0" indent="0" algn="ctr" rtl="0" hangingPunct="1">
              <a:lnSpc>
                <a:spcPct val="100000"/>
              </a:lnSpc>
              <a:spcBef>
                <a:spcPts val="873"/>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fr-FR" sz="1400" b="1" i="0" u="none" strike="noStrike" cap="none" baseline="0" dirty="0" smtClean="0">
                <a:ln>
                  <a:noFill/>
                </a:ln>
                <a:solidFill>
                  <a:srgbClr val="000000"/>
                </a:solidFill>
                <a:latin typeface="Calibri" pitchFamily="34"/>
                <a:ea typeface="ＭＳ Ｐゴシック" pitchFamily="34"/>
                <a:cs typeface="ＭＳ Ｐゴシック" pitchFamily="34"/>
              </a:rPr>
              <a:t>POLAREX</a:t>
            </a:r>
            <a:br>
              <a:rPr lang="fr-FR" sz="1400" b="1" i="0" u="none" strike="noStrike" cap="none" baseline="0" dirty="0" smtClean="0">
                <a:ln>
                  <a:noFill/>
                </a:ln>
                <a:solidFill>
                  <a:srgbClr val="000000"/>
                </a:solidFill>
                <a:latin typeface="Calibri" pitchFamily="34"/>
                <a:ea typeface="ＭＳ Ｐゴシック" pitchFamily="34"/>
                <a:cs typeface="ＭＳ Ｐゴシック" pitchFamily="34"/>
              </a:rPr>
            </a:br>
            <a:r>
              <a:rPr lang="fr-FR" sz="1400" b="1" i="0" u="none" strike="noStrike" cap="none" baseline="0" dirty="0" smtClean="0">
                <a:ln>
                  <a:noFill/>
                </a:ln>
                <a:solidFill>
                  <a:srgbClr val="000000"/>
                </a:solidFill>
                <a:latin typeface="Calibri" pitchFamily="34"/>
                <a:ea typeface="ＭＳ Ｐゴシック" pitchFamily="34"/>
                <a:cs typeface="ＭＳ Ｐゴシック" pitchFamily="34"/>
              </a:rPr>
              <a:t>(</a:t>
            </a:r>
            <a:r>
              <a:rPr lang="fr-FR" sz="1400" b="1" i="0" u="none" strike="noStrike" cap="none" baseline="0" dirty="0" err="1">
                <a:ln>
                  <a:noFill/>
                </a:ln>
                <a:solidFill>
                  <a:srgbClr val="000000"/>
                </a:solidFill>
                <a:latin typeface="Calibri" pitchFamily="34"/>
                <a:ea typeface="ＭＳ Ｐゴシック" pitchFamily="34"/>
                <a:cs typeface="ＭＳ Ｐゴシック" pitchFamily="34"/>
              </a:rPr>
              <a:t>project</a:t>
            </a:r>
            <a:r>
              <a:rPr lang="fr-FR" sz="1400" b="1" i="0" u="none" strike="noStrike" cap="none" baseline="0" dirty="0">
                <a:ln>
                  <a:noFill/>
                </a:ln>
                <a:solidFill>
                  <a:srgbClr val="000000"/>
                </a:solidFill>
                <a:latin typeface="Calibri" pitchFamily="34"/>
                <a:ea typeface="ＭＳ Ｐゴシック" pitchFamily="34"/>
                <a:cs typeface="ＭＳ Ｐゴシック" pitchFamily="34"/>
              </a:rPr>
              <a:t>)</a:t>
            </a:r>
          </a:p>
        </p:txBody>
      </p:sp>
      <p:pic>
        <p:nvPicPr>
          <p:cNvPr id="14" name="Picture 13"/>
          <p:cNvPicPr>
            <a:picLocks noChangeAspect="1"/>
          </p:cNvPicPr>
          <p:nvPr/>
        </p:nvPicPr>
        <p:blipFill>
          <a:blip r:embed="rId5">
            <a:alphaModFix/>
          </a:blip>
          <a:srcRect/>
          <a:stretch>
            <a:fillRect/>
          </a:stretch>
        </p:blipFill>
        <p:spPr>
          <a:xfrm>
            <a:off x="6974602" y="3020614"/>
            <a:ext cx="1901158" cy="477521"/>
          </a:xfrm>
          <a:prstGeom prst="rect">
            <a:avLst/>
          </a:prstGeom>
          <a:noFill/>
          <a:ln>
            <a:noFill/>
          </a:ln>
        </p:spPr>
      </p:pic>
      <p:pic>
        <p:nvPicPr>
          <p:cNvPr id="15" name="Picture 14"/>
          <p:cNvPicPr>
            <a:picLocks noChangeAspect="1"/>
          </p:cNvPicPr>
          <p:nvPr/>
        </p:nvPicPr>
        <p:blipFill>
          <a:blip r:embed="rId6">
            <a:alphaModFix/>
          </a:blip>
          <a:srcRect/>
          <a:stretch>
            <a:fillRect/>
          </a:stretch>
        </p:blipFill>
        <p:spPr>
          <a:xfrm>
            <a:off x="7020979" y="3627432"/>
            <a:ext cx="828000" cy="535537"/>
          </a:xfrm>
          <a:prstGeom prst="rect">
            <a:avLst/>
          </a:prstGeom>
          <a:noFill/>
          <a:ln>
            <a:noFill/>
          </a:ln>
        </p:spPr>
      </p:pic>
      <p:pic>
        <p:nvPicPr>
          <p:cNvPr id="16" name="Picture 15"/>
          <p:cNvPicPr>
            <a:picLocks noChangeAspect="1"/>
          </p:cNvPicPr>
          <p:nvPr/>
        </p:nvPicPr>
        <p:blipFill>
          <a:blip r:embed="rId7">
            <a:alphaModFix/>
          </a:blip>
          <a:srcRect/>
          <a:stretch>
            <a:fillRect/>
          </a:stretch>
        </p:blipFill>
        <p:spPr>
          <a:xfrm>
            <a:off x="6736256" y="4231748"/>
            <a:ext cx="1277851" cy="522149"/>
          </a:xfrm>
          <a:prstGeom prst="rect">
            <a:avLst/>
          </a:prstGeom>
          <a:noFill/>
          <a:ln>
            <a:noFill/>
          </a:ln>
        </p:spPr>
      </p:pic>
      <p:sp>
        <p:nvSpPr>
          <p:cNvPr id="18" name="Freeform 17"/>
          <p:cNvSpPr/>
          <p:nvPr/>
        </p:nvSpPr>
        <p:spPr>
          <a:xfrm>
            <a:off x="-19080" y="-4680"/>
            <a:ext cx="9164520" cy="6080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660066"/>
          </a:solidFill>
          <a:ln>
            <a:noFill/>
            <a:prstDash val="solid"/>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19" name="Freeform 18"/>
          <p:cNvSpPr/>
          <p:nvPr/>
        </p:nvSpPr>
        <p:spPr>
          <a:xfrm>
            <a:off x="0" y="84240"/>
            <a:ext cx="9144000" cy="36827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GB" sz="1800" b="1" i="0" u="none" strike="noStrike" cap="none" baseline="0" dirty="0" smtClean="0">
                <a:ln>
                  <a:noFill/>
                </a:ln>
                <a:solidFill>
                  <a:srgbClr val="FFFFFF"/>
                </a:solidFill>
                <a:latin typeface="Arial" pitchFamily="34"/>
                <a:ea typeface="ＭＳ Ｐゴシック" pitchFamily="34"/>
                <a:cs typeface="ＭＳ Ｐゴシック" pitchFamily="34"/>
              </a:rPr>
              <a:t>Present setups and near-future projects</a:t>
            </a:r>
            <a:endParaRPr lang="en-GB" sz="1800" b="1" i="0" u="none" strike="noStrike" cap="none" baseline="0" dirty="0">
              <a:ln>
                <a:noFill/>
              </a:ln>
              <a:solidFill>
                <a:srgbClr val="FFFFFF"/>
              </a:solidFill>
              <a:latin typeface="Arial" pitchFamily="34"/>
              <a:ea typeface="ＭＳ Ｐゴシック" pitchFamily="34"/>
              <a:cs typeface="ＭＳ Ｐゴシック" pitchFamily="34"/>
            </a:endParaRPr>
          </a:p>
        </p:txBody>
      </p:sp>
      <p:pic>
        <p:nvPicPr>
          <p:cNvPr id="21" name="Picture 20" descr="http://homepages.physik.uni-muenchen.de/~Ludwig.Beck/index-Dateien/image5971.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5837" y="5429910"/>
            <a:ext cx="1109385" cy="63227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308181" y="4474621"/>
            <a:ext cx="947865" cy="537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smtClean="0">
                <a:solidFill>
                  <a:schemeClr val="tx1"/>
                </a:solidFill>
              </a:rPr>
              <a:t>MLL </a:t>
            </a:r>
            <a:r>
              <a:rPr lang="fr-FR" sz="1600" b="1" dirty="0" err="1" smtClean="0">
                <a:solidFill>
                  <a:schemeClr val="tx1"/>
                </a:solidFill>
              </a:rPr>
              <a:t>Trap</a:t>
            </a:r>
            <a:r>
              <a:rPr lang="fr-FR" sz="1600" b="1" dirty="0" smtClean="0">
                <a:solidFill>
                  <a:schemeClr val="tx1"/>
                </a:solidFill>
              </a:rPr>
              <a:t/>
            </a:r>
            <a:br>
              <a:rPr lang="fr-FR" sz="1600" b="1" dirty="0" smtClean="0">
                <a:solidFill>
                  <a:schemeClr val="tx1"/>
                </a:solidFill>
              </a:rPr>
            </a:br>
            <a:r>
              <a:rPr lang="fr-FR" sz="1600" b="1" dirty="0" smtClean="0">
                <a:solidFill>
                  <a:schemeClr val="tx1"/>
                </a:solidFill>
              </a:rPr>
              <a:t>(</a:t>
            </a:r>
            <a:r>
              <a:rPr lang="fr-FR" sz="1600" b="1" dirty="0" err="1" smtClean="0">
                <a:solidFill>
                  <a:schemeClr val="tx1"/>
                </a:solidFill>
              </a:rPr>
              <a:t>project</a:t>
            </a:r>
            <a:r>
              <a:rPr lang="fr-FR" sz="1600" b="1" dirty="0" smtClean="0">
                <a:solidFill>
                  <a:schemeClr val="tx1"/>
                </a:solidFill>
              </a:rPr>
              <a:t>)</a:t>
            </a:r>
            <a:endParaRPr lang="fr-FR" sz="1600" b="1" dirty="0">
              <a:solidFill>
                <a:schemeClr val="tx1"/>
              </a:solidFill>
            </a:endParaRPr>
          </a:p>
        </p:txBody>
      </p:sp>
      <p:sp>
        <p:nvSpPr>
          <p:cNvPr id="17" name="TextBox 16"/>
          <p:cNvSpPr txBox="1"/>
          <p:nvPr/>
        </p:nvSpPr>
        <p:spPr>
          <a:xfrm>
            <a:off x="169393" y="3163696"/>
            <a:ext cx="987771" cy="584775"/>
          </a:xfrm>
          <a:prstGeom prst="rect">
            <a:avLst/>
          </a:prstGeom>
          <a:noFill/>
        </p:spPr>
        <p:txBody>
          <a:bodyPr wrap="none" rtlCol="0">
            <a:spAutoFit/>
          </a:bodyPr>
          <a:lstStyle/>
          <a:p>
            <a:pPr algn="ctr"/>
            <a:r>
              <a:rPr lang="en-US" sz="1600" dirty="0" smtClean="0"/>
              <a:t>LTNO </a:t>
            </a:r>
            <a:br>
              <a:rPr lang="en-US" sz="1600" dirty="0" smtClean="0"/>
            </a:br>
            <a:r>
              <a:rPr lang="en-US" sz="1600" dirty="0" smtClean="0"/>
              <a:t>(</a:t>
            </a:r>
            <a:r>
              <a:rPr lang="en-US" sz="1600" baseline="30000" dirty="0" smtClean="0"/>
              <a:t>3</a:t>
            </a:r>
            <a:r>
              <a:rPr lang="en-US" sz="1600" dirty="0" smtClean="0"/>
              <a:t>He/</a:t>
            </a:r>
            <a:r>
              <a:rPr lang="en-US" sz="1600" baseline="30000" dirty="0" smtClean="0"/>
              <a:t>4</a:t>
            </a:r>
            <a:r>
              <a:rPr lang="en-US" sz="1600" dirty="0" smtClean="0"/>
              <a:t>He)</a:t>
            </a:r>
            <a:endParaRPr lang="en-US" sz="1600" dirty="0"/>
          </a:p>
        </p:txBody>
      </p:sp>
      <p:sp>
        <p:nvSpPr>
          <p:cNvPr id="23" name="TextBox 22"/>
          <p:cNvSpPr txBox="1"/>
          <p:nvPr/>
        </p:nvSpPr>
        <p:spPr>
          <a:xfrm>
            <a:off x="42368" y="4937122"/>
            <a:ext cx="1428789" cy="584775"/>
          </a:xfrm>
          <a:prstGeom prst="rect">
            <a:avLst/>
          </a:prstGeom>
          <a:noFill/>
        </p:spPr>
        <p:txBody>
          <a:bodyPr wrap="none" rtlCol="0">
            <a:spAutoFit/>
          </a:bodyPr>
          <a:lstStyle/>
          <a:p>
            <a:pPr algn="ctr"/>
            <a:r>
              <a:rPr lang="en-US" sz="1600" dirty="0" smtClean="0"/>
              <a:t>Mass </a:t>
            </a:r>
            <a:br>
              <a:rPr lang="en-US" sz="1600" dirty="0" smtClean="0"/>
            </a:br>
            <a:r>
              <a:rPr lang="en-US" sz="1600" dirty="0" smtClean="0"/>
              <a:t>measurements</a:t>
            </a:r>
            <a:endParaRPr lang="en-US" sz="1600" dirty="0"/>
          </a:p>
        </p:txBody>
      </p:sp>
      <p:sp>
        <p:nvSpPr>
          <p:cNvPr id="24" name="TextBox 23"/>
          <p:cNvSpPr txBox="1"/>
          <p:nvPr/>
        </p:nvSpPr>
        <p:spPr>
          <a:xfrm>
            <a:off x="2258647" y="6234621"/>
            <a:ext cx="3046090" cy="584775"/>
          </a:xfrm>
          <a:prstGeom prst="rect">
            <a:avLst/>
          </a:prstGeom>
          <a:noFill/>
        </p:spPr>
        <p:txBody>
          <a:bodyPr wrap="none" rtlCol="0">
            <a:spAutoFit/>
          </a:bodyPr>
          <a:lstStyle/>
          <a:p>
            <a:pPr algn="ctr"/>
            <a:r>
              <a:rPr lang="en-US" sz="1600" dirty="0" smtClean="0"/>
              <a:t>Laser-Induced nuclear orientation </a:t>
            </a:r>
            <a:br>
              <a:rPr lang="en-US" sz="1600" dirty="0" smtClean="0"/>
            </a:br>
            <a:r>
              <a:rPr lang="en-US" sz="1600" dirty="0" smtClean="0"/>
              <a:t>(µ,Q, </a:t>
            </a:r>
            <a:r>
              <a:rPr lang="en-US" sz="1600" dirty="0" err="1" smtClean="0"/>
              <a:t>J</a:t>
            </a:r>
            <a:r>
              <a:rPr lang="en-US" sz="1600" baseline="30000" dirty="0" err="1" smtClean="0">
                <a:latin typeface="Symbol" panose="05050102010706020507" pitchFamily="18" charset="2"/>
              </a:rPr>
              <a:t>p</a:t>
            </a:r>
            <a:r>
              <a:rPr lang="en-US" sz="1600" dirty="0" smtClean="0"/>
              <a:t>)</a:t>
            </a:r>
            <a:endParaRPr lang="en-US" sz="1600" dirty="0"/>
          </a:p>
        </p:txBody>
      </p:sp>
    </p:spTree>
    <p:extLst>
      <p:ext uri="{BB962C8B-B14F-4D97-AF65-F5344CB8AC3E}">
        <p14:creationId xmlns:p14="http://schemas.microsoft.com/office/powerpoint/2010/main" val="3845226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name="page30">
    <p:spTree>
      <p:nvGrpSpPr>
        <p:cNvPr id="1" name=""/>
        <p:cNvGrpSpPr/>
        <p:nvPr/>
      </p:nvGrpSpPr>
      <p:grpSpPr>
        <a:xfrm>
          <a:off x="0" y="0"/>
          <a:ext cx="0" cy="0"/>
          <a:chOff x="0" y="0"/>
          <a:chExt cx="0" cy="0"/>
        </a:xfrm>
      </p:grpSpPr>
      <p:pic>
        <p:nvPicPr>
          <p:cNvPr id="2" name="Picture 1"/>
          <p:cNvPicPr>
            <a:picLocks noChangeAspect="1"/>
          </p:cNvPicPr>
          <p:nvPr/>
        </p:nvPicPr>
        <p:blipFill>
          <a:blip r:embed="rId3">
            <a:alphaModFix/>
          </a:blip>
          <a:srcRect/>
          <a:stretch>
            <a:fillRect/>
          </a:stretch>
        </p:blipFill>
        <p:spPr>
          <a:xfrm>
            <a:off x="0" y="2378160"/>
            <a:ext cx="9144000" cy="4479840"/>
          </a:xfrm>
          <a:prstGeom prst="rect">
            <a:avLst/>
          </a:prstGeom>
          <a:noFill/>
          <a:ln>
            <a:noFill/>
          </a:ln>
        </p:spPr>
      </p:pic>
      <p:sp>
        <p:nvSpPr>
          <p:cNvPr id="3" name="Freeform 2"/>
          <p:cNvSpPr/>
          <p:nvPr/>
        </p:nvSpPr>
        <p:spPr>
          <a:xfrm>
            <a:off x="213071" y="85680"/>
            <a:ext cx="8728957" cy="231050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zh-CN" sz="2400" b="1" i="0" u="none" strike="noStrike" cap="none" baseline="0" dirty="0">
                <a:ln>
                  <a:noFill/>
                </a:ln>
                <a:solidFill>
                  <a:srgbClr val="000000"/>
                </a:solidFill>
                <a:ea typeface="ＭＳ Ｐゴシック" pitchFamily="34"/>
                <a:cs typeface="ＭＳ Ｐゴシック" pitchFamily="34"/>
              </a:rPr>
              <a:t>► </a:t>
            </a:r>
            <a:r>
              <a:rPr lang="en-US" sz="2400" b="1" i="0" u="none" strike="noStrike" cap="none" baseline="0" dirty="0" smtClean="0">
                <a:ln>
                  <a:noFill/>
                </a:ln>
                <a:solidFill>
                  <a:srgbClr val="000000"/>
                </a:solidFill>
                <a:ea typeface="ＭＳ Ｐゴシック" pitchFamily="34"/>
                <a:cs typeface="ＭＳ Ｐゴシック" pitchFamily="34"/>
              </a:rPr>
              <a:t>Stable and Radioactive beam facility</a:t>
            </a:r>
            <a:endParaRPr lang="en-US" sz="2400" b="1" i="0" u="none" strike="noStrike" cap="none" baseline="0" dirty="0">
              <a:ln>
                <a:noFill/>
              </a:ln>
              <a:solidFill>
                <a:srgbClr val="000000"/>
              </a:solidFill>
              <a:ea typeface="ＭＳ Ｐゴシック" pitchFamily="34"/>
              <a:cs typeface="ＭＳ Ｐゴシック" pitchFamily="34"/>
            </a:endParaRP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zh-CN" sz="2400" b="1" i="0" u="none" strike="noStrike" cap="none" baseline="0" dirty="0">
                <a:ln>
                  <a:noFill/>
                </a:ln>
                <a:solidFill>
                  <a:srgbClr val="000000"/>
                </a:solidFill>
                <a:ea typeface="ＭＳ Ｐゴシック" pitchFamily="34"/>
                <a:cs typeface="ＭＳ Ｐゴシック" pitchFamily="34"/>
              </a:rPr>
              <a:t>► </a:t>
            </a:r>
            <a:r>
              <a:rPr lang="en-US" sz="2400" b="1" i="0" u="none" strike="noStrike" cap="none" baseline="0" dirty="0">
                <a:ln>
                  <a:noFill/>
                </a:ln>
                <a:solidFill>
                  <a:srgbClr val="000000"/>
                </a:solidFill>
                <a:ea typeface="ＭＳ Ｐゴシック" pitchFamily="34"/>
                <a:cs typeface="ＭＳ Ｐゴシック" pitchFamily="34"/>
              </a:rPr>
              <a:t>R&amp;D on </a:t>
            </a:r>
            <a:r>
              <a:rPr lang="en-US" sz="2400" b="1" i="0" u="none" strike="noStrike" cap="none" baseline="0" dirty="0" smtClean="0">
                <a:ln>
                  <a:noFill/>
                </a:ln>
                <a:solidFill>
                  <a:srgbClr val="000000"/>
                </a:solidFill>
                <a:ea typeface="ＭＳ Ｐゴシック" pitchFamily="34"/>
                <a:cs typeface="ＭＳ Ｐゴシック" pitchFamily="34"/>
              </a:rPr>
              <a:t>ISOL </a:t>
            </a:r>
            <a:r>
              <a:rPr lang="en-US" sz="2400" b="1" i="0" u="none" strike="noStrike" cap="none" baseline="0" dirty="0">
                <a:ln>
                  <a:noFill/>
                </a:ln>
                <a:solidFill>
                  <a:srgbClr val="000000"/>
                </a:solidFill>
                <a:ea typeface="ＭＳ Ｐゴシック" pitchFamily="34"/>
                <a:cs typeface="ＭＳ Ｐゴシック" pitchFamily="34"/>
              </a:rPr>
              <a:t>&amp; RIB</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zh-CN" sz="2400" b="1" i="0" u="none" strike="noStrike" cap="none" baseline="0" dirty="0">
                <a:ln>
                  <a:noFill/>
                </a:ln>
                <a:solidFill>
                  <a:srgbClr val="000000"/>
                </a:solidFill>
                <a:ea typeface="ＭＳ Ｐゴシック" pitchFamily="34"/>
                <a:cs typeface="ＭＳ Ｐゴシック" pitchFamily="34"/>
              </a:rPr>
              <a:t>►</a:t>
            </a:r>
            <a:r>
              <a:rPr lang="en-US" sz="2400" b="1" i="0" u="none" strike="noStrike" cap="none" baseline="0" dirty="0">
                <a:ln>
                  <a:noFill/>
                </a:ln>
                <a:solidFill>
                  <a:srgbClr val="000000"/>
                </a:solidFill>
                <a:ea typeface="ＭＳ Ｐゴシック" pitchFamily="34"/>
                <a:cs typeface="ＭＳ Ｐゴシック" pitchFamily="34"/>
              </a:rPr>
              <a:t> low-energy physics </a:t>
            </a:r>
            <a:r>
              <a:rPr lang="en-US" sz="2400" b="1" i="0" u="none" strike="noStrike" cap="none" baseline="0" dirty="0" smtClean="0">
                <a:ln>
                  <a:noFill/>
                </a:ln>
                <a:solidFill>
                  <a:srgbClr val="000000"/>
                </a:solidFill>
                <a:ea typeface="ＭＳ Ｐゴシック" pitchFamily="34"/>
                <a:cs typeface="ＭＳ Ｐゴシック" pitchFamily="34"/>
              </a:rPr>
              <a:t>program </a:t>
            </a:r>
            <a:r>
              <a:rPr lang="en-US" sz="2400" b="1" i="0" u="none" strike="noStrike" cap="none" baseline="0" dirty="0">
                <a:ln>
                  <a:noFill/>
                </a:ln>
                <a:solidFill>
                  <a:srgbClr val="000000"/>
                </a:solidFill>
                <a:ea typeface="ＭＳ Ｐゴシック" pitchFamily="34"/>
                <a:cs typeface="ＭＳ Ｐゴシック" pitchFamily="34"/>
              </a:rPr>
              <a:t>based on </a:t>
            </a:r>
            <a:r>
              <a:rPr lang="en-US" sz="2400" b="1" i="0" u="none" strike="noStrike" cap="none" baseline="0" dirty="0" smtClean="0">
                <a:ln>
                  <a:noFill/>
                </a:ln>
                <a:solidFill>
                  <a:srgbClr val="000000"/>
                </a:solidFill>
                <a:ea typeface="ＭＳ Ｐゴシック" pitchFamily="34"/>
                <a:cs typeface="ＭＳ Ｐゴシック" pitchFamily="34"/>
              </a:rPr>
              <a:t>photo-fission</a:t>
            </a:r>
            <a:endParaRPr lang="en-US" sz="2400" b="1" i="0" u="none" strike="noStrike" cap="none" baseline="0" dirty="0">
              <a:ln>
                <a:noFill/>
              </a:ln>
              <a:solidFill>
                <a:srgbClr val="000000"/>
              </a:solidFill>
              <a:ea typeface="ＭＳ Ｐゴシック" pitchFamily="34"/>
              <a:cs typeface="ＭＳ Ｐゴシック" pitchFamily="34"/>
            </a:endParaRP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zh-CN" sz="2400" b="1" i="0" u="none" strike="noStrike" cap="none" baseline="0" dirty="0">
                <a:ln>
                  <a:noFill/>
                </a:ln>
                <a:solidFill>
                  <a:srgbClr val="000000"/>
                </a:solidFill>
                <a:ea typeface="ＭＳ Ｐゴシック" pitchFamily="34"/>
                <a:cs typeface="ＭＳ Ｐゴシック" pitchFamily="34"/>
              </a:rPr>
              <a:t>► </a:t>
            </a:r>
            <a:r>
              <a:rPr lang="en-US" sz="2400" b="1" i="0" u="none" strike="noStrike" cap="none" baseline="0" dirty="0">
                <a:ln>
                  <a:noFill/>
                </a:ln>
                <a:solidFill>
                  <a:srgbClr val="000000"/>
                </a:solidFill>
                <a:ea typeface="ＭＳ Ｐゴシック" pitchFamily="34"/>
                <a:cs typeface="ＭＳ Ｐゴシック" pitchFamily="34"/>
              </a:rPr>
              <a:t>R&amp;D and physics at </a:t>
            </a:r>
            <a:r>
              <a:rPr lang="en-US" sz="2400" b="1" i="0" u="none" strike="noStrike" cap="none" baseline="0" dirty="0" smtClean="0">
                <a:ln>
                  <a:noFill/>
                </a:ln>
                <a:solidFill>
                  <a:srgbClr val="000000"/>
                </a:solidFill>
                <a:ea typeface="ＭＳ Ｐゴシック" pitchFamily="34"/>
                <a:cs typeface="ＭＳ Ｐゴシック" pitchFamily="34"/>
              </a:rPr>
              <a:t>ALTO </a:t>
            </a:r>
            <a:r>
              <a:rPr lang="en-US" sz="2400" b="1" i="0" u="none" strike="noStrike" cap="none" baseline="0" dirty="0">
                <a:ln>
                  <a:noFill/>
                </a:ln>
                <a:solidFill>
                  <a:srgbClr val="000000"/>
                </a:solidFill>
                <a:ea typeface="ＭＳ Ｐゴシック" pitchFamily="34"/>
                <a:cs typeface="ＭＳ Ｐゴシック" pitchFamily="34"/>
              </a:rPr>
              <a:t>pave the way to Spiral-2 at </a:t>
            </a:r>
            <a:r>
              <a:rPr lang="en-US" sz="2400" b="1" i="0" u="none" strike="noStrike" cap="none" baseline="0" dirty="0" err="1">
                <a:ln>
                  <a:noFill/>
                </a:ln>
                <a:solidFill>
                  <a:srgbClr val="000000"/>
                </a:solidFill>
                <a:ea typeface="ＭＳ Ｐゴシック" pitchFamily="34"/>
                <a:cs typeface="ＭＳ Ｐゴシック" pitchFamily="34"/>
              </a:rPr>
              <a:t>Ganil</a:t>
            </a:r>
            <a:r>
              <a:rPr lang="en-US" sz="2400" b="1" i="0" u="none" strike="noStrike" cap="none" baseline="0" dirty="0">
                <a:ln>
                  <a:noFill/>
                </a:ln>
                <a:solidFill>
                  <a:srgbClr val="000000"/>
                </a:solidFill>
                <a:ea typeface="ＭＳ Ｐゴシック" pitchFamily="34"/>
                <a:cs typeface="ＭＳ Ｐゴシック" pitchFamily="34"/>
              </a:rPr>
              <a:t>:  </a:t>
            </a:r>
          </a:p>
          <a:p>
            <a:pPr marL="0" marR="0" lvl="0" indent="0" algn="l" rtl="0" hangingPunct="1">
              <a:lnSpc>
                <a:spcPct val="100000"/>
              </a:lnSpc>
              <a:spcBef>
                <a:spcPts val="0"/>
              </a:spcBef>
              <a:spcAft>
                <a:spcPts val="0"/>
              </a:spcAft>
              <a:buNone/>
              <a:tabLst>
                <a:tab pos="266700" algn="l"/>
                <a:tab pos="457200" algn="l"/>
                <a:tab pos="914400" algn="l"/>
                <a:tab pos="1370013" algn="l"/>
                <a:tab pos="1828800" algn="l"/>
                <a:tab pos="2286000" algn="l"/>
                <a:tab pos="2741613" algn="l"/>
                <a:tab pos="3200400" algn="l"/>
                <a:tab pos="3657600" algn="l"/>
                <a:tab pos="4114800" algn="l"/>
                <a:tab pos="4572000" algn="l"/>
                <a:tab pos="5029200" algn="l"/>
                <a:tab pos="5484813" algn="l"/>
                <a:tab pos="5943600" algn="l"/>
                <a:tab pos="6399213" algn="l"/>
                <a:tab pos="6858000" algn="l"/>
                <a:tab pos="7315200" algn="l"/>
                <a:tab pos="7772400" algn="l"/>
                <a:tab pos="8229600" algn="l"/>
                <a:tab pos="8686800" algn="l"/>
                <a:tab pos="9144000" algn="l"/>
              </a:tabLst>
            </a:pPr>
            <a:r>
              <a:rPr lang="en-US" sz="2400" b="1" i="0" u="none" strike="noStrike" cap="none" baseline="0" dirty="0">
                <a:ln>
                  <a:noFill/>
                </a:ln>
                <a:solidFill>
                  <a:srgbClr val="000000"/>
                </a:solidFill>
                <a:ea typeface="ＭＳ Ｐゴシック" pitchFamily="34"/>
                <a:cs typeface="ＭＳ Ｐゴシック" pitchFamily="34"/>
              </a:rPr>
              <a:t>    </a:t>
            </a:r>
            <a:r>
              <a:rPr lang="en-US" sz="2400" b="1" i="0" u="none" strike="noStrike" cap="none" baseline="0" dirty="0" smtClean="0">
                <a:ln>
                  <a:noFill/>
                </a:ln>
                <a:solidFill>
                  <a:srgbClr val="000000"/>
                </a:solidFill>
                <a:ea typeface="ＭＳ Ｐゴシック" pitchFamily="34"/>
                <a:cs typeface="ＭＳ Ｐゴシック" pitchFamily="34"/>
              </a:rPr>
              <a:t>initiate </a:t>
            </a:r>
            <a:r>
              <a:rPr lang="en-US" sz="2400" b="1" i="0" u="none" strike="noStrike" cap="none" baseline="0" dirty="0">
                <a:ln>
                  <a:noFill/>
                </a:ln>
                <a:solidFill>
                  <a:srgbClr val="000000"/>
                </a:solidFill>
                <a:ea typeface="ＭＳ Ｐゴシック" pitchFamily="34"/>
                <a:cs typeface="ＭＳ Ｐゴシック" pitchFamily="34"/>
              </a:rPr>
              <a:t>physics program, train new generation of </a:t>
            </a:r>
            <a:r>
              <a:rPr lang="en-US" sz="2400" b="1" i="0" u="none" strike="noStrike" cap="none" baseline="0" dirty="0" smtClean="0">
                <a:ln>
                  <a:noFill/>
                </a:ln>
                <a:solidFill>
                  <a:srgbClr val="000000"/>
                </a:solidFill>
                <a:ea typeface="ＭＳ Ｐゴシック" pitchFamily="34"/>
                <a:cs typeface="ＭＳ Ｐゴシック" pitchFamily="34"/>
              </a:rPr>
              <a:t>ISOL physicists</a:t>
            </a:r>
            <a:r>
              <a:rPr lang="en-US" sz="2400" b="1" i="0" u="none" strike="noStrike" cap="none" baseline="0" dirty="0">
                <a:ln>
                  <a:noFill/>
                </a:ln>
                <a:solidFill>
                  <a:srgbClr val="000000"/>
                </a:solidFill>
                <a:ea typeface="ＭＳ Ｐゴシック" pitchFamily="34"/>
                <a:cs typeface="ＭＳ Ｐゴシック" pitchFamily="34"/>
              </a:rPr>
              <a:t>, </a:t>
            </a:r>
            <a:r>
              <a:rPr lang="en-US" sz="2400" b="1" i="0" u="none" strike="noStrike" cap="none" baseline="0" dirty="0" smtClean="0">
                <a:ln>
                  <a:noFill/>
                </a:ln>
                <a:solidFill>
                  <a:srgbClr val="000000"/>
                </a:solidFill>
                <a:ea typeface="ＭＳ Ｐゴシック" pitchFamily="34"/>
                <a:cs typeface="ＭＳ Ｐゴシック" pitchFamily="34"/>
              </a:rPr>
              <a:t>	develop </a:t>
            </a:r>
            <a:r>
              <a:rPr lang="en-US" sz="2400" b="1" i="0" u="none" strike="noStrike" cap="none" baseline="0" dirty="0">
                <a:ln>
                  <a:noFill/>
                </a:ln>
                <a:solidFill>
                  <a:srgbClr val="000000"/>
                </a:solidFill>
                <a:ea typeface="ＭＳ Ｐゴシック" pitchFamily="34"/>
                <a:cs typeface="ＭＳ Ｐゴシック" pitchFamily="34"/>
              </a:rPr>
              <a:t>instruments and methodologies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4425" t="5854" r="10499" b="6562"/>
          <a:stretch>
            <a:fillRect/>
          </a:stretch>
        </p:blipFill>
        <p:spPr bwMode="auto">
          <a:xfrm>
            <a:off x="288032" y="-8681"/>
            <a:ext cx="8676456" cy="6866681"/>
          </a:xfrm>
          <a:prstGeom prst="rect">
            <a:avLst/>
          </a:prstGeom>
          <a:noFill/>
          <a:ln w="9525">
            <a:noFill/>
            <a:miter lim="800000"/>
            <a:headEnd/>
            <a:tailEnd/>
          </a:ln>
        </p:spPr>
      </p:pic>
      <p:sp>
        <p:nvSpPr>
          <p:cNvPr id="11" name="ZoneTexte 10"/>
          <p:cNvSpPr txBox="1"/>
          <p:nvPr/>
        </p:nvSpPr>
        <p:spPr>
          <a:xfrm>
            <a:off x="7524328" y="0"/>
            <a:ext cx="1314784" cy="369332"/>
          </a:xfrm>
          <a:prstGeom prst="rect">
            <a:avLst/>
          </a:prstGeom>
          <a:noFill/>
        </p:spPr>
        <p:txBody>
          <a:bodyPr wrap="none" rtlCol="0">
            <a:spAutoFit/>
          </a:bodyPr>
          <a:lstStyle/>
          <a:p>
            <a:r>
              <a:rPr lang="fr-FR" dirty="0" smtClean="0">
                <a:solidFill>
                  <a:schemeClr val="bg1"/>
                </a:solidFill>
              </a:rPr>
              <a:t>April 18, ’15</a:t>
            </a:r>
            <a:endParaRPr lang="en-US" dirty="0">
              <a:solidFill>
                <a:schemeClr val="bg1"/>
              </a:solidFill>
            </a:endParaRPr>
          </a:p>
        </p:txBody>
      </p:sp>
      <p:sp>
        <p:nvSpPr>
          <p:cNvPr id="2" name="テキスト ボックス 1"/>
          <p:cNvSpPr txBox="1"/>
          <p:nvPr/>
        </p:nvSpPr>
        <p:spPr>
          <a:xfrm>
            <a:off x="4082959" y="5805264"/>
            <a:ext cx="554960"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fr-FR" dirty="0" smtClean="0"/>
              <a:t>GET</a:t>
            </a:r>
            <a:endParaRPr lang="en-US" dirty="0"/>
          </a:p>
        </p:txBody>
      </p:sp>
      <p:sp>
        <p:nvSpPr>
          <p:cNvPr id="6" name="テキスト ボックス 5"/>
          <p:cNvSpPr txBox="1"/>
          <p:nvPr/>
        </p:nvSpPr>
        <p:spPr>
          <a:xfrm>
            <a:off x="7812360" y="692696"/>
            <a:ext cx="949299" cy="369332"/>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fr-FR" dirty="0" smtClean="0"/>
              <a:t>Bacchus</a:t>
            </a:r>
            <a:endParaRPr lang="en-US" dirty="0"/>
          </a:p>
        </p:txBody>
      </p:sp>
      <p:sp>
        <p:nvSpPr>
          <p:cNvPr id="7" name="テキスト ボックス 6"/>
          <p:cNvSpPr txBox="1"/>
          <p:nvPr/>
        </p:nvSpPr>
        <p:spPr>
          <a:xfrm>
            <a:off x="6156176" y="2636912"/>
            <a:ext cx="792909"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fr-FR" dirty="0" smtClean="0"/>
              <a:t>ACTAR</a:t>
            </a:r>
            <a:endParaRPr lang="en-US" dirty="0"/>
          </a:p>
        </p:txBody>
      </p:sp>
    </p:spTree>
    <p:extLst>
      <p:ext uri="{BB962C8B-B14F-4D97-AF65-F5344CB8AC3E}">
        <p14:creationId xmlns:p14="http://schemas.microsoft.com/office/powerpoint/2010/main" val="3414158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smtClean="0"/>
              <a:t>Use « diaporama » to </a:t>
            </a:r>
            <a:r>
              <a:rPr lang="fr-FR" dirty="0" err="1" smtClean="0"/>
              <a:t>view</a:t>
            </a:r>
            <a:endParaRPr lang="fr-FR" dirty="0"/>
          </a:p>
        </p:txBody>
      </p:sp>
      <p:sp>
        <p:nvSpPr>
          <p:cNvPr id="4" name="Titre 3"/>
          <p:cNvSpPr>
            <a:spLocks noGrp="1"/>
          </p:cNvSpPr>
          <p:nvPr>
            <p:ph type="title"/>
          </p:nvPr>
        </p:nvSpPr>
        <p:spPr/>
        <p:txBody>
          <a:bodyPr/>
          <a:lstStyle/>
          <a:p>
            <a:r>
              <a:rPr lang="fr-FR" dirty="0" smtClean="0"/>
              <a:t>Animations</a:t>
            </a:r>
            <a:endParaRPr lang="fr-FR" dirty="0"/>
          </a:p>
        </p:txBody>
      </p:sp>
      <p:pic>
        <p:nvPicPr>
          <p:cNvPr id="5" name="Image 4" descr="6particles.g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01" y="3501008"/>
            <a:ext cx="5371187" cy="3356992"/>
          </a:xfrm>
          <a:prstGeom prst="rect">
            <a:avLst/>
          </a:prstGeom>
        </p:spPr>
      </p:pic>
      <p:pic>
        <p:nvPicPr>
          <p:cNvPr id="6" name="Image 5" descr="2particles.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952" y="1196752"/>
            <a:ext cx="4968399" cy="3105249"/>
          </a:xfrm>
          <a:prstGeom prst="rect">
            <a:avLst/>
          </a:prstGeom>
        </p:spPr>
      </p:pic>
    </p:spTree>
    <p:extLst>
      <p:ext uri="{BB962C8B-B14F-4D97-AF65-F5344CB8AC3E}">
        <p14:creationId xmlns:p14="http://schemas.microsoft.com/office/powerpoint/2010/main" val="38406615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fr-FR" dirty="0" smtClean="0"/>
              <a:t>Backup</a:t>
            </a:r>
            <a:endParaRPr lang="en-US" dirty="0"/>
          </a:p>
        </p:txBody>
      </p:sp>
    </p:spTree>
    <p:extLst>
      <p:ext uri="{BB962C8B-B14F-4D97-AF65-F5344CB8AC3E}">
        <p14:creationId xmlns:p14="http://schemas.microsoft.com/office/powerpoint/2010/main" val="393058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alphaModFix/>
          </a:blip>
          <a:srcRect t="4851"/>
          <a:stretch/>
        </p:blipFill>
        <p:spPr>
          <a:xfrm>
            <a:off x="-25167" y="604684"/>
            <a:ext cx="5070240" cy="6254755"/>
          </a:xfrm>
          <a:prstGeom prst="rect">
            <a:avLst/>
          </a:prstGeom>
          <a:noFill/>
          <a:ln>
            <a:noFill/>
          </a:ln>
        </p:spPr>
      </p:pic>
      <p:pic>
        <p:nvPicPr>
          <p:cNvPr id="23" name="Picture 22"/>
          <p:cNvPicPr>
            <a:picLocks noChangeAspect="1"/>
          </p:cNvPicPr>
          <p:nvPr/>
        </p:nvPicPr>
        <p:blipFill rotWithShape="1">
          <a:blip r:embed="rId3">
            <a:alphaModFix/>
          </a:blip>
          <a:srcRect l="16220" t="21486" r="6250" b="28724"/>
          <a:stretch/>
        </p:blipFill>
        <p:spPr>
          <a:xfrm>
            <a:off x="3463815" y="603669"/>
            <a:ext cx="5680079" cy="2676832"/>
          </a:xfrm>
          <a:prstGeom prst="rect">
            <a:avLst/>
          </a:prstGeom>
          <a:noFill/>
          <a:ln>
            <a:noFill/>
          </a:ln>
        </p:spPr>
      </p:pic>
      <p:sp>
        <p:nvSpPr>
          <p:cNvPr id="15" name="Straight Connector 14"/>
          <p:cNvSpPr/>
          <p:nvPr/>
        </p:nvSpPr>
        <p:spPr>
          <a:xfrm flipH="1">
            <a:off x="1814400" y="3319559"/>
            <a:ext cx="1712879" cy="1138321"/>
          </a:xfrm>
          <a:prstGeom prst="line">
            <a:avLst/>
          </a:prstGeom>
          <a:noFill/>
          <a:ln w="36720">
            <a:solidFill>
              <a:srgbClr val="00B8FF"/>
            </a:solidFill>
            <a:prstDash val="solid"/>
            <a:round/>
            <a:tailEnd type="arrow"/>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18" name="Freeform 17"/>
          <p:cNvSpPr/>
          <p:nvPr/>
        </p:nvSpPr>
        <p:spPr>
          <a:xfrm>
            <a:off x="357120" y="4392720"/>
            <a:ext cx="1592280" cy="7588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36720">
            <a:solidFill>
              <a:srgbClr val="00B8FF"/>
            </a:solidFill>
            <a:prstDash val="solid"/>
            <a:round/>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20" name="Freeform 19"/>
          <p:cNvSpPr/>
          <p:nvPr/>
        </p:nvSpPr>
        <p:spPr>
          <a:xfrm>
            <a:off x="6762599" y="1428840"/>
            <a:ext cx="833759" cy="333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600" b="0" i="0" u="none" strike="noStrike" cap="none" baseline="0" dirty="0">
                <a:ln>
                  <a:noFill/>
                </a:ln>
                <a:solidFill>
                  <a:schemeClr val="bg1"/>
                </a:solidFill>
                <a:latin typeface="Arial" pitchFamily="34"/>
                <a:ea typeface="ＭＳ Ｐゴシック" pitchFamily="34"/>
                <a:cs typeface="ＭＳ Ｐゴシック" pitchFamily="34"/>
              </a:rPr>
              <a:t>15 MV</a:t>
            </a:r>
          </a:p>
        </p:txBody>
      </p:sp>
      <p:sp>
        <p:nvSpPr>
          <p:cNvPr id="21" name="Freeform 20"/>
          <p:cNvSpPr/>
          <p:nvPr/>
        </p:nvSpPr>
        <p:spPr>
          <a:xfrm>
            <a:off x="3410349" y="1519628"/>
            <a:ext cx="907919" cy="333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600" b="0" i="0" u="none" strike="noStrike" cap="none" baseline="0" dirty="0">
                <a:ln>
                  <a:noFill/>
                </a:ln>
                <a:solidFill>
                  <a:srgbClr val="FFFFFF"/>
                </a:solidFill>
                <a:latin typeface="Arial" pitchFamily="34"/>
                <a:ea typeface="ＭＳ Ｐゴシック" pitchFamily="34"/>
                <a:cs typeface="ＭＳ Ｐゴシック" pitchFamily="34"/>
              </a:rPr>
              <a:t>50 MeV</a:t>
            </a:r>
          </a:p>
        </p:txBody>
      </p:sp>
      <p:sp>
        <p:nvSpPr>
          <p:cNvPr id="24" name="Freeform 23"/>
          <p:cNvSpPr/>
          <p:nvPr/>
        </p:nvSpPr>
        <p:spPr>
          <a:xfrm>
            <a:off x="5094698" y="3640955"/>
            <a:ext cx="3989426" cy="10793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45000" rIns="0" bIns="45000" anchor="t"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 pos="9601200" algn="l"/>
                <a:tab pos="10058400" algn="l"/>
                <a:tab pos="10515600" algn="l"/>
              </a:tabLst>
            </a:pPr>
            <a:r>
              <a:rPr lang="en-US" sz="1800" b="1" i="0" u="none" strike="noStrike" cap="none" baseline="0" dirty="0" smtClean="0">
                <a:ln>
                  <a:noFill/>
                </a:ln>
                <a:solidFill>
                  <a:srgbClr val="800080"/>
                </a:solidFill>
                <a:latin typeface="Arial" pitchFamily="34"/>
                <a:ea typeface="Calibri" pitchFamily="34"/>
                <a:cs typeface="Calibri" pitchFamily="34"/>
              </a:rPr>
              <a:t>				</a:t>
            </a:r>
            <a:r>
              <a:rPr lang="en-US" sz="1800" b="1" i="0" u="sng" strike="noStrike" cap="none" baseline="0" dirty="0" smtClean="0">
                <a:ln>
                  <a:noFill/>
                </a:ln>
                <a:solidFill>
                  <a:srgbClr val="800080"/>
                </a:solidFill>
                <a:latin typeface="Arial" pitchFamily="34"/>
                <a:ea typeface="Calibri" pitchFamily="34"/>
                <a:cs typeface="Calibri" pitchFamily="34"/>
              </a:rPr>
              <a:t>2013	2014	2015</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 pos="9601200" algn="l"/>
                <a:tab pos="10058400" algn="l"/>
                <a:tab pos="10515600" algn="l"/>
              </a:tabLst>
            </a:pPr>
            <a:r>
              <a:rPr lang="en-US" sz="1800" b="1" i="0" u="none" strike="noStrike" cap="none" baseline="0" dirty="0" smtClean="0">
                <a:ln>
                  <a:noFill/>
                </a:ln>
                <a:solidFill>
                  <a:srgbClr val="C00000"/>
                </a:solidFill>
                <a:latin typeface="Arial" pitchFamily="34"/>
                <a:ea typeface="Calibri" pitchFamily="34"/>
                <a:cs typeface="Calibri" pitchFamily="34"/>
              </a:rPr>
              <a:t>Users		200		135		&gt;120</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 pos="9601200" algn="l"/>
                <a:tab pos="10058400" algn="l"/>
                <a:tab pos="10515600" algn="l"/>
              </a:tabLst>
            </a:pPr>
            <a:r>
              <a:rPr lang="en-US" sz="1800" b="1" i="0" u="none" strike="noStrike" cap="none" baseline="0" dirty="0" smtClean="0">
                <a:ln>
                  <a:noFill/>
                </a:ln>
                <a:solidFill>
                  <a:schemeClr val="accent5">
                    <a:lumMod val="75000"/>
                  </a:schemeClr>
                </a:solidFill>
                <a:latin typeface="Arial" pitchFamily="34"/>
                <a:ea typeface="Calibri" pitchFamily="34"/>
                <a:cs typeface="Calibri" pitchFamily="34"/>
              </a:rPr>
              <a:t>Beam-time	2983 h	2297 h	2736 h</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 pos="9601200" algn="l"/>
                <a:tab pos="10058400" algn="l"/>
                <a:tab pos="10515600" algn="l"/>
              </a:tabLst>
            </a:pPr>
            <a:r>
              <a:rPr lang="en-US" b="1" dirty="0">
                <a:solidFill>
                  <a:schemeClr val="accent5">
                    <a:lumMod val="75000"/>
                  </a:schemeClr>
                </a:solidFill>
                <a:latin typeface="Arial" pitchFamily="34"/>
                <a:ea typeface="Calibri" pitchFamily="34"/>
                <a:cs typeface="Calibri" pitchFamily="34"/>
              </a:rPr>
              <a:t>	</a:t>
            </a:r>
            <a:r>
              <a:rPr lang="en-US" b="1" dirty="0" smtClean="0">
                <a:solidFill>
                  <a:schemeClr val="accent5">
                    <a:lumMod val="75000"/>
                  </a:schemeClr>
                </a:solidFill>
                <a:latin typeface="Arial" pitchFamily="34"/>
                <a:ea typeface="Calibri" pitchFamily="34"/>
                <a:cs typeface="Calibri" pitchFamily="34"/>
              </a:rPr>
              <a:t>			</a:t>
            </a:r>
            <a:r>
              <a:rPr lang="en-US" dirty="0" smtClean="0">
                <a:solidFill>
                  <a:schemeClr val="bg2">
                    <a:lumMod val="90000"/>
                  </a:schemeClr>
                </a:solidFill>
                <a:latin typeface="Arial" pitchFamily="34"/>
                <a:ea typeface="Calibri" pitchFamily="34"/>
                <a:cs typeface="Calibri" pitchFamily="34"/>
              </a:rPr>
              <a:t>373 UT	287 UT	342 UT</a:t>
            </a:r>
            <a:endParaRPr lang="en-US" sz="1800" i="0" u="none" strike="noStrike" cap="none" baseline="0" dirty="0" smtClean="0">
              <a:ln>
                <a:noFill/>
              </a:ln>
              <a:solidFill>
                <a:schemeClr val="bg2">
                  <a:lumMod val="90000"/>
                </a:schemeClr>
              </a:solidFill>
              <a:latin typeface="Arial" pitchFamily="34"/>
              <a:ea typeface="Calibri" pitchFamily="34"/>
              <a:cs typeface="Calibri" pitchFamily="34"/>
            </a:endParaRPr>
          </a:p>
        </p:txBody>
      </p:sp>
      <p:pic>
        <p:nvPicPr>
          <p:cNvPr id="25" name="Picture 24"/>
          <p:cNvPicPr>
            <a:picLocks noChangeAspect="1"/>
          </p:cNvPicPr>
          <p:nvPr/>
        </p:nvPicPr>
        <p:blipFill>
          <a:blip r:embed="rId4">
            <a:alphaModFix/>
          </a:blip>
          <a:srcRect/>
          <a:stretch>
            <a:fillRect/>
          </a:stretch>
        </p:blipFill>
        <p:spPr>
          <a:xfrm>
            <a:off x="7705799" y="5925959"/>
            <a:ext cx="1138320" cy="622440"/>
          </a:xfrm>
          <a:prstGeom prst="rect">
            <a:avLst/>
          </a:prstGeom>
          <a:noFill/>
          <a:ln>
            <a:noFill/>
          </a:ln>
        </p:spPr>
      </p:pic>
      <p:pic>
        <p:nvPicPr>
          <p:cNvPr id="26" name="Picture 25"/>
          <p:cNvPicPr>
            <a:picLocks noChangeAspect="1"/>
          </p:cNvPicPr>
          <p:nvPr/>
        </p:nvPicPr>
        <p:blipFill>
          <a:blip r:embed="rId5">
            <a:alphaModFix/>
          </a:blip>
          <a:srcRect/>
          <a:stretch>
            <a:fillRect/>
          </a:stretch>
        </p:blipFill>
        <p:spPr>
          <a:xfrm>
            <a:off x="6392018" y="5918040"/>
            <a:ext cx="1243080" cy="729000"/>
          </a:xfrm>
          <a:prstGeom prst="rect">
            <a:avLst/>
          </a:prstGeom>
          <a:noFill/>
          <a:ln>
            <a:noFill/>
          </a:ln>
        </p:spPr>
      </p:pic>
      <p:pic>
        <p:nvPicPr>
          <p:cNvPr id="27" name="Picture 26"/>
          <p:cNvPicPr>
            <a:picLocks noChangeAspect="1"/>
          </p:cNvPicPr>
          <p:nvPr/>
        </p:nvPicPr>
        <p:blipFill>
          <a:blip r:embed="rId6">
            <a:alphaModFix/>
            <a:lum/>
          </a:blip>
          <a:srcRect/>
          <a:stretch>
            <a:fillRect/>
          </a:stretch>
        </p:blipFill>
        <p:spPr>
          <a:xfrm>
            <a:off x="5142702" y="5925959"/>
            <a:ext cx="1208159" cy="666720"/>
          </a:xfrm>
          <a:prstGeom prst="rect">
            <a:avLst/>
          </a:prstGeom>
          <a:noFill/>
          <a:ln>
            <a:noFill/>
          </a:ln>
        </p:spPr>
      </p:pic>
      <p:pic>
        <p:nvPicPr>
          <p:cNvPr id="13" name="Image 2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96358" y="5151600"/>
            <a:ext cx="1168625" cy="409665"/>
          </a:xfrm>
          <a:prstGeom prst="rect">
            <a:avLst/>
          </a:prstGeom>
          <a:noFill/>
          <a:extLst>
            <a:ext uri="{909E8E84-426E-40DD-AFC4-6F175D3DCCD1}">
              <a14:hiddenFill xmlns:a14="http://schemas.microsoft.com/office/drawing/2010/main">
                <a:solidFill>
                  <a:srgbClr val="FFFFFF"/>
                </a:solidFill>
              </a14:hiddenFill>
            </a:ext>
          </a:extLst>
        </p:spPr>
      </p:pic>
      <p:pic>
        <p:nvPicPr>
          <p:cNvPr id="14" name="il_fi" descr="http://phys-merger.physik.unibas.ch/users/group/logo_ensar.png"/>
          <p:cNvPicPr>
            <a:picLocks noChangeAspect="1" noChangeArrowheads="1"/>
          </p:cNvPicPr>
          <p:nvPr/>
        </p:nvPicPr>
        <p:blipFill>
          <a:blip r:embed="rId8" cstate="print"/>
          <a:srcRect l="32587"/>
          <a:stretch>
            <a:fillRect/>
          </a:stretch>
        </p:blipFill>
        <p:spPr bwMode="auto">
          <a:xfrm>
            <a:off x="5463063" y="5151600"/>
            <a:ext cx="1155851" cy="409665"/>
          </a:xfrm>
          <a:prstGeom prst="rect">
            <a:avLst/>
          </a:prstGeom>
          <a:noFill/>
        </p:spPr>
      </p:pic>
      <p:sp>
        <p:nvSpPr>
          <p:cNvPr id="2" name="Title 1"/>
          <p:cNvSpPr>
            <a:spLocks noGrp="1"/>
          </p:cNvSpPr>
          <p:nvPr>
            <p:ph type="title"/>
          </p:nvPr>
        </p:nvSpPr>
        <p:spPr/>
        <p:txBody>
          <a:bodyPr/>
          <a:lstStyle/>
          <a:p>
            <a:pPr lvl="0"/>
            <a:r>
              <a:rPr lang="en-US" dirty="0">
                <a:solidFill>
                  <a:srgbClr val="FFFFFF"/>
                </a:solidFill>
                <a:ea typeface="ＭＳ Ｐゴシック" pitchFamily="34"/>
                <a:cs typeface="ＭＳ Ｐゴシック" pitchFamily="34"/>
              </a:rPr>
              <a:t>The ALTO </a:t>
            </a:r>
            <a:r>
              <a:rPr lang="en-US" dirty="0" smtClean="0">
                <a:solidFill>
                  <a:srgbClr val="FFFFFF"/>
                </a:solidFill>
                <a:ea typeface="ＭＳ Ｐゴシック" pitchFamily="34"/>
                <a:cs typeface="ＭＳ Ｐゴシック" pitchFamily="34"/>
              </a:rPr>
              <a:t>facility</a:t>
            </a:r>
            <a:endParaRPr lang="en-US" dirty="0"/>
          </a:p>
        </p:txBody>
      </p:sp>
    </p:spTree>
    <p:extLst>
      <p:ext uri="{BB962C8B-B14F-4D97-AF65-F5344CB8AC3E}">
        <p14:creationId xmlns:p14="http://schemas.microsoft.com/office/powerpoint/2010/main" val="2344273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à coins arrondis 104"/>
          <p:cNvSpPr/>
          <p:nvPr/>
        </p:nvSpPr>
        <p:spPr>
          <a:xfrm>
            <a:off x="107504" y="3068960"/>
            <a:ext cx="6912768" cy="367240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2555776" y="3212976"/>
            <a:ext cx="2466473" cy="3464401"/>
          </a:xfrm>
          <a:prstGeom prst="rect">
            <a:avLst/>
          </a:prstGeom>
          <a:noFill/>
          <a:ln w="9525">
            <a:noFill/>
            <a:miter lim="800000"/>
            <a:headEnd/>
            <a:tailEnd/>
          </a:ln>
        </p:spPr>
      </p:pic>
      <p:sp>
        <p:nvSpPr>
          <p:cNvPr id="75" name="Rectangle à coins arrondis 74"/>
          <p:cNvSpPr/>
          <p:nvPr/>
        </p:nvSpPr>
        <p:spPr>
          <a:xfrm>
            <a:off x="3707904" y="692696"/>
            <a:ext cx="5256584" cy="2906520"/>
          </a:xfrm>
          <a:prstGeom prst="roundRect">
            <a:avLst/>
          </a:prstGeom>
          <a:solidFill>
            <a:schemeClr val="bg1"/>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1" name="Title 1"/>
          <p:cNvSpPr>
            <a:spLocks noGrp="1"/>
          </p:cNvSpPr>
          <p:nvPr>
            <p:ph type="title"/>
          </p:nvPr>
        </p:nvSpPr>
        <p:spPr>
          <a:xfrm>
            <a:off x="0" y="0"/>
            <a:ext cx="9144000" cy="620688"/>
          </a:xfrm>
        </p:spPr>
        <p:txBody>
          <a:bodyPr>
            <a:normAutofit fontScale="90000"/>
          </a:bodyPr>
          <a:lstStyle/>
          <a:p>
            <a:r>
              <a:rPr lang="fr-FR" sz="3600" dirty="0" smtClean="0">
                <a:cs typeface="Calibri"/>
              </a:rPr>
              <a:t>Evolution of </a:t>
            </a:r>
            <a:r>
              <a:rPr lang="el-GR" sz="3600" dirty="0" smtClean="0">
                <a:cs typeface="Calibri"/>
              </a:rPr>
              <a:t>α</a:t>
            </a:r>
            <a:r>
              <a:rPr lang="fr-FR" sz="3600" dirty="0" smtClean="0">
                <a:cs typeface="Calibri"/>
              </a:rPr>
              <a:t> </a:t>
            </a:r>
            <a:r>
              <a:rPr lang="fr-FR" sz="3600" dirty="0" err="1" smtClean="0">
                <a:cs typeface="Calibri"/>
              </a:rPr>
              <a:t>clustering</a:t>
            </a:r>
            <a:r>
              <a:rPr lang="fr-FR" sz="3600" dirty="0" smtClean="0">
                <a:cs typeface="Calibri"/>
              </a:rPr>
              <a:t> </a:t>
            </a:r>
            <a:r>
              <a:rPr lang="fr-FR" sz="3600" dirty="0" err="1" smtClean="0">
                <a:cs typeface="Calibri"/>
              </a:rPr>
              <a:t>at</a:t>
            </a:r>
            <a:r>
              <a:rPr lang="fr-FR" sz="3600" dirty="0" smtClean="0">
                <a:cs typeface="Calibri"/>
              </a:rPr>
              <a:t> </a:t>
            </a:r>
            <a:r>
              <a:rPr lang="fr-FR" sz="3600" i="1" dirty="0" smtClean="0">
                <a:cs typeface="Calibri"/>
              </a:rPr>
              <a:t>N</a:t>
            </a:r>
            <a:r>
              <a:rPr lang="fr-FR" sz="3600" dirty="0" smtClean="0">
                <a:cs typeface="Calibri"/>
              </a:rPr>
              <a:t> = </a:t>
            </a:r>
            <a:r>
              <a:rPr lang="fr-FR" sz="3600" i="1" dirty="0" smtClean="0">
                <a:cs typeface="Calibri"/>
              </a:rPr>
              <a:t>Z</a:t>
            </a:r>
            <a:endParaRPr lang="en-US" sz="3600" i="1" dirty="0"/>
          </a:p>
        </p:txBody>
      </p:sp>
      <p:pic>
        <p:nvPicPr>
          <p:cNvPr id="30" name="Picture 3"/>
          <p:cNvPicPr>
            <a:picLocks noChangeAspect="1" noChangeArrowheads="1"/>
          </p:cNvPicPr>
          <p:nvPr/>
        </p:nvPicPr>
        <p:blipFill>
          <a:blip r:embed="rId3" cstate="print"/>
          <a:srcRect/>
          <a:stretch>
            <a:fillRect/>
          </a:stretch>
        </p:blipFill>
        <p:spPr bwMode="auto">
          <a:xfrm>
            <a:off x="3891537" y="836712"/>
            <a:ext cx="2011534" cy="2593530"/>
          </a:xfrm>
          <a:prstGeom prst="rect">
            <a:avLst/>
          </a:prstGeom>
          <a:noFill/>
          <a:ln w="9525">
            <a:noFill/>
            <a:miter lim="800000"/>
            <a:headEnd/>
            <a:tailEnd/>
          </a:ln>
        </p:spPr>
      </p:pic>
      <p:pic>
        <p:nvPicPr>
          <p:cNvPr id="32" name="Picture 2"/>
          <p:cNvPicPr>
            <a:picLocks noChangeAspect="1" noChangeArrowheads="1"/>
          </p:cNvPicPr>
          <p:nvPr/>
        </p:nvPicPr>
        <p:blipFill>
          <a:blip r:embed="rId4" cstate="print"/>
          <a:srcRect/>
          <a:stretch>
            <a:fillRect/>
          </a:stretch>
        </p:blipFill>
        <p:spPr bwMode="auto">
          <a:xfrm>
            <a:off x="8100392" y="2519096"/>
            <a:ext cx="792088" cy="850046"/>
          </a:xfrm>
          <a:prstGeom prst="rect">
            <a:avLst/>
          </a:prstGeom>
          <a:noFill/>
          <a:ln w="9525">
            <a:noFill/>
            <a:miter lim="800000"/>
            <a:headEnd/>
            <a:tailEnd/>
          </a:ln>
        </p:spPr>
      </p:pic>
      <p:sp>
        <p:nvSpPr>
          <p:cNvPr id="33" name="Ellipse 32"/>
          <p:cNvSpPr/>
          <p:nvPr/>
        </p:nvSpPr>
        <p:spPr>
          <a:xfrm>
            <a:off x="449972" y="3542144"/>
            <a:ext cx="822960" cy="822960"/>
          </a:xfrm>
          <a:prstGeom prst="ellipse">
            <a:avLst/>
          </a:prstGeom>
          <a:solidFill>
            <a:srgbClr val="0070C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7" name="Tableau 36"/>
          <p:cNvGraphicFramePr>
            <a:graphicFrameLocks noGrp="1"/>
          </p:cNvGraphicFramePr>
          <p:nvPr/>
        </p:nvGraphicFramePr>
        <p:xfrm>
          <a:off x="323528" y="764704"/>
          <a:ext cx="2477076" cy="2194560"/>
        </p:xfrm>
        <a:graphic>
          <a:graphicData uri="http://schemas.openxmlformats.org/drawingml/2006/table">
            <a:tbl>
              <a:tblPr firstRow="1" bandRow="1">
                <a:tableStyleId>{5940675A-B579-460E-94D1-54222C63F5DA}</a:tableStyleId>
              </a:tblPr>
              <a:tblGrid>
                <a:gridCol w="619269"/>
                <a:gridCol w="619269"/>
                <a:gridCol w="619269"/>
                <a:gridCol w="619269"/>
              </a:tblGrid>
              <a:tr h="533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30000" noProof="0" dirty="0" smtClean="0">
                          <a:ln>
                            <a:noFill/>
                          </a:ln>
                          <a:solidFill>
                            <a:prstClr val="black"/>
                          </a:solidFill>
                          <a:effectLst/>
                          <a:uLnTx/>
                          <a:uFillTx/>
                          <a:latin typeface="+mn-lt"/>
                          <a:ea typeface="+mn-ea"/>
                          <a:cs typeface="+mn-cs"/>
                        </a:rPr>
                        <a:t>12</a:t>
                      </a:r>
                      <a:r>
                        <a:rPr kumimoji="0" lang="fr-FR" sz="1800" b="0" i="0" u="none" strike="noStrike" kern="1200" cap="none" spc="0" normalizeH="0" baseline="0" noProof="0" dirty="0" smtClean="0">
                          <a:ln>
                            <a:noFill/>
                          </a:ln>
                          <a:solidFill>
                            <a:prstClr val="black"/>
                          </a:solidFill>
                          <a:effectLst/>
                          <a:uLnTx/>
                          <a:uFillTx/>
                          <a:latin typeface="+mn-lt"/>
                          <a:ea typeface="+mn-ea"/>
                          <a:cs typeface="+mn-cs"/>
                        </a:rPr>
                        <a:t>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prstClr val="black"/>
                          </a:solidFill>
                          <a:effectLst/>
                          <a:uLnTx/>
                          <a:uFillTx/>
                          <a:latin typeface="+mn-lt"/>
                          <a:ea typeface="+mn-ea"/>
                          <a:cs typeface="+mn-cs"/>
                        </a:rPr>
                        <a:t>stable</a:t>
                      </a:r>
                      <a:endParaRPr kumimoji="0" lang="en-US" sz="1800" b="0" i="0" u="none" strike="noStrike" kern="1200" cap="none" spc="0" normalizeH="0" baseline="0" noProof="0" dirty="0" smtClean="0">
                        <a:ln>
                          <a:noFill/>
                        </a:ln>
                        <a:solidFill>
                          <a:prstClr val="black"/>
                        </a:solidFill>
                        <a:effectLst/>
                        <a:uLnTx/>
                        <a:uFillTx/>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r h="533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aseline="30000" dirty="0" smtClean="0"/>
                        <a:t>10</a:t>
                      </a:r>
                      <a:r>
                        <a:rPr lang="en-US" dirty="0" smtClean="0"/>
                        <a:t>B</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stable</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30000" noProof="0" dirty="0" smtClean="0">
                          <a:ln>
                            <a:noFill/>
                          </a:ln>
                          <a:solidFill>
                            <a:prstClr val="black"/>
                          </a:solidFill>
                          <a:effectLst/>
                          <a:uLnTx/>
                          <a:uFillTx/>
                          <a:latin typeface="+mn-lt"/>
                          <a:ea typeface="+mn-ea"/>
                          <a:cs typeface="+mn-cs"/>
                        </a:rPr>
                        <a:t>11</a:t>
                      </a:r>
                      <a:r>
                        <a:rPr kumimoji="0" lang="fr-FR" sz="1800" b="0" i="0" u="none" strike="noStrike" kern="1200" cap="none" spc="0" normalizeH="0" baseline="0" noProof="0" dirty="0" smtClean="0">
                          <a:ln>
                            <a:noFill/>
                          </a:ln>
                          <a:solidFill>
                            <a:prstClr val="black"/>
                          </a:solidFill>
                          <a:effectLst/>
                          <a:uLnTx/>
                          <a:uFillTx/>
                          <a:latin typeface="+mn-lt"/>
                          <a:ea typeface="+mn-ea"/>
                          <a:cs typeface="+mn-cs"/>
                        </a:rPr>
                        <a:t>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prstClr val="black"/>
                          </a:solidFill>
                          <a:effectLst/>
                          <a:uLnTx/>
                          <a:uFillTx/>
                          <a:latin typeface="+mn-lt"/>
                          <a:ea typeface="+mn-ea"/>
                          <a:cs typeface="+mn-cs"/>
                        </a:rPr>
                        <a:t>stable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r h="533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smtClean="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aseline="30000" dirty="0" smtClean="0"/>
                        <a:t>8</a:t>
                      </a:r>
                      <a:r>
                        <a:rPr lang="en-US" dirty="0" smtClean="0"/>
                        <a:t>Be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prstClr val="black"/>
                          </a:solidFill>
                          <a:effectLst/>
                          <a:uLnTx/>
                          <a:uFillTx/>
                          <a:latin typeface="+mn-lt"/>
                          <a:ea typeface="+mn-ea"/>
                          <a:cs typeface="+mn-cs"/>
                        </a:rPr>
                        <a:t>5.6 eV</a:t>
                      </a:r>
                      <a:endParaRPr lang="en-US"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smtClean="0">
                          <a:ln>
                            <a:noFill/>
                          </a:ln>
                          <a:solidFill>
                            <a:prstClr val="black"/>
                          </a:solidFill>
                          <a:effectLst/>
                          <a:uLnTx/>
                          <a:uFillTx/>
                          <a:latin typeface="+mn-lt"/>
                          <a:ea typeface="+mn-ea"/>
                          <a:cs typeface="+mn-cs"/>
                        </a:rPr>
                        <a:t>9</a:t>
                      </a:r>
                      <a:r>
                        <a:rPr kumimoji="0" lang="en-US" sz="1800" b="0" i="0" u="none" strike="noStrike" kern="1200" cap="none" spc="0" normalizeH="0" baseline="0" noProof="0" dirty="0" smtClean="0">
                          <a:ln>
                            <a:noFill/>
                          </a:ln>
                          <a:solidFill>
                            <a:prstClr val="black"/>
                          </a:solidFill>
                          <a:effectLst/>
                          <a:uLnTx/>
                          <a:uFillTx/>
                          <a:latin typeface="+mn-lt"/>
                          <a:ea typeface="+mn-ea"/>
                          <a:cs typeface="+mn-cs"/>
                        </a:rPr>
                        <a:t>Be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prstClr val="black"/>
                          </a:solidFill>
                          <a:effectLst/>
                          <a:uLnTx/>
                          <a:uFillTx/>
                          <a:latin typeface="+mn-lt"/>
                          <a:ea typeface="+mn-ea"/>
                          <a:cs typeface="+mn-cs"/>
                        </a:rPr>
                        <a:t>stable</a:t>
                      </a: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aseline="30000" dirty="0" smtClean="0"/>
                        <a:t>10</a:t>
                      </a:r>
                      <a:r>
                        <a:rPr lang="en-US" dirty="0" smtClean="0"/>
                        <a:t>Be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smtClean="0"/>
                        <a:t>1.5 </a:t>
                      </a:r>
                      <a:r>
                        <a:rPr lang="fr-FR" sz="1200" dirty="0" err="1" smtClean="0"/>
                        <a:t>M</a:t>
                      </a:r>
                      <a:r>
                        <a:rPr lang="fr-FR" sz="1200" baseline="0" dirty="0" err="1" smtClean="0"/>
                        <a:t>y</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r>
              <a:tr h="533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aseline="30000" dirty="0" smtClean="0"/>
                        <a:t>6</a:t>
                      </a:r>
                      <a:r>
                        <a:rPr lang="en-US" dirty="0" smtClean="0"/>
                        <a:t>Li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prstClr val="black"/>
                          </a:solidFill>
                          <a:effectLst/>
                          <a:uLnTx/>
                          <a:uFillTx/>
                          <a:latin typeface="+mn-lt"/>
                          <a:ea typeface="+mn-ea"/>
                          <a:cs typeface="+mn-cs"/>
                        </a:rPr>
                        <a:t>stable</a:t>
                      </a:r>
                      <a:endParaRPr lang="en-US"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smtClean="0">
                          <a:ln>
                            <a:noFill/>
                          </a:ln>
                          <a:solidFill>
                            <a:prstClr val="black"/>
                          </a:solidFill>
                          <a:effectLst/>
                          <a:uLnTx/>
                          <a:uFillTx/>
                          <a:latin typeface="+mn-lt"/>
                          <a:ea typeface="+mn-ea"/>
                          <a:cs typeface="+mn-cs"/>
                        </a:rPr>
                        <a:t>7</a:t>
                      </a:r>
                      <a:r>
                        <a:rPr kumimoji="0" lang="en-US" sz="1800" b="0" i="0" u="none" strike="noStrike" kern="1200" cap="none" spc="0" normalizeH="0" baseline="0" noProof="0" dirty="0" smtClean="0">
                          <a:ln>
                            <a:noFill/>
                          </a:ln>
                          <a:solidFill>
                            <a:prstClr val="black"/>
                          </a:solidFill>
                          <a:effectLst/>
                          <a:uLnTx/>
                          <a:uFillTx/>
                          <a:latin typeface="+mn-lt"/>
                          <a:ea typeface="+mn-ea"/>
                          <a:cs typeface="+mn-cs"/>
                        </a:rPr>
                        <a:t>Li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prstClr val="black"/>
                          </a:solidFill>
                          <a:effectLst/>
                          <a:uLnTx/>
                          <a:uFillTx/>
                          <a:latin typeface="+mn-lt"/>
                          <a:ea typeface="+mn-ea"/>
                          <a:cs typeface="+mn-cs"/>
                        </a:rPr>
                        <a:t>stable</a:t>
                      </a: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38" name="Ellipse 37"/>
          <p:cNvSpPr/>
          <p:nvPr/>
        </p:nvSpPr>
        <p:spPr>
          <a:xfrm>
            <a:off x="1587856" y="1308952"/>
            <a:ext cx="548640" cy="54864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9" name="ZoneTexte 38"/>
          <p:cNvSpPr txBox="1"/>
          <p:nvPr/>
        </p:nvSpPr>
        <p:spPr>
          <a:xfrm>
            <a:off x="1403648" y="3049796"/>
            <a:ext cx="351378" cy="523220"/>
          </a:xfrm>
          <a:prstGeom prst="rect">
            <a:avLst/>
          </a:prstGeom>
          <a:noFill/>
        </p:spPr>
        <p:txBody>
          <a:bodyPr wrap="square" rtlCol="0">
            <a:spAutoFit/>
          </a:bodyPr>
          <a:lstStyle/>
          <a:p>
            <a:r>
              <a:rPr lang="en-US" sz="2800" b="1" dirty="0" smtClean="0">
                <a:solidFill>
                  <a:schemeClr val="accent6"/>
                </a:solidFill>
              </a:rPr>
              <a:t>?</a:t>
            </a:r>
            <a:endParaRPr lang="en-US" b="1" dirty="0">
              <a:solidFill>
                <a:schemeClr val="accent6"/>
              </a:solidFill>
            </a:endParaRPr>
          </a:p>
        </p:txBody>
      </p:sp>
      <p:cxnSp>
        <p:nvCxnSpPr>
          <p:cNvPr id="40" name="Connecteur droit avec flèche 39"/>
          <p:cNvCxnSpPr>
            <a:stCxn id="38" idx="4"/>
          </p:cNvCxnSpPr>
          <p:nvPr/>
        </p:nvCxnSpPr>
        <p:spPr>
          <a:xfrm>
            <a:off x="1862176" y="1857592"/>
            <a:ext cx="333560" cy="1715424"/>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sp>
        <p:nvSpPr>
          <p:cNvPr id="41" name="Ellipse 40"/>
          <p:cNvSpPr/>
          <p:nvPr/>
        </p:nvSpPr>
        <p:spPr>
          <a:xfrm>
            <a:off x="552852" y="3686160"/>
            <a:ext cx="274320" cy="27432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2" name="Ellipse 41"/>
          <p:cNvSpPr/>
          <p:nvPr/>
        </p:nvSpPr>
        <p:spPr>
          <a:xfrm>
            <a:off x="912892" y="3758168"/>
            <a:ext cx="274320" cy="27432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4" name="Ellipse 43"/>
          <p:cNvSpPr/>
          <p:nvPr/>
        </p:nvSpPr>
        <p:spPr>
          <a:xfrm>
            <a:off x="696868" y="4046200"/>
            <a:ext cx="182880" cy="18288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5" name="Ellipse 44"/>
          <p:cNvSpPr/>
          <p:nvPr/>
        </p:nvSpPr>
        <p:spPr>
          <a:xfrm>
            <a:off x="1848996" y="3741500"/>
            <a:ext cx="274320" cy="27432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7" name="Ellipse 46"/>
          <p:cNvSpPr/>
          <p:nvPr/>
        </p:nvSpPr>
        <p:spPr>
          <a:xfrm>
            <a:off x="2281044" y="3813508"/>
            <a:ext cx="274320" cy="27432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8" name="Forme libre 47"/>
          <p:cNvSpPr/>
          <p:nvPr/>
        </p:nvSpPr>
        <p:spPr>
          <a:xfrm>
            <a:off x="1582097" y="3685325"/>
            <a:ext cx="1189703" cy="463755"/>
          </a:xfrm>
          <a:custGeom>
            <a:avLst/>
            <a:gdLst>
              <a:gd name="connsiteX0" fmla="*/ 0 w 1189703"/>
              <a:gd name="connsiteY0" fmla="*/ 158955 h 463755"/>
              <a:gd name="connsiteX1" fmla="*/ 88490 w 1189703"/>
              <a:gd name="connsiteY1" fmla="*/ 99962 h 463755"/>
              <a:gd name="connsiteX2" fmla="*/ 167148 w 1189703"/>
              <a:gd name="connsiteY2" fmla="*/ 21304 h 463755"/>
              <a:gd name="connsiteX3" fmla="*/ 265471 w 1189703"/>
              <a:gd name="connsiteY3" fmla="*/ 1639 h 463755"/>
              <a:gd name="connsiteX4" fmla="*/ 314632 w 1189703"/>
              <a:gd name="connsiteY4" fmla="*/ 31136 h 463755"/>
              <a:gd name="connsiteX5" fmla="*/ 383458 w 1189703"/>
              <a:gd name="connsiteY5" fmla="*/ 158955 h 463755"/>
              <a:gd name="connsiteX6" fmla="*/ 432619 w 1189703"/>
              <a:gd name="connsiteY6" fmla="*/ 247446 h 463755"/>
              <a:gd name="connsiteX7" fmla="*/ 521109 w 1189703"/>
              <a:gd name="connsiteY7" fmla="*/ 345768 h 463755"/>
              <a:gd name="connsiteX8" fmla="*/ 599767 w 1189703"/>
              <a:gd name="connsiteY8" fmla="*/ 355601 h 463755"/>
              <a:gd name="connsiteX9" fmla="*/ 707922 w 1189703"/>
              <a:gd name="connsiteY9" fmla="*/ 326104 h 463755"/>
              <a:gd name="connsiteX10" fmla="*/ 786580 w 1189703"/>
              <a:gd name="connsiteY10" fmla="*/ 257278 h 463755"/>
              <a:gd name="connsiteX11" fmla="*/ 875071 w 1189703"/>
              <a:gd name="connsiteY11" fmla="*/ 178620 h 463755"/>
              <a:gd name="connsiteX12" fmla="*/ 1022554 w 1189703"/>
              <a:gd name="connsiteY12" fmla="*/ 139291 h 463755"/>
              <a:gd name="connsiteX13" fmla="*/ 1091380 w 1189703"/>
              <a:gd name="connsiteY13" fmla="*/ 247446 h 463755"/>
              <a:gd name="connsiteX14" fmla="*/ 1140542 w 1189703"/>
              <a:gd name="connsiteY14" fmla="*/ 385097 h 463755"/>
              <a:gd name="connsiteX15" fmla="*/ 1189703 w 1189703"/>
              <a:gd name="connsiteY15" fmla="*/ 463755 h 46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9703" h="463755">
                <a:moveTo>
                  <a:pt x="0" y="158955"/>
                </a:moveTo>
                <a:cubicBezTo>
                  <a:pt x="30316" y="140929"/>
                  <a:pt x="60632" y="122904"/>
                  <a:pt x="88490" y="99962"/>
                </a:cubicBezTo>
                <a:cubicBezTo>
                  <a:pt x="116348" y="77020"/>
                  <a:pt x="137651" y="37691"/>
                  <a:pt x="167148" y="21304"/>
                </a:cubicBezTo>
                <a:cubicBezTo>
                  <a:pt x="196645" y="4917"/>
                  <a:pt x="240890" y="0"/>
                  <a:pt x="265471" y="1639"/>
                </a:cubicBezTo>
                <a:cubicBezTo>
                  <a:pt x="290052" y="3278"/>
                  <a:pt x="294968" y="4917"/>
                  <a:pt x="314632" y="31136"/>
                </a:cubicBezTo>
                <a:cubicBezTo>
                  <a:pt x="334296" y="57355"/>
                  <a:pt x="363794" y="122903"/>
                  <a:pt x="383458" y="158955"/>
                </a:cubicBezTo>
                <a:cubicBezTo>
                  <a:pt x="403122" y="195007"/>
                  <a:pt x="409677" y="216311"/>
                  <a:pt x="432619" y="247446"/>
                </a:cubicBezTo>
                <a:cubicBezTo>
                  <a:pt x="455561" y="278582"/>
                  <a:pt x="493251" y="327742"/>
                  <a:pt x="521109" y="345768"/>
                </a:cubicBezTo>
                <a:cubicBezTo>
                  <a:pt x="548967" y="363794"/>
                  <a:pt x="568632" y="358878"/>
                  <a:pt x="599767" y="355601"/>
                </a:cubicBezTo>
                <a:cubicBezTo>
                  <a:pt x="630902" y="352324"/>
                  <a:pt x="676787" y="342491"/>
                  <a:pt x="707922" y="326104"/>
                </a:cubicBezTo>
                <a:cubicBezTo>
                  <a:pt x="739058" y="309717"/>
                  <a:pt x="786580" y="257278"/>
                  <a:pt x="786580" y="257278"/>
                </a:cubicBezTo>
                <a:cubicBezTo>
                  <a:pt x="814438" y="232697"/>
                  <a:pt x="835742" y="198284"/>
                  <a:pt x="875071" y="178620"/>
                </a:cubicBezTo>
                <a:cubicBezTo>
                  <a:pt x="914400" y="158956"/>
                  <a:pt x="986503" y="127820"/>
                  <a:pt x="1022554" y="139291"/>
                </a:cubicBezTo>
                <a:cubicBezTo>
                  <a:pt x="1058605" y="150762"/>
                  <a:pt x="1071715" y="206478"/>
                  <a:pt x="1091380" y="247446"/>
                </a:cubicBezTo>
                <a:cubicBezTo>
                  <a:pt x="1111045" y="288414"/>
                  <a:pt x="1124155" y="349046"/>
                  <a:pt x="1140542" y="385097"/>
                </a:cubicBezTo>
                <a:cubicBezTo>
                  <a:pt x="1156929" y="421149"/>
                  <a:pt x="1173316" y="442452"/>
                  <a:pt x="1189703" y="463755"/>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9" name="Ellipse 48"/>
          <p:cNvSpPr/>
          <p:nvPr/>
        </p:nvSpPr>
        <p:spPr>
          <a:xfrm>
            <a:off x="1776988" y="3669492"/>
            <a:ext cx="91440" cy="9144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0" name="Ellipse 49"/>
          <p:cNvSpPr/>
          <p:nvPr/>
        </p:nvSpPr>
        <p:spPr>
          <a:xfrm>
            <a:off x="2641084" y="3885516"/>
            <a:ext cx="91440" cy="9144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1" name="ZoneTexte 50"/>
          <p:cNvSpPr txBox="1"/>
          <p:nvPr/>
        </p:nvSpPr>
        <p:spPr>
          <a:xfrm>
            <a:off x="2425060" y="3525476"/>
            <a:ext cx="306494" cy="369332"/>
          </a:xfrm>
          <a:prstGeom prst="rect">
            <a:avLst/>
          </a:prstGeom>
          <a:noFill/>
        </p:spPr>
        <p:txBody>
          <a:bodyPr wrap="none" rtlCol="0">
            <a:spAutoFit/>
          </a:bodyPr>
          <a:lstStyle/>
          <a:p>
            <a:r>
              <a:rPr lang="en-US" i="1" dirty="0" smtClean="0"/>
              <a:t>n</a:t>
            </a:r>
            <a:endParaRPr lang="en-US" i="1" dirty="0"/>
          </a:p>
        </p:txBody>
      </p:sp>
      <p:sp>
        <p:nvSpPr>
          <p:cNvPr id="53" name="ZoneTexte 52"/>
          <p:cNvSpPr txBox="1"/>
          <p:nvPr/>
        </p:nvSpPr>
        <p:spPr>
          <a:xfrm>
            <a:off x="1817234" y="3347700"/>
            <a:ext cx="306494" cy="369332"/>
          </a:xfrm>
          <a:prstGeom prst="rect">
            <a:avLst/>
          </a:prstGeom>
          <a:noFill/>
        </p:spPr>
        <p:txBody>
          <a:bodyPr wrap="none" rtlCol="0">
            <a:spAutoFit/>
          </a:bodyPr>
          <a:lstStyle/>
          <a:p>
            <a:r>
              <a:rPr lang="en-US" i="1" dirty="0" smtClean="0"/>
              <a:t>p</a:t>
            </a:r>
            <a:endParaRPr lang="en-US" i="1" dirty="0"/>
          </a:p>
        </p:txBody>
      </p:sp>
      <p:sp>
        <p:nvSpPr>
          <p:cNvPr id="54" name="ZoneTexte 53"/>
          <p:cNvSpPr txBox="1"/>
          <p:nvPr/>
        </p:nvSpPr>
        <p:spPr>
          <a:xfrm>
            <a:off x="840884" y="3984996"/>
            <a:ext cx="306494" cy="369332"/>
          </a:xfrm>
          <a:prstGeom prst="rect">
            <a:avLst/>
          </a:prstGeom>
          <a:noFill/>
        </p:spPr>
        <p:txBody>
          <a:bodyPr wrap="none" rtlCol="0">
            <a:spAutoFit/>
          </a:bodyPr>
          <a:lstStyle/>
          <a:p>
            <a:r>
              <a:rPr lang="en-US" i="1" dirty="0" smtClean="0"/>
              <a:t>d</a:t>
            </a:r>
            <a:endParaRPr lang="en-US" i="1" dirty="0"/>
          </a:p>
        </p:txBody>
      </p:sp>
      <p:sp>
        <p:nvSpPr>
          <p:cNvPr id="55" name="ZoneTexte 54"/>
          <p:cNvSpPr txBox="1"/>
          <p:nvPr/>
        </p:nvSpPr>
        <p:spPr>
          <a:xfrm>
            <a:off x="264820" y="3542144"/>
            <a:ext cx="314510" cy="369332"/>
          </a:xfrm>
          <a:prstGeom prst="rect">
            <a:avLst/>
          </a:prstGeom>
          <a:noFill/>
        </p:spPr>
        <p:txBody>
          <a:bodyPr wrap="none" rtlCol="0">
            <a:spAutoFit/>
          </a:bodyPr>
          <a:lstStyle/>
          <a:p>
            <a:r>
              <a:rPr lang="el-GR" i="1" dirty="0" smtClean="0"/>
              <a:t>α</a:t>
            </a:r>
            <a:endParaRPr lang="en-US" i="1" dirty="0"/>
          </a:p>
        </p:txBody>
      </p:sp>
      <p:sp>
        <p:nvSpPr>
          <p:cNvPr id="56" name="ZoneTexte 55"/>
          <p:cNvSpPr txBox="1"/>
          <p:nvPr/>
        </p:nvSpPr>
        <p:spPr>
          <a:xfrm>
            <a:off x="1174446" y="3686160"/>
            <a:ext cx="314510" cy="369332"/>
          </a:xfrm>
          <a:prstGeom prst="rect">
            <a:avLst/>
          </a:prstGeom>
          <a:noFill/>
        </p:spPr>
        <p:txBody>
          <a:bodyPr wrap="none" rtlCol="0">
            <a:spAutoFit/>
          </a:bodyPr>
          <a:lstStyle/>
          <a:p>
            <a:r>
              <a:rPr lang="el-GR" i="1" dirty="0" smtClean="0"/>
              <a:t>α</a:t>
            </a:r>
            <a:endParaRPr lang="en-US" i="1" dirty="0"/>
          </a:p>
        </p:txBody>
      </p:sp>
      <p:sp>
        <p:nvSpPr>
          <p:cNvPr id="57" name="ZoneTexte 56"/>
          <p:cNvSpPr txBox="1"/>
          <p:nvPr/>
        </p:nvSpPr>
        <p:spPr>
          <a:xfrm>
            <a:off x="5693566" y="2705149"/>
            <a:ext cx="2399183" cy="369332"/>
          </a:xfrm>
          <a:prstGeom prst="rect">
            <a:avLst/>
          </a:prstGeom>
          <a:noFill/>
        </p:spPr>
        <p:txBody>
          <a:bodyPr wrap="none" rtlCol="0">
            <a:spAutoFit/>
          </a:bodyPr>
          <a:lstStyle/>
          <a:p>
            <a:r>
              <a:rPr lang="en-US" dirty="0" err="1" smtClean="0"/>
              <a:t>Bosonic</a:t>
            </a:r>
            <a:r>
              <a:rPr lang="en-US" dirty="0" smtClean="0"/>
              <a:t> condensation ?</a:t>
            </a:r>
            <a:endParaRPr lang="en-US" dirty="0"/>
          </a:p>
        </p:txBody>
      </p:sp>
      <p:cxnSp>
        <p:nvCxnSpPr>
          <p:cNvPr id="58" name="Connecteur droit 57"/>
          <p:cNvCxnSpPr/>
          <p:nvPr/>
        </p:nvCxnSpPr>
        <p:spPr>
          <a:xfrm>
            <a:off x="5331697" y="2898802"/>
            <a:ext cx="392431" cy="0"/>
          </a:xfrm>
          <a:prstGeom prst="line">
            <a:avLst/>
          </a:prstGeom>
        </p:spPr>
        <p:style>
          <a:lnRef idx="1">
            <a:schemeClr val="dk1"/>
          </a:lnRef>
          <a:fillRef idx="0">
            <a:schemeClr val="dk1"/>
          </a:fillRef>
          <a:effectRef idx="0">
            <a:schemeClr val="dk1"/>
          </a:effectRef>
          <a:fontRef idx="minor">
            <a:schemeClr val="tx1"/>
          </a:fontRef>
        </p:style>
      </p:cxnSp>
      <p:sp>
        <p:nvSpPr>
          <p:cNvPr id="59" name="ZoneTexte 58"/>
          <p:cNvSpPr txBox="1"/>
          <p:nvPr/>
        </p:nvSpPr>
        <p:spPr>
          <a:xfrm>
            <a:off x="5733789" y="3065189"/>
            <a:ext cx="2798651" cy="461665"/>
          </a:xfrm>
          <a:prstGeom prst="rect">
            <a:avLst/>
          </a:prstGeom>
          <a:noFill/>
        </p:spPr>
        <p:txBody>
          <a:bodyPr wrap="none" rtlCol="0">
            <a:spAutoFit/>
          </a:bodyPr>
          <a:lstStyle/>
          <a:p>
            <a:r>
              <a:rPr lang="en-US" sz="1200" dirty="0" smtClean="0">
                <a:cs typeface="Times New Roman" pitchFamily="18" charset="0"/>
              </a:rPr>
              <a:t>A. </a:t>
            </a:r>
            <a:r>
              <a:rPr lang="en-US" sz="1200" dirty="0" err="1" smtClean="0">
                <a:cs typeface="Times New Roman" pitchFamily="18" charset="0"/>
              </a:rPr>
              <a:t>Tohsaki</a:t>
            </a:r>
            <a:r>
              <a:rPr lang="en-US" sz="1200" dirty="0" smtClean="0">
                <a:cs typeface="Times New Roman" pitchFamily="18" charset="0"/>
              </a:rPr>
              <a:t> </a:t>
            </a:r>
            <a:r>
              <a:rPr lang="en-US" sz="1200" i="1" dirty="0" smtClean="0">
                <a:cs typeface="Times New Roman" pitchFamily="18" charset="0"/>
              </a:rPr>
              <a:t>et al.</a:t>
            </a:r>
            <a:r>
              <a:rPr lang="en-US" sz="1200" dirty="0" smtClean="0">
                <a:cs typeface="Times New Roman" pitchFamily="18" charset="0"/>
              </a:rPr>
              <a:t>, PRL 87, 192501 (’01)</a:t>
            </a:r>
          </a:p>
          <a:p>
            <a:r>
              <a:rPr lang="en-US" sz="1200" dirty="0" smtClean="0">
                <a:cs typeface="Times New Roman" pitchFamily="18" charset="0"/>
              </a:rPr>
              <a:t>M. </a:t>
            </a:r>
            <a:r>
              <a:rPr lang="en-US" sz="1200" dirty="0" err="1" smtClean="0">
                <a:cs typeface="Times New Roman" pitchFamily="18" charset="0"/>
              </a:rPr>
              <a:t>Chernykh</a:t>
            </a:r>
            <a:r>
              <a:rPr lang="en-US" sz="1200" dirty="0" smtClean="0">
                <a:cs typeface="Times New Roman" pitchFamily="18" charset="0"/>
              </a:rPr>
              <a:t>, </a:t>
            </a:r>
            <a:r>
              <a:rPr lang="en-US" sz="1200" i="1" dirty="0" smtClean="0">
                <a:cs typeface="Times New Roman" pitchFamily="18" charset="0"/>
              </a:rPr>
              <a:t>et al.</a:t>
            </a:r>
            <a:r>
              <a:rPr lang="en-US" sz="1200" dirty="0" smtClean="0">
                <a:cs typeface="Times New Roman" pitchFamily="18" charset="0"/>
              </a:rPr>
              <a:t>, PRL 98, 032501 (’07)</a:t>
            </a:r>
            <a:endParaRPr lang="en-US" sz="1200" dirty="0">
              <a:cs typeface="Times New Roman" pitchFamily="18" charset="0"/>
            </a:endParaRPr>
          </a:p>
        </p:txBody>
      </p:sp>
      <p:sp>
        <p:nvSpPr>
          <p:cNvPr id="60" name="ZoneTexte 59"/>
          <p:cNvSpPr txBox="1"/>
          <p:nvPr/>
        </p:nvSpPr>
        <p:spPr>
          <a:xfrm>
            <a:off x="6084168" y="1484784"/>
            <a:ext cx="2516010" cy="276999"/>
          </a:xfrm>
          <a:prstGeom prst="rect">
            <a:avLst/>
          </a:prstGeom>
          <a:noFill/>
        </p:spPr>
        <p:txBody>
          <a:bodyPr wrap="none" rtlCol="0">
            <a:spAutoFit/>
          </a:bodyPr>
          <a:lstStyle/>
          <a:p>
            <a:r>
              <a:rPr lang="en-US" sz="1200" dirty="0" smtClean="0">
                <a:cs typeface="Times New Roman" pitchFamily="18" charset="0"/>
              </a:rPr>
              <a:t>M. Freer </a:t>
            </a:r>
            <a:r>
              <a:rPr lang="en-US" sz="1200" i="1" dirty="0" smtClean="0">
                <a:cs typeface="Times New Roman" pitchFamily="18" charset="0"/>
              </a:rPr>
              <a:t>et al.</a:t>
            </a:r>
            <a:r>
              <a:rPr lang="en-US" sz="1200" dirty="0" smtClean="0">
                <a:cs typeface="Times New Roman" pitchFamily="18" charset="0"/>
              </a:rPr>
              <a:t>, PRC 83, 034314 (’11)</a:t>
            </a:r>
          </a:p>
        </p:txBody>
      </p:sp>
      <p:sp>
        <p:nvSpPr>
          <p:cNvPr id="61" name="ZoneTexte 60"/>
          <p:cNvSpPr txBox="1"/>
          <p:nvPr/>
        </p:nvSpPr>
        <p:spPr>
          <a:xfrm>
            <a:off x="6206302" y="1119226"/>
            <a:ext cx="1481496" cy="4001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000" b="1" dirty="0" smtClean="0">
                <a:solidFill>
                  <a:srgbClr val="00B050"/>
                </a:solidFill>
              </a:rPr>
              <a:t>4</a:t>
            </a:r>
            <a:r>
              <a:rPr lang="en-US" sz="2000" b="1" baseline="30000" dirty="0" smtClean="0">
                <a:solidFill>
                  <a:srgbClr val="00B050"/>
                </a:solidFill>
              </a:rPr>
              <a:t>+</a:t>
            </a:r>
            <a:r>
              <a:rPr lang="en-US" sz="2000" b="1" dirty="0" smtClean="0">
                <a:solidFill>
                  <a:srgbClr val="00B050"/>
                </a:solidFill>
              </a:rPr>
              <a:t> member?</a:t>
            </a:r>
            <a:endParaRPr lang="en-US" sz="2000" b="1" dirty="0">
              <a:solidFill>
                <a:srgbClr val="00B050"/>
              </a:solidFill>
            </a:endParaRPr>
          </a:p>
        </p:txBody>
      </p:sp>
      <p:sp>
        <p:nvSpPr>
          <p:cNvPr id="62" name="ZoneTexte 61"/>
          <p:cNvSpPr txBox="1"/>
          <p:nvPr/>
        </p:nvSpPr>
        <p:spPr>
          <a:xfrm>
            <a:off x="5796136" y="2175247"/>
            <a:ext cx="3024336" cy="276999"/>
          </a:xfrm>
          <a:prstGeom prst="rect">
            <a:avLst/>
          </a:prstGeom>
          <a:noFill/>
        </p:spPr>
        <p:txBody>
          <a:bodyPr wrap="square" rtlCol="0">
            <a:spAutoFit/>
          </a:bodyPr>
          <a:lstStyle/>
          <a:p>
            <a:r>
              <a:rPr lang="en-US" sz="1200" dirty="0" smtClean="0">
                <a:cs typeface="Times New Roman" pitchFamily="18" charset="0"/>
              </a:rPr>
              <a:t>W.R. Zimmerman </a:t>
            </a:r>
            <a:r>
              <a:rPr lang="en-US" sz="1200" i="1" dirty="0" smtClean="0">
                <a:cs typeface="Times New Roman" pitchFamily="18" charset="0"/>
              </a:rPr>
              <a:t>et al.</a:t>
            </a:r>
            <a:r>
              <a:rPr lang="en-US" sz="1200" dirty="0" smtClean="0">
                <a:cs typeface="Times New Roman" pitchFamily="18" charset="0"/>
              </a:rPr>
              <a:t>, PRL 110, 152502 (’13)</a:t>
            </a:r>
          </a:p>
        </p:txBody>
      </p:sp>
      <p:cxnSp>
        <p:nvCxnSpPr>
          <p:cNvPr id="63" name="Connecteur droit 62"/>
          <p:cNvCxnSpPr/>
          <p:nvPr/>
        </p:nvCxnSpPr>
        <p:spPr>
          <a:xfrm flipV="1">
            <a:off x="5403705" y="2204864"/>
            <a:ext cx="392431" cy="117874"/>
          </a:xfrm>
          <a:prstGeom prst="line">
            <a:avLst/>
          </a:prstGeom>
        </p:spPr>
        <p:style>
          <a:lnRef idx="1">
            <a:schemeClr val="dk1"/>
          </a:lnRef>
          <a:fillRef idx="0">
            <a:schemeClr val="dk1"/>
          </a:fillRef>
          <a:effectRef idx="0">
            <a:schemeClr val="dk1"/>
          </a:effectRef>
          <a:fontRef idx="minor">
            <a:schemeClr val="tx1"/>
          </a:fontRef>
        </p:style>
      </p:cxnSp>
      <p:cxnSp>
        <p:nvCxnSpPr>
          <p:cNvPr id="64" name="Connecteur droit 63"/>
          <p:cNvCxnSpPr>
            <a:endCxn id="61" idx="1"/>
          </p:cNvCxnSpPr>
          <p:nvPr/>
        </p:nvCxnSpPr>
        <p:spPr>
          <a:xfrm flipV="1">
            <a:off x="5475713" y="1319281"/>
            <a:ext cx="730589" cy="67353"/>
          </a:xfrm>
          <a:prstGeom prst="line">
            <a:avLst/>
          </a:prstGeom>
        </p:spPr>
        <p:style>
          <a:lnRef idx="1">
            <a:schemeClr val="dk1"/>
          </a:lnRef>
          <a:fillRef idx="0">
            <a:schemeClr val="dk1"/>
          </a:fillRef>
          <a:effectRef idx="0">
            <a:schemeClr val="dk1"/>
          </a:effectRef>
          <a:fontRef idx="minor">
            <a:schemeClr val="tx1"/>
          </a:fontRef>
        </p:style>
      </p:cxnSp>
      <p:cxnSp>
        <p:nvCxnSpPr>
          <p:cNvPr id="65" name="Connecteur droit 64"/>
          <p:cNvCxnSpPr>
            <a:endCxn id="61" idx="1"/>
          </p:cNvCxnSpPr>
          <p:nvPr/>
        </p:nvCxnSpPr>
        <p:spPr>
          <a:xfrm>
            <a:off x="5835753" y="1170610"/>
            <a:ext cx="370549" cy="148671"/>
          </a:xfrm>
          <a:prstGeom prst="line">
            <a:avLst/>
          </a:prstGeom>
        </p:spPr>
        <p:style>
          <a:lnRef idx="1">
            <a:schemeClr val="dk1"/>
          </a:lnRef>
          <a:fillRef idx="0">
            <a:schemeClr val="dk1"/>
          </a:fillRef>
          <a:effectRef idx="0">
            <a:schemeClr val="dk1"/>
          </a:effectRef>
          <a:fontRef idx="minor">
            <a:schemeClr val="tx1"/>
          </a:fontRef>
        </p:style>
      </p:cxnSp>
      <p:sp>
        <p:nvSpPr>
          <p:cNvPr id="66" name="ZoneTexte 65"/>
          <p:cNvSpPr txBox="1"/>
          <p:nvPr/>
        </p:nvSpPr>
        <p:spPr>
          <a:xfrm>
            <a:off x="5652120" y="1839306"/>
            <a:ext cx="1269899" cy="369332"/>
          </a:xfrm>
          <a:prstGeom prst="rect">
            <a:avLst/>
          </a:prstGeom>
          <a:noFill/>
        </p:spPr>
        <p:txBody>
          <a:bodyPr wrap="none" rtlCol="0">
            <a:spAutoFit/>
          </a:bodyPr>
          <a:lstStyle/>
          <a:p>
            <a:r>
              <a:rPr lang="en-US" baseline="30000" dirty="0" smtClean="0"/>
              <a:t>12</a:t>
            </a:r>
            <a:r>
              <a:rPr lang="en-US" dirty="0" smtClean="0"/>
              <a:t>C(</a:t>
            </a:r>
            <a:r>
              <a:rPr lang="el-GR" dirty="0" smtClean="0"/>
              <a:t>γ</a:t>
            </a:r>
            <a:r>
              <a:rPr lang="fr-FR" dirty="0" smtClean="0"/>
              <a:t>, </a:t>
            </a:r>
            <a:r>
              <a:rPr lang="el-GR" dirty="0" smtClean="0"/>
              <a:t>α</a:t>
            </a:r>
            <a:r>
              <a:rPr lang="fr-FR" dirty="0" smtClean="0"/>
              <a:t>)</a:t>
            </a:r>
            <a:r>
              <a:rPr lang="fr-FR" baseline="30000" dirty="0" smtClean="0"/>
              <a:t>8</a:t>
            </a:r>
            <a:r>
              <a:rPr lang="fr-FR" dirty="0" smtClean="0"/>
              <a:t>Be</a:t>
            </a:r>
            <a:endParaRPr lang="en-US" dirty="0"/>
          </a:p>
        </p:txBody>
      </p:sp>
      <p:cxnSp>
        <p:nvCxnSpPr>
          <p:cNvPr id="67" name="Connecteur droit avec flèche 66"/>
          <p:cNvCxnSpPr>
            <a:stCxn id="38" idx="4"/>
          </p:cNvCxnSpPr>
          <p:nvPr/>
        </p:nvCxnSpPr>
        <p:spPr>
          <a:xfrm flipH="1">
            <a:off x="971600" y="1857592"/>
            <a:ext cx="890576" cy="1571408"/>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sp>
        <p:nvSpPr>
          <p:cNvPr id="68" name="Ellipse 67"/>
          <p:cNvSpPr/>
          <p:nvPr/>
        </p:nvSpPr>
        <p:spPr>
          <a:xfrm>
            <a:off x="2195736" y="764704"/>
            <a:ext cx="548640" cy="54864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69" name="Connecteur droit avec flèche 68"/>
          <p:cNvCxnSpPr>
            <a:stCxn id="68" idx="6"/>
          </p:cNvCxnSpPr>
          <p:nvPr/>
        </p:nvCxnSpPr>
        <p:spPr>
          <a:xfrm>
            <a:off x="2744376" y="1039024"/>
            <a:ext cx="1107544" cy="517768"/>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sp>
        <p:nvSpPr>
          <p:cNvPr id="82" name="ZoneTexte 81"/>
          <p:cNvSpPr txBox="1"/>
          <p:nvPr/>
        </p:nvSpPr>
        <p:spPr>
          <a:xfrm>
            <a:off x="4901896" y="3217408"/>
            <a:ext cx="603050" cy="276999"/>
          </a:xfrm>
          <a:prstGeom prst="rect">
            <a:avLst/>
          </a:prstGeom>
          <a:noFill/>
        </p:spPr>
        <p:txBody>
          <a:bodyPr wrap="none" rtlCol="0">
            <a:spAutoFit/>
          </a:bodyPr>
          <a:lstStyle/>
          <a:p>
            <a:r>
              <a:rPr lang="fr-FR" sz="1200" dirty="0" smtClean="0">
                <a:latin typeface="Times New Roman" pitchFamily="18" charset="0"/>
                <a:cs typeface="Times New Roman" pitchFamily="18" charset="0"/>
              </a:rPr>
              <a:t>[MeV]</a:t>
            </a:r>
            <a:endParaRPr lang="en-US" sz="1200" dirty="0">
              <a:latin typeface="Times New Roman" pitchFamily="18" charset="0"/>
              <a:cs typeface="Times New Roman" pitchFamily="18" charset="0"/>
            </a:endParaRPr>
          </a:p>
        </p:txBody>
      </p:sp>
      <p:cxnSp>
        <p:nvCxnSpPr>
          <p:cNvPr id="110" name="Connecteur droit avec flèche 109"/>
          <p:cNvCxnSpPr>
            <a:stCxn id="112" idx="1"/>
          </p:cNvCxnSpPr>
          <p:nvPr/>
        </p:nvCxnSpPr>
        <p:spPr>
          <a:xfrm flipH="1" flipV="1">
            <a:off x="3347864" y="4221088"/>
            <a:ext cx="504056" cy="25667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12" name="ZoneTexte 111"/>
          <p:cNvSpPr txBox="1"/>
          <p:nvPr/>
        </p:nvSpPr>
        <p:spPr>
          <a:xfrm>
            <a:off x="3851920" y="4293096"/>
            <a:ext cx="2715552" cy="369332"/>
          </a:xfrm>
          <a:prstGeom prst="rect">
            <a:avLst/>
          </a:prstGeom>
          <a:noFill/>
        </p:spPr>
        <p:txBody>
          <a:bodyPr wrap="none" rtlCol="0">
            <a:spAutoFit/>
          </a:bodyPr>
          <a:lstStyle/>
          <a:p>
            <a:r>
              <a:rPr lang="fr-FR" b="1" dirty="0" err="1" smtClean="0">
                <a:solidFill>
                  <a:srgbClr val="00B0F0"/>
                </a:solidFill>
              </a:rPr>
              <a:t>Search</a:t>
            </a:r>
            <a:r>
              <a:rPr lang="fr-FR" b="1" dirty="0" smtClean="0">
                <a:solidFill>
                  <a:srgbClr val="00B0F0"/>
                </a:solidFill>
              </a:rPr>
              <a:t> </a:t>
            </a:r>
            <a:r>
              <a:rPr lang="en-US" b="1" dirty="0" smtClean="0">
                <a:solidFill>
                  <a:srgbClr val="00B0F0"/>
                </a:solidFill>
              </a:rPr>
              <a:t>7.5 – 12 </a:t>
            </a:r>
            <a:r>
              <a:rPr lang="en-US" b="1" dirty="0" err="1" smtClean="0">
                <a:solidFill>
                  <a:srgbClr val="00B0F0"/>
                </a:solidFill>
              </a:rPr>
              <a:t>MeV</a:t>
            </a:r>
            <a:r>
              <a:rPr lang="en-US" b="1" dirty="0" smtClean="0">
                <a:solidFill>
                  <a:srgbClr val="00B0F0"/>
                </a:solidFill>
              </a:rPr>
              <a:t> for 3</a:t>
            </a:r>
            <a:r>
              <a:rPr lang="en-US" b="1" baseline="30000" dirty="0" smtClean="0">
                <a:solidFill>
                  <a:srgbClr val="00B0F0"/>
                </a:solidFill>
              </a:rPr>
              <a:t>+</a:t>
            </a:r>
            <a:endParaRPr lang="en-US" b="1" baseline="30000" dirty="0">
              <a:solidFill>
                <a:srgbClr val="00B0F0"/>
              </a:solidFill>
            </a:endParaRPr>
          </a:p>
        </p:txBody>
      </p:sp>
      <p:sp>
        <p:nvSpPr>
          <p:cNvPr id="114" name="ZoneTexte 113"/>
          <p:cNvSpPr txBox="1"/>
          <p:nvPr/>
        </p:nvSpPr>
        <p:spPr>
          <a:xfrm>
            <a:off x="827584" y="5301208"/>
            <a:ext cx="1433341" cy="369332"/>
          </a:xfrm>
          <a:prstGeom prst="rect">
            <a:avLst/>
          </a:prstGeom>
          <a:noFill/>
        </p:spPr>
        <p:txBody>
          <a:bodyPr wrap="none" rtlCol="0">
            <a:spAutoFit/>
          </a:bodyPr>
          <a:lstStyle/>
          <a:p>
            <a:r>
              <a:rPr lang="fr-FR" dirty="0" err="1" smtClean="0"/>
              <a:t>Known</a:t>
            </a:r>
            <a:r>
              <a:rPr lang="fr-FR" dirty="0" smtClean="0"/>
              <a:t> states</a:t>
            </a:r>
            <a:endParaRPr lang="en-US" dirty="0"/>
          </a:p>
        </p:txBody>
      </p:sp>
      <p:sp>
        <p:nvSpPr>
          <p:cNvPr id="122" name="Accolade ouvrante 121"/>
          <p:cNvSpPr/>
          <p:nvPr/>
        </p:nvSpPr>
        <p:spPr>
          <a:xfrm>
            <a:off x="2267744" y="4869160"/>
            <a:ext cx="288032" cy="1296144"/>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26" name="ZoneTexte 125"/>
          <p:cNvSpPr txBox="1"/>
          <p:nvPr/>
        </p:nvSpPr>
        <p:spPr>
          <a:xfrm>
            <a:off x="395536" y="5661248"/>
            <a:ext cx="2365543" cy="461665"/>
          </a:xfrm>
          <a:prstGeom prst="rect">
            <a:avLst/>
          </a:prstGeom>
          <a:noFill/>
        </p:spPr>
        <p:txBody>
          <a:bodyPr wrap="square" rtlCol="0">
            <a:spAutoFit/>
          </a:bodyPr>
          <a:lstStyle/>
          <a:p>
            <a:r>
              <a:rPr lang="en-US" sz="1200" dirty="0" smtClean="0"/>
              <a:t>D.R. Tilley, J.H. Kelley </a:t>
            </a:r>
            <a:r>
              <a:rPr lang="en-US" sz="1200" i="1" dirty="0" smtClean="0"/>
              <a:t>et al.</a:t>
            </a:r>
            <a:r>
              <a:rPr lang="en-US" sz="1200" dirty="0" smtClean="0"/>
              <a:t>, </a:t>
            </a:r>
          </a:p>
          <a:p>
            <a:r>
              <a:rPr lang="en-US" sz="1200" dirty="0" err="1" smtClean="0"/>
              <a:t>Nucl</a:t>
            </a:r>
            <a:r>
              <a:rPr lang="en-US" sz="1200" dirty="0" smtClean="0"/>
              <a:t>. Phys. A 745, 155 (’04).</a:t>
            </a:r>
            <a:endParaRPr lang="en-US" sz="1200" dirty="0"/>
          </a:p>
        </p:txBody>
      </p:sp>
      <p:sp>
        <p:nvSpPr>
          <p:cNvPr id="46" name="ZoneTexte 45"/>
          <p:cNvSpPr txBox="1"/>
          <p:nvPr/>
        </p:nvSpPr>
        <p:spPr>
          <a:xfrm>
            <a:off x="3928526" y="4581128"/>
            <a:ext cx="2998706" cy="369332"/>
          </a:xfrm>
          <a:prstGeom prst="rect">
            <a:avLst/>
          </a:prstGeom>
          <a:noFill/>
        </p:spPr>
        <p:txBody>
          <a:bodyPr wrap="none" rtlCol="0">
            <a:spAutoFit/>
          </a:bodyPr>
          <a:lstStyle/>
          <a:p>
            <a:r>
              <a:rPr lang="fr-FR" b="1" dirty="0" smtClean="0">
                <a:solidFill>
                  <a:srgbClr val="00B0F0"/>
                </a:solidFill>
              </a:rPr>
              <a:t>via </a:t>
            </a:r>
            <a:r>
              <a:rPr lang="fr-FR" b="1" baseline="30000" dirty="0" smtClean="0">
                <a:solidFill>
                  <a:srgbClr val="00B0F0"/>
                </a:solidFill>
              </a:rPr>
              <a:t>6</a:t>
            </a:r>
            <a:r>
              <a:rPr lang="fr-FR" b="1" dirty="0" smtClean="0">
                <a:solidFill>
                  <a:srgbClr val="00B0F0"/>
                </a:solidFill>
              </a:rPr>
              <a:t>Li + </a:t>
            </a:r>
            <a:r>
              <a:rPr lang="el-GR" b="1" dirty="0" smtClean="0">
                <a:solidFill>
                  <a:srgbClr val="00B0F0"/>
                </a:solidFill>
                <a:latin typeface="Calibri"/>
                <a:cs typeface="Calibri"/>
              </a:rPr>
              <a:t>α</a:t>
            </a:r>
            <a:r>
              <a:rPr lang="fr-FR" b="1" dirty="0" smtClean="0">
                <a:solidFill>
                  <a:srgbClr val="00B0F0"/>
                </a:solidFill>
                <a:latin typeface="Calibri"/>
                <a:cs typeface="Calibri"/>
              </a:rPr>
              <a:t> </a:t>
            </a:r>
            <a:r>
              <a:rPr lang="fr-FR" b="1" dirty="0" err="1" smtClean="0">
                <a:solidFill>
                  <a:srgbClr val="00B0F0"/>
                </a:solidFill>
                <a:latin typeface="Calibri"/>
                <a:cs typeface="Calibri"/>
              </a:rPr>
              <a:t>resonant</a:t>
            </a:r>
            <a:r>
              <a:rPr lang="fr-FR" b="1" dirty="0" smtClean="0">
                <a:solidFill>
                  <a:srgbClr val="00B0F0"/>
                </a:solidFill>
                <a:latin typeface="Calibri"/>
                <a:cs typeface="Calibri"/>
              </a:rPr>
              <a:t> </a:t>
            </a:r>
            <a:r>
              <a:rPr lang="fr-FR" b="1" dirty="0" err="1" smtClean="0">
                <a:solidFill>
                  <a:srgbClr val="00B0F0"/>
                </a:solidFill>
                <a:latin typeface="Calibri"/>
                <a:cs typeface="Calibri"/>
              </a:rPr>
              <a:t>scattering</a:t>
            </a:r>
            <a:endParaRPr lang="en-US" b="1" dirty="0">
              <a:solidFill>
                <a:srgbClr val="00B0F0"/>
              </a:solidFill>
            </a:endParaRPr>
          </a:p>
        </p:txBody>
      </p:sp>
    </p:spTree>
    <p:extLst>
      <p:ext uri="{BB962C8B-B14F-4D97-AF65-F5344CB8AC3E}">
        <p14:creationId xmlns:p14="http://schemas.microsoft.com/office/powerpoint/2010/main" val="1463638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7361672" y="683404"/>
            <a:ext cx="1314784" cy="369332"/>
          </a:xfrm>
          <a:prstGeom prst="rect">
            <a:avLst/>
          </a:prstGeom>
          <a:noFill/>
        </p:spPr>
        <p:txBody>
          <a:bodyPr wrap="none" rtlCol="0">
            <a:spAutoFit/>
          </a:bodyPr>
          <a:lstStyle/>
          <a:p>
            <a:r>
              <a:rPr lang="fr-FR" dirty="0" smtClean="0">
                <a:solidFill>
                  <a:schemeClr val="bg1"/>
                </a:solidFill>
              </a:rPr>
              <a:t>April 18, ’15</a:t>
            </a:r>
            <a:endParaRPr lang="en-US" dirty="0">
              <a:solidFill>
                <a:schemeClr val="bg1"/>
              </a:solidFill>
            </a:endParaRPr>
          </a:p>
        </p:txBody>
      </p:sp>
      <p:pic>
        <p:nvPicPr>
          <p:cNvPr id="2050" name="Picture 2"/>
          <p:cNvPicPr>
            <a:picLocks noChangeAspect="1" noChangeArrowheads="1"/>
          </p:cNvPicPr>
          <p:nvPr/>
        </p:nvPicPr>
        <p:blipFill>
          <a:blip r:embed="rId2" cstate="print"/>
          <a:srcRect l="10332" t="5086" r="11116" b="5793"/>
          <a:stretch>
            <a:fillRect/>
          </a:stretch>
        </p:blipFill>
        <p:spPr bwMode="auto">
          <a:xfrm>
            <a:off x="683568" y="0"/>
            <a:ext cx="7848872" cy="6845632"/>
          </a:xfrm>
          <a:prstGeom prst="rect">
            <a:avLst/>
          </a:prstGeom>
          <a:noFill/>
          <a:ln w="9525">
            <a:noFill/>
            <a:miter lim="800000"/>
            <a:headEnd/>
            <a:tailEnd/>
          </a:ln>
        </p:spPr>
      </p:pic>
      <p:sp>
        <p:nvSpPr>
          <p:cNvPr id="6" name="ZoneTexte 5"/>
          <p:cNvSpPr txBox="1"/>
          <p:nvPr/>
        </p:nvSpPr>
        <p:spPr>
          <a:xfrm>
            <a:off x="1547664" y="3121223"/>
            <a:ext cx="923714" cy="307777"/>
          </a:xfrm>
          <a:prstGeom prst="rect">
            <a:avLst/>
          </a:prstGeom>
          <a:noFill/>
        </p:spPr>
        <p:txBody>
          <a:bodyPr wrap="none" rtlCol="0">
            <a:spAutoFit/>
          </a:bodyPr>
          <a:lstStyle/>
          <a:p>
            <a:r>
              <a:rPr lang="en-US" sz="1400" b="1" dirty="0" smtClean="0">
                <a:solidFill>
                  <a:schemeClr val="bg1"/>
                </a:solidFill>
              </a:rPr>
              <a:t>µTCA rack</a:t>
            </a:r>
            <a:endParaRPr lang="en-US" sz="1400" b="1" dirty="0">
              <a:solidFill>
                <a:schemeClr val="bg1"/>
              </a:solidFill>
            </a:endParaRPr>
          </a:p>
        </p:txBody>
      </p:sp>
      <p:sp>
        <p:nvSpPr>
          <p:cNvPr id="8" name="ZoneTexte 7"/>
          <p:cNvSpPr txBox="1"/>
          <p:nvPr/>
        </p:nvSpPr>
        <p:spPr>
          <a:xfrm>
            <a:off x="4863121" y="764704"/>
            <a:ext cx="788999" cy="307777"/>
          </a:xfrm>
          <a:prstGeom prst="rect">
            <a:avLst/>
          </a:prstGeom>
          <a:noFill/>
        </p:spPr>
        <p:txBody>
          <a:bodyPr wrap="none" rtlCol="0">
            <a:spAutoFit/>
          </a:bodyPr>
          <a:lstStyle/>
          <a:p>
            <a:r>
              <a:rPr lang="en-US" sz="1400" b="1" dirty="0" smtClean="0">
                <a:solidFill>
                  <a:schemeClr val="bg1"/>
                </a:solidFill>
              </a:rPr>
              <a:t>Bacchus</a:t>
            </a:r>
            <a:endParaRPr lang="en-US" sz="1400" b="1" dirty="0">
              <a:solidFill>
                <a:schemeClr val="bg1"/>
              </a:solidFill>
            </a:endParaRPr>
          </a:p>
        </p:txBody>
      </p:sp>
      <p:sp>
        <p:nvSpPr>
          <p:cNvPr id="9" name="ZoneTexte 8"/>
          <p:cNvSpPr txBox="1"/>
          <p:nvPr/>
        </p:nvSpPr>
        <p:spPr>
          <a:xfrm>
            <a:off x="3995936" y="6381328"/>
            <a:ext cx="1146468" cy="307777"/>
          </a:xfrm>
          <a:prstGeom prst="rect">
            <a:avLst/>
          </a:prstGeom>
          <a:noFill/>
        </p:spPr>
        <p:txBody>
          <a:bodyPr wrap="none" rtlCol="0">
            <a:spAutoFit/>
          </a:bodyPr>
          <a:lstStyle/>
          <a:p>
            <a:r>
              <a:rPr lang="en-US" sz="1400" b="1" dirty="0" smtClean="0">
                <a:solidFill>
                  <a:schemeClr val="bg1"/>
                </a:solidFill>
              </a:rPr>
              <a:t>Gas handling</a:t>
            </a:r>
            <a:endParaRPr lang="en-US" sz="1400" b="1" dirty="0">
              <a:solidFill>
                <a:schemeClr val="bg1"/>
              </a:solidFill>
            </a:endParaRPr>
          </a:p>
        </p:txBody>
      </p:sp>
      <p:sp>
        <p:nvSpPr>
          <p:cNvPr id="10" name="ZoneTexte 9"/>
          <p:cNvSpPr txBox="1"/>
          <p:nvPr/>
        </p:nvSpPr>
        <p:spPr>
          <a:xfrm>
            <a:off x="1691680" y="2564904"/>
            <a:ext cx="1226874" cy="307777"/>
          </a:xfrm>
          <a:prstGeom prst="rect">
            <a:avLst/>
          </a:prstGeom>
          <a:noFill/>
        </p:spPr>
        <p:txBody>
          <a:bodyPr wrap="none" rtlCol="0">
            <a:spAutoFit/>
          </a:bodyPr>
          <a:lstStyle/>
          <a:p>
            <a:r>
              <a:rPr lang="en-US" sz="1400" b="1" dirty="0" smtClean="0">
                <a:solidFill>
                  <a:schemeClr val="bg1"/>
                </a:solidFill>
              </a:rPr>
              <a:t>Demonstrator</a:t>
            </a:r>
            <a:endParaRPr lang="en-US" sz="1400" b="1" dirty="0">
              <a:solidFill>
                <a:schemeClr val="bg1"/>
              </a:solidFill>
            </a:endParaRPr>
          </a:p>
        </p:txBody>
      </p:sp>
      <p:sp>
        <p:nvSpPr>
          <p:cNvPr id="12" name="ZoneTexte 11"/>
          <p:cNvSpPr txBox="1"/>
          <p:nvPr/>
        </p:nvSpPr>
        <p:spPr>
          <a:xfrm>
            <a:off x="6084168" y="0"/>
            <a:ext cx="1208985" cy="338554"/>
          </a:xfrm>
          <a:prstGeom prst="rect">
            <a:avLst/>
          </a:prstGeom>
          <a:noFill/>
        </p:spPr>
        <p:txBody>
          <a:bodyPr wrap="none" rtlCol="0">
            <a:spAutoFit/>
          </a:bodyPr>
          <a:lstStyle/>
          <a:p>
            <a:r>
              <a:rPr lang="fr-FR" sz="1600" b="1" dirty="0" smtClean="0">
                <a:solidFill>
                  <a:schemeClr val="bg1"/>
                </a:solidFill>
              </a:rPr>
              <a:t>April 21, ’15</a:t>
            </a:r>
            <a:endParaRPr lang="en-US" sz="1600" b="1" dirty="0">
              <a:solidFill>
                <a:schemeClr val="bg1"/>
              </a:solidFill>
            </a:endParaRPr>
          </a:p>
        </p:txBody>
      </p:sp>
      <p:sp>
        <p:nvSpPr>
          <p:cNvPr id="13" name="ZoneTexte 12"/>
          <p:cNvSpPr txBox="1"/>
          <p:nvPr/>
        </p:nvSpPr>
        <p:spPr>
          <a:xfrm>
            <a:off x="6588224" y="2636912"/>
            <a:ext cx="1296144" cy="523220"/>
          </a:xfrm>
          <a:prstGeom prst="rect">
            <a:avLst/>
          </a:prstGeom>
          <a:noFill/>
        </p:spPr>
        <p:txBody>
          <a:bodyPr wrap="square" rtlCol="0">
            <a:spAutoFit/>
          </a:bodyPr>
          <a:lstStyle/>
          <a:p>
            <a:r>
              <a:rPr lang="en-US" sz="1400" b="1" dirty="0" smtClean="0">
                <a:solidFill>
                  <a:schemeClr val="bg1"/>
                </a:solidFill>
              </a:rPr>
              <a:t>Reaction chamber</a:t>
            </a:r>
            <a:endParaRPr lang="en-US" sz="1400" b="1" dirty="0">
              <a:solidFill>
                <a:schemeClr val="bg1"/>
              </a:solidFill>
            </a:endParaRPr>
          </a:p>
        </p:txBody>
      </p:sp>
    </p:spTree>
    <p:extLst>
      <p:ext uri="{BB962C8B-B14F-4D97-AF65-F5344CB8AC3E}">
        <p14:creationId xmlns:p14="http://schemas.microsoft.com/office/powerpoint/2010/main" val="280742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ZoneTexte 34"/>
          <p:cNvSpPr txBox="1"/>
          <p:nvPr/>
        </p:nvSpPr>
        <p:spPr>
          <a:xfrm>
            <a:off x="4888158" y="548680"/>
            <a:ext cx="753732" cy="369332"/>
          </a:xfrm>
          <a:prstGeom prst="rect">
            <a:avLst/>
          </a:prstGeom>
          <a:noFill/>
        </p:spPr>
        <p:txBody>
          <a:bodyPr wrap="none" rtlCol="0">
            <a:spAutoFit/>
          </a:bodyPr>
          <a:lstStyle/>
          <a:p>
            <a:r>
              <a:rPr lang="fr-FR" dirty="0" smtClean="0">
                <a:cs typeface="Times New Roman" pitchFamily="18" charset="0"/>
              </a:rPr>
              <a:t>50 cm</a:t>
            </a:r>
            <a:endParaRPr lang="fr-FR" dirty="0">
              <a:cs typeface="Times New Roman" pitchFamily="18" charset="0"/>
            </a:endParaRPr>
          </a:p>
        </p:txBody>
      </p:sp>
      <p:sp>
        <p:nvSpPr>
          <p:cNvPr id="22" name="Ellipse 21"/>
          <p:cNvSpPr/>
          <p:nvPr/>
        </p:nvSpPr>
        <p:spPr>
          <a:xfrm rot="10800000">
            <a:off x="5171387" y="3813754"/>
            <a:ext cx="914400" cy="914400"/>
          </a:xfrm>
          <a:prstGeom prst="ellipse">
            <a:avLst/>
          </a:prstGeom>
          <a:solidFill>
            <a:schemeClr val="accent5">
              <a:lumMod val="60000"/>
              <a:lumOff val="40000"/>
              <a:alpha val="50000"/>
            </a:schemeClr>
          </a:solidFill>
          <a:ln>
            <a:solidFill>
              <a:schemeClr val="dk1">
                <a:shade val="95000"/>
                <a:satMod val="10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0" name="TextBox 9"/>
          <p:cNvSpPr txBox="1"/>
          <p:nvPr/>
        </p:nvSpPr>
        <p:spPr>
          <a:xfrm>
            <a:off x="5968278" y="5157192"/>
            <a:ext cx="1545616" cy="338554"/>
          </a:xfrm>
          <a:prstGeom prst="rect">
            <a:avLst/>
          </a:prstGeom>
          <a:noFill/>
        </p:spPr>
        <p:txBody>
          <a:bodyPr wrap="none" rtlCol="0">
            <a:spAutoFit/>
          </a:bodyPr>
          <a:lstStyle/>
          <a:p>
            <a:r>
              <a:rPr lang="en-US" sz="1600" dirty="0" smtClean="0">
                <a:cs typeface="Times New Roman" pitchFamily="18" charset="0"/>
              </a:rPr>
              <a:t>Slits/ </a:t>
            </a:r>
            <a:r>
              <a:rPr lang="fr-FR" sz="1600" dirty="0" err="1" smtClean="0">
                <a:cs typeface="Times New Roman" pitchFamily="18" charset="0"/>
              </a:rPr>
              <a:t>Gate</a:t>
            </a:r>
            <a:r>
              <a:rPr lang="fr-FR" sz="1600" dirty="0" smtClean="0">
                <a:cs typeface="Times New Roman" pitchFamily="18" charset="0"/>
              </a:rPr>
              <a:t> valve</a:t>
            </a:r>
            <a:endParaRPr lang="en-US" sz="1600" dirty="0">
              <a:cs typeface="Times New Roman" pitchFamily="18" charset="0"/>
            </a:endParaRPr>
          </a:p>
        </p:txBody>
      </p:sp>
      <p:cxnSp>
        <p:nvCxnSpPr>
          <p:cNvPr id="18" name="Connecteur droit 17"/>
          <p:cNvCxnSpPr>
            <a:endCxn id="138" idx="2"/>
          </p:cNvCxnSpPr>
          <p:nvPr/>
        </p:nvCxnSpPr>
        <p:spPr>
          <a:xfrm flipH="1" flipV="1">
            <a:off x="5067843" y="3695546"/>
            <a:ext cx="512269" cy="525542"/>
          </a:xfrm>
          <a:prstGeom prst="line">
            <a:avLst/>
          </a:prstGeom>
        </p:spPr>
        <p:style>
          <a:lnRef idx="1">
            <a:schemeClr val="dk1"/>
          </a:lnRef>
          <a:fillRef idx="0">
            <a:schemeClr val="dk1"/>
          </a:fillRef>
          <a:effectRef idx="0">
            <a:schemeClr val="dk1"/>
          </a:effectRef>
          <a:fontRef idx="minor">
            <a:schemeClr val="tx1"/>
          </a:fontRef>
        </p:style>
      </p:cxnSp>
      <p:sp>
        <p:nvSpPr>
          <p:cNvPr id="48" name="TextBox 9"/>
          <p:cNvSpPr txBox="1"/>
          <p:nvPr/>
        </p:nvSpPr>
        <p:spPr>
          <a:xfrm>
            <a:off x="4499992" y="3923764"/>
            <a:ext cx="716863" cy="369332"/>
          </a:xfrm>
          <a:prstGeom prst="rect">
            <a:avLst/>
          </a:prstGeom>
          <a:noFill/>
        </p:spPr>
        <p:txBody>
          <a:bodyPr wrap="none" rtlCol="0">
            <a:spAutoFit/>
          </a:bodyPr>
          <a:lstStyle/>
          <a:p>
            <a:r>
              <a:rPr lang="fr-FR" dirty="0" err="1" smtClean="0">
                <a:cs typeface="Times New Roman" pitchFamily="18" charset="0"/>
              </a:rPr>
              <a:t>beam</a:t>
            </a:r>
            <a:endParaRPr lang="en-US" sz="2000" dirty="0">
              <a:cs typeface="Times New Roman" pitchFamily="18" charset="0"/>
            </a:endParaRPr>
          </a:p>
        </p:txBody>
      </p:sp>
      <p:cxnSp>
        <p:nvCxnSpPr>
          <p:cNvPr id="50" name="Connecteur droit avec flèche 49"/>
          <p:cNvCxnSpPr/>
          <p:nvPr/>
        </p:nvCxnSpPr>
        <p:spPr>
          <a:xfrm rot="10800000" flipH="1">
            <a:off x="4897419" y="4265972"/>
            <a:ext cx="109728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28" name="TextBox 9"/>
          <p:cNvSpPr txBox="1"/>
          <p:nvPr/>
        </p:nvSpPr>
        <p:spPr>
          <a:xfrm>
            <a:off x="5148064" y="4725144"/>
            <a:ext cx="869149" cy="523220"/>
          </a:xfrm>
          <a:prstGeom prst="rect">
            <a:avLst/>
          </a:prstGeom>
          <a:noFill/>
        </p:spPr>
        <p:txBody>
          <a:bodyPr wrap="none" rtlCol="0">
            <a:spAutoFit/>
          </a:bodyPr>
          <a:lstStyle/>
          <a:p>
            <a:r>
              <a:rPr lang="fr-FR" sz="1400" dirty="0" err="1" smtClean="0">
                <a:cs typeface="Times New Roman" pitchFamily="18" charset="0"/>
              </a:rPr>
              <a:t>Reaction</a:t>
            </a:r>
            <a:r>
              <a:rPr lang="fr-FR" sz="1400" dirty="0" smtClean="0">
                <a:cs typeface="Times New Roman" pitchFamily="18" charset="0"/>
              </a:rPr>
              <a:t> </a:t>
            </a:r>
          </a:p>
          <a:p>
            <a:r>
              <a:rPr lang="fr-FR" sz="1400" dirty="0" err="1" smtClean="0">
                <a:cs typeface="Times New Roman" pitchFamily="18" charset="0"/>
              </a:rPr>
              <a:t>chamber</a:t>
            </a:r>
            <a:endParaRPr lang="en-US" sz="1400" dirty="0">
              <a:cs typeface="Times New Roman" pitchFamily="18" charset="0"/>
            </a:endParaRPr>
          </a:p>
        </p:txBody>
      </p:sp>
      <p:cxnSp>
        <p:nvCxnSpPr>
          <p:cNvPr id="134" name="Connecteur droit 133"/>
          <p:cNvCxnSpPr/>
          <p:nvPr/>
        </p:nvCxnSpPr>
        <p:spPr>
          <a:xfrm rot="10800000">
            <a:off x="5634689" y="4192348"/>
            <a:ext cx="0" cy="144016"/>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38" name="TextBox 9"/>
          <p:cNvSpPr txBox="1"/>
          <p:nvPr/>
        </p:nvSpPr>
        <p:spPr>
          <a:xfrm>
            <a:off x="4716016" y="3356992"/>
            <a:ext cx="703654" cy="338554"/>
          </a:xfrm>
          <a:prstGeom prst="rect">
            <a:avLst/>
          </a:prstGeom>
          <a:noFill/>
        </p:spPr>
        <p:txBody>
          <a:bodyPr wrap="none" rtlCol="0">
            <a:spAutoFit/>
          </a:bodyPr>
          <a:lstStyle/>
          <a:p>
            <a:r>
              <a:rPr lang="fr-FR" sz="1600" dirty="0" smtClean="0">
                <a:cs typeface="Times New Roman" pitchFamily="18" charset="0"/>
              </a:rPr>
              <a:t>Target</a:t>
            </a:r>
            <a:endParaRPr lang="en-US" sz="1600" dirty="0">
              <a:cs typeface="Times New Roman" pitchFamily="18" charset="0"/>
            </a:endParaRPr>
          </a:p>
        </p:txBody>
      </p:sp>
      <p:sp>
        <p:nvSpPr>
          <p:cNvPr id="120" name="TextBox 9"/>
          <p:cNvSpPr txBox="1"/>
          <p:nvPr/>
        </p:nvSpPr>
        <p:spPr>
          <a:xfrm>
            <a:off x="5638109" y="2415250"/>
            <a:ext cx="1069524" cy="338554"/>
          </a:xfrm>
          <a:prstGeom prst="rect">
            <a:avLst/>
          </a:prstGeom>
          <a:noFill/>
        </p:spPr>
        <p:txBody>
          <a:bodyPr wrap="none" rtlCol="0">
            <a:spAutoFit/>
          </a:bodyPr>
          <a:lstStyle/>
          <a:p>
            <a:r>
              <a:rPr lang="fr-FR" sz="1600" dirty="0" err="1" smtClean="0">
                <a:cs typeface="Times New Roman" pitchFamily="18" charset="0"/>
              </a:rPr>
              <a:t>Gate</a:t>
            </a:r>
            <a:r>
              <a:rPr lang="fr-FR" sz="1600" dirty="0" smtClean="0">
                <a:cs typeface="Times New Roman" pitchFamily="18" charset="0"/>
              </a:rPr>
              <a:t> valve</a:t>
            </a:r>
            <a:endParaRPr lang="en-US" sz="1600" dirty="0">
              <a:cs typeface="Times New Roman" pitchFamily="18" charset="0"/>
            </a:endParaRPr>
          </a:p>
        </p:txBody>
      </p:sp>
      <p:grpSp>
        <p:nvGrpSpPr>
          <p:cNvPr id="2" name="Groupe 123"/>
          <p:cNvGrpSpPr/>
          <p:nvPr/>
        </p:nvGrpSpPr>
        <p:grpSpPr>
          <a:xfrm rot="17580000">
            <a:off x="5839173" y="1862507"/>
            <a:ext cx="3697537" cy="1829880"/>
            <a:chOff x="4033872" y="3916590"/>
            <a:chExt cx="3697537" cy="1829880"/>
          </a:xfrm>
        </p:grpSpPr>
        <p:pic>
          <p:nvPicPr>
            <p:cNvPr id="122"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rot="4020000">
              <a:off x="4967701" y="2982761"/>
              <a:ext cx="1829880" cy="369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 name="Rectangle 122"/>
            <p:cNvSpPr/>
            <p:nvPr/>
          </p:nvSpPr>
          <p:spPr>
            <a:xfrm rot="4020000">
              <a:off x="5004376" y="4090591"/>
              <a:ext cx="937400" cy="841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p:cNvSpPr/>
          <p:nvPr/>
        </p:nvSpPr>
        <p:spPr>
          <a:xfrm>
            <a:off x="6494515" y="1190128"/>
            <a:ext cx="54864" cy="512064"/>
          </a:xfrm>
          <a:prstGeom prst="rect">
            <a:avLst/>
          </a:prstGeom>
          <a:solidFill>
            <a:schemeClr val="accent6">
              <a:lumMod val="40000"/>
              <a:lumOff val="60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6234838" y="1120215"/>
            <a:ext cx="64008" cy="649224"/>
          </a:xfrm>
          <a:prstGeom prst="rect">
            <a:avLst/>
          </a:prstGeom>
          <a:solidFill>
            <a:schemeClr val="accent5">
              <a:lumMod val="40000"/>
              <a:lumOff val="60000"/>
            </a:schemeClr>
          </a:solidFill>
          <a:ln w="63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5505717" y="1295106"/>
            <a:ext cx="731520" cy="301752"/>
          </a:xfrm>
          <a:prstGeom prst="rect">
            <a:avLst/>
          </a:prstGeom>
          <a:solidFill>
            <a:schemeClr val="accent1">
              <a:lumMod val="40000"/>
              <a:lumOff val="60000"/>
            </a:schemeClr>
          </a:solidFill>
          <a:ln w="63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204554" y="3954338"/>
            <a:ext cx="246888" cy="640080"/>
          </a:xfrm>
          <a:prstGeom prst="rect">
            <a:avLst/>
          </a:prstGeom>
          <a:pattFill prst="ltDnDiag">
            <a:fgClr>
              <a:schemeClr val="dk1"/>
            </a:fgClr>
            <a:bgClr>
              <a:schemeClr val="bg1"/>
            </a:bgClr>
          </a:pattFill>
          <a:ln w="127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2" name="Rogner un rectangle avec un coin du même côté 41"/>
          <p:cNvSpPr/>
          <p:nvPr/>
        </p:nvSpPr>
        <p:spPr>
          <a:xfrm rot="16200000">
            <a:off x="6087065" y="4168974"/>
            <a:ext cx="1133856" cy="219456"/>
          </a:xfrm>
          <a:prstGeom prst="snip2SameRect">
            <a:avLst/>
          </a:prstGeom>
          <a:solidFill>
            <a:schemeClr val="accent6">
              <a:lumMod val="40000"/>
              <a:lumOff val="60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6099818" y="4227567"/>
            <a:ext cx="107388" cy="91440"/>
          </a:xfrm>
          <a:prstGeom prst="rect">
            <a:avLst/>
          </a:prstGeom>
          <a:solidFill>
            <a:schemeClr val="accent1">
              <a:lumMod val="40000"/>
              <a:lumOff val="60000"/>
            </a:schemeClr>
          </a:solidFill>
          <a:ln w="952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gner un rectangle avec un coin du même côté 70"/>
          <p:cNvSpPr/>
          <p:nvPr/>
        </p:nvSpPr>
        <p:spPr>
          <a:xfrm rot="16200000">
            <a:off x="6094638" y="1335181"/>
            <a:ext cx="1133856" cy="219456"/>
          </a:xfrm>
          <a:prstGeom prst="snip2SameRect">
            <a:avLst/>
          </a:prstGeom>
          <a:solidFill>
            <a:schemeClr val="accent6">
              <a:lumMod val="40000"/>
              <a:lumOff val="60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6462860" y="1120103"/>
            <a:ext cx="27432" cy="649224"/>
          </a:xfrm>
          <a:prstGeom prst="rect">
            <a:avLst/>
          </a:prstGeom>
          <a:solidFill>
            <a:schemeClr val="accent6">
              <a:lumMod val="40000"/>
              <a:lumOff val="60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p:cNvSpPr/>
          <p:nvPr/>
        </p:nvSpPr>
        <p:spPr>
          <a:xfrm>
            <a:off x="6489522" y="4023137"/>
            <a:ext cx="54864" cy="512064"/>
          </a:xfrm>
          <a:prstGeom prst="rect">
            <a:avLst/>
          </a:prstGeom>
          <a:solidFill>
            <a:schemeClr val="accent6">
              <a:lumMod val="40000"/>
              <a:lumOff val="60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p:cNvSpPr/>
          <p:nvPr/>
        </p:nvSpPr>
        <p:spPr>
          <a:xfrm>
            <a:off x="6457867" y="3953111"/>
            <a:ext cx="27432" cy="649224"/>
          </a:xfrm>
          <a:prstGeom prst="rect">
            <a:avLst/>
          </a:prstGeom>
          <a:solidFill>
            <a:schemeClr val="accent6">
              <a:lumMod val="40000"/>
              <a:lumOff val="60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88"/>
          <p:cNvSpPr/>
          <p:nvPr/>
        </p:nvSpPr>
        <p:spPr>
          <a:xfrm>
            <a:off x="6302212" y="548680"/>
            <a:ext cx="73152" cy="1783080"/>
          </a:xfrm>
          <a:prstGeom prst="rect">
            <a:avLst/>
          </a:prstGeom>
          <a:solidFill>
            <a:schemeClr val="accent6">
              <a:lumMod val="40000"/>
              <a:lumOff val="60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ctangle 95"/>
          <p:cNvSpPr/>
          <p:nvPr/>
        </p:nvSpPr>
        <p:spPr>
          <a:xfrm>
            <a:off x="6378744" y="1121477"/>
            <a:ext cx="82296" cy="649224"/>
          </a:xfrm>
          <a:prstGeom prst="rect">
            <a:avLst/>
          </a:prstGeom>
          <a:pattFill prst="ltDnDiag">
            <a:fgClr>
              <a:schemeClr val="dk1"/>
            </a:fgClr>
            <a:bgClr>
              <a:schemeClr val="bg1"/>
            </a:bgClr>
          </a:pattFill>
          <a:ln w="635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00" name="Connecteur droit 99"/>
          <p:cNvCxnSpPr>
            <a:endCxn id="41" idx="2"/>
          </p:cNvCxnSpPr>
          <p:nvPr/>
        </p:nvCxnSpPr>
        <p:spPr>
          <a:xfrm flipH="1" flipV="1">
            <a:off x="6327998" y="4594418"/>
            <a:ext cx="116210" cy="562774"/>
          </a:xfrm>
          <a:prstGeom prst="line">
            <a:avLst/>
          </a:prstGeom>
        </p:spPr>
        <p:style>
          <a:lnRef idx="1">
            <a:schemeClr val="dk1"/>
          </a:lnRef>
          <a:fillRef idx="0">
            <a:schemeClr val="dk1"/>
          </a:fillRef>
          <a:effectRef idx="0">
            <a:schemeClr val="dk1"/>
          </a:effectRef>
          <a:fontRef idx="minor">
            <a:schemeClr val="tx1"/>
          </a:fontRef>
        </p:style>
      </p:cxnSp>
      <p:sp>
        <p:nvSpPr>
          <p:cNvPr id="102" name="Rectangle 101"/>
          <p:cNvSpPr/>
          <p:nvPr/>
        </p:nvSpPr>
        <p:spPr>
          <a:xfrm>
            <a:off x="4679432" y="1186296"/>
            <a:ext cx="612648" cy="512064"/>
          </a:xfrm>
          <a:prstGeom prst="rect">
            <a:avLst/>
          </a:prstGeom>
          <a:solidFill>
            <a:schemeClr val="accent2">
              <a:lumMod val="40000"/>
              <a:lumOff val="60000"/>
            </a:schemeClr>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e 155"/>
          <p:cNvGrpSpPr/>
          <p:nvPr/>
        </p:nvGrpSpPr>
        <p:grpSpPr>
          <a:xfrm>
            <a:off x="7663472" y="2997207"/>
            <a:ext cx="1027085" cy="503986"/>
            <a:chOff x="4827034" y="2997207"/>
            <a:chExt cx="1027085" cy="503986"/>
          </a:xfrm>
        </p:grpSpPr>
        <p:sp>
          <p:nvSpPr>
            <p:cNvPr id="149" name="Rectangle 148"/>
            <p:cNvSpPr/>
            <p:nvPr/>
          </p:nvSpPr>
          <p:spPr>
            <a:xfrm rot="611579">
              <a:off x="5085453" y="3165237"/>
              <a:ext cx="286031" cy="131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p:cNvSpPr/>
            <p:nvPr/>
          </p:nvSpPr>
          <p:spPr>
            <a:xfrm rot="1281911">
              <a:off x="4827034" y="3091115"/>
              <a:ext cx="154486" cy="131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p:cNvSpPr/>
            <p:nvPr/>
          </p:nvSpPr>
          <p:spPr>
            <a:xfrm rot="861513">
              <a:off x="5367671" y="2997207"/>
              <a:ext cx="151190" cy="422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Arc plein 154"/>
            <p:cNvSpPr/>
            <p:nvPr/>
          </p:nvSpPr>
          <p:spPr>
            <a:xfrm rot="6579475">
              <a:off x="5386067" y="3033141"/>
              <a:ext cx="432048" cy="504056"/>
            </a:xfrm>
            <a:prstGeom prst="blockArc">
              <a:avLst>
                <a:gd name="adj1" fmla="val 10354348"/>
                <a:gd name="adj2" fmla="val 0"/>
                <a:gd name="adj3" fmla="val 25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111" name="Connecteur droit 110"/>
          <p:cNvCxnSpPr>
            <a:stCxn id="96" idx="2"/>
          </p:cNvCxnSpPr>
          <p:nvPr/>
        </p:nvCxnSpPr>
        <p:spPr>
          <a:xfrm rot="10800000" flipH="1" flipV="1">
            <a:off x="6419892" y="1770701"/>
            <a:ext cx="6855" cy="623063"/>
          </a:xfrm>
          <a:prstGeom prst="line">
            <a:avLst/>
          </a:prstGeom>
        </p:spPr>
        <p:style>
          <a:lnRef idx="1">
            <a:schemeClr val="dk1"/>
          </a:lnRef>
          <a:fillRef idx="0">
            <a:schemeClr val="dk1"/>
          </a:fillRef>
          <a:effectRef idx="0">
            <a:schemeClr val="dk1"/>
          </a:effectRef>
          <a:fontRef idx="minor">
            <a:schemeClr val="tx1"/>
          </a:fontRef>
        </p:style>
      </p:cxnSp>
      <p:sp>
        <p:nvSpPr>
          <p:cNvPr id="125" name="TextBox 9"/>
          <p:cNvSpPr txBox="1"/>
          <p:nvPr/>
        </p:nvSpPr>
        <p:spPr>
          <a:xfrm>
            <a:off x="4211960" y="1772816"/>
            <a:ext cx="1398909" cy="584775"/>
          </a:xfrm>
          <a:prstGeom prst="rect">
            <a:avLst/>
          </a:prstGeom>
          <a:noFill/>
        </p:spPr>
        <p:txBody>
          <a:bodyPr wrap="none" rtlCol="0">
            <a:spAutoFit/>
          </a:bodyPr>
          <a:lstStyle/>
          <a:p>
            <a:r>
              <a:rPr lang="fr-FR" sz="1600" dirty="0" err="1" smtClean="0">
                <a:cs typeface="Times New Roman" pitchFamily="18" charset="0"/>
              </a:rPr>
              <a:t>Demonstrator</a:t>
            </a:r>
            <a:r>
              <a:rPr lang="fr-FR" sz="1600" dirty="0" smtClean="0">
                <a:cs typeface="Times New Roman" pitchFamily="18" charset="0"/>
              </a:rPr>
              <a:t> </a:t>
            </a:r>
          </a:p>
          <a:p>
            <a:r>
              <a:rPr lang="fr-FR" sz="1600" dirty="0" smtClean="0">
                <a:cs typeface="Times New Roman" pitchFamily="18" charset="0"/>
              </a:rPr>
              <a:t>ACTAR TPC</a:t>
            </a:r>
            <a:endParaRPr lang="en-US" sz="1600" dirty="0">
              <a:cs typeface="Times New Roman" pitchFamily="18" charset="0"/>
            </a:endParaRPr>
          </a:p>
        </p:txBody>
      </p:sp>
      <p:cxnSp>
        <p:nvCxnSpPr>
          <p:cNvPr id="34" name="Connecteur droit avec flèche 33"/>
          <p:cNvCxnSpPr/>
          <p:nvPr/>
        </p:nvCxnSpPr>
        <p:spPr>
          <a:xfrm>
            <a:off x="4744142" y="980728"/>
            <a:ext cx="1014984" cy="0"/>
          </a:xfrm>
          <a:prstGeom prst="straightConnector1">
            <a:avLst/>
          </a:prstGeom>
          <a:ln>
            <a:headEnd type="triangle" w="lg" len="lg"/>
            <a:tailEnd type="triangle" w="lg" len="lg"/>
          </a:ln>
        </p:spPr>
        <p:style>
          <a:lnRef idx="1">
            <a:schemeClr val="dk1"/>
          </a:lnRef>
          <a:fillRef idx="0">
            <a:schemeClr val="dk1"/>
          </a:fillRef>
          <a:effectRef idx="0">
            <a:schemeClr val="dk1"/>
          </a:effectRef>
          <a:fontRef idx="minor">
            <a:schemeClr val="tx1"/>
          </a:fontRef>
        </p:style>
      </p:cxnSp>
      <p:sp>
        <p:nvSpPr>
          <p:cNvPr id="5" name="Pie 4"/>
          <p:cNvSpPr/>
          <p:nvPr/>
        </p:nvSpPr>
        <p:spPr>
          <a:xfrm rot="16200000">
            <a:off x="4492152" y="575094"/>
            <a:ext cx="4572000" cy="4572000"/>
          </a:xfrm>
          <a:prstGeom prst="pie">
            <a:avLst>
              <a:gd name="adj1" fmla="val 0"/>
              <a:gd name="adj2" fmla="val 10815948"/>
            </a:avLst>
          </a:prstGeom>
          <a:solidFill>
            <a:schemeClr val="accent5">
              <a:lumMod val="60000"/>
              <a:lumOff val="40000"/>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7" name="TextBox 9"/>
          <p:cNvSpPr txBox="1"/>
          <p:nvPr/>
        </p:nvSpPr>
        <p:spPr>
          <a:xfrm>
            <a:off x="8028384" y="548680"/>
            <a:ext cx="949299" cy="369332"/>
          </a:xfrm>
          <a:prstGeom prst="rect">
            <a:avLst/>
          </a:prstGeom>
          <a:noFill/>
        </p:spPr>
        <p:txBody>
          <a:bodyPr wrap="none" rtlCol="0">
            <a:spAutoFit/>
          </a:bodyPr>
          <a:lstStyle/>
          <a:p>
            <a:r>
              <a:rPr lang="fr-FR" dirty="0" smtClean="0">
                <a:cs typeface="Times New Roman" pitchFamily="18" charset="0"/>
              </a:rPr>
              <a:t>Bacchus</a:t>
            </a:r>
            <a:endParaRPr lang="en-US" dirty="0">
              <a:cs typeface="Times New Roman" pitchFamily="18" charset="0"/>
            </a:endParaRPr>
          </a:p>
        </p:txBody>
      </p:sp>
      <p:sp>
        <p:nvSpPr>
          <p:cNvPr id="158" name="Rectangle à coins arrondis 157"/>
          <p:cNvSpPr/>
          <p:nvPr/>
        </p:nvSpPr>
        <p:spPr>
          <a:xfrm>
            <a:off x="3779912" y="5373216"/>
            <a:ext cx="1224136" cy="1080120"/>
          </a:xfrm>
          <a:prstGeom prst="round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cxnSp>
        <p:nvCxnSpPr>
          <p:cNvPr id="159" name="Connecteur droit 158"/>
          <p:cNvCxnSpPr/>
          <p:nvPr/>
        </p:nvCxnSpPr>
        <p:spPr>
          <a:xfrm rot="10800000">
            <a:off x="3995936" y="5906768"/>
            <a:ext cx="0" cy="36576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2" name="Connecteur droit avec flèche 161"/>
          <p:cNvCxnSpPr/>
          <p:nvPr/>
        </p:nvCxnSpPr>
        <p:spPr>
          <a:xfrm rot="10800000" flipH="1">
            <a:off x="3890785" y="6093296"/>
            <a:ext cx="100584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63" name="Rectangle 162"/>
          <p:cNvSpPr/>
          <p:nvPr/>
        </p:nvSpPr>
        <p:spPr>
          <a:xfrm rot="4031507">
            <a:off x="4645297" y="5675098"/>
            <a:ext cx="288032" cy="144016"/>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65" name="TextBox 9"/>
          <p:cNvSpPr txBox="1"/>
          <p:nvPr/>
        </p:nvSpPr>
        <p:spPr>
          <a:xfrm>
            <a:off x="5148064" y="5373216"/>
            <a:ext cx="813043" cy="584775"/>
          </a:xfrm>
          <a:prstGeom prst="rect">
            <a:avLst/>
          </a:prstGeom>
          <a:noFill/>
        </p:spPr>
        <p:txBody>
          <a:bodyPr wrap="none" rtlCol="0">
            <a:spAutoFit/>
          </a:bodyPr>
          <a:lstStyle/>
          <a:p>
            <a:r>
              <a:rPr lang="fr-FR" sz="1600" dirty="0" smtClean="0">
                <a:cs typeface="Times New Roman" pitchFamily="18" charset="0"/>
              </a:rPr>
              <a:t>Si(Li)</a:t>
            </a:r>
          </a:p>
          <a:p>
            <a:r>
              <a:rPr lang="fr-FR" sz="1600" dirty="0" smtClean="0">
                <a:cs typeface="Times New Roman" pitchFamily="18" charset="0"/>
              </a:rPr>
              <a:t>Mars83</a:t>
            </a:r>
          </a:p>
        </p:txBody>
      </p:sp>
      <p:cxnSp>
        <p:nvCxnSpPr>
          <p:cNvPr id="167" name="Connecteur droit avec flèche 166"/>
          <p:cNvCxnSpPr>
            <a:endCxn id="163" idx="2"/>
          </p:cNvCxnSpPr>
          <p:nvPr/>
        </p:nvCxnSpPr>
        <p:spPr>
          <a:xfrm flipV="1">
            <a:off x="4067944" y="5775020"/>
            <a:ext cx="654991" cy="246268"/>
          </a:xfrm>
          <a:prstGeom prst="straightConnector1">
            <a:avLst/>
          </a:prstGeom>
          <a:ln>
            <a:prstDash val="dash"/>
            <a:tailEnd type="arrow"/>
          </a:ln>
        </p:spPr>
        <p:style>
          <a:lnRef idx="1">
            <a:schemeClr val="dk1"/>
          </a:lnRef>
          <a:fillRef idx="0">
            <a:schemeClr val="dk1"/>
          </a:fillRef>
          <a:effectRef idx="0">
            <a:schemeClr val="dk1"/>
          </a:effectRef>
          <a:fontRef idx="minor">
            <a:schemeClr val="tx1"/>
          </a:fontRef>
        </p:style>
      </p:cxnSp>
      <p:sp>
        <p:nvSpPr>
          <p:cNvPr id="187" name="Rectangle 186"/>
          <p:cNvSpPr/>
          <p:nvPr/>
        </p:nvSpPr>
        <p:spPr>
          <a:xfrm rot="3444570">
            <a:off x="5711746" y="4124308"/>
            <a:ext cx="137160" cy="45720"/>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0" name="Rectangle à coins arrondis 189"/>
          <p:cNvSpPr/>
          <p:nvPr/>
        </p:nvSpPr>
        <p:spPr>
          <a:xfrm>
            <a:off x="5508104" y="3933056"/>
            <a:ext cx="360040" cy="504056"/>
          </a:xfrm>
          <a:prstGeom prst="round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cxnSp>
        <p:nvCxnSpPr>
          <p:cNvPr id="197" name="Connecteur droit 196"/>
          <p:cNvCxnSpPr>
            <a:stCxn id="158" idx="0"/>
            <a:endCxn id="190" idx="2"/>
          </p:cNvCxnSpPr>
          <p:nvPr/>
        </p:nvCxnSpPr>
        <p:spPr>
          <a:xfrm flipV="1">
            <a:off x="4391980" y="4437112"/>
            <a:ext cx="1296144" cy="936104"/>
          </a:xfrm>
          <a:prstGeom prst="line">
            <a:avLst/>
          </a:prstGeom>
        </p:spPr>
        <p:style>
          <a:lnRef idx="1">
            <a:schemeClr val="accent3"/>
          </a:lnRef>
          <a:fillRef idx="0">
            <a:schemeClr val="accent3"/>
          </a:fillRef>
          <a:effectRef idx="0">
            <a:schemeClr val="accent3"/>
          </a:effectRef>
          <a:fontRef idx="minor">
            <a:schemeClr val="tx1"/>
          </a:fontRef>
        </p:style>
      </p:cxnSp>
      <p:cxnSp>
        <p:nvCxnSpPr>
          <p:cNvPr id="54" name="Connecteur droit avec flèche 53"/>
          <p:cNvCxnSpPr/>
          <p:nvPr/>
        </p:nvCxnSpPr>
        <p:spPr>
          <a:xfrm flipH="1" flipV="1">
            <a:off x="5608238" y="1450876"/>
            <a:ext cx="1163056"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55" name="TextBox 9"/>
          <p:cNvSpPr txBox="1"/>
          <p:nvPr/>
        </p:nvSpPr>
        <p:spPr>
          <a:xfrm>
            <a:off x="5148064" y="5903312"/>
            <a:ext cx="2321405" cy="738664"/>
          </a:xfrm>
          <a:prstGeom prst="rect">
            <a:avLst/>
          </a:prstGeom>
          <a:noFill/>
        </p:spPr>
        <p:txBody>
          <a:bodyPr wrap="none" rtlCol="0">
            <a:spAutoFit/>
          </a:bodyPr>
          <a:lstStyle/>
          <a:p>
            <a:r>
              <a:rPr lang="fr-FR" sz="1400" dirty="0" smtClean="0">
                <a:cs typeface="Times New Roman" pitchFamily="18" charset="0"/>
              </a:rPr>
              <a:t>1.5 mm, 1.3 cm</a:t>
            </a:r>
            <a:r>
              <a:rPr lang="fr-FR" sz="1400" baseline="30000" dirty="0" smtClean="0">
                <a:cs typeface="Times New Roman" pitchFamily="18" charset="0"/>
              </a:rPr>
              <a:t>2</a:t>
            </a:r>
            <a:r>
              <a:rPr lang="fr-FR" sz="1400" dirty="0" smtClean="0">
                <a:cs typeface="Times New Roman" pitchFamily="18" charset="0"/>
              </a:rPr>
              <a:t> (</a:t>
            </a:r>
            <a:r>
              <a:rPr lang="fr-FR" sz="1400" dirty="0" err="1" smtClean="0">
                <a:cs typeface="Times New Roman" pitchFamily="18" charset="0"/>
              </a:rPr>
              <a:t>circular</a:t>
            </a:r>
            <a:r>
              <a:rPr lang="fr-FR" sz="1400" dirty="0" smtClean="0">
                <a:cs typeface="Times New Roman" pitchFamily="18" charset="0"/>
              </a:rPr>
              <a:t>)</a:t>
            </a:r>
          </a:p>
          <a:p>
            <a:r>
              <a:rPr lang="fr-FR" sz="1400" dirty="0" smtClean="0">
                <a:cs typeface="Times New Roman" pitchFamily="18" charset="0"/>
              </a:rPr>
              <a:t>+250 V</a:t>
            </a:r>
          </a:p>
          <a:p>
            <a:r>
              <a:rPr lang="fr-FR" sz="1400" dirty="0" err="1" smtClean="0">
                <a:cs typeface="Times New Roman" pitchFamily="18" charset="0"/>
              </a:rPr>
              <a:t>At</a:t>
            </a:r>
            <a:r>
              <a:rPr lang="fr-FR" sz="1400" dirty="0" smtClean="0">
                <a:cs typeface="Times New Roman" pitchFamily="18" charset="0"/>
              </a:rPr>
              <a:t> 10 cm </a:t>
            </a:r>
            <a:r>
              <a:rPr lang="fr-FR" sz="1400" dirty="0" err="1" smtClean="0">
                <a:cs typeface="Times New Roman" pitchFamily="18" charset="0"/>
              </a:rPr>
              <a:t>from</a:t>
            </a:r>
            <a:r>
              <a:rPr lang="fr-FR" sz="1400" dirty="0" smtClean="0">
                <a:cs typeface="Times New Roman" pitchFamily="18" charset="0"/>
              </a:rPr>
              <a:t> the </a:t>
            </a:r>
            <a:r>
              <a:rPr lang="fr-FR" sz="1400" dirty="0" err="1" smtClean="0">
                <a:cs typeface="Times New Roman" pitchFamily="18" charset="0"/>
              </a:rPr>
              <a:t>target</a:t>
            </a:r>
            <a:r>
              <a:rPr lang="fr-FR" sz="1400" dirty="0" smtClean="0">
                <a:cs typeface="Times New Roman" pitchFamily="18" charset="0"/>
              </a:rPr>
              <a:t>, 20°</a:t>
            </a:r>
            <a:endParaRPr lang="en-US" sz="1400" dirty="0">
              <a:cs typeface="Times New Roman" pitchFamily="18" charset="0"/>
            </a:endParaRPr>
          </a:p>
        </p:txBody>
      </p:sp>
      <p:sp>
        <p:nvSpPr>
          <p:cNvPr id="60" name="Rectangle 59"/>
          <p:cNvSpPr/>
          <p:nvPr/>
        </p:nvSpPr>
        <p:spPr>
          <a:xfrm>
            <a:off x="5297883" y="1349821"/>
            <a:ext cx="201168" cy="182880"/>
          </a:xfrm>
          <a:prstGeom prst="rect">
            <a:avLst/>
          </a:prstGeom>
          <a:solidFill>
            <a:schemeClr val="accent6">
              <a:lumMod val="40000"/>
              <a:lumOff val="60000"/>
            </a:schemeClr>
          </a:solidFill>
          <a:ln w="63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83568" y="1085970"/>
            <a:ext cx="3024336" cy="2991102"/>
          </a:xfrm>
          <a:prstGeom prst="rect">
            <a:avLst/>
          </a:prstGeom>
        </p:spPr>
      </p:pic>
      <p:sp>
        <p:nvSpPr>
          <p:cNvPr id="76" name="ZoneTexte 75"/>
          <p:cNvSpPr txBox="1"/>
          <p:nvPr/>
        </p:nvSpPr>
        <p:spPr>
          <a:xfrm>
            <a:off x="276925" y="3388930"/>
            <a:ext cx="838691" cy="40011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sz="2000" dirty="0" smtClean="0"/>
              <a:t>Beam </a:t>
            </a:r>
            <a:endParaRPr lang="en-US" sz="2400" dirty="0" smtClean="0"/>
          </a:p>
        </p:txBody>
      </p:sp>
      <p:sp>
        <p:nvSpPr>
          <p:cNvPr id="77" name="ZoneTexte 76"/>
          <p:cNvSpPr txBox="1"/>
          <p:nvPr/>
        </p:nvSpPr>
        <p:spPr>
          <a:xfrm>
            <a:off x="179512" y="404664"/>
            <a:ext cx="1584176" cy="1046440"/>
          </a:xfrm>
          <a:prstGeom prst="rect">
            <a:avLst/>
          </a:prstGeom>
          <a:noFill/>
        </p:spPr>
        <p:txBody>
          <a:bodyPr wrap="square" rtlCol="0">
            <a:spAutoFit/>
          </a:bodyPr>
          <a:lstStyle/>
          <a:p>
            <a:r>
              <a:rPr lang="en-US" sz="2000" dirty="0" smtClean="0"/>
              <a:t>Maya-Si</a:t>
            </a:r>
          </a:p>
          <a:p>
            <a:r>
              <a:rPr lang="fr-FR" sz="1400" dirty="0" smtClean="0"/>
              <a:t>Pad type</a:t>
            </a:r>
          </a:p>
          <a:p>
            <a:r>
              <a:rPr lang="fr-FR" sz="1400" dirty="0" smtClean="0"/>
              <a:t>0.3 mm, </a:t>
            </a:r>
            <a:r>
              <a:rPr lang="en-US" sz="1400" dirty="0" smtClean="0"/>
              <a:t>5 x 5 cm</a:t>
            </a:r>
            <a:r>
              <a:rPr lang="en-US" sz="1400" baseline="30000" dirty="0" smtClean="0"/>
              <a:t>2</a:t>
            </a:r>
          </a:p>
          <a:p>
            <a:r>
              <a:rPr lang="fr-FR" sz="1400" dirty="0" smtClean="0"/>
              <a:t>-140 V (nominal)</a:t>
            </a:r>
            <a:endParaRPr lang="en-US" sz="1400" baseline="30000" dirty="0" smtClean="0"/>
          </a:p>
        </p:txBody>
      </p:sp>
      <p:cxnSp>
        <p:nvCxnSpPr>
          <p:cNvPr id="78" name="Connecteur droit 77"/>
          <p:cNvCxnSpPr/>
          <p:nvPr/>
        </p:nvCxnSpPr>
        <p:spPr>
          <a:xfrm>
            <a:off x="1118100" y="1455969"/>
            <a:ext cx="576064" cy="674188"/>
          </a:xfrm>
          <a:prstGeom prst="line">
            <a:avLst/>
          </a:prstGeom>
        </p:spPr>
        <p:style>
          <a:lnRef idx="1">
            <a:schemeClr val="dk1"/>
          </a:lnRef>
          <a:fillRef idx="0">
            <a:schemeClr val="dk1"/>
          </a:fillRef>
          <a:effectRef idx="0">
            <a:schemeClr val="dk1"/>
          </a:effectRef>
          <a:fontRef idx="minor">
            <a:schemeClr val="tx1"/>
          </a:fontRef>
        </p:style>
      </p:cxnSp>
      <p:sp>
        <p:nvSpPr>
          <p:cNvPr id="79" name="ZoneTexte 78"/>
          <p:cNvSpPr txBox="1"/>
          <p:nvPr/>
        </p:nvSpPr>
        <p:spPr>
          <a:xfrm>
            <a:off x="2627784" y="0"/>
            <a:ext cx="1944216" cy="1261884"/>
          </a:xfrm>
          <a:prstGeom prst="rect">
            <a:avLst/>
          </a:prstGeom>
          <a:noFill/>
        </p:spPr>
        <p:txBody>
          <a:bodyPr wrap="square" rtlCol="0">
            <a:spAutoFit/>
          </a:bodyPr>
          <a:lstStyle/>
          <a:p>
            <a:r>
              <a:rPr lang="en-US" sz="2000" dirty="0" smtClean="0"/>
              <a:t>Leuven DSSD</a:t>
            </a:r>
          </a:p>
          <a:p>
            <a:r>
              <a:rPr lang="fr-FR" sz="1400" dirty="0" smtClean="0"/>
              <a:t>Micron BB7-1500</a:t>
            </a:r>
            <a:endParaRPr lang="en-US" sz="2000" dirty="0"/>
          </a:p>
          <a:p>
            <a:r>
              <a:rPr lang="fr-FR" sz="1400" dirty="0" smtClean="0"/>
              <a:t>1.5 mm, </a:t>
            </a:r>
            <a:r>
              <a:rPr lang="en-US" sz="1400" dirty="0" smtClean="0"/>
              <a:t>6.4 x 6.4 cm</a:t>
            </a:r>
            <a:r>
              <a:rPr lang="en-US" sz="1400" baseline="30000" dirty="0" smtClean="0"/>
              <a:t>2</a:t>
            </a:r>
          </a:p>
          <a:p>
            <a:r>
              <a:rPr lang="en-US" sz="1400" dirty="0" smtClean="0"/>
              <a:t>32 x 32 strips</a:t>
            </a:r>
          </a:p>
          <a:p>
            <a:r>
              <a:rPr lang="fr-FR" sz="1400" dirty="0" smtClean="0"/>
              <a:t>Full </a:t>
            </a:r>
            <a:r>
              <a:rPr lang="fr-FR" sz="1400" dirty="0" err="1" smtClean="0"/>
              <a:t>depletion</a:t>
            </a:r>
            <a:r>
              <a:rPr lang="fr-FR" sz="1400" dirty="0" smtClean="0"/>
              <a:t> </a:t>
            </a:r>
            <a:r>
              <a:rPr lang="fr-FR" sz="1400" dirty="0" err="1" smtClean="0"/>
              <a:t>at</a:t>
            </a:r>
            <a:r>
              <a:rPr lang="fr-FR" sz="1400" dirty="0" smtClean="0"/>
              <a:t> +300 V</a:t>
            </a:r>
            <a:endParaRPr lang="en-US" sz="1400" dirty="0" smtClean="0"/>
          </a:p>
        </p:txBody>
      </p:sp>
      <p:cxnSp>
        <p:nvCxnSpPr>
          <p:cNvPr id="80" name="Connecteur droit 79"/>
          <p:cNvCxnSpPr/>
          <p:nvPr/>
        </p:nvCxnSpPr>
        <p:spPr>
          <a:xfrm flipH="1">
            <a:off x="2483768" y="1268760"/>
            <a:ext cx="936104" cy="648072"/>
          </a:xfrm>
          <a:prstGeom prst="line">
            <a:avLst/>
          </a:prstGeom>
        </p:spPr>
        <p:style>
          <a:lnRef idx="1">
            <a:schemeClr val="dk1"/>
          </a:lnRef>
          <a:fillRef idx="0">
            <a:schemeClr val="dk1"/>
          </a:fillRef>
          <a:effectRef idx="0">
            <a:schemeClr val="dk1"/>
          </a:effectRef>
          <a:fontRef idx="minor">
            <a:schemeClr val="tx1"/>
          </a:fontRef>
        </p:style>
      </p:cxnSp>
      <p:sp>
        <p:nvSpPr>
          <p:cNvPr id="81" name="Flèche droite 80"/>
          <p:cNvSpPr/>
          <p:nvPr/>
        </p:nvSpPr>
        <p:spPr>
          <a:xfrm rot="8691509" flipH="1">
            <a:off x="879648" y="3091722"/>
            <a:ext cx="576064" cy="288032"/>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88" name="ZoneTexte 87"/>
          <p:cNvSpPr txBox="1"/>
          <p:nvPr/>
        </p:nvSpPr>
        <p:spPr>
          <a:xfrm>
            <a:off x="539552" y="4304129"/>
            <a:ext cx="1872208" cy="584775"/>
          </a:xfrm>
          <a:prstGeom prst="rect">
            <a:avLst/>
          </a:prstGeom>
          <a:noFill/>
        </p:spPr>
        <p:txBody>
          <a:bodyPr wrap="square" rtlCol="0">
            <a:spAutoFit/>
          </a:bodyPr>
          <a:lstStyle/>
          <a:p>
            <a:r>
              <a:rPr lang="en-US" dirty="0" smtClean="0"/>
              <a:t>diamond detector </a:t>
            </a:r>
          </a:p>
          <a:p>
            <a:r>
              <a:rPr lang="en-US" sz="1400" dirty="0" smtClean="0"/>
              <a:t>(in front of DSSD wall)</a:t>
            </a:r>
            <a:endParaRPr lang="fr-FR" sz="1400" dirty="0" smtClean="0"/>
          </a:p>
        </p:txBody>
      </p:sp>
      <p:pic>
        <p:nvPicPr>
          <p:cNvPr id="1026" name="Picture 2" descr="D:\ALTO\ACTAR\info\diamond\2015-01-30 16.01.06.jpg"/>
          <p:cNvPicPr>
            <a:picLocks noChangeAspect="1" noChangeArrowheads="1"/>
          </p:cNvPicPr>
          <p:nvPr/>
        </p:nvPicPr>
        <p:blipFill>
          <a:blip r:embed="rId4" cstate="print">
            <a:lum bright="10000"/>
          </a:blip>
          <a:srcRect l="16611" t="29531" r="61240" b="33555"/>
          <a:stretch>
            <a:fillRect/>
          </a:stretch>
        </p:blipFill>
        <p:spPr bwMode="auto">
          <a:xfrm>
            <a:off x="755576" y="4952201"/>
            <a:ext cx="1152128" cy="1440160"/>
          </a:xfrm>
          <a:prstGeom prst="rect">
            <a:avLst/>
          </a:prstGeom>
          <a:noFill/>
        </p:spPr>
      </p:pic>
      <p:cxnSp>
        <p:nvCxnSpPr>
          <p:cNvPr id="91" name="Connecteur droit avec flèche 90"/>
          <p:cNvCxnSpPr/>
          <p:nvPr/>
        </p:nvCxnSpPr>
        <p:spPr>
          <a:xfrm>
            <a:off x="683568" y="5312241"/>
            <a:ext cx="0" cy="864096"/>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92" name="ZoneTexte 91"/>
          <p:cNvSpPr txBox="1"/>
          <p:nvPr/>
        </p:nvSpPr>
        <p:spPr>
          <a:xfrm>
            <a:off x="107504" y="5539298"/>
            <a:ext cx="623889" cy="276999"/>
          </a:xfrm>
          <a:prstGeom prst="rect">
            <a:avLst/>
          </a:prstGeom>
          <a:noFill/>
        </p:spPr>
        <p:txBody>
          <a:bodyPr wrap="none" rtlCol="0">
            <a:spAutoFit/>
          </a:bodyPr>
          <a:lstStyle/>
          <a:p>
            <a:r>
              <a:rPr lang="fr-FR" sz="1200" dirty="0" smtClean="0"/>
              <a:t>24 mm</a:t>
            </a:r>
            <a:endParaRPr lang="en-US" sz="1200" baseline="30000" dirty="0"/>
          </a:p>
        </p:txBody>
      </p:sp>
      <p:sp>
        <p:nvSpPr>
          <p:cNvPr id="93" name="ZoneTexte 92"/>
          <p:cNvSpPr txBox="1"/>
          <p:nvPr/>
        </p:nvSpPr>
        <p:spPr>
          <a:xfrm>
            <a:off x="995783" y="6464369"/>
            <a:ext cx="623889" cy="276999"/>
          </a:xfrm>
          <a:prstGeom prst="rect">
            <a:avLst/>
          </a:prstGeom>
          <a:noFill/>
        </p:spPr>
        <p:txBody>
          <a:bodyPr wrap="none" rtlCol="0">
            <a:spAutoFit/>
          </a:bodyPr>
          <a:lstStyle/>
          <a:p>
            <a:r>
              <a:rPr lang="fr-FR" sz="1200" dirty="0" smtClean="0"/>
              <a:t>24 mm</a:t>
            </a:r>
            <a:endParaRPr lang="en-US" sz="1200" baseline="30000" dirty="0"/>
          </a:p>
        </p:txBody>
      </p:sp>
      <p:cxnSp>
        <p:nvCxnSpPr>
          <p:cNvPr id="95" name="Connecteur droit avec flèche 94"/>
          <p:cNvCxnSpPr/>
          <p:nvPr/>
        </p:nvCxnSpPr>
        <p:spPr>
          <a:xfrm>
            <a:off x="827584" y="6464369"/>
            <a:ext cx="914400" cy="0"/>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97" name="ZoneTexte 96"/>
          <p:cNvSpPr txBox="1"/>
          <p:nvPr/>
        </p:nvSpPr>
        <p:spPr>
          <a:xfrm>
            <a:off x="2051720" y="5888305"/>
            <a:ext cx="734496" cy="276999"/>
          </a:xfrm>
          <a:prstGeom prst="rect">
            <a:avLst/>
          </a:prstGeom>
          <a:noFill/>
        </p:spPr>
        <p:txBody>
          <a:bodyPr wrap="none" rtlCol="0">
            <a:spAutoFit/>
          </a:bodyPr>
          <a:lstStyle/>
          <a:p>
            <a:r>
              <a:rPr lang="fr-FR" sz="1200" dirty="0" smtClean="0"/>
              <a:t>2.70 cm</a:t>
            </a:r>
            <a:r>
              <a:rPr lang="fr-FR" sz="1200" baseline="30000" dirty="0" smtClean="0"/>
              <a:t>2</a:t>
            </a:r>
            <a:endParaRPr lang="en-US" sz="1200" baseline="30000" dirty="0"/>
          </a:p>
        </p:txBody>
      </p:sp>
      <p:cxnSp>
        <p:nvCxnSpPr>
          <p:cNvPr id="99" name="Connecteur droit avec flèche 98"/>
          <p:cNvCxnSpPr>
            <a:stCxn id="97" idx="1"/>
          </p:cNvCxnSpPr>
          <p:nvPr/>
        </p:nvCxnSpPr>
        <p:spPr>
          <a:xfrm flipH="1" flipV="1">
            <a:off x="1331640" y="5744289"/>
            <a:ext cx="720080" cy="28251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68" name="TextBox 9"/>
          <p:cNvSpPr txBox="1"/>
          <p:nvPr/>
        </p:nvSpPr>
        <p:spPr>
          <a:xfrm>
            <a:off x="1979712" y="4952201"/>
            <a:ext cx="720079" cy="307777"/>
          </a:xfrm>
          <a:prstGeom prst="rect">
            <a:avLst/>
          </a:prstGeom>
          <a:noFill/>
        </p:spPr>
        <p:txBody>
          <a:bodyPr wrap="square" rtlCol="0">
            <a:spAutoFit/>
          </a:bodyPr>
          <a:lstStyle/>
          <a:p>
            <a:r>
              <a:rPr lang="fr-FR" sz="1400" dirty="0" smtClean="0">
                <a:cs typeface="Times New Roman" pitchFamily="18" charset="0"/>
              </a:rPr>
              <a:t>-300 V</a:t>
            </a:r>
            <a:endParaRPr lang="en-US" sz="1400" dirty="0">
              <a:cs typeface="Times New Roman" pitchFamily="18" charset="0"/>
            </a:endParaRPr>
          </a:p>
        </p:txBody>
      </p:sp>
      <p:sp>
        <p:nvSpPr>
          <p:cNvPr id="90" name="ZoneTexte 89"/>
          <p:cNvSpPr txBox="1"/>
          <p:nvPr/>
        </p:nvSpPr>
        <p:spPr>
          <a:xfrm>
            <a:off x="2555776" y="3780909"/>
            <a:ext cx="1968809" cy="800219"/>
          </a:xfrm>
          <a:prstGeom prst="rect">
            <a:avLst/>
          </a:prstGeom>
          <a:noFill/>
        </p:spPr>
        <p:txBody>
          <a:bodyPr wrap="none" rtlCol="0">
            <a:spAutoFit/>
          </a:bodyPr>
          <a:lstStyle/>
          <a:p>
            <a:r>
              <a:rPr lang="fr-FR" dirty="0" err="1" smtClean="0"/>
              <a:t>Micromegas</a:t>
            </a:r>
            <a:endParaRPr lang="fr-FR" dirty="0" smtClean="0"/>
          </a:p>
          <a:p>
            <a:r>
              <a:rPr lang="fr-FR" sz="1400" dirty="0" smtClean="0"/>
              <a:t>6 x 12 cm</a:t>
            </a:r>
            <a:r>
              <a:rPr lang="fr-FR" sz="1400" baseline="30000" dirty="0" smtClean="0"/>
              <a:t>2</a:t>
            </a:r>
          </a:p>
          <a:p>
            <a:r>
              <a:rPr lang="fr-FR" sz="1400" dirty="0" smtClean="0"/>
              <a:t>2,000 pads of 2 x 2 mm</a:t>
            </a:r>
            <a:r>
              <a:rPr lang="fr-FR" sz="1400" baseline="30000" dirty="0" smtClean="0"/>
              <a:t>2</a:t>
            </a:r>
            <a:endParaRPr lang="en-US" sz="1400" baseline="30000" dirty="0"/>
          </a:p>
        </p:txBody>
      </p:sp>
    </p:spTree>
    <p:extLst>
      <p:ext uri="{BB962C8B-B14F-4D97-AF65-F5344CB8AC3E}">
        <p14:creationId xmlns:p14="http://schemas.microsoft.com/office/powerpoint/2010/main" val="123844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
            </a:r>
            <a:r>
              <a:rPr lang="en-US" dirty="0" smtClean="0"/>
              <a:t>table </a:t>
            </a:r>
            <a:r>
              <a:rPr lang="en-US" dirty="0"/>
              <a:t>and radioactive installations within a unique facility</a:t>
            </a:r>
          </a:p>
        </p:txBody>
      </p:sp>
      <p:grpSp>
        <p:nvGrpSpPr>
          <p:cNvPr id="3" name="Groupe 1"/>
          <p:cNvGrpSpPr/>
          <p:nvPr/>
        </p:nvGrpSpPr>
        <p:grpSpPr>
          <a:xfrm>
            <a:off x="90086" y="1372921"/>
            <a:ext cx="8963827" cy="5399314"/>
            <a:chOff x="2029196" y="24382"/>
            <a:chExt cx="7086601" cy="3771901"/>
          </a:xfrm>
        </p:grpSpPr>
        <p:pic>
          <p:nvPicPr>
            <p:cNvPr id="4" name="Image 4" descr="facilities_photos.jpg"/>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6249" t="10468" r="6250" b="27657"/>
            <a:stretch/>
          </p:blipFill>
          <p:spPr bwMode="auto">
            <a:xfrm>
              <a:off x="2029197" y="24383"/>
              <a:ext cx="70866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riangle rectangle 3"/>
            <p:cNvSpPr/>
            <p:nvPr/>
          </p:nvSpPr>
          <p:spPr>
            <a:xfrm rot="5400000">
              <a:off x="3581757" y="-1528179"/>
              <a:ext cx="1885951" cy="499107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6" name="ZoneTexte 4"/>
          <p:cNvSpPr txBox="1"/>
          <p:nvPr/>
        </p:nvSpPr>
        <p:spPr>
          <a:xfrm>
            <a:off x="6636" y="615616"/>
            <a:ext cx="2371794" cy="3539430"/>
          </a:xfrm>
          <a:prstGeom prst="rect">
            <a:avLst/>
          </a:prstGeom>
          <a:noFill/>
        </p:spPr>
        <p:txBody>
          <a:bodyPr wrap="square" rtlCol="0">
            <a:spAutoFit/>
          </a:bodyPr>
          <a:lstStyle/>
          <a:p>
            <a:r>
              <a:rPr lang="en-US" sz="1400" b="1" dirty="0" smtClean="0"/>
              <a:t>Program Advisory Committee</a:t>
            </a:r>
          </a:p>
          <a:p>
            <a:r>
              <a:rPr lang="en-US" sz="1400" dirty="0"/>
              <a:t>• </a:t>
            </a:r>
            <a:r>
              <a:rPr lang="en-US" sz="1400" dirty="0" smtClean="0"/>
              <a:t>R.F. Casten (Chairman)</a:t>
            </a:r>
          </a:p>
          <a:p>
            <a:r>
              <a:rPr lang="en-US" sz="1400" dirty="0"/>
              <a:t>• </a:t>
            </a:r>
            <a:r>
              <a:rPr lang="en-US" sz="1400" dirty="0" smtClean="0"/>
              <a:t>E. </a:t>
            </a:r>
            <a:r>
              <a:rPr lang="en-US" sz="1400" dirty="0" err="1" smtClean="0"/>
              <a:t>Balanzat</a:t>
            </a:r>
            <a:r>
              <a:rPr lang="en-US" sz="1400" dirty="0" smtClean="0"/>
              <a:t> – Caen</a:t>
            </a:r>
          </a:p>
          <a:p>
            <a:r>
              <a:rPr lang="en-US" sz="1400" dirty="0"/>
              <a:t>• </a:t>
            </a:r>
            <a:r>
              <a:rPr lang="en-US" sz="1400" dirty="0" smtClean="0"/>
              <a:t>D. </a:t>
            </a:r>
            <a:r>
              <a:rPr lang="en-US" sz="1400" dirty="0" err="1" smtClean="0"/>
              <a:t>Balabanski</a:t>
            </a:r>
            <a:r>
              <a:rPr lang="en-US" sz="1400" dirty="0" smtClean="0"/>
              <a:t> – Bucharest</a:t>
            </a:r>
          </a:p>
          <a:p>
            <a:r>
              <a:rPr lang="en-US" sz="1400" dirty="0" smtClean="0"/>
              <a:t>• S. </a:t>
            </a:r>
            <a:r>
              <a:rPr lang="en-US" sz="1400" dirty="0" err="1" smtClean="0"/>
              <a:t>Grévy</a:t>
            </a:r>
            <a:r>
              <a:rPr lang="en-US" sz="1400" dirty="0" smtClean="0"/>
              <a:t> - Bordeaux</a:t>
            </a:r>
          </a:p>
          <a:p>
            <a:r>
              <a:rPr lang="en-US" sz="1400" dirty="0"/>
              <a:t>• </a:t>
            </a:r>
            <a:r>
              <a:rPr lang="en-US" sz="1400" dirty="0" smtClean="0"/>
              <a:t>E. Khan – </a:t>
            </a:r>
            <a:r>
              <a:rPr lang="en-US" sz="1400" dirty="0" err="1" smtClean="0"/>
              <a:t>Orsay</a:t>
            </a:r>
            <a:endParaRPr lang="en-US" sz="1400" dirty="0"/>
          </a:p>
          <a:p>
            <a:r>
              <a:rPr lang="en-US" sz="1400" dirty="0"/>
              <a:t>• A</a:t>
            </a:r>
            <a:r>
              <a:rPr lang="en-US" sz="1400" dirty="0" smtClean="0"/>
              <a:t>. Maj - Krakow</a:t>
            </a:r>
          </a:p>
          <a:p>
            <a:r>
              <a:rPr lang="en-US" sz="1400" dirty="0"/>
              <a:t>• </a:t>
            </a:r>
            <a:r>
              <a:rPr lang="en-US" sz="1400" dirty="0" smtClean="0"/>
              <a:t>P. Regan – Surrey</a:t>
            </a:r>
          </a:p>
          <a:p>
            <a:r>
              <a:rPr lang="en-US" sz="1400" dirty="0"/>
              <a:t>• </a:t>
            </a:r>
            <a:r>
              <a:rPr lang="en-US" sz="1400" dirty="0" smtClean="0"/>
              <a:t>P. Reiter – Cologne</a:t>
            </a:r>
          </a:p>
          <a:p>
            <a:r>
              <a:rPr lang="en-US" sz="1400" dirty="0"/>
              <a:t>• </a:t>
            </a:r>
            <a:r>
              <a:rPr lang="en-US" sz="1400" dirty="0" smtClean="0"/>
              <a:t>B. Rubio – Valencia</a:t>
            </a:r>
          </a:p>
          <a:p>
            <a:r>
              <a:rPr lang="en-US" sz="1400" dirty="0"/>
              <a:t>• </a:t>
            </a:r>
            <a:r>
              <a:rPr lang="en-US" sz="1400" dirty="0" smtClean="0"/>
              <a:t>J.-C. Thomas – GANIL</a:t>
            </a:r>
          </a:p>
          <a:p>
            <a:r>
              <a:rPr lang="en-US" sz="1400" dirty="0"/>
              <a:t>• </a:t>
            </a:r>
            <a:r>
              <a:rPr lang="en-US" sz="1400" dirty="0" smtClean="0"/>
              <a:t>A. </a:t>
            </a:r>
            <a:r>
              <a:rPr lang="en-US" sz="1400" dirty="0" err="1" smtClean="0"/>
              <a:t>Tumino</a:t>
            </a:r>
            <a:r>
              <a:rPr lang="en-US" sz="1400" dirty="0" smtClean="0"/>
              <a:t> – Catania</a:t>
            </a:r>
          </a:p>
          <a:p>
            <a:r>
              <a:rPr lang="en-US" sz="1400" dirty="0"/>
              <a:t>• </a:t>
            </a:r>
            <a:r>
              <a:rPr lang="en-US" sz="1400" dirty="0" smtClean="0"/>
              <a:t>C. </a:t>
            </a:r>
            <a:r>
              <a:rPr lang="en-US" sz="1400" dirty="0" err="1" smtClean="0"/>
              <a:t>Trautmann</a:t>
            </a:r>
            <a:r>
              <a:rPr lang="en-US" sz="1400" dirty="0" smtClean="0"/>
              <a:t> - GSI</a:t>
            </a:r>
          </a:p>
          <a:p>
            <a:endParaRPr lang="en-US" sz="1400" dirty="0" smtClean="0"/>
          </a:p>
          <a:p>
            <a:endParaRPr lang="en-US" sz="1400" dirty="0" smtClean="0"/>
          </a:p>
          <a:p>
            <a:endParaRPr lang="en-US" sz="1400" dirty="0"/>
          </a:p>
        </p:txBody>
      </p:sp>
    </p:spTree>
    <p:extLst>
      <p:ext uri="{BB962C8B-B14F-4D97-AF65-F5344CB8AC3E}">
        <p14:creationId xmlns:p14="http://schemas.microsoft.com/office/powerpoint/2010/main" val="715465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8"/>
          <p:cNvGrpSpPr>
            <a:grpSpLocks/>
          </p:cNvGrpSpPr>
          <p:nvPr/>
        </p:nvGrpSpPr>
        <p:grpSpPr bwMode="auto">
          <a:xfrm>
            <a:off x="4571088" y="2587814"/>
            <a:ext cx="4423144" cy="3541198"/>
            <a:chOff x="141" y="-240"/>
            <a:chExt cx="2067" cy="1683"/>
          </a:xfrm>
        </p:grpSpPr>
        <p:grpSp>
          <p:nvGrpSpPr>
            <p:cNvPr id="4" name="Group 19"/>
            <p:cNvGrpSpPr>
              <a:grpSpLocks/>
            </p:cNvGrpSpPr>
            <p:nvPr/>
          </p:nvGrpSpPr>
          <p:grpSpPr bwMode="auto">
            <a:xfrm>
              <a:off x="141" y="-240"/>
              <a:ext cx="2067" cy="1675"/>
              <a:chOff x="93" y="781"/>
              <a:chExt cx="2067" cy="1675"/>
            </a:xfrm>
          </p:grpSpPr>
          <p:pic>
            <p:nvPicPr>
              <p:cNvPr id="6" name="Picture 20" descr="PARRNE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93" y="781"/>
                <a:ext cx="2067" cy="1675"/>
              </a:xfrm>
              <a:prstGeom prst="rect">
                <a:avLst/>
              </a:prstGeom>
              <a:noFill/>
              <a:ln w="57150">
                <a:noFill/>
                <a:miter lim="800000"/>
                <a:headEnd/>
                <a:tailEnd/>
              </a:ln>
            </p:spPr>
          </p:pic>
          <p:sp>
            <p:nvSpPr>
              <p:cNvPr id="7" name="Rectangle 21"/>
              <p:cNvSpPr>
                <a:spLocks noChangeArrowheads="1"/>
              </p:cNvSpPr>
              <p:nvPr/>
            </p:nvSpPr>
            <p:spPr bwMode="auto">
              <a:xfrm>
                <a:off x="1681" y="1292"/>
                <a:ext cx="221" cy="118"/>
              </a:xfrm>
              <a:prstGeom prst="rect">
                <a:avLst/>
              </a:prstGeom>
              <a:solidFill>
                <a:schemeClr val="bg1"/>
              </a:solidFill>
              <a:ln w="0" cap="rnd">
                <a:solidFill>
                  <a:schemeClr val="bg1"/>
                </a:solidFill>
                <a:prstDash val="sysDot"/>
                <a:miter lim="800000"/>
                <a:headEnd/>
                <a:tailEnd/>
              </a:ln>
              <a:effectLst/>
            </p:spPr>
            <p:txBody>
              <a:bodyPr wrap="none" anchor="ctr"/>
              <a:lstStyle/>
              <a:p>
                <a:endParaRPr lang="fr-FR"/>
              </a:p>
            </p:txBody>
          </p:sp>
          <p:sp>
            <p:nvSpPr>
              <p:cNvPr id="8" name="Rectangle 22"/>
              <p:cNvSpPr>
                <a:spLocks noChangeArrowheads="1"/>
              </p:cNvSpPr>
              <p:nvPr/>
            </p:nvSpPr>
            <p:spPr bwMode="auto">
              <a:xfrm>
                <a:off x="942" y="1016"/>
                <a:ext cx="184" cy="79"/>
              </a:xfrm>
              <a:prstGeom prst="rect">
                <a:avLst/>
              </a:prstGeom>
              <a:solidFill>
                <a:schemeClr val="bg1"/>
              </a:solidFill>
              <a:ln w="0" cap="rnd">
                <a:solidFill>
                  <a:schemeClr val="bg1"/>
                </a:solidFill>
                <a:prstDash val="sysDot"/>
                <a:miter lim="800000"/>
                <a:headEnd/>
                <a:tailEnd/>
              </a:ln>
              <a:effectLst/>
            </p:spPr>
            <p:txBody>
              <a:bodyPr wrap="none" anchor="ctr"/>
              <a:lstStyle/>
              <a:p>
                <a:endParaRPr lang="fr-FR"/>
              </a:p>
            </p:txBody>
          </p:sp>
          <p:sp>
            <p:nvSpPr>
              <p:cNvPr id="9" name="Rectangle 23"/>
              <p:cNvSpPr>
                <a:spLocks noChangeArrowheads="1"/>
              </p:cNvSpPr>
              <p:nvPr/>
            </p:nvSpPr>
            <p:spPr bwMode="auto">
              <a:xfrm>
                <a:off x="405" y="1526"/>
                <a:ext cx="73" cy="41"/>
              </a:xfrm>
              <a:prstGeom prst="rect">
                <a:avLst/>
              </a:prstGeom>
              <a:solidFill>
                <a:schemeClr val="bg1"/>
              </a:solidFill>
              <a:ln w="0" cap="rnd">
                <a:solidFill>
                  <a:schemeClr val="bg1"/>
                </a:solidFill>
                <a:prstDash val="sysDot"/>
                <a:miter lim="800000"/>
                <a:headEnd/>
                <a:tailEnd/>
              </a:ln>
              <a:effectLst/>
            </p:spPr>
            <p:txBody>
              <a:bodyPr wrap="none" anchor="ctr"/>
              <a:lstStyle/>
              <a:p>
                <a:endParaRPr lang="fr-FR"/>
              </a:p>
            </p:txBody>
          </p:sp>
          <p:sp>
            <p:nvSpPr>
              <p:cNvPr id="10" name="Rectangle 24"/>
              <p:cNvSpPr>
                <a:spLocks noChangeArrowheads="1"/>
              </p:cNvSpPr>
              <p:nvPr/>
            </p:nvSpPr>
            <p:spPr bwMode="auto">
              <a:xfrm>
                <a:off x="255" y="1802"/>
                <a:ext cx="149" cy="78"/>
              </a:xfrm>
              <a:prstGeom prst="rect">
                <a:avLst/>
              </a:prstGeom>
              <a:solidFill>
                <a:schemeClr val="bg1"/>
              </a:solidFill>
              <a:ln w="0" cap="rnd">
                <a:solidFill>
                  <a:schemeClr val="bg1"/>
                </a:solidFill>
                <a:prstDash val="sysDot"/>
                <a:miter lim="800000"/>
                <a:headEnd/>
                <a:tailEnd/>
              </a:ln>
              <a:effectLst/>
            </p:spPr>
            <p:txBody>
              <a:bodyPr wrap="none" anchor="ctr"/>
              <a:lstStyle/>
              <a:p>
                <a:endParaRPr lang="fr-FR"/>
              </a:p>
            </p:txBody>
          </p:sp>
          <p:sp>
            <p:nvSpPr>
              <p:cNvPr id="11" name="Rectangle 25"/>
              <p:cNvSpPr>
                <a:spLocks noChangeArrowheads="1"/>
              </p:cNvSpPr>
              <p:nvPr/>
            </p:nvSpPr>
            <p:spPr bwMode="auto">
              <a:xfrm>
                <a:off x="1098" y="1567"/>
                <a:ext cx="147" cy="39"/>
              </a:xfrm>
              <a:prstGeom prst="rect">
                <a:avLst/>
              </a:prstGeom>
              <a:solidFill>
                <a:schemeClr val="bg1"/>
              </a:solidFill>
              <a:ln w="0" cap="rnd">
                <a:solidFill>
                  <a:schemeClr val="bg1"/>
                </a:solidFill>
                <a:prstDash val="sysDot"/>
                <a:miter lim="800000"/>
                <a:headEnd/>
                <a:tailEnd/>
              </a:ln>
              <a:effectLst/>
            </p:spPr>
            <p:txBody>
              <a:bodyPr wrap="none" anchor="ctr"/>
              <a:lstStyle/>
              <a:p>
                <a:endParaRPr lang="fr-FR"/>
              </a:p>
            </p:txBody>
          </p:sp>
          <p:sp>
            <p:nvSpPr>
              <p:cNvPr id="12" name="Rectangle 26"/>
              <p:cNvSpPr>
                <a:spLocks noChangeArrowheads="1"/>
              </p:cNvSpPr>
              <p:nvPr/>
            </p:nvSpPr>
            <p:spPr bwMode="auto">
              <a:xfrm>
                <a:off x="1578" y="1211"/>
                <a:ext cx="147" cy="39"/>
              </a:xfrm>
              <a:prstGeom prst="rect">
                <a:avLst/>
              </a:prstGeom>
              <a:solidFill>
                <a:schemeClr val="bg1"/>
              </a:solidFill>
              <a:ln w="0" cap="rnd">
                <a:solidFill>
                  <a:schemeClr val="bg1"/>
                </a:solidFill>
                <a:prstDash val="sysDot"/>
                <a:miter lim="800000"/>
                <a:headEnd/>
                <a:tailEnd/>
              </a:ln>
              <a:effectLst/>
            </p:spPr>
            <p:txBody>
              <a:bodyPr wrap="none" anchor="ctr"/>
              <a:lstStyle/>
              <a:p>
                <a:endParaRPr lang="fr-FR"/>
              </a:p>
            </p:txBody>
          </p:sp>
          <p:sp>
            <p:nvSpPr>
              <p:cNvPr id="13" name="Rectangle 27"/>
              <p:cNvSpPr>
                <a:spLocks noChangeArrowheads="1"/>
              </p:cNvSpPr>
              <p:nvPr/>
            </p:nvSpPr>
            <p:spPr bwMode="auto">
              <a:xfrm>
                <a:off x="960" y="2352"/>
                <a:ext cx="432" cy="96"/>
              </a:xfrm>
              <a:prstGeom prst="rect">
                <a:avLst/>
              </a:prstGeom>
              <a:solidFill>
                <a:schemeClr val="bg1"/>
              </a:solidFill>
              <a:ln w="9525">
                <a:noFill/>
                <a:miter lim="800000"/>
                <a:headEnd/>
                <a:tailEnd/>
              </a:ln>
              <a:effectLst/>
            </p:spPr>
            <p:txBody>
              <a:bodyPr wrap="none" anchor="ctr"/>
              <a:lstStyle/>
              <a:p>
                <a:endParaRPr lang="fr-FR"/>
              </a:p>
            </p:txBody>
          </p:sp>
        </p:grpSp>
        <p:sp>
          <p:nvSpPr>
            <p:cNvPr id="5" name="Rectangle 28"/>
            <p:cNvSpPr>
              <a:spLocks noChangeArrowheads="1"/>
            </p:cNvSpPr>
            <p:nvPr/>
          </p:nvSpPr>
          <p:spPr bwMode="auto">
            <a:xfrm>
              <a:off x="1382" y="1287"/>
              <a:ext cx="556" cy="156"/>
            </a:xfrm>
            <a:prstGeom prst="rect">
              <a:avLst/>
            </a:prstGeom>
            <a:solidFill>
              <a:schemeClr val="bg1"/>
            </a:solidFill>
            <a:ln w="0" cap="rnd">
              <a:solidFill>
                <a:schemeClr val="bg1"/>
              </a:solidFill>
              <a:prstDash val="sysDot"/>
              <a:miter lim="800000"/>
              <a:headEnd/>
              <a:tailEnd/>
            </a:ln>
            <a:effectLst/>
          </p:spPr>
          <p:txBody>
            <a:bodyPr wrap="none" anchor="ctr"/>
            <a:lstStyle/>
            <a:p>
              <a:endParaRPr lang="fr-FR"/>
            </a:p>
          </p:txBody>
        </p:sp>
      </p:grpSp>
      <p:sp>
        <p:nvSpPr>
          <p:cNvPr id="14" name="Forme libre 12"/>
          <p:cNvSpPr/>
          <p:nvPr/>
        </p:nvSpPr>
        <p:spPr>
          <a:xfrm>
            <a:off x="54243" y="1153691"/>
            <a:ext cx="5834743" cy="5301343"/>
          </a:xfrm>
          <a:custGeom>
            <a:avLst/>
            <a:gdLst>
              <a:gd name="connsiteX0" fmla="*/ 22823 w 5781366"/>
              <a:gd name="connsiteY0" fmla="*/ 0 h 5301343"/>
              <a:gd name="connsiteX1" fmla="*/ 1829852 w 5781366"/>
              <a:gd name="connsiteY1" fmla="*/ 0 h 5301343"/>
              <a:gd name="connsiteX2" fmla="*/ 1829852 w 5781366"/>
              <a:gd name="connsiteY2" fmla="*/ 65314 h 5301343"/>
              <a:gd name="connsiteX3" fmla="*/ 1862509 w 5781366"/>
              <a:gd name="connsiteY3" fmla="*/ 272143 h 5301343"/>
              <a:gd name="connsiteX4" fmla="*/ 1873394 w 5781366"/>
              <a:gd name="connsiteY4" fmla="*/ 435429 h 5301343"/>
              <a:gd name="connsiteX5" fmla="*/ 1895166 w 5781366"/>
              <a:gd name="connsiteY5" fmla="*/ 500743 h 5301343"/>
              <a:gd name="connsiteX6" fmla="*/ 1916937 w 5781366"/>
              <a:gd name="connsiteY6" fmla="*/ 566057 h 5301343"/>
              <a:gd name="connsiteX7" fmla="*/ 1938709 w 5781366"/>
              <a:gd name="connsiteY7" fmla="*/ 642257 h 5301343"/>
              <a:gd name="connsiteX8" fmla="*/ 1971366 w 5781366"/>
              <a:gd name="connsiteY8" fmla="*/ 870857 h 5301343"/>
              <a:gd name="connsiteX9" fmla="*/ 2004023 w 5781366"/>
              <a:gd name="connsiteY9" fmla="*/ 1045029 h 5301343"/>
              <a:gd name="connsiteX10" fmla="*/ 2014909 w 5781366"/>
              <a:gd name="connsiteY10" fmla="*/ 1088572 h 5301343"/>
              <a:gd name="connsiteX11" fmla="*/ 2036680 w 5781366"/>
              <a:gd name="connsiteY11" fmla="*/ 1153886 h 5301343"/>
              <a:gd name="connsiteX12" fmla="*/ 2080223 w 5781366"/>
              <a:gd name="connsiteY12" fmla="*/ 1284514 h 5301343"/>
              <a:gd name="connsiteX13" fmla="*/ 2091109 w 5781366"/>
              <a:gd name="connsiteY13" fmla="*/ 1317172 h 5301343"/>
              <a:gd name="connsiteX14" fmla="*/ 2123766 w 5781366"/>
              <a:gd name="connsiteY14" fmla="*/ 1349829 h 5301343"/>
              <a:gd name="connsiteX15" fmla="*/ 2156423 w 5781366"/>
              <a:gd name="connsiteY15" fmla="*/ 1415143 h 5301343"/>
              <a:gd name="connsiteX16" fmla="*/ 2178194 w 5781366"/>
              <a:gd name="connsiteY16" fmla="*/ 1458686 h 5301343"/>
              <a:gd name="connsiteX17" fmla="*/ 2199966 w 5781366"/>
              <a:gd name="connsiteY17" fmla="*/ 1480457 h 5301343"/>
              <a:gd name="connsiteX18" fmla="*/ 2221737 w 5781366"/>
              <a:gd name="connsiteY18" fmla="*/ 1513114 h 5301343"/>
              <a:gd name="connsiteX19" fmla="*/ 2232623 w 5781366"/>
              <a:gd name="connsiteY19" fmla="*/ 1556657 h 5301343"/>
              <a:gd name="connsiteX20" fmla="*/ 2276166 w 5781366"/>
              <a:gd name="connsiteY20" fmla="*/ 1611086 h 5301343"/>
              <a:gd name="connsiteX21" fmla="*/ 2297937 w 5781366"/>
              <a:gd name="connsiteY21" fmla="*/ 1643743 h 5301343"/>
              <a:gd name="connsiteX22" fmla="*/ 2308823 w 5781366"/>
              <a:gd name="connsiteY22" fmla="*/ 1676400 h 5301343"/>
              <a:gd name="connsiteX23" fmla="*/ 2330594 w 5781366"/>
              <a:gd name="connsiteY23" fmla="*/ 1698172 h 5301343"/>
              <a:gd name="connsiteX24" fmla="*/ 2374137 w 5781366"/>
              <a:gd name="connsiteY24" fmla="*/ 1763486 h 5301343"/>
              <a:gd name="connsiteX25" fmla="*/ 2395909 w 5781366"/>
              <a:gd name="connsiteY25" fmla="*/ 1796143 h 5301343"/>
              <a:gd name="connsiteX26" fmla="*/ 2417680 w 5781366"/>
              <a:gd name="connsiteY26" fmla="*/ 1828800 h 5301343"/>
              <a:gd name="connsiteX27" fmla="*/ 2439452 w 5781366"/>
              <a:gd name="connsiteY27" fmla="*/ 1850572 h 5301343"/>
              <a:gd name="connsiteX28" fmla="*/ 2482994 w 5781366"/>
              <a:gd name="connsiteY28" fmla="*/ 1915886 h 5301343"/>
              <a:gd name="connsiteX29" fmla="*/ 2515652 w 5781366"/>
              <a:gd name="connsiteY29" fmla="*/ 1970314 h 5301343"/>
              <a:gd name="connsiteX30" fmla="*/ 2526537 w 5781366"/>
              <a:gd name="connsiteY30" fmla="*/ 2002972 h 5301343"/>
              <a:gd name="connsiteX31" fmla="*/ 2580966 w 5781366"/>
              <a:gd name="connsiteY31" fmla="*/ 2057400 h 5301343"/>
              <a:gd name="connsiteX32" fmla="*/ 2602737 w 5781366"/>
              <a:gd name="connsiteY32" fmla="*/ 2100943 h 5301343"/>
              <a:gd name="connsiteX33" fmla="*/ 2646280 w 5781366"/>
              <a:gd name="connsiteY33" fmla="*/ 2155372 h 5301343"/>
              <a:gd name="connsiteX34" fmla="*/ 2678937 w 5781366"/>
              <a:gd name="connsiteY34" fmla="*/ 2220686 h 5301343"/>
              <a:gd name="connsiteX35" fmla="*/ 2722480 w 5781366"/>
              <a:gd name="connsiteY35" fmla="*/ 2264229 h 5301343"/>
              <a:gd name="connsiteX36" fmla="*/ 2744252 w 5781366"/>
              <a:gd name="connsiteY36" fmla="*/ 2286000 h 5301343"/>
              <a:gd name="connsiteX37" fmla="*/ 2787794 w 5781366"/>
              <a:gd name="connsiteY37" fmla="*/ 2340429 h 5301343"/>
              <a:gd name="connsiteX38" fmla="*/ 2809566 w 5781366"/>
              <a:gd name="connsiteY38" fmla="*/ 2373086 h 5301343"/>
              <a:gd name="connsiteX39" fmla="*/ 2831337 w 5781366"/>
              <a:gd name="connsiteY39" fmla="*/ 2416629 h 5301343"/>
              <a:gd name="connsiteX40" fmla="*/ 2885766 w 5781366"/>
              <a:gd name="connsiteY40" fmla="*/ 2471057 h 5301343"/>
              <a:gd name="connsiteX41" fmla="*/ 2907537 w 5781366"/>
              <a:gd name="connsiteY41" fmla="*/ 2503714 h 5301343"/>
              <a:gd name="connsiteX42" fmla="*/ 2918423 w 5781366"/>
              <a:gd name="connsiteY42" fmla="*/ 2536372 h 5301343"/>
              <a:gd name="connsiteX43" fmla="*/ 2951080 w 5781366"/>
              <a:gd name="connsiteY43" fmla="*/ 2558143 h 5301343"/>
              <a:gd name="connsiteX44" fmla="*/ 2983737 w 5781366"/>
              <a:gd name="connsiteY44" fmla="*/ 2634343 h 5301343"/>
              <a:gd name="connsiteX45" fmla="*/ 2994623 w 5781366"/>
              <a:gd name="connsiteY45" fmla="*/ 2667000 h 5301343"/>
              <a:gd name="connsiteX46" fmla="*/ 3027280 w 5781366"/>
              <a:gd name="connsiteY46" fmla="*/ 2699657 h 5301343"/>
              <a:gd name="connsiteX47" fmla="*/ 3059937 w 5781366"/>
              <a:gd name="connsiteY47" fmla="*/ 2764972 h 5301343"/>
              <a:gd name="connsiteX48" fmla="*/ 3070823 w 5781366"/>
              <a:gd name="connsiteY48" fmla="*/ 2797629 h 5301343"/>
              <a:gd name="connsiteX49" fmla="*/ 3103480 w 5781366"/>
              <a:gd name="connsiteY49" fmla="*/ 2830286 h 5301343"/>
              <a:gd name="connsiteX50" fmla="*/ 3125252 w 5781366"/>
              <a:gd name="connsiteY50" fmla="*/ 2862943 h 5301343"/>
              <a:gd name="connsiteX51" fmla="*/ 3157909 w 5781366"/>
              <a:gd name="connsiteY51" fmla="*/ 2928257 h 5301343"/>
              <a:gd name="connsiteX52" fmla="*/ 3201452 w 5781366"/>
              <a:gd name="connsiteY52" fmla="*/ 2982686 h 5301343"/>
              <a:gd name="connsiteX53" fmla="*/ 3212337 w 5781366"/>
              <a:gd name="connsiteY53" fmla="*/ 3015343 h 5301343"/>
              <a:gd name="connsiteX54" fmla="*/ 3234109 w 5781366"/>
              <a:gd name="connsiteY54" fmla="*/ 3037114 h 5301343"/>
              <a:gd name="connsiteX55" fmla="*/ 3255880 w 5781366"/>
              <a:gd name="connsiteY55" fmla="*/ 3069772 h 5301343"/>
              <a:gd name="connsiteX56" fmla="*/ 3299423 w 5781366"/>
              <a:gd name="connsiteY56" fmla="*/ 3124200 h 5301343"/>
              <a:gd name="connsiteX57" fmla="*/ 3321194 w 5781366"/>
              <a:gd name="connsiteY57" fmla="*/ 3156857 h 5301343"/>
              <a:gd name="connsiteX58" fmla="*/ 3332080 w 5781366"/>
              <a:gd name="connsiteY58" fmla="*/ 3189514 h 5301343"/>
              <a:gd name="connsiteX59" fmla="*/ 3353852 w 5781366"/>
              <a:gd name="connsiteY59" fmla="*/ 3211286 h 5301343"/>
              <a:gd name="connsiteX60" fmla="*/ 3375623 w 5781366"/>
              <a:gd name="connsiteY60" fmla="*/ 3243943 h 5301343"/>
              <a:gd name="connsiteX61" fmla="*/ 3386509 w 5781366"/>
              <a:gd name="connsiteY61" fmla="*/ 3276600 h 5301343"/>
              <a:gd name="connsiteX62" fmla="*/ 3430052 w 5781366"/>
              <a:gd name="connsiteY62" fmla="*/ 3320143 h 5301343"/>
              <a:gd name="connsiteX63" fmla="*/ 3473594 w 5781366"/>
              <a:gd name="connsiteY63" fmla="*/ 3363686 h 5301343"/>
              <a:gd name="connsiteX64" fmla="*/ 3495366 w 5781366"/>
              <a:gd name="connsiteY64" fmla="*/ 3385457 h 5301343"/>
              <a:gd name="connsiteX65" fmla="*/ 3528023 w 5781366"/>
              <a:gd name="connsiteY65" fmla="*/ 3407229 h 5301343"/>
              <a:gd name="connsiteX66" fmla="*/ 3582452 w 5781366"/>
              <a:gd name="connsiteY66" fmla="*/ 3461657 h 5301343"/>
              <a:gd name="connsiteX67" fmla="*/ 3647766 w 5781366"/>
              <a:gd name="connsiteY67" fmla="*/ 3494314 h 5301343"/>
              <a:gd name="connsiteX68" fmla="*/ 3691309 w 5781366"/>
              <a:gd name="connsiteY68" fmla="*/ 3537857 h 5301343"/>
              <a:gd name="connsiteX69" fmla="*/ 3713080 w 5781366"/>
              <a:gd name="connsiteY69" fmla="*/ 3559629 h 5301343"/>
              <a:gd name="connsiteX70" fmla="*/ 3745737 w 5781366"/>
              <a:gd name="connsiteY70" fmla="*/ 3570514 h 5301343"/>
              <a:gd name="connsiteX71" fmla="*/ 3800166 w 5781366"/>
              <a:gd name="connsiteY71" fmla="*/ 3603172 h 5301343"/>
              <a:gd name="connsiteX72" fmla="*/ 3843709 w 5781366"/>
              <a:gd name="connsiteY72" fmla="*/ 3635829 h 5301343"/>
              <a:gd name="connsiteX73" fmla="*/ 3876366 w 5781366"/>
              <a:gd name="connsiteY73" fmla="*/ 3668486 h 5301343"/>
              <a:gd name="connsiteX74" fmla="*/ 3963452 w 5781366"/>
              <a:gd name="connsiteY74" fmla="*/ 3701143 h 5301343"/>
              <a:gd name="connsiteX75" fmla="*/ 4028766 w 5781366"/>
              <a:gd name="connsiteY75" fmla="*/ 3733800 h 5301343"/>
              <a:gd name="connsiteX76" fmla="*/ 4083194 w 5781366"/>
              <a:gd name="connsiteY76" fmla="*/ 3766457 h 5301343"/>
              <a:gd name="connsiteX77" fmla="*/ 4148509 w 5781366"/>
              <a:gd name="connsiteY77" fmla="*/ 3810000 h 5301343"/>
              <a:gd name="connsiteX78" fmla="*/ 4192052 w 5781366"/>
              <a:gd name="connsiteY78" fmla="*/ 3831772 h 5301343"/>
              <a:gd name="connsiteX79" fmla="*/ 4268252 w 5781366"/>
              <a:gd name="connsiteY79" fmla="*/ 3864429 h 5301343"/>
              <a:gd name="connsiteX80" fmla="*/ 4333566 w 5781366"/>
              <a:gd name="connsiteY80" fmla="*/ 3907972 h 5301343"/>
              <a:gd name="connsiteX81" fmla="*/ 4442423 w 5781366"/>
              <a:gd name="connsiteY81" fmla="*/ 3940629 h 5301343"/>
              <a:gd name="connsiteX82" fmla="*/ 4475080 w 5781366"/>
              <a:gd name="connsiteY82" fmla="*/ 3962400 h 5301343"/>
              <a:gd name="connsiteX83" fmla="*/ 4518623 w 5781366"/>
              <a:gd name="connsiteY83" fmla="*/ 3973286 h 5301343"/>
              <a:gd name="connsiteX84" fmla="*/ 4616594 w 5781366"/>
              <a:gd name="connsiteY84" fmla="*/ 4005943 h 5301343"/>
              <a:gd name="connsiteX85" fmla="*/ 4649252 w 5781366"/>
              <a:gd name="connsiteY85" fmla="*/ 4016829 h 5301343"/>
              <a:gd name="connsiteX86" fmla="*/ 4866966 w 5781366"/>
              <a:gd name="connsiteY86" fmla="*/ 3995057 h 5301343"/>
              <a:gd name="connsiteX87" fmla="*/ 4921394 w 5781366"/>
              <a:gd name="connsiteY87" fmla="*/ 3951514 h 5301343"/>
              <a:gd name="connsiteX88" fmla="*/ 4921394 w 5781366"/>
              <a:gd name="connsiteY88" fmla="*/ 3940629 h 5301343"/>
              <a:gd name="connsiteX89" fmla="*/ 4954052 w 5781366"/>
              <a:gd name="connsiteY89" fmla="*/ 3929743 h 5301343"/>
              <a:gd name="connsiteX90" fmla="*/ 4812537 w 5781366"/>
              <a:gd name="connsiteY90" fmla="*/ 3799114 h 5301343"/>
              <a:gd name="connsiteX91" fmla="*/ 5781366 w 5781366"/>
              <a:gd name="connsiteY91" fmla="*/ 3929743 h 5301343"/>
              <a:gd name="connsiteX92" fmla="*/ 4964937 w 5781366"/>
              <a:gd name="connsiteY92" fmla="*/ 5301343 h 5301343"/>
              <a:gd name="connsiteX93" fmla="*/ 4975823 w 5781366"/>
              <a:gd name="connsiteY93" fmla="*/ 4974772 h 5301343"/>
              <a:gd name="connsiteX94" fmla="*/ 4975823 w 5781366"/>
              <a:gd name="connsiteY94" fmla="*/ 4974772 h 5301343"/>
              <a:gd name="connsiteX95" fmla="*/ 4834309 w 5781366"/>
              <a:gd name="connsiteY95" fmla="*/ 4985657 h 5301343"/>
              <a:gd name="connsiteX96" fmla="*/ 4812537 w 5781366"/>
              <a:gd name="connsiteY96" fmla="*/ 5007429 h 5301343"/>
              <a:gd name="connsiteX97" fmla="*/ 4638366 w 5781366"/>
              <a:gd name="connsiteY97" fmla="*/ 5029200 h 5301343"/>
              <a:gd name="connsiteX98" fmla="*/ 4562166 w 5781366"/>
              <a:gd name="connsiteY98" fmla="*/ 5050972 h 5301343"/>
              <a:gd name="connsiteX99" fmla="*/ 4170280 w 5781366"/>
              <a:gd name="connsiteY99" fmla="*/ 5083629 h 5301343"/>
              <a:gd name="connsiteX100" fmla="*/ 4006994 w 5781366"/>
              <a:gd name="connsiteY100" fmla="*/ 5105400 h 5301343"/>
              <a:gd name="connsiteX101" fmla="*/ 3941680 w 5781366"/>
              <a:gd name="connsiteY101" fmla="*/ 5116286 h 5301343"/>
              <a:gd name="connsiteX102" fmla="*/ 3756623 w 5781366"/>
              <a:gd name="connsiteY102" fmla="*/ 5138057 h 5301343"/>
              <a:gd name="connsiteX103" fmla="*/ 3179680 w 5781366"/>
              <a:gd name="connsiteY103" fmla="*/ 5127172 h 5301343"/>
              <a:gd name="connsiteX104" fmla="*/ 3136137 w 5781366"/>
              <a:gd name="connsiteY104" fmla="*/ 5116286 h 5301343"/>
              <a:gd name="connsiteX105" fmla="*/ 2983737 w 5781366"/>
              <a:gd name="connsiteY105" fmla="*/ 5094514 h 5301343"/>
              <a:gd name="connsiteX106" fmla="*/ 2863994 w 5781366"/>
              <a:gd name="connsiteY106" fmla="*/ 5050972 h 5301343"/>
              <a:gd name="connsiteX107" fmla="*/ 2798680 w 5781366"/>
              <a:gd name="connsiteY107" fmla="*/ 5029200 h 5301343"/>
              <a:gd name="connsiteX108" fmla="*/ 2766023 w 5781366"/>
              <a:gd name="connsiteY108" fmla="*/ 5018314 h 5301343"/>
              <a:gd name="connsiteX109" fmla="*/ 2689823 w 5781366"/>
              <a:gd name="connsiteY109" fmla="*/ 4996543 h 5301343"/>
              <a:gd name="connsiteX110" fmla="*/ 2646280 w 5781366"/>
              <a:gd name="connsiteY110" fmla="*/ 4985657 h 5301343"/>
              <a:gd name="connsiteX111" fmla="*/ 2602737 w 5781366"/>
              <a:gd name="connsiteY111" fmla="*/ 4963886 h 5301343"/>
              <a:gd name="connsiteX112" fmla="*/ 2570080 w 5781366"/>
              <a:gd name="connsiteY112" fmla="*/ 4953000 h 5301343"/>
              <a:gd name="connsiteX113" fmla="*/ 2537423 w 5781366"/>
              <a:gd name="connsiteY113" fmla="*/ 4931229 h 5301343"/>
              <a:gd name="connsiteX114" fmla="*/ 2504766 w 5781366"/>
              <a:gd name="connsiteY114" fmla="*/ 4920343 h 5301343"/>
              <a:gd name="connsiteX115" fmla="*/ 2395909 w 5781366"/>
              <a:gd name="connsiteY115" fmla="*/ 4887686 h 5301343"/>
              <a:gd name="connsiteX116" fmla="*/ 2352366 w 5781366"/>
              <a:gd name="connsiteY116" fmla="*/ 4865914 h 5301343"/>
              <a:gd name="connsiteX117" fmla="*/ 2319709 w 5781366"/>
              <a:gd name="connsiteY117" fmla="*/ 4844143 h 5301343"/>
              <a:gd name="connsiteX118" fmla="*/ 2287052 w 5781366"/>
              <a:gd name="connsiteY118" fmla="*/ 4833257 h 5301343"/>
              <a:gd name="connsiteX119" fmla="*/ 2243509 w 5781366"/>
              <a:gd name="connsiteY119" fmla="*/ 4811486 h 5301343"/>
              <a:gd name="connsiteX120" fmla="*/ 2178194 w 5781366"/>
              <a:gd name="connsiteY120" fmla="*/ 4767943 h 5301343"/>
              <a:gd name="connsiteX121" fmla="*/ 2112880 w 5781366"/>
              <a:gd name="connsiteY121" fmla="*/ 4724400 h 5301343"/>
              <a:gd name="connsiteX122" fmla="*/ 2036680 w 5781366"/>
              <a:gd name="connsiteY122" fmla="*/ 4691743 h 5301343"/>
              <a:gd name="connsiteX123" fmla="*/ 1927823 w 5781366"/>
              <a:gd name="connsiteY123" fmla="*/ 4626429 h 5301343"/>
              <a:gd name="connsiteX124" fmla="*/ 1851623 w 5781366"/>
              <a:gd name="connsiteY124" fmla="*/ 4572000 h 5301343"/>
              <a:gd name="connsiteX125" fmla="*/ 1818966 w 5781366"/>
              <a:gd name="connsiteY125" fmla="*/ 4550229 h 5301343"/>
              <a:gd name="connsiteX126" fmla="*/ 1753652 w 5781366"/>
              <a:gd name="connsiteY126" fmla="*/ 4506686 h 5301343"/>
              <a:gd name="connsiteX127" fmla="*/ 1655680 w 5781366"/>
              <a:gd name="connsiteY127" fmla="*/ 4419600 h 5301343"/>
              <a:gd name="connsiteX128" fmla="*/ 1612137 w 5781366"/>
              <a:gd name="connsiteY128" fmla="*/ 4397829 h 5301343"/>
              <a:gd name="connsiteX129" fmla="*/ 1601252 w 5781366"/>
              <a:gd name="connsiteY129" fmla="*/ 4354286 h 5301343"/>
              <a:gd name="connsiteX130" fmla="*/ 1568594 w 5781366"/>
              <a:gd name="connsiteY130" fmla="*/ 4343400 h 5301343"/>
              <a:gd name="connsiteX131" fmla="*/ 1546823 w 5781366"/>
              <a:gd name="connsiteY131" fmla="*/ 4310743 h 5301343"/>
              <a:gd name="connsiteX132" fmla="*/ 1503280 w 5781366"/>
              <a:gd name="connsiteY132" fmla="*/ 4278086 h 5301343"/>
              <a:gd name="connsiteX133" fmla="*/ 1437966 w 5781366"/>
              <a:gd name="connsiteY133" fmla="*/ 4180114 h 5301343"/>
              <a:gd name="connsiteX134" fmla="*/ 1329109 w 5781366"/>
              <a:gd name="connsiteY134" fmla="*/ 4071257 h 5301343"/>
              <a:gd name="connsiteX135" fmla="*/ 1296452 w 5781366"/>
              <a:gd name="connsiteY135" fmla="*/ 4038600 h 5301343"/>
              <a:gd name="connsiteX136" fmla="*/ 1242023 w 5781366"/>
              <a:gd name="connsiteY136" fmla="*/ 3951514 h 5301343"/>
              <a:gd name="connsiteX137" fmla="*/ 1187594 w 5781366"/>
              <a:gd name="connsiteY137" fmla="*/ 3875314 h 5301343"/>
              <a:gd name="connsiteX138" fmla="*/ 1144052 w 5781366"/>
              <a:gd name="connsiteY138" fmla="*/ 3799114 h 5301343"/>
              <a:gd name="connsiteX139" fmla="*/ 1133166 w 5781366"/>
              <a:gd name="connsiteY139" fmla="*/ 3766457 h 5301343"/>
              <a:gd name="connsiteX140" fmla="*/ 1078737 w 5781366"/>
              <a:gd name="connsiteY140" fmla="*/ 3679372 h 5301343"/>
              <a:gd name="connsiteX141" fmla="*/ 1067852 w 5781366"/>
              <a:gd name="connsiteY141" fmla="*/ 3646714 h 5301343"/>
              <a:gd name="connsiteX142" fmla="*/ 1046080 w 5781366"/>
              <a:gd name="connsiteY142" fmla="*/ 3624943 h 5301343"/>
              <a:gd name="connsiteX143" fmla="*/ 1024309 w 5781366"/>
              <a:gd name="connsiteY143" fmla="*/ 3592286 h 5301343"/>
              <a:gd name="connsiteX144" fmla="*/ 1013423 w 5781366"/>
              <a:gd name="connsiteY144" fmla="*/ 3559629 h 5301343"/>
              <a:gd name="connsiteX145" fmla="*/ 969880 w 5781366"/>
              <a:gd name="connsiteY145" fmla="*/ 3505200 h 5301343"/>
              <a:gd name="connsiteX146" fmla="*/ 937223 w 5781366"/>
              <a:gd name="connsiteY146" fmla="*/ 3429000 h 5301343"/>
              <a:gd name="connsiteX147" fmla="*/ 926337 w 5781366"/>
              <a:gd name="connsiteY147" fmla="*/ 3385457 h 5301343"/>
              <a:gd name="connsiteX148" fmla="*/ 893680 w 5781366"/>
              <a:gd name="connsiteY148" fmla="*/ 3352800 h 5301343"/>
              <a:gd name="connsiteX149" fmla="*/ 871909 w 5781366"/>
              <a:gd name="connsiteY149" fmla="*/ 3320143 h 5301343"/>
              <a:gd name="connsiteX150" fmla="*/ 817480 w 5781366"/>
              <a:gd name="connsiteY150" fmla="*/ 3211286 h 5301343"/>
              <a:gd name="connsiteX151" fmla="*/ 763052 w 5781366"/>
              <a:gd name="connsiteY151" fmla="*/ 3135086 h 5301343"/>
              <a:gd name="connsiteX152" fmla="*/ 719509 w 5781366"/>
              <a:gd name="connsiteY152" fmla="*/ 3015343 h 5301343"/>
              <a:gd name="connsiteX153" fmla="*/ 697737 w 5781366"/>
              <a:gd name="connsiteY153" fmla="*/ 2971800 h 5301343"/>
              <a:gd name="connsiteX154" fmla="*/ 665080 w 5781366"/>
              <a:gd name="connsiteY154" fmla="*/ 2873829 h 5301343"/>
              <a:gd name="connsiteX155" fmla="*/ 621537 w 5781366"/>
              <a:gd name="connsiteY155" fmla="*/ 2797629 h 5301343"/>
              <a:gd name="connsiteX156" fmla="*/ 588880 w 5781366"/>
              <a:gd name="connsiteY156" fmla="*/ 2699657 h 5301343"/>
              <a:gd name="connsiteX157" fmla="*/ 567109 w 5781366"/>
              <a:gd name="connsiteY157" fmla="*/ 2634343 h 5301343"/>
              <a:gd name="connsiteX158" fmla="*/ 534452 w 5781366"/>
              <a:gd name="connsiteY158" fmla="*/ 2590800 h 5301343"/>
              <a:gd name="connsiteX159" fmla="*/ 512680 w 5781366"/>
              <a:gd name="connsiteY159" fmla="*/ 2536372 h 5301343"/>
              <a:gd name="connsiteX160" fmla="*/ 458252 w 5781366"/>
              <a:gd name="connsiteY160" fmla="*/ 2449286 h 5301343"/>
              <a:gd name="connsiteX161" fmla="*/ 436480 w 5781366"/>
              <a:gd name="connsiteY161" fmla="*/ 2373086 h 5301343"/>
              <a:gd name="connsiteX162" fmla="*/ 371166 w 5781366"/>
              <a:gd name="connsiteY162" fmla="*/ 2253343 h 5301343"/>
              <a:gd name="connsiteX163" fmla="*/ 360280 w 5781366"/>
              <a:gd name="connsiteY163" fmla="*/ 2209800 h 5301343"/>
              <a:gd name="connsiteX164" fmla="*/ 316737 w 5781366"/>
              <a:gd name="connsiteY164" fmla="*/ 2122714 h 5301343"/>
              <a:gd name="connsiteX165" fmla="*/ 305852 w 5781366"/>
              <a:gd name="connsiteY165" fmla="*/ 2079172 h 5301343"/>
              <a:gd name="connsiteX166" fmla="*/ 284080 w 5781366"/>
              <a:gd name="connsiteY166" fmla="*/ 2057400 h 5301343"/>
              <a:gd name="connsiteX167" fmla="*/ 273194 w 5781366"/>
              <a:gd name="connsiteY167" fmla="*/ 1970314 h 5301343"/>
              <a:gd name="connsiteX168" fmla="*/ 240537 w 5781366"/>
              <a:gd name="connsiteY168" fmla="*/ 1894114 h 5301343"/>
              <a:gd name="connsiteX169" fmla="*/ 207880 w 5781366"/>
              <a:gd name="connsiteY169" fmla="*/ 1796143 h 5301343"/>
              <a:gd name="connsiteX170" fmla="*/ 186109 w 5781366"/>
              <a:gd name="connsiteY170" fmla="*/ 1752600 h 5301343"/>
              <a:gd name="connsiteX171" fmla="*/ 175223 w 5781366"/>
              <a:gd name="connsiteY171" fmla="*/ 1719943 h 5301343"/>
              <a:gd name="connsiteX172" fmla="*/ 164337 w 5781366"/>
              <a:gd name="connsiteY172" fmla="*/ 1621972 h 5301343"/>
              <a:gd name="connsiteX173" fmla="*/ 153452 w 5781366"/>
              <a:gd name="connsiteY173" fmla="*/ 1578429 h 5301343"/>
              <a:gd name="connsiteX174" fmla="*/ 131680 w 5781366"/>
              <a:gd name="connsiteY174" fmla="*/ 1513114 h 5301343"/>
              <a:gd name="connsiteX175" fmla="*/ 109909 w 5781366"/>
              <a:gd name="connsiteY175" fmla="*/ 1382486 h 5301343"/>
              <a:gd name="connsiteX176" fmla="*/ 77252 w 5781366"/>
              <a:gd name="connsiteY176" fmla="*/ 1208314 h 5301343"/>
              <a:gd name="connsiteX177" fmla="*/ 66366 w 5781366"/>
              <a:gd name="connsiteY177" fmla="*/ 849086 h 5301343"/>
              <a:gd name="connsiteX178" fmla="*/ 44594 w 5781366"/>
              <a:gd name="connsiteY178" fmla="*/ 664029 h 5301343"/>
              <a:gd name="connsiteX179" fmla="*/ 22823 w 5781366"/>
              <a:gd name="connsiteY179" fmla="*/ 304800 h 5301343"/>
              <a:gd name="connsiteX180" fmla="*/ 11937 w 5781366"/>
              <a:gd name="connsiteY180" fmla="*/ 261257 h 5301343"/>
              <a:gd name="connsiteX181" fmla="*/ 1052 w 5781366"/>
              <a:gd name="connsiteY181" fmla="*/ 228600 h 5301343"/>
              <a:gd name="connsiteX182" fmla="*/ 22823 w 5781366"/>
              <a:gd name="connsiteY182" fmla="*/ 0 h 530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5781366" h="5301343">
                <a:moveTo>
                  <a:pt x="22823" y="0"/>
                </a:moveTo>
                <a:lnTo>
                  <a:pt x="1829852" y="0"/>
                </a:lnTo>
                <a:lnTo>
                  <a:pt x="1829852" y="65314"/>
                </a:lnTo>
                <a:cubicBezTo>
                  <a:pt x="1855458" y="180542"/>
                  <a:pt x="1852737" y="149992"/>
                  <a:pt x="1862509" y="272143"/>
                </a:cubicBezTo>
                <a:cubicBezTo>
                  <a:pt x="1866859" y="326519"/>
                  <a:pt x="1865680" y="381428"/>
                  <a:pt x="1873394" y="435429"/>
                </a:cubicBezTo>
                <a:cubicBezTo>
                  <a:pt x="1876639" y="458147"/>
                  <a:pt x="1887909" y="478972"/>
                  <a:pt x="1895166" y="500743"/>
                </a:cubicBezTo>
                <a:lnTo>
                  <a:pt x="1916937" y="566057"/>
                </a:lnTo>
                <a:lnTo>
                  <a:pt x="1938709" y="642257"/>
                </a:lnTo>
                <a:cubicBezTo>
                  <a:pt x="1954469" y="784104"/>
                  <a:pt x="1944192" y="707815"/>
                  <a:pt x="1971366" y="870857"/>
                </a:cubicBezTo>
                <a:cubicBezTo>
                  <a:pt x="1980551" y="925963"/>
                  <a:pt x="1990975" y="992839"/>
                  <a:pt x="2004023" y="1045029"/>
                </a:cubicBezTo>
                <a:cubicBezTo>
                  <a:pt x="2007652" y="1059543"/>
                  <a:pt x="2010610" y="1074242"/>
                  <a:pt x="2014909" y="1088572"/>
                </a:cubicBezTo>
                <a:cubicBezTo>
                  <a:pt x="2021503" y="1110553"/>
                  <a:pt x="2029423" y="1132115"/>
                  <a:pt x="2036680" y="1153886"/>
                </a:cubicBezTo>
                <a:lnTo>
                  <a:pt x="2080223" y="1284514"/>
                </a:lnTo>
                <a:cubicBezTo>
                  <a:pt x="2083852" y="1295400"/>
                  <a:pt x="2082995" y="1309058"/>
                  <a:pt x="2091109" y="1317172"/>
                </a:cubicBezTo>
                <a:lnTo>
                  <a:pt x="2123766" y="1349829"/>
                </a:lnTo>
                <a:cubicBezTo>
                  <a:pt x="2143725" y="1409705"/>
                  <a:pt x="2122659" y="1356055"/>
                  <a:pt x="2156423" y="1415143"/>
                </a:cubicBezTo>
                <a:cubicBezTo>
                  <a:pt x="2164474" y="1429232"/>
                  <a:pt x="2169193" y="1445184"/>
                  <a:pt x="2178194" y="1458686"/>
                </a:cubicBezTo>
                <a:cubicBezTo>
                  <a:pt x="2183887" y="1467225"/>
                  <a:pt x="2193555" y="1472443"/>
                  <a:pt x="2199966" y="1480457"/>
                </a:cubicBezTo>
                <a:cubicBezTo>
                  <a:pt x="2208139" y="1490673"/>
                  <a:pt x="2214480" y="1502228"/>
                  <a:pt x="2221737" y="1513114"/>
                </a:cubicBezTo>
                <a:cubicBezTo>
                  <a:pt x="2225366" y="1527628"/>
                  <a:pt x="2226730" y="1542906"/>
                  <a:pt x="2232623" y="1556657"/>
                </a:cubicBezTo>
                <a:cubicBezTo>
                  <a:pt x="2248087" y="1592740"/>
                  <a:pt x="2254557" y="1584074"/>
                  <a:pt x="2276166" y="1611086"/>
                </a:cubicBezTo>
                <a:cubicBezTo>
                  <a:pt x="2284339" y="1621302"/>
                  <a:pt x="2292086" y="1632041"/>
                  <a:pt x="2297937" y="1643743"/>
                </a:cubicBezTo>
                <a:cubicBezTo>
                  <a:pt x="2303069" y="1654006"/>
                  <a:pt x="2302919" y="1666561"/>
                  <a:pt x="2308823" y="1676400"/>
                </a:cubicBezTo>
                <a:cubicBezTo>
                  <a:pt x="2314103" y="1685201"/>
                  <a:pt x="2324436" y="1689961"/>
                  <a:pt x="2330594" y="1698172"/>
                </a:cubicBezTo>
                <a:cubicBezTo>
                  <a:pt x="2346293" y="1719105"/>
                  <a:pt x="2359623" y="1741715"/>
                  <a:pt x="2374137" y="1763486"/>
                </a:cubicBezTo>
                <a:lnTo>
                  <a:pt x="2395909" y="1796143"/>
                </a:lnTo>
                <a:cubicBezTo>
                  <a:pt x="2403166" y="1807029"/>
                  <a:pt x="2408429" y="1819549"/>
                  <a:pt x="2417680" y="1828800"/>
                </a:cubicBezTo>
                <a:cubicBezTo>
                  <a:pt x="2424937" y="1836057"/>
                  <a:pt x="2433294" y="1842361"/>
                  <a:pt x="2439452" y="1850572"/>
                </a:cubicBezTo>
                <a:cubicBezTo>
                  <a:pt x="2455151" y="1871505"/>
                  <a:pt x="2474719" y="1891063"/>
                  <a:pt x="2482994" y="1915886"/>
                </a:cubicBezTo>
                <a:cubicBezTo>
                  <a:pt x="2497126" y="1958279"/>
                  <a:pt x="2485766" y="1940429"/>
                  <a:pt x="2515652" y="1970314"/>
                </a:cubicBezTo>
                <a:cubicBezTo>
                  <a:pt x="2519280" y="1981200"/>
                  <a:pt x="2519652" y="1993792"/>
                  <a:pt x="2526537" y="2002972"/>
                </a:cubicBezTo>
                <a:cubicBezTo>
                  <a:pt x="2541932" y="2023498"/>
                  <a:pt x="2580966" y="2057400"/>
                  <a:pt x="2580966" y="2057400"/>
                </a:cubicBezTo>
                <a:cubicBezTo>
                  <a:pt x="2588223" y="2071914"/>
                  <a:pt x="2593736" y="2087441"/>
                  <a:pt x="2602737" y="2100943"/>
                </a:cubicBezTo>
                <a:cubicBezTo>
                  <a:pt x="2643243" y="2161701"/>
                  <a:pt x="2606729" y="2076268"/>
                  <a:pt x="2646280" y="2155372"/>
                </a:cubicBezTo>
                <a:cubicBezTo>
                  <a:pt x="2669457" y="2201728"/>
                  <a:pt x="2641504" y="2177014"/>
                  <a:pt x="2678937" y="2220686"/>
                </a:cubicBezTo>
                <a:cubicBezTo>
                  <a:pt x="2692295" y="2236271"/>
                  <a:pt x="2707966" y="2249715"/>
                  <a:pt x="2722480" y="2264229"/>
                </a:cubicBezTo>
                <a:cubicBezTo>
                  <a:pt x="2729737" y="2271486"/>
                  <a:pt x="2738559" y="2277460"/>
                  <a:pt x="2744252" y="2286000"/>
                </a:cubicBezTo>
                <a:cubicBezTo>
                  <a:pt x="2811252" y="2386501"/>
                  <a:pt x="2725758" y="2262883"/>
                  <a:pt x="2787794" y="2340429"/>
                </a:cubicBezTo>
                <a:cubicBezTo>
                  <a:pt x="2795967" y="2350645"/>
                  <a:pt x="2803075" y="2361727"/>
                  <a:pt x="2809566" y="2373086"/>
                </a:cubicBezTo>
                <a:cubicBezTo>
                  <a:pt x="2817617" y="2387175"/>
                  <a:pt x="2821374" y="2403820"/>
                  <a:pt x="2831337" y="2416629"/>
                </a:cubicBezTo>
                <a:cubicBezTo>
                  <a:pt x="2847089" y="2436882"/>
                  <a:pt x="2871534" y="2449708"/>
                  <a:pt x="2885766" y="2471057"/>
                </a:cubicBezTo>
                <a:cubicBezTo>
                  <a:pt x="2893023" y="2481943"/>
                  <a:pt x="2901686" y="2492012"/>
                  <a:pt x="2907537" y="2503714"/>
                </a:cubicBezTo>
                <a:cubicBezTo>
                  <a:pt x="2912669" y="2513977"/>
                  <a:pt x="2911255" y="2527412"/>
                  <a:pt x="2918423" y="2536372"/>
                </a:cubicBezTo>
                <a:cubicBezTo>
                  <a:pt x="2926596" y="2546588"/>
                  <a:pt x="2940194" y="2550886"/>
                  <a:pt x="2951080" y="2558143"/>
                </a:cubicBezTo>
                <a:cubicBezTo>
                  <a:pt x="2973736" y="2648764"/>
                  <a:pt x="2946150" y="2559168"/>
                  <a:pt x="2983737" y="2634343"/>
                </a:cubicBezTo>
                <a:cubicBezTo>
                  <a:pt x="2988869" y="2644606"/>
                  <a:pt x="2988258" y="2657453"/>
                  <a:pt x="2994623" y="2667000"/>
                </a:cubicBezTo>
                <a:cubicBezTo>
                  <a:pt x="3003162" y="2679809"/>
                  <a:pt x="3016394" y="2688771"/>
                  <a:pt x="3027280" y="2699657"/>
                </a:cubicBezTo>
                <a:cubicBezTo>
                  <a:pt x="3054129" y="2807050"/>
                  <a:pt x="3018344" y="2695650"/>
                  <a:pt x="3059937" y="2764972"/>
                </a:cubicBezTo>
                <a:cubicBezTo>
                  <a:pt x="3065841" y="2774811"/>
                  <a:pt x="3064458" y="2788082"/>
                  <a:pt x="3070823" y="2797629"/>
                </a:cubicBezTo>
                <a:cubicBezTo>
                  <a:pt x="3079362" y="2810438"/>
                  <a:pt x="3093625" y="2818460"/>
                  <a:pt x="3103480" y="2830286"/>
                </a:cubicBezTo>
                <a:cubicBezTo>
                  <a:pt x="3111856" y="2840337"/>
                  <a:pt x="3117995" y="2852057"/>
                  <a:pt x="3125252" y="2862943"/>
                </a:cubicBezTo>
                <a:cubicBezTo>
                  <a:pt x="3152099" y="2970339"/>
                  <a:pt x="3116315" y="2858934"/>
                  <a:pt x="3157909" y="2928257"/>
                </a:cubicBezTo>
                <a:cubicBezTo>
                  <a:pt x="3192964" y="2986681"/>
                  <a:pt x="3136405" y="2939321"/>
                  <a:pt x="3201452" y="2982686"/>
                </a:cubicBezTo>
                <a:cubicBezTo>
                  <a:pt x="3205080" y="2993572"/>
                  <a:pt x="3206433" y="3005504"/>
                  <a:pt x="3212337" y="3015343"/>
                </a:cubicBezTo>
                <a:cubicBezTo>
                  <a:pt x="3217617" y="3024144"/>
                  <a:pt x="3227698" y="3029100"/>
                  <a:pt x="3234109" y="3037114"/>
                </a:cubicBezTo>
                <a:cubicBezTo>
                  <a:pt x="3242282" y="3047330"/>
                  <a:pt x="3250029" y="3058070"/>
                  <a:pt x="3255880" y="3069772"/>
                </a:cubicBezTo>
                <a:cubicBezTo>
                  <a:pt x="3282169" y="3122351"/>
                  <a:pt x="3244374" y="3087501"/>
                  <a:pt x="3299423" y="3124200"/>
                </a:cubicBezTo>
                <a:cubicBezTo>
                  <a:pt x="3306680" y="3135086"/>
                  <a:pt x="3315343" y="3145155"/>
                  <a:pt x="3321194" y="3156857"/>
                </a:cubicBezTo>
                <a:cubicBezTo>
                  <a:pt x="3326326" y="3167120"/>
                  <a:pt x="3326176" y="3179675"/>
                  <a:pt x="3332080" y="3189514"/>
                </a:cubicBezTo>
                <a:cubicBezTo>
                  <a:pt x="3337361" y="3198315"/>
                  <a:pt x="3347441" y="3203272"/>
                  <a:pt x="3353852" y="3211286"/>
                </a:cubicBezTo>
                <a:cubicBezTo>
                  <a:pt x="3362025" y="3221502"/>
                  <a:pt x="3369772" y="3232241"/>
                  <a:pt x="3375623" y="3243943"/>
                </a:cubicBezTo>
                <a:cubicBezTo>
                  <a:pt x="3380755" y="3254206"/>
                  <a:pt x="3379840" y="3267263"/>
                  <a:pt x="3386509" y="3276600"/>
                </a:cubicBezTo>
                <a:cubicBezTo>
                  <a:pt x="3398440" y="3293303"/>
                  <a:pt x="3415538" y="3305629"/>
                  <a:pt x="3430052" y="3320143"/>
                </a:cubicBezTo>
                <a:lnTo>
                  <a:pt x="3473594" y="3363686"/>
                </a:lnTo>
                <a:cubicBezTo>
                  <a:pt x="3480851" y="3370943"/>
                  <a:pt x="3486827" y="3379764"/>
                  <a:pt x="3495366" y="3385457"/>
                </a:cubicBezTo>
                <a:cubicBezTo>
                  <a:pt x="3506252" y="3392714"/>
                  <a:pt x="3518177" y="3398614"/>
                  <a:pt x="3528023" y="3407229"/>
                </a:cubicBezTo>
                <a:cubicBezTo>
                  <a:pt x="3547333" y="3424125"/>
                  <a:pt x="3558111" y="3453543"/>
                  <a:pt x="3582452" y="3461657"/>
                </a:cubicBezTo>
                <a:cubicBezTo>
                  <a:pt x="3614059" y="3472193"/>
                  <a:pt x="3620910" y="3471294"/>
                  <a:pt x="3647766" y="3494314"/>
                </a:cubicBezTo>
                <a:cubicBezTo>
                  <a:pt x="3663351" y="3507672"/>
                  <a:pt x="3676795" y="3523343"/>
                  <a:pt x="3691309" y="3537857"/>
                </a:cubicBezTo>
                <a:cubicBezTo>
                  <a:pt x="3698566" y="3545114"/>
                  <a:pt x="3703343" y="3556384"/>
                  <a:pt x="3713080" y="3559629"/>
                </a:cubicBezTo>
                <a:lnTo>
                  <a:pt x="3745737" y="3570514"/>
                </a:lnTo>
                <a:cubicBezTo>
                  <a:pt x="3796688" y="3621465"/>
                  <a:pt x="3734221" y="3565489"/>
                  <a:pt x="3800166" y="3603172"/>
                </a:cubicBezTo>
                <a:cubicBezTo>
                  <a:pt x="3815918" y="3612173"/>
                  <a:pt x="3829934" y="3624022"/>
                  <a:pt x="3843709" y="3635829"/>
                </a:cubicBezTo>
                <a:cubicBezTo>
                  <a:pt x="3855398" y="3645848"/>
                  <a:pt x="3863311" y="3660327"/>
                  <a:pt x="3876366" y="3668486"/>
                </a:cubicBezTo>
                <a:cubicBezTo>
                  <a:pt x="3940533" y="3708590"/>
                  <a:pt x="3912794" y="3675814"/>
                  <a:pt x="3963452" y="3701143"/>
                </a:cubicBezTo>
                <a:cubicBezTo>
                  <a:pt x="4047865" y="3743349"/>
                  <a:pt x="3946678" y="3706437"/>
                  <a:pt x="4028766" y="3733800"/>
                </a:cubicBezTo>
                <a:cubicBezTo>
                  <a:pt x="4077608" y="3782645"/>
                  <a:pt x="4019605" y="3731130"/>
                  <a:pt x="4083194" y="3766457"/>
                </a:cubicBezTo>
                <a:cubicBezTo>
                  <a:pt x="4106067" y="3779164"/>
                  <a:pt x="4125105" y="3798298"/>
                  <a:pt x="4148509" y="3810000"/>
                </a:cubicBezTo>
                <a:cubicBezTo>
                  <a:pt x="4163023" y="3817257"/>
                  <a:pt x="4177136" y="3825380"/>
                  <a:pt x="4192052" y="3831772"/>
                </a:cubicBezTo>
                <a:cubicBezTo>
                  <a:pt x="4244612" y="3854298"/>
                  <a:pt x="4208071" y="3828320"/>
                  <a:pt x="4268252" y="3864429"/>
                </a:cubicBezTo>
                <a:cubicBezTo>
                  <a:pt x="4290689" y="3877891"/>
                  <a:pt x="4308181" y="3901626"/>
                  <a:pt x="4333566" y="3907972"/>
                </a:cubicBezTo>
                <a:cubicBezTo>
                  <a:pt x="4357910" y="3914058"/>
                  <a:pt x="4426517" y="3930025"/>
                  <a:pt x="4442423" y="3940629"/>
                </a:cubicBezTo>
                <a:cubicBezTo>
                  <a:pt x="4453309" y="3947886"/>
                  <a:pt x="4463055" y="3957246"/>
                  <a:pt x="4475080" y="3962400"/>
                </a:cubicBezTo>
                <a:cubicBezTo>
                  <a:pt x="4488831" y="3968293"/>
                  <a:pt x="4504324" y="3968886"/>
                  <a:pt x="4518623" y="3973286"/>
                </a:cubicBezTo>
                <a:cubicBezTo>
                  <a:pt x="4551524" y="3983410"/>
                  <a:pt x="4583937" y="3995057"/>
                  <a:pt x="4616594" y="4005943"/>
                </a:cubicBezTo>
                <a:lnTo>
                  <a:pt x="4649252" y="4016829"/>
                </a:lnTo>
                <a:cubicBezTo>
                  <a:pt x="4653999" y="4016490"/>
                  <a:pt x="4824946" y="4009064"/>
                  <a:pt x="4866966" y="3995057"/>
                </a:cubicBezTo>
                <a:cubicBezTo>
                  <a:pt x="4879446" y="3990897"/>
                  <a:pt x="4912900" y="3964256"/>
                  <a:pt x="4921394" y="3951514"/>
                </a:cubicBezTo>
                <a:cubicBezTo>
                  <a:pt x="4923407" y="3948495"/>
                  <a:pt x="4921394" y="3944257"/>
                  <a:pt x="4921394" y="3940629"/>
                </a:cubicBezTo>
                <a:lnTo>
                  <a:pt x="4954052" y="3929743"/>
                </a:lnTo>
                <a:lnTo>
                  <a:pt x="4812537" y="3799114"/>
                </a:lnTo>
                <a:lnTo>
                  <a:pt x="5781366" y="3929743"/>
                </a:lnTo>
                <a:lnTo>
                  <a:pt x="4964937" y="5301343"/>
                </a:lnTo>
                <a:lnTo>
                  <a:pt x="4975823" y="4974772"/>
                </a:lnTo>
                <a:lnTo>
                  <a:pt x="4975823" y="4974772"/>
                </a:lnTo>
                <a:cubicBezTo>
                  <a:pt x="4928652" y="4978400"/>
                  <a:pt x="4880701" y="4976379"/>
                  <a:pt x="4834309" y="4985657"/>
                </a:cubicBezTo>
                <a:cubicBezTo>
                  <a:pt x="4824245" y="4987670"/>
                  <a:pt x="4821971" y="5003386"/>
                  <a:pt x="4812537" y="5007429"/>
                </a:cubicBezTo>
                <a:cubicBezTo>
                  <a:pt x="4782259" y="5020405"/>
                  <a:pt x="4639088" y="5029134"/>
                  <a:pt x="4638366" y="5029200"/>
                </a:cubicBezTo>
                <a:cubicBezTo>
                  <a:pt x="4607242" y="5039575"/>
                  <a:pt x="4596336" y="5044138"/>
                  <a:pt x="4562166" y="5050972"/>
                </a:cubicBezTo>
                <a:cubicBezTo>
                  <a:pt x="4432480" y="5076909"/>
                  <a:pt x="4305130" y="5074639"/>
                  <a:pt x="4170280" y="5083629"/>
                </a:cubicBezTo>
                <a:cubicBezTo>
                  <a:pt x="4018834" y="5108868"/>
                  <a:pt x="4206878" y="5078748"/>
                  <a:pt x="4006994" y="5105400"/>
                </a:cubicBezTo>
                <a:cubicBezTo>
                  <a:pt x="3985116" y="5108317"/>
                  <a:pt x="3963530" y="5113165"/>
                  <a:pt x="3941680" y="5116286"/>
                </a:cubicBezTo>
                <a:cubicBezTo>
                  <a:pt x="3889296" y="5123770"/>
                  <a:pt x="3808073" y="5132341"/>
                  <a:pt x="3756623" y="5138057"/>
                </a:cubicBezTo>
                <a:lnTo>
                  <a:pt x="3179680" y="5127172"/>
                </a:lnTo>
                <a:cubicBezTo>
                  <a:pt x="3164728" y="5126647"/>
                  <a:pt x="3150808" y="5119220"/>
                  <a:pt x="3136137" y="5116286"/>
                </a:cubicBezTo>
                <a:cubicBezTo>
                  <a:pt x="3083819" y="5105822"/>
                  <a:pt x="3037251" y="5101203"/>
                  <a:pt x="2983737" y="5094514"/>
                </a:cubicBezTo>
                <a:cubicBezTo>
                  <a:pt x="2907990" y="5064216"/>
                  <a:pt x="2947859" y="5078927"/>
                  <a:pt x="2863994" y="5050972"/>
                </a:cubicBezTo>
                <a:lnTo>
                  <a:pt x="2798680" y="5029200"/>
                </a:lnTo>
                <a:cubicBezTo>
                  <a:pt x="2787794" y="5025571"/>
                  <a:pt x="2777155" y="5021097"/>
                  <a:pt x="2766023" y="5018314"/>
                </a:cubicBezTo>
                <a:cubicBezTo>
                  <a:pt x="2629953" y="4984299"/>
                  <a:pt x="2799100" y="5027766"/>
                  <a:pt x="2689823" y="4996543"/>
                </a:cubicBezTo>
                <a:cubicBezTo>
                  <a:pt x="2675438" y="4992433"/>
                  <a:pt x="2660288" y="4990910"/>
                  <a:pt x="2646280" y="4985657"/>
                </a:cubicBezTo>
                <a:cubicBezTo>
                  <a:pt x="2631086" y="4979959"/>
                  <a:pt x="2617652" y="4970278"/>
                  <a:pt x="2602737" y="4963886"/>
                </a:cubicBezTo>
                <a:cubicBezTo>
                  <a:pt x="2592190" y="4959366"/>
                  <a:pt x="2580343" y="4958132"/>
                  <a:pt x="2570080" y="4953000"/>
                </a:cubicBezTo>
                <a:cubicBezTo>
                  <a:pt x="2558378" y="4947149"/>
                  <a:pt x="2549125" y="4937080"/>
                  <a:pt x="2537423" y="4931229"/>
                </a:cubicBezTo>
                <a:cubicBezTo>
                  <a:pt x="2527160" y="4926097"/>
                  <a:pt x="2515799" y="4923495"/>
                  <a:pt x="2504766" y="4920343"/>
                </a:cubicBezTo>
                <a:cubicBezTo>
                  <a:pt x="2468309" y="4909926"/>
                  <a:pt x="2430396" y="4904930"/>
                  <a:pt x="2395909" y="4887686"/>
                </a:cubicBezTo>
                <a:cubicBezTo>
                  <a:pt x="2381395" y="4880429"/>
                  <a:pt x="2366455" y="4873965"/>
                  <a:pt x="2352366" y="4865914"/>
                </a:cubicBezTo>
                <a:cubicBezTo>
                  <a:pt x="2341007" y="4859423"/>
                  <a:pt x="2331411" y="4849994"/>
                  <a:pt x="2319709" y="4844143"/>
                </a:cubicBezTo>
                <a:cubicBezTo>
                  <a:pt x="2309446" y="4839011"/>
                  <a:pt x="2297599" y="4837777"/>
                  <a:pt x="2287052" y="4833257"/>
                </a:cubicBezTo>
                <a:cubicBezTo>
                  <a:pt x="2272137" y="4826865"/>
                  <a:pt x="2258023" y="4818743"/>
                  <a:pt x="2243509" y="4811486"/>
                </a:cubicBezTo>
                <a:cubicBezTo>
                  <a:pt x="2171034" y="4739011"/>
                  <a:pt x="2249088" y="4807329"/>
                  <a:pt x="2178194" y="4767943"/>
                </a:cubicBezTo>
                <a:cubicBezTo>
                  <a:pt x="2155321" y="4755236"/>
                  <a:pt x="2137703" y="4732675"/>
                  <a:pt x="2112880" y="4724400"/>
                </a:cubicBezTo>
                <a:cubicBezTo>
                  <a:pt x="2081951" y="4714090"/>
                  <a:pt x="2066271" y="4710573"/>
                  <a:pt x="2036680" y="4691743"/>
                </a:cubicBezTo>
                <a:cubicBezTo>
                  <a:pt x="1929147" y="4623313"/>
                  <a:pt x="1998178" y="4649879"/>
                  <a:pt x="1927823" y="4626429"/>
                </a:cubicBezTo>
                <a:cubicBezTo>
                  <a:pt x="1850842" y="4575106"/>
                  <a:pt x="1946165" y="4639530"/>
                  <a:pt x="1851623" y="4572000"/>
                </a:cubicBezTo>
                <a:cubicBezTo>
                  <a:pt x="1840977" y="4564396"/>
                  <a:pt x="1829017" y="4558604"/>
                  <a:pt x="1818966" y="4550229"/>
                </a:cubicBezTo>
                <a:cubicBezTo>
                  <a:pt x="1764604" y="4504928"/>
                  <a:pt x="1811044" y="4525817"/>
                  <a:pt x="1753652" y="4506686"/>
                </a:cubicBezTo>
                <a:cubicBezTo>
                  <a:pt x="1709569" y="4462604"/>
                  <a:pt x="1701002" y="4445498"/>
                  <a:pt x="1655680" y="4419600"/>
                </a:cubicBezTo>
                <a:cubicBezTo>
                  <a:pt x="1641591" y="4411549"/>
                  <a:pt x="1626651" y="4405086"/>
                  <a:pt x="1612137" y="4397829"/>
                </a:cubicBezTo>
                <a:cubicBezTo>
                  <a:pt x="1608509" y="4383315"/>
                  <a:pt x="1610598" y="4365969"/>
                  <a:pt x="1601252" y="4354286"/>
                </a:cubicBezTo>
                <a:cubicBezTo>
                  <a:pt x="1594084" y="4345326"/>
                  <a:pt x="1577554" y="4350568"/>
                  <a:pt x="1568594" y="4343400"/>
                </a:cubicBezTo>
                <a:cubicBezTo>
                  <a:pt x="1558378" y="4335227"/>
                  <a:pt x="1556074" y="4319994"/>
                  <a:pt x="1546823" y="4310743"/>
                </a:cubicBezTo>
                <a:cubicBezTo>
                  <a:pt x="1533994" y="4297914"/>
                  <a:pt x="1516109" y="4290915"/>
                  <a:pt x="1503280" y="4278086"/>
                </a:cubicBezTo>
                <a:cubicBezTo>
                  <a:pt x="1365131" y="4139937"/>
                  <a:pt x="1529122" y="4294060"/>
                  <a:pt x="1437966" y="4180114"/>
                </a:cubicBezTo>
                <a:lnTo>
                  <a:pt x="1329109" y="4071257"/>
                </a:lnTo>
                <a:lnTo>
                  <a:pt x="1296452" y="4038600"/>
                </a:lnTo>
                <a:cubicBezTo>
                  <a:pt x="1276966" y="3980145"/>
                  <a:pt x="1295269" y="4022509"/>
                  <a:pt x="1242023" y="3951514"/>
                </a:cubicBezTo>
                <a:cubicBezTo>
                  <a:pt x="1223294" y="3926543"/>
                  <a:pt x="1205737" y="3900714"/>
                  <a:pt x="1187594" y="3875314"/>
                </a:cubicBezTo>
                <a:cubicBezTo>
                  <a:pt x="1164573" y="3783226"/>
                  <a:pt x="1195934" y="3876937"/>
                  <a:pt x="1144052" y="3799114"/>
                </a:cubicBezTo>
                <a:cubicBezTo>
                  <a:pt x="1137687" y="3789567"/>
                  <a:pt x="1137826" y="3776943"/>
                  <a:pt x="1133166" y="3766457"/>
                </a:cubicBezTo>
                <a:cubicBezTo>
                  <a:pt x="1103368" y="3699412"/>
                  <a:pt x="1114580" y="3715214"/>
                  <a:pt x="1078737" y="3679372"/>
                </a:cubicBezTo>
                <a:cubicBezTo>
                  <a:pt x="1075109" y="3668486"/>
                  <a:pt x="1073756" y="3656554"/>
                  <a:pt x="1067852" y="3646714"/>
                </a:cubicBezTo>
                <a:cubicBezTo>
                  <a:pt x="1062572" y="3637913"/>
                  <a:pt x="1052491" y="3632957"/>
                  <a:pt x="1046080" y="3624943"/>
                </a:cubicBezTo>
                <a:cubicBezTo>
                  <a:pt x="1037907" y="3614727"/>
                  <a:pt x="1030160" y="3603988"/>
                  <a:pt x="1024309" y="3592286"/>
                </a:cubicBezTo>
                <a:cubicBezTo>
                  <a:pt x="1019177" y="3582023"/>
                  <a:pt x="1018555" y="3569892"/>
                  <a:pt x="1013423" y="3559629"/>
                </a:cubicBezTo>
                <a:cubicBezTo>
                  <a:pt x="999690" y="3532164"/>
                  <a:pt x="990131" y="3525451"/>
                  <a:pt x="969880" y="3505200"/>
                </a:cubicBezTo>
                <a:cubicBezTo>
                  <a:pt x="938627" y="3380190"/>
                  <a:pt x="982328" y="3534246"/>
                  <a:pt x="937223" y="3429000"/>
                </a:cubicBezTo>
                <a:cubicBezTo>
                  <a:pt x="931330" y="3415249"/>
                  <a:pt x="933760" y="3398447"/>
                  <a:pt x="926337" y="3385457"/>
                </a:cubicBezTo>
                <a:cubicBezTo>
                  <a:pt x="918699" y="3372091"/>
                  <a:pt x="903535" y="3364627"/>
                  <a:pt x="893680" y="3352800"/>
                </a:cubicBezTo>
                <a:cubicBezTo>
                  <a:pt x="885305" y="3342749"/>
                  <a:pt x="879166" y="3331029"/>
                  <a:pt x="871909" y="3320143"/>
                </a:cubicBezTo>
                <a:cubicBezTo>
                  <a:pt x="847265" y="3221569"/>
                  <a:pt x="882285" y="3340899"/>
                  <a:pt x="817480" y="3211286"/>
                </a:cubicBezTo>
                <a:cubicBezTo>
                  <a:pt x="788824" y="3153974"/>
                  <a:pt x="807184" y="3179218"/>
                  <a:pt x="763052" y="3135086"/>
                </a:cubicBezTo>
                <a:cubicBezTo>
                  <a:pt x="746964" y="3086825"/>
                  <a:pt x="739701" y="3060775"/>
                  <a:pt x="719509" y="3015343"/>
                </a:cubicBezTo>
                <a:cubicBezTo>
                  <a:pt x="712918" y="3000514"/>
                  <a:pt x="703562" y="2986946"/>
                  <a:pt x="697737" y="2971800"/>
                </a:cubicBezTo>
                <a:cubicBezTo>
                  <a:pt x="685380" y="2939671"/>
                  <a:pt x="680474" y="2904618"/>
                  <a:pt x="665080" y="2873829"/>
                </a:cubicBezTo>
                <a:cubicBezTo>
                  <a:pt x="637458" y="2818584"/>
                  <a:pt x="652311" y="2843788"/>
                  <a:pt x="621537" y="2797629"/>
                </a:cubicBezTo>
                <a:cubicBezTo>
                  <a:pt x="597025" y="2650546"/>
                  <a:pt x="629698" y="2791497"/>
                  <a:pt x="588880" y="2699657"/>
                </a:cubicBezTo>
                <a:cubicBezTo>
                  <a:pt x="579559" y="2678686"/>
                  <a:pt x="580878" y="2652702"/>
                  <a:pt x="567109" y="2634343"/>
                </a:cubicBezTo>
                <a:cubicBezTo>
                  <a:pt x="556223" y="2619829"/>
                  <a:pt x="543263" y="2606660"/>
                  <a:pt x="534452" y="2590800"/>
                </a:cubicBezTo>
                <a:cubicBezTo>
                  <a:pt x="524962" y="2573719"/>
                  <a:pt x="521944" y="2553577"/>
                  <a:pt x="512680" y="2536372"/>
                </a:cubicBezTo>
                <a:cubicBezTo>
                  <a:pt x="496451" y="2506232"/>
                  <a:pt x="458252" y="2449286"/>
                  <a:pt x="458252" y="2449286"/>
                </a:cubicBezTo>
                <a:cubicBezTo>
                  <a:pt x="450995" y="2423886"/>
                  <a:pt x="446291" y="2397613"/>
                  <a:pt x="436480" y="2373086"/>
                </a:cubicBezTo>
                <a:cubicBezTo>
                  <a:pt x="411783" y="2311344"/>
                  <a:pt x="400984" y="2298071"/>
                  <a:pt x="371166" y="2253343"/>
                </a:cubicBezTo>
                <a:cubicBezTo>
                  <a:pt x="367537" y="2238829"/>
                  <a:pt x="366034" y="2223610"/>
                  <a:pt x="360280" y="2209800"/>
                </a:cubicBezTo>
                <a:cubicBezTo>
                  <a:pt x="347797" y="2179842"/>
                  <a:pt x="316737" y="2122714"/>
                  <a:pt x="316737" y="2122714"/>
                </a:cubicBezTo>
                <a:cubicBezTo>
                  <a:pt x="313109" y="2108200"/>
                  <a:pt x="312543" y="2092553"/>
                  <a:pt x="305852" y="2079172"/>
                </a:cubicBezTo>
                <a:cubicBezTo>
                  <a:pt x="301262" y="2069992"/>
                  <a:pt x="287029" y="2067231"/>
                  <a:pt x="284080" y="2057400"/>
                </a:cubicBezTo>
                <a:cubicBezTo>
                  <a:pt x="275674" y="2029379"/>
                  <a:pt x="278427" y="1999097"/>
                  <a:pt x="273194" y="1970314"/>
                </a:cubicBezTo>
                <a:cubicBezTo>
                  <a:pt x="268034" y="1941931"/>
                  <a:pt x="252088" y="1920103"/>
                  <a:pt x="240537" y="1894114"/>
                </a:cubicBezTo>
                <a:cubicBezTo>
                  <a:pt x="164314" y="1722613"/>
                  <a:pt x="260943" y="1937645"/>
                  <a:pt x="207880" y="1796143"/>
                </a:cubicBezTo>
                <a:cubicBezTo>
                  <a:pt x="202182" y="1780949"/>
                  <a:pt x="192501" y="1767515"/>
                  <a:pt x="186109" y="1752600"/>
                </a:cubicBezTo>
                <a:cubicBezTo>
                  <a:pt x="181589" y="1742053"/>
                  <a:pt x="178852" y="1730829"/>
                  <a:pt x="175223" y="1719943"/>
                </a:cubicBezTo>
                <a:cubicBezTo>
                  <a:pt x="171594" y="1687286"/>
                  <a:pt x="169333" y="1654448"/>
                  <a:pt x="164337" y="1621972"/>
                </a:cubicBezTo>
                <a:cubicBezTo>
                  <a:pt x="162062" y="1607185"/>
                  <a:pt x="157751" y="1592759"/>
                  <a:pt x="153452" y="1578429"/>
                </a:cubicBezTo>
                <a:cubicBezTo>
                  <a:pt x="146858" y="1556447"/>
                  <a:pt x="135453" y="1535751"/>
                  <a:pt x="131680" y="1513114"/>
                </a:cubicBezTo>
                <a:cubicBezTo>
                  <a:pt x="124423" y="1469571"/>
                  <a:pt x="119485" y="1425578"/>
                  <a:pt x="109909" y="1382486"/>
                </a:cubicBezTo>
                <a:cubicBezTo>
                  <a:pt x="82571" y="1259467"/>
                  <a:pt x="92868" y="1317632"/>
                  <a:pt x="77252" y="1208314"/>
                </a:cubicBezTo>
                <a:cubicBezTo>
                  <a:pt x="73623" y="1088571"/>
                  <a:pt x="71570" y="968771"/>
                  <a:pt x="66366" y="849086"/>
                </a:cubicBezTo>
                <a:cubicBezTo>
                  <a:pt x="60666" y="717988"/>
                  <a:pt x="64952" y="745459"/>
                  <a:pt x="44594" y="664029"/>
                </a:cubicBezTo>
                <a:cubicBezTo>
                  <a:pt x="41237" y="596876"/>
                  <a:pt x="32843" y="389965"/>
                  <a:pt x="22823" y="304800"/>
                </a:cubicBezTo>
                <a:cubicBezTo>
                  <a:pt x="21075" y="289941"/>
                  <a:pt x="16047" y="275642"/>
                  <a:pt x="11937" y="261257"/>
                </a:cubicBezTo>
                <a:cubicBezTo>
                  <a:pt x="8785" y="250224"/>
                  <a:pt x="1511" y="240065"/>
                  <a:pt x="1052" y="228600"/>
                </a:cubicBezTo>
                <a:cubicBezTo>
                  <a:pt x="-2138" y="148835"/>
                  <a:pt x="1052" y="68943"/>
                  <a:pt x="22823" y="0"/>
                </a:cubicBezTo>
                <a:close/>
              </a:path>
            </a:pathLst>
          </a:cu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3" descr="D:\temporaire\prospectivesIPN\ISOCELE1965007.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0000"/>
                    </a14:imgEffect>
                  </a14:imgLayer>
                </a14:imgProps>
              </a:ext>
            </a:extLst>
          </a:blip>
          <a:srcRect l="2587" t="2217" r="5718" b="7283"/>
          <a:stretch/>
        </p:blipFill>
        <p:spPr bwMode="auto">
          <a:xfrm>
            <a:off x="160020" y="689610"/>
            <a:ext cx="1905000" cy="1272540"/>
          </a:xfrm>
          <a:prstGeom prst="rect">
            <a:avLst/>
          </a:prstGeom>
          <a:ln>
            <a:noFill/>
          </a:ln>
          <a:effectLst>
            <a:outerShdw blurRad="292100" dist="139700" dir="2700000" algn="tl" rotWithShape="0">
              <a:srgbClr val="333333">
                <a:alpha val="65000"/>
              </a:srgbClr>
            </a:outerShdw>
          </a:effectLst>
        </p:spPr>
      </p:pic>
      <p:sp>
        <p:nvSpPr>
          <p:cNvPr id="16" name="ZoneTexte 14"/>
          <p:cNvSpPr txBox="1"/>
          <p:nvPr/>
        </p:nvSpPr>
        <p:spPr>
          <a:xfrm>
            <a:off x="2235226" y="928463"/>
            <a:ext cx="2264695" cy="523220"/>
          </a:xfrm>
          <a:prstGeom prst="rect">
            <a:avLst/>
          </a:prstGeom>
          <a:noFill/>
        </p:spPr>
        <p:txBody>
          <a:bodyPr wrap="square" rtlCol="0">
            <a:spAutoFit/>
          </a:bodyPr>
          <a:lstStyle/>
          <a:p>
            <a:r>
              <a:rPr lang="en-US" sz="1400" dirty="0" smtClean="0"/>
              <a:t>ca 1964 : mass spectrometry activities in </a:t>
            </a:r>
            <a:r>
              <a:rPr lang="en-US" sz="1400" dirty="0" err="1" smtClean="0"/>
              <a:t>Orsay</a:t>
            </a:r>
            <a:endParaRPr lang="en-US" sz="1400" dirty="0"/>
          </a:p>
        </p:txBody>
      </p:sp>
      <p:pic>
        <p:nvPicPr>
          <p:cNvPr id="17" name="Picture 3" descr="D:\temporaire\prospectivesIPN\ISOCELE002.jpg"/>
          <p:cNvPicPr>
            <a:picLocks noChangeAspect="1" noChangeArrowheads="1"/>
          </p:cNvPicPr>
          <p:nvPr/>
        </p:nvPicPr>
        <p:blipFill>
          <a:blip r:embed="rId5" cstate="print"/>
          <a:srcRect/>
          <a:stretch>
            <a:fillRect/>
          </a:stretch>
        </p:blipFill>
        <p:spPr bwMode="auto">
          <a:xfrm>
            <a:off x="305116" y="1835764"/>
            <a:ext cx="1995198" cy="1476906"/>
          </a:xfrm>
          <a:prstGeom prst="rect">
            <a:avLst/>
          </a:prstGeom>
          <a:ln>
            <a:noFill/>
          </a:ln>
          <a:effectLst>
            <a:outerShdw blurRad="292100" dist="139700" dir="2700000" algn="tl" rotWithShape="0">
              <a:srgbClr val="333333">
                <a:alpha val="65000"/>
              </a:srgbClr>
            </a:outerShdw>
          </a:effectLst>
        </p:spPr>
      </p:pic>
      <p:sp>
        <p:nvSpPr>
          <p:cNvPr id="18" name="ZoneTexte 16"/>
          <p:cNvSpPr txBox="1"/>
          <p:nvPr/>
        </p:nvSpPr>
        <p:spPr>
          <a:xfrm>
            <a:off x="2320675" y="1916896"/>
            <a:ext cx="2250414" cy="954107"/>
          </a:xfrm>
          <a:prstGeom prst="rect">
            <a:avLst/>
          </a:prstGeom>
          <a:noFill/>
        </p:spPr>
        <p:txBody>
          <a:bodyPr wrap="square" rtlCol="0">
            <a:spAutoFit/>
          </a:bodyPr>
          <a:lstStyle/>
          <a:p>
            <a:r>
              <a:rPr lang="en-US" sz="1400" dirty="0" smtClean="0"/>
              <a:t>beginning of the 70’s : </a:t>
            </a:r>
            <a:br>
              <a:rPr lang="en-US" sz="1400" dirty="0" smtClean="0"/>
            </a:br>
            <a:r>
              <a:rPr lang="en-US" sz="1400" dirty="0" smtClean="0"/>
              <a:t>the ISOCELE ISOL setup </a:t>
            </a:r>
            <a:br>
              <a:rPr lang="en-US" sz="1400" dirty="0" smtClean="0"/>
            </a:br>
            <a:r>
              <a:rPr lang="en-US" sz="1400" dirty="0" smtClean="0"/>
              <a:t>at the </a:t>
            </a:r>
            <a:r>
              <a:rPr lang="en-US" sz="1400" dirty="0" err="1" smtClean="0"/>
              <a:t>Orsay</a:t>
            </a:r>
            <a:r>
              <a:rPr lang="en-US" sz="1400" dirty="0" smtClean="0"/>
              <a:t> SC </a:t>
            </a:r>
            <a:br>
              <a:rPr lang="en-US" sz="1400" dirty="0" smtClean="0"/>
            </a:br>
            <a:r>
              <a:rPr lang="en-US" sz="1400" dirty="0" smtClean="0"/>
              <a:t>(now proton therapy center)</a:t>
            </a:r>
            <a:endParaRPr lang="en-US" sz="1400" dirty="0"/>
          </a:p>
        </p:txBody>
      </p:sp>
      <p:pic>
        <p:nvPicPr>
          <p:cNvPr id="19" name="Picture 3" descr="D:\temporaire\prospectivesIPN\ISOCELE2023.jpg"/>
          <p:cNvPicPr>
            <a:picLocks noChangeAspect="1" noChangeArrowheads="1"/>
          </p:cNvPicPr>
          <p:nvPr/>
        </p:nvPicPr>
        <p:blipFill>
          <a:blip r:embed="rId6" cstate="print"/>
          <a:srcRect/>
          <a:stretch>
            <a:fillRect/>
          </a:stretch>
        </p:blipFill>
        <p:spPr bwMode="auto">
          <a:xfrm>
            <a:off x="600580" y="3009988"/>
            <a:ext cx="2095935" cy="1639528"/>
          </a:xfrm>
          <a:prstGeom prst="rect">
            <a:avLst/>
          </a:prstGeom>
          <a:ln>
            <a:noFill/>
          </a:ln>
          <a:effectLst>
            <a:outerShdw blurRad="292100" dist="139700" dir="2700000" algn="tl" rotWithShape="0">
              <a:srgbClr val="333333">
                <a:alpha val="65000"/>
              </a:srgbClr>
            </a:outerShdw>
          </a:effectLst>
        </p:spPr>
      </p:pic>
      <p:sp>
        <p:nvSpPr>
          <p:cNvPr id="20" name="ZoneTexte 18"/>
          <p:cNvSpPr txBox="1"/>
          <p:nvPr/>
        </p:nvSpPr>
        <p:spPr>
          <a:xfrm>
            <a:off x="2670754" y="3233755"/>
            <a:ext cx="1955490" cy="738664"/>
          </a:xfrm>
          <a:prstGeom prst="rect">
            <a:avLst/>
          </a:prstGeom>
          <a:noFill/>
        </p:spPr>
        <p:txBody>
          <a:bodyPr wrap="square" rtlCol="0">
            <a:spAutoFit/>
          </a:bodyPr>
          <a:lstStyle/>
          <a:p>
            <a:r>
              <a:rPr lang="en-US" sz="1400" dirty="0" smtClean="0"/>
              <a:t>end 70’s/beginning 80’s, upgrade of the SC </a:t>
            </a:r>
            <a:r>
              <a:rPr lang="en-US" sz="1400" dirty="0" smtClean="0">
                <a:sym typeface="Symbol"/>
              </a:rPr>
              <a:t></a:t>
            </a:r>
            <a:r>
              <a:rPr lang="en-US" sz="1400" dirty="0" smtClean="0"/>
              <a:t> ISOCELE2</a:t>
            </a:r>
          </a:p>
        </p:txBody>
      </p:sp>
      <p:pic>
        <p:nvPicPr>
          <p:cNvPr id="21" name="Picture 2" descr="D:\temporaire\prospectivesIPN\PILIS001.jpg"/>
          <p:cNvPicPr>
            <a:picLocks noChangeAspect="1" noChangeArrowheads="1"/>
          </p:cNvPicPr>
          <p:nvPr/>
        </p:nvPicPr>
        <p:blipFill>
          <a:blip r:embed="rId7" cstate="print"/>
          <a:srcRect/>
          <a:stretch>
            <a:fillRect/>
          </a:stretch>
        </p:blipFill>
        <p:spPr bwMode="auto">
          <a:xfrm>
            <a:off x="1547519" y="4277307"/>
            <a:ext cx="2327474" cy="1603441"/>
          </a:xfrm>
          <a:prstGeom prst="rect">
            <a:avLst/>
          </a:prstGeom>
          <a:ln>
            <a:noFill/>
          </a:ln>
          <a:effectLst>
            <a:outerShdw blurRad="292100" dist="139700" dir="2700000" algn="tl" rotWithShape="0">
              <a:srgbClr val="333333">
                <a:alpha val="65000"/>
              </a:srgbClr>
            </a:outerShdw>
          </a:effectLst>
        </p:spPr>
      </p:pic>
      <p:sp>
        <p:nvSpPr>
          <p:cNvPr id="22" name="ZoneTexte 20"/>
          <p:cNvSpPr txBox="1"/>
          <p:nvPr/>
        </p:nvSpPr>
        <p:spPr>
          <a:xfrm>
            <a:off x="196839" y="5792910"/>
            <a:ext cx="1706037" cy="738664"/>
          </a:xfrm>
          <a:prstGeom prst="rect">
            <a:avLst/>
          </a:prstGeom>
          <a:noFill/>
        </p:spPr>
        <p:txBody>
          <a:bodyPr wrap="square" rtlCol="0">
            <a:spAutoFit/>
          </a:bodyPr>
          <a:lstStyle/>
          <a:p>
            <a:r>
              <a:rPr lang="en-US" sz="1400" dirty="0" smtClean="0"/>
              <a:t>end 80’s, first online laser ion source at IPN: PILIS</a:t>
            </a:r>
          </a:p>
        </p:txBody>
      </p:sp>
      <p:sp>
        <p:nvSpPr>
          <p:cNvPr id="23" name="ZoneTexte 21"/>
          <p:cNvSpPr txBox="1"/>
          <p:nvPr/>
        </p:nvSpPr>
        <p:spPr>
          <a:xfrm>
            <a:off x="5337237" y="6115823"/>
            <a:ext cx="2537297" cy="738664"/>
          </a:xfrm>
          <a:prstGeom prst="rect">
            <a:avLst/>
          </a:prstGeom>
          <a:noFill/>
        </p:spPr>
        <p:txBody>
          <a:bodyPr wrap="square" rtlCol="0">
            <a:spAutoFit/>
          </a:bodyPr>
          <a:lstStyle/>
          <a:p>
            <a:r>
              <a:rPr lang="en-US" sz="1400" dirty="0" smtClean="0"/>
              <a:t>beginning 90’s PILIS  activity moves to ISOLDE/CERN </a:t>
            </a:r>
            <a:br>
              <a:rPr lang="en-US" sz="1400" dirty="0" smtClean="0"/>
            </a:br>
            <a:r>
              <a:rPr lang="en-US" sz="1400" dirty="0" smtClean="0"/>
              <a:t>→ COMPLIS setup</a:t>
            </a:r>
          </a:p>
        </p:txBody>
      </p:sp>
      <p:pic>
        <p:nvPicPr>
          <p:cNvPr id="24"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4703"/>
          <a:stretch/>
        </p:blipFill>
        <p:spPr bwMode="auto">
          <a:xfrm>
            <a:off x="3021330" y="5326932"/>
            <a:ext cx="2182758" cy="13462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ZoneTexte 23"/>
          <p:cNvSpPr txBox="1"/>
          <p:nvPr/>
        </p:nvSpPr>
        <p:spPr>
          <a:xfrm>
            <a:off x="5094243" y="2142075"/>
            <a:ext cx="3348000" cy="646331"/>
          </a:xfrm>
          <a:prstGeom prst="rect">
            <a:avLst/>
          </a:prstGeom>
          <a:solidFill>
            <a:srgbClr val="92D050"/>
          </a:solidFill>
        </p:spPr>
        <p:txBody>
          <a:bodyPr wrap="square" rtlCol="0">
            <a:spAutoFit/>
          </a:bodyPr>
          <a:lstStyle/>
          <a:p>
            <a:r>
              <a:rPr lang="en-US" dirty="0" smtClean="0"/>
              <a:t>End 90’s,  beginning 2000’s </a:t>
            </a:r>
            <a:r>
              <a:rPr lang="en-US" dirty="0" smtClean="0">
                <a:sym typeface="Wingdings" panose="05000000000000000000" pitchFamily="2" charset="2"/>
              </a:rPr>
              <a:t></a:t>
            </a:r>
            <a:r>
              <a:rPr lang="en-US" dirty="0" smtClean="0"/>
              <a:t> ISOL activity back at IPN: </a:t>
            </a:r>
            <a:r>
              <a:rPr lang="en-US" b="1" dirty="0" err="1" smtClean="0"/>
              <a:t>PARRNe</a:t>
            </a:r>
            <a:r>
              <a:rPr lang="en-US" dirty="0" smtClean="0"/>
              <a:t> </a:t>
            </a:r>
          </a:p>
        </p:txBody>
      </p:sp>
      <p:sp>
        <p:nvSpPr>
          <p:cNvPr id="26" name="ZoneTexte 24"/>
          <p:cNvSpPr txBox="1"/>
          <p:nvPr/>
        </p:nvSpPr>
        <p:spPr>
          <a:xfrm>
            <a:off x="5094243" y="685073"/>
            <a:ext cx="3348000" cy="1477328"/>
          </a:xfrm>
          <a:prstGeom prst="rect">
            <a:avLst/>
          </a:prstGeom>
          <a:solidFill>
            <a:srgbClr val="FFC000"/>
          </a:solidFill>
        </p:spPr>
        <p:txBody>
          <a:bodyPr wrap="square" rtlCol="0">
            <a:spAutoFit/>
          </a:bodyPr>
          <a:lstStyle/>
          <a:p>
            <a:r>
              <a:rPr lang="en-US" dirty="0" smtClean="0"/>
              <a:t>mid - 90’s SPIRAL project</a:t>
            </a:r>
          </a:p>
          <a:p>
            <a:r>
              <a:rPr lang="en-US" dirty="0" smtClean="0"/>
              <a:t>SPIRAL2 : increase the mass range</a:t>
            </a:r>
          </a:p>
          <a:p>
            <a:r>
              <a:rPr lang="en-US" dirty="0" smtClean="0"/>
              <a:t>introduction of the ISOL technique at GANIL</a:t>
            </a:r>
          </a:p>
          <a:p>
            <a:r>
              <a:rPr lang="en-US" dirty="0" smtClean="0"/>
              <a:t>d </a:t>
            </a:r>
            <a:r>
              <a:rPr lang="en-US" i="1" dirty="0" smtClean="0"/>
              <a:t>vs</a:t>
            </a:r>
            <a:r>
              <a:rPr lang="en-US" dirty="0" smtClean="0"/>
              <a:t> e</a:t>
            </a:r>
            <a:r>
              <a:rPr lang="en-US" baseline="30000" dirty="0" smtClean="0"/>
              <a:t>-</a:t>
            </a:r>
            <a:r>
              <a:rPr lang="en-US" dirty="0" smtClean="0"/>
              <a:t> driver option</a:t>
            </a:r>
          </a:p>
        </p:txBody>
      </p:sp>
      <p:sp>
        <p:nvSpPr>
          <p:cNvPr id="27" name="Title 26"/>
          <p:cNvSpPr>
            <a:spLocks noGrp="1"/>
          </p:cNvSpPr>
          <p:nvPr>
            <p:ph type="title"/>
          </p:nvPr>
        </p:nvSpPr>
        <p:spPr/>
        <p:txBody>
          <a:bodyPr/>
          <a:lstStyle/>
          <a:p>
            <a:r>
              <a:rPr lang="en-US" dirty="0" smtClean="0"/>
              <a:t>A bit of history</a:t>
            </a:r>
            <a:endParaRPr lang="en-US" dirty="0"/>
          </a:p>
        </p:txBody>
      </p:sp>
    </p:spTree>
    <p:extLst>
      <p:ext uri="{BB962C8B-B14F-4D97-AF65-F5344CB8AC3E}">
        <p14:creationId xmlns:p14="http://schemas.microsoft.com/office/powerpoint/2010/main" val="517958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temporaire\DETECTEURS_TANDEM_ALTO\Radioactivité\BEDO\Photos BEDO\__IGP2656.jpg"/>
          <p:cNvPicPr>
            <a:picLocks noChangeAspect="1" noChangeArrowheads="1"/>
          </p:cNvPicPr>
          <p:nvPr/>
        </p:nvPicPr>
        <p:blipFill>
          <a:blip r:embed="rId3" cstate="print"/>
          <a:srcRect/>
          <a:stretch>
            <a:fillRect/>
          </a:stretch>
        </p:blipFill>
        <p:spPr bwMode="auto">
          <a:xfrm>
            <a:off x="5048484" y="109056"/>
            <a:ext cx="840035" cy="1264384"/>
          </a:xfrm>
          <a:prstGeom prst="rect">
            <a:avLst/>
          </a:prstGeom>
          <a:noFill/>
        </p:spPr>
      </p:pic>
      <p:pic>
        <p:nvPicPr>
          <p:cNvPr id="3" name="Picture 4" descr="PICT0101"/>
          <p:cNvPicPr>
            <a:picLocks noChangeAspect="1" noChangeArrowheads="1"/>
          </p:cNvPicPr>
          <p:nvPr/>
        </p:nvPicPr>
        <p:blipFill>
          <a:blip r:embed="rId4" cstate="print"/>
          <a:srcRect/>
          <a:stretch>
            <a:fillRect/>
          </a:stretch>
        </p:blipFill>
        <p:spPr bwMode="auto">
          <a:xfrm>
            <a:off x="5931650" y="1010385"/>
            <a:ext cx="925959" cy="694560"/>
          </a:xfrm>
          <a:prstGeom prst="rect">
            <a:avLst/>
          </a:prstGeom>
          <a:noFill/>
          <a:ln w="9525">
            <a:noFill/>
            <a:miter lim="800000"/>
            <a:headEnd/>
            <a:tailEnd/>
          </a:ln>
        </p:spPr>
      </p:pic>
      <p:sp>
        <p:nvSpPr>
          <p:cNvPr id="4" name="Text Box 9"/>
          <p:cNvSpPr txBox="1">
            <a:spLocks noChangeArrowheads="1"/>
          </p:cNvSpPr>
          <p:nvPr/>
        </p:nvSpPr>
        <p:spPr bwMode="auto">
          <a:xfrm>
            <a:off x="1031847" y="5194241"/>
            <a:ext cx="2700068" cy="523221"/>
          </a:xfrm>
          <a:prstGeom prst="rect">
            <a:avLst/>
          </a:prstGeom>
          <a:noFill/>
          <a:ln w="9525">
            <a:noFill/>
            <a:miter lim="800000"/>
            <a:headEnd/>
            <a:tailEnd/>
          </a:ln>
        </p:spPr>
        <p:txBody>
          <a:bodyPr wrap="square">
            <a:spAutoFit/>
          </a:bodyPr>
          <a:lstStyle/>
          <a:p>
            <a:pPr algn="r"/>
            <a:r>
              <a:rPr lang="en-US" sz="1400" b="1" dirty="0">
                <a:latin typeface="Calibri" pitchFamily="34" charset="0"/>
              </a:rPr>
              <a:t>exploratory </a:t>
            </a:r>
            <a:r>
              <a:rPr lang="en-US" sz="1400" b="1" dirty="0" smtClean="0">
                <a:latin typeface="Calibri" pitchFamily="34" charset="0"/>
              </a:rPr>
              <a:t>photo-fission experiment </a:t>
            </a:r>
            <a:r>
              <a:rPr lang="en-US" sz="1400" b="1" dirty="0">
                <a:latin typeface="Calibri" pitchFamily="34" charset="0"/>
              </a:rPr>
              <a:t>at CERN </a:t>
            </a:r>
            <a:endParaRPr lang="fr-FR" sz="1400" b="1" dirty="0">
              <a:solidFill>
                <a:srgbClr val="FF3300"/>
              </a:solidFill>
              <a:latin typeface="Calibri" pitchFamily="34" charset="0"/>
            </a:endParaRPr>
          </a:p>
        </p:txBody>
      </p:sp>
      <p:sp>
        <p:nvSpPr>
          <p:cNvPr id="5" name="Text Box 12"/>
          <p:cNvSpPr txBox="1">
            <a:spLocks noChangeArrowheads="1"/>
          </p:cNvSpPr>
          <p:nvPr/>
        </p:nvSpPr>
        <p:spPr bwMode="auto">
          <a:xfrm>
            <a:off x="1031847" y="4646555"/>
            <a:ext cx="2682815" cy="464042"/>
          </a:xfrm>
          <a:prstGeom prst="rect">
            <a:avLst/>
          </a:prstGeom>
          <a:noFill/>
          <a:ln w="9525">
            <a:solidFill>
              <a:srgbClr val="FF0000"/>
            </a:solidFill>
            <a:miter lim="800000"/>
            <a:headEnd/>
            <a:tailEnd/>
          </a:ln>
        </p:spPr>
        <p:txBody>
          <a:bodyPr wrap="square">
            <a:spAutoFit/>
          </a:bodyPr>
          <a:lstStyle/>
          <a:p>
            <a:pPr algn="r"/>
            <a:r>
              <a:rPr lang="en-US" sz="1200" b="1" dirty="0">
                <a:latin typeface="Arial" pitchFamily="34" charset="0"/>
                <a:cs typeface="Arial" pitchFamily="34" charset="0"/>
              </a:rPr>
              <a:t>arrival of the </a:t>
            </a:r>
            <a:r>
              <a:rPr lang="en-US" sz="1200" b="1" dirty="0" smtClean="0">
                <a:latin typeface="Arial" pitchFamily="34" charset="0"/>
                <a:cs typeface="Arial" pitchFamily="34" charset="0"/>
              </a:rPr>
              <a:t>LINAC cavity from decommissioned LEP injector</a:t>
            </a:r>
            <a:endParaRPr lang="fr-FR" sz="1200" b="1" dirty="0">
              <a:solidFill>
                <a:srgbClr val="FF3300"/>
              </a:solidFill>
              <a:latin typeface="Arial" pitchFamily="34" charset="0"/>
              <a:cs typeface="Arial" pitchFamily="34" charset="0"/>
            </a:endParaRPr>
          </a:p>
        </p:txBody>
      </p:sp>
      <p:sp>
        <p:nvSpPr>
          <p:cNvPr id="6" name="Text Box 14"/>
          <p:cNvSpPr txBox="1">
            <a:spLocks noChangeArrowheads="1"/>
          </p:cNvSpPr>
          <p:nvPr/>
        </p:nvSpPr>
        <p:spPr bwMode="auto">
          <a:xfrm>
            <a:off x="874885" y="4035947"/>
            <a:ext cx="2837971" cy="277000"/>
          </a:xfrm>
          <a:prstGeom prst="rect">
            <a:avLst/>
          </a:prstGeom>
          <a:noFill/>
          <a:ln w="9525">
            <a:noFill/>
            <a:miter lim="800000"/>
            <a:headEnd/>
            <a:tailEnd/>
          </a:ln>
        </p:spPr>
        <p:txBody>
          <a:bodyPr wrap="square">
            <a:spAutoFit/>
          </a:bodyPr>
          <a:lstStyle/>
          <a:p>
            <a:pPr algn="r"/>
            <a:r>
              <a:rPr lang="en-US" sz="1200" b="1" dirty="0">
                <a:latin typeface="Arial" pitchFamily="34" charset="0"/>
                <a:cs typeface="Arial" pitchFamily="34" charset="0"/>
              </a:rPr>
              <a:t>construction of the LINAC bunker </a:t>
            </a:r>
            <a:endParaRPr lang="fr-FR" sz="1200" b="1" dirty="0">
              <a:solidFill>
                <a:srgbClr val="FF3300"/>
              </a:solidFill>
              <a:latin typeface="Arial" pitchFamily="34" charset="0"/>
              <a:cs typeface="Arial" pitchFamily="34" charset="0"/>
            </a:endParaRPr>
          </a:p>
        </p:txBody>
      </p:sp>
      <p:sp>
        <p:nvSpPr>
          <p:cNvPr id="7" name="Text Box 16"/>
          <p:cNvSpPr txBox="1">
            <a:spLocks noChangeArrowheads="1"/>
          </p:cNvSpPr>
          <p:nvPr/>
        </p:nvSpPr>
        <p:spPr bwMode="auto">
          <a:xfrm>
            <a:off x="2421993" y="3580347"/>
            <a:ext cx="1158875" cy="277000"/>
          </a:xfrm>
          <a:prstGeom prst="rect">
            <a:avLst/>
          </a:prstGeom>
          <a:noFill/>
          <a:ln w="9525">
            <a:noFill/>
            <a:miter lim="800000"/>
            <a:headEnd/>
            <a:tailEnd/>
          </a:ln>
        </p:spPr>
        <p:txBody>
          <a:bodyPr>
            <a:spAutoFit/>
          </a:bodyPr>
          <a:lstStyle/>
          <a:p>
            <a:pPr algn="r"/>
            <a:r>
              <a:rPr lang="en-US" sz="1200" b="1" dirty="0">
                <a:latin typeface="Arial" pitchFamily="34" charset="0"/>
                <a:cs typeface="Arial" pitchFamily="34" charset="0"/>
              </a:rPr>
              <a:t>RF system </a:t>
            </a:r>
            <a:endParaRPr lang="fr-FR" sz="1200" b="1" dirty="0">
              <a:solidFill>
                <a:srgbClr val="FF3300"/>
              </a:solidFill>
              <a:latin typeface="Arial" pitchFamily="34" charset="0"/>
              <a:cs typeface="Arial" pitchFamily="34" charset="0"/>
            </a:endParaRPr>
          </a:p>
        </p:txBody>
      </p:sp>
      <p:sp>
        <p:nvSpPr>
          <p:cNvPr id="8" name="Text Box 16"/>
          <p:cNvSpPr txBox="1">
            <a:spLocks noChangeArrowheads="1"/>
          </p:cNvSpPr>
          <p:nvPr/>
        </p:nvSpPr>
        <p:spPr bwMode="auto">
          <a:xfrm>
            <a:off x="1031847" y="3189707"/>
            <a:ext cx="2605177" cy="277000"/>
          </a:xfrm>
          <a:prstGeom prst="rect">
            <a:avLst/>
          </a:prstGeom>
          <a:noFill/>
          <a:ln w="9525">
            <a:noFill/>
            <a:miter lim="800000"/>
            <a:headEnd/>
            <a:tailEnd/>
          </a:ln>
        </p:spPr>
        <p:txBody>
          <a:bodyPr wrap="square">
            <a:spAutoFit/>
          </a:bodyPr>
          <a:lstStyle/>
          <a:p>
            <a:pPr algn="r"/>
            <a:r>
              <a:rPr lang="en-US" sz="1200" b="1" dirty="0">
                <a:latin typeface="Arial" pitchFamily="34" charset="0"/>
                <a:cs typeface="Arial" pitchFamily="34" charset="0"/>
              </a:rPr>
              <a:t>First e-beam extracted</a:t>
            </a:r>
            <a:endParaRPr lang="fr-FR" sz="1200" b="1" dirty="0">
              <a:solidFill>
                <a:srgbClr val="FF3300"/>
              </a:solidFill>
              <a:latin typeface="Arial" pitchFamily="34" charset="0"/>
              <a:cs typeface="Arial" pitchFamily="34" charset="0"/>
            </a:endParaRPr>
          </a:p>
        </p:txBody>
      </p:sp>
      <p:sp>
        <p:nvSpPr>
          <p:cNvPr id="9" name="Text Box 22"/>
          <p:cNvSpPr txBox="1">
            <a:spLocks noChangeArrowheads="1"/>
          </p:cNvSpPr>
          <p:nvPr/>
        </p:nvSpPr>
        <p:spPr bwMode="auto">
          <a:xfrm>
            <a:off x="1031847" y="2743341"/>
            <a:ext cx="2708694" cy="461665"/>
          </a:xfrm>
          <a:prstGeom prst="rect">
            <a:avLst/>
          </a:prstGeom>
          <a:noFill/>
          <a:ln w="9525">
            <a:noFill/>
            <a:miter lim="800000"/>
            <a:headEnd/>
            <a:tailEnd/>
          </a:ln>
        </p:spPr>
        <p:txBody>
          <a:bodyPr wrap="square">
            <a:spAutoFit/>
          </a:bodyPr>
          <a:lstStyle/>
          <a:p>
            <a:pPr algn="r"/>
            <a:r>
              <a:rPr lang="en-US" sz="1200" b="1" dirty="0" err="1" smtClean="0">
                <a:latin typeface="Arial" pitchFamily="34" charset="0"/>
                <a:cs typeface="Arial" pitchFamily="34" charset="0"/>
              </a:rPr>
              <a:t>UCx</a:t>
            </a:r>
            <a:r>
              <a:rPr lang="en-US" sz="1200" b="1" dirty="0" smtClean="0">
                <a:latin typeface="Arial" pitchFamily="34" charset="0"/>
                <a:cs typeface="Arial" pitchFamily="34" charset="0"/>
              </a:rPr>
              <a:t> target on line with e-beam</a:t>
            </a:r>
          </a:p>
          <a:p>
            <a:pPr algn="r"/>
            <a:r>
              <a:rPr lang="en-US" sz="1200" b="1" dirty="0" smtClean="0">
                <a:latin typeface="Arial" pitchFamily="34" charset="0"/>
                <a:cs typeface="Arial" pitchFamily="34" charset="0"/>
              </a:rPr>
              <a:t>– production yields measurements</a:t>
            </a:r>
            <a:endParaRPr lang="fr-FR" sz="1200" b="1" dirty="0">
              <a:solidFill>
                <a:srgbClr val="FF3300"/>
              </a:solidFill>
              <a:latin typeface="Arial" pitchFamily="34" charset="0"/>
              <a:cs typeface="Arial" pitchFamily="34" charset="0"/>
            </a:endParaRPr>
          </a:p>
        </p:txBody>
      </p:sp>
      <p:sp>
        <p:nvSpPr>
          <p:cNvPr id="10" name="Text Box 22"/>
          <p:cNvSpPr txBox="1">
            <a:spLocks noChangeArrowheads="1"/>
          </p:cNvSpPr>
          <p:nvPr/>
        </p:nvSpPr>
        <p:spPr bwMode="auto">
          <a:xfrm>
            <a:off x="872357" y="1916943"/>
            <a:ext cx="2959839" cy="738664"/>
          </a:xfrm>
          <a:prstGeom prst="rect">
            <a:avLst/>
          </a:prstGeom>
          <a:noFill/>
          <a:ln w="9525">
            <a:noFill/>
            <a:miter lim="800000"/>
            <a:headEnd/>
            <a:tailEnd/>
          </a:ln>
        </p:spPr>
        <p:txBody>
          <a:bodyPr wrap="square">
            <a:spAutoFit/>
          </a:bodyPr>
          <a:lstStyle/>
          <a:p>
            <a:pPr algn="r"/>
            <a:r>
              <a:rPr lang="en-US" sz="1400" b="1" dirty="0" smtClean="0">
                <a:latin typeface="Calibri" pitchFamily="34" charset="0"/>
              </a:rPr>
              <a:t>Commissioning : tests </a:t>
            </a:r>
          </a:p>
          <a:p>
            <a:pPr algn="r"/>
            <a:r>
              <a:rPr lang="en-US" sz="1400" b="1" dirty="0" smtClean="0">
                <a:latin typeface="Calibri" pitchFamily="34" charset="0"/>
              </a:rPr>
              <a:t>and radiation safety measurements</a:t>
            </a:r>
          </a:p>
          <a:p>
            <a:pPr algn="r"/>
            <a:r>
              <a:rPr lang="en-US" sz="1400" b="1" dirty="0" smtClean="0">
                <a:solidFill>
                  <a:srgbClr val="FF3300"/>
                </a:solidFill>
                <a:latin typeface="Calibri" pitchFamily="34" charset="0"/>
              </a:rPr>
              <a:t>TIS vault</a:t>
            </a:r>
            <a:endParaRPr lang="fr-FR" sz="1400" b="1" dirty="0">
              <a:solidFill>
                <a:srgbClr val="FF3300"/>
              </a:solidFill>
              <a:latin typeface="Calibri" pitchFamily="34" charset="0"/>
            </a:endParaRPr>
          </a:p>
        </p:txBody>
      </p:sp>
      <p:grpSp>
        <p:nvGrpSpPr>
          <p:cNvPr id="11" name="Groupe 1"/>
          <p:cNvGrpSpPr>
            <a:grpSpLocks/>
          </p:cNvGrpSpPr>
          <p:nvPr/>
        </p:nvGrpSpPr>
        <p:grpSpPr bwMode="auto">
          <a:xfrm rot="16200000">
            <a:off x="1241875" y="2708904"/>
            <a:ext cx="6657021" cy="1457325"/>
            <a:chOff x="1" y="81444"/>
            <a:chExt cx="8800942" cy="673160"/>
          </a:xfrm>
        </p:grpSpPr>
        <p:grpSp>
          <p:nvGrpSpPr>
            <p:cNvPr id="12" name="Groupe 27"/>
            <p:cNvGrpSpPr>
              <a:grpSpLocks/>
            </p:cNvGrpSpPr>
            <p:nvPr/>
          </p:nvGrpSpPr>
          <p:grpSpPr bwMode="auto">
            <a:xfrm>
              <a:off x="1" y="213358"/>
              <a:ext cx="8447374" cy="426720"/>
              <a:chOff x="1" y="-1"/>
              <a:chExt cx="8447374" cy="426720"/>
            </a:xfrm>
          </p:grpSpPr>
          <p:sp>
            <p:nvSpPr>
              <p:cNvPr id="14" name="Rectangle 8"/>
              <p:cNvSpPr>
                <a:spLocks noChangeArrowheads="1"/>
              </p:cNvSpPr>
              <p:nvPr/>
            </p:nvSpPr>
            <p:spPr bwMode="auto">
              <a:xfrm>
                <a:off x="1" y="-1"/>
                <a:ext cx="865631" cy="426719"/>
              </a:xfrm>
              <a:prstGeom prst="rect">
                <a:avLst/>
              </a:prstGeom>
              <a:solidFill>
                <a:srgbClr val="FF0000"/>
              </a:solidFill>
              <a:ln w="9525">
                <a:noFill/>
                <a:miter lim="800000"/>
                <a:headEnd/>
                <a:tailEnd/>
              </a:ln>
            </p:spPr>
            <p:txBody>
              <a:bodyPr wrap="none" anchor="ctr"/>
              <a:lstStyle/>
              <a:p>
                <a:endParaRPr lang="fr-FR">
                  <a:latin typeface="Calibri" pitchFamily="34" charset="0"/>
                </a:endParaRPr>
              </a:p>
            </p:txBody>
          </p:sp>
          <p:sp>
            <p:nvSpPr>
              <p:cNvPr id="15" name="Rectangle 2"/>
              <p:cNvSpPr>
                <a:spLocks noChangeArrowheads="1"/>
              </p:cNvSpPr>
              <p:nvPr/>
            </p:nvSpPr>
            <p:spPr bwMode="auto">
              <a:xfrm flipH="1">
                <a:off x="3864863" y="0"/>
                <a:ext cx="2276792" cy="426719"/>
              </a:xfrm>
              <a:prstGeom prst="rect">
                <a:avLst/>
              </a:prstGeom>
              <a:gradFill rotWithShape="1">
                <a:gsLst>
                  <a:gs pos="0">
                    <a:srgbClr val="FFC000"/>
                  </a:gs>
                  <a:gs pos="100000">
                    <a:srgbClr val="FFFF00"/>
                  </a:gs>
                </a:gsLst>
                <a:lin ang="10800000" scaled="1"/>
              </a:gradFill>
              <a:ln w="9525">
                <a:noFill/>
                <a:miter lim="800000"/>
                <a:headEnd/>
                <a:tailEnd/>
              </a:ln>
            </p:spPr>
            <p:txBody>
              <a:bodyPr wrap="none" anchor="ctr"/>
              <a:lstStyle/>
              <a:p>
                <a:endParaRPr lang="fr-FR">
                  <a:latin typeface="Calibri" pitchFamily="34" charset="0"/>
                </a:endParaRPr>
              </a:p>
            </p:txBody>
          </p:sp>
          <p:sp>
            <p:nvSpPr>
              <p:cNvPr id="16" name="Rectangle 2"/>
              <p:cNvSpPr>
                <a:spLocks noChangeArrowheads="1"/>
              </p:cNvSpPr>
              <p:nvPr/>
            </p:nvSpPr>
            <p:spPr bwMode="auto">
              <a:xfrm flipH="1">
                <a:off x="865632" y="0"/>
                <a:ext cx="2999230" cy="426719"/>
              </a:xfrm>
              <a:prstGeom prst="rect">
                <a:avLst/>
              </a:prstGeom>
              <a:gradFill rotWithShape="1">
                <a:gsLst>
                  <a:gs pos="0">
                    <a:srgbClr val="FF0000"/>
                  </a:gs>
                  <a:gs pos="100000">
                    <a:srgbClr val="FFC000"/>
                  </a:gs>
                </a:gsLst>
                <a:lin ang="10800000" scaled="1"/>
              </a:gradFill>
              <a:ln w="9525">
                <a:noFill/>
                <a:miter lim="800000"/>
                <a:headEnd/>
                <a:tailEnd/>
              </a:ln>
            </p:spPr>
            <p:txBody>
              <a:bodyPr wrap="none" anchor="ctr"/>
              <a:lstStyle/>
              <a:p>
                <a:endParaRPr lang="fr-FR">
                  <a:latin typeface="Calibri" pitchFamily="34" charset="0"/>
                </a:endParaRPr>
              </a:p>
            </p:txBody>
          </p:sp>
          <p:sp>
            <p:nvSpPr>
              <p:cNvPr id="17" name="Rectangle 2"/>
              <p:cNvSpPr>
                <a:spLocks noChangeArrowheads="1"/>
              </p:cNvSpPr>
              <p:nvPr/>
            </p:nvSpPr>
            <p:spPr bwMode="auto">
              <a:xfrm flipH="1">
                <a:off x="6141657" y="0"/>
                <a:ext cx="2305718" cy="426719"/>
              </a:xfrm>
              <a:prstGeom prst="rect">
                <a:avLst/>
              </a:prstGeom>
              <a:gradFill rotWithShape="1">
                <a:gsLst>
                  <a:gs pos="0">
                    <a:srgbClr val="FFFF00"/>
                  </a:gs>
                  <a:gs pos="100000">
                    <a:srgbClr val="99FF66"/>
                  </a:gs>
                </a:gsLst>
                <a:lin ang="10800000" scaled="1"/>
              </a:gradFill>
              <a:ln w="9525">
                <a:noFill/>
                <a:miter lim="800000"/>
                <a:headEnd/>
                <a:tailEnd/>
              </a:ln>
            </p:spPr>
            <p:txBody>
              <a:bodyPr wrap="none" anchor="ctr"/>
              <a:lstStyle/>
              <a:p>
                <a:endParaRPr lang="fr-FR">
                  <a:latin typeface="Calibri" pitchFamily="34" charset="0"/>
                </a:endParaRPr>
              </a:p>
            </p:txBody>
          </p:sp>
        </p:grpSp>
        <p:sp>
          <p:nvSpPr>
            <p:cNvPr id="13" name="Triangle isocèle 3"/>
            <p:cNvSpPr/>
            <p:nvPr/>
          </p:nvSpPr>
          <p:spPr>
            <a:xfrm rot="5400000">
              <a:off x="8287360" y="241020"/>
              <a:ext cx="673160" cy="354007"/>
            </a:xfrm>
            <a:prstGeom prst="triangle">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sp>
        <p:nvSpPr>
          <p:cNvPr id="18" name="Text Box 10"/>
          <p:cNvSpPr txBox="1">
            <a:spLocks noChangeArrowheads="1"/>
          </p:cNvSpPr>
          <p:nvPr/>
        </p:nvSpPr>
        <p:spPr bwMode="auto">
          <a:xfrm>
            <a:off x="4322737" y="5480194"/>
            <a:ext cx="590550" cy="304800"/>
          </a:xfrm>
          <a:prstGeom prst="rect">
            <a:avLst/>
          </a:prstGeom>
          <a:noFill/>
          <a:ln w="9525">
            <a:noFill/>
            <a:miter lim="800000"/>
            <a:headEnd/>
            <a:tailEnd/>
          </a:ln>
        </p:spPr>
        <p:txBody>
          <a:bodyPr>
            <a:spAutoFit/>
          </a:bodyPr>
          <a:lstStyle/>
          <a:p>
            <a:r>
              <a:rPr lang="en-US" sz="1400" b="1" dirty="0">
                <a:latin typeface="Calibri" pitchFamily="34" charset="0"/>
              </a:rPr>
              <a:t>2000 </a:t>
            </a:r>
            <a:endParaRPr lang="fr-FR" sz="1400" b="1" dirty="0">
              <a:solidFill>
                <a:srgbClr val="FF3300"/>
              </a:solidFill>
              <a:latin typeface="Calibri" pitchFamily="34" charset="0"/>
            </a:endParaRPr>
          </a:p>
        </p:txBody>
      </p:sp>
      <p:sp>
        <p:nvSpPr>
          <p:cNvPr id="19" name="Text Box 10"/>
          <p:cNvSpPr txBox="1">
            <a:spLocks noChangeArrowheads="1"/>
          </p:cNvSpPr>
          <p:nvPr/>
        </p:nvSpPr>
        <p:spPr bwMode="auto">
          <a:xfrm>
            <a:off x="4322737" y="5051566"/>
            <a:ext cx="590550" cy="304800"/>
          </a:xfrm>
          <a:prstGeom prst="rect">
            <a:avLst/>
          </a:prstGeom>
          <a:noFill/>
          <a:ln w="9525">
            <a:noFill/>
            <a:miter lim="800000"/>
            <a:headEnd/>
            <a:tailEnd/>
          </a:ln>
        </p:spPr>
        <p:txBody>
          <a:bodyPr>
            <a:spAutoFit/>
          </a:bodyPr>
          <a:lstStyle/>
          <a:p>
            <a:r>
              <a:rPr lang="en-US" sz="1400" b="1" dirty="0" smtClean="0">
                <a:latin typeface="Calibri" pitchFamily="34" charset="0"/>
              </a:rPr>
              <a:t>2001</a:t>
            </a:r>
            <a:endParaRPr lang="fr-FR" sz="1400" b="1" dirty="0">
              <a:solidFill>
                <a:srgbClr val="FF3300"/>
              </a:solidFill>
              <a:latin typeface="Calibri" pitchFamily="34" charset="0"/>
            </a:endParaRPr>
          </a:p>
        </p:txBody>
      </p:sp>
      <p:sp>
        <p:nvSpPr>
          <p:cNvPr id="20" name="Text Box 10"/>
          <p:cNvSpPr txBox="1">
            <a:spLocks noChangeArrowheads="1"/>
          </p:cNvSpPr>
          <p:nvPr/>
        </p:nvSpPr>
        <p:spPr bwMode="auto">
          <a:xfrm>
            <a:off x="4322737" y="4622938"/>
            <a:ext cx="590550" cy="304800"/>
          </a:xfrm>
          <a:prstGeom prst="rect">
            <a:avLst/>
          </a:prstGeom>
          <a:noFill/>
          <a:ln w="9525">
            <a:noFill/>
            <a:miter lim="800000"/>
            <a:headEnd/>
            <a:tailEnd/>
          </a:ln>
        </p:spPr>
        <p:txBody>
          <a:bodyPr>
            <a:spAutoFit/>
          </a:bodyPr>
          <a:lstStyle/>
          <a:p>
            <a:r>
              <a:rPr lang="en-US" sz="1400" b="1" dirty="0" smtClean="0">
                <a:latin typeface="Calibri" pitchFamily="34" charset="0"/>
              </a:rPr>
              <a:t>2002 </a:t>
            </a:r>
            <a:endParaRPr lang="fr-FR" sz="1400" b="1" dirty="0">
              <a:solidFill>
                <a:srgbClr val="FF3300"/>
              </a:solidFill>
              <a:latin typeface="Calibri" pitchFamily="34" charset="0"/>
            </a:endParaRPr>
          </a:p>
        </p:txBody>
      </p:sp>
      <p:sp>
        <p:nvSpPr>
          <p:cNvPr id="21" name="Text Box 10"/>
          <p:cNvSpPr txBox="1">
            <a:spLocks noChangeArrowheads="1"/>
          </p:cNvSpPr>
          <p:nvPr/>
        </p:nvSpPr>
        <p:spPr bwMode="auto">
          <a:xfrm>
            <a:off x="4322737" y="4194310"/>
            <a:ext cx="590550" cy="304800"/>
          </a:xfrm>
          <a:prstGeom prst="rect">
            <a:avLst/>
          </a:prstGeom>
          <a:noFill/>
          <a:ln w="9525">
            <a:noFill/>
            <a:miter lim="800000"/>
            <a:headEnd/>
            <a:tailEnd/>
          </a:ln>
        </p:spPr>
        <p:txBody>
          <a:bodyPr>
            <a:spAutoFit/>
          </a:bodyPr>
          <a:lstStyle/>
          <a:p>
            <a:r>
              <a:rPr lang="en-US" sz="1400" b="1" dirty="0" smtClean="0">
                <a:latin typeface="Calibri" pitchFamily="34" charset="0"/>
              </a:rPr>
              <a:t>2003</a:t>
            </a:r>
            <a:endParaRPr lang="fr-FR" sz="1400" b="1" dirty="0">
              <a:solidFill>
                <a:srgbClr val="FF3300"/>
              </a:solidFill>
              <a:latin typeface="Calibri" pitchFamily="34" charset="0"/>
            </a:endParaRPr>
          </a:p>
        </p:txBody>
      </p:sp>
      <p:sp>
        <p:nvSpPr>
          <p:cNvPr id="22" name="Text Box 10"/>
          <p:cNvSpPr txBox="1">
            <a:spLocks noChangeArrowheads="1"/>
          </p:cNvSpPr>
          <p:nvPr/>
        </p:nvSpPr>
        <p:spPr bwMode="auto">
          <a:xfrm>
            <a:off x="4322737" y="3765682"/>
            <a:ext cx="590550" cy="304800"/>
          </a:xfrm>
          <a:prstGeom prst="rect">
            <a:avLst/>
          </a:prstGeom>
          <a:noFill/>
          <a:ln w="9525">
            <a:noFill/>
            <a:miter lim="800000"/>
            <a:headEnd/>
            <a:tailEnd/>
          </a:ln>
        </p:spPr>
        <p:txBody>
          <a:bodyPr>
            <a:spAutoFit/>
          </a:bodyPr>
          <a:lstStyle/>
          <a:p>
            <a:r>
              <a:rPr lang="en-US" sz="1400" b="1" dirty="0" smtClean="0">
                <a:latin typeface="Calibri" pitchFamily="34" charset="0"/>
              </a:rPr>
              <a:t>2004 </a:t>
            </a:r>
            <a:endParaRPr lang="fr-FR" sz="1400" b="1" dirty="0">
              <a:solidFill>
                <a:srgbClr val="FF3300"/>
              </a:solidFill>
              <a:latin typeface="Calibri" pitchFamily="34" charset="0"/>
            </a:endParaRPr>
          </a:p>
        </p:txBody>
      </p:sp>
      <p:sp>
        <p:nvSpPr>
          <p:cNvPr id="23" name="Text Box 10"/>
          <p:cNvSpPr txBox="1">
            <a:spLocks noChangeArrowheads="1"/>
          </p:cNvSpPr>
          <p:nvPr/>
        </p:nvSpPr>
        <p:spPr bwMode="auto">
          <a:xfrm>
            <a:off x="4322737" y="3337054"/>
            <a:ext cx="590550" cy="307777"/>
          </a:xfrm>
          <a:prstGeom prst="rect">
            <a:avLst/>
          </a:prstGeom>
          <a:noFill/>
          <a:ln w="9525">
            <a:noFill/>
            <a:miter lim="800000"/>
            <a:headEnd/>
            <a:tailEnd/>
          </a:ln>
        </p:spPr>
        <p:txBody>
          <a:bodyPr>
            <a:spAutoFit/>
          </a:bodyPr>
          <a:lstStyle/>
          <a:p>
            <a:r>
              <a:rPr lang="en-US" sz="1400" b="1" dirty="0" smtClean="0">
                <a:latin typeface="Calibri" pitchFamily="34" charset="0"/>
              </a:rPr>
              <a:t>2005 </a:t>
            </a:r>
            <a:endParaRPr lang="fr-FR" sz="1400" b="1" dirty="0">
              <a:solidFill>
                <a:srgbClr val="FF3300"/>
              </a:solidFill>
              <a:latin typeface="Calibri" pitchFamily="34" charset="0"/>
            </a:endParaRPr>
          </a:p>
        </p:txBody>
      </p:sp>
      <p:sp>
        <p:nvSpPr>
          <p:cNvPr id="24" name="Text Box 10"/>
          <p:cNvSpPr txBox="1">
            <a:spLocks noChangeArrowheads="1"/>
          </p:cNvSpPr>
          <p:nvPr/>
        </p:nvSpPr>
        <p:spPr bwMode="auto">
          <a:xfrm>
            <a:off x="4322737" y="2908426"/>
            <a:ext cx="590550" cy="304800"/>
          </a:xfrm>
          <a:prstGeom prst="rect">
            <a:avLst/>
          </a:prstGeom>
          <a:noFill/>
          <a:ln w="9525">
            <a:noFill/>
            <a:miter lim="800000"/>
            <a:headEnd/>
            <a:tailEnd/>
          </a:ln>
        </p:spPr>
        <p:txBody>
          <a:bodyPr>
            <a:spAutoFit/>
          </a:bodyPr>
          <a:lstStyle/>
          <a:p>
            <a:r>
              <a:rPr lang="en-US" sz="1400" b="1" dirty="0" smtClean="0">
                <a:latin typeface="Calibri" pitchFamily="34" charset="0"/>
              </a:rPr>
              <a:t>2006 </a:t>
            </a:r>
            <a:endParaRPr lang="fr-FR" sz="1400" b="1" dirty="0">
              <a:solidFill>
                <a:srgbClr val="FF3300"/>
              </a:solidFill>
              <a:latin typeface="Calibri" pitchFamily="34" charset="0"/>
            </a:endParaRPr>
          </a:p>
        </p:txBody>
      </p:sp>
      <p:sp>
        <p:nvSpPr>
          <p:cNvPr id="25" name="Text Box 10"/>
          <p:cNvSpPr txBox="1">
            <a:spLocks noChangeArrowheads="1"/>
          </p:cNvSpPr>
          <p:nvPr/>
        </p:nvSpPr>
        <p:spPr bwMode="auto">
          <a:xfrm>
            <a:off x="4322737" y="2479798"/>
            <a:ext cx="590550" cy="304800"/>
          </a:xfrm>
          <a:prstGeom prst="rect">
            <a:avLst/>
          </a:prstGeom>
          <a:noFill/>
          <a:ln w="9525">
            <a:noFill/>
            <a:miter lim="800000"/>
            <a:headEnd/>
            <a:tailEnd/>
          </a:ln>
        </p:spPr>
        <p:txBody>
          <a:bodyPr>
            <a:spAutoFit/>
          </a:bodyPr>
          <a:lstStyle/>
          <a:p>
            <a:r>
              <a:rPr lang="en-US" sz="1400" b="1" dirty="0" smtClean="0">
                <a:latin typeface="Calibri" pitchFamily="34" charset="0"/>
              </a:rPr>
              <a:t>2007 </a:t>
            </a:r>
            <a:endParaRPr lang="fr-FR" sz="1400" b="1" dirty="0">
              <a:solidFill>
                <a:srgbClr val="FF3300"/>
              </a:solidFill>
              <a:latin typeface="Calibri" pitchFamily="34" charset="0"/>
            </a:endParaRPr>
          </a:p>
        </p:txBody>
      </p:sp>
      <p:sp>
        <p:nvSpPr>
          <p:cNvPr id="26" name="Text Box 10"/>
          <p:cNvSpPr txBox="1">
            <a:spLocks noChangeArrowheads="1"/>
          </p:cNvSpPr>
          <p:nvPr/>
        </p:nvSpPr>
        <p:spPr bwMode="auto">
          <a:xfrm>
            <a:off x="4322737" y="2051170"/>
            <a:ext cx="590550" cy="304800"/>
          </a:xfrm>
          <a:prstGeom prst="rect">
            <a:avLst/>
          </a:prstGeom>
          <a:noFill/>
          <a:ln w="9525">
            <a:noFill/>
            <a:miter lim="800000"/>
            <a:headEnd/>
            <a:tailEnd/>
          </a:ln>
        </p:spPr>
        <p:txBody>
          <a:bodyPr>
            <a:spAutoFit/>
          </a:bodyPr>
          <a:lstStyle/>
          <a:p>
            <a:r>
              <a:rPr lang="en-US" sz="1400" b="1" dirty="0" smtClean="0">
                <a:latin typeface="Calibri" pitchFamily="34" charset="0"/>
              </a:rPr>
              <a:t>2008 </a:t>
            </a:r>
            <a:endParaRPr lang="fr-FR" sz="1400" b="1" dirty="0">
              <a:solidFill>
                <a:srgbClr val="FF3300"/>
              </a:solidFill>
              <a:latin typeface="Calibri" pitchFamily="34" charset="0"/>
            </a:endParaRPr>
          </a:p>
        </p:txBody>
      </p:sp>
      <p:sp>
        <p:nvSpPr>
          <p:cNvPr id="27" name="Text Box 10"/>
          <p:cNvSpPr txBox="1">
            <a:spLocks noChangeArrowheads="1"/>
          </p:cNvSpPr>
          <p:nvPr/>
        </p:nvSpPr>
        <p:spPr bwMode="auto">
          <a:xfrm>
            <a:off x="4322737" y="1674932"/>
            <a:ext cx="590550" cy="304800"/>
          </a:xfrm>
          <a:prstGeom prst="rect">
            <a:avLst/>
          </a:prstGeom>
          <a:noFill/>
          <a:ln w="9525">
            <a:noFill/>
            <a:miter lim="800000"/>
            <a:headEnd/>
            <a:tailEnd/>
          </a:ln>
        </p:spPr>
        <p:txBody>
          <a:bodyPr>
            <a:spAutoFit/>
          </a:bodyPr>
          <a:lstStyle/>
          <a:p>
            <a:r>
              <a:rPr lang="en-US" sz="1400" b="1" dirty="0" smtClean="0">
                <a:latin typeface="Calibri" pitchFamily="34" charset="0"/>
              </a:rPr>
              <a:t>2009 </a:t>
            </a:r>
            <a:endParaRPr lang="fr-FR" sz="1400" b="1" dirty="0">
              <a:solidFill>
                <a:srgbClr val="FF3300"/>
              </a:solidFill>
              <a:latin typeface="Calibri" pitchFamily="34" charset="0"/>
            </a:endParaRPr>
          </a:p>
        </p:txBody>
      </p:sp>
      <p:sp>
        <p:nvSpPr>
          <p:cNvPr id="28" name="Text Box 10"/>
          <p:cNvSpPr txBox="1">
            <a:spLocks noChangeArrowheads="1"/>
          </p:cNvSpPr>
          <p:nvPr/>
        </p:nvSpPr>
        <p:spPr bwMode="auto">
          <a:xfrm>
            <a:off x="4322737" y="1265352"/>
            <a:ext cx="590550" cy="304800"/>
          </a:xfrm>
          <a:prstGeom prst="rect">
            <a:avLst/>
          </a:prstGeom>
          <a:noFill/>
          <a:ln w="9525">
            <a:noFill/>
            <a:miter lim="800000"/>
            <a:headEnd/>
            <a:tailEnd/>
          </a:ln>
        </p:spPr>
        <p:txBody>
          <a:bodyPr>
            <a:spAutoFit/>
          </a:bodyPr>
          <a:lstStyle/>
          <a:p>
            <a:r>
              <a:rPr lang="en-US" sz="1400" b="1" dirty="0" smtClean="0">
                <a:latin typeface="Calibri" pitchFamily="34" charset="0"/>
              </a:rPr>
              <a:t>2010 </a:t>
            </a:r>
            <a:endParaRPr lang="fr-FR" sz="1400" b="1" dirty="0">
              <a:solidFill>
                <a:srgbClr val="FF3300"/>
              </a:solidFill>
              <a:latin typeface="Calibri" pitchFamily="34" charset="0"/>
            </a:endParaRPr>
          </a:p>
        </p:txBody>
      </p:sp>
      <p:sp>
        <p:nvSpPr>
          <p:cNvPr id="29" name="Text Box 10"/>
          <p:cNvSpPr txBox="1">
            <a:spLocks noChangeArrowheads="1"/>
          </p:cNvSpPr>
          <p:nvPr/>
        </p:nvSpPr>
        <p:spPr bwMode="auto">
          <a:xfrm>
            <a:off x="4322705" y="5908822"/>
            <a:ext cx="590550" cy="304800"/>
          </a:xfrm>
          <a:prstGeom prst="rect">
            <a:avLst/>
          </a:prstGeom>
          <a:noFill/>
          <a:ln w="9525">
            <a:noFill/>
            <a:miter lim="800000"/>
            <a:headEnd/>
            <a:tailEnd/>
          </a:ln>
        </p:spPr>
        <p:txBody>
          <a:bodyPr>
            <a:spAutoFit/>
          </a:bodyPr>
          <a:lstStyle/>
          <a:p>
            <a:r>
              <a:rPr lang="en-US" sz="1400" b="1" dirty="0" smtClean="0">
                <a:latin typeface="Calibri" pitchFamily="34" charset="0"/>
              </a:rPr>
              <a:t>1999 </a:t>
            </a:r>
            <a:endParaRPr lang="fr-FR" sz="1400" b="1" dirty="0">
              <a:solidFill>
                <a:srgbClr val="FF3300"/>
              </a:solidFill>
              <a:latin typeface="Calibri" pitchFamily="34" charset="0"/>
            </a:endParaRPr>
          </a:p>
        </p:txBody>
      </p:sp>
      <p:sp>
        <p:nvSpPr>
          <p:cNvPr id="30" name="Text Box 10"/>
          <p:cNvSpPr txBox="1">
            <a:spLocks noChangeArrowheads="1"/>
          </p:cNvSpPr>
          <p:nvPr/>
        </p:nvSpPr>
        <p:spPr bwMode="auto">
          <a:xfrm>
            <a:off x="4322705" y="6318402"/>
            <a:ext cx="590550" cy="304800"/>
          </a:xfrm>
          <a:prstGeom prst="rect">
            <a:avLst/>
          </a:prstGeom>
          <a:noFill/>
          <a:ln w="9525">
            <a:noFill/>
            <a:miter lim="800000"/>
            <a:headEnd/>
            <a:tailEnd/>
          </a:ln>
        </p:spPr>
        <p:txBody>
          <a:bodyPr>
            <a:spAutoFit/>
          </a:bodyPr>
          <a:lstStyle/>
          <a:p>
            <a:r>
              <a:rPr lang="en-US" sz="1400" b="1" dirty="0" smtClean="0">
                <a:latin typeface="Calibri" pitchFamily="34" charset="0"/>
              </a:rPr>
              <a:t>1998 </a:t>
            </a:r>
            <a:endParaRPr lang="fr-FR" sz="1400" b="1" dirty="0">
              <a:solidFill>
                <a:srgbClr val="FF3300"/>
              </a:solidFill>
              <a:latin typeface="Calibri" pitchFamily="34" charset="0"/>
            </a:endParaRPr>
          </a:p>
        </p:txBody>
      </p:sp>
      <p:sp>
        <p:nvSpPr>
          <p:cNvPr id="31" name="Accolade fermante 31"/>
          <p:cNvSpPr/>
          <p:nvPr/>
        </p:nvSpPr>
        <p:spPr>
          <a:xfrm flipH="1">
            <a:off x="3880085" y="1548488"/>
            <a:ext cx="255181" cy="871870"/>
          </a:xfrm>
          <a:prstGeom prst="rightBrace">
            <a:avLst>
              <a:gd name="adj1" fmla="val 52280"/>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2" name="Text Box 29"/>
          <p:cNvSpPr txBox="1">
            <a:spLocks noChangeArrowheads="1"/>
          </p:cNvSpPr>
          <p:nvPr/>
        </p:nvSpPr>
        <p:spPr bwMode="auto">
          <a:xfrm>
            <a:off x="1031847" y="1492103"/>
            <a:ext cx="2639683" cy="458417"/>
          </a:xfrm>
          <a:prstGeom prst="rect">
            <a:avLst/>
          </a:prstGeom>
          <a:noFill/>
          <a:ln w="9525">
            <a:noFill/>
            <a:miter lim="800000"/>
            <a:headEnd/>
            <a:tailEnd/>
          </a:ln>
        </p:spPr>
        <p:txBody>
          <a:bodyPr wrap="square">
            <a:spAutoFit/>
          </a:bodyPr>
          <a:lstStyle/>
          <a:p>
            <a:pPr algn="r"/>
            <a:r>
              <a:rPr lang="en-US" sz="1200" b="1" dirty="0">
                <a:latin typeface="Arial" pitchFamily="34" charset="0"/>
                <a:cs typeface="Arial" pitchFamily="34" charset="0"/>
              </a:rPr>
              <a:t>building of the low energy beam </a:t>
            </a:r>
            <a:r>
              <a:rPr lang="en-US" sz="1200" b="1" dirty="0" smtClean="0">
                <a:latin typeface="Arial" pitchFamily="34" charset="0"/>
                <a:cs typeface="Arial" pitchFamily="34" charset="0"/>
              </a:rPr>
              <a:t>lines + laser ion source </a:t>
            </a:r>
            <a:endParaRPr lang="fr-FR" sz="1200" b="1" dirty="0">
              <a:solidFill>
                <a:srgbClr val="FF3300"/>
              </a:solidFill>
              <a:latin typeface="Arial" pitchFamily="34" charset="0"/>
              <a:cs typeface="Arial" pitchFamily="34" charset="0"/>
            </a:endParaRPr>
          </a:p>
        </p:txBody>
      </p:sp>
      <p:cxnSp>
        <p:nvCxnSpPr>
          <p:cNvPr id="33" name="Connecteur droit 33"/>
          <p:cNvCxnSpPr/>
          <p:nvPr/>
        </p:nvCxnSpPr>
        <p:spPr>
          <a:xfrm rot="10800000">
            <a:off x="3784034" y="6479141"/>
            <a:ext cx="561975" cy="1588"/>
          </a:xfrm>
          <a:prstGeom prst="line">
            <a:avLst/>
          </a:prstGeom>
          <a:ln w="28575">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4" name="Connecteur droit 34"/>
          <p:cNvCxnSpPr/>
          <p:nvPr/>
        </p:nvCxnSpPr>
        <p:spPr>
          <a:xfrm rot="10800000">
            <a:off x="3731639" y="5266249"/>
            <a:ext cx="561975" cy="1588"/>
          </a:xfrm>
          <a:prstGeom prst="line">
            <a:avLst/>
          </a:prstGeom>
          <a:ln w="28575">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5" name="Connecteur droit 35"/>
          <p:cNvCxnSpPr/>
          <p:nvPr/>
        </p:nvCxnSpPr>
        <p:spPr>
          <a:xfrm rot="10800000">
            <a:off x="3726525" y="4782613"/>
            <a:ext cx="561975" cy="1588"/>
          </a:xfrm>
          <a:prstGeom prst="line">
            <a:avLst/>
          </a:prstGeom>
          <a:ln w="28575">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grpSp>
        <p:nvGrpSpPr>
          <p:cNvPr id="36" name="Groupe 40"/>
          <p:cNvGrpSpPr/>
          <p:nvPr/>
        </p:nvGrpSpPr>
        <p:grpSpPr>
          <a:xfrm>
            <a:off x="3677642" y="4049546"/>
            <a:ext cx="684000" cy="292012"/>
            <a:chOff x="4586739" y="1587261"/>
            <a:chExt cx="684000" cy="292011"/>
          </a:xfrm>
        </p:grpSpPr>
        <p:cxnSp>
          <p:nvCxnSpPr>
            <p:cNvPr id="37" name="Connecteur droit 37"/>
            <p:cNvCxnSpPr/>
            <p:nvPr/>
          </p:nvCxnSpPr>
          <p:spPr>
            <a:xfrm rot="10800000">
              <a:off x="4586739" y="1719352"/>
              <a:ext cx="561975" cy="1588"/>
            </a:xfrm>
            <a:prstGeom prst="line">
              <a:avLst/>
            </a:prstGeom>
            <a:ln w="28575">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8" name="Connecteur droit 38"/>
            <p:cNvCxnSpPr/>
            <p:nvPr/>
          </p:nvCxnSpPr>
          <p:spPr>
            <a:xfrm rot="5400000">
              <a:off x="5016262" y="1729597"/>
              <a:ext cx="284671" cy="158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9" name="Connecteur droit 39"/>
            <p:cNvCxnSpPr/>
            <p:nvPr/>
          </p:nvCxnSpPr>
          <p:spPr>
            <a:xfrm>
              <a:off x="5124090" y="1587261"/>
              <a:ext cx="146649" cy="1588"/>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0" name="Connecteur droit 40"/>
            <p:cNvCxnSpPr/>
            <p:nvPr/>
          </p:nvCxnSpPr>
          <p:spPr>
            <a:xfrm>
              <a:off x="5121214" y="1877684"/>
              <a:ext cx="146649" cy="1588"/>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41" name="Groupe 45"/>
          <p:cNvGrpSpPr/>
          <p:nvPr/>
        </p:nvGrpSpPr>
        <p:grpSpPr>
          <a:xfrm>
            <a:off x="3666141" y="3549215"/>
            <a:ext cx="684000" cy="401280"/>
            <a:chOff x="4586739" y="1587261"/>
            <a:chExt cx="684000" cy="292011"/>
          </a:xfrm>
        </p:grpSpPr>
        <p:cxnSp>
          <p:nvCxnSpPr>
            <p:cNvPr id="42" name="Connecteur droit 42"/>
            <p:cNvCxnSpPr/>
            <p:nvPr/>
          </p:nvCxnSpPr>
          <p:spPr>
            <a:xfrm rot="10800000">
              <a:off x="4586739" y="1719352"/>
              <a:ext cx="561975" cy="1588"/>
            </a:xfrm>
            <a:prstGeom prst="line">
              <a:avLst/>
            </a:prstGeom>
            <a:ln w="28575">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43" name="Connecteur droit 43"/>
            <p:cNvCxnSpPr/>
            <p:nvPr/>
          </p:nvCxnSpPr>
          <p:spPr>
            <a:xfrm rot="5400000">
              <a:off x="5016262" y="1729597"/>
              <a:ext cx="284671" cy="158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4" name="Connecteur droit 44"/>
            <p:cNvCxnSpPr/>
            <p:nvPr/>
          </p:nvCxnSpPr>
          <p:spPr>
            <a:xfrm>
              <a:off x="5124090" y="1587261"/>
              <a:ext cx="146649" cy="1588"/>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5" name="Connecteur droit 45"/>
            <p:cNvCxnSpPr/>
            <p:nvPr/>
          </p:nvCxnSpPr>
          <p:spPr>
            <a:xfrm>
              <a:off x="5121214" y="1877684"/>
              <a:ext cx="146649" cy="1588"/>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cxnSp>
        <p:nvCxnSpPr>
          <p:cNvPr id="46" name="Connecteur droit 46"/>
          <p:cNvCxnSpPr/>
          <p:nvPr/>
        </p:nvCxnSpPr>
        <p:spPr>
          <a:xfrm rot="10800000">
            <a:off x="3740902" y="3295994"/>
            <a:ext cx="561975" cy="1588"/>
          </a:xfrm>
          <a:prstGeom prst="line">
            <a:avLst/>
          </a:prstGeom>
          <a:ln w="28575">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47" name="Connecteur droit 47"/>
          <p:cNvCxnSpPr/>
          <p:nvPr/>
        </p:nvCxnSpPr>
        <p:spPr>
          <a:xfrm rot="10800000">
            <a:off x="3720775" y="3042953"/>
            <a:ext cx="561975" cy="1588"/>
          </a:xfrm>
          <a:prstGeom prst="line">
            <a:avLst/>
          </a:prstGeom>
          <a:ln w="28575">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grpSp>
        <p:nvGrpSpPr>
          <p:cNvPr id="48" name="Groupe 52"/>
          <p:cNvGrpSpPr/>
          <p:nvPr/>
        </p:nvGrpSpPr>
        <p:grpSpPr>
          <a:xfrm>
            <a:off x="3646012" y="1691660"/>
            <a:ext cx="684000" cy="401280"/>
            <a:chOff x="4586739" y="1587261"/>
            <a:chExt cx="684000" cy="292011"/>
          </a:xfrm>
        </p:grpSpPr>
        <p:cxnSp>
          <p:nvCxnSpPr>
            <p:cNvPr id="49" name="Connecteur droit 49"/>
            <p:cNvCxnSpPr/>
            <p:nvPr/>
          </p:nvCxnSpPr>
          <p:spPr>
            <a:xfrm rot="10800000">
              <a:off x="4586739" y="1719352"/>
              <a:ext cx="561975" cy="1588"/>
            </a:xfrm>
            <a:prstGeom prst="line">
              <a:avLst/>
            </a:prstGeom>
            <a:ln w="28575">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50" name="Connecteur droit 50"/>
            <p:cNvCxnSpPr/>
            <p:nvPr/>
          </p:nvCxnSpPr>
          <p:spPr>
            <a:xfrm rot="5400000">
              <a:off x="5016262" y="1729597"/>
              <a:ext cx="284671" cy="158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1" name="Connecteur droit 51"/>
            <p:cNvCxnSpPr/>
            <p:nvPr/>
          </p:nvCxnSpPr>
          <p:spPr>
            <a:xfrm>
              <a:off x="5124090" y="1587261"/>
              <a:ext cx="146649" cy="1588"/>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Connecteur droit 52"/>
            <p:cNvCxnSpPr/>
            <p:nvPr/>
          </p:nvCxnSpPr>
          <p:spPr>
            <a:xfrm>
              <a:off x="5121214" y="1877684"/>
              <a:ext cx="146649" cy="1588"/>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cxnSp>
        <p:nvCxnSpPr>
          <p:cNvPr id="53" name="Connecteur droit 53"/>
          <p:cNvCxnSpPr>
            <a:stCxn id="31" idx="1"/>
          </p:cNvCxnSpPr>
          <p:nvPr/>
        </p:nvCxnSpPr>
        <p:spPr>
          <a:xfrm flipH="1">
            <a:off x="3700619" y="1974908"/>
            <a:ext cx="179466" cy="209330"/>
          </a:xfrm>
          <a:prstGeom prst="line">
            <a:avLst/>
          </a:prstGeom>
          <a:ln w="28575">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54" name="Text Box 10"/>
          <p:cNvSpPr txBox="1">
            <a:spLocks noChangeArrowheads="1"/>
          </p:cNvSpPr>
          <p:nvPr/>
        </p:nvSpPr>
        <p:spPr bwMode="auto">
          <a:xfrm>
            <a:off x="4319863" y="900169"/>
            <a:ext cx="590550" cy="304800"/>
          </a:xfrm>
          <a:prstGeom prst="rect">
            <a:avLst/>
          </a:prstGeom>
          <a:noFill/>
          <a:ln w="9525">
            <a:noFill/>
            <a:miter lim="800000"/>
            <a:headEnd/>
            <a:tailEnd/>
          </a:ln>
        </p:spPr>
        <p:txBody>
          <a:bodyPr>
            <a:spAutoFit/>
          </a:bodyPr>
          <a:lstStyle/>
          <a:p>
            <a:r>
              <a:rPr lang="en-US" sz="1400" b="1" dirty="0" smtClean="0">
                <a:latin typeface="Calibri" pitchFamily="34" charset="0"/>
              </a:rPr>
              <a:t>2011 </a:t>
            </a:r>
            <a:endParaRPr lang="fr-FR" sz="1400" b="1" dirty="0">
              <a:solidFill>
                <a:srgbClr val="FF3300"/>
              </a:solidFill>
              <a:latin typeface="Calibri" pitchFamily="34" charset="0"/>
            </a:endParaRPr>
          </a:p>
        </p:txBody>
      </p:sp>
      <p:sp>
        <p:nvSpPr>
          <p:cNvPr id="55" name="Text Box 10"/>
          <p:cNvSpPr txBox="1">
            <a:spLocks noChangeArrowheads="1"/>
          </p:cNvSpPr>
          <p:nvPr/>
        </p:nvSpPr>
        <p:spPr bwMode="auto">
          <a:xfrm>
            <a:off x="4334242" y="526357"/>
            <a:ext cx="590550" cy="304800"/>
          </a:xfrm>
          <a:prstGeom prst="rect">
            <a:avLst/>
          </a:prstGeom>
          <a:noFill/>
          <a:ln w="9525">
            <a:noFill/>
            <a:miter lim="800000"/>
            <a:headEnd/>
            <a:tailEnd/>
          </a:ln>
        </p:spPr>
        <p:txBody>
          <a:bodyPr>
            <a:spAutoFit/>
          </a:bodyPr>
          <a:lstStyle/>
          <a:p>
            <a:r>
              <a:rPr lang="en-US" sz="1400" b="1" dirty="0" smtClean="0">
                <a:latin typeface="Calibri" pitchFamily="34" charset="0"/>
              </a:rPr>
              <a:t>2012 </a:t>
            </a:r>
            <a:endParaRPr lang="fr-FR" sz="1400" b="1" dirty="0">
              <a:solidFill>
                <a:srgbClr val="FF3300"/>
              </a:solidFill>
              <a:latin typeface="Calibri" pitchFamily="34" charset="0"/>
            </a:endParaRPr>
          </a:p>
        </p:txBody>
      </p:sp>
      <p:sp>
        <p:nvSpPr>
          <p:cNvPr id="56" name="Text Box 10"/>
          <p:cNvSpPr txBox="1">
            <a:spLocks noChangeArrowheads="1"/>
          </p:cNvSpPr>
          <p:nvPr/>
        </p:nvSpPr>
        <p:spPr bwMode="auto">
          <a:xfrm>
            <a:off x="4331367" y="195681"/>
            <a:ext cx="590550" cy="304800"/>
          </a:xfrm>
          <a:prstGeom prst="rect">
            <a:avLst/>
          </a:prstGeom>
          <a:noFill/>
          <a:ln w="9525">
            <a:noFill/>
            <a:miter lim="800000"/>
            <a:headEnd/>
            <a:tailEnd/>
          </a:ln>
        </p:spPr>
        <p:txBody>
          <a:bodyPr>
            <a:spAutoFit/>
          </a:bodyPr>
          <a:lstStyle/>
          <a:p>
            <a:r>
              <a:rPr lang="en-US" sz="1400" b="1" dirty="0" smtClean="0">
                <a:latin typeface="Calibri" pitchFamily="34" charset="0"/>
              </a:rPr>
              <a:t>2013 </a:t>
            </a:r>
            <a:endParaRPr lang="fr-FR" sz="1400" b="1" dirty="0">
              <a:solidFill>
                <a:srgbClr val="FF3300"/>
              </a:solidFill>
              <a:latin typeface="Calibri" pitchFamily="34" charset="0"/>
            </a:endParaRPr>
          </a:p>
        </p:txBody>
      </p:sp>
      <p:sp>
        <p:nvSpPr>
          <p:cNvPr id="57" name="Text Box 29"/>
          <p:cNvSpPr txBox="1">
            <a:spLocks noChangeArrowheads="1"/>
          </p:cNvSpPr>
          <p:nvPr/>
        </p:nvSpPr>
        <p:spPr bwMode="auto">
          <a:xfrm>
            <a:off x="1031848" y="583454"/>
            <a:ext cx="2639682" cy="461665"/>
          </a:xfrm>
          <a:prstGeom prst="rect">
            <a:avLst/>
          </a:prstGeom>
          <a:solidFill>
            <a:schemeClr val="tx1"/>
          </a:solidFill>
          <a:ln w="28575">
            <a:solidFill>
              <a:srgbClr val="00FF00"/>
            </a:solidFill>
            <a:miter lim="800000"/>
            <a:headEnd/>
            <a:tailEnd/>
          </a:ln>
        </p:spPr>
        <p:txBody>
          <a:bodyPr wrap="square">
            <a:spAutoFit/>
          </a:bodyPr>
          <a:lstStyle/>
          <a:p>
            <a:pPr algn="r"/>
            <a:r>
              <a:rPr lang="en-US" sz="1200" b="1" dirty="0" smtClean="0">
                <a:solidFill>
                  <a:srgbClr val="00FF00"/>
                </a:solidFill>
                <a:latin typeface="Arial" pitchFamily="34" charset="0"/>
                <a:cs typeface="Arial" pitchFamily="34" charset="0"/>
              </a:rPr>
              <a:t>green light from French nuclear safety authorities</a:t>
            </a:r>
            <a:endParaRPr lang="fr-FR" sz="1200" b="1" dirty="0">
              <a:solidFill>
                <a:srgbClr val="00FF00"/>
              </a:solidFill>
              <a:latin typeface="Arial" pitchFamily="34" charset="0"/>
              <a:cs typeface="Arial" pitchFamily="34" charset="0"/>
            </a:endParaRPr>
          </a:p>
        </p:txBody>
      </p:sp>
      <p:cxnSp>
        <p:nvCxnSpPr>
          <p:cNvPr id="58" name="Connecteur droit 58"/>
          <p:cNvCxnSpPr>
            <a:endCxn id="57" idx="3"/>
          </p:cNvCxnSpPr>
          <p:nvPr/>
        </p:nvCxnSpPr>
        <p:spPr>
          <a:xfrm flipH="1" flipV="1">
            <a:off x="3671530" y="814184"/>
            <a:ext cx="595238" cy="2262"/>
          </a:xfrm>
          <a:prstGeom prst="line">
            <a:avLst/>
          </a:prstGeom>
          <a:ln w="28575">
            <a:solidFill>
              <a:srgbClr val="00FF00"/>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59" name="Text Box 29"/>
          <p:cNvSpPr txBox="1">
            <a:spLocks noChangeArrowheads="1"/>
          </p:cNvSpPr>
          <p:nvPr/>
        </p:nvSpPr>
        <p:spPr bwMode="auto">
          <a:xfrm>
            <a:off x="1054856" y="316090"/>
            <a:ext cx="2639683" cy="277000"/>
          </a:xfrm>
          <a:prstGeom prst="rect">
            <a:avLst/>
          </a:prstGeom>
          <a:noFill/>
          <a:ln w="9525">
            <a:noFill/>
            <a:miter lim="800000"/>
            <a:headEnd/>
            <a:tailEnd/>
          </a:ln>
        </p:spPr>
        <p:txBody>
          <a:bodyPr wrap="square">
            <a:spAutoFit/>
          </a:bodyPr>
          <a:lstStyle/>
          <a:p>
            <a:pPr algn="r"/>
            <a:r>
              <a:rPr lang="en-US" sz="1200" b="1" dirty="0" smtClean="0">
                <a:latin typeface="Arial" pitchFamily="34" charset="0"/>
                <a:cs typeface="Arial" pitchFamily="34" charset="0"/>
              </a:rPr>
              <a:t>BEDO commissioning</a:t>
            </a:r>
            <a:endParaRPr lang="fr-FR" sz="1200" b="1" dirty="0">
              <a:solidFill>
                <a:srgbClr val="FF3300"/>
              </a:solidFill>
              <a:latin typeface="Arial" pitchFamily="34" charset="0"/>
              <a:cs typeface="Arial" pitchFamily="34" charset="0"/>
            </a:endParaRPr>
          </a:p>
        </p:txBody>
      </p:sp>
      <p:cxnSp>
        <p:nvCxnSpPr>
          <p:cNvPr id="60" name="Connecteur droit 60"/>
          <p:cNvCxnSpPr/>
          <p:nvPr/>
        </p:nvCxnSpPr>
        <p:spPr>
          <a:xfrm rot="10800000">
            <a:off x="3706398" y="682190"/>
            <a:ext cx="561975" cy="1588"/>
          </a:xfrm>
          <a:prstGeom prst="line">
            <a:avLst/>
          </a:prstGeom>
          <a:ln w="28575">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61" name="Connecteur droit 61"/>
          <p:cNvCxnSpPr/>
          <p:nvPr/>
        </p:nvCxnSpPr>
        <p:spPr>
          <a:xfrm rot="10800000">
            <a:off x="3516254" y="523125"/>
            <a:ext cx="189781" cy="16390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Text Box 29"/>
          <p:cNvSpPr txBox="1">
            <a:spLocks noChangeArrowheads="1"/>
          </p:cNvSpPr>
          <p:nvPr/>
        </p:nvSpPr>
        <p:spPr bwMode="auto">
          <a:xfrm>
            <a:off x="1149741" y="1101037"/>
            <a:ext cx="2639683" cy="277000"/>
          </a:xfrm>
          <a:prstGeom prst="rect">
            <a:avLst/>
          </a:prstGeom>
          <a:noFill/>
          <a:ln w="9525">
            <a:noFill/>
            <a:miter lim="800000"/>
            <a:headEnd/>
            <a:tailEnd/>
          </a:ln>
        </p:spPr>
        <p:txBody>
          <a:bodyPr wrap="square">
            <a:spAutoFit/>
          </a:bodyPr>
          <a:lstStyle/>
          <a:p>
            <a:pPr algn="r"/>
            <a:r>
              <a:rPr lang="en-US" sz="1200" b="1" dirty="0" smtClean="0">
                <a:latin typeface="Arial" pitchFamily="34" charset="0"/>
                <a:cs typeface="Arial" pitchFamily="34" charset="0"/>
              </a:rPr>
              <a:t>first laser ionized RIB</a:t>
            </a:r>
            <a:endParaRPr lang="fr-FR" sz="1200" b="1" dirty="0">
              <a:solidFill>
                <a:srgbClr val="FF3300"/>
              </a:solidFill>
              <a:latin typeface="Arial" pitchFamily="34" charset="0"/>
              <a:cs typeface="Arial" pitchFamily="34" charset="0"/>
            </a:endParaRPr>
          </a:p>
        </p:txBody>
      </p:sp>
      <p:cxnSp>
        <p:nvCxnSpPr>
          <p:cNvPr id="63" name="Connecteur droit 63"/>
          <p:cNvCxnSpPr/>
          <p:nvPr/>
        </p:nvCxnSpPr>
        <p:spPr>
          <a:xfrm rot="10800000">
            <a:off x="3740903" y="1053126"/>
            <a:ext cx="561975" cy="1588"/>
          </a:xfrm>
          <a:prstGeom prst="line">
            <a:avLst/>
          </a:prstGeom>
          <a:ln w="28575">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pic>
        <p:nvPicPr>
          <p:cNvPr id="64" name="Picture 2" descr="http://lenergeek.com/wp-content/uploads/2011/07/asn-logo.jpg"/>
          <p:cNvPicPr>
            <a:picLocks noChangeAspect="1" noChangeArrowheads="1"/>
          </p:cNvPicPr>
          <p:nvPr/>
        </p:nvPicPr>
        <p:blipFill>
          <a:blip r:embed="rId5" cstate="print"/>
          <a:srcRect/>
          <a:stretch>
            <a:fillRect/>
          </a:stretch>
        </p:blipFill>
        <p:spPr bwMode="auto">
          <a:xfrm>
            <a:off x="1143996" y="821059"/>
            <a:ext cx="940279" cy="383550"/>
          </a:xfrm>
          <a:prstGeom prst="rect">
            <a:avLst/>
          </a:prstGeom>
          <a:noFill/>
          <a:ln>
            <a:solidFill>
              <a:srgbClr val="00FF00"/>
            </a:solidFill>
          </a:ln>
        </p:spPr>
      </p:pic>
      <p:sp>
        <p:nvSpPr>
          <p:cNvPr id="65" name="Text Box 22"/>
          <p:cNvSpPr txBox="1">
            <a:spLocks noChangeArrowheads="1"/>
          </p:cNvSpPr>
          <p:nvPr/>
        </p:nvSpPr>
        <p:spPr bwMode="auto">
          <a:xfrm>
            <a:off x="5961137" y="4955714"/>
            <a:ext cx="2215115" cy="277000"/>
          </a:xfrm>
          <a:prstGeom prst="rect">
            <a:avLst/>
          </a:prstGeom>
          <a:noFill/>
          <a:ln w="9525">
            <a:noFill/>
            <a:miter lim="800000"/>
            <a:headEnd/>
            <a:tailEnd/>
          </a:ln>
        </p:spPr>
        <p:txBody>
          <a:bodyPr wrap="square">
            <a:spAutoFit/>
          </a:bodyPr>
          <a:lstStyle/>
          <a:p>
            <a:r>
              <a:rPr lang="en-US" sz="1200" b="1" dirty="0" smtClean="0">
                <a:solidFill>
                  <a:srgbClr val="FF0000"/>
                </a:solidFill>
                <a:latin typeface="Arial" pitchFamily="34" charset="0"/>
                <a:cs typeface="Arial" pitchFamily="34" charset="0"/>
              </a:rPr>
              <a:t>83Ga -&gt; 83Ge </a:t>
            </a:r>
            <a:r>
              <a:rPr lang="en-US" sz="1200" b="1" dirty="0" smtClean="0">
                <a:solidFill>
                  <a:srgbClr val="FF0000"/>
                </a:solidFill>
                <a:latin typeface="Symbol" pitchFamily="18" charset="2"/>
                <a:cs typeface="Arial" pitchFamily="34" charset="0"/>
              </a:rPr>
              <a:t>b</a:t>
            </a:r>
            <a:r>
              <a:rPr lang="en-US" sz="1200" b="1" dirty="0" smtClean="0">
                <a:solidFill>
                  <a:srgbClr val="FF0000"/>
                </a:solidFill>
                <a:latin typeface="Arial" pitchFamily="34" charset="0"/>
                <a:cs typeface="Arial" pitchFamily="34" charset="0"/>
              </a:rPr>
              <a:t>-decay</a:t>
            </a:r>
            <a:endParaRPr lang="fr-FR" sz="1200" b="1" dirty="0">
              <a:solidFill>
                <a:srgbClr val="FF0000"/>
              </a:solidFill>
              <a:latin typeface="Arial" pitchFamily="34" charset="0"/>
              <a:cs typeface="Arial" pitchFamily="34" charset="0"/>
            </a:endParaRPr>
          </a:p>
        </p:txBody>
      </p:sp>
      <p:sp>
        <p:nvSpPr>
          <p:cNvPr id="66" name="Text Box 22"/>
          <p:cNvSpPr txBox="1">
            <a:spLocks noChangeArrowheads="1"/>
          </p:cNvSpPr>
          <p:nvPr/>
        </p:nvSpPr>
        <p:spPr bwMode="auto">
          <a:xfrm>
            <a:off x="5970699" y="4555221"/>
            <a:ext cx="2215115" cy="277000"/>
          </a:xfrm>
          <a:prstGeom prst="rect">
            <a:avLst/>
          </a:prstGeom>
          <a:noFill/>
          <a:ln w="9525">
            <a:noFill/>
            <a:miter lim="800000"/>
            <a:headEnd/>
            <a:tailEnd/>
          </a:ln>
        </p:spPr>
        <p:txBody>
          <a:bodyPr wrap="square">
            <a:spAutoFit/>
          </a:bodyPr>
          <a:lstStyle/>
          <a:p>
            <a:r>
              <a:rPr lang="en-US" sz="1200" b="1" dirty="0" smtClean="0">
                <a:solidFill>
                  <a:srgbClr val="FF0000"/>
                </a:solidFill>
                <a:latin typeface="Arial" pitchFamily="34" charset="0"/>
                <a:cs typeface="Arial" pitchFamily="34" charset="0"/>
              </a:rPr>
              <a:t>81Zn -&gt; 81Ga </a:t>
            </a:r>
            <a:r>
              <a:rPr lang="en-US" sz="1200" b="1" dirty="0" smtClean="0">
                <a:solidFill>
                  <a:srgbClr val="FF0000"/>
                </a:solidFill>
                <a:latin typeface="Symbol" pitchFamily="18" charset="2"/>
                <a:cs typeface="Arial" pitchFamily="34" charset="0"/>
              </a:rPr>
              <a:t>b</a:t>
            </a:r>
            <a:r>
              <a:rPr lang="en-US" sz="1200" b="1" dirty="0" smtClean="0">
                <a:solidFill>
                  <a:srgbClr val="FF0000"/>
                </a:solidFill>
                <a:latin typeface="Arial" pitchFamily="34" charset="0"/>
                <a:cs typeface="Arial" pitchFamily="34" charset="0"/>
              </a:rPr>
              <a:t>-decay</a:t>
            </a:r>
            <a:endParaRPr lang="fr-FR" sz="1200" b="1" dirty="0">
              <a:solidFill>
                <a:srgbClr val="FF0000"/>
              </a:solidFill>
              <a:latin typeface="Arial" pitchFamily="34" charset="0"/>
              <a:cs typeface="Arial" pitchFamily="34" charset="0"/>
            </a:endParaRPr>
          </a:p>
        </p:txBody>
      </p:sp>
      <p:sp>
        <p:nvSpPr>
          <p:cNvPr id="67" name="Text Box 22"/>
          <p:cNvSpPr txBox="1">
            <a:spLocks noChangeArrowheads="1"/>
          </p:cNvSpPr>
          <p:nvPr/>
        </p:nvSpPr>
        <p:spPr bwMode="auto">
          <a:xfrm>
            <a:off x="6328995" y="2026679"/>
            <a:ext cx="2215115" cy="277000"/>
          </a:xfrm>
          <a:prstGeom prst="rect">
            <a:avLst/>
          </a:prstGeom>
          <a:noFill/>
          <a:ln w="9525">
            <a:noFill/>
            <a:miter lim="800000"/>
            <a:headEnd/>
            <a:tailEnd/>
          </a:ln>
        </p:spPr>
        <p:txBody>
          <a:bodyPr wrap="square">
            <a:spAutoFit/>
          </a:bodyPr>
          <a:lstStyle/>
          <a:p>
            <a:r>
              <a:rPr lang="en-US" sz="1200" b="1" dirty="0" smtClean="0">
                <a:solidFill>
                  <a:srgbClr val="FF0000"/>
                </a:solidFill>
                <a:latin typeface="Arial" pitchFamily="34" charset="0"/>
                <a:cs typeface="Arial" pitchFamily="34" charset="0"/>
              </a:rPr>
              <a:t>84Ga -&gt; 84Ge </a:t>
            </a:r>
            <a:r>
              <a:rPr lang="en-US" sz="1200" b="1" dirty="0" smtClean="0">
                <a:solidFill>
                  <a:srgbClr val="FF0000"/>
                </a:solidFill>
                <a:latin typeface="Symbol" pitchFamily="18" charset="2"/>
                <a:cs typeface="Arial" pitchFamily="34" charset="0"/>
              </a:rPr>
              <a:t>b</a:t>
            </a:r>
            <a:r>
              <a:rPr lang="en-US" sz="1200" b="1" dirty="0" smtClean="0">
                <a:solidFill>
                  <a:srgbClr val="FF0000"/>
                </a:solidFill>
                <a:latin typeface="Arial" pitchFamily="34" charset="0"/>
                <a:cs typeface="Arial" pitchFamily="34" charset="0"/>
              </a:rPr>
              <a:t>-decay</a:t>
            </a:r>
            <a:endParaRPr lang="fr-FR" sz="1200" b="1" dirty="0">
              <a:solidFill>
                <a:srgbClr val="FF0000"/>
              </a:solidFill>
              <a:latin typeface="Arial" pitchFamily="34" charset="0"/>
              <a:cs typeface="Arial" pitchFamily="34" charset="0"/>
            </a:endParaRPr>
          </a:p>
        </p:txBody>
      </p:sp>
      <p:cxnSp>
        <p:nvCxnSpPr>
          <p:cNvPr id="68" name="Connecteur droit 68"/>
          <p:cNvCxnSpPr/>
          <p:nvPr/>
        </p:nvCxnSpPr>
        <p:spPr>
          <a:xfrm>
            <a:off x="4950606" y="2275455"/>
            <a:ext cx="2184329" cy="2638"/>
          </a:xfrm>
          <a:prstGeom prst="line">
            <a:avLst/>
          </a:prstGeom>
          <a:ln w="28575">
            <a:solidFill>
              <a:srgbClr val="FF0000"/>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69" name="Connecteur droit 69"/>
          <p:cNvCxnSpPr/>
          <p:nvPr/>
        </p:nvCxnSpPr>
        <p:spPr>
          <a:xfrm>
            <a:off x="4954150" y="4798916"/>
            <a:ext cx="2184329" cy="2638"/>
          </a:xfrm>
          <a:prstGeom prst="line">
            <a:avLst/>
          </a:prstGeom>
          <a:ln w="28575">
            <a:solidFill>
              <a:srgbClr val="FF0000"/>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70" name="Connecteur droit 70"/>
          <p:cNvCxnSpPr/>
          <p:nvPr/>
        </p:nvCxnSpPr>
        <p:spPr>
          <a:xfrm>
            <a:off x="4975415" y="5202952"/>
            <a:ext cx="2184329" cy="2638"/>
          </a:xfrm>
          <a:prstGeom prst="line">
            <a:avLst/>
          </a:prstGeom>
          <a:ln w="28575">
            <a:solidFill>
              <a:srgbClr val="FF0000"/>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71" name="Text Box 9"/>
          <p:cNvSpPr txBox="1">
            <a:spLocks noChangeArrowheads="1"/>
          </p:cNvSpPr>
          <p:nvPr/>
        </p:nvSpPr>
        <p:spPr bwMode="auto">
          <a:xfrm>
            <a:off x="729892" y="6103614"/>
            <a:ext cx="3214710" cy="523221"/>
          </a:xfrm>
          <a:prstGeom prst="rect">
            <a:avLst/>
          </a:prstGeom>
          <a:noFill/>
          <a:ln w="9525">
            <a:noFill/>
            <a:miter lim="800000"/>
            <a:headEnd/>
            <a:tailEnd/>
          </a:ln>
        </p:spPr>
        <p:txBody>
          <a:bodyPr wrap="square">
            <a:spAutoFit/>
          </a:bodyPr>
          <a:lstStyle/>
          <a:p>
            <a:r>
              <a:rPr lang="en-US" sz="1400" b="1" dirty="0" smtClean="0">
                <a:latin typeface="Calibri" pitchFamily="34" charset="0"/>
              </a:rPr>
              <a:t>initial idea of a R&amp;D test bench for the SPIRAL2 project at the Orsay Tandem</a:t>
            </a:r>
            <a:endParaRPr lang="fr-FR" sz="1400" b="1" dirty="0">
              <a:solidFill>
                <a:srgbClr val="FF3300"/>
              </a:solidFill>
              <a:latin typeface="Calibri" pitchFamily="34" charset="0"/>
            </a:endParaRPr>
          </a:p>
        </p:txBody>
      </p:sp>
      <p:cxnSp>
        <p:nvCxnSpPr>
          <p:cNvPr id="72" name="Connecteur droit 72"/>
          <p:cNvCxnSpPr/>
          <p:nvPr/>
        </p:nvCxnSpPr>
        <p:spPr>
          <a:xfrm rot="10800000" flipH="1">
            <a:off x="4876713" y="6484892"/>
            <a:ext cx="561975" cy="1588"/>
          </a:xfrm>
          <a:prstGeom prst="line">
            <a:avLst/>
          </a:prstGeom>
          <a:ln w="28575">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73" name="Connecteur droit 73"/>
          <p:cNvCxnSpPr/>
          <p:nvPr/>
        </p:nvCxnSpPr>
        <p:spPr>
          <a:xfrm rot="10800000">
            <a:off x="3720775" y="282500"/>
            <a:ext cx="561975" cy="1588"/>
          </a:xfrm>
          <a:prstGeom prst="line">
            <a:avLst/>
          </a:prstGeom>
          <a:ln w="28575">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74" name="Connecteur droit 74"/>
          <p:cNvCxnSpPr/>
          <p:nvPr/>
        </p:nvCxnSpPr>
        <p:spPr>
          <a:xfrm rot="5400000">
            <a:off x="3654278" y="1066589"/>
            <a:ext cx="103516" cy="690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75" name="Picture 4" descr="alto_coul"/>
          <p:cNvPicPr>
            <a:picLocks noChangeAspect="1" noChangeArrowheads="1"/>
          </p:cNvPicPr>
          <p:nvPr/>
        </p:nvPicPr>
        <p:blipFill>
          <a:blip r:embed="rId6" cstate="print"/>
          <a:srcRect/>
          <a:stretch>
            <a:fillRect/>
          </a:stretch>
        </p:blipFill>
        <p:spPr bwMode="auto">
          <a:xfrm>
            <a:off x="5103515" y="5273514"/>
            <a:ext cx="1164565" cy="967910"/>
          </a:xfrm>
          <a:prstGeom prst="rect">
            <a:avLst/>
          </a:prstGeom>
          <a:noFill/>
          <a:ln w="9525">
            <a:noFill/>
            <a:miter lim="800000"/>
            <a:headEnd/>
            <a:tailEnd/>
          </a:ln>
        </p:spPr>
      </p:pic>
      <p:pic>
        <p:nvPicPr>
          <p:cNvPr id="76" name="Picture 5" descr="PIC00001"/>
          <p:cNvPicPr>
            <a:picLocks noChangeAspect="1" noChangeArrowheads="1"/>
          </p:cNvPicPr>
          <p:nvPr/>
        </p:nvPicPr>
        <p:blipFill>
          <a:blip r:embed="rId7" cstate="print"/>
          <a:srcRect/>
          <a:stretch>
            <a:fillRect/>
          </a:stretch>
        </p:blipFill>
        <p:spPr bwMode="auto">
          <a:xfrm>
            <a:off x="5095698" y="4551661"/>
            <a:ext cx="815607" cy="612027"/>
          </a:xfrm>
          <a:prstGeom prst="rect">
            <a:avLst/>
          </a:prstGeom>
          <a:noFill/>
          <a:ln w="9525">
            <a:noFill/>
            <a:miter lim="800000"/>
            <a:headEnd/>
            <a:tailEnd/>
          </a:ln>
        </p:spPr>
      </p:pic>
      <p:pic>
        <p:nvPicPr>
          <p:cNvPr id="77" name="Picture 6"/>
          <p:cNvPicPr>
            <a:picLocks noChangeAspect="1" noChangeArrowheads="1"/>
          </p:cNvPicPr>
          <p:nvPr/>
        </p:nvPicPr>
        <p:blipFill>
          <a:blip r:embed="rId8" cstate="print"/>
          <a:srcRect/>
          <a:stretch>
            <a:fillRect/>
          </a:stretch>
        </p:blipFill>
        <p:spPr bwMode="auto">
          <a:xfrm>
            <a:off x="5120768" y="3915966"/>
            <a:ext cx="810882" cy="606726"/>
          </a:xfrm>
          <a:prstGeom prst="rect">
            <a:avLst/>
          </a:prstGeom>
          <a:noFill/>
          <a:ln w="9525">
            <a:noFill/>
            <a:miter lim="800000"/>
            <a:headEnd/>
            <a:tailEnd/>
          </a:ln>
        </p:spPr>
      </p:pic>
      <p:pic>
        <p:nvPicPr>
          <p:cNvPr id="78" name="faisceau.wmv">
            <a:hlinkClick r:id="" action="ppaction://media"/>
          </p:cNvPr>
          <p:cNvPicPr>
            <a:picLocks noRot="1" noChangeAspect="1" noChangeArrowheads="1"/>
          </p:cNvPicPr>
          <p:nvPr>
            <a:videoFile r:link="rId1"/>
          </p:nvPr>
        </p:nvPicPr>
        <p:blipFill>
          <a:blip r:embed="rId9" cstate="print"/>
          <a:srcRect/>
          <a:stretch>
            <a:fillRect/>
          </a:stretch>
        </p:blipFill>
        <p:spPr bwMode="auto">
          <a:xfrm>
            <a:off x="4844721" y="3188441"/>
            <a:ext cx="621581" cy="497162"/>
          </a:xfrm>
          <a:prstGeom prst="rect">
            <a:avLst/>
          </a:prstGeom>
          <a:noFill/>
          <a:ln w="9525">
            <a:noFill/>
            <a:miter lim="800000"/>
            <a:headEnd/>
            <a:tailEnd/>
          </a:ln>
        </p:spPr>
      </p:pic>
      <p:pic>
        <p:nvPicPr>
          <p:cNvPr id="79" name="Picture 4" descr="_IGP1067"/>
          <p:cNvPicPr>
            <a:picLocks noChangeAspect="1" noChangeArrowheads="1"/>
          </p:cNvPicPr>
          <p:nvPr/>
        </p:nvPicPr>
        <p:blipFill>
          <a:blip r:embed="rId10" cstate="print"/>
          <a:srcRect t="23750"/>
          <a:stretch>
            <a:fillRect/>
          </a:stretch>
        </p:blipFill>
        <p:spPr bwMode="auto">
          <a:xfrm>
            <a:off x="5214401" y="1254664"/>
            <a:ext cx="725876" cy="832583"/>
          </a:xfrm>
          <a:prstGeom prst="rect">
            <a:avLst/>
          </a:prstGeom>
          <a:noFill/>
          <a:ln w="9525">
            <a:noFill/>
            <a:miter lim="800000"/>
            <a:headEnd/>
            <a:tailEnd/>
          </a:ln>
        </p:spPr>
      </p:pic>
      <p:pic>
        <p:nvPicPr>
          <p:cNvPr id="80" name="Picture 51"/>
          <p:cNvPicPr>
            <a:picLocks noChangeAspect="1" noChangeArrowheads="1"/>
          </p:cNvPicPr>
          <p:nvPr/>
        </p:nvPicPr>
        <p:blipFill>
          <a:blip r:embed="rId11" cstate="print"/>
          <a:srcRect l="5719" t="24232" r="3336" b="18510"/>
          <a:stretch>
            <a:fillRect/>
          </a:stretch>
        </p:blipFill>
        <p:spPr bwMode="auto">
          <a:xfrm>
            <a:off x="5096716" y="2074400"/>
            <a:ext cx="1223123" cy="1091054"/>
          </a:xfrm>
          <a:prstGeom prst="rect">
            <a:avLst/>
          </a:prstGeom>
          <a:noFill/>
          <a:ln w="9525">
            <a:noFill/>
            <a:miter lim="800000"/>
            <a:headEnd/>
            <a:tailEnd/>
          </a:ln>
        </p:spPr>
      </p:pic>
      <p:pic>
        <p:nvPicPr>
          <p:cNvPr id="81" name="Picture 21" descr="0005"/>
          <p:cNvPicPr>
            <a:picLocks noChangeAspect="1" noChangeArrowheads="1"/>
          </p:cNvPicPr>
          <p:nvPr/>
        </p:nvPicPr>
        <p:blipFill>
          <a:blip r:embed="rId12" cstate="print"/>
          <a:srcRect/>
          <a:stretch>
            <a:fillRect/>
          </a:stretch>
        </p:blipFill>
        <p:spPr bwMode="auto">
          <a:xfrm>
            <a:off x="5628618" y="2689996"/>
            <a:ext cx="1157048" cy="868033"/>
          </a:xfrm>
          <a:prstGeom prst="rect">
            <a:avLst/>
          </a:prstGeom>
          <a:noFill/>
          <a:ln w="9525">
            <a:noFill/>
            <a:miter lim="800000"/>
            <a:headEnd/>
            <a:tailEnd/>
          </a:ln>
        </p:spPr>
      </p:pic>
      <p:sp>
        <p:nvSpPr>
          <p:cNvPr id="82" name="Text Box 29"/>
          <p:cNvSpPr txBox="1">
            <a:spLocks noChangeArrowheads="1"/>
          </p:cNvSpPr>
          <p:nvPr/>
        </p:nvSpPr>
        <p:spPr bwMode="auto">
          <a:xfrm>
            <a:off x="2251047" y="81672"/>
            <a:ext cx="1449248" cy="277000"/>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square">
            <a:spAutoFit/>
          </a:bodyPr>
          <a:lstStyle/>
          <a:p>
            <a:pPr algn="r"/>
            <a:r>
              <a:rPr lang="en-US" sz="1200" b="1" dirty="0" smtClean="0">
                <a:latin typeface="Arial" pitchFamily="34" charset="0"/>
                <a:cs typeface="Arial" pitchFamily="34" charset="0"/>
              </a:rPr>
              <a:t>INAUGURATION</a:t>
            </a:r>
            <a:endParaRPr lang="fr-FR" sz="1200" b="1" dirty="0">
              <a:solidFill>
                <a:srgbClr val="FF3300"/>
              </a:solidFill>
              <a:latin typeface="Arial" pitchFamily="34" charset="0"/>
              <a:cs typeface="Arial" pitchFamily="34" charset="0"/>
            </a:endParaRPr>
          </a:p>
        </p:txBody>
      </p:sp>
    </p:spTree>
    <p:extLst>
      <p:ext uri="{BB962C8B-B14F-4D97-AF65-F5344CB8AC3E}">
        <p14:creationId xmlns:p14="http://schemas.microsoft.com/office/powerpoint/2010/main" val="3154281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78"/>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name="page6">
    <p:spTree>
      <p:nvGrpSpPr>
        <p:cNvPr id="1" name=""/>
        <p:cNvGrpSpPr/>
        <p:nvPr/>
      </p:nvGrpSpPr>
      <p:grpSpPr>
        <a:xfrm>
          <a:off x="0" y="0"/>
          <a:ext cx="0" cy="0"/>
          <a:chOff x="0" y="0"/>
          <a:chExt cx="0" cy="0"/>
        </a:xfrm>
      </p:grpSpPr>
      <p:sp>
        <p:nvSpPr>
          <p:cNvPr id="2" name="TextBox 1"/>
          <p:cNvSpPr txBox="1"/>
          <p:nvPr/>
        </p:nvSpPr>
        <p:spPr>
          <a:xfrm>
            <a:off x="312929" y="5903999"/>
            <a:ext cx="3915280" cy="583321"/>
          </a:xfrm>
          <a:prstGeom prst="rect">
            <a:avLst/>
          </a:prstGeom>
          <a:noFill/>
          <a:ln>
            <a:noFill/>
          </a:ln>
        </p:spPr>
        <p:txBody>
          <a:bodyPr vert="horz" wrap="none" lIns="90000" tIns="45000" rIns="90000" bIns="45000" anchorCtr="0" compatLnSpc="1">
            <a:sp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600" b="0" i="0" u="none" strike="noStrike" cap="none" baseline="0" dirty="0">
                <a:ln>
                  <a:noFill/>
                </a:ln>
                <a:solidFill>
                  <a:srgbClr val="000000"/>
                </a:solidFill>
                <a:latin typeface="Arial" pitchFamily="34"/>
                <a:ea typeface="ＭＳ Ｐゴシック" pitchFamily="34"/>
                <a:cs typeface="ＭＳ Ｐゴシック" pitchFamily="34"/>
              </a:rPr>
              <a:t>figures from </a:t>
            </a:r>
            <a:r>
              <a:rPr lang="en-US" sz="1600" b="0" i="0" u="none" strike="noStrike" cap="none" baseline="0" dirty="0" smtClean="0">
                <a:ln>
                  <a:noFill/>
                </a:ln>
                <a:solidFill>
                  <a:srgbClr val="000000"/>
                </a:solidFill>
                <a:latin typeface="Arial" pitchFamily="34"/>
                <a:ea typeface="ＭＳ Ｐゴシック" pitchFamily="34"/>
                <a:cs typeface="ＭＳ Ｐゴシック" pitchFamily="34"/>
              </a:rPr>
              <a:t/>
            </a:r>
            <a:br>
              <a:rPr lang="en-US" sz="1600" b="0" i="0" u="none" strike="noStrike" cap="none" baseline="0" dirty="0" smtClean="0">
                <a:ln>
                  <a:noFill/>
                </a:ln>
                <a:solidFill>
                  <a:srgbClr val="000000"/>
                </a:solidFill>
                <a:latin typeface="Arial" pitchFamily="34"/>
                <a:ea typeface="ＭＳ Ｐゴシック" pitchFamily="34"/>
                <a:cs typeface="ＭＳ Ｐゴシック" pitchFamily="34"/>
              </a:rPr>
            </a:br>
            <a:r>
              <a:rPr lang="en-US" sz="1600" b="0" i="0" u="none" strike="noStrike" cap="none" baseline="0" dirty="0" smtClean="0">
                <a:ln>
                  <a:noFill/>
                </a:ln>
                <a:solidFill>
                  <a:srgbClr val="000000"/>
                </a:solidFill>
                <a:latin typeface="Arial" pitchFamily="34"/>
                <a:ea typeface="ＭＳ Ｐゴシック" pitchFamily="34"/>
                <a:cs typeface="ＭＳ Ｐゴシック" pitchFamily="34"/>
              </a:rPr>
              <a:t>Y. </a:t>
            </a:r>
            <a:r>
              <a:rPr lang="en-US" sz="1600" b="0" i="0" u="none" strike="noStrike" cap="none" baseline="0" dirty="0" err="1">
                <a:ln>
                  <a:noFill/>
                </a:ln>
                <a:solidFill>
                  <a:srgbClr val="000000"/>
                </a:solidFill>
                <a:latin typeface="Arial" pitchFamily="34"/>
                <a:ea typeface="ＭＳ Ｐゴシック" pitchFamily="34"/>
                <a:cs typeface="ＭＳ Ｐゴシック" pitchFamily="34"/>
              </a:rPr>
              <a:t>Oganessian</a:t>
            </a:r>
            <a:r>
              <a:rPr lang="en-US" sz="1600" b="0" i="0" u="none" strike="noStrike" cap="none" baseline="0" dirty="0">
                <a:ln>
                  <a:noFill/>
                </a:ln>
                <a:solidFill>
                  <a:srgbClr val="000000"/>
                </a:solidFill>
                <a:latin typeface="Arial" pitchFamily="34"/>
                <a:ea typeface="ＭＳ Ｐゴシック" pitchFamily="34"/>
                <a:cs typeface="ＭＳ Ｐゴシック" pitchFamily="34"/>
              </a:rPr>
              <a:t> </a:t>
            </a:r>
            <a:r>
              <a:rPr lang="en-US" sz="1600" b="0" i="1" u="none" strike="noStrike" cap="none" baseline="0" dirty="0">
                <a:ln>
                  <a:noFill/>
                </a:ln>
                <a:solidFill>
                  <a:srgbClr val="000000"/>
                </a:solidFill>
                <a:latin typeface="Arial" pitchFamily="34"/>
                <a:ea typeface="ＭＳ Ｐゴシック" pitchFamily="34"/>
                <a:cs typeface="ＭＳ Ｐゴシック" pitchFamily="34"/>
              </a:rPr>
              <a:t>et </a:t>
            </a:r>
            <a:r>
              <a:rPr lang="en-US" sz="1600" b="0" i="1" u="none" strike="noStrike" cap="none" baseline="0" dirty="0" smtClean="0">
                <a:ln>
                  <a:noFill/>
                </a:ln>
                <a:solidFill>
                  <a:srgbClr val="000000"/>
                </a:solidFill>
                <a:latin typeface="Arial" pitchFamily="34"/>
                <a:ea typeface="ＭＳ Ｐゴシック" pitchFamily="34"/>
                <a:cs typeface="ＭＳ Ｐゴシック" pitchFamily="34"/>
              </a:rPr>
              <a:t>al.</a:t>
            </a:r>
            <a:r>
              <a:rPr lang="en-US" sz="1600" b="0" i="0" u="none" strike="noStrike" cap="none" baseline="0" dirty="0" smtClean="0">
                <a:ln>
                  <a:noFill/>
                </a:ln>
                <a:solidFill>
                  <a:srgbClr val="000000"/>
                </a:solidFill>
                <a:latin typeface="Arial" pitchFamily="34"/>
                <a:ea typeface="ＭＳ Ｐゴシック" pitchFamily="34"/>
                <a:cs typeface="ＭＳ Ｐゴシック" pitchFamily="34"/>
              </a:rPr>
              <a:t>, NPA </a:t>
            </a:r>
            <a:r>
              <a:rPr lang="en-US" sz="1600" b="0" i="0" u="none" strike="noStrike" cap="none" baseline="0" dirty="0">
                <a:ln>
                  <a:noFill/>
                </a:ln>
                <a:solidFill>
                  <a:srgbClr val="000000"/>
                </a:solidFill>
                <a:latin typeface="Arial" pitchFamily="34"/>
                <a:ea typeface="ＭＳ Ｐゴシック" pitchFamily="34"/>
                <a:cs typeface="ＭＳ Ｐゴシック" pitchFamily="34"/>
              </a:rPr>
              <a:t>701 (2002</a:t>
            </a:r>
            <a:r>
              <a:rPr lang="en-US" sz="1600" b="0" i="0" u="none" strike="noStrike" cap="none" baseline="0" dirty="0" smtClean="0">
                <a:ln>
                  <a:noFill/>
                </a:ln>
                <a:solidFill>
                  <a:srgbClr val="000000"/>
                </a:solidFill>
                <a:latin typeface="Arial" pitchFamily="34"/>
                <a:ea typeface="ＭＳ Ｐゴシック" pitchFamily="34"/>
                <a:cs typeface="ＭＳ Ｐゴシック" pitchFamily="34"/>
              </a:rPr>
              <a:t>) 87c</a:t>
            </a:r>
            <a:endParaRPr lang="en-US" sz="1600" b="0" i="0" u="none" strike="noStrike" cap="none" baseline="0" dirty="0">
              <a:ln>
                <a:noFill/>
              </a:ln>
              <a:solidFill>
                <a:srgbClr val="000000"/>
              </a:solidFill>
              <a:latin typeface="Arial" pitchFamily="34"/>
              <a:ea typeface="ＭＳ Ｐゴシック" pitchFamily="34"/>
              <a:cs typeface="ＭＳ Ｐゴシック" pitchFamily="34"/>
            </a:endParaRPr>
          </a:p>
        </p:txBody>
      </p:sp>
      <p:sp>
        <p:nvSpPr>
          <p:cNvPr id="3" name="TextBox 2"/>
          <p:cNvSpPr txBox="1"/>
          <p:nvPr/>
        </p:nvSpPr>
        <p:spPr>
          <a:xfrm>
            <a:off x="453239" y="1416059"/>
            <a:ext cx="3164819" cy="583321"/>
          </a:xfrm>
          <a:prstGeom prst="rect">
            <a:avLst/>
          </a:prstGeom>
          <a:noFill/>
          <a:ln>
            <a:noFill/>
          </a:ln>
        </p:spPr>
        <p:txBody>
          <a:bodyPr vert="horz" wrap="none" lIns="90000" tIns="45000" rIns="90000" bIns="45000" anchorCtr="0" compatLnSpc="1">
            <a:sp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600" b="0" i="0" u="none" strike="noStrike" cap="none" baseline="0" dirty="0">
                <a:ln>
                  <a:noFill/>
                </a:ln>
                <a:solidFill>
                  <a:srgbClr val="000000"/>
                </a:solidFill>
                <a:latin typeface="Arial" pitchFamily="34"/>
                <a:ea typeface="ＭＳ Ｐゴシック" pitchFamily="34"/>
                <a:cs typeface="ＭＳ Ｐゴシック" pitchFamily="34"/>
              </a:rPr>
              <a:t>20 µA 25 MeV e</a:t>
            </a:r>
            <a:r>
              <a:rPr lang="en-US" sz="1600" b="0" i="0" u="none" strike="noStrike" cap="none" baseline="33000" dirty="0">
                <a:ln>
                  <a:noFill/>
                </a:ln>
                <a:solidFill>
                  <a:srgbClr val="000000"/>
                </a:solidFill>
                <a:latin typeface="Arial" pitchFamily="34"/>
                <a:ea typeface="ＭＳ Ｐゴシック" pitchFamily="34"/>
                <a:cs typeface="ＭＳ Ｐゴシック" pitchFamily="34"/>
              </a:rPr>
              <a:t>-</a:t>
            </a:r>
            <a:r>
              <a:rPr lang="en-US" sz="1600" b="0" i="0" u="none" strike="noStrike" cap="none" baseline="0" dirty="0">
                <a:ln>
                  <a:noFill/>
                </a:ln>
                <a:solidFill>
                  <a:srgbClr val="000000"/>
                </a:solidFill>
                <a:latin typeface="Arial" pitchFamily="34"/>
                <a:ea typeface="ＭＳ Ｐゴシック" pitchFamily="34"/>
                <a:cs typeface="ＭＳ Ｐゴシック" pitchFamily="34"/>
              </a:rPr>
              <a:t> + 40 g/cm</a:t>
            </a:r>
            <a:r>
              <a:rPr lang="en-US" sz="1600" b="0" i="0" u="none" strike="noStrike" cap="none" baseline="33000" dirty="0">
                <a:ln>
                  <a:noFill/>
                </a:ln>
                <a:solidFill>
                  <a:srgbClr val="000000"/>
                </a:solidFill>
                <a:latin typeface="Arial" pitchFamily="34"/>
                <a:ea typeface="ＭＳ Ｐゴシック" pitchFamily="34"/>
                <a:cs typeface="ＭＳ Ｐゴシック" pitchFamily="34"/>
              </a:rPr>
              <a:t>2</a:t>
            </a:r>
            <a:r>
              <a:rPr lang="en-US" sz="1600" b="0" i="0" u="none" strike="noStrike" cap="none" baseline="0" dirty="0">
                <a:ln>
                  <a:noFill/>
                </a:ln>
                <a:solidFill>
                  <a:srgbClr val="000000"/>
                </a:solidFill>
                <a:latin typeface="Arial" pitchFamily="34"/>
                <a:ea typeface="ＭＳ Ｐゴシック" pitchFamily="34"/>
                <a:cs typeface="ＭＳ Ｐゴシック" pitchFamily="34"/>
              </a:rPr>
              <a:t> </a:t>
            </a:r>
            <a:r>
              <a:rPr lang="en-US" sz="1600" b="0" i="0" u="none" strike="noStrike" cap="none" baseline="33000" dirty="0">
                <a:ln>
                  <a:noFill/>
                </a:ln>
                <a:solidFill>
                  <a:srgbClr val="000000"/>
                </a:solidFill>
                <a:latin typeface="Arial" pitchFamily="34"/>
                <a:ea typeface="ＭＳ Ｐゴシック" pitchFamily="34"/>
                <a:cs typeface="ＭＳ Ｐゴシック" pitchFamily="34"/>
              </a:rPr>
              <a:t>238</a:t>
            </a:r>
            <a:r>
              <a:rPr lang="en-US" sz="1600" b="0" i="0" u="none" strike="noStrike" cap="none" baseline="0" dirty="0">
                <a:ln>
                  <a:noFill/>
                </a:ln>
                <a:solidFill>
                  <a:srgbClr val="000000"/>
                </a:solidFill>
                <a:latin typeface="Arial" pitchFamily="34"/>
                <a:ea typeface="ＭＳ Ｐゴシック" pitchFamily="34"/>
                <a:cs typeface="ＭＳ Ｐゴシック" pitchFamily="34"/>
              </a:rPr>
              <a:t>U</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600" b="0" i="0" u="none" strike="noStrike" cap="none" baseline="0" dirty="0">
                <a:ln>
                  <a:noFill/>
                </a:ln>
                <a:solidFill>
                  <a:srgbClr val="000000"/>
                </a:solidFill>
                <a:latin typeface="Arial" pitchFamily="34"/>
                <a:ea typeface="ＭＳ Ｐゴシック" pitchFamily="34"/>
                <a:cs typeface="ＭＳ Ｐゴシック" pitchFamily="34"/>
              </a:rPr>
              <a:t>1.5 10</a:t>
            </a:r>
            <a:r>
              <a:rPr lang="en-US" sz="1600" b="0" i="0" u="none" strike="noStrike" cap="none" baseline="33000" dirty="0">
                <a:ln>
                  <a:noFill/>
                </a:ln>
                <a:solidFill>
                  <a:srgbClr val="000000"/>
                </a:solidFill>
                <a:latin typeface="Arial" pitchFamily="34"/>
                <a:ea typeface="ＭＳ Ｐゴシック" pitchFamily="34"/>
                <a:cs typeface="ＭＳ Ｐゴシック" pitchFamily="34"/>
              </a:rPr>
              <a:t>11</a:t>
            </a:r>
            <a:r>
              <a:rPr lang="en-US" sz="1600" b="0" i="0" u="none" strike="noStrike" cap="none" baseline="0" dirty="0">
                <a:ln>
                  <a:noFill/>
                </a:ln>
                <a:solidFill>
                  <a:srgbClr val="000000"/>
                </a:solidFill>
                <a:latin typeface="Arial" pitchFamily="34"/>
                <a:ea typeface="ＭＳ Ｐゴシック" pitchFamily="34"/>
                <a:cs typeface="ＭＳ Ｐゴシック" pitchFamily="34"/>
              </a:rPr>
              <a:t> f/s</a:t>
            </a:r>
          </a:p>
        </p:txBody>
      </p:sp>
      <p:sp>
        <p:nvSpPr>
          <p:cNvPr id="5" name="TextBox 4"/>
          <p:cNvSpPr txBox="1"/>
          <p:nvPr/>
        </p:nvSpPr>
        <p:spPr>
          <a:xfrm>
            <a:off x="292712" y="5093421"/>
            <a:ext cx="3848916" cy="583321"/>
          </a:xfrm>
          <a:prstGeom prst="rect">
            <a:avLst/>
          </a:prstGeom>
          <a:noFill/>
          <a:ln>
            <a:noFill/>
          </a:ln>
        </p:spPr>
        <p:txBody>
          <a:bodyPr vert="horz" wrap="none" lIns="90000" tIns="45000" rIns="90000" bIns="45000" anchorCtr="0" compatLnSpc="1">
            <a:sp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600" b="0" i="0" u="none" strike="noStrike" cap="none" baseline="33000" dirty="0">
                <a:ln>
                  <a:noFill/>
                </a:ln>
                <a:solidFill>
                  <a:srgbClr val="000000"/>
                </a:solidFill>
                <a:latin typeface="Arial" pitchFamily="34"/>
                <a:ea typeface="ＭＳ Ｐゴシック" pitchFamily="34"/>
                <a:cs typeface="ＭＳ Ｐゴシック" pitchFamily="34"/>
              </a:rPr>
              <a:t>238</a:t>
            </a:r>
            <a:r>
              <a:rPr lang="en-US" sz="1600" b="0" i="0" u="none" strike="noStrike" cap="none" baseline="0" dirty="0">
                <a:ln>
                  <a:noFill/>
                </a:ln>
                <a:solidFill>
                  <a:srgbClr val="000000"/>
                </a:solidFill>
                <a:latin typeface="Arial" pitchFamily="34"/>
                <a:ea typeface="ＭＳ Ｐゴシック" pitchFamily="34"/>
                <a:cs typeface="ＭＳ Ｐゴシック" pitchFamily="34"/>
              </a:rPr>
              <a:t>U(</a:t>
            </a:r>
            <a:r>
              <a:rPr lang="en-US" sz="1600" b="0" i="0" u="none" strike="noStrike" cap="none" baseline="0" dirty="0" err="1">
                <a:ln>
                  <a:noFill/>
                </a:ln>
                <a:solidFill>
                  <a:srgbClr val="000000"/>
                </a:solidFill>
                <a:latin typeface="Arial" pitchFamily="34"/>
                <a:ea typeface="ＭＳ Ｐゴシック" pitchFamily="34"/>
                <a:cs typeface="ＭＳ Ｐゴシック" pitchFamily="34"/>
              </a:rPr>
              <a:t>γ,f</a:t>
            </a:r>
            <a:r>
              <a:rPr lang="en-US" sz="1600" b="0" i="0" u="none" strike="noStrike" cap="none" baseline="0" dirty="0">
                <a:ln>
                  <a:noFill/>
                </a:ln>
                <a:solidFill>
                  <a:srgbClr val="000000"/>
                </a:solidFill>
                <a:latin typeface="Arial" pitchFamily="34"/>
                <a:ea typeface="ＭＳ Ｐゴシック" pitchFamily="34"/>
                <a:cs typeface="ＭＳ Ｐゴシック" pitchFamily="34"/>
              </a:rPr>
              <a:t>) cross section from </a:t>
            </a:r>
            <a:r>
              <a:rPr lang="en-US" sz="1600" b="0" i="0" u="none" strike="noStrike" cap="none" baseline="0" dirty="0" smtClean="0">
                <a:ln>
                  <a:noFill/>
                </a:ln>
                <a:solidFill>
                  <a:srgbClr val="000000"/>
                </a:solidFill>
                <a:latin typeface="Arial" pitchFamily="34"/>
                <a:ea typeface="ＭＳ Ｐゴシック" pitchFamily="34"/>
                <a:cs typeface="ＭＳ Ｐゴシック" pitchFamily="34"/>
              </a:rPr>
              <a:t/>
            </a:r>
            <a:br>
              <a:rPr lang="en-US" sz="1600" b="0" i="0" u="none" strike="noStrike" cap="none" baseline="0" dirty="0" smtClean="0">
                <a:ln>
                  <a:noFill/>
                </a:ln>
                <a:solidFill>
                  <a:srgbClr val="000000"/>
                </a:solidFill>
                <a:latin typeface="Arial" pitchFamily="34"/>
                <a:ea typeface="ＭＳ Ｐゴシック" pitchFamily="34"/>
                <a:cs typeface="ＭＳ Ｐゴシック" pitchFamily="34"/>
              </a:rPr>
            </a:br>
            <a:r>
              <a:rPr lang="en-US" sz="1600" b="0" i="0" u="none" strike="noStrike" cap="none" baseline="0" dirty="0" err="1" smtClean="0">
                <a:ln>
                  <a:noFill/>
                </a:ln>
                <a:solidFill>
                  <a:srgbClr val="000000"/>
                </a:solidFill>
                <a:latin typeface="Arial" pitchFamily="34"/>
                <a:ea typeface="ＭＳ Ｐゴシック" pitchFamily="34"/>
                <a:cs typeface="ＭＳ Ｐゴシック" pitchFamily="34"/>
              </a:rPr>
              <a:t>J.T.Caldwell</a:t>
            </a:r>
            <a:r>
              <a:rPr lang="en-US" sz="1600" b="0" i="0" u="none" strike="noStrike" cap="none" baseline="0" dirty="0" smtClean="0">
                <a:ln>
                  <a:noFill/>
                </a:ln>
                <a:solidFill>
                  <a:srgbClr val="000000"/>
                </a:solidFill>
                <a:latin typeface="Arial" pitchFamily="34"/>
                <a:ea typeface="ＭＳ Ｐゴシック" pitchFamily="34"/>
                <a:cs typeface="ＭＳ Ｐゴシック" pitchFamily="34"/>
              </a:rPr>
              <a:t> </a:t>
            </a:r>
            <a:r>
              <a:rPr lang="en-US" sz="1600" b="0" i="1" u="none" strike="noStrike" cap="none" baseline="0" dirty="0">
                <a:ln>
                  <a:noFill/>
                </a:ln>
                <a:solidFill>
                  <a:srgbClr val="000000"/>
                </a:solidFill>
                <a:latin typeface="Arial" pitchFamily="34"/>
                <a:ea typeface="ＭＳ Ｐゴシック" pitchFamily="34"/>
                <a:cs typeface="ＭＳ Ｐゴシック" pitchFamily="34"/>
              </a:rPr>
              <a:t>et </a:t>
            </a:r>
            <a:r>
              <a:rPr lang="en-US" sz="1600" b="0" i="1" u="none" strike="noStrike" cap="none" baseline="0" dirty="0" smtClean="0">
                <a:ln>
                  <a:noFill/>
                </a:ln>
                <a:solidFill>
                  <a:srgbClr val="000000"/>
                </a:solidFill>
                <a:latin typeface="Arial" pitchFamily="34"/>
                <a:ea typeface="ＭＳ Ｐゴシック" pitchFamily="34"/>
                <a:cs typeface="ＭＳ Ｐゴシック" pitchFamily="34"/>
              </a:rPr>
              <a:t>al.</a:t>
            </a:r>
            <a:r>
              <a:rPr lang="en-US" sz="1600" b="0" i="0" u="none" strike="noStrike" cap="none" baseline="0" dirty="0" smtClean="0">
                <a:ln>
                  <a:noFill/>
                </a:ln>
                <a:solidFill>
                  <a:srgbClr val="000000"/>
                </a:solidFill>
                <a:latin typeface="Arial" pitchFamily="34"/>
                <a:ea typeface="ＭＳ Ｐゴシック" pitchFamily="34"/>
                <a:cs typeface="ＭＳ Ｐゴシック" pitchFamily="34"/>
              </a:rPr>
              <a:t>, </a:t>
            </a:r>
            <a:r>
              <a:rPr lang="en-US" sz="1600" dirty="0" smtClean="0">
                <a:solidFill>
                  <a:srgbClr val="000000"/>
                </a:solidFill>
                <a:latin typeface="Arial" pitchFamily="34"/>
                <a:ea typeface="ＭＳ Ｐゴシック" pitchFamily="34"/>
                <a:cs typeface="ＭＳ Ｐゴシック" pitchFamily="34"/>
              </a:rPr>
              <a:t> </a:t>
            </a:r>
            <a:r>
              <a:rPr lang="en-US" sz="1600" b="0" i="0" u="none" strike="noStrike" cap="none" baseline="0" dirty="0" smtClean="0">
                <a:ln>
                  <a:noFill/>
                </a:ln>
                <a:solidFill>
                  <a:srgbClr val="000000"/>
                </a:solidFill>
                <a:latin typeface="Arial" pitchFamily="34"/>
                <a:ea typeface="ＭＳ Ｐゴシック" pitchFamily="34"/>
                <a:cs typeface="ＭＳ Ｐゴシック" pitchFamily="34"/>
              </a:rPr>
              <a:t>PRC </a:t>
            </a:r>
            <a:r>
              <a:rPr lang="en-US" sz="1600" b="0" i="0" u="none" strike="noStrike" cap="none" baseline="0" dirty="0">
                <a:ln>
                  <a:noFill/>
                </a:ln>
                <a:solidFill>
                  <a:srgbClr val="000000"/>
                </a:solidFill>
                <a:latin typeface="Arial" pitchFamily="34"/>
                <a:ea typeface="ＭＳ Ｐゴシック" pitchFamily="34"/>
                <a:cs typeface="ＭＳ Ｐゴシック" pitchFamily="34"/>
              </a:rPr>
              <a:t>21 (1980</a:t>
            </a:r>
            <a:r>
              <a:rPr lang="en-US" sz="1600" b="0" i="0" u="none" strike="noStrike" cap="none" baseline="0" dirty="0" smtClean="0">
                <a:ln>
                  <a:noFill/>
                </a:ln>
                <a:solidFill>
                  <a:srgbClr val="000000"/>
                </a:solidFill>
                <a:latin typeface="Arial" pitchFamily="34"/>
                <a:ea typeface="ＭＳ Ｐゴシック" pitchFamily="34"/>
                <a:cs typeface="ＭＳ Ｐゴシック" pitchFamily="34"/>
              </a:rPr>
              <a:t>) 1215</a:t>
            </a:r>
            <a:endParaRPr lang="en-US" sz="1600" b="0" i="0" u="none" strike="noStrike" cap="none" baseline="0" dirty="0">
              <a:ln>
                <a:noFill/>
              </a:ln>
              <a:solidFill>
                <a:srgbClr val="000000"/>
              </a:solidFill>
              <a:latin typeface="Arial" pitchFamily="34"/>
              <a:ea typeface="ＭＳ Ｐゴシック" pitchFamily="34"/>
              <a:cs typeface="ＭＳ Ｐゴシック" pitchFamily="34"/>
            </a:endParaRPr>
          </a:p>
        </p:txBody>
      </p:sp>
      <p:sp>
        <p:nvSpPr>
          <p:cNvPr id="8" name="Freeform 7"/>
          <p:cNvSpPr/>
          <p:nvPr/>
        </p:nvSpPr>
        <p:spPr>
          <a:xfrm>
            <a:off x="-19080" y="-4680"/>
            <a:ext cx="9164520" cy="6080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660066"/>
          </a:solidFill>
          <a:ln>
            <a:noFill/>
            <a:prstDash val="solid"/>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9" name="Freeform 8"/>
          <p:cNvSpPr/>
          <p:nvPr/>
        </p:nvSpPr>
        <p:spPr>
          <a:xfrm>
            <a:off x="0" y="85680"/>
            <a:ext cx="9144000" cy="36827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GB" sz="1800" b="1" i="0" u="none" strike="noStrike" cap="none" baseline="0">
                <a:ln>
                  <a:noFill/>
                </a:ln>
                <a:solidFill>
                  <a:srgbClr val="FFFFFF"/>
                </a:solidFill>
                <a:latin typeface="Arial" pitchFamily="34"/>
                <a:ea typeface="ＭＳ Ｐゴシック" pitchFamily="34"/>
                <a:cs typeface="ＭＳ Ｐゴシック" pitchFamily="34"/>
              </a:rPr>
              <a:t>Photofission</a:t>
            </a:r>
          </a:p>
        </p:txBody>
      </p:sp>
      <p:grpSp>
        <p:nvGrpSpPr>
          <p:cNvPr id="17" name="Group 16"/>
          <p:cNvGrpSpPr/>
          <p:nvPr/>
        </p:nvGrpSpPr>
        <p:grpSpPr>
          <a:xfrm>
            <a:off x="273093" y="2004438"/>
            <a:ext cx="3359455" cy="2987017"/>
            <a:chOff x="105120" y="1494360"/>
            <a:chExt cx="3695400" cy="3285719"/>
          </a:xfrm>
        </p:grpSpPr>
        <p:pic>
          <p:nvPicPr>
            <p:cNvPr id="4" name="Picture 3"/>
            <p:cNvPicPr>
              <a:picLocks noChangeAspect="1"/>
            </p:cNvPicPr>
            <p:nvPr/>
          </p:nvPicPr>
          <p:blipFill>
            <a:blip r:embed="rId3">
              <a:alphaModFix/>
            </a:blip>
            <a:srcRect/>
            <a:stretch>
              <a:fillRect/>
            </a:stretch>
          </p:blipFill>
          <p:spPr>
            <a:xfrm>
              <a:off x="105120" y="1494360"/>
              <a:ext cx="3695400" cy="3285719"/>
            </a:xfrm>
            <a:prstGeom prst="rect">
              <a:avLst/>
            </a:prstGeom>
            <a:noFill/>
            <a:ln>
              <a:noFill/>
            </a:ln>
          </p:spPr>
        </p:pic>
        <p:sp>
          <p:nvSpPr>
            <p:cNvPr id="11" name="Freeform 10"/>
            <p:cNvSpPr/>
            <p:nvPr/>
          </p:nvSpPr>
          <p:spPr>
            <a:xfrm>
              <a:off x="2462400" y="3111120"/>
              <a:ext cx="668520" cy="232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36720">
              <a:solidFill>
                <a:srgbClr val="FF0000"/>
              </a:solidFill>
              <a:prstDash val="solid"/>
            </a:ln>
          </p:spPr>
          <p:txBody>
            <a:bodyPr vert="horz" wrap="none" lIns="108360" tIns="63360" rIns="108360" bIns="6336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grpSp>
      <p:grpSp>
        <p:nvGrpSpPr>
          <p:cNvPr id="19" name="Group 18"/>
          <p:cNvGrpSpPr/>
          <p:nvPr/>
        </p:nvGrpSpPr>
        <p:grpSpPr>
          <a:xfrm>
            <a:off x="4989502" y="3834379"/>
            <a:ext cx="3050836" cy="2909455"/>
            <a:chOff x="4836960" y="3495959"/>
            <a:chExt cx="3355920" cy="3200400"/>
          </a:xfrm>
        </p:grpSpPr>
        <p:pic>
          <p:nvPicPr>
            <p:cNvPr id="10" name="Picture 9"/>
            <p:cNvPicPr>
              <a:picLocks noChangeAspect="1"/>
            </p:cNvPicPr>
            <p:nvPr/>
          </p:nvPicPr>
          <p:blipFill>
            <a:blip r:embed="rId4">
              <a:alphaModFix/>
            </a:blip>
            <a:srcRect/>
            <a:stretch>
              <a:fillRect/>
            </a:stretch>
          </p:blipFill>
          <p:spPr>
            <a:xfrm>
              <a:off x="4836960" y="3495959"/>
              <a:ext cx="3355920" cy="3200400"/>
            </a:xfrm>
            <a:prstGeom prst="rect">
              <a:avLst/>
            </a:prstGeom>
            <a:noFill/>
            <a:ln>
              <a:noFill/>
            </a:ln>
          </p:spPr>
        </p:pic>
        <p:sp>
          <p:nvSpPr>
            <p:cNvPr id="14" name="Freeform 13"/>
            <p:cNvSpPr/>
            <p:nvPr/>
          </p:nvSpPr>
          <p:spPr>
            <a:xfrm>
              <a:off x="6062400" y="5883120"/>
              <a:ext cx="1517039" cy="196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36720">
              <a:solidFill>
                <a:srgbClr val="FF0000"/>
              </a:solidFill>
              <a:prstDash val="solid"/>
            </a:ln>
          </p:spPr>
          <p:txBody>
            <a:bodyPr vert="horz" wrap="none" lIns="108360" tIns="63360" rIns="108360" bIns="6336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grpSp>
      <p:grpSp>
        <p:nvGrpSpPr>
          <p:cNvPr id="18" name="Group 17"/>
          <p:cNvGrpSpPr/>
          <p:nvPr/>
        </p:nvGrpSpPr>
        <p:grpSpPr>
          <a:xfrm>
            <a:off x="4135402" y="1685093"/>
            <a:ext cx="4703236" cy="2198945"/>
            <a:chOff x="3900240" y="954359"/>
            <a:chExt cx="5173560" cy="2418840"/>
          </a:xfrm>
        </p:grpSpPr>
        <p:pic>
          <p:nvPicPr>
            <p:cNvPr id="6" name="Picture 5"/>
            <p:cNvPicPr>
              <a:picLocks noChangeAspect="1"/>
            </p:cNvPicPr>
            <p:nvPr/>
          </p:nvPicPr>
          <p:blipFill>
            <a:blip r:embed="rId5">
              <a:alphaModFix/>
            </a:blip>
            <a:srcRect/>
            <a:stretch>
              <a:fillRect/>
            </a:stretch>
          </p:blipFill>
          <p:spPr>
            <a:xfrm>
              <a:off x="3900240" y="981000"/>
              <a:ext cx="2400119" cy="2328120"/>
            </a:xfrm>
            <a:prstGeom prst="rect">
              <a:avLst/>
            </a:prstGeom>
            <a:noFill/>
            <a:ln>
              <a:noFill/>
            </a:ln>
          </p:spPr>
        </p:pic>
        <p:pic>
          <p:nvPicPr>
            <p:cNvPr id="7" name="Picture 6"/>
            <p:cNvPicPr>
              <a:picLocks noChangeAspect="1"/>
            </p:cNvPicPr>
            <p:nvPr/>
          </p:nvPicPr>
          <p:blipFill>
            <a:blip r:embed="rId6">
              <a:alphaModFix/>
            </a:blip>
            <a:srcRect/>
            <a:stretch>
              <a:fillRect/>
            </a:stretch>
          </p:blipFill>
          <p:spPr>
            <a:xfrm>
              <a:off x="6264360" y="954359"/>
              <a:ext cx="2809440" cy="2418840"/>
            </a:xfrm>
            <a:prstGeom prst="rect">
              <a:avLst/>
            </a:prstGeom>
            <a:noFill/>
            <a:ln>
              <a:noFill/>
            </a:ln>
          </p:spPr>
        </p:pic>
        <p:sp>
          <p:nvSpPr>
            <p:cNvPr id="12" name="Freeform 11"/>
            <p:cNvSpPr/>
            <p:nvPr/>
          </p:nvSpPr>
          <p:spPr>
            <a:xfrm>
              <a:off x="5796000" y="1095120"/>
              <a:ext cx="394920" cy="232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36720">
              <a:solidFill>
                <a:srgbClr val="FF0000"/>
              </a:solidFill>
              <a:prstDash val="solid"/>
            </a:ln>
          </p:spPr>
          <p:txBody>
            <a:bodyPr vert="horz" wrap="none" lIns="108360" tIns="63360" rIns="108360" bIns="6336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13" name="Freeform 12"/>
            <p:cNvSpPr/>
            <p:nvPr/>
          </p:nvSpPr>
          <p:spPr>
            <a:xfrm>
              <a:off x="6778800" y="1864800"/>
              <a:ext cx="385200" cy="1083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36720">
              <a:solidFill>
                <a:srgbClr val="FF0000"/>
              </a:solidFill>
              <a:prstDash val="solid"/>
            </a:ln>
          </p:spPr>
          <p:txBody>
            <a:bodyPr vert="horz" wrap="none" lIns="108360" tIns="63360" rIns="108360" bIns="6336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15" name="Straight Connector 14"/>
            <p:cNvSpPr/>
            <p:nvPr/>
          </p:nvSpPr>
          <p:spPr>
            <a:xfrm flipH="1">
              <a:off x="7163999" y="2416680"/>
              <a:ext cx="1023480" cy="0"/>
            </a:xfrm>
            <a:prstGeom prst="line">
              <a:avLst/>
            </a:prstGeom>
            <a:noFill/>
            <a:ln w="36720">
              <a:solidFill>
                <a:srgbClr val="FF0000"/>
              </a:solidFill>
              <a:prstDash val="solid"/>
              <a:headEnd type="arrow"/>
              <a:tailEnd type="arrow"/>
            </a:ln>
          </p:spPr>
          <p:txBody>
            <a:bodyPr vert="horz" wrap="none" lIns="108360" tIns="63360" rIns="108360" bIns="63360" anchor="ctr"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16" name="Straight Connector 15"/>
            <p:cNvSpPr/>
            <p:nvPr/>
          </p:nvSpPr>
          <p:spPr>
            <a:xfrm>
              <a:off x="5258880" y="1216079"/>
              <a:ext cx="539640" cy="0"/>
            </a:xfrm>
            <a:prstGeom prst="line">
              <a:avLst/>
            </a:prstGeom>
            <a:noFill/>
            <a:ln w="36720">
              <a:solidFill>
                <a:srgbClr val="FF0000"/>
              </a:solidFill>
              <a:prstDash val="solid"/>
              <a:headEnd type="arrow"/>
              <a:tailEnd type="arrow"/>
            </a:ln>
          </p:spPr>
          <p:txBody>
            <a:bodyPr vert="horz" wrap="none" lIns="108360" tIns="63360" rIns="108360" bIns="63360" anchor="ctr"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grpSp>
      <p:sp>
        <p:nvSpPr>
          <p:cNvPr id="20" name="TextBox 19"/>
          <p:cNvSpPr txBox="1"/>
          <p:nvPr/>
        </p:nvSpPr>
        <p:spPr>
          <a:xfrm>
            <a:off x="662730" y="704675"/>
            <a:ext cx="7798673" cy="707886"/>
          </a:xfrm>
          <a:prstGeom prst="rect">
            <a:avLst/>
          </a:prstGeom>
          <a:noFill/>
        </p:spPr>
        <p:txBody>
          <a:bodyPr wrap="none" rtlCol="0">
            <a:spAutoFit/>
          </a:bodyPr>
          <a:lstStyle/>
          <a:p>
            <a:r>
              <a:rPr lang="en-US" sz="2000" dirty="0" smtClean="0"/>
              <a:t>First proposed RIB facility based on photo-fission:</a:t>
            </a:r>
          </a:p>
          <a:p>
            <a:r>
              <a:rPr lang="en-US" sz="2000" dirty="0" smtClean="0"/>
              <a:t>				</a:t>
            </a:r>
            <a:r>
              <a:rPr lang="en-US" sz="2000" dirty="0" smtClean="0">
                <a:solidFill>
                  <a:srgbClr val="C00000"/>
                </a:solidFill>
              </a:rPr>
              <a:t>William T. Diamond, Chalk River, 1998</a:t>
            </a:r>
            <a:endParaRPr lang="en-US" sz="2000" dirty="0">
              <a:solidFill>
                <a:srgbClr val="C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name="page9">
    <p:spTree>
      <p:nvGrpSpPr>
        <p:cNvPr id="1" name=""/>
        <p:cNvGrpSpPr/>
        <p:nvPr/>
      </p:nvGrpSpPr>
      <p:grpSpPr>
        <a:xfrm>
          <a:off x="0" y="0"/>
          <a:ext cx="0" cy="0"/>
          <a:chOff x="0" y="0"/>
          <a:chExt cx="0" cy="0"/>
        </a:xfrm>
      </p:grpSpPr>
      <p:sp>
        <p:nvSpPr>
          <p:cNvPr id="3" name="Freeform 2"/>
          <p:cNvSpPr/>
          <p:nvPr/>
        </p:nvSpPr>
        <p:spPr>
          <a:xfrm>
            <a:off x="1344761" y="6055078"/>
            <a:ext cx="6421320" cy="6620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600" b="0" i="0" u="none" strike="noStrike" cap="none" baseline="0">
                <a:ln>
                  <a:noFill/>
                </a:ln>
                <a:solidFill>
                  <a:srgbClr val="000000"/>
                </a:solidFill>
                <a:latin typeface="Arial" pitchFamily="34"/>
                <a:ea typeface="ＭＳ Ｐゴシック" pitchFamily="34"/>
                <a:cs typeface="ＭＳ Ｐゴシック" pitchFamily="34"/>
              </a:rPr>
              <a:t>F Ibrahim et al, International Topical Meeting on Nuclear Research Applications and Utilisation of Accelerators, Vienna (2009)</a:t>
            </a:r>
          </a:p>
        </p:txBody>
      </p:sp>
      <p:sp>
        <p:nvSpPr>
          <p:cNvPr id="4" name="Freeform 3"/>
          <p:cNvSpPr/>
          <p:nvPr/>
        </p:nvSpPr>
        <p:spPr>
          <a:xfrm>
            <a:off x="-19080" y="-4680"/>
            <a:ext cx="9164520" cy="6080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660066"/>
          </a:solidFill>
          <a:ln>
            <a:noFill/>
            <a:prstDash val="solid"/>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5" name="Freeform 4"/>
          <p:cNvSpPr/>
          <p:nvPr/>
        </p:nvSpPr>
        <p:spPr>
          <a:xfrm>
            <a:off x="0" y="85680"/>
            <a:ext cx="9144000" cy="36827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GB" sz="1800" b="1" i="0" u="none" strike="noStrike" cap="none" baseline="0">
                <a:ln>
                  <a:noFill/>
                </a:ln>
                <a:solidFill>
                  <a:srgbClr val="FFFFFF"/>
                </a:solidFill>
                <a:latin typeface="Arial" pitchFamily="34"/>
                <a:ea typeface="ＭＳ Ｐゴシック" pitchFamily="34"/>
                <a:cs typeface="ＭＳ Ｐゴシック" pitchFamily="34"/>
              </a:rPr>
              <a:t>Photofission at Alto</a:t>
            </a:r>
          </a:p>
        </p:txBody>
      </p:sp>
      <p:sp>
        <p:nvSpPr>
          <p:cNvPr id="6" name="Freeform 5"/>
          <p:cNvSpPr/>
          <p:nvPr/>
        </p:nvSpPr>
        <p:spPr>
          <a:xfrm>
            <a:off x="260736" y="632876"/>
            <a:ext cx="7696577" cy="124887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800" b="0" i="0" u="none" strike="noStrike" cap="none" baseline="0" dirty="0">
                <a:ln>
                  <a:noFill/>
                </a:ln>
                <a:solidFill>
                  <a:srgbClr val="000000"/>
                </a:solidFill>
                <a:latin typeface="Arial" pitchFamily="34"/>
                <a:ea typeface="ＭＳ Ｐゴシック" pitchFamily="34"/>
                <a:cs typeface="ＭＳ Ｐゴシック" pitchFamily="34"/>
              </a:rPr>
              <a:t>measured mass-separated yields for 100 </a:t>
            </a:r>
            <a:r>
              <a:rPr lang="en-US" sz="1800" b="0" i="0" u="none" strike="noStrike" cap="none" baseline="0" dirty="0" err="1">
                <a:ln>
                  <a:noFill/>
                </a:ln>
                <a:solidFill>
                  <a:srgbClr val="000000"/>
                </a:solidFill>
                <a:latin typeface="Arial" pitchFamily="34"/>
                <a:ea typeface="ＭＳ Ｐゴシック" pitchFamily="34"/>
                <a:cs typeface="ＭＳ Ｐゴシック" pitchFamily="34"/>
              </a:rPr>
              <a:t>nA</a:t>
            </a:r>
            <a:r>
              <a:rPr lang="en-US" sz="1800" b="0" i="0" u="none" strike="noStrike" cap="none" baseline="0" dirty="0">
                <a:ln>
                  <a:noFill/>
                </a:ln>
                <a:solidFill>
                  <a:srgbClr val="000000"/>
                </a:solidFill>
                <a:latin typeface="Arial" pitchFamily="34"/>
                <a:ea typeface="ＭＳ Ｐゴシック" pitchFamily="34"/>
                <a:cs typeface="ＭＳ Ｐゴシック" pitchFamily="34"/>
              </a:rPr>
              <a:t> 50 MeV e</a:t>
            </a:r>
            <a:r>
              <a:rPr lang="en-US" sz="1800" b="0" i="0" u="none" strike="noStrike" cap="none" baseline="33000" dirty="0">
                <a:ln>
                  <a:noFill/>
                </a:ln>
                <a:solidFill>
                  <a:srgbClr val="000000"/>
                </a:solidFill>
                <a:latin typeface="Arial" pitchFamily="34"/>
                <a:ea typeface="ＭＳ Ｐゴシック" pitchFamily="34"/>
                <a:cs typeface="ＭＳ Ｐゴシック" pitchFamily="34"/>
              </a:rPr>
              <a:t>-</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000" b="0" i="0" u="none" strike="noStrike" cap="none" baseline="0" dirty="0">
              <a:ln>
                <a:noFill/>
              </a:ln>
              <a:solidFill>
                <a:srgbClr val="000000"/>
              </a:solidFill>
              <a:latin typeface="Arial" pitchFamily="34"/>
              <a:ea typeface="ＭＳ Ｐゴシック" pitchFamily="34"/>
              <a:cs typeface="ＭＳ Ｐゴシック" pitchFamily="34"/>
            </a:endParaRP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800" b="0" i="0" u="none" strike="noStrike" cap="none" baseline="0" dirty="0">
                <a:ln>
                  <a:noFill/>
                </a:ln>
                <a:solidFill>
                  <a:srgbClr val="000000"/>
                </a:solidFill>
                <a:latin typeface="Arial" pitchFamily="34"/>
                <a:ea typeface="ＭＳ Ｐゴシック" pitchFamily="34"/>
                <a:cs typeface="ＭＳ Ｐゴシック" pitchFamily="34"/>
              </a:rPr>
              <a:t>similar to 1 µA 26 MeV d</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000" b="0" i="0" u="none" strike="noStrike" cap="none" baseline="0" dirty="0">
              <a:ln>
                <a:noFill/>
              </a:ln>
              <a:solidFill>
                <a:srgbClr val="000000"/>
              </a:solidFill>
              <a:latin typeface="Arial" pitchFamily="34"/>
              <a:ea typeface="ＭＳ Ｐゴシック" pitchFamily="34"/>
              <a:cs typeface="ＭＳ Ｐゴシック" pitchFamily="34"/>
            </a:endParaRP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800" b="0" i="0" u="none" strike="noStrike" cap="none" baseline="0" dirty="0">
                <a:ln>
                  <a:noFill/>
                </a:ln>
                <a:solidFill>
                  <a:srgbClr val="000000"/>
                </a:solidFill>
                <a:latin typeface="Arial" pitchFamily="34"/>
                <a:ea typeface="ＭＳ Ｐゴシック" pitchFamily="34"/>
                <a:cs typeface="ＭＳ Ｐゴシック" pitchFamily="34"/>
              </a:rPr>
              <a:t>therefore projected </a:t>
            </a:r>
            <a:r>
              <a:rPr lang="en-US" sz="1800" b="0" i="0" u="none" strike="noStrike" cap="none" baseline="0" dirty="0" smtClean="0">
                <a:ln>
                  <a:noFill/>
                </a:ln>
                <a:solidFill>
                  <a:srgbClr val="000000"/>
                </a:solidFill>
                <a:latin typeface="Arial" pitchFamily="34"/>
                <a:ea typeface="ＭＳ Ｐゴシック" pitchFamily="34"/>
                <a:cs typeface="ＭＳ Ｐゴシック" pitchFamily="34"/>
              </a:rPr>
              <a:t>gain of </a:t>
            </a:r>
            <a:r>
              <a:rPr lang="en-US" sz="1800" b="0" i="0" u="none" strike="noStrike" cap="none" baseline="0" dirty="0">
                <a:ln>
                  <a:noFill/>
                </a:ln>
                <a:solidFill>
                  <a:srgbClr val="000000"/>
                </a:solidFill>
                <a:latin typeface="Arial" pitchFamily="34"/>
                <a:ea typeface="ＭＳ Ｐゴシック" pitchFamily="34"/>
                <a:cs typeface="ＭＳ Ｐゴシック" pitchFamily="34"/>
              </a:rPr>
              <a:t>100x at 10 µA of e</a:t>
            </a:r>
            <a:r>
              <a:rPr lang="en-US" sz="1800" b="0" i="0" u="none" strike="noStrike" cap="none" baseline="33000" dirty="0">
                <a:ln>
                  <a:noFill/>
                </a:ln>
                <a:solidFill>
                  <a:srgbClr val="000000"/>
                </a:solidFill>
                <a:latin typeface="Arial" pitchFamily="34"/>
                <a:ea typeface="ＭＳ Ｐゴシック" pitchFamily="34"/>
                <a:cs typeface="ＭＳ Ｐゴシック" pitchFamily="34"/>
              </a:rPr>
              <a:t>-</a:t>
            </a:r>
          </a:p>
        </p:txBody>
      </p:sp>
      <p:pic>
        <p:nvPicPr>
          <p:cNvPr id="7" name="Picture 4" descr="alto_mesure1"/>
          <p:cNvPicPr>
            <a:picLocks noChangeAspect="1" noChangeArrowheads="1"/>
          </p:cNvPicPr>
          <p:nvPr/>
        </p:nvPicPr>
        <p:blipFill>
          <a:blip r:embed="rId3" cstate="print"/>
          <a:srcRect/>
          <a:stretch>
            <a:fillRect/>
          </a:stretch>
        </p:blipFill>
        <p:spPr bwMode="auto">
          <a:xfrm>
            <a:off x="49411" y="1989573"/>
            <a:ext cx="9053465" cy="3995470"/>
          </a:xfrm>
          <a:prstGeom prst="rect">
            <a:avLst/>
          </a:prstGeom>
          <a:noFill/>
          <a:ln w="9525">
            <a:noFill/>
            <a:miter lim="800000"/>
            <a:headEnd/>
            <a:tailEnd/>
          </a:ln>
        </p:spPr>
      </p:pic>
      <p:grpSp>
        <p:nvGrpSpPr>
          <p:cNvPr id="8" name="Group 19"/>
          <p:cNvGrpSpPr>
            <a:grpSpLocks/>
          </p:cNvGrpSpPr>
          <p:nvPr/>
        </p:nvGrpSpPr>
        <p:grpSpPr bwMode="auto">
          <a:xfrm>
            <a:off x="72515" y="1985164"/>
            <a:ext cx="2786064" cy="2795589"/>
            <a:chOff x="150" y="624"/>
            <a:chExt cx="1755" cy="1761"/>
          </a:xfrm>
        </p:grpSpPr>
        <p:sp>
          <p:nvSpPr>
            <p:cNvPr id="9" name="Rectangle 20"/>
            <p:cNvSpPr>
              <a:spLocks noChangeArrowheads="1"/>
            </p:cNvSpPr>
            <p:nvPr/>
          </p:nvSpPr>
          <p:spPr bwMode="auto">
            <a:xfrm>
              <a:off x="150" y="624"/>
              <a:ext cx="1755" cy="213"/>
            </a:xfrm>
            <a:prstGeom prst="rect">
              <a:avLst/>
            </a:prstGeom>
            <a:noFill/>
            <a:ln w="9525">
              <a:noFill/>
              <a:miter lim="800000"/>
              <a:headEnd/>
              <a:tailEnd/>
            </a:ln>
          </p:spPr>
          <p:txBody>
            <a:bodyPr wrap="none">
              <a:spAutoFit/>
            </a:bodyPr>
            <a:lstStyle/>
            <a:p>
              <a:r>
                <a:rPr lang="fr-FR" sz="1600" b="1" dirty="0">
                  <a:latin typeface="Tahoma" pitchFamily="34" charset="0"/>
                </a:rPr>
                <a:t>Production </a:t>
              </a:r>
              <a:r>
                <a:rPr lang="fr-FR" sz="1600" b="1" dirty="0" err="1" smtClean="0">
                  <a:latin typeface="Tahoma" pitchFamily="34" charset="0"/>
                </a:rPr>
                <a:t>pps</a:t>
              </a:r>
              <a:r>
                <a:rPr lang="fr-FR" sz="1600" b="1" dirty="0" smtClean="0">
                  <a:latin typeface="Tahoma" pitchFamily="34" charset="0"/>
                </a:rPr>
                <a:t> /10 µA e-</a:t>
              </a:r>
              <a:endParaRPr lang="fr-FR" sz="1600" b="1" dirty="0">
                <a:latin typeface="Tahoma" pitchFamily="34" charset="0"/>
              </a:endParaRPr>
            </a:p>
          </p:txBody>
        </p:sp>
        <p:grpSp>
          <p:nvGrpSpPr>
            <p:cNvPr id="10" name="Group 21"/>
            <p:cNvGrpSpPr>
              <a:grpSpLocks/>
            </p:cNvGrpSpPr>
            <p:nvPr/>
          </p:nvGrpSpPr>
          <p:grpSpPr bwMode="auto">
            <a:xfrm>
              <a:off x="339" y="868"/>
              <a:ext cx="887" cy="1517"/>
              <a:chOff x="144" y="912"/>
              <a:chExt cx="887" cy="1517"/>
            </a:xfrm>
          </p:grpSpPr>
          <p:grpSp>
            <p:nvGrpSpPr>
              <p:cNvPr id="11" name="Group 22"/>
              <p:cNvGrpSpPr>
                <a:grpSpLocks/>
              </p:cNvGrpSpPr>
              <p:nvPr/>
            </p:nvGrpSpPr>
            <p:grpSpPr bwMode="auto">
              <a:xfrm>
                <a:off x="144" y="1056"/>
                <a:ext cx="826" cy="1373"/>
                <a:chOff x="144" y="1056"/>
                <a:chExt cx="826" cy="1373"/>
              </a:xfrm>
            </p:grpSpPr>
            <p:pic>
              <p:nvPicPr>
                <p:cNvPr id="15" name="Picture 23" descr="palette"/>
                <p:cNvPicPr>
                  <a:picLocks noChangeAspect="1" noChangeArrowheads="1"/>
                </p:cNvPicPr>
                <p:nvPr/>
              </p:nvPicPr>
              <p:blipFill>
                <a:blip r:embed="rId4" cstate="print"/>
                <a:srcRect/>
                <a:stretch>
                  <a:fillRect/>
                </a:stretch>
              </p:blipFill>
              <p:spPr bwMode="auto">
                <a:xfrm>
                  <a:off x="144" y="1085"/>
                  <a:ext cx="137" cy="1332"/>
                </a:xfrm>
                <a:prstGeom prst="rect">
                  <a:avLst/>
                </a:prstGeom>
                <a:noFill/>
                <a:ln w="9525">
                  <a:noFill/>
                  <a:miter lim="800000"/>
                  <a:headEnd/>
                  <a:tailEnd/>
                </a:ln>
              </p:spPr>
            </p:pic>
            <p:sp>
              <p:nvSpPr>
                <p:cNvPr id="16" name="Text Box 24"/>
                <p:cNvSpPr txBox="1">
                  <a:spLocks noChangeArrowheads="1"/>
                </p:cNvSpPr>
                <p:nvPr/>
              </p:nvSpPr>
              <p:spPr bwMode="auto">
                <a:xfrm>
                  <a:off x="288" y="2256"/>
                  <a:ext cx="421" cy="173"/>
                </a:xfrm>
                <a:prstGeom prst="rect">
                  <a:avLst/>
                </a:prstGeom>
                <a:noFill/>
                <a:ln w="9525">
                  <a:noFill/>
                  <a:miter lim="800000"/>
                  <a:headEnd/>
                  <a:tailEnd/>
                </a:ln>
              </p:spPr>
              <p:txBody>
                <a:bodyPr wrap="none">
                  <a:spAutoFit/>
                </a:bodyPr>
                <a:lstStyle/>
                <a:p>
                  <a:r>
                    <a:rPr lang="fr-FR" sz="1200" b="1">
                      <a:latin typeface="Tahoma" pitchFamily="34" charset="0"/>
                    </a:rPr>
                    <a:t>Stable</a:t>
                  </a:r>
                </a:p>
              </p:txBody>
            </p:sp>
            <p:sp>
              <p:nvSpPr>
                <p:cNvPr id="17" name="Text Box 25"/>
                <p:cNvSpPr txBox="1">
                  <a:spLocks noChangeArrowheads="1"/>
                </p:cNvSpPr>
                <p:nvPr/>
              </p:nvSpPr>
              <p:spPr bwMode="auto">
                <a:xfrm>
                  <a:off x="288" y="2112"/>
                  <a:ext cx="611" cy="174"/>
                </a:xfrm>
                <a:prstGeom prst="rect">
                  <a:avLst/>
                </a:prstGeom>
                <a:noFill/>
                <a:ln w="9525">
                  <a:noFill/>
                  <a:miter lim="800000"/>
                  <a:headEnd/>
                  <a:tailEnd/>
                </a:ln>
              </p:spPr>
              <p:txBody>
                <a:bodyPr wrap="none">
                  <a:spAutoFit/>
                </a:bodyPr>
                <a:lstStyle/>
                <a:p>
                  <a:r>
                    <a:rPr lang="fr-FR" sz="1200" b="1" dirty="0">
                      <a:latin typeface="Tahoma" pitchFamily="34" charset="0"/>
                    </a:rPr>
                    <a:t> </a:t>
                  </a:r>
                  <a:r>
                    <a:rPr lang="fr-FR" sz="1200" b="1" dirty="0" smtClean="0">
                      <a:latin typeface="Tahoma" pitchFamily="34" charset="0"/>
                    </a:rPr>
                    <a:t>10</a:t>
                  </a:r>
                  <a:r>
                    <a:rPr lang="fr-FR" sz="1200" b="1" baseline="30000" dirty="0">
                      <a:latin typeface="Tahoma" pitchFamily="34" charset="0"/>
                    </a:rPr>
                    <a:t>4</a:t>
                  </a:r>
                  <a:r>
                    <a:rPr lang="fr-FR" sz="1200" b="1" baseline="30000" dirty="0" smtClean="0">
                      <a:latin typeface="Tahoma" pitchFamily="34" charset="0"/>
                    </a:rPr>
                    <a:t> </a:t>
                  </a:r>
                  <a:r>
                    <a:rPr lang="fr-FR" sz="1200" b="1" dirty="0">
                      <a:latin typeface="Tahoma" pitchFamily="34" charset="0"/>
                    </a:rPr>
                    <a:t>–  </a:t>
                  </a:r>
                  <a:r>
                    <a:rPr lang="fr-FR" sz="1200" b="1" dirty="0" smtClean="0">
                      <a:latin typeface="Tahoma" pitchFamily="34" charset="0"/>
                    </a:rPr>
                    <a:t>10</a:t>
                  </a:r>
                  <a:r>
                    <a:rPr lang="fr-FR" sz="1200" b="1" baseline="30000" dirty="0">
                      <a:latin typeface="Tahoma" pitchFamily="34" charset="0"/>
                    </a:rPr>
                    <a:t>5</a:t>
                  </a:r>
                </a:p>
              </p:txBody>
            </p:sp>
            <p:sp>
              <p:nvSpPr>
                <p:cNvPr id="18" name="Text Box 26"/>
                <p:cNvSpPr txBox="1">
                  <a:spLocks noChangeArrowheads="1"/>
                </p:cNvSpPr>
                <p:nvPr/>
              </p:nvSpPr>
              <p:spPr bwMode="auto">
                <a:xfrm>
                  <a:off x="288" y="1968"/>
                  <a:ext cx="682" cy="174"/>
                </a:xfrm>
                <a:prstGeom prst="rect">
                  <a:avLst/>
                </a:prstGeom>
                <a:noFill/>
                <a:ln w="9525">
                  <a:noFill/>
                  <a:miter lim="800000"/>
                  <a:headEnd/>
                  <a:tailEnd/>
                </a:ln>
              </p:spPr>
              <p:txBody>
                <a:bodyPr wrap="none">
                  <a:spAutoFit/>
                </a:bodyPr>
                <a:lstStyle/>
                <a:p>
                  <a:r>
                    <a:rPr lang="fr-FR" sz="1200" b="1" dirty="0">
                      <a:latin typeface="Tahoma" pitchFamily="34" charset="0"/>
                    </a:rPr>
                    <a:t> </a:t>
                  </a:r>
                  <a:r>
                    <a:rPr lang="fr-FR" sz="1200" b="1" dirty="0" smtClean="0">
                      <a:latin typeface="Tahoma" pitchFamily="34" charset="0"/>
                    </a:rPr>
                    <a:t>10</a:t>
                  </a:r>
                  <a:r>
                    <a:rPr lang="fr-FR" sz="1200" b="1" baseline="30000" dirty="0">
                      <a:latin typeface="Tahoma" pitchFamily="34" charset="0"/>
                    </a:rPr>
                    <a:t>5</a:t>
                  </a:r>
                  <a:r>
                    <a:rPr lang="fr-FR" sz="1200" b="1" dirty="0" smtClean="0">
                      <a:latin typeface="Tahoma" pitchFamily="34" charset="0"/>
                    </a:rPr>
                    <a:t> </a:t>
                  </a:r>
                  <a:r>
                    <a:rPr lang="fr-FR" sz="1200" b="1" dirty="0">
                      <a:latin typeface="Tahoma" pitchFamily="34" charset="0"/>
                    </a:rPr>
                    <a:t>– 5 </a:t>
                  </a:r>
                  <a:r>
                    <a:rPr lang="fr-FR" sz="1200" b="1" dirty="0" smtClean="0">
                      <a:latin typeface="Tahoma" pitchFamily="34" charset="0"/>
                    </a:rPr>
                    <a:t>10</a:t>
                  </a:r>
                  <a:r>
                    <a:rPr lang="fr-FR" sz="1200" b="1" baseline="30000" dirty="0">
                      <a:latin typeface="Tahoma" pitchFamily="34" charset="0"/>
                    </a:rPr>
                    <a:t>5</a:t>
                  </a:r>
                </a:p>
              </p:txBody>
            </p:sp>
            <p:sp>
              <p:nvSpPr>
                <p:cNvPr id="19" name="Text Box 27"/>
                <p:cNvSpPr txBox="1">
                  <a:spLocks noChangeArrowheads="1"/>
                </p:cNvSpPr>
                <p:nvPr/>
              </p:nvSpPr>
              <p:spPr bwMode="auto">
                <a:xfrm>
                  <a:off x="288" y="1805"/>
                  <a:ext cx="682" cy="174"/>
                </a:xfrm>
                <a:prstGeom prst="rect">
                  <a:avLst/>
                </a:prstGeom>
                <a:noFill/>
                <a:ln w="9525">
                  <a:noFill/>
                  <a:miter lim="800000"/>
                  <a:headEnd/>
                  <a:tailEnd/>
                </a:ln>
              </p:spPr>
              <p:txBody>
                <a:bodyPr wrap="none">
                  <a:spAutoFit/>
                </a:bodyPr>
                <a:lstStyle/>
                <a:p>
                  <a:r>
                    <a:rPr lang="fr-FR" sz="1200" b="1" dirty="0">
                      <a:latin typeface="Tahoma" pitchFamily="34" charset="0"/>
                    </a:rPr>
                    <a:t>5 </a:t>
                  </a:r>
                  <a:r>
                    <a:rPr lang="fr-FR" sz="1200" b="1" dirty="0" smtClean="0">
                      <a:latin typeface="Tahoma" pitchFamily="34" charset="0"/>
                    </a:rPr>
                    <a:t>10</a:t>
                  </a:r>
                  <a:r>
                    <a:rPr lang="fr-FR" sz="1200" b="1" baseline="30000" dirty="0">
                      <a:latin typeface="Tahoma" pitchFamily="34" charset="0"/>
                    </a:rPr>
                    <a:t>5</a:t>
                  </a:r>
                  <a:r>
                    <a:rPr lang="fr-FR" sz="1200" b="1" dirty="0" smtClean="0">
                      <a:latin typeface="Tahoma" pitchFamily="34" charset="0"/>
                    </a:rPr>
                    <a:t> </a:t>
                  </a:r>
                  <a:r>
                    <a:rPr lang="fr-FR" sz="1200" b="1" dirty="0">
                      <a:latin typeface="Tahoma" pitchFamily="34" charset="0"/>
                    </a:rPr>
                    <a:t>–  </a:t>
                  </a:r>
                  <a:r>
                    <a:rPr lang="fr-FR" sz="1200" b="1" dirty="0" smtClean="0">
                      <a:latin typeface="Tahoma" pitchFamily="34" charset="0"/>
                    </a:rPr>
                    <a:t>10</a:t>
                  </a:r>
                  <a:r>
                    <a:rPr lang="fr-FR" sz="1200" b="1" baseline="30000" dirty="0">
                      <a:latin typeface="Tahoma" pitchFamily="34" charset="0"/>
                    </a:rPr>
                    <a:t>6</a:t>
                  </a:r>
                </a:p>
              </p:txBody>
            </p:sp>
            <p:sp>
              <p:nvSpPr>
                <p:cNvPr id="20" name="Text Box 28"/>
                <p:cNvSpPr txBox="1">
                  <a:spLocks noChangeArrowheads="1"/>
                </p:cNvSpPr>
                <p:nvPr/>
              </p:nvSpPr>
              <p:spPr bwMode="auto">
                <a:xfrm>
                  <a:off x="288" y="1661"/>
                  <a:ext cx="654" cy="174"/>
                </a:xfrm>
                <a:prstGeom prst="rect">
                  <a:avLst/>
                </a:prstGeom>
                <a:noFill/>
                <a:ln w="9525">
                  <a:noFill/>
                  <a:miter lim="800000"/>
                  <a:headEnd/>
                  <a:tailEnd/>
                </a:ln>
              </p:spPr>
              <p:txBody>
                <a:bodyPr wrap="none">
                  <a:spAutoFit/>
                </a:bodyPr>
                <a:lstStyle/>
                <a:p>
                  <a:r>
                    <a:rPr lang="fr-FR" sz="1200" b="1" dirty="0" smtClean="0">
                      <a:latin typeface="Tahoma" pitchFamily="34" charset="0"/>
                    </a:rPr>
                    <a:t>10</a:t>
                  </a:r>
                  <a:r>
                    <a:rPr lang="fr-FR" sz="1200" b="1" baseline="30000" dirty="0">
                      <a:latin typeface="Tahoma" pitchFamily="34" charset="0"/>
                    </a:rPr>
                    <a:t>6</a:t>
                  </a:r>
                  <a:r>
                    <a:rPr lang="fr-FR" sz="1200" b="1" dirty="0" smtClean="0">
                      <a:latin typeface="Tahoma" pitchFamily="34" charset="0"/>
                    </a:rPr>
                    <a:t> </a:t>
                  </a:r>
                  <a:r>
                    <a:rPr lang="fr-FR" sz="1200" b="1" dirty="0">
                      <a:latin typeface="Tahoma" pitchFamily="34" charset="0"/>
                    </a:rPr>
                    <a:t>– 5 </a:t>
                  </a:r>
                  <a:r>
                    <a:rPr lang="fr-FR" sz="1200" b="1" dirty="0" smtClean="0">
                      <a:latin typeface="Tahoma" pitchFamily="34" charset="0"/>
                    </a:rPr>
                    <a:t>10</a:t>
                  </a:r>
                  <a:r>
                    <a:rPr lang="fr-FR" sz="1200" b="1" baseline="30000" dirty="0">
                      <a:latin typeface="Tahoma" pitchFamily="34" charset="0"/>
                    </a:rPr>
                    <a:t>6</a:t>
                  </a:r>
                </a:p>
              </p:txBody>
            </p:sp>
            <p:sp>
              <p:nvSpPr>
                <p:cNvPr id="21" name="Text Box 29"/>
                <p:cNvSpPr txBox="1">
                  <a:spLocks noChangeArrowheads="1"/>
                </p:cNvSpPr>
                <p:nvPr/>
              </p:nvSpPr>
              <p:spPr bwMode="auto">
                <a:xfrm>
                  <a:off x="299" y="1517"/>
                  <a:ext cx="648" cy="173"/>
                </a:xfrm>
                <a:prstGeom prst="rect">
                  <a:avLst/>
                </a:prstGeom>
                <a:noFill/>
                <a:ln w="9525">
                  <a:noFill/>
                  <a:miter lim="800000"/>
                  <a:headEnd/>
                  <a:tailEnd/>
                </a:ln>
              </p:spPr>
              <p:txBody>
                <a:bodyPr wrap="none">
                  <a:spAutoFit/>
                </a:bodyPr>
                <a:lstStyle/>
                <a:p>
                  <a:r>
                    <a:rPr lang="fr-FR" sz="1200" b="1" dirty="0">
                      <a:latin typeface="Tahoma" pitchFamily="34" charset="0"/>
                    </a:rPr>
                    <a:t>5 </a:t>
                  </a:r>
                  <a:r>
                    <a:rPr lang="fr-FR" sz="1200" b="1" dirty="0" smtClean="0">
                      <a:latin typeface="Tahoma" pitchFamily="34" charset="0"/>
                    </a:rPr>
                    <a:t>10</a:t>
                  </a:r>
                  <a:r>
                    <a:rPr lang="fr-FR" sz="1200" b="1" baseline="30000" dirty="0" smtClean="0">
                      <a:latin typeface="Tahoma" pitchFamily="34" charset="0"/>
                    </a:rPr>
                    <a:t>6</a:t>
                  </a:r>
                  <a:r>
                    <a:rPr lang="fr-FR" sz="1200" b="1" dirty="0" smtClean="0">
                      <a:latin typeface="Tahoma" pitchFamily="34" charset="0"/>
                    </a:rPr>
                    <a:t> </a:t>
                  </a:r>
                  <a:r>
                    <a:rPr lang="fr-FR" sz="1200" b="1" dirty="0">
                      <a:latin typeface="Tahoma" pitchFamily="34" charset="0"/>
                    </a:rPr>
                    <a:t>– </a:t>
                  </a:r>
                  <a:r>
                    <a:rPr lang="fr-FR" sz="1200" b="1" dirty="0" smtClean="0">
                      <a:latin typeface="Tahoma" pitchFamily="34" charset="0"/>
                    </a:rPr>
                    <a:t>10</a:t>
                  </a:r>
                  <a:r>
                    <a:rPr lang="fr-FR" sz="1200" b="1" baseline="30000" dirty="0" smtClean="0">
                      <a:latin typeface="Tahoma" pitchFamily="34" charset="0"/>
                    </a:rPr>
                    <a:t>7</a:t>
                  </a:r>
                  <a:endParaRPr lang="fr-FR" sz="1200" b="1" baseline="30000" dirty="0">
                    <a:latin typeface="Tahoma" pitchFamily="34" charset="0"/>
                  </a:endParaRPr>
                </a:p>
              </p:txBody>
            </p:sp>
            <p:sp>
              <p:nvSpPr>
                <p:cNvPr id="22" name="Text Box 30"/>
                <p:cNvSpPr txBox="1">
                  <a:spLocks noChangeArrowheads="1"/>
                </p:cNvSpPr>
                <p:nvPr/>
              </p:nvSpPr>
              <p:spPr bwMode="auto">
                <a:xfrm>
                  <a:off x="288" y="1373"/>
                  <a:ext cx="648" cy="173"/>
                </a:xfrm>
                <a:prstGeom prst="rect">
                  <a:avLst/>
                </a:prstGeom>
                <a:noFill/>
                <a:ln w="9525">
                  <a:noFill/>
                  <a:miter lim="800000"/>
                  <a:headEnd/>
                  <a:tailEnd/>
                </a:ln>
              </p:spPr>
              <p:txBody>
                <a:bodyPr wrap="none">
                  <a:spAutoFit/>
                </a:bodyPr>
                <a:lstStyle/>
                <a:p>
                  <a:r>
                    <a:rPr lang="fr-FR" sz="1200" b="1" dirty="0" smtClean="0">
                      <a:latin typeface="Tahoma" pitchFamily="34" charset="0"/>
                    </a:rPr>
                    <a:t>10</a:t>
                  </a:r>
                  <a:r>
                    <a:rPr lang="fr-FR" sz="1200" b="1" baseline="30000" dirty="0" smtClean="0">
                      <a:latin typeface="Tahoma" pitchFamily="34" charset="0"/>
                    </a:rPr>
                    <a:t>7</a:t>
                  </a:r>
                  <a:r>
                    <a:rPr lang="fr-FR" sz="1200" b="1" dirty="0" smtClean="0">
                      <a:latin typeface="Tahoma" pitchFamily="34" charset="0"/>
                    </a:rPr>
                    <a:t> </a:t>
                  </a:r>
                  <a:r>
                    <a:rPr lang="fr-FR" sz="1200" b="1" dirty="0">
                      <a:latin typeface="Tahoma" pitchFamily="34" charset="0"/>
                    </a:rPr>
                    <a:t>– 5 </a:t>
                  </a:r>
                  <a:r>
                    <a:rPr lang="fr-FR" sz="1200" b="1" dirty="0" smtClean="0">
                      <a:latin typeface="Tahoma" pitchFamily="34" charset="0"/>
                    </a:rPr>
                    <a:t>10</a:t>
                  </a:r>
                  <a:r>
                    <a:rPr lang="fr-FR" sz="1200" b="1" baseline="30000" dirty="0" smtClean="0">
                      <a:latin typeface="Tahoma" pitchFamily="34" charset="0"/>
                    </a:rPr>
                    <a:t>7</a:t>
                  </a:r>
                  <a:endParaRPr lang="fr-FR" sz="1200" b="1" baseline="30000" dirty="0">
                    <a:latin typeface="Tahoma" pitchFamily="34" charset="0"/>
                  </a:endParaRPr>
                </a:p>
              </p:txBody>
            </p:sp>
            <p:sp>
              <p:nvSpPr>
                <p:cNvPr id="23" name="Text Box 31"/>
                <p:cNvSpPr txBox="1">
                  <a:spLocks noChangeArrowheads="1"/>
                </p:cNvSpPr>
                <p:nvPr/>
              </p:nvSpPr>
              <p:spPr bwMode="auto">
                <a:xfrm>
                  <a:off x="288" y="1200"/>
                  <a:ext cx="648" cy="173"/>
                </a:xfrm>
                <a:prstGeom prst="rect">
                  <a:avLst/>
                </a:prstGeom>
                <a:noFill/>
                <a:ln w="9525">
                  <a:noFill/>
                  <a:miter lim="800000"/>
                  <a:headEnd/>
                  <a:tailEnd/>
                </a:ln>
              </p:spPr>
              <p:txBody>
                <a:bodyPr wrap="none">
                  <a:spAutoFit/>
                </a:bodyPr>
                <a:lstStyle/>
                <a:p>
                  <a:r>
                    <a:rPr lang="fr-FR" sz="1200" b="1" dirty="0">
                      <a:latin typeface="Tahoma" pitchFamily="34" charset="0"/>
                    </a:rPr>
                    <a:t>5 </a:t>
                  </a:r>
                  <a:r>
                    <a:rPr lang="fr-FR" sz="1200" b="1" dirty="0" smtClean="0">
                      <a:latin typeface="Tahoma" pitchFamily="34" charset="0"/>
                    </a:rPr>
                    <a:t>10</a:t>
                  </a:r>
                  <a:r>
                    <a:rPr lang="fr-FR" sz="1200" b="1" baseline="30000" dirty="0" smtClean="0">
                      <a:latin typeface="Tahoma" pitchFamily="34" charset="0"/>
                    </a:rPr>
                    <a:t>7</a:t>
                  </a:r>
                  <a:r>
                    <a:rPr lang="fr-FR" sz="1200" b="1" dirty="0" smtClean="0">
                      <a:latin typeface="Tahoma" pitchFamily="34" charset="0"/>
                    </a:rPr>
                    <a:t> </a:t>
                  </a:r>
                  <a:r>
                    <a:rPr lang="fr-FR" sz="1200" b="1" dirty="0">
                      <a:latin typeface="Tahoma" pitchFamily="34" charset="0"/>
                    </a:rPr>
                    <a:t>– </a:t>
                  </a:r>
                  <a:r>
                    <a:rPr lang="fr-FR" sz="1200" b="1" dirty="0" smtClean="0">
                      <a:latin typeface="Tahoma" pitchFamily="34" charset="0"/>
                    </a:rPr>
                    <a:t>10</a:t>
                  </a:r>
                  <a:r>
                    <a:rPr lang="fr-FR" sz="1200" b="1" baseline="30000" dirty="0" smtClean="0">
                      <a:latin typeface="Tahoma" pitchFamily="34" charset="0"/>
                    </a:rPr>
                    <a:t>8</a:t>
                  </a:r>
                  <a:endParaRPr lang="fr-FR" sz="1200" b="1" baseline="30000" dirty="0">
                    <a:latin typeface="Tahoma" pitchFamily="34" charset="0"/>
                  </a:endParaRPr>
                </a:p>
              </p:txBody>
            </p:sp>
            <p:sp>
              <p:nvSpPr>
                <p:cNvPr id="24" name="Text Box 32"/>
                <p:cNvSpPr txBox="1">
                  <a:spLocks noChangeArrowheads="1"/>
                </p:cNvSpPr>
                <p:nvPr/>
              </p:nvSpPr>
              <p:spPr bwMode="auto">
                <a:xfrm>
                  <a:off x="288" y="1056"/>
                  <a:ext cx="676" cy="173"/>
                </a:xfrm>
                <a:prstGeom prst="rect">
                  <a:avLst/>
                </a:prstGeom>
                <a:noFill/>
                <a:ln w="9525">
                  <a:noFill/>
                  <a:miter lim="800000"/>
                  <a:headEnd/>
                  <a:tailEnd/>
                </a:ln>
              </p:spPr>
              <p:txBody>
                <a:bodyPr wrap="none">
                  <a:spAutoFit/>
                </a:bodyPr>
                <a:lstStyle/>
                <a:p>
                  <a:r>
                    <a:rPr lang="fr-FR" sz="1200" b="1" dirty="0">
                      <a:latin typeface="Tahoma" pitchFamily="34" charset="0"/>
                    </a:rPr>
                    <a:t> </a:t>
                  </a:r>
                  <a:r>
                    <a:rPr lang="fr-FR" sz="1200" b="1" dirty="0" smtClean="0">
                      <a:latin typeface="Tahoma" pitchFamily="34" charset="0"/>
                    </a:rPr>
                    <a:t>10</a:t>
                  </a:r>
                  <a:r>
                    <a:rPr lang="fr-FR" sz="1200" b="1" baseline="30000" dirty="0" smtClean="0">
                      <a:latin typeface="Tahoma" pitchFamily="34" charset="0"/>
                    </a:rPr>
                    <a:t>8</a:t>
                  </a:r>
                  <a:r>
                    <a:rPr lang="fr-FR" sz="1200" b="1" dirty="0" smtClean="0">
                      <a:latin typeface="Tahoma" pitchFamily="34" charset="0"/>
                    </a:rPr>
                    <a:t> </a:t>
                  </a:r>
                  <a:r>
                    <a:rPr lang="fr-FR" sz="1200" b="1" dirty="0">
                      <a:latin typeface="Tahoma" pitchFamily="34" charset="0"/>
                    </a:rPr>
                    <a:t>– 5 </a:t>
                  </a:r>
                  <a:r>
                    <a:rPr lang="fr-FR" sz="1200" b="1" dirty="0" smtClean="0">
                      <a:latin typeface="Tahoma" pitchFamily="34" charset="0"/>
                    </a:rPr>
                    <a:t>10</a:t>
                  </a:r>
                  <a:r>
                    <a:rPr lang="fr-FR" sz="1200" b="1" baseline="30000" dirty="0" smtClean="0">
                      <a:latin typeface="Tahoma" pitchFamily="34" charset="0"/>
                    </a:rPr>
                    <a:t>8</a:t>
                  </a:r>
                  <a:endParaRPr lang="fr-FR" sz="1200" b="1" baseline="30000" dirty="0">
                    <a:latin typeface="Tahoma" pitchFamily="34" charset="0"/>
                  </a:endParaRPr>
                </a:p>
              </p:txBody>
            </p:sp>
          </p:grpSp>
          <p:grpSp>
            <p:nvGrpSpPr>
              <p:cNvPr id="12" name="Group 33"/>
              <p:cNvGrpSpPr>
                <a:grpSpLocks/>
              </p:cNvGrpSpPr>
              <p:nvPr/>
            </p:nvGrpSpPr>
            <p:grpSpPr bwMode="auto">
              <a:xfrm>
                <a:off x="144" y="912"/>
                <a:ext cx="887" cy="174"/>
                <a:chOff x="144" y="912"/>
                <a:chExt cx="887" cy="174"/>
              </a:xfrm>
            </p:grpSpPr>
            <p:sp>
              <p:nvSpPr>
                <p:cNvPr id="13" name="Text Box 34"/>
                <p:cNvSpPr txBox="1">
                  <a:spLocks noChangeArrowheads="1"/>
                </p:cNvSpPr>
                <p:nvPr/>
              </p:nvSpPr>
              <p:spPr bwMode="auto">
                <a:xfrm>
                  <a:off x="288" y="912"/>
                  <a:ext cx="743" cy="174"/>
                </a:xfrm>
                <a:prstGeom prst="rect">
                  <a:avLst/>
                </a:prstGeom>
                <a:noFill/>
                <a:ln w="9525">
                  <a:noFill/>
                  <a:miter lim="800000"/>
                  <a:headEnd/>
                  <a:tailEnd/>
                </a:ln>
              </p:spPr>
              <p:txBody>
                <a:bodyPr wrap="none">
                  <a:spAutoFit/>
                </a:bodyPr>
                <a:lstStyle/>
                <a:p>
                  <a:r>
                    <a:rPr lang="fr-FR" sz="1200" b="1" dirty="0">
                      <a:latin typeface="Tahoma" pitchFamily="34" charset="0"/>
                    </a:rPr>
                    <a:t>5 </a:t>
                  </a:r>
                  <a:r>
                    <a:rPr lang="fr-FR" sz="1200" b="1" dirty="0" smtClean="0">
                      <a:latin typeface="Tahoma" pitchFamily="34" charset="0"/>
                    </a:rPr>
                    <a:t>10</a:t>
                  </a:r>
                  <a:r>
                    <a:rPr lang="fr-FR" sz="1200" b="1" baseline="30000" dirty="0" smtClean="0">
                      <a:latin typeface="Tahoma" pitchFamily="34" charset="0"/>
                    </a:rPr>
                    <a:t>8</a:t>
                  </a:r>
                  <a:r>
                    <a:rPr lang="fr-FR" sz="1200" b="1" dirty="0" smtClean="0">
                      <a:latin typeface="Tahoma" pitchFamily="34" charset="0"/>
                    </a:rPr>
                    <a:t> </a:t>
                  </a:r>
                  <a:r>
                    <a:rPr lang="fr-FR" sz="1200" b="1" dirty="0">
                      <a:latin typeface="Tahoma" pitchFamily="34" charset="0"/>
                    </a:rPr>
                    <a:t>– 5 </a:t>
                  </a:r>
                  <a:r>
                    <a:rPr lang="fr-FR" sz="1200" b="1" dirty="0" smtClean="0">
                      <a:latin typeface="Tahoma" pitchFamily="34" charset="0"/>
                    </a:rPr>
                    <a:t>10</a:t>
                  </a:r>
                  <a:r>
                    <a:rPr lang="fr-FR" sz="1200" b="1" baseline="30000" dirty="0">
                      <a:latin typeface="Tahoma" pitchFamily="34" charset="0"/>
                    </a:rPr>
                    <a:t>9</a:t>
                  </a:r>
                </a:p>
              </p:txBody>
            </p:sp>
            <p:pic>
              <p:nvPicPr>
                <p:cNvPr id="14" name="Picture 35" descr="carré"/>
                <p:cNvPicPr>
                  <a:picLocks noChangeAspect="1" noChangeArrowheads="1"/>
                </p:cNvPicPr>
                <p:nvPr/>
              </p:nvPicPr>
              <p:blipFill>
                <a:blip r:embed="rId5" cstate="print"/>
                <a:srcRect/>
                <a:stretch>
                  <a:fillRect/>
                </a:stretch>
              </p:blipFill>
              <p:spPr bwMode="auto">
                <a:xfrm>
                  <a:off x="144" y="912"/>
                  <a:ext cx="131" cy="160"/>
                </a:xfrm>
                <a:prstGeom prst="rect">
                  <a:avLst/>
                </a:prstGeom>
                <a:noFill/>
                <a:ln w="9525">
                  <a:noFill/>
                  <a:miter lim="800000"/>
                  <a:headEnd/>
                  <a:tailEnd/>
                </a:ln>
              </p:spPr>
            </p:pic>
          </p:grpSp>
        </p:grpSp>
      </p:grpSp>
      <p:sp>
        <p:nvSpPr>
          <p:cNvPr id="25" name="Rectangle 20"/>
          <p:cNvSpPr>
            <a:spLocks noChangeArrowheads="1"/>
          </p:cNvSpPr>
          <p:nvPr/>
        </p:nvSpPr>
        <p:spPr bwMode="auto">
          <a:xfrm>
            <a:off x="7856821" y="3863485"/>
            <a:ext cx="1308100" cy="2222500"/>
          </a:xfrm>
          <a:prstGeom prst="rect">
            <a:avLst/>
          </a:prstGeom>
          <a:solidFill>
            <a:schemeClr val="bg1"/>
          </a:solidFill>
          <a:ln w="9525" algn="ctr">
            <a:noFill/>
            <a:round/>
            <a:headEnd/>
            <a:tailEnd/>
          </a:ln>
        </p:spPr>
        <p:txBody>
          <a:bodyPr/>
          <a:lstStyle/>
          <a:p>
            <a:endParaRPr lang="fr-FR">
              <a:latin typeface="Calibri" pitchFamily="34" charset="0"/>
            </a:endParaRPr>
          </a:p>
        </p:txBody>
      </p:sp>
      <p:sp>
        <p:nvSpPr>
          <p:cNvPr id="26" name="Text Box 41"/>
          <p:cNvSpPr txBox="1">
            <a:spLocks noChangeArrowheads="1"/>
          </p:cNvSpPr>
          <p:nvPr/>
        </p:nvSpPr>
        <p:spPr bwMode="auto">
          <a:xfrm>
            <a:off x="6773627" y="4054898"/>
            <a:ext cx="2367222" cy="1169551"/>
          </a:xfrm>
          <a:prstGeom prst="rect">
            <a:avLst/>
          </a:prstGeom>
          <a:noFill/>
          <a:ln w="9525">
            <a:noFill/>
            <a:miter lim="800000"/>
            <a:headEnd/>
            <a:tailEnd/>
          </a:ln>
        </p:spPr>
        <p:txBody>
          <a:bodyPr wrap="square">
            <a:spAutoFit/>
          </a:bodyPr>
          <a:lstStyle/>
          <a:p>
            <a:r>
              <a:rPr lang="en-GB" sz="1400" b="1" dirty="0" smtClean="0">
                <a:latin typeface="Calibri" pitchFamily="34" charset="0"/>
              </a:rPr>
              <a:t>extrapolation from the systematic yield measurements made </a:t>
            </a:r>
            <a:r>
              <a:rPr lang="en-GB" sz="1400" b="1" dirty="0">
                <a:latin typeface="Calibri" pitchFamily="34" charset="0"/>
              </a:rPr>
              <a:t>in </a:t>
            </a:r>
            <a:r>
              <a:rPr lang="en-GB" sz="1400" b="1" dirty="0" smtClean="0">
                <a:latin typeface="Calibri" pitchFamily="34" charset="0"/>
              </a:rPr>
              <a:t>June 2006 at 100 </a:t>
            </a:r>
            <a:r>
              <a:rPr lang="en-GB" sz="1400" b="1" dirty="0" err="1" smtClean="0">
                <a:latin typeface="Calibri" pitchFamily="34" charset="0"/>
              </a:rPr>
              <a:t>nA</a:t>
            </a:r>
            <a:r>
              <a:rPr lang="en-GB" sz="1400" b="1" dirty="0" smtClean="0">
                <a:latin typeface="Calibri" pitchFamily="34" charset="0"/>
              </a:rPr>
              <a:t> primary intensity</a:t>
            </a:r>
            <a:endParaRPr lang="en-GB" sz="1400" b="1" dirty="0">
              <a:latin typeface="Calibri" pitchFamily="34" charset="0"/>
            </a:endParaRPr>
          </a:p>
        </p:txBody>
      </p:sp>
      <p:sp>
        <p:nvSpPr>
          <p:cNvPr id="27" name="AutoShape 2"/>
          <p:cNvSpPr>
            <a:spLocks noChangeArrowheads="1"/>
          </p:cNvSpPr>
          <p:nvPr/>
        </p:nvSpPr>
        <p:spPr bwMode="auto">
          <a:xfrm>
            <a:off x="6721499" y="4054897"/>
            <a:ext cx="2419350" cy="1169551"/>
          </a:xfrm>
          <a:prstGeom prst="roundRect">
            <a:avLst>
              <a:gd name="adj" fmla="val 16667"/>
            </a:avLst>
          </a:prstGeom>
          <a:noFill/>
          <a:ln w="25400">
            <a:solidFill>
              <a:srgbClr val="CCFF33"/>
            </a:solidFill>
            <a:round/>
            <a:headEnd/>
            <a:tailEnd/>
          </a:ln>
        </p:spPr>
        <p:txBody>
          <a:bodyPr wrap="none" anchor="ctr"/>
          <a:lstStyle/>
          <a:p>
            <a:endParaRPr lang="fr-FR">
              <a:latin typeface="Calibri" pitchFamily="34" charset="0"/>
            </a:endParaRPr>
          </a:p>
        </p:txBody>
      </p:sp>
      <p:sp>
        <p:nvSpPr>
          <p:cNvPr id="28" name="Text Box 41"/>
          <p:cNvSpPr txBox="1">
            <a:spLocks noChangeArrowheads="1"/>
          </p:cNvSpPr>
          <p:nvPr/>
        </p:nvSpPr>
        <p:spPr bwMode="auto">
          <a:xfrm>
            <a:off x="6710646" y="5266357"/>
            <a:ext cx="2367222" cy="738664"/>
          </a:xfrm>
          <a:prstGeom prst="rect">
            <a:avLst/>
          </a:prstGeom>
          <a:noFill/>
          <a:ln w="9525">
            <a:noFill/>
            <a:miter lim="800000"/>
            <a:headEnd/>
            <a:tailEnd/>
          </a:ln>
        </p:spPr>
        <p:txBody>
          <a:bodyPr wrap="square">
            <a:spAutoFit/>
          </a:bodyPr>
          <a:lstStyle/>
          <a:p>
            <a:r>
              <a:rPr lang="en-GB" sz="1400" b="1" dirty="0" smtClean="0">
                <a:latin typeface="Calibri" pitchFamily="34" charset="0"/>
              </a:rPr>
              <a:t>(excursions up to 10µA was possible during the commissioning phase)</a:t>
            </a:r>
            <a:endParaRPr lang="en-GB" sz="1400" b="1" dirty="0">
              <a:latin typeface="Calibri"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name="page13">
    <p:spTree>
      <p:nvGrpSpPr>
        <p:cNvPr id="1" name=""/>
        <p:cNvGrpSpPr/>
        <p:nvPr/>
      </p:nvGrpSpPr>
      <p:grpSpPr>
        <a:xfrm>
          <a:off x="0" y="0"/>
          <a:ext cx="0" cy="0"/>
          <a:chOff x="0" y="0"/>
          <a:chExt cx="0" cy="0"/>
        </a:xfrm>
      </p:grpSpPr>
      <p:pic>
        <p:nvPicPr>
          <p:cNvPr id="2" name="Picture 1"/>
          <p:cNvPicPr>
            <a:picLocks noChangeAspect="1"/>
          </p:cNvPicPr>
          <p:nvPr/>
        </p:nvPicPr>
        <p:blipFill>
          <a:blip r:embed="rId3">
            <a:alphaModFix/>
          </a:blip>
          <a:srcRect/>
          <a:stretch>
            <a:fillRect/>
          </a:stretch>
        </p:blipFill>
        <p:spPr>
          <a:xfrm>
            <a:off x="0" y="871559"/>
            <a:ext cx="9137520" cy="5549760"/>
          </a:xfrm>
          <a:prstGeom prst="rect">
            <a:avLst/>
          </a:prstGeom>
          <a:noFill/>
          <a:ln>
            <a:noFill/>
          </a:ln>
        </p:spPr>
      </p:pic>
      <p:pic>
        <p:nvPicPr>
          <p:cNvPr id="3" name="Picture 2"/>
          <p:cNvPicPr>
            <a:picLocks noChangeAspect="1"/>
          </p:cNvPicPr>
          <p:nvPr/>
        </p:nvPicPr>
        <p:blipFill>
          <a:blip r:embed="rId4">
            <a:alphaModFix/>
          </a:blip>
          <a:srcRect/>
          <a:stretch>
            <a:fillRect/>
          </a:stretch>
        </p:blipFill>
        <p:spPr>
          <a:xfrm>
            <a:off x="2736720" y="571680"/>
            <a:ext cx="2805120" cy="2152440"/>
          </a:xfrm>
          <a:prstGeom prst="rect">
            <a:avLst/>
          </a:prstGeom>
          <a:noFill/>
          <a:ln>
            <a:noFill/>
          </a:ln>
        </p:spPr>
      </p:pic>
      <p:sp>
        <p:nvSpPr>
          <p:cNvPr id="4" name="Freeform 3"/>
          <p:cNvSpPr/>
          <p:nvPr/>
        </p:nvSpPr>
        <p:spPr>
          <a:xfrm>
            <a:off x="2862360" y="679320"/>
            <a:ext cx="1224000" cy="4589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200" b="1" i="0" u="none" strike="noStrike" cap="none" baseline="0">
                <a:ln>
                  <a:noFill/>
                </a:ln>
                <a:solidFill>
                  <a:srgbClr val="000000"/>
                </a:solidFill>
                <a:latin typeface="Arial" pitchFamily="34"/>
                <a:ea typeface="ＭＳ Ｐゴシック" pitchFamily="34"/>
                <a:cs typeface="ＭＳ Ｐゴシック" pitchFamily="34"/>
              </a:rPr>
              <a:t>electron linac</a:t>
            </a:r>
          </a:p>
          <a:p>
            <a:pPr marL="0" marR="0" lvl="0" indent="0" algn="ct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200" b="1" i="0" u="none" strike="noStrike" cap="none" baseline="0">
                <a:ln>
                  <a:noFill/>
                </a:ln>
                <a:solidFill>
                  <a:srgbClr val="000000"/>
                </a:solidFill>
                <a:latin typeface="Arial" pitchFamily="34"/>
                <a:ea typeface="ＭＳ Ｐゴシック" pitchFamily="34"/>
                <a:cs typeface="ＭＳ Ｐゴシック" pitchFamily="34"/>
              </a:rPr>
              <a:t>10 µA, 50 MeV</a:t>
            </a:r>
          </a:p>
        </p:txBody>
      </p:sp>
      <p:pic>
        <p:nvPicPr>
          <p:cNvPr id="5" name="Picture 4"/>
          <p:cNvPicPr>
            <a:picLocks noChangeAspect="1"/>
          </p:cNvPicPr>
          <p:nvPr/>
        </p:nvPicPr>
        <p:blipFill>
          <a:blip r:embed="rId5">
            <a:alphaModFix/>
          </a:blip>
          <a:srcRect/>
          <a:stretch>
            <a:fillRect/>
          </a:stretch>
        </p:blipFill>
        <p:spPr>
          <a:xfrm>
            <a:off x="2859120" y="4780079"/>
            <a:ext cx="2822400" cy="2176200"/>
          </a:xfrm>
          <a:prstGeom prst="rect">
            <a:avLst/>
          </a:prstGeom>
          <a:noFill/>
          <a:ln>
            <a:noFill/>
          </a:ln>
        </p:spPr>
      </p:pic>
      <p:sp>
        <p:nvSpPr>
          <p:cNvPr id="6" name="Freeform 5"/>
          <p:cNvSpPr/>
          <p:nvPr/>
        </p:nvSpPr>
        <p:spPr>
          <a:xfrm>
            <a:off x="2981159" y="6576839"/>
            <a:ext cx="2036879" cy="2764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200" b="1" i="0" u="none" strike="noStrike" cap="none" baseline="0">
                <a:ln>
                  <a:noFill/>
                </a:ln>
                <a:solidFill>
                  <a:srgbClr val="000000"/>
                </a:solidFill>
                <a:latin typeface="Arial" pitchFamily="34"/>
                <a:ea typeface="ＭＳ Ｐゴシック" pitchFamily="34"/>
                <a:cs typeface="ＭＳ Ｐゴシック" pitchFamily="34"/>
              </a:rPr>
              <a:t>Parrne mass separator</a:t>
            </a:r>
          </a:p>
        </p:txBody>
      </p:sp>
      <p:sp>
        <p:nvSpPr>
          <p:cNvPr id="7" name="Freeform 6"/>
          <p:cNvSpPr/>
          <p:nvPr/>
        </p:nvSpPr>
        <p:spPr>
          <a:xfrm>
            <a:off x="3994200" y="3241800"/>
            <a:ext cx="838080" cy="99036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38160" cap="sq">
            <a:solidFill>
              <a:srgbClr val="FF0000"/>
            </a:solidFill>
            <a:prstDash val="solid"/>
            <a:miter/>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8" name="Straight Connector 7"/>
          <p:cNvSpPr/>
          <p:nvPr/>
        </p:nvSpPr>
        <p:spPr>
          <a:xfrm flipH="1">
            <a:off x="4772520" y="3212280"/>
            <a:ext cx="272880" cy="273600"/>
          </a:xfrm>
          <a:prstGeom prst="line">
            <a:avLst/>
          </a:prstGeom>
          <a:noFill/>
          <a:ln w="38160" cap="sq">
            <a:solidFill>
              <a:srgbClr val="FF0000"/>
            </a:solidFill>
            <a:prstDash val="solid"/>
            <a:miter/>
            <a:tailEnd type="arrow"/>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9" name="Freeform 8"/>
          <p:cNvSpPr/>
          <p:nvPr/>
        </p:nvSpPr>
        <p:spPr>
          <a:xfrm>
            <a:off x="5045400" y="2861640"/>
            <a:ext cx="2244600" cy="679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36720">
            <a:solidFill>
              <a:srgbClr val="FF0000"/>
            </a:solidFill>
            <a:prstDash val="solid"/>
            <a:round/>
          </a:ln>
        </p:spPr>
        <p:txBody>
          <a:bodyPr vert="horz" wrap="none" lIns="108360" tIns="65160" rIns="108360" bIns="65160" anchor="t" anchorCtr="0" compatLnSpc="1">
            <a:sp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fr-FR" sz="1800" b="0" i="0" u="none" strike="noStrike" cap="none" baseline="0">
                <a:ln>
                  <a:noFill/>
                </a:ln>
                <a:solidFill>
                  <a:srgbClr val="000000"/>
                </a:solidFill>
                <a:latin typeface="Arial" pitchFamily="34"/>
                <a:ea typeface="ＭＳ Ｐゴシック" pitchFamily="34"/>
                <a:cs typeface="ＭＳ Ｐゴシック" pitchFamily="34"/>
              </a:rPr>
              <a:t>target &amp; ion source</a:t>
            </a:r>
            <a:br>
              <a:rPr lang="fr-FR" sz="1800" b="0" i="0" u="none" strike="noStrike" cap="none" baseline="0">
                <a:ln>
                  <a:noFill/>
                </a:ln>
                <a:solidFill>
                  <a:srgbClr val="000000"/>
                </a:solidFill>
                <a:latin typeface="Arial" pitchFamily="34"/>
                <a:ea typeface="ＭＳ Ｐゴシック" pitchFamily="34"/>
                <a:cs typeface="ＭＳ Ｐゴシック" pitchFamily="34"/>
              </a:rPr>
            </a:br>
            <a:r>
              <a:rPr lang="fr-FR" sz="1800" b="0" i="0" u="none" strike="noStrike" cap="none" baseline="0">
                <a:ln>
                  <a:noFill/>
                </a:ln>
                <a:solidFill>
                  <a:srgbClr val="000000"/>
                </a:solidFill>
                <a:latin typeface="Arial" pitchFamily="34"/>
                <a:ea typeface="ＭＳ Ｐゴシック" pitchFamily="34"/>
                <a:cs typeface="ＭＳ Ｐゴシック" pitchFamily="34"/>
              </a:rPr>
              <a:t>10</a:t>
            </a:r>
            <a:r>
              <a:rPr lang="fr-FR" sz="1800" b="0" i="0" u="none" strike="noStrike" cap="none" baseline="30000">
                <a:ln>
                  <a:noFill/>
                </a:ln>
                <a:solidFill>
                  <a:srgbClr val="000000"/>
                </a:solidFill>
                <a:latin typeface="Arial" pitchFamily="34"/>
                <a:ea typeface="ＭＳ Ｐゴシック" pitchFamily="34"/>
                <a:cs typeface="ＭＳ Ｐゴシック" pitchFamily="34"/>
              </a:rPr>
              <a:t>11</a:t>
            </a:r>
            <a:r>
              <a:rPr lang="fr-FR" sz="1800" b="0" i="0" u="none" strike="noStrike" cap="none" baseline="0">
                <a:ln>
                  <a:noFill/>
                </a:ln>
                <a:solidFill>
                  <a:srgbClr val="000000"/>
                </a:solidFill>
                <a:latin typeface="Arial" pitchFamily="34"/>
                <a:ea typeface="ＭＳ Ｐゴシック" pitchFamily="34"/>
                <a:cs typeface="ＭＳ Ｐゴシック" pitchFamily="34"/>
              </a:rPr>
              <a:t> photofissions /s</a:t>
            </a:r>
          </a:p>
        </p:txBody>
      </p:sp>
      <p:sp>
        <p:nvSpPr>
          <p:cNvPr id="10" name="Freeform 9"/>
          <p:cNvSpPr/>
          <p:nvPr/>
        </p:nvSpPr>
        <p:spPr>
          <a:xfrm>
            <a:off x="-19080" y="-4680"/>
            <a:ext cx="9164520" cy="6080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660066"/>
          </a:solidFill>
          <a:ln>
            <a:noFill/>
            <a:prstDash val="solid"/>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11" name="Straight Connector 10"/>
          <p:cNvSpPr/>
          <p:nvPr/>
        </p:nvSpPr>
        <p:spPr>
          <a:xfrm flipH="1">
            <a:off x="2214719" y="1781280"/>
            <a:ext cx="658801" cy="941400"/>
          </a:xfrm>
          <a:prstGeom prst="line">
            <a:avLst/>
          </a:prstGeom>
          <a:noFill/>
          <a:ln w="36720">
            <a:solidFill>
              <a:srgbClr val="000000"/>
            </a:solidFill>
            <a:prstDash val="solid"/>
            <a:round/>
            <a:tailEnd type="arrow"/>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12" name="Straight Connector 11"/>
          <p:cNvSpPr/>
          <p:nvPr/>
        </p:nvSpPr>
        <p:spPr>
          <a:xfrm flipV="1">
            <a:off x="5532840" y="4815000"/>
            <a:ext cx="1087560" cy="860400"/>
          </a:xfrm>
          <a:prstGeom prst="line">
            <a:avLst/>
          </a:prstGeom>
          <a:noFill/>
          <a:ln w="36720">
            <a:solidFill>
              <a:srgbClr val="000000"/>
            </a:solidFill>
            <a:prstDash val="solid"/>
            <a:round/>
            <a:tailEnd type="arrow"/>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13" name="Freeform 12"/>
          <p:cNvSpPr/>
          <p:nvPr/>
        </p:nvSpPr>
        <p:spPr>
          <a:xfrm>
            <a:off x="0" y="84240"/>
            <a:ext cx="9144000" cy="36827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GB" sz="1800" b="1" i="0" u="none" strike="noStrike" cap="none" baseline="0" dirty="0" err="1">
                <a:ln>
                  <a:noFill/>
                </a:ln>
                <a:solidFill>
                  <a:srgbClr val="FFFFFF"/>
                </a:solidFill>
                <a:latin typeface="Arial" pitchFamily="34"/>
                <a:ea typeface="ＭＳ Ｐゴシック" pitchFamily="34"/>
                <a:cs typeface="ＭＳ Ｐゴシック" pitchFamily="34"/>
              </a:rPr>
              <a:t>Photofission</a:t>
            </a:r>
            <a:r>
              <a:rPr lang="en-GB" sz="1800" b="1" i="0" u="none" strike="noStrike" cap="none" baseline="0" dirty="0">
                <a:ln>
                  <a:noFill/>
                </a:ln>
                <a:solidFill>
                  <a:srgbClr val="FFFFFF"/>
                </a:solidFill>
                <a:latin typeface="Arial" pitchFamily="34"/>
                <a:ea typeface="ＭＳ Ｐゴシック" pitchFamily="34"/>
                <a:cs typeface="ＭＳ Ｐゴシック" pitchFamily="34"/>
              </a:rPr>
              <a:t> at Alto</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name="page19">
    <p:spTree>
      <p:nvGrpSpPr>
        <p:cNvPr id="1" name=""/>
        <p:cNvGrpSpPr/>
        <p:nvPr/>
      </p:nvGrpSpPr>
      <p:grpSpPr>
        <a:xfrm>
          <a:off x="0" y="0"/>
          <a:ext cx="0" cy="0"/>
          <a:chOff x="0" y="0"/>
          <a:chExt cx="0" cy="0"/>
        </a:xfrm>
      </p:grpSpPr>
      <p:sp>
        <p:nvSpPr>
          <p:cNvPr id="2" name="Freeform 1"/>
          <p:cNvSpPr/>
          <p:nvPr/>
        </p:nvSpPr>
        <p:spPr>
          <a:xfrm>
            <a:off x="5027760" y="848159"/>
            <a:ext cx="3786120" cy="14619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800" b="0" i="0" u="none" strike="noStrike" cap="none" baseline="0">
                <a:ln>
                  <a:noFill/>
                </a:ln>
                <a:solidFill>
                  <a:srgbClr val="000000"/>
                </a:solidFill>
                <a:latin typeface="Arial" pitchFamily="34"/>
                <a:ea typeface="ＭＳ Ｐゴシック" pitchFamily="34"/>
                <a:cs typeface="ＭＳ Ｐゴシック" pitchFamily="34"/>
              </a:rPr>
              <a:t>2011, 2012: Gallium with two ionisation schemes</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800" b="0" i="0" u="none" strike="noStrike" cap="none" baseline="0">
                <a:ln>
                  <a:noFill/>
                </a:ln>
                <a:solidFill>
                  <a:srgbClr val="000000"/>
                </a:solidFill>
                <a:latin typeface="Arial" pitchFamily="34"/>
                <a:ea typeface="ＭＳ Ｐゴシック" pitchFamily="34"/>
                <a:cs typeface="ＭＳ Ｐゴシック" pitchFamily="34"/>
              </a:rPr>
              <a:t>2013: Zinc with frequency tripling</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800" b="0" i="0" u="none" strike="noStrike" cap="none" baseline="0">
                <a:ln>
                  <a:noFill/>
                </a:ln>
                <a:solidFill>
                  <a:srgbClr val="000000"/>
                </a:solidFill>
                <a:latin typeface="Arial" pitchFamily="34"/>
                <a:ea typeface="ＭＳ Ｐゴシック" pitchFamily="34"/>
                <a:cs typeface="ＭＳ Ｐゴシック" pitchFamily="34"/>
              </a:rPr>
              <a:t>2014: Off-line chamber for development of laser schemes</a:t>
            </a:r>
          </a:p>
        </p:txBody>
      </p:sp>
      <p:pic>
        <p:nvPicPr>
          <p:cNvPr id="3" name="Picture 2"/>
          <p:cNvPicPr>
            <a:picLocks noChangeAspect="1"/>
          </p:cNvPicPr>
          <p:nvPr/>
        </p:nvPicPr>
        <p:blipFill>
          <a:blip r:embed="rId3">
            <a:alphaModFix/>
          </a:blip>
          <a:srcRect/>
          <a:stretch>
            <a:fillRect/>
          </a:stretch>
        </p:blipFill>
        <p:spPr>
          <a:xfrm>
            <a:off x="336600" y="970920"/>
            <a:ext cx="4162320" cy="3836880"/>
          </a:xfrm>
          <a:prstGeom prst="rect">
            <a:avLst/>
          </a:prstGeom>
          <a:noFill/>
          <a:ln>
            <a:noFill/>
          </a:ln>
        </p:spPr>
      </p:pic>
      <p:sp>
        <p:nvSpPr>
          <p:cNvPr id="4" name="Freeform 3"/>
          <p:cNvSpPr/>
          <p:nvPr/>
        </p:nvSpPr>
        <p:spPr>
          <a:xfrm>
            <a:off x="343080" y="774719"/>
            <a:ext cx="4232160" cy="1965240"/>
          </a:xfrm>
          <a:custGeom>
            <a:avLst>
              <a:gd name="f12" fmla="val 16667"/>
            </a:avLst>
            <a:gdLst>
              <a:gd name="f1" fmla="val 180"/>
              <a:gd name="f2" fmla="val w"/>
              <a:gd name="f3" fmla="val h"/>
              <a:gd name="f4" fmla="val 0"/>
              <a:gd name="f5" fmla="*/ 1 0 1"/>
              <a:gd name="f6" fmla="+- 0 0 15536"/>
              <a:gd name="f7" fmla="val 5462"/>
              <a:gd name="f8" fmla="+- 0 0 31072"/>
              <a:gd name="f9" fmla="val 11759"/>
              <a:gd name="f10" fmla="val 90"/>
              <a:gd name="f11" fmla="val 270"/>
              <a:gd name="f12" fmla="val 16667"/>
              <a:gd name="f13" fmla="val 50000"/>
              <a:gd name="f14" fmla="val -2147483647"/>
              <a:gd name="f15" fmla="val 2147483647"/>
              <a:gd name="f16" fmla="*/ f2 1 0"/>
              <a:gd name="f17" fmla="*/ f3 1 0"/>
              <a:gd name="f18" fmla="+- f5 0 f12"/>
              <a:gd name="f19" fmla="+- f6 0 f12"/>
              <a:gd name="f20" fmla="?: f18 f5 f19"/>
              <a:gd name="f21" fmla="*/ f5 f16 1"/>
              <a:gd name="f22" fmla="*/ f4 f17 1"/>
              <a:gd name="f23" fmla="*/ f7 f20 1"/>
              <a:gd name="f24" fmla="*/ f23 1 f8"/>
              <a:gd name="f25" fmla="+- 11759 0 f24"/>
              <a:gd name="f26" fmla="+- 5462 0 f24"/>
              <a:gd name="f27" fmla="*/ f24 29289 1"/>
              <a:gd name="f28" fmla="*/ f27 1 f8"/>
              <a:gd name="f29" fmla="+- 11759 0 f28"/>
              <a:gd name="f30" fmla="+- 5462 0 f28"/>
              <a:gd name="f31" fmla="*/ f28 f16 1"/>
              <a:gd name="f32" fmla="*/ f28 f17 1"/>
              <a:gd name="f33" fmla="*/ f29 f16 1"/>
              <a:gd name="f34" fmla="*/ f30 f17 1"/>
            </a:gdLst>
            <a:ahLst>
              <a:ahXY>
                <a:pos x="f21" y="f22"/>
              </a:ahXY>
            </a:ahLst>
            <a:cxnLst>
              <a:cxn ang="3cd4">
                <a:pos x="hc" y="t"/>
              </a:cxn>
              <a:cxn ang="0">
                <a:pos x="r" y="vc"/>
              </a:cxn>
              <a:cxn ang="cd4">
                <a:pos x="hc" y="b"/>
              </a:cxn>
              <a:cxn ang="cd2">
                <a:pos x="l" y="vc"/>
              </a:cxn>
            </a:cxnLst>
            <a:rect l="f31" t="f32" r="f33" b="f34"/>
            <a:pathLst>
              <a:path>
                <a:moveTo>
                  <a:pt x="f4" y="f24"/>
                </a:moveTo>
                <a:lnTo>
                  <a:pt x="f24" y="f24"/>
                </a:lnTo>
                <a:lnTo>
                  <a:pt x="f1" y="f10"/>
                </a:lnTo>
                <a:lnTo>
                  <a:pt x="f25" y="f4"/>
                </a:lnTo>
                <a:lnTo>
                  <a:pt x="f24" y="f24"/>
                </a:lnTo>
                <a:lnTo>
                  <a:pt x="f11" y="f10"/>
                </a:lnTo>
                <a:lnTo>
                  <a:pt x="f9" y="f26"/>
                </a:lnTo>
                <a:lnTo>
                  <a:pt x="f24" y="f24"/>
                </a:lnTo>
                <a:close/>
              </a:path>
            </a:pathLst>
          </a:custGeom>
          <a:noFill/>
          <a:ln w="25560">
            <a:solidFill>
              <a:srgbClr val="604A7B"/>
            </a:solidFill>
            <a:prstDash val="solid"/>
            <a:round/>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5" name="Freeform 4"/>
          <p:cNvSpPr/>
          <p:nvPr/>
        </p:nvSpPr>
        <p:spPr>
          <a:xfrm>
            <a:off x="2000160" y="789840"/>
            <a:ext cx="983880" cy="303480"/>
          </a:xfrm>
          <a:custGeom>
            <a:avLst/>
            <a:gdLst>
              <a:gd name="f0" fmla="val w"/>
              <a:gd name="f1" fmla="val h"/>
              <a:gd name="f2" fmla="val 0"/>
              <a:gd name="f3" fmla="val 844"/>
              <a:gd name="f4" fmla="val 2549"/>
              <a:gd name="f5" fmla="*/ f0 1 0"/>
              <a:gd name="f6" fmla="*/ f1 1 0"/>
              <a:gd name="f7" fmla="*/ 0 f5 1"/>
              <a:gd name="f8" fmla="*/ f4 f5 1"/>
              <a:gd name="f9" fmla="*/ f3 f6 1"/>
              <a:gd name="f10" fmla="*/ 0 f6 1"/>
            </a:gdLst>
            <a:ahLst/>
            <a:cxnLst>
              <a:cxn ang="3cd4">
                <a:pos x="hc" y="t"/>
              </a:cxn>
              <a:cxn ang="0">
                <a:pos x="r" y="vc"/>
              </a:cxn>
              <a:cxn ang="cd4">
                <a:pos x="hc" y="b"/>
              </a:cxn>
              <a:cxn ang="cd2">
                <a:pos x="l" y="vc"/>
              </a:cxn>
            </a:cxnLst>
            <a:rect l="f7" t="f10" r="f8" b="f9"/>
            <a:pathLst>
              <a:path>
                <a:moveTo>
                  <a:pt x="f2" y="f2"/>
                </a:moveTo>
                <a:lnTo>
                  <a:pt x="f4" y="f2"/>
                </a:lnTo>
                <a:lnTo>
                  <a:pt x="f4" y="f3"/>
                </a:lnTo>
                <a:lnTo>
                  <a:pt x="f2" y="f3"/>
                </a:lnTo>
                <a:close/>
              </a:path>
            </a:pathLst>
          </a:custGeom>
          <a:noFill/>
          <a:ln>
            <a:noFill/>
            <a:prstDash val="solid"/>
          </a:ln>
        </p:spPr>
        <p:txBody>
          <a:bodyPr vert="horz" wrap="none" lIns="90000" tIns="45000" rIns="90000" bIns="45000" anchor="t" anchorCtr="0" compatLnSpc="1">
            <a:sp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400" b="1" i="0" u="none" strike="noStrike" cap="none" baseline="0">
                <a:ln>
                  <a:noFill/>
                </a:ln>
                <a:solidFill>
                  <a:srgbClr val="800080"/>
                </a:solidFill>
                <a:latin typeface="Arial" pitchFamily="34"/>
                <a:ea typeface="ＭＳ Ｐゴシック" pitchFamily="34"/>
                <a:cs typeface="ＭＳ Ｐゴシック" pitchFamily="34"/>
              </a:rPr>
              <a:t>First step</a:t>
            </a:r>
          </a:p>
        </p:txBody>
      </p:sp>
      <p:sp>
        <p:nvSpPr>
          <p:cNvPr id="6" name="Freeform 5"/>
          <p:cNvSpPr/>
          <p:nvPr/>
        </p:nvSpPr>
        <p:spPr>
          <a:xfrm>
            <a:off x="374760" y="2865240"/>
            <a:ext cx="4213080" cy="2024279"/>
          </a:xfrm>
          <a:custGeom>
            <a:avLst>
              <a:gd name="f12" fmla="val 16667"/>
            </a:avLst>
            <a:gdLst>
              <a:gd name="f1" fmla="val 180"/>
              <a:gd name="f2" fmla="val w"/>
              <a:gd name="f3" fmla="val h"/>
              <a:gd name="f4" fmla="val 0"/>
              <a:gd name="f5" fmla="*/ 1 0 1"/>
              <a:gd name="f6" fmla="+- 0 0 15536"/>
              <a:gd name="f7" fmla="val 5622"/>
              <a:gd name="f8" fmla="+- 0 0 31072"/>
              <a:gd name="f9" fmla="val 11705"/>
              <a:gd name="f10" fmla="val 90"/>
              <a:gd name="f11" fmla="val 270"/>
              <a:gd name="f12" fmla="val 16667"/>
              <a:gd name="f13" fmla="val 50000"/>
              <a:gd name="f14" fmla="val -2147483647"/>
              <a:gd name="f15" fmla="val 2147483647"/>
              <a:gd name="f16" fmla="*/ f2 1 0"/>
              <a:gd name="f17" fmla="*/ f3 1 0"/>
              <a:gd name="f18" fmla="+- f5 0 f12"/>
              <a:gd name="f19" fmla="+- f6 0 f12"/>
              <a:gd name="f20" fmla="?: f18 f5 f19"/>
              <a:gd name="f21" fmla="*/ f5 f16 1"/>
              <a:gd name="f22" fmla="*/ f4 f17 1"/>
              <a:gd name="f23" fmla="*/ f7 f20 1"/>
              <a:gd name="f24" fmla="*/ f23 1 f8"/>
              <a:gd name="f25" fmla="+- 11705 0 f24"/>
              <a:gd name="f26" fmla="+- 5622 0 f24"/>
              <a:gd name="f27" fmla="*/ f24 29289 1"/>
              <a:gd name="f28" fmla="*/ f27 1 f8"/>
              <a:gd name="f29" fmla="+- 11705 0 f28"/>
              <a:gd name="f30" fmla="+- 5622 0 f28"/>
              <a:gd name="f31" fmla="*/ f28 f16 1"/>
              <a:gd name="f32" fmla="*/ f28 f17 1"/>
              <a:gd name="f33" fmla="*/ f29 f16 1"/>
              <a:gd name="f34" fmla="*/ f30 f17 1"/>
            </a:gdLst>
            <a:ahLst>
              <a:ahXY>
                <a:pos x="f21" y="f22"/>
              </a:ahXY>
            </a:ahLst>
            <a:cxnLst>
              <a:cxn ang="3cd4">
                <a:pos x="hc" y="t"/>
              </a:cxn>
              <a:cxn ang="0">
                <a:pos x="r" y="vc"/>
              </a:cxn>
              <a:cxn ang="cd4">
                <a:pos x="hc" y="b"/>
              </a:cxn>
              <a:cxn ang="cd2">
                <a:pos x="l" y="vc"/>
              </a:cxn>
            </a:cxnLst>
            <a:rect l="f31" t="f32" r="f33" b="f34"/>
            <a:pathLst>
              <a:path>
                <a:moveTo>
                  <a:pt x="f4" y="f24"/>
                </a:moveTo>
                <a:lnTo>
                  <a:pt x="f24" y="f24"/>
                </a:lnTo>
                <a:lnTo>
                  <a:pt x="f1" y="f10"/>
                </a:lnTo>
                <a:lnTo>
                  <a:pt x="f25" y="f4"/>
                </a:lnTo>
                <a:lnTo>
                  <a:pt x="f24" y="f24"/>
                </a:lnTo>
                <a:lnTo>
                  <a:pt x="f11" y="f10"/>
                </a:lnTo>
                <a:lnTo>
                  <a:pt x="f9" y="f26"/>
                </a:lnTo>
                <a:lnTo>
                  <a:pt x="f24" y="f24"/>
                </a:lnTo>
                <a:close/>
              </a:path>
            </a:pathLst>
          </a:custGeom>
          <a:noFill/>
          <a:ln w="25560">
            <a:solidFill>
              <a:srgbClr val="604A7B"/>
            </a:solidFill>
            <a:prstDash val="solid"/>
            <a:round/>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7" name="Freeform 6"/>
          <p:cNvSpPr/>
          <p:nvPr/>
        </p:nvSpPr>
        <p:spPr>
          <a:xfrm>
            <a:off x="1897200" y="2773800"/>
            <a:ext cx="1238400" cy="303480"/>
          </a:xfrm>
          <a:custGeom>
            <a:avLst/>
            <a:gdLst>
              <a:gd name="f0" fmla="val w"/>
              <a:gd name="f1" fmla="val h"/>
              <a:gd name="f2" fmla="val 0"/>
              <a:gd name="f3" fmla="val 844"/>
              <a:gd name="f4" fmla="val 3264"/>
              <a:gd name="f5" fmla="*/ f0 1 0"/>
              <a:gd name="f6" fmla="*/ f1 1 0"/>
              <a:gd name="f7" fmla="*/ 0 f5 1"/>
              <a:gd name="f8" fmla="*/ f4 f5 1"/>
              <a:gd name="f9" fmla="*/ f3 f6 1"/>
              <a:gd name="f10" fmla="*/ 0 f6 1"/>
            </a:gdLst>
            <a:ahLst/>
            <a:cxnLst>
              <a:cxn ang="3cd4">
                <a:pos x="hc" y="t"/>
              </a:cxn>
              <a:cxn ang="0">
                <a:pos x="r" y="vc"/>
              </a:cxn>
              <a:cxn ang="cd4">
                <a:pos x="hc" y="b"/>
              </a:cxn>
              <a:cxn ang="cd2">
                <a:pos x="l" y="vc"/>
              </a:cxn>
            </a:cxnLst>
            <a:rect l="f7" t="f10" r="f8" b="f9"/>
            <a:pathLst>
              <a:path>
                <a:moveTo>
                  <a:pt x="f2" y="f2"/>
                </a:moveTo>
                <a:lnTo>
                  <a:pt x="f4" y="f2"/>
                </a:lnTo>
                <a:lnTo>
                  <a:pt x="f4" y="f3"/>
                </a:lnTo>
                <a:lnTo>
                  <a:pt x="f2" y="f3"/>
                </a:lnTo>
                <a:close/>
              </a:path>
            </a:pathLst>
          </a:custGeom>
          <a:noFill/>
          <a:ln>
            <a:noFill/>
            <a:prstDash val="solid"/>
          </a:ln>
        </p:spPr>
        <p:txBody>
          <a:bodyPr vert="horz" wrap="none" lIns="90000" tIns="45000" rIns="90000" bIns="45000" anchor="t" anchorCtr="0" compatLnSpc="1">
            <a:sp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400" b="1" i="0" u="none" strike="noStrike" cap="none" baseline="0">
                <a:ln>
                  <a:noFill/>
                </a:ln>
                <a:solidFill>
                  <a:srgbClr val="800080"/>
                </a:solidFill>
                <a:latin typeface="Arial" pitchFamily="34"/>
                <a:ea typeface="ＭＳ Ｐゴシック" pitchFamily="34"/>
                <a:cs typeface="ＭＳ Ｐゴシック" pitchFamily="34"/>
              </a:rPr>
              <a:t>Second step</a:t>
            </a:r>
          </a:p>
        </p:txBody>
      </p:sp>
      <p:pic>
        <p:nvPicPr>
          <p:cNvPr id="8" name="Picture 7"/>
          <p:cNvPicPr>
            <a:picLocks noChangeAspect="1"/>
          </p:cNvPicPr>
          <p:nvPr/>
        </p:nvPicPr>
        <p:blipFill>
          <a:blip r:embed="rId4">
            <a:alphaModFix/>
          </a:blip>
          <a:srcRect/>
          <a:stretch>
            <a:fillRect/>
          </a:stretch>
        </p:blipFill>
        <p:spPr>
          <a:xfrm>
            <a:off x="5079960" y="3127320"/>
            <a:ext cx="3721320" cy="3340079"/>
          </a:xfrm>
          <a:prstGeom prst="rect">
            <a:avLst/>
          </a:prstGeom>
          <a:noFill/>
          <a:ln>
            <a:noFill/>
          </a:ln>
        </p:spPr>
      </p:pic>
      <p:sp>
        <p:nvSpPr>
          <p:cNvPr id="9" name="Freeform 8"/>
          <p:cNvSpPr/>
          <p:nvPr/>
        </p:nvSpPr>
        <p:spPr>
          <a:xfrm>
            <a:off x="-20520" y="-6480"/>
            <a:ext cx="9164520" cy="6080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660066"/>
          </a:solidFill>
          <a:ln>
            <a:noFill/>
            <a:prstDash val="solid"/>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10" name="Freeform 9"/>
          <p:cNvSpPr/>
          <p:nvPr/>
        </p:nvSpPr>
        <p:spPr>
          <a:xfrm>
            <a:off x="5007960" y="2393640"/>
            <a:ext cx="3500279" cy="6976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90000" tIns="46800" rIns="36000" bIns="46800" anchor="t" anchorCtr="0" compatLnSpc="1">
            <a:sp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GB" sz="1600" b="0" i="0" u="none" strike="noStrike" cap="none" baseline="0">
                <a:ln>
                  <a:noFill/>
                </a:ln>
                <a:solidFill>
                  <a:srgbClr val="000000"/>
                </a:solidFill>
                <a:latin typeface="Arial" pitchFamily="34"/>
                <a:ea typeface="ＭＳ Ｐゴシック" pitchFamily="34"/>
                <a:cs typeface="ＭＳ Ｐゴシック" pitchFamily="34"/>
              </a:rPr>
              <a:t>Collaboration IPN Orsay, Isolde, </a:t>
            </a:r>
            <a:br>
              <a:rPr lang="en-GB" sz="1600" b="0" i="0" u="none" strike="noStrike" cap="none" baseline="0">
                <a:ln>
                  <a:noFill/>
                </a:ln>
                <a:solidFill>
                  <a:srgbClr val="000000"/>
                </a:solidFill>
                <a:latin typeface="Arial" pitchFamily="34"/>
                <a:ea typeface="ＭＳ Ｐゴシック" pitchFamily="34"/>
                <a:cs typeface="ＭＳ Ｐゴシック" pitchFamily="34"/>
              </a:rPr>
            </a:br>
            <a:r>
              <a:rPr lang="en-GB" sz="1600" b="0" i="0" u="none" strike="noStrike" cap="none" baseline="0">
                <a:ln>
                  <a:noFill/>
                </a:ln>
                <a:solidFill>
                  <a:srgbClr val="000000"/>
                </a:solidFill>
                <a:latin typeface="Arial" pitchFamily="34"/>
                <a:ea typeface="ＭＳ Ｐゴシック" pitchFamily="34"/>
                <a:cs typeface="ＭＳ Ｐゴシック" pitchFamily="34"/>
              </a:rPr>
              <a:t>Univ.  Manchester, Univ. Mainz</a:t>
            </a:r>
          </a:p>
        </p:txBody>
      </p:sp>
      <p:sp>
        <p:nvSpPr>
          <p:cNvPr id="11" name="Freeform 10"/>
          <p:cNvSpPr/>
          <p:nvPr/>
        </p:nvSpPr>
        <p:spPr>
          <a:xfrm>
            <a:off x="1800" y="74880"/>
            <a:ext cx="9164520" cy="36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GB" sz="1800" b="1" i="0" u="none" strike="noStrike" cap="none" baseline="0">
                <a:ln>
                  <a:noFill/>
                </a:ln>
                <a:solidFill>
                  <a:srgbClr val="FFFFFF"/>
                </a:solidFill>
                <a:latin typeface="Arial" pitchFamily="34"/>
                <a:ea typeface="ＭＳ Ｐゴシック" pitchFamily="34"/>
                <a:cs typeface="ＭＳ Ｐゴシック" pitchFamily="34"/>
              </a:rPr>
              <a:t>Rialto: Resonant laser ionisation at Alto</a:t>
            </a:r>
          </a:p>
        </p:txBody>
      </p:sp>
      <p:sp>
        <p:nvSpPr>
          <p:cNvPr id="12" name="TextBox 11"/>
          <p:cNvSpPr txBox="1"/>
          <p:nvPr/>
        </p:nvSpPr>
        <p:spPr>
          <a:xfrm>
            <a:off x="6079679" y="3825719"/>
            <a:ext cx="1712519" cy="639000"/>
          </a:xfrm>
          <a:prstGeom prst="rect">
            <a:avLst/>
          </a:prstGeom>
          <a:noFill/>
          <a:ln>
            <a:noFill/>
          </a:ln>
        </p:spPr>
        <p:txBody>
          <a:bodyPr vert="horz" wrap="none" lIns="90000" tIns="45000" rIns="90000" bIns="45000" anchorCtr="0" compatLnSpc="1">
            <a:sp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800" b="0" i="0" u="none" strike="noStrike" cap="none" baseline="0">
                <a:ln>
                  <a:noFill/>
                </a:ln>
                <a:solidFill>
                  <a:srgbClr val="FFFF00"/>
                </a:solidFill>
                <a:effectLst>
                  <a:outerShdw dist="17961" dir="2700000">
                    <a:scrgbClr r="0" g="0" b="0"/>
                  </a:outerShdw>
                </a:effectLst>
                <a:latin typeface="Arial" pitchFamily="34"/>
                <a:ea typeface="ＭＳ Ｐゴシック" pitchFamily="34"/>
                <a:cs typeface="ＭＳ Ｐゴシック" pitchFamily="34"/>
              </a:rPr>
              <a:t>electron multiplier</a:t>
            </a:r>
          </a:p>
        </p:txBody>
      </p:sp>
      <p:sp>
        <p:nvSpPr>
          <p:cNvPr id="13" name="TextBox 12"/>
          <p:cNvSpPr txBox="1"/>
          <p:nvPr/>
        </p:nvSpPr>
        <p:spPr>
          <a:xfrm>
            <a:off x="6249960" y="4464720"/>
            <a:ext cx="1059480" cy="456119"/>
          </a:xfrm>
          <a:prstGeom prst="rect">
            <a:avLst/>
          </a:prstGeom>
          <a:noFill/>
          <a:ln>
            <a:noFill/>
          </a:ln>
        </p:spPr>
        <p:txBody>
          <a:bodyPr vert="horz" wrap="none" lIns="90000" tIns="45000" rIns="90000" bIns="45000" anchorCtr="0" compatLnSpc="1">
            <a:sp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14" name="Straight Connector 13"/>
          <p:cNvSpPr/>
          <p:nvPr/>
        </p:nvSpPr>
        <p:spPr>
          <a:xfrm flipH="1">
            <a:off x="5449679" y="5218560"/>
            <a:ext cx="822600" cy="387360"/>
          </a:xfrm>
          <a:prstGeom prst="line">
            <a:avLst/>
          </a:prstGeom>
          <a:noFill/>
          <a:ln w="36720">
            <a:solidFill>
              <a:srgbClr val="00FF00"/>
            </a:solidFill>
            <a:prstDash val="solid"/>
            <a:tailEnd type="arrow"/>
          </a:ln>
        </p:spPr>
        <p:txBody>
          <a:bodyPr vert="horz" wrap="none" lIns="108360" tIns="63360" rIns="108360" bIns="63360" anchor="ctr"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15" name="Straight Connector 14"/>
          <p:cNvSpPr/>
          <p:nvPr/>
        </p:nvSpPr>
        <p:spPr>
          <a:xfrm flipH="1">
            <a:off x="6272279" y="4819680"/>
            <a:ext cx="875161" cy="398880"/>
          </a:xfrm>
          <a:prstGeom prst="line">
            <a:avLst/>
          </a:prstGeom>
          <a:noFill/>
          <a:ln w="36720">
            <a:solidFill>
              <a:srgbClr val="00FF00"/>
            </a:solidFill>
            <a:custDash>
              <a:ds d="197000" sp="197000"/>
            </a:custDash>
          </a:ln>
        </p:spPr>
        <p:txBody>
          <a:bodyPr vert="horz" wrap="none" lIns="108360" tIns="63360" rIns="108360" bIns="63360" anchor="ctr"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16" name="TextBox 15"/>
          <p:cNvSpPr txBox="1"/>
          <p:nvPr/>
        </p:nvSpPr>
        <p:spPr>
          <a:xfrm>
            <a:off x="5304239" y="5581800"/>
            <a:ext cx="753119" cy="364679"/>
          </a:xfrm>
          <a:prstGeom prst="rect">
            <a:avLst/>
          </a:prstGeom>
          <a:noFill/>
          <a:ln>
            <a:noFill/>
          </a:ln>
        </p:spPr>
        <p:txBody>
          <a:bodyPr vert="horz" wrap="none" lIns="90000" tIns="45000" rIns="90000" bIns="45000" anchorCtr="0" compatLnSpc="1">
            <a:sp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800" b="0" i="0" u="none" strike="noStrike" cap="none" baseline="0">
                <a:ln>
                  <a:noFill/>
                </a:ln>
                <a:solidFill>
                  <a:srgbClr val="00FF00"/>
                </a:solidFill>
                <a:effectLst>
                  <a:outerShdw dist="17961" dir="2700000">
                    <a:scrgbClr r="0" g="0" b="0"/>
                  </a:outerShdw>
                </a:effectLst>
                <a:latin typeface="Arial" pitchFamily="34"/>
                <a:ea typeface="ＭＳ Ｐゴシック" pitchFamily="34"/>
                <a:cs typeface="ＭＳ Ｐゴシック" pitchFamily="34"/>
              </a:rPr>
              <a:t>laser</a:t>
            </a:r>
          </a:p>
        </p:txBody>
      </p:sp>
      <p:sp>
        <p:nvSpPr>
          <p:cNvPr id="17" name="TextBox 16"/>
          <p:cNvSpPr txBox="1"/>
          <p:nvPr/>
        </p:nvSpPr>
        <p:spPr>
          <a:xfrm>
            <a:off x="5546520" y="4451400"/>
            <a:ext cx="1252080" cy="639000"/>
          </a:xfrm>
          <a:prstGeom prst="rect">
            <a:avLst/>
          </a:prstGeom>
          <a:noFill/>
          <a:ln>
            <a:noFill/>
          </a:ln>
        </p:spPr>
        <p:txBody>
          <a:bodyPr vert="horz" wrap="none" lIns="90000" tIns="45000" rIns="90000" bIns="45000" anchorCtr="0" compatLnSpc="1">
            <a:sp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800" b="0" i="0" u="none" strike="noStrike" cap="none" baseline="0">
                <a:ln>
                  <a:noFill/>
                </a:ln>
                <a:solidFill>
                  <a:srgbClr val="FF0000"/>
                </a:solidFill>
                <a:effectLst>
                  <a:outerShdw dist="17961" dir="2700000">
                    <a:scrgbClr r="0" g="0" b="0"/>
                  </a:outerShdw>
                </a:effectLst>
                <a:latin typeface="Arial" pitchFamily="34"/>
                <a:ea typeface="ＭＳ Ｐゴシック" pitchFamily="34"/>
                <a:cs typeface="ＭＳ Ｐゴシック" pitchFamily="34"/>
              </a:rPr>
              <a:t>ohmic heating</a:t>
            </a:r>
          </a:p>
        </p:txBody>
      </p:sp>
      <p:sp>
        <p:nvSpPr>
          <p:cNvPr id="18" name="Straight Connector 17"/>
          <p:cNvSpPr/>
          <p:nvPr/>
        </p:nvSpPr>
        <p:spPr>
          <a:xfrm>
            <a:off x="5634000" y="5088960"/>
            <a:ext cx="486360" cy="0"/>
          </a:xfrm>
          <a:prstGeom prst="line">
            <a:avLst/>
          </a:prstGeom>
          <a:noFill/>
          <a:ln w="36720">
            <a:solidFill>
              <a:srgbClr val="FF0000"/>
            </a:solidFill>
            <a:prstDash val="solid"/>
            <a:tailEnd type="arrow"/>
          </a:ln>
        </p:spPr>
        <p:txBody>
          <a:bodyPr vert="horz" wrap="none" lIns="108360" tIns="63360" rIns="108360" bIns="63360" anchor="ctr"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pic>
        <p:nvPicPr>
          <p:cNvPr id="19" name="Picture 18"/>
          <p:cNvPicPr>
            <a:picLocks noChangeAspect="1"/>
          </p:cNvPicPr>
          <p:nvPr/>
        </p:nvPicPr>
        <p:blipFill>
          <a:blip r:embed="rId5">
            <a:alphaModFix/>
          </a:blip>
          <a:srcRect/>
          <a:stretch>
            <a:fillRect/>
          </a:stretch>
        </p:blipFill>
        <p:spPr>
          <a:xfrm>
            <a:off x="122760" y="4997520"/>
            <a:ext cx="4714560" cy="1609200"/>
          </a:xfrm>
          <a:prstGeom prst="rect">
            <a:avLst/>
          </a:prstGeom>
          <a:noFill/>
          <a:ln>
            <a:noFill/>
          </a:ln>
        </p:spPr>
      </p:pic>
      <p:sp>
        <p:nvSpPr>
          <p:cNvPr id="20" name="TextBox 19"/>
          <p:cNvSpPr txBox="1"/>
          <p:nvPr/>
        </p:nvSpPr>
        <p:spPr>
          <a:xfrm>
            <a:off x="2837880" y="5268600"/>
            <a:ext cx="1894319" cy="309960"/>
          </a:xfrm>
          <a:prstGeom prst="rect">
            <a:avLst/>
          </a:prstGeom>
          <a:noFill/>
          <a:ln>
            <a:noFill/>
          </a:ln>
        </p:spPr>
        <p:txBody>
          <a:bodyPr vert="horz" wrap="none" lIns="90000" tIns="45000" rIns="90000" bIns="45000" anchorCtr="0" compatLnSpc="1">
            <a:sp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200" b="0" i="0" u="none" strike="noStrike" cap="none" baseline="0">
                <a:ln>
                  <a:noFill/>
                </a:ln>
                <a:solidFill>
                  <a:srgbClr val="000000"/>
                </a:solidFill>
                <a:latin typeface="Arial" pitchFamily="34"/>
                <a:ea typeface="ＭＳ Ｐゴシック" pitchFamily="34"/>
                <a:cs typeface="ＭＳ Ｐゴシック" pitchFamily="34"/>
              </a:rPr>
              <a:t>Zn: 4s4p </a:t>
            </a:r>
            <a:r>
              <a:rPr lang="en-US" sz="1200" b="0" i="0" u="none" strike="noStrike" cap="none" baseline="33000">
                <a:ln>
                  <a:noFill/>
                </a:ln>
                <a:solidFill>
                  <a:srgbClr val="000000"/>
                </a:solidFill>
                <a:latin typeface="Arial" pitchFamily="34"/>
                <a:ea typeface="ＭＳ Ｐゴシック" pitchFamily="34"/>
                <a:cs typeface="ＭＳ Ｐゴシック" pitchFamily="34"/>
              </a:rPr>
              <a:t>1</a:t>
            </a:r>
            <a:r>
              <a:rPr lang="en-US" sz="1200" b="0" i="0" u="none" strike="noStrike" cap="none" baseline="0">
                <a:ln>
                  <a:noFill/>
                </a:ln>
                <a:solidFill>
                  <a:srgbClr val="000000"/>
                </a:solidFill>
                <a:latin typeface="Arial" pitchFamily="34"/>
                <a:ea typeface="ＭＳ Ｐゴシック" pitchFamily="34"/>
                <a:cs typeface="ＭＳ Ｐゴシック" pitchFamily="34"/>
              </a:rPr>
              <a:t>P</a:t>
            </a:r>
            <a:r>
              <a:rPr lang="en-US" sz="1200" b="0" i="0" u="none" strike="noStrike" cap="none" baseline="-33000">
                <a:ln>
                  <a:noFill/>
                </a:ln>
                <a:solidFill>
                  <a:srgbClr val="000000"/>
                </a:solidFill>
                <a:latin typeface="Arial" pitchFamily="34"/>
                <a:ea typeface="ＭＳ Ｐゴシック" pitchFamily="34"/>
                <a:cs typeface="ＭＳ Ｐゴシック" pitchFamily="34"/>
              </a:rPr>
              <a:t>1</a:t>
            </a:r>
            <a:r>
              <a:rPr lang="en-US" sz="1200" b="0" i="0" u="none" strike="noStrike" cap="none" baseline="0">
                <a:ln>
                  <a:noFill/>
                </a:ln>
                <a:solidFill>
                  <a:srgbClr val="000000"/>
                </a:solidFill>
                <a:latin typeface="Arial" pitchFamily="34"/>
                <a:ea typeface="ＭＳ Ｐゴシック" pitchFamily="34"/>
                <a:cs typeface="ＭＳ Ｐゴシック" pitchFamily="34"/>
              </a:rPr>
              <a:t> </a:t>
            </a:r>
            <a:r>
              <a:rPr lang="en-US" sz="1200" b="0" i="0" u="none" strike="noStrike" cap="none" baseline="0">
                <a:ln>
                  <a:noFill/>
                </a:ln>
                <a:solidFill>
                  <a:srgbClr val="000000"/>
                </a:solidFill>
                <a:latin typeface="Arial" pitchFamily="34"/>
                <a:ea typeface="Arial" pitchFamily="34"/>
                <a:cs typeface="Arial" pitchFamily="34"/>
              </a:rPr>
              <a:t>→</a:t>
            </a:r>
            <a:r>
              <a:rPr lang="en-US" sz="1200" b="0" i="0" u="none" strike="noStrike" cap="none" baseline="0">
                <a:ln>
                  <a:noFill/>
                </a:ln>
                <a:solidFill>
                  <a:srgbClr val="000000"/>
                </a:solidFill>
                <a:latin typeface="Arial" pitchFamily="34"/>
                <a:ea typeface="ＭＳ Ｐゴシック" pitchFamily="34"/>
                <a:cs typeface="ＭＳ Ｐゴシック" pitchFamily="34"/>
              </a:rPr>
              <a:t> 4s4d </a:t>
            </a:r>
            <a:r>
              <a:rPr lang="en-US" sz="1200" b="0" i="0" u="none" strike="noStrike" cap="none" baseline="33000">
                <a:ln>
                  <a:noFill/>
                </a:ln>
                <a:solidFill>
                  <a:srgbClr val="000000"/>
                </a:solidFill>
                <a:latin typeface="Arial" pitchFamily="34"/>
                <a:ea typeface="ＭＳ Ｐゴシック" pitchFamily="34"/>
                <a:cs typeface="ＭＳ Ｐゴシック" pitchFamily="34"/>
              </a:rPr>
              <a:t>1</a:t>
            </a:r>
            <a:r>
              <a:rPr lang="en-US" sz="1200" b="0" i="0" u="none" strike="noStrike" cap="none" baseline="0">
                <a:ln>
                  <a:noFill/>
                </a:ln>
                <a:solidFill>
                  <a:srgbClr val="000000"/>
                </a:solidFill>
                <a:latin typeface="Arial" pitchFamily="34"/>
                <a:ea typeface="ＭＳ Ｐゴシック" pitchFamily="34"/>
                <a:cs typeface="ＭＳ Ｐゴシック" pitchFamily="34"/>
              </a:rPr>
              <a:t>D</a:t>
            </a:r>
            <a:r>
              <a:rPr lang="en-US" sz="1200" b="0" i="0" u="none" strike="noStrike" cap="none" baseline="-33000">
                <a:ln>
                  <a:noFill/>
                </a:ln>
                <a:solidFill>
                  <a:srgbClr val="000000"/>
                </a:solidFill>
                <a:latin typeface="Arial" pitchFamily="34"/>
                <a:ea typeface="ＭＳ Ｐゴシック" pitchFamily="34"/>
                <a:cs typeface="ＭＳ Ｐゴシック" pitchFamily="34"/>
              </a:rPr>
              <a:t>2</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Experimental areas</a:t>
            </a:r>
            <a:endParaRPr lang="en-US" dirty="0"/>
          </a:p>
        </p:txBody>
      </p:sp>
      <p:pic>
        <p:nvPicPr>
          <p:cNvPr id="3" name="Picture 2"/>
          <p:cNvPicPr>
            <a:picLocks noChangeAspect="1"/>
          </p:cNvPicPr>
          <p:nvPr/>
        </p:nvPicPr>
        <p:blipFill>
          <a:blip r:embed="rId2">
            <a:alphaModFix/>
          </a:blip>
          <a:srcRect/>
          <a:stretch>
            <a:fillRect/>
          </a:stretch>
        </p:blipFill>
        <p:spPr>
          <a:xfrm>
            <a:off x="1611360" y="1109520"/>
            <a:ext cx="7410240" cy="5364360"/>
          </a:xfrm>
          <a:prstGeom prst="rect">
            <a:avLst/>
          </a:prstGeom>
          <a:noFill/>
          <a:ln>
            <a:noFill/>
          </a:ln>
        </p:spPr>
      </p:pic>
      <p:sp>
        <p:nvSpPr>
          <p:cNvPr id="4" name="Freeform 3"/>
          <p:cNvSpPr/>
          <p:nvPr/>
        </p:nvSpPr>
        <p:spPr>
          <a:xfrm rot="1020000">
            <a:off x="5146671" y="2951177"/>
            <a:ext cx="803519" cy="96516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9360" cap="sq">
            <a:solidFill>
              <a:srgbClr val="000000"/>
            </a:solidFill>
            <a:prstDash val="solid"/>
            <a:miter/>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5" name="Freeform 4"/>
          <p:cNvSpPr/>
          <p:nvPr/>
        </p:nvSpPr>
        <p:spPr>
          <a:xfrm>
            <a:off x="4397935" y="814554"/>
            <a:ext cx="1593163" cy="58695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00"/>
          </a:solidFill>
          <a:ln w="19050">
            <a:solidFill>
              <a:srgbClr val="FF0000"/>
            </a:solidFill>
            <a:prstDash val="dash"/>
          </a:ln>
        </p:spPr>
        <p:txBody>
          <a:bodyPr vert="horz" wrap="square" lIns="90000" tIns="46800" rIns="90000" bIns="46800" anchor="t" anchorCtr="0" compatLnSpc="1">
            <a:spAutoFit/>
          </a:bodyPr>
          <a:lstStyle/>
          <a:p>
            <a:pPr marL="0" marR="0" lvl="0" indent="0" algn="ctr" rtl="0" hangingPunct="1">
              <a:lnSpc>
                <a:spcPct val="100000"/>
              </a:lnSpc>
              <a:spcBef>
                <a:spcPts val="873"/>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fr-FR" sz="1600" b="1" i="0" u="none" strike="noStrike" cap="none" baseline="0" dirty="0" smtClean="0">
                <a:ln>
                  <a:noFill/>
                </a:ln>
                <a:solidFill>
                  <a:srgbClr val="000000"/>
                </a:solidFill>
                <a:latin typeface="Arial" pitchFamily="34"/>
                <a:ea typeface="ＭＳ Ｐゴシック" pitchFamily="34"/>
                <a:cs typeface="ＭＳ Ｐゴシック" pitchFamily="34"/>
              </a:rPr>
              <a:t>Split-Pole </a:t>
            </a:r>
            <a:br>
              <a:rPr lang="fr-FR" sz="1600" b="1" i="0" u="none" strike="noStrike" cap="none" baseline="0" dirty="0" smtClean="0">
                <a:ln>
                  <a:noFill/>
                </a:ln>
                <a:solidFill>
                  <a:srgbClr val="000000"/>
                </a:solidFill>
                <a:latin typeface="Arial" pitchFamily="34"/>
                <a:ea typeface="ＭＳ Ｐゴシック" pitchFamily="34"/>
                <a:cs typeface="ＭＳ Ｐゴシック" pitchFamily="34"/>
              </a:rPr>
            </a:br>
            <a:r>
              <a:rPr lang="en-US" sz="1600" b="1" i="0" u="none" strike="noStrike" cap="none" baseline="0" dirty="0" smtClean="0">
                <a:ln>
                  <a:noFill/>
                </a:ln>
                <a:solidFill>
                  <a:srgbClr val="000000"/>
                </a:solidFill>
                <a:latin typeface="Arial" pitchFamily="34"/>
                <a:ea typeface="ＭＳ Ｐゴシック" pitchFamily="34"/>
                <a:cs typeface="ＭＳ Ｐゴシック" pitchFamily="34"/>
              </a:rPr>
              <a:t>spectrometer</a:t>
            </a:r>
            <a:endParaRPr lang="en-US" sz="1600" b="1" i="0" u="none" strike="noStrike" cap="none" baseline="0" dirty="0">
              <a:ln>
                <a:noFill/>
              </a:ln>
              <a:solidFill>
                <a:srgbClr val="000000"/>
              </a:solidFill>
              <a:latin typeface="Arial" pitchFamily="34"/>
              <a:ea typeface="ＭＳ Ｐゴシック" pitchFamily="34"/>
              <a:cs typeface="ＭＳ Ｐゴシック" pitchFamily="34"/>
            </a:endParaRPr>
          </a:p>
        </p:txBody>
      </p:sp>
      <p:sp>
        <p:nvSpPr>
          <p:cNvPr id="6" name="Freeform 5"/>
          <p:cNvSpPr/>
          <p:nvPr/>
        </p:nvSpPr>
        <p:spPr>
          <a:xfrm>
            <a:off x="2206800" y="1206359"/>
            <a:ext cx="1072800" cy="337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00"/>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873"/>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fr-FR" sz="1600" b="1" i="0" u="none" strike="noStrike" cap="none" baseline="0">
                <a:ln>
                  <a:noFill/>
                </a:ln>
                <a:solidFill>
                  <a:srgbClr val="000000"/>
                </a:solidFill>
                <a:latin typeface="Arial" pitchFamily="34"/>
                <a:ea typeface="ＭＳ Ｐゴシック" pitchFamily="34"/>
                <a:cs typeface="ＭＳ Ｐゴシック" pitchFamily="34"/>
              </a:rPr>
              <a:t>Bacchus</a:t>
            </a:r>
          </a:p>
        </p:txBody>
      </p:sp>
      <p:sp>
        <p:nvSpPr>
          <p:cNvPr id="7" name="Straight Connector 6"/>
          <p:cNvSpPr/>
          <p:nvPr/>
        </p:nvSpPr>
        <p:spPr>
          <a:xfrm>
            <a:off x="2919240" y="1547640"/>
            <a:ext cx="263519" cy="844560"/>
          </a:xfrm>
          <a:prstGeom prst="line">
            <a:avLst/>
          </a:prstGeom>
          <a:noFill/>
          <a:ln w="9360" cap="sq">
            <a:solidFill>
              <a:srgbClr val="000000"/>
            </a:solidFill>
            <a:prstDash val="solid"/>
            <a:miter/>
            <a:tailEnd type="arrow"/>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8" name="Freeform 7"/>
          <p:cNvSpPr/>
          <p:nvPr/>
        </p:nvSpPr>
        <p:spPr>
          <a:xfrm>
            <a:off x="93566" y="3055298"/>
            <a:ext cx="1673155" cy="101744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CC00"/>
          </a:solidFill>
          <a:ln>
            <a:noFill/>
            <a:prstDash val="solid"/>
          </a:ln>
        </p:spPr>
        <p:txBody>
          <a:bodyPr vert="horz" wrap="square" lIns="0" tIns="0" rIns="0" bIns="0" anchor="t" anchorCtr="0" compatLnSpc="1">
            <a:spAutoFit/>
          </a:bodyPr>
          <a:lstStyle/>
          <a:p>
            <a:pPr marL="0" marR="0" lvl="0" indent="0" algn="ctr" rtl="0" hangingPunct="1">
              <a:lnSpc>
                <a:spcPct val="100000"/>
              </a:lnSpc>
              <a:spcBef>
                <a:spcPts val="998"/>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600" b="1" i="0" u="none" strike="noStrike" cap="none" baseline="0" dirty="0" smtClean="0">
                <a:ln>
                  <a:noFill/>
                </a:ln>
                <a:solidFill>
                  <a:srgbClr val="000000"/>
                </a:solidFill>
                <a:latin typeface="Symbol" panose="05050102010706020507" pitchFamily="18" charset="2"/>
                <a:ea typeface="ＭＳ Ｐゴシック" pitchFamily="34"/>
                <a:cs typeface="ＭＳ Ｐゴシック" pitchFamily="34"/>
              </a:rPr>
              <a:t>g</a:t>
            </a:r>
            <a:r>
              <a:rPr lang="en-US" sz="1600" b="1" i="0" u="none" strike="noStrike" cap="none" baseline="0" dirty="0" smtClean="0">
                <a:ln>
                  <a:noFill/>
                </a:ln>
                <a:solidFill>
                  <a:srgbClr val="000000"/>
                </a:solidFill>
                <a:latin typeface="Arial" pitchFamily="34"/>
                <a:ea typeface="ＭＳ Ｐゴシック" pitchFamily="34"/>
                <a:cs typeface="ＭＳ Ｐゴシック" pitchFamily="34"/>
              </a:rPr>
              <a:t>-spectrometers ORGAM </a:t>
            </a:r>
            <a:r>
              <a:rPr lang="en-US" sz="1600" b="1" i="0" u="none" strike="noStrike" cap="none" baseline="0" dirty="0">
                <a:ln>
                  <a:noFill/>
                </a:ln>
                <a:solidFill>
                  <a:srgbClr val="000000"/>
                </a:solidFill>
                <a:latin typeface="Arial" pitchFamily="34"/>
                <a:ea typeface="ＭＳ Ｐゴシック" pitchFamily="34"/>
                <a:cs typeface="ＭＳ Ｐゴシック" pitchFamily="34"/>
              </a:rPr>
              <a:t/>
            </a:r>
            <a:br>
              <a:rPr lang="en-US" sz="1600" b="1" i="0" u="none" strike="noStrike" cap="none" baseline="0" dirty="0">
                <a:ln>
                  <a:noFill/>
                </a:ln>
                <a:solidFill>
                  <a:srgbClr val="000000"/>
                </a:solidFill>
                <a:latin typeface="Arial" pitchFamily="34"/>
                <a:ea typeface="ＭＳ Ｐゴシック" pitchFamily="34"/>
                <a:cs typeface="ＭＳ Ｐゴシック" pitchFamily="34"/>
              </a:rPr>
            </a:br>
            <a:r>
              <a:rPr lang="en-US" sz="1600" b="1" i="0" u="none" strike="noStrike" cap="none" baseline="0" dirty="0" smtClean="0">
                <a:ln>
                  <a:noFill/>
                </a:ln>
                <a:solidFill>
                  <a:srgbClr val="000000"/>
                </a:solidFill>
                <a:latin typeface="Arial" pitchFamily="34"/>
                <a:ea typeface="ＭＳ Ｐゴシック" pitchFamily="34"/>
                <a:cs typeface="ＭＳ Ｐゴシック" pitchFamily="34"/>
              </a:rPr>
              <a:t>MINORCA</a:t>
            </a:r>
            <a:r>
              <a:rPr lang="en-US" sz="1600" b="1" dirty="0">
                <a:solidFill>
                  <a:srgbClr val="000000"/>
                </a:solidFill>
                <a:latin typeface="Arial" pitchFamily="34"/>
                <a:ea typeface="ＭＳ Ｐゴシック" pitchFamily="34"/>
                <a:cs typeface="ＭＳ Ｐゴシック" pitchFamily="34"/>
              </a:rPr>
              <a:t/>
            </a:r>
            <a:br>
              <a:rPr lang="en-US" sz="1600" b="1" dirty="0">
                <a:solidFill>
                  <a:srgbClr val="000000"/>
                </a:solidFill>
                <a:latin typeface="Arial" pitchFamily="34"/>
                <a:ea typeface="ＭＳ Ｐゴシック" pitchFamily="34"/>
                <a:cs typeface="ＭＳ Ｐゴシック" pitchFamily="34"/>
              </a:rPr>
            </a:br>
            <a:r>
              <a:rPr lang="en-US" sz="1600" b="1" dirty="0" smtClean="0">
                <a:solidFill>
                  <a:srgbClr val="000000"/>
                </a:solidFill>
                <a:latin typeface="Arial" pitchFamily="34"/>
                <a:ea typeface="ＭＳ Ｐゴシック" pitchFamily="34"/>
                <a:cs typeface="ＭＳ Ｐゴシック" pitchFamily="34"/>
              </a:rPr>
              <a:t>PARIS</a:t>
            </a:r>
            <a:endParaRPr lang="en-US" sz="1600" b="1" i="0" u="none" strike="noStrike" cap="none" baseline="0" dirty="0" smtClean="0">
              <a:ln>
                <a:noFill/>
              </a:ln>
              <a:solidFill>
                <a:srgbClr val="000000"/>
              </a:solidFill>
              <a:latin typeface="Arial" pitchFamily="34"/>
              <a:ea typeface="ＭＳ Ｐゴシック" pitchFamily="34"/>
              <a:cs typeface="ＭＳ Ｐゴシック" pitchFamily="34"/>
            </a:endParaRPr>
          </a:p>
        </p:txBody>
      </p:sp>
      <p:sp>
        <p:nvSpPr>
          <p:cNvPr id="9" name="Freeform 8"/>
          <p:cNvSpPr/>
          <p:nvPr/>
        </p:nvSpPr>
        <p:spPr>
          <a:xfrm>
            <a:off x="2410632" y="3593909"/>
            <a:ext cx="414360" cy="3841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CC00"/>
          </a:solidFill>
          <a:ln w="9360" cap="sq">
            <a:solidFill>
              <a:srgbClr val="000000"/>
            </a:solidFill>
            <a:prstDash val="solid"/>
            <a:miter/>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10" name="Straight Connector 9"/>
          <p:cNvSpPr/>
          <p:nvPr/>
        </p:nvSpPr>
        <p:spPr>
          <a:xfrm>
            <a:off x="1772442" y="3554279"/>
            <a:ext cx="638189" cy="207844"/>
          </a:xfrm>
          <a:prstGeom prst="line">
            <a:avLst/>
          </a:prstGeom>
          <a:noFill/>
          <a:ln w="9360" cap="sq">
            <a:solidFill>
              <a:srgbClr val="000000"/>
            </a:solidFill>
            <a:prstDash val="solid"/>
            <a:miter/>
            <a:tailEnd type="arrow"/>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11" name="Freeform 10"/>
          <p:cNvSpPr/>
          <p:nvPr/>
        </p:nvSpPr>
        <p:spPr>
          <a:xfrm>
            <a:off x="895314" y="2160621"/>
            <a:ext cx="944640" cy="337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C000"/>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873"/>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fr-FR" sz="1600" b="1" i="0" u="none" strike="noStrike" cap="none" baseline="0">
                <a:ln>
                  <a:noFill/>
                </a:ln>
                <a:solidFill>
                  <a:srgbClr val="000000"/>
                </a:solidFill>
                <a:latin typeface="Arial" pitchFamily="34"/>
                <a:ea typeface="ＭＳ Ｐゴシック" pitchFamily="34"/>
                <a:cs typeface="ＭＳ Ｐゴシック" pitchFamily="34"/>
              </a:rPr>
              <a:t>Licorne</a:t>
            </a:r>
          </a:p>
        </p:txBody>
      </p:sp>
      <p:sp>
        <p:nvSpPr>
          <p:cNvPr id="12" name="Straight Connector 11"/>
          <p:cNvSpPr/>
          <p:nvPr/>
        </p:nvSpPr>
        <p:spPr>
          <a:xfrm>
            <a:off x="1839954" y="2497939"/>
            <a:ext cx="879486" cy="246700"/>
          </a:xfrm>
          <a:prstGeom prst="line">
            <a:avLst/>
          </a:prstGeom>
          <a:noFill/>
          <a:ln w="9360" cap="sq">
            <a:solidFill>
              <a:srgbClr val="000000"/>
            </a:solidFill>
            <a:prstDash val="solid"/>
            <a:miter/>
            <a:tailEnd type="arrow"/>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13" name="Freeform 12"/>
          <p:cNvSpPr/>
          <p:nvPr/>
        </p:nvSpPr>
        <p:spPr>
          <a:xfrm>
            <a:off x="6755717" y="1880636"/>
            <a:ext cx="1972315" cy="83317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33"/>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600" b="1" i="0" u="none" strike="noStrike" cap="none" baseline="0" dirty="0" smtClean="0">
                <a:ln>
                  <a:noFill/>
                </a:ln>
                <a:solidFill>
                  <a:srgbClr val="000000"/>
                </a:solidFill>
                <a:latin typeface="Arial" pitchFamily="34"/>
                <a:ea typeface="ＭＳ Ｐゴシック" pitchFamily="34"/>
                <a:cs typeface="ＭＳ Ｐゴシック" pitchFamily="34"/>
              </a:rPr>
              <a:t>ISOL</a:t>
            </a:r>
            <a:endParaRPr lang="en-US" sz="1600" b="1" i="0" u="none" strike="noStrike" cap="none" baseline="0" dirty="0">
              <a:ln>
                <a:noFill/>
              </a:ln>
              <a:solidFill>
                <a:srgbClr val="000000"/>
              </a:solidFill>
              <a:latin typeface="Arial" pitchFamily="34"/>
              <a:ea typeface="ＭＳ Ｐゴシック" pitchFamily="34"/>
              <a:cs typeface="ＭＳ Ｐゴシック" pitchFamily="34"/>
            </a:endParaRPr>
          </a:p>
          <a:p>
            <a:pPr marL="0" marR="0" lvl="0" indent="0" algn="ct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600" b="1" i="0" u="none" strike="noStrike" cap="none" baseline="0" dirty="0">
                <a:ln>
                  <a:noFill/>
                </a:ln>
                <a:solidFill>
                  <a:srgbClr val="000000"/>
                </a:solidFill>
                <a:latin typeface="Arial" pitchFamily="34"/>
                <a:ea typeface="ＭＳ Ｐゴシック" pitchFamily="34"/>
                <a:cs typeface="ＭＳ Ｐゴシック" pitchFamily="34"/>
              </a:rPr>
              <a:t>mass </a:t>
            </a:r>
            <a:r>
              <a:rPr lang="en-US" sz="1600" b="1" i="0" u="none" strike="noStrike" cap="none" baseline="0" dirty="0" smtClean="0">
                <a:ln>
                  <a:noFill/>
                </a:ln>
                <a:solidFill>
                  <a:srgbClr val="000000"/>
                </a:solidFill>
                <a:latin typeface="Arial" pitchFamily="34"/>
                <a:ea typeface="ＭＳ Ｐゴシック" pitchFamily="34"/>
                <a:cs typeface="ＭＳ Ｐゴシック" pitchFamily="34"/>
              </a:rPr>
              <a:t>separator</a:t>
            </a:r>
            <a:endParaRPr lang="en-US" sz="1600" b="1" i="0" u="none" strike="noStrike" cap="none" baseline="0" dirty="0">
              <a:ln>
                <a:noFill/>
              </a:ln>
              <a:solidFill>
                <a:srgbClr val="000000"/>
              </a:solidFill>
              <a:latin typeface="Arial" pitchFamily="34"/>
              <a:ea typeface="ＭＳ Ｐゴシック" pitchFamily="34"/>
              <a:cs typeface="ＭＳ Ｐゴシック" pitchFamily="34"/>
            </a:endParaRPr>
          </a:p>
          <a:p>
            <a:pPr marL="0" marR="0" lvl="0" indent="0" algn="ct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600" b="1" i="0" u="none" strike="noStrike" cap="none" baseline="0" dirty="0" smtClean="0">
                <a:ln>
                  <a:noFill/>
                </a:ln>
                <a:solidFill>
                  <a:srgbClr val="000000"/>
                </a:solidFill>
                <a:latin typeface="Arial" pitchFamily="34"/>
                <a:ea typeface="ＭＳ Ｐゴシック" pitchFamily="34"/>
                <a:cs typeface="ＭＳ Ｐゴシック" pitchFamily="34"/>
              </a:rPr>
              <a:t>experimental </a:t>
            </a:r>
            <a:r>
              <a:rPr lang="en-US" sz="1600" b="1" i="0" u="none" strike="noStrike" cap="none" baseline="0" dirty="0">
                <a:ln>
                  <a:noFill/>
                </a:ln>
                <a:solidFill>
                  <a:srgbClr val="000000"/>
                </a:solidFill>
                <a:latin typeface="Arial" pitchFamily="34"/>
                <a:ea typeface="ＭＳ Ｐゴシック" pitchFamily="34"/>
                <a:cs typeface="ＭＳ Ｐゴシック" pitchFamily="34"/>
              </a:rPr>
              <a:t>lines</a:t>
            </a:r>
          </a:p>
        </p:txBody>
      </p:sp>
      <p:grpSp>
        <p:nvGrpSpPr>
          <p:cNvPr id="30" name="Group 29"/>
          <p:cNvGrpSpPr/>
          <p:nvPr/>
        </p:nvGrpSpPr>
        <p:grpSpPr>
          <a:xfrm>
            <a:off x="281737" y="4383919"/>
            <a:ext cx="1801800" cy="949320"/>
            <a:chOff x="103320" y="4183199"/>
            <a:chExt cx="1801800" cy="949320"/>
          </a:xfrm>
        </p:grpSpPr>
        <p:sp>
          <p:nvSpPr>
            <p:cNvPr id="14" name="Freeform 13"/>
            <p:cNvSpPr/>
            <p:nvPr/>
          </p:nvSpPr>
          <p:spPr>
            <a:xfrm>
              <a:off x="1724040" y="4183199"/>
              <a:ext cx="181080" cy="949320"/>
            </a:xfrm>
            <a:custGeom>
              <a:avLst>
                <a:gd name="f0" fmla="val 3431"/>
                <a:gd name="f1" fmla="val 10800"/>
              </a:avLst>
              <a:gdLst>
                <a:gd name="f2" fmla="val 10800000"/>
                <a:gd name="f3" fmla="val 5400000"/>
                <a:gd name="f4" fmla="val 180"/>
                <a:gd name="f5" fmla="val w"/>
                <a:gd name="f6" fmla="val h"/>
                <a:gd name="f7" fmla="val 0"/>
                <a:gd name="f8" fmla="val 21600"/>
                <a:gd name="f9" fmla="val -2147483647"/>
                <a:gd name="f10" fmla="val 2147483647"/>
                <a:gd name="f11" fmla="val 5400"/>
                <a:gd name="f12" fmla="val 16200"/>
                <a:gd name="f13" fmla="val 10800"/>
                <a:gd name="f14" fmla="+- 0 0 0"/>
                <a:gd name="f15" fmla="*/ f5 1 21600"/>
                <a:gd name="f16" fmla="*/ f6 1 21600"/>
                <a:gd name="f17" fmla="pin 0 f0 5400"/>
                <a:gd name="f18" fmla="pin 0 f1 21600"/>
                <a:gd name="f19" fmla="*/ f14 f2 1"/>
                <a:gd name="f20" fmla="*/ f17 1 2"/>
                <a:gd name="f21" fmla="val f17"/>
                <a:gd name="f22" fmla="val f18"/>
                <a:gd name="f23" fmla="+- 21600 0 f17"/>
                <a:gd name="f24" fmla="*/ f17 10000 1"/>
                <a:gd name="f25" fmla="*/ 10800 f15 1"/>
                <a:gd name="f26" fmla="*/ f17 f16 1"/>
                <a:gd name="f27" fmla="*/ f7 f15 1"/>
                <a:gd name="f28" fmla="*/ f18 f16 1"/>
                <a:gd name="f29" fmla="*/ 13800 f15 1"/>
                <a:gd name="f30" fmla="*/ 21600 f15 1"/>
                <a:gd name="f31" fmla="*/ 0 f16 1"/>
                <a:gd name="f32" fmla="*/ f19 1 f4"/>
                <a:gd name="f33" fmla="*/ 0 f15 1"/>
                <a:gd name="f34" fmla="*/ 10800 f16 1"/>
                <a:gd name="f35" fmla="*/ 21600 f16 1"/>
                <a:gd name="f36" fmla="+- f22 0 f17"/>
                <a:gd name="f37" fmla="+- f22 0 f20"/>
                <a:gd name="f38" fmla="+- f22 f20 0"/>
                <a:gd name="f39" fmla="+- f22 f17 0"/>
                <a:gd name="f40" fmla="+- 21600 0 f20"/>
                <a:gd name="f41" fmla="*/ f24 1 31953"/>
                <a:gd name="f42" fmla="+- f32 0 f3"/>
                <a:gd name="f43" fmla="+- 21600 0 f41"/>
                <a:gd name="f44" fmla="*/ f41 f16 1"/>
                <a:gd name="f45" fmla="*/ f43 f16 1"/>
              </a:gdLst>
              <a:ahLst>
                <a:ahXY gdRefY="f0" minY="f7" maxY="f11">
                  <a:pos x="f25" y="f26"/>
                </a:ahXY>
                <a:ahXY gdRefY="f1" minY="f7" maxY="f8">
                  <a:pos x="f27" y="f28"/>
                </a:ahXY>
              </a:ahLst>
              <a:cxnLst>
                <a:cxn ang="3cd4">
                  <a:pos x="hc" y="t"/>
                </a:cxn>
                <a:cxn ang="0">
                  <a:pos x="r" y="vc"/>
                </a:cxn>
                <a:cxn ang="cd4">
                  <a:pos x="hc" y="b"/>
                </a:cxn>
                <a:cxn ang="cd2">
                  <a:pos x="l" y="vc"/>
                </a:cxn>
                <a:cxn ang="f42">
                  <a:pos x="f30" y="f31"/>
                </a:cxn>
                <a:cxn ang="f42">
                  <a:pos x="f33" y="f34"/>
                </a:cxn>
                <a:cxn ang="f42">
                  <a:pos x="f30" y="f35"/>
                </a:cxn>
              </a:cxnLst>
              <a:rect l="f29" t="f44" r="f30" b="f45"/>
              <a:pathLst>
                <a:path w="21600" h="21600">
                  <a:moveTo>
                    <a:pt x="f8" y="f7"/>
                  </a:moveTo>
                  <a:cubicBezTo>
                    <a:pt x="f12" y="f7"/>
                    <a:pt x="f13" y="f20"/>
                    <a:pt x="f13" y="f21"/>
                  </a:cubicBezTo>
                  <a:lnTo>
                    <a:pt x="f13" y="f36"/>
                  </a:lnTo>
                  <a:cubicBezTo>
                    <a:pt x="f13" y="f37"/>
                    <a:pt x="f11" y="f22"/>
                    <a:pt x="f7" y="f22"/>
                  </a:cubicBezTo>
                  <a:cubicBezTo>
                    <a:pt x="f11" y="f22"/>
                    <a:pt x="f13" y="f38"/>
                    <a:pt x="f13" y="f39"/>
                  </a:cubicBezTo>
                  <a:lnTo>
                    <a:pt x="f13" y="f23"/>
                  </a:lnTo>
                  <a:cubicBezTo>
                    <a:pt x="f13" y="f40"/>
                    <a:pt x="f12" y="f8"/>
                    <a:pt x="f8" y="f8"/>
                  </a:cubicBezTo>
                </a:path>
              </a:pathLst>
            </a:custGeom>
            <a:noFill/>
            <a:ln w="18360" cap="sq">
              <a:solidFill>
                <a:srgbClr val="000000"/>
              </a:solidFill>
              <a:prstDash val="solid"/>
              <a:miter/>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15" name="Freeform 14"/>
            <p:cNvSpPr/>
            <p:nvPr/>
          </p:nvSpPr>
          <p:spPr>
            <a:xfrm>
              <a:off x="103320" y="4218120"/>
              <a:ext cx="1801800" cy="8240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600" b="1" i="0" u="none" strike="noStrike" cap="none" baseline="0" dirty="0">
                  <a:ln>
                    <a:noFill/>
                  </a:ln>
                  <a:solidFill>
                    <a:srgbClr val="000000"/>
                  </a:solidFill>
                  <a:latin typeface="Arial" pitchFamily="34"/>
                  <a:ea typeface="ＭＳ Ｐゴシック" pitchFamily="34"/>
                  <a:cs typeface="ＭＳ Ｐゴシック" pitchFamily="34"/>
                </a:rPr>
                <a:t>cluster,</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600" b="1" i="0" u="none" strike="noStrike" cap="none" baseline="0" dirty="0">
                  <a:ln>
                    <a:noFill/>
                  </a:ln>
                  <a:solidFill>
                    <a:srgbClr val="000000"/>
                  </a:solidFill>
                  <a:latin typeface="Arial" pitchFamily="34"/>
                  <a:ea typeface="ＭＳ Ｐゴシック" pitchFamily="34"/>
                  <a:cs typeface="ＭＳ Ｐゴシック" pitchFamily="34"/>
                </a:rPr>
                <a:t>molecular &amp;</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600" b="1" i="0" u="none" strike="noStrike" cap="none" baseline="0" dirty="0">
                  <a:ln>
                    <a:noFill/>
                  </a:ln>
                  <a:solidFill>
                    <a:srgbClr val="000000"/>
                  </a:solidFill>
                  <a:latin typeface="Arial" pitchFamily="34"/>
                  <a:ea typeface="ＭＳ Ｐゴシック" pitchFamily="34"/>
                  <a:cs typeface="ＭＳ Ｐゴシック" pitchFamily="34"/>
                </a:rPr>
                <a:t>droplets beams</a:t>
              </a:r>
            </a:p>
          </p:txBody>
        </p:sp>
      </p:grpSp>
      <p:sp>
        <p:nvSpPr>
          <p:cNvPr id="16" name="Freeform 15"/>
          <p:cNvSpPr/>
          <p:nvPr/>
        </p:nvSpPr>
        <p:spPr>
          <a:xfrm>
            <a:off x="6216479" y="5230800"/>
            <a:ext cx="2913120" cy="1362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17" name="Freeform 16"/>
          <p:cNvSpPr/>
          <p:nvPr/>
        </p:nvSpPr>
        <p:spPr>
          <a:xfrm flipH="1">
            <a:off x="3371040" y="5230800"/>
            <a:ext cx="2825640" cy="1325520"/>
          </a:xfrm>
          <a:custGeom>
            <a:avLst/>
            <a:gdLst>
              <a:gd name="f0" fmla="val 10800000"/>
              <a:gd name="f1" fmla="val 5400000"/>
              <a:gd name="f2" fmla="val 180"/>
              <a:gd name="f3" fmla="val w"/>
              <a:gd name="f4" fmla="val h"/>
              <a:gd name="f5" fmla="val 0"/>
              <a:gd name="f6" fmla="val 21600"/>
              <a:gd name="f7" fmla="+- 0 0 0"/>
              <a:gd name="f8" fmla="*/ f3 1 21600"/>
              <a:gd name="f9" fmla="*/ f4 1 21600"/>
              <a:gd name="f10" fmla="*/ f7 f0 1"/>
              <a:gd name="f11" fmla="*/ 1900 f8 1"/>
              <a:gd name="f12" fmla="*/ 12700 f8 1"/>
              <a:gd name="f13" fmla="*/ 19700 f9 1"/>
              <a:gd name="f14" fmla="*/ 12700 f9 1"/>
              <a:gd name="f15" fmla="*/ 0 f8 1"/>
              <a:gd name="f16" fmla="*/ 0 f9 1"/>
              <a:gd name="f17" fmla="*/ f10 1 f2"/>
              <a:gd name="f18" fmla="*/ 10800 f9 1"/>
              <a:gd name="f19" fmla="*/ 21600 f9 1"/>
              <a:gd name="f20" fmla="*/ 10800 f8 1"/>
              <a:gd name="f21" fmla="*/ 21600 f8 1"/>
              <a:gd name="f22" fmla="+- f17 0 f1"/>
            </a:gdLst>
            <a:ahLst/>
            <a:cxnLst>
              <a:cxn ang="3cd4">
                <a:pos x="hc" y="t"/>
              </a:cxn>
              <a:cxn ang="0">
                <a:pos x="r" y="vc"/>
              </a:cxn>
              <a:cxn ang="cd4">
                <a:pos x="hc" y="b"/>
              </a:cxn>
              <a:cxn ang="cd2">
                <a:pos x="l" y="vc"/>
              </a:cxn>
              <a:cxn ang="f22">
                <a:pos x="f15" y="f16"/>
              </a:cxn>
              <a:cxn ang="f22">
                <a:pos x="f15" y="f18"/>
              </a:cxn>
              <a:cxn ang="f22">
                <a:pos x="f15" y="f19"/>
              </a:cxn>
              <a:cxn ang="f22">
                <a:pos x="f20" y="f19"/>
              </a:cxn>
              <a:cxn ang="f22">
                <a:pos x="f21" y="f19"/>
              </a:cxn>
              <a:cxn ang="f22">
                <a:pos x="f20" y="f18"/>
              </a:cxn>
            </a:cxnLst>
            <a:rect l="f11" t="f14" r="f12" b="f13"/>
            <a:pathLst>
              <a:path w="21600" h="21600">
                <a:moveTo>
                  <a:pt x="f5" y="f5"/>
                </a:moveTo>
                <a:lnTo>
                  <a:pt x="f6" y="f6"/>
                </a:lnTo>
                <a:lnTo>
                  <a:pt x="f5" y="f6"/>
                </a:lnTo>
                <a:lnTo>
                  <a:pt x="f5" y="f5"/>
                </a:lnTo>
                <a:close/>
              </a:path>
            </a:pathLst>
          </a:custGeom>
          <a:solidFill>
            <a:srgbClr val="FFFFFF"/>
          </a:solidFill>
          <a:ln>
            <a:noFill/>
            <a:prstDash val="solid"/>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18" name="Freeform 17"/>
          <p:cNvSpPr/>
          <p:nvPr/>
        </p:nvSpPr>
        <p:spPr>
          <a:xfrm>
            <a:off x="4395959" y="6248520"/>
            <a:ext cx="682560" cy="3016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00"/>
          </a:solidFill>
          <a:ln>
            <a:noFill/>
            <a:prstDash val="solid"/>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19" name="Freeform 18"/>
          <p:cNvSpPr/>
          <p:nvPr/>
        </p:nvSpPr>
        <p:spPr>
          <a:xfrm>
            <a:off x="5172120" y="5857919"/>
            <a:ext cx="682560" cy="3016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CC00"/>
          </a:solidFill>
          <a:ln>
            <a:noFill/>
            <a:prstDash val="solid"/>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20" name="Freeform 19"/>
          <p:cNvSpPr/>
          <p:nvPr/>
        </p:nvSpPr>
        <p:spPr>
          <a:xfrm>
            <a:off x="5781600" y="5467320"/>
            <a:ext cx="682560" cy="3016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33"/>
          </a:solidFill>
          <a:ln>
            <a:noFill/>
            <a:prstDash val="solid"/>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21" name="Freeform 20"/>
          <p:cNvSpPr/>
          <p:nvPr/>
        </p:nvSpPr>
        <p:spPr>
          <a:xfrm>
            <a:off x="5224320" y="6253200"/>
            <a:ext cx="3295800" cy="337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600" b="0" i="0" u="none" strike="noStrike" cap="none" baseline="0">
                <a:ln>
                  <a:noFill/>
                </a:ln>
                <a:solidFill>
                  <a:srgbClr val="000000"/>
                </a:solidFill>
                <a:latin typeface="Arial" pitchFamily="34"/>
                <a:ea typeface="ＭＳ Ｐゴシック" pitchFamily="34"/>
                <a:cs typeface="ＭＳ Ｐゴシック" pitchFamily="34"/>
              </a:rPr>
              <a:t>Stable beam with spectrometer</a:t>
            </a:r>
          </a:p>
        </p:txBody>
      </p:sp>
      <p:sp>
        <p:nvSpPr>
          <p:cNvPr id="22" name="Freeform 21"/>
          <p:cNvSpPr/>
          <p:nvPr/>
        </p:nvSpPr>
        <p:spPr>
          <a:xfrm>
            <a:off x="5967360" y="5848199"/>
            <a:ext cx="3100320" cy="337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600" b="0" i="0" u="none" strike="noStrike" cap="none" baseline="0">
                <a:ln>
                  <a:noFill/>
                </a:ln>
                <a:solidFill>
                  <a:srgbClr val="000000"/>
                </a:solidFill>
                <a:latin typeface="Arial" pitchFamily="34"/>
                <a:ea typeface="ＭＳ Ｐゴシック" pitchFamily="34"/>
                <a:cs typeface="ＭＳ Ｐゴシック" pitchFamily="34"/>
              </a:rPr>
              <a:t>Stable beam w/o spectrometer</a:t>
            </a:r>
          </a:p>
        </p:txBody>
      </p:sp>
      <p:sp>
        <p:nvSpPr>
          <p:cNvPr id="23" name="Freeform 22"/>
          <p:cNvSpPr/>
          <p:nvPr/>
        </p:nvSpPr>
        <p:spPr>
          <a:xfrm>
            <a:off x="6564240" y="5467320"/>
            <a:ext cx="2284560" cy="337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600" b="0" i="0" u="none" strike="noStrike" cap="none" baseline="0">
                <a:ln>
                  <a:noFill/>
                </a:ln>
                <a:solidFill>
                  <a:srgbClr val="000000"/>
                </a:solidFill>
                <a:latin typeface="Arial" pitchFamily="34"/>
                <a:ea typeface="ＭＳ Ｐゴシック" pitchFamily="34"/>
                <a:cs typeface="ＭＳ Ｐゴシック" pitchFamily="34"/>
              </a:rPr>
              <a:t>Radioactive beam lines</a:t>
            </a:r>
          </a:p>
        </p:txBody>
      </p:sp>
      <p:sp>
        <p:nvSpPr>
          <p:cNvPr id="24" name="Freeform 23"/>
          <p:cNvSpPr/>
          <p:nvPr/>
        </p:nvSpPr>
        <p:spPr>
          <a:xfrm>
            <a:off x="3514680" y="1988999"/>
            <a:ext cx="2786040" cy="2251080"/>
          </a:xfrm>
          <a:custGeom>
            <a:avLst/>
            <a:gdLst>
              <a:gd name="f0" fmla="val 10800000"/>
              <a:gd name="f1" fmla="val 5400000"/>
              <a:gd name="f2" fmla="val 180"/>
              <a:gd name="f3" fmla="val w"/>
              <a:gd name="f4" fmla="val h"/>
              <a:gd name="f5" fmla="val 0"/>
              <a:gd name="f6" fmla="val 2785533"/>
              <a:gd name="f7" fmla="val 2252133"/>
              <a:gd name="f8" fmla="val 643467"/>
              <a:gd name="f9" fmla="val 1701800"/>
              <a:gd name="f10" fmla="val 110066"/>
              <a:gd name="f11" fmla="val 567267"/>
              <a:gd name="f12" fmla="val 1261533"/>
              <a:gd name="f13" fmla="val 59266"/>
              <a:gd name="f14" fmla="val 1964267"/>
              <a:gd name="f15" fmla="val 448733"/>
              <a:gd name="f16" fmla="val 2396067"/>
              <a:gd name="f17" fmla="val 897466"/>
              <a:gd name="f18" fmla="val 2667000"/>
              <a:gd name="f19" fmla="val 1397000"/>
              <a:gd name="f20" fmla="val 2751667"/>
              <a:gd name="f21" fmla="val 1820333"/>
              <a:gd name="f22" fmla="val 2777067"/>
              <a:gd name="f23" fmla="val 2175933"/>
              <a:gd name="f24" fmla="val 2243666"/>
              <a:gd name="f25" fmla="val 1049867"/>
              <a:gd name="f26" fmla="val 1041400"/>
              <a:gd name="f27" fmla="val 1947333"/>
              <a:gd name="f28" fmla="val 897467"/>
              <a:gd name="f29" fmla="val 1769533"/>
              <a:gd name="f30" fmla="+- 0 0 0"/>
              <a:gd name="f31" fmla="*/ f3 1 2785533"/>
              <a:gd name="f32" fmla="*/ f4 1 2252133"/>
              <a:gd name="f33" fmla="*/ f30 f0 1"/>
              <a:gd name="f34" fmla="*/ 0 f31 1"/>
              <a:gd name="f35" fmla="*/ 2785533 f31 1"/>
              <a:gd name="f36" fmla="*/ 2252133 f32 1"/>
              <a:gd name="f37" fmla="*/ 0 f32 1"/>
              <a:gd name="f38" fmla="*/ 643590 f31 1"/>
              <a:gd name="f39" fmla="*/ 1701001 f32 1"/>
              <a:gd name="f40" fmla="*/ f33 1 f2"/>
              <a:gd name="f41" fmla="*/ 110014 f32 1"/>
              <a:gd name="f42" fmla="*/ 567375 f31 1"/>
              <a:gd name="f43" fmla="*/ 1261774 f31 1"/>
              <a:gd name="f44" fmla="*/ 59238 f32 1"/>
              <a:gd name="f45" fmla="*/ 1964641 f31 1"/>
              <a:gd name="f46" fmla="*/ 448522 f32 1"/>
              <a:gd name="f47" fmla="*/ 2396523 f31 1"/>
              <a:gd name="f48" fmla="*/ 897045 f32 1"/>
              <a:gd name="f49" fmla="*/ 2667508 f31 1"/>
              <a:gd name="f50" fmla="*/ 1396344 f32 1"/>
              <a:gd name="f51" fmla="*/ 2752191 f31 1"/>
              <a:gd name="f52" fmla="*/ 1819478 f32 1"/>
              <a:gd name="f53" fmla="*/ 2777595 f31 1"/>
              <a:gd name="f54" fmla="*/ 2174911 f32 1"/>
              <a:gd name="f55" fmla="*/ 2786063 f31 1"/>
              <a:gd name="f56" fmla="*/ 2242613 f32 1"/>
              <a:gd name="f57" fmla="*/ 1050067 f31 1"/>
              <a:gd name="f58" fmla="*/ 2251075 f32 1"/>
              <a:gd name="f59" fmla="*/ 1041598 f31 1"/>
              <a:gd name="f60" fmla="*/ 1946419 f32 1"/>
              <a:gd name="f61" fmla="*/ 897638 f31 1"/>
              <a:gd name="f62" fmla="*/ 1768702 f32 1"/>
              <a:gd name="f63" fmla="+- f40 0 f1"/>
            </a:gdLst>
            <a:ahLst/>
            <a:cxnLst>
              <a:cxn ang="3cd4">
                <a:pos x="hc" y="t"/>
              </a:cxn>
              <a:cxn ang="0">
                <a:pos x="r" y="vc"/>
              </a:cxn>
              <a:cxn ang="cd4">
                <a:pos x="hc" y="b"/>
              </a:cxn>
              <a:cxn ang="cd2">
                <a:pos x="l" y="vc"/>
              </a:cxn>
              <a:cxn ang="f63">
                <a:pos x="f38" y="f39"/>
              </a:cxn>
              <a:cxn ang="f63">
                <a:pos x="f34" y="f41"/>
              </a:cxn>
              <a:cxn ang="f63">
                <a:pos x="f42" y="f37"/>
              </a:cxn>
              <a:cxn ang="f63">
                <a:pos x="f43" y="f44"/>
              </a:cxn>
              <a:cxn ang="f63">
                <a:pos x="f45" y="f46"/>
              </a:cxn>
              <a:cxn ang="f63">
                <a:pos x="f47" y="f48"/>
              </a:cxn>
              <a:cxn ang="f63">
                <a:pos x="f49" y="f50"/>
              </a:cxn>
              <a:cxn ang="f63">
                <a:pos x="f51" y="f52"/>
              </a:cxn>
              <a:cxn ang="f63">
                <a:pos x="f53" y="f54"/>
              </a:cxn>
              <a:cxn ang="f63">
                <a:pos x="f55" y="f56"/>
              </a:cxn>
              <a:cxn ang="f63">
                <a:pos x="f57" y="f58"/>
              </a:cxn>
              <a:cxn ang="f63">
                <a:pos x="f59" y="f60"/>
              </a:cxn>
              <a:cxn ang="f63">
                <a:pos x="f61" y="f62"/>
              </a:cxn>
              <a:cxn ang="f63">
                <a:pos x="f38" y="f39"/>
              </a:cxn>
            </a:cxnLst>
            <a:rect l="f34" t="f37" r="f35" b="f36"/>
            <a:pathLst>
              <a:path w="2785533" h="2252133">
                <a:moveTo>
                  <a:pt x="f8" y="f9"/>
                </a:moveTo>
                <a:lnTo>
                  <a:pt x="f5" y="f10"/>
                </a:lnTo>
                <a:lnTo>
                  <a:pt x="f11" y="f5"/>
                </a:lnTo>
                <a:lnTo>
                  <a:pt x="f12" y="f13"/>
                </a:lnTo>
                <a:lnTo>
                  <a:pt x="f14" y="f15"/>
                </a:lnTo>
                <a:lnTo>
                  <a:pt x="f16" y="f17"/>
                </a:lnTo>
                <a:lnTo>
                  <a:pt x="f18" y="f19"/>
                </a:lnTo>
                <a:lnTo>
                  <a:pt x="f20" y="f21"/>
                </a:lnTo>
                <a:lnTo>
                  <a:pt x="f22" y="f23"/>
                </a:lnTo>
                <a:lnTo>
                  <a:pt x="f6" y="f24"/>
                </a:lnTo>
                <a:lnTo>
                  <a:pt x="f25" y="f7"/>
                </a:lnTo>
                <a:lnTo>
                  <a:pt x="f26" y="f27"/>
                </a:lnTo>
                <a:lnTo>
                  <a:pt x="f28" y="f29"/>
                </a:lnTo>
                <a:lnTo>
                  <a:pt x="f8" y="f9"/>
                </a:lnTo>
                <a:close/>
              </a:path>
            </a:pathLst>
          </a:custGeom>
          <a:noFill/>
          <a:ln w="76320" cap="sq">
            <a:solidFill>
              <a:srgbClr val="FF0000"/>
            </a:solidFill>
            <a:prstDash val="solid"/>
            <a:miter/>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25" name="Straight Connector 24"/>
          <p:cNvSpPr/>
          <p:nvPr/>
        </p:nvSpPr>
        <p:spPr>
          <a:xfrm flipH="1">
            <a:off x="5854679" y="2713814"/>
            <a:ext cx="901036" cy="405636"/>
          </a:xfrm>
          <a:prstGeom prst="line">
            <a:avLst/>
          </a:prstGeom>
          <a:noFill/>
          <a:ln w="9360" cap="sq">
            <a:solidFill>
              <a:srgbClr val="000000"/>
            </a:solidFill>
            <a:prstDash val="solid"/>
            <a:miter/>
            <a:tailEnd type="arrow"/>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26" name="Freeform 25"/>
          <p:cNvSpPr/>
          <p:nvPr/>
        </p:nvSpPr>
        <p:spPr>
          <a:xfrm>
            <a:off x="5883325" y="1025573"/>
            <a:ext cx="1326131" cy="781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33"/>
          </a:solidFill>
          <a:ln w="19050">
            <a:solidFill>
              <a:srgbClr val="FF0000"/>
            </a:solidFill>
            <a:prstDash val="dash"/>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600" b="1" i="0" u="none" strike="noStrike" cap="none" baseline="0" dirty="0" smtClean="0">
                <a:ln>
                  <a:noFill/>
                </a:ln>
                <a:solidFill>
                  <a:srgbClr val="000000"/>
                </a:solidFill>
                <a:latin typeface="Arial" pitchFamily="34"/>
                <a:ea typeface="ＭＳ Ｐゴシック" pitchFamily="34"/>
                <a:cs typeface="ＭＳ Ｐゴシック" pitchFamily="34"/>
              </a:rPr>
              <a:t>ISOL</a:t>
            </a:r>
            <a:endParaRPr lang="en-US" sz="1600" b="1" i="0" u="none" strike="noStrike" cap="none" baseline="0" dirty="0">
              <a:ln>
                <a:noFill/>
              </a:ln>
              <a:solidFill>
                <a:srgbClr val="000000"/>
              </a:solidFill>
              <a:latin typeface="Arial" pitchFamily="34"/>
              <a:ea typeface="ＭＳ Ｐゴシック" pitchFamily="34"/>
              <a:cs typeface="ＭＳ Ｐゴシック" pitchFamily="34"/>
            </a:endParaRPr>
          </a:p>
          <a:p>
            <a:pPr marL="0" marR="0" lvl="0" indent="0" algn="ct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600" b="1" i="0" u="none" strike="noStrike" cap="none" baseline="0" dirty="0">
                <a:ln>
                  <a:noFill/>
                </a:ln>
                <a:solidFill>
                  <a:srgbClr val="000000"/>
                </a:solidFill>
                <a:latin typeface="Arial" pitchFamily="34"/>
                <a:ea typeface="ＭＳ Ｐゴシック" pitchFamily="34"/>
                <a:cs typeface="ＭＳ Ｐゴシック" pitchFamily="34"/>
              </a:rPr>
              <a:t>production cave</a:t>
            </a:r>
          </a:p>
        </p:txBody>
      </p:sp>
      <p:sp>
        <p:nvSpPr>
          <p:cNvPr id="27" name="Freeform 26"/>
          <p:cNvSpPr/>
          <p:nvPr/>
        </p:nvSpPr>
        <p:spPr>
          <a:xfrm rot="2220000">
            <a:off x="5043839" y="1829717"/>
            <a:ext cx="1458744" cy="5806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998"/>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600" b="0" i="0" u="none" strike="noStrike" cap="none" baseline="0" dirty="0">
                <a:ln>
                  <a:noFill/>
                </a:ln>
                <a:solidFill>
                  <a:srgbClr val="FF0000"/>
                </a:solidFill>
                <a:latin typeface="Arial Black" pitchFamily="34"/>
                <a:ea typeface="ＭＳ Ｐゴシック" pitchFamily="34"/>
                <a:cs typeface="ＭＳ Ｐゴシック" pitchFamily="34"/>
              </a:rPr>
              <a:t>ISOL installation</a:t>
            </a:r>
          </a:p>
        </p:txBody>
      </p:sp>
      <p:sp>
        <p:nvSpPr>
          <p:cNvPr id="28" name="Straight Connector 27"/>
          <p:cNvSpPr/>
          <p:nvPr/>
        </p:nvSpPr>
        <p:spPr>
          <a:xfrm flipH="1">
            <a:off x="4954326" y="1401511"/>
            <a:ext cx="228594" cy="759110"/>
          </a:xfrm>
          <a:prstGeom prst="line">
            <a:avLst/>
          </a:prstGeom>
          <a:noFill/>
          <a:ln w="9360" cap="sq">
            <a:solidFill>
              <a:srgbClr val="000000"/>
            </a:solidFill>
            <a:prstDash val="solid"/>
            <a:miter/>
            <a:tailEnd type="arrow"/>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29" name="Freeform 28"/>
          <p:cNvSpPr/>
          <p:nvPr/>
        </p:nvSpPr>
        <p:spPr>
          <a:xfrm>
            <a:off x="3532528" y="2113316"/>
            <a:ext cx="866520" cy="3031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99FF"/>
          </a:solidFill>
          <a:ln>
            <a:noFill/>
            <a:prstDash val="solid"/>
          </a:ln>
        </p:spPr>
        <p:txBody>
          <a:bodyPr vert="horz" wrap="square" lIns="90000" tIns="45000" rIns="90000" bIns="45000" anchor="t"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400" b="0" i="0" u="none" strike="noStrike" cap="none" baseline="0" dirty="0">
                <a:ln>
                  <a:noFill/>
                </a:ln>
                <a:solidFill>
                  <a:srgbClr val="FFFFFF"/>
                </a:solidFill>
                <a:latin typeface="Arial" pitchFamily="34"/>
                <a:ea typeface="ＭＳ Ｐゴシック" pitchFamily="34"/>
                <a:cs typeface="ＭＳ Ｐゴシック" pitchFamily="34"/>
              </a:rPr>
              <a:t>e LINAC</a:t>
            </a:r>
          </a:p>
        </p:txBody>
      </p:sp>
      <p:sp>
        <p:nvSpPr>
          <p:cNvPr id="31" name="Straight Connector 30"/>
          <p:cNvSpPr/>
          <p:nvPr/>
        </p:nvSpPr>
        <p:spPr>
          <a:xfrm>
            <a:off x="1839954" y="2497940"/>
            <a:ext cx="684867" cy="1095969"/>
          </a:xfrm>
          <a:prstGeom prst="line">
            <a:avLst/>
          </a:prstGeom>
          <a:noFill/>
          <a:ln w="9360" cap="sq">
            <a:solidFill>
              <a:srgbClr val="000000"/>
            </a:solidFill>
            <a:prstDash val="solid"/>
            <a:miter/>
            <a:tailEnd type="arrow"/>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32" name="Freeform 31"/>
          <p:cNvSpPr/>
          <p:nvPr/>
        </p:nvSpPr>
        <p:spPr>
          <a:xfrm rot="441366">
            <a:off x="4432091" y="2203671"/>
            <a:ext cx="803519" cy="96516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53975" cap="sq" cmpd="sng">
            <a:solidFill>
              <a:srgbClr val="FF0000"/>
            </a:solidFill>
            <a:prstDash val="solid"/>
            <a:miter/>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33" name="Freeform 32"/>
          <p:cNvSpPr/>
          <p:nvPr/>
        </p:nvSpPr>
        <p:spPr>
          <a:xfrm rot="14073393">
            <a:off x="4301530" y="2527523"/>
            <a:ext cx="730472" cy="1186211"/>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53975" cap="sq" cmpd="sng">
            <a:solidFill>
              <a:srgbClr val="FF0000"/>
            </a:solidFill>
            <a:prstDash val="solid"/>
            <a:miter/>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34" name="Straight Connector 33"/>
          <p:cNvSpPr/>
          <p:nvPr/>
        </p:nvSpPr>
        <p:spPr>
          <a:xfrm flipH="1">
            <a:off x="5224320" y="1806505"/>
            <a:ext cx="1252348" cy="1073294"/>
          </a:xfrm>
          <a:prstGeom prst="line">
            <a:avLst/>
          </a:prstGeom>
          <a:noFill/>
          <a:ln w="9360" cap="sq">
            <a:solidFill>
              <a:srgbClr val="000000"/>
            </a:solidFill>
            <a:prstDash val="solid"/>
            <a:miter/>
            <a:tailEnd type="arrow"/>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spTree>
    <p:extLst>
      <p:ext uri="{BB962C8B-B14F-4D97-AF65-F5344CB8AC3E}">
        <p14:creationId xmlns:p14="http://schemas.microsoft.com/office/powerpoint/2010/main" val="3483498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a:t>	Approved experiments to be </a:t>
            </a:r>
            <a:r>
              <a:rPr lang="en-US" sz="1800" dirty="0" smtClean="0"/>
              <a:t>scheduled</a:t>
            </a:r>
            <a:endParaRPr lang="en-US" sz="1800" dirty="0"/>
          </a:p>
        </p:txBody>
      </p:sp>
      <p:grpSp>
        <p:nvGrpSpPr>
          <p:cNvPr id="3" name="Groupe 9"/>
          <p:cNvGrpSpPr>
            <a:grpSpLocks/>
          </p:cNvGrpSpPr>
          <p:nvPr/>
        </p:nvGrpSpPr>
        <p:grpSpPr bwMode="auto">
          <a:xfrm>
            <a:off x="110213" y="668626"/>
            <a:ext cx="9033785" cy="5768416"/>
            <a:chOff x="611560" y="683695"/>
            <a:chExt cx="5364392" cy="3195355"/>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728700"/>
              <a:ext cx="5364392" cy="315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36770" y="683695"/>
              <a:ext cx="3330731" cy="225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 name="Rectangle 5"/>
            <p:cNvSpPr/>
            <p:nvPr/>
          </p:nvSpPr>
          <p:spPr>
            <a:xfrm>
              <a:off x="5049561" y="2528588"/>
              <a:ext cx="809400" cy="135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sp>
        <p:nvSpPr>
          <p:cNvPr id="7" name="ZoneTexte 5"/>
          <p:cNvSpPr txBox="1"/>
          <p:nvPr/>
        </p:nvSpPr>
        <p:spPr>
          <a:xfrm>
            <a:off x="4658613" y="5482767"/>
            <a:ext cx="2232044" cy="1077218"/>
          </a:xfrm>
          <a:prstGeom prst="rect">
            <a:avLst/>
          </a:prstGeom>
          <a:noFill/>
          <a:ln w="38100">
            <a:solidFill>
              <a:srgbClr val="009900"/>
            </a:solidFill>
          </a:ln>
        </p:spPr>
        <p:txBody>
          <a:bodyPr wrap="square" rtlCol="0">
            <a:spAutoFit/>
          </a:bodyPr>
          <a:lstStyle/>
          <a:p>
            <a:r>
              <a:rPr lang="en-US" sz="1600" dirty="0" smtClean="0"/>
              <a:t>N=50</a:t>
            </a:r>
          </a:p>
          <a:p>
            <a:r>
              <a:rPr lang="en-US" sz="1600" dirty="0" smtClean="0"/>
              <a:t> β-γ experiments</a:t>
            </a:r>
          </a:p>
          <a:p>
            <a:r>
              <a:rPr lang="en-US" sz="1600" dirty="0" smtClean="0"/>
              <a:t>● Etile – Verney et al. </a:t>
            </a:r>
          </a:p>
          <a:p>
            <a:r>
              <a:rPr lang="en-US" sz="1600" dirty="0" smtClean="0"/>
              <a:t>● </a:t>
            </a:r>
            <a:r>
              <a:rPr lang="en-US" sz="1600" dirty="0" err="1" smtClean="0"/>
              <a:t>Astier</a:t>
            </a:r>
            <a:r>
              <a:rPr lang="en-US" sz="1600" dirty="0" smtClean="0"/>
              <a:t> et al</a:t>
            </a:r>
            <a:endParaRPr lang="en-US" sz="1600" dirty="0"/>
          </a:p>
        </p:txBody>
      </p:sp>
      <p:sp>
        <p:nvSpPr>
          <p:cNvPr id="8" name="Ellipse 8"/>
          <p:cNvSpPr/>
          <p:nvPr/>
        </p:nvSpPr>
        <p:spPr>
          <a:xfrm>
            <a:off x="3293994" y="5058224"/>
            <a:ext cx="286017" cy="250371"/>
          </a:xfrm>
          <a:prstGeom prst="ellipse">
            <a:avLst/>
          </a:prstGeom>
          <a:solidFill>
            <a:srgbClr val="FF99CC"/>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9"/>
          <p:cNvSpPr/>
          <p:nvPr/>
        </p:nvSpPr>
        <p:spPr>
          <a:xfrm>
            <a:off x="3293994" y="4677224"/>
            <a:ext cx="286017" cy="250371"/>
          </a:xfrm>
          <a:prstGeom prst="ellipse">
            <a:avLst/>
          </a:prstGeom>
          <a:solidFill>
            <a:srgbClr val="FF99CC"/>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Connecteur droit 10"/>
          <p:cNvCxnSpPr>
            <a:stCxn id="7" idx="1"/>
            <a:endCxn id="8" idx="6"/>
          </p:cNvCxnSpPr>
          <p:nvPr/>
        </p:nvCxnSpPr>
        <p:spPr>
          <a:xfrm flipH="1" flipV="1">
            <a:off x="3580011" y="5183410"/>
            <a:ext cx="1078602" cy="837966"/>
          </a:xfrm>
          <a:prstGeom prst="line">
            <a:avLst/>
          </a:prstGeom>
          <a:ln w="381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11" name="Connecteur droit 11"/>
          <p:cNvCxnSpPr>
            <a:stCxn id="7" idx="1"/>
          </p:cNvCxnSpPr>
          <p:nvPr/>
        </p:nvCxnSpPr>
        <p:spPr>
          <a:xfrm flipH="1" flipV="1">
            <a:off x="3580011" y="4802411"/>
            <a:ext cx="1078602" cy="1218965"/>
          </a:xfrm>
          <a:prstGeom prst="line">
            <a:avLst/>
          </a:prstGeom>
          <a:ln w="38100">
            <a:solidFill>
              <a:srgbClr val="009900"/>
            </a:solidFill>
          </a:ln>
        </p:spPr>
        <p:style>
          <a:lnRef idx="1">
            <a:schemeClr val="accent1"/>
          </a:lnRef>
          <a:fillRef idx="0">
            <a:schemeClr val="accent1"/>
          </a:fillRef>
          <a:effectRef idx="0">
            <a:schemeClr val="accent1"/>
          </a:effectRef>
          <a:fontRef idx="minor">
            <a:schemeClr val="tx1"/>
          </a:fontRef>
        </p:style>
      </p:cxnSp>
      <p:sp>
        <p:nvSpPr>
          <p:cNvPr id="12" name="Ellipse 12"/>
          <p:cNvSpPr/>
          <p:nvPr/>
        </p:nvSpPr>
        <p:spPr>
          <a:xfrm>
            <a:off x="7276941" y="1912252"/>
            <a:ext cx="613978" cy="522515"/>
          </a:xfrm>
          <a:prstGeom prst="ellipse">
            <a:avLst/>
          </a:prstGeom>
          <a:solidFill>
            <a:srgbClr val="FF99CC"/>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3"/>
          <p:cNvSpPr txBox="1"/>
          <p:nvPr/>
        </p:nvSpPr>
        <p:spPr>
          <a:xfrm>
            <a:off x="3535243" y="906930"/>
            <a:ext cx="1668127" cy="830997"/>
          </a:xfrm>
          <a:prstGeom prst="rect">
            <a:avLst/>
          </a:prstGeom>
          <a:noFill/>
          <a:ln w="38100">
            <a:solidFill>
              <a:srgbClr val="009900"/>
            </a:solidFill>
          </a:ln>
        </p:spPr>
        <p:txBody>
          <a:bodyPr wrap="square" rtlCol="0">
            <a:spAutoFit/>
          </a:bodyPr>
          <a:lstStyle/>
          <a:p>
            <a:r>
              <a:rPr lang="en-US" sz="1600" dirty="0" smtClean="0"/>
              <a:t>mid-shell Ln’s</a:t>
            </a:r>
          </a:p>
          <a:p>
            <a:r>
              <a:rPr lang="en-US" sz="1600" dirty="0" smtClean="0"/>
              <a:t> β-γ fast-timing</a:t>
            </a:r>
          </a:p>
          <a:p>
            <a:r>
              <a:rPr lang="en-US" sz="1600" dirty="0"/>
              <a:t>● </a:t>
            </a:r>
            <a:r>
              <a:rPr lang="en-US" sz="1600" dirty="0" err="1"/>
              <a:t>Roussière</a:t>
            </a:r>
            <a:r>
              <a:rPr lang="en-US" sz="1600" dirty="0"/>
              <a:t> </a:t>
            </a:r>
            <a:r>
              <a:rPr lang="en-US" sz="1600" dirty="0" smtClean="0"/>
              <a:t>et al. </a:t>
            </a:r>
          </a:p>
        </p:txBody>
      </p:sp>
      <p:cxnSp>
        <p:nvCxnSpPr>
          <p:cNvPr id="14" name="Connecteur droit 14"/>
          <p:cNvCxnSpPr>
            <a:stCxn id="12" idx="2"/>
            <a:endCxn id="13" idx="3"/>
          </p:cNvCxnSpPr>
          <p:nvPr/>
        </p:nvCxnSpPr>
        <p:spPr>
          <a:xfrm flipH="1" flipV="1">
            <a:off x="5203370" y="1322429"/>
            <a:ext cx="2073571" cy="851081"/>
          </a:xfrm>
          <a:prstGeom prst="line">
            <a:avLst/>
          </a:prstGeom>
          <a:ln w="38100">
            <a:solidFill>
              <a:srgbClr val="009900"/>
            </a:solidFill>
          </a:ln>
        </p:spPr>
        <p:style>
          <a:lnRef idx="1">
            <a:schemeClr val="accent1"/>
          </a:lnRef>
          <a:fillRef idx="0">
            <a:schemeClr val="accent1"/>
          </a:fillRef>
          <a:effectRef idx="0">
            <a:schemeClr val="accent1"/>
          </a:effectRef>
          <a:fontRef idx="minor">
            <a:schemeClr val="tx1"/>
          </a:fontRef>
        </p:style>
      </p:cxnSp>
      <p:sp>
        <p:nvSpPr>
          <p:cNvPr id="15" name="ZoneTexte 15"/>
          <p:cNvSpPr txBox="1"/>
          <p:nvPr/>
        </p:nvSpPr>
        <p:spPr>
          <a:xfrm>
            <a:off x="5935968" y="4630150"/>
            <a:ext cx="2681946" cy="830997"/>
          </a:xfrm>
          <a:prstGeom prst="rect">
            <a:avLst/>
          </a:prstGeom>
          <a:noFill/>
          <a:ln w="38100">
            <a:solidFill>
              <a:srgbClr val="009900"/>
            </a:solidFill>
          </a:ln>
        </p:spPr>
        <p:txBody>
          <a:bodyPr wrap="square" rtlCol="0">
            <a:spAutoFit/>
          </a:bodyPr>
          <a:lstStyle/>
          <a:p>
            <a:r>
              <a:rPr lang="en-US" sz="1600" dirty="0" smtClean="0"/>
              <a:t>n-rich </a:t>
            </a:r>
            <a:r>
              <a:rPr lang="en-US" sz="1600" dirty="0" err="1" smtClean="0"/>
              <a:t>Ge</a:t>
            </a:r>
            <a:endParaRPr lang="en-US" sz="1600" dirty="0" smtClean="0"/>
          </a:p>
          <a:p>
            <a:r>
              <a:rPr lang="en-US" sz="1600" dirty="0" smtClean="0"/>
              <a:t> β-γ and </a:t>
            </a:r>
            <a:r>
              <a:rPr lang="el-GR" sz="1600" dirty="0" smtClean="0"/>
              <a:t>β</a:t>
            </a:r>
            <a:r>
              <a:rPr lang="fr-FR" sz="1600" dirty="0" smtClean="0"/>
              <a:t>-n </a:t>
            </a:r>
            <a:r>
              <a:rPr lang="en-US" sz="1600" dirty="0" smtClean="0"/>
              <a:t>experiments</a:t>
            </a:r>
          </a:p>
          <a:p>
            <a:r>
              <a:rPr lang="en-US" sz="1600" dirty="0" smtClean="0"/>
              <a:t>● </a:t>
            </a:r>
            <a:r>
              <a:rPr lang="en-US" sz="1600" dirty="0" err="1" smtClean="0"/>
              <a:t>Duchêne</a:t>
            </a:r>
            <a:r>
              <a:rPr lang="en-US" sz="1600" dirty="0" smtClean="0"/>
              <a:t> et al. </a:t>
            </a:r>
          </a:p>
        </p:txBody>
      </p:sp>
      <p:sp>
        <p:nvSpPr>
          <p:cNvPr id="16" name="Ellipse 16"/>
          <p:cNvSpPr/>
          <p:nvPr/>
        </p:nvSpPr>
        <p:spPr>
          <a:xfrm>
            <a:off x="3657733" y="4764308"/>
            <a:ext cx="306989" cy="261258"/>
          </a:xfrm>
          <a:prstGeom prst="ellipse">
            <a:avLst/>
          </a:prstGeom>
          <a:solidFill>
            <a:srgbClr val="FF99CC"/>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7" name="Connecteur droit 17"/>
          <p:cNvCxnSpPr>
            <a:stCxn id="15" idx="1"/>
            <a:endCxn id="16" idx="6"/>
          </p:cNvCxnSpPr>
          <p:nvPr/>
        </p:nvCxnSpPr>
        <p:spPr>
          <a:xfrm flipH="1" flipV="1">
            <a:off x="3964722" y="4894937"/>
            <a:ext cx="1971246" cy="150712"/>
          </a:xfrm>
          <a:prstGeom prst="line">
            <a:avLst/>
          </a:prstGeom>
          <a:ln w="38100">
            <a:solidFill>
              <a:srgbClr val="009900"/>
            </a:solidFill>
          </a:ln>
        </p:spPr>
        <p:style>
          <a:lnRef idx="1">
            <a:schemeClr val="accent1"/>
          </a:lnRef>
          <a:fillRef idx="0">
            <a:schemeClr val="accent1"/>
          </a:fillRef>
          <a:effectRef idx="0">
            <a:schemeClr val="accent1"/>
          </a:effectRef>
          <a:fontRef idx="minor">
            <a:schemeClr val="tx1"/>
          </a:fontRef>
        </p:style>
      </p:cxnSp>
      <p:sp>
        <p:nvSpPr>
          <p:cNvPr id="18" name="ZoneTexte 18"/>
          <p:cNvSpPr txBox="1"/>
          <p:nvPr/>
        </p:nvSpPr>
        <p:spPr>
          <a:xfrm>
            <a:off x="877679" y="689154"/>
            <a:ext cx="2337175" cy="2062103"/>
          </a:xfrm>
          <a:prstGeom prst="rect">
            <a:avLst/>
          </a:prstGeom>
          <a:noFill/>
          <a:ln w="38100">
            <a:solidFill>
              <a:srgbClr val="009900"/>
            </a:solidFill>
          </a:ln>
        </p:spPr>
        <p:txBody>
          <a:bodyPr wrap="square" rtlCol="0">
            <a:spAutoFit/>
          </a:bodyPr>
          <a:lstStyle/>
          <a:p>
            <a:r>
              <a:rPr lang="en-US" sz="1600" baseline="30000" dirty="0" smtClean="0"/>
              <a:t>132</a:t>
            </a:r>
            <a:r>
              <a:rPr lang="en-US" sz="1600" dirty="0" smtClean="0"/>
              <a:t>Sn region</a:t>
            </a:r>
          </a:p>
          <a:p>
            <a:r>
              <a:rPr lang="en-US" sz="1600" dirty="0" smtClean="0"/>
              <a:t> β-γ and </a:t>
            </a:r>
            <a:r>
              <a:rPr lang="el-GR" sz="1600" dirty="0" smtClean="0"/>
              <a:t>β</a:t>
            </a:r>
            <a:r>
              <a:rPr lang="fr-FR" sz="1600" dirty="0" smtClean="0"/>
              <a:t>-n </a:t>
            </a:r>
            <a:r>
              <a:rPr lang="en-US" sz="1600" dirty="0" smtClean="0"/>
              <a:t>experiments</a:t>
            </a:r>
          </a:p>
          <a:p>
            <a:r>
              <a:rPr lang="en-US" sz="1600" dirty="0"/>
              <a:t>● </a:t>
            </a:r>
            <a:r>
              <a:rPr lang="en-US" sz="1600" dirty="0" smtClean="0"/>
              <a:t>Penionzhkevich </a:t>
            </a:r>
            <a:r>
              <a:rPr lang="en-US" sz="1600" dirty="0"/>
              <a:t>et al. </a:t>
            </a:r>
            <a:endParaRPr lang="en-US" sz="1600" dirty="0" smtClean="0"/>
          </a:p>
          <a:p>
            <a:r>
              <a:rPr lang="en-US" sz="1600" dirty="0" smtClean="0"/>
              <a:t>● </a:t>
            </a:r>
            <a:r>
              <a:rPr lang="en-US" sz="1600" dirty="0" err="1" smtClean="0"/>
              <a:t>Didierjean</a:t>
            </a:r>
            <a:r>
              <a:rPr lang="en-US" sz="1600" dirty="0" smtClean="0"/>
              <a:t> et al. </a:t>
            </a:r>
          </a:p>
          <a:p>
            <a:r>
              <a:rPr lang="en-US" sz="1600" dirty="0" smtClean="0"/>
              <a:t>● Lozeva </a:t>
            </a:r>
            <a:r>
              <a:rPr lang="en-US" sz="1600" dirty="0"/>
              <a:t>et al. </a:t>
            </a:r>
            <a:endParaRPr lang="en-US" sz="1600" dirty="0" smtClean="0"/>
          </a:p>
          <a:p>
            <a:r>
              <a:rPr lang="en-US" sz="1600" dirty="0"/>
              <a:t>● </a:t>
            </a:r>
            <a:r>
              <a:rPr lang="en-US" sz="1600" dirty="0" smtClean="0"/>
              <a:t>Gottardo </a:t>
            </a:r>
            <a:r>
              <a:rPr lang="en-US" sz="1600" dirty="0"/>
              <a:t>et al. </a:t>
            </a:r>
            <a:endParaRPr lang="en-US" sz="1600" dirty="0" smtClean="0"/>
          </a:p>
          <a:p>
            <a:r>
              <a:rPr lang="en-US" sz="1600" dirty="0"/>
              <a:t>● </a:t>
            </a:r>
            <a:r>
              <a:rPr lang="fr-FR" sz="1600" dirty="0"/>
              <a:t>R. Li/M. Ramdhane</a:t>
            </a:r>
          </a:p>
          <a:p>
            <a:r>
              <a:rPr lang="en-US" sz="1600" dirty="0" smtClean="0"/>
              <a:t> </a:t>
            </a:r>
            <a:r>
              <a:rPr lang="en-US" sz="1600" dirty="0"/>
              <a:t>et al. </a:t>
            </a:r>
          </a:p>
        </p:txBody>
      </p:sp>
      <p:sp>
        <p:nvSpPr>
          <p:cNvPr id="19" name="Ellipse 19"/>
          <p:cNvSpPr/>
          <p:nvPr/>
        </p:nvSpPr>
        <p:spPr>
          <a:xfrm>
            <a:off x="6183730" y="2957603"/>
            <a:ext cx="613978" cy="358908"/>
          </a:xfrm>
          <a:prstGeom prst="ellipse">
            <a:avLst/>
          </a:prstGeom>
          <a:solidFill>
            <a:srgbClr val="FF99CC"/>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0" name="Connecteur droit 20"/>
          <p:cNvCxnSpPr>
            <a:stCxn id="19" idx="1"/>
            <a:endCxn id="18" idx="3"/>
          </p:cNvCxnSpPr>
          <p:nvPr/>
        </p:nvCxnSpPr>
        <p:spPr>
          <a:xfrm flipH="1" flipV="1">
            <a:off x="3214854" y="1720206"/>
            <a:ext cx="3058791" cy="1289958"/>
          </a:xfrm>
          <a:prstGeom prst="line">
            <a:avLst/>
          </a:prstGeom>
          <a:ln w="38100">
            <a:solidFill>
              <a:srgbClr val="009900"/>
            </a:solidFill>
          </a:ln>
        </p:spPr>
        <p:style>
          <a:lnRef idx="1">
            <a:schemeClr val="accent1"/>
          </a:lnRef>
          <a:fillRef idx="0">
            <a:schemeClr val="accent1"/>
          </a:fillRef>
          <a:effectRef idx="0">
            <a:schemeClr val="accent1"/>
          </a:effectRef>
          <a:fontRef idx="minor">
            <a:schemeClr val="tx1"/>
          </a:fontRef>
        </p:style>
      </p:cxnSp>
      <p:sp>
        <p:nvSpPr>
          <p:cNvPr id="21" name="Ellipse 21"/>
          <p:cNvSpPr/>
          <p:nvPr/>
        </p:nvSpPr>
        <p:spPr>
          <a:xfrm>
            <a:off x="3702504" y="4646596"/>
            <a:ext cx="154589" cy="130629"/>
          </a:xfrm>
          <a:prstGeom prst="ellipse">
            <a:avLst/>
          </a:prstGeom>
          <a:solidFill>
            <a:srgbClr val="FF99CC"/>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2"/>
          <p:cNvSpPr txBox="1"/>
          <p:nvPr/>
        </p:nvSpPr>
        <p:spPr>
          <a:xfrm>
            <a:off x="6490719" y="3743829"/>
            <a:ext cx="2272281" cy="861774"/>
          </a:xfrm>
          <a:prstGeom prst="rect">
            <a:avLst/>
          </a:prstGeom>
          <a:noFill/>
          <a:ln w="38100">
            <a:solidFill>
              <a:srgbClr val="009900"/>
            </a:solidFill>
          </a:ln>
        </p:spPr>
        <p:txBody>
          <a:bodyPr wrap="square" rtlCol="0">
            <a:spAutoFit/>
          </a:bodyPr>
          <a:lstStyle/>
          <a:p>
            <a:r>
              <a:rPr lang="en-US" sz="1600" dirty="0" smtClean="0"/>
              <a:t>n-rich Se</a:t>
            </a:r>
          </a:p>
          <a:p>
            <a:r>
              <a:rPr lang="en-US" sz="1600" dirty="0" smtClean="0"/>
              <a:t> β-γ and </a:t>
            </a:r>
            <a:r>
              <a:rPr lang="el-GR" sz="1600" dirty="0" smtClean="0"/>
              <a:t>β</a:t>
            </a:r>
            <a:r>
              <a:rPr lang="fr-FR" sz="1600" dirty="0" smtClean="0"/>
              <a:t>-n </a:t>
            </a:r>
            <a:r>
              <a:rPr lang="en-US" sz="1600" dirty="0" smtClean="0"/>
              <a:t>experiments</a:t>
            </a:r>
          </a:p>
          <a:p>
            <a:r>
              <a:rPr lang="en-US" sz="1600" dirty="0" smtClean="0"/>
              <a:t>● </a:t>
            </a:r>
            <a:r>
              <a:rPr lang="en-GB" sz="1600" dirty="0" err="1"/>
              <a:t>Kurtukian</a:t>
            </a:r>
            <a:r>
              <a:rPr lang="en-GB" sz="1600" dirty="0"/>
              <a:t> Nieto</a:t>
            </a:r>
            <a:r>
              <a:rPr lang="en-US" sz="1600" dirty="0" smtClean="0"/>
              <a:t> et al. </a:t>
            </a:r>
          </a:p>
        </p:txBody>
      </p:sp>
      <p:cxnSp>
        <p:nvCxnSpPr>
          <p:cNvPr id="23" name="Connecteur droit 23"/>
          <p:cNvCxnSpPr>
            <a:stCxn id="22" idx="1"/>
            <a:endCxn id="21" idx="7"/>
          </p:cNvCxnSpPr>
          <p:nvPr/>
        </p:nvCxnSpPr>
        <p:spPr>
          <a:xfrm flipH="1">
            <a:off x="3834454" y="4174716"/>
            <a:ext cx="2656265" cy="491010"/>
          </a:xfrm>
          <a:prstGeom prst="line">
            <a:avLst/>
          </a:prstGeom>
          <a:ln w="38100">
            <a:solidFill>
              <a:srgbClr val="009900"/>
            </a:solidFill>
          </a:ln>
        </p:spPr>
        <p:style>
          <a:lnRef idx="1">
            <a:schemeClr val="accent1"/>
          </a:lnRef>
          <a:fillRef idx="0">
            <a:schemeClr val="accent1"/>
          </a:fillRef>
          <a:effectRef idx="0">
            <a:schemeClr val="accent1"/>
          </a:effectRef>
          <a:fontRef idx="minor">
            <a:schemeClr val="tx1"/>
          </a:fontRef>
        </p:style>
      </p:cxnSp>
      <p:sp>
        <p:nvSpPr>
          <p:cNvPr id="24" name="ZoneTexte 31"/>
          <p:cNvSpPr txBox="1"/>
          <p:nvPr/>
        </p:nvSpPr>
        <p:spPr>
          <a:xfrm>
            <a:off x="68566" y="2849844"/>
            <a:ext cx="1668127" cy="1815882"/>
          </a:xfrm>
          <a:prstGeom prst="rect">
            <a:avLst/>
          </a:prstGeom>
          <a:noFill/>
          <a:ln w="38100">
            <a:solidFill>
              <a:srgbClr val="009900"/>
            </a:solidFill>
          </a:ln>
        </p:spPr>
        <p:txBody>
          <a:bodyPr wrap="square" rtlCol="0">
            <a:spAutoFit/>
          </a:bodyPr>
          <a:lstStyle/>
          <a:p>
            <a:r>
              <a:rPr lang="en-US" sz="1600" dirty="0" smtClean="0"/>
              <a:t>TAS measurements program</a:t>
            </a:r>
          </a:p>
          <a:p>
            <a:r>
              <a:rPr lang="en-US" sz="1600" dirty="0"/>
              <a:t>● </a:t>
            </a:r>
            <a:r>
              <a:rPr lang="fr-FR" sz="1600" dirty="0" err="1"/>
              <a:t>A.Algora</a:t>
            </a:r>
            <a:r>
              <a:rPr lang="fr-FR" sz="1600" dirty="0"/>
              <a:t>/M. Fallot/A. </a:t>
            </a:r>
            <a:r>
              <a:rPr lang="fr-FR" sz="1600" dirty="0" smtClean="0"/>
              <a:t>Porta/</a:t>
            </a:r>
            <a:r>
              <a:rPr lang="fr-FR" sz="1600" dirty="0" err="1" smtClean="0"/>
              <a:t>B.Rubio</a:t>
            </a:r>
            <a:r>
              <a:rPr lang="fr-FR" sz="1600" dirty="0" smtClean="0"/>
              <a:t>/</a:t>
            </a:r>
            <a:r>
              <a:rPr lang="fr-FR" sz="1600" dirty="0" err="1" smtClean="0"/>
              <a:t>J.L.Tain</a:t>
            </a:r>
            <a:r>
              <a:rPr lang="fr-FR" sz="1600" dirty="0" smtClean="0"/>
              <a:t> </a:t>
            </a:r>
            <a:r>
              <a:rPr lang="en-US" sz="1600" dirty="0" smtClean="0"/>
              <a:t>et al. </a:t>
            </a:r>
          </a:p>
        </p:txBody>
      </p:sp>
    </p:spTree>
    <p:extLst>
      <p:ext uri="{BB962C8B-B14F-4D97-AF65-F5344CB8AC3E}">
        <p14:creationId xmlns:p14="http://schemas.microsoft.com/office/powerpoint/2010/main" val="1657323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name="page22">
    <p:spTree>
      <p:nvGrpSpPr>
        <p:cNvPr id="1" name=""/>
        <p:cNvGrpSpPr/>
        <p:nvPr/>
      </p:nvGrpSpPr>
      <p:grpSpPr>
        <a:xfrm>
          <a:off x="0" y="0"/>
          <a:ext cx="0" cy="0"/>
          <a:chOff x="0" y="0"/>
          <a:chExt cx="0" cy="0"/>
        </a:xfrm>
      </p:grpSpPr>
      <p:pic>
        <p:nvPicPr>
          <p:cNvPr id="2" name="Picture 1"/>
          <p:cNvPicPr>
            <a:picLocks noChangeAspect="1"/>
          </p:cNvPicPr>
          <p:nvPr/>
        </p:nvPicPr>
        <p:blipFill>
          <a:blip r:embed="rId3">
            <a:alphaModFix/>
          </a:blip>
          <a:srcRect/>
          <a:stretch>
            <a:fillRect/>
          </a:stretch>
        </p:blipFill>
        <p:spPr>
          <a:xfrm>
            <a:off x="1414800" y="2324880"/>
            <a:ext cx="2802600" cy="1642319"/>
          </a:xfrm>
          <a:prstGeom prst="rect">
            <a:avLst/>
          </a:prstGeom>
          <a:noFill/>
          <a:ln>
            <a:noFill/>
          </a:ln>
        </p:spPr>
      </p:pic>
      <p:pic>
        <p:nvPicPr>
          <p:cNvPr id="3" name="Picture 2"/>
          <p:cNvPicPr>
            <a:picLocks noChangeAspect="1"/>
          </p:cNvPicPr>
          <p:nvPr/>
        </p:nvPicPr>
        <p:blipFill>
          <a:blip r:embed="rId4">
            <a:alphaModFix/>
          </a:blip>
          <a:srcRect/>
          <a:stretch>
            <a:fillRect/>
          </a:stretch>
        </p:blipFill>
        <p:spPr>
          <a:xfrm>
            <a:off x="800640" y="3990960"/>
            <a:ext cx="3657600" cy="2712600"/>
          </a:xfrm>
          <a:prstGeom prst="rect">
            <a:avLst/>
          </a:prstGeom>
          <a:noFill/>
          <a:ln>
            <a:noFill/>
          </a:ln>
        </p:spPr>
      </p:pic>
      <p:sp>
        <p:nvSpPr>
          <p:cNvPr id="4" name="Freeform 3"/>
          <p:cNvSpPr/>
          <p:nvPr/>
        </p:nvSpPr>
        <p:spPr>
          <a:xfrm>
            <a:off x="5484960" y="5343480"/>
            <a:ext cx="3557520" cy="13107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 pos="9601200" algn="l"/>
                <a:tab pos="10058400" algn="l"/>
                <a:tab pos="10515600" algn="l"/>
              </a:tabLst>
            </a:pPr>
            <a:r>
              <a:rPr lang="en-US" sz="1600" b="0" i="0" u="none" strike="noStrike" cap="none" baseline="0" dirty="0">
                <a:ln>
                  <a:noFill/>
                </a:ln>
                <a:solidFill>
                  <a:srgbClr val="000000"/>
                </a:solidFill>
                <a:latin typeface="Arial" pitchFamily="34"/>
                <a:ea typeface="ＭＳ Ｐゴシック" pitchFamily="34"/>
                <a:cs typeface="ＭＳ Ｐゴシック" pitchFamily="34"/>
              </a:rPr>
              <a:t>laser-</a:t>
            </a:r>
            <a:r>
              <a:rPr lang="en-US" sz="1600" b="0" i="0" u="none" strike="noStrike" cap="none" baseline="0" dirty="0" err="1">
                <a:ln>
                  <a:noFill/>
                </a:ln>
                <a:solidFill>
                  <a:srgbClr val="000000"/>
                </a:solidFill>
                <a:latin typeface="Arial" pitchFamily="34"/>
                <a:ea typeface="ＭＳ Ｐゴシック" pitchFamily="34"/>
                <a:cs typeface="ＭＳ Ｐゴシック" pitchFamily="34"/>
              </a:rPr>
              <a:t>ionised</a:t>
            </a:r>
            <a:r>
              <a:rPr lang="en-US" sz="1600" b="0" i="0" u="none" strike="noStrike" cap="none" baseline="0" dirty="0">
                <a:ln>
                  <a:noFill/>
                </a:ln>
                <a:solidFill>
                  <a:srgbClr val="000000"/>
                </a:solidFill>
                <a:latin typeface="Arial" pitchFamily="34"/>
                <a:ea typeface="ＭＳ Ｐゴシック" pitchFamily="34"/>
                <a:cs typeface="ＭＳ Ｐゴシック" pitchFamily="34"/>
              </a:rPr>
              <a:t> </a:t>
            </a:r>
            <a:r>
              <a:rPr lang="en-US" sz="1600" b="0" i="0" u="none" strike="noStrike" cap="none" baseline="33000" dirty="0">
                <a:ln>
                  <a:noFill/>
                </a:ln>
                <a:solidFill>
                  <a:srgbClr val="000000"/>
                </a:solidFill>
                <a:latin typeface="Arial" pitchFamily="34"/>
                <a:ea typeface="ＭＳ Ｐゴシック" pitchFamily="34"/>
                <a:cs typeface="ＭＳ Ｐゴシック" pitchFamily="34"/>
              </a:rPr>
              <a:t>83</a:t>
            </a:r>
            <a:r>
              <a:rPr lang="en-US" sz="1600" b="0" i="0" u="none" strike="noStrike" cap="none" baseline="0" dirty="0">
                <a:ln>
                  <a:noFill/>
                </a:ln>
                <a:solidFill>
                  <a:srgbClr val="000000"/>
                </a:solidFill>
                <a:latin typeface="Arial" pitchFamily="34"/>
                <a:ea typeface="ＭＳ Ｐゴシック" pitchFamily="34"/>
                <a:cs typeface="ＭＳ Ｐゴシック" pitchFamily="34"/>
              </a:rPr>
              <a:t>Ga beam</a:t>
            </a:r>
            <a:br>
              <a:rPr lang="en-US" sz="1600" b="0" i="0" u="none" strike="noStrike" cap="none" baseline="0" dirty="0">
                <a:ln>
                  <a:noFill/>
                </a:ln>
                <a:solidFill>
                  <a:srgbClr val="000000"/>
                </a:solidFill>
                <a:latin typeface="Arial" pitchFamily="34"/>
                <a:ea typeface="ＭＳ Ｐゴシック" pitchFamily="34"/>
                <a:cs typeface="ＭＳ Ｐゴシック" pitchFamily="34"/>
              </a:rPr>
            </a:br>
            <a:r>
              <a:rPr lang="en-US" sz="1600" b="0" i="0" u="none" strike="noStrike" cap="none" baseline="0" dirty="0">
                <a:ln>
                  <a:noFill/>
                </a:ln>
                <a:solidFill>
                  <a:srgbClr val="000000"/>
                </a:solidFill>
                <a:latin typeface="Arial" pitchFamily="34"/>
                <a:ea typeface="ＭＳ Ｐゴシック" pitchFamily="34"/>
                <a:cs typeface="ＭＳ Ｐゴシック" pitchFamily="34"/>
              </a:rPr>
              <a:t>4π neutron detector</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600" b="0" i="0" u="none" strike="noStrike" cap="none" baseline="0" dirty="0">
                <a:ln>
                  <a:noFill/>
                </a:ln>
                <a:solidFill>
                  <a:srgbClr val="000000"/>
                </a:solidFill>
                <a:latin typeface="Arial" pitchFamily="34"/>
                <a:ea typeface="ＭＳ Ｐゴシック" pitchFamily="34"/>
                <a:cs typeface="ＭＳ Ｐゴシック" pitchFamily="34"/>
              </a:rPr>
              <a:t>4</a:t>
            </a:r>
            <a:r>
              <a:rPr lang="en-US" sz="1600" b="0" i="0" u="none" strike="noStrike" cap="none" baseline="0" dirty="0">
                <a:ln>
                  <a:noFill/>
                </a:ln>
                <a:solidFill>
                  <a:srgbClr val="000000"/>
                </a:solidFill>
                <a:latin typeface="Arial" pitchFamily="34"/>
                <a:ea typeface="Symbol" pitchFamily="18"/>
                <a:cs typeface="Symbol" pitchFamily="18"/>
              </a:rPr>
              <a:t>π</a:t>
            </a:r>
            <a:r>
              <a:rPr lang="en-US" sz="1600" b="0" i="0" u="none" strike="noStrike" cap="none" baseline="0" dirty="0">
                <a:ln>
                  <a:noFill/>
                </a:ln>
                <a:solidFill>
                  <a:srgbClr val="000000"/>
                </a:solidFill>
                <a:latin typeface="Arial" pitchFamily="34"/>
                <a:ea typeface="ＭＳ Ｐゴシック" pitchFamily="34"/>
                <a:cs typeface="ＭＳ Ｐゴシック" pitchFamily="34"/>
              </a:rPr>
              <a:t> β &amp; 1 Ge detector</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600" b="0" i="0" u="none" strike="noStrike" cap="none" baseline="0" dirty="0">
              <a:ln>
                <a:noFill/>
              </a:ln>
              <a:solidFill>
                <a:srgbClr val="000000"/>
              </a:solidFill>
              <a:latin typeface="Arial" pitchFamily="34"/>
              <a:ea typeface="ＭＳ Ｐゴシック" pitchFamily="34"/>
              <a:cs typeface="ＭＳ Ｐゴシック" pitchFamily="34"/>
            </a:endParaRP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 pos="9601200" algn="l"/>
                <a:tab pos="10058400" algn="l"/>
                <a:tab pos="10515600" algn="l"/>
              </a:tabLst>
            </a:pPr>
            <a:r>
              <a:rPr lang="fr-FR" sz="1400" b="0" i="0" u="none" strike="noStrike" cap="none" baseline="0" dirty="0">
                <a:ln>
                  <a:noFill/>
                </a:ln>
                <a:solidFill>
                  <a:srgbClr val="000000"/>
                </a:solidFill>
                <a:latin typeface="Arial" pitchFamily="34"/>
                <a:ea typeface="ＭＳ Ｐゴシック" pitchFamily="34"/>
                <a:cs typeface="ＭＳ Ｐゴシック" pitchFamily="34"/>
              </a:rPr>
              <a:t>D </a:t>
            </a:r>
            <a:r>
              <a:rPr lang="fr-FR" sz="1400" b="0" i="0" u="none" strike="noStrike" cap="none" baseline="0" dirty="0" err="1" smtClean="0">
                <a:ln>
                  <a:noFill/>
                </a:ln>
                <a:solidFill>
                  <a:srgbClr val="000000"/>
                </a:solidFill>
                <a:latin typeface="Arial" pitchFamily="34"/>
                <a:ea typeface="ＭＳ Ｐゴシック" pitchFamily="34"/>
                <a:cs typeface="ＭＳ Ｐゴシック" pitchFamily="34"/>
              </a:rPr>
              <a:t>Testov</a:t>
            </a:r>
            <a:r>
              <a:rPr lang="fr-FR" sz="1400" b="0" i="0" u="none" strike="noStrike" cap="none" baseline="0" dirty="0" smtClean="0">
                <a:ln>
                  <a:noFill/>
                </a:ln>
                <a:solidFill>
                  <a:srgbClr val="000000"/>
                </a:solidFill>
                <a:latin typeface="Arial" pitchFamily="34"/>
                <a:ea typeface="ＭＳ Ｐゴシック" pitchFamily="34"/>
                <a:cs typeface="ＭＳ Ｐゴシック" pitchFamily="34"/>
              </a:rPr>
              <a:t> et al., </a:t>
            </a:r>
            <a:r>
              <a:rPr lang="fr-FR" sz="1400" b="0" i="0" u="none" strike="noStrike" cap="none" baseline="0" dirty="0" err="1" smtClean="0">
                <a:ln>
                  <a:noFill/>
                </a:ln>
                <a:solidFill>
                  <a:srgbClr val="000000"/>
                </a:solidFill>
                <a:latin typeface="Arial" pitchFamily="34"/>
                <a:ea typeface="ＭＳ Ｐゴシック" pitchFamily="34"/>
                <a:cs typeface="ＭＳ Ｐゴシック" pitchFamily="34"/>
              </a:rPr>
              <a:t>submitted</a:t>
            </a:r>
            <a:r>
              <a:rPr lang="fr-FR" sz="1400" b="0" i="0" u="none" strike="noStrike" cap="none" baseline="0" dirty="0" smtClean="0">
                <a:ln>
                  <a:noFill/>
                </a:ln>
                <a:solidFill>
                  <a:srgbClr val="000000"/>
                </a:solidFill>
                <a:latin typeface="Arial" pitchFamily="34"/>
                <a:ea typeface="ＭＳ Ｐゴシック" pitchFamily="34"/>
                <a:cs typeface="ＭＳ Ｐゴシック" pitchFamily="34"/>
              </a:rPr>
              <a:t> </a:t>
            </a:r>
            <a:r>
              <a:rPr lang="fr-FR" sz="1400" b="0" i="0" u="none" strike="noStrike" cap="none" baseline="0" dirty="0">
                <a:ln>
                  <a:noFill/>
                </a:ln>
                <a:solidFill>
                  <a:srgbClr val="000000"/>
                </a:solidFill>
                <a:latin typeface="Arial" pitchFamily="34"/>
                <a:ea typeface="ＭＳ Ｐゴシック" pitchFamily="34"/>
                <a:cs typeface="ＭＳ Ｐゴシック" pitchFamily="34"/>
              </a:rPr>
              <a:t>to NIM</a:t>
            </a:r>
          </a:p>
        </p:txBody>
      </p:sp>
      <p:pic>
        <p:nvPicPr>
          <p:cNvPr id="5" name="Picture 4"/>
          <p:cNvPicPr>
            <a:picLocks noChangeAspect="1"/>
          </p:cNvPicPr>
          <p:nvPr/>
        </p:nvPicPr>
        <p:blipFill>
          <a:blip r:embed="rId5">
            <a:alphaModFix/>
            <a:lum bright="17000"/>
          </a:blip>
          <a:srcRect/>
          <a:stretch>
            <a:fillRect/>
          </a:stretch>
        </p:blipFill>
        <p:spPr>
          <a:xfrm>
            <a:off x="5594400" y="915840"/>
            <a:ext cx="2865240" cy="4319640"/>
          </a:xfrm>
          <a:prstGeom prst="rect">
            <a:avLst/>
          </a:prstGeom>
          <a:noFill/>
          <a:ln>
            <a:noFill/>
          </a:ln>
        </p:spPr>
      </p:pic>
      <p:pic>
        <p:nvPicPr>
          <p:cNvPr id="6" name="Picture 5"/>
          <p:cNvPicPr>
            <a:picLocks noChangeAspect="1"/>
          </p:cNvPicPr>
          <p:nvPr/>
        </p:nvPicPr>
        <p:blipFill>
          <a:blip r:embed="rId6">
            <a:alphaModFix/>
          </a:blip>
          <a:srcRect/>
          <a:stretch>
            <a:fillRect/>
          </a:stretch>
        </p:blipFill>
        <p:spPr>
          <a:xfrm>
            <a:off x="5575320" y="4678200"/>
            <a:ext cx="2300400" cy="576360"/>
          </a:xfrm>
          <a:prstGeom prst="rect">
            <a:avLst/>
          </a:prstGeom>
          <a:noFill/>
          <a:ln>
            <a:noFill/>
          </a:ln>
        </p:spPr>
      </p:pic>
      <p:sp>
        <p:nvSpPr>
          <p:cNvPr id="7" name="Freeform 6"/>
          <p:cNvSpPr/>
          <p:nvPr/>
        </p:nvSpPr>
        <p:spPr>
          <a:xfrm>
            <a:off x="-20520" y="-6480"/>
            <a:ext cx="9164520" cy="6080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660066"/>
          </a:solidFill>
          <a:ln>
            <a:noFill/>
            <a:prstDash val="solid"/>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8" name="Freeform 7"/>
          <p:cNvSpPr/>
          <p:nvPr/>
        </p:nvSpPr>
        <p:spPr>
          <a:xfrm>
            <a:off x="0" y="65160"/>
            <a:ext cx="9164520" cy="406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GB" sz="1800" b="1" i="0" u="none" strike="noStrike" cap="none" baseline="0">
                <a:ln>
                  <a:noFill/>
                </a:ln>
                <a:solidFill>
                  <a:srgbClr val="FFFFFF"/>
                </a:solidFill>
                <a:latin typeface="Arial" pitchFamily="34"/>
                <a:ea typeface="ＭＳ Ｐゴシック" pitchFamily="34"/>
                <a:cs typeface="ＭＳ Ｐゴシック" pitchFamily="34"/>
              </a:rPr>
              <a:t>Tetra: Beta-delayed neutron emission</a:t>
            </a:r>
          </a:p>
        </p:txBody>
      </p:sp>
      <p:sp>
        <p:nvSpPr>
          <p:cNvPr id="9" name="TextBox 8"/>
          <p:cNvSpPr txBox="1"/>
          <p:nvPr/>
        </p:nvSpPr>
        <p:spPr>
          <a:xfrm>
            <a:off x="3991679" y="3956760"/>
            <a:ext cx="466560" cy="333720"/>
          </a:xfrm>
          <a:prstGeom prst="rect">
            <a:avLst/>
          </a:prstGeom>
          <a:noFill/>
          <a:ln>
            <a:noFill/>
          </a:ln>
        </p:spPr>
        <p:txBody>
          <a:bodyPr vert="horz" wrap="none" lIns="90000" tIns="45000" rIns="90000" bIns="45000" anchorCtr="0" compatLnSpc="1">
            <a:sp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600" b="0" i="0" u="none" strike="noStrike" cap="none" baseline="0">
                <a:ln>
                  <a:noFill/>
                </a:ln>
                <a:solidFill>
                  <a:srgbClr val="0000FF"/>
                </a:solidFill>
                <a:latin typeface="Arial" pitchFamily="34"/>
                <a:ea typeface="ＭＳ Ｐゴシック" pitchFamily="34"/>
                <a:cs typeface="ＭＳ Ｐゴシック" pitchFamily="34"/>
              </a:rPr>
              <a:t>βγ</a:t>
            </a:r>
          </a:p>
        </p:txBody>
      </p:sp>
      <p:sp>
        <p:nvSpPr>
          <p:cNvPr id="10" name="TextBox 9"/>
          <p:cNvSpPr txBox="1"/>
          <p:nvPr/>
        </p:nvSpPr>
        <p:spPr>
          <a:xfrm>
            <a:off x="3927240" y="4540320"/>
            <a:ext cx="567000" cy="333720"/>
          </a:xfrm>
          <a:prstGeom prst="rect">
            <a:avLst/>
          </a:prstGeom>
          <a:noFill/>
          <a:ln>
            <a:noFill/>
          </a:ln>
        </p:spPr>
        <p:txBody>
          <a:bodyPr vert="horz" wrap="none" lIns="90000" tIns="45000" rIns="90000" bIns="45000" anchorCtr="0" compatLnSpc="1">
            <a:sp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600" b="0" i="0" u="none" strike="noStrike" cap="none" baseline="0">
                <a:ln>
                  <a:noFill/>
                </a:ln>
                <a:solidFill>
                  <a:srgbClr val="FF0000"/>
                </a:solidFill>
                <a:latin typeface="Arial" pitchFamily="34"/>
                <a:ea typeface="ＭＳ Ｐゴシック" pitchFamily="34"/>
                <a:cs typeface="ＭＳ Ｐゴシック" pitchFamily="34"/>
              </a:rPr>
              <a:t>βnγ</a:t>
            </a:r>
          </a:p>
        </p:txBody>
      </p:sp>
      <p:sp>
        <p:nvSpPr>
          <p:cNvPr id="11" name="Freeform 10"/>
          <p:cNvSpPr/>
          <p:nvPr/>
        </p:nvSpPr>
        <p:spPr>
          <a:xfrm>
            <a:off x="2538000" y="1612440"/>
            <a:ext cx="623880" cy="563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6633"/>
          </a:solidFill>
          <a:ln>
            <a:noFill/>
            <a:prstDash val="solid"/>
          </a:ln>
        </p:spPr>
        <p:txBody>
          <a:bodyPr vert="horz" wrap="none" lIns="90000" tIns="46800" rIns="90000" bIns="46800" anchor="ctr" anchorCtr="0" compatLnSpc="1">
            <a:noAutofit/>
          </a:bodyPr>
          <a:lstStyle/>
          <a:p>
            <a:pPr marL="0" marR="0" lvl="0" indent="0" algn="ct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fr-FR" sz="1600" b="1" i="0" u="none" strike="noStrike" cap="none" baseline="30000">
                <a:ln>
                  <a:noFill/>
                </a:ln>
                <a:solidFill>
                  <a:srgbClr val="000000"/>
                </a:solidFill>
                <a:latin typeface="Calibri" pitchFamily="34"/>
                <a:ea typeface="ＭＳ Ｐゴシック" pitchFamily="34"/>
                <a:cs typeface="ＭＳ Ｐゴシック" pitchFamily="34"/>
              </a:rPr>
              <a:t>83</a:t>
            </a:r>
            <a:r>
              <a:rPr lang="fr-FR" sz="1600" b="1" i="0" u="none" strike="noStrike" cap="none" baseline="0">
                <a:ln>
                  <a:noFill/>
                </a:ln>
                <a:solidFill>
                  <a:srgbClr val="000000"/>
                </a:solidFill>
                <a:latin typeface="Calibri" pitchFamily="34"/>
                <a:ea typeface="ＭＳ Ｐゴシック" pitchFamily="34"/>
                <a:cs typeface="ＭＳ Ｐゴシック" pitchFamily="34"/>
              </a:rPr>
              <a:t>Ga</a:t>
            </a:r>
          </a:p>
          <a:p>
            <a:pPr marL="0" marR="0" lvl="0" indent="0" algn="ct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fr-FR" sz="800" b="0" i="0" u="none" strike="noStrike" cap="none" baseline="0">
                <a:ln>
                  <a:noFill/>
                </a:ln>
                <a:solidFill>
                  <a:srgbClr val="000000"/>
                </a:solidFill>
                <a:latin typeface="Calibri" pitchFamily="34"/>
                <a:ea typeface="ＭＳ Ｐゴシック" pitchFamily="34"/>
                <a:cs typeface="ＭＳ Ｐゴシック" pitchFamily="34"/>
              </a:rPr>
              <a:t>T</a:t>
            </a:r>
            <a:r>
              <a:rPr lang="fr-FR" sz="800" b="0" i="0" u="none" strike="noStrike" cap="none" baseline="-25000">
                <a:ln>
                  <a:noFill/>
                </a:ln>
                <a:solidFill>
                  <a:srgbClr val="000000"/>
                </a:solidFill>
                <a:latin typeface="Calibri" pitchFamily="34"/>
                <a:ea typeface="ＭＳ Ｐゴシック" pitchFamily="34"/>
                <a:cs typeface="ＭＳ Ｐゴシック" pitchFamily="34"/>
              </a:rPr>
              <a:t>1/2</a:t>
            </a:r>
            <a:r>
              <a:rPr lang="fr-FR" sz="800" b="0" i="0" u="none" strike="noStrike" cap="none" baseline="0">
                <a:ln>
                  <a:noFill/>
                </a:ln>
                <a:solidFill>
                  <a:srgbClr val="000000"/>
                </a:solidFill>
                <a:latin typeface="Calibri" pitchFamily="34"/>
                <a:ea typeface="ＭＳ Ｐゴシック" pitchFamily="34"/>
                <a:cs typeface="ＭＳ Ｐゴシック" pitchFamily="34"/>
              </a:rPr>
              <a:t>=0.312s</a:t>
            </a:r>
          </a:p>
        </p:txBody>
      </p:sp>
      <p:sp>
        <p:nvSpPr>
          <p:cNvPr id="12" name="Freeform 11"/>
          <p:cNvSpPr/>
          <p:nvPr/>
        </p:nvSpPr>
        <p:spPr>
          <a:xfrm>
            <a:off x="1858679" y="818640"/>
            <a:ext cx="623880" cy="5637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B515"/>
          </a:solidFill>
          <a:ln>
            <a:noFill/>
            <a:prstDash val="solid"/>
          </a:ln>
        </p:spPr>
        <p:txBody>
          <a:bodyPr vert="horz" wrap="none" lIns="90000" tIns="46800" rIns="90000" bIns="46800" anchor="ctr" anchorCtr="0" compatLnSpc="1">
            <a:noAutofit/>
          </a:bodyPr>
          <a:lstStyle/>
          <a:p>
            <a:pPr marL="0" marR="0" lvl="0" indent="0" algn="ct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fr-FR" sz="1600" b="1" i="0" u="none" strike="noStrike" cap="none" baseline="30000">
                <a:ln>
                  <a:noFill/>
                </a:ln>
                <a:solidFill>
                  <a:srgbClr val="000000"/>
                </a:solidFill>
                <a:latin typeface="Calibri" pitchFamily="34"/>
                <a:ea typeface="ＭＳ Ｐゴシック" pitchFamily="34"/>
                <a:cs typeface="ＭＳ Ｐゴシック" pitchFamily="34"/>
              </a:rPr>
              <a:t>83</a:t>
            </a:r>
            <a:r>
              <a:rPr lang="fr-FR" sz="1600" b="1" i="0" u="none" strike="noStrike" cap="none" baseline="0">
                <a:ln>
                  <a:noFill/>
                </a:ln>
                <a:solidFill>
                  <a:srgbClr val="000000"/>
                </a:solidFill>
                <a:latin typeface="Calibri" pitchFamily="34"/>
                <a:ea typeface="ＭＳ Ｐゴシック" pitchFamily="34"/>
                <a:cs typeface="ＭＳ Ｐゴシック" pitchFamily="34"/>
              </a:rPr>
              <a:t>Ge</a:t>
            </a:r>
          </a:p>
          <a:p>
            <a:pPr marL="0" marR="0" lvl="0" indent="0" algn="ct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fr-FR" sz="800" b="0" i="0" u="none" strike="noStrike" cap="none" baseline="0">
              <a:ln>
                <a:noFill/>
              </a:ln>
              <a:solidFill>
                <a:srgbClr val="000000"/>
              </a:solidFill>
              <a:latin typeface="Calibri" pitchFamily="34"/>
              <a:ea typeface="ＭＳ Ｐゴシック" pitchFamily="34"/>
              <a:cs typeface="ＭＳ Ｐゴシック" pitchFamily="34"/>
            </a:endParaRPr>
          </a:p>
        </p:txBody>
      </p:sp>
      <p:sp>
        <p:nvSpPr>
          <p:cNvPr id="13" name="Freeform 12"/>
          <p:cNvSpPr/>
          <p:nvPr/>
        </p:nvSpPr>
        <p:spPr>
          <a:xfrm>
            <a:off x="1850760" y="1453680"/>
            <a:ext cx="490680" cy="36827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fr-FR" sz="1600" b="0" i="0" u="none" strike="noStrike" cap="none" baseline="0">
                <a:ln>
                  <a:noFill/>
                </a:ln>
                <a:solidFill>
                  <a:srgbClr val="000000"/>
                </a:solidFill>
                <a:latin typeface="Arial" pitchFamily="34"/>
                <a:ea typeface="Symbol" pitchFamily="18"/>
                <a:cs typeface="Symbol" pitchFamily="18"/>
              </a:rPr>
              <a:t>β</a:t>
            </a:r>
            <a:r>
              <a:rPr lang="fr-FR" sz="1600" b="0" i="0" u="none" strike="noStrike" cap="none" baseline="0">
                <a:ln>
                  <a:noFill/>
                </a:ln>
                <a:solidFill>
                  <a:srgbClr val="000000"/>
                </a:solidFill>
                <a:latin typeface="Arial" pitchFamily="34"/>
                <a:ea typeface="ＭＳ Ｐゴシック" pitchFamily="34"/>
                <a:cs typeface="ＭＳ Ｐゴシック" pitchFamily="34"/>
              </a:rPr>
              <a:t>n</a:t>
            </a:r>
          </a:p>
        </p:txBody>
      </p:sp>
      <p:cxnSp>
        <p:nvCxnSpPr>
          <p:cNvPr id="14" name="Straight Arrow Connector 13"/>
          <p:cNvCxnSpPr/>
          <p:nvPr/>
        </p:nvCxnSpPr>
        <p:spPr>
          <a:xfrm flipH="1" flipV="1">
            <a:off x="2477160" y="1377359"/>
            <a:ext cx="414720" cy="255601"/>
          </a:xfrm>
          <a:prstGeom prst="straightConnector1">
            <a:avLst/>
          </a:prstGeom>
          <a:noFill/>
          <a:ln w="38160" cap="sq">
            <a:solidFill>
              <a:srgbClr val="999999"/>
            </a:solidFill>
            <a:prstDash val="solid"/>
            <a:miter/>
            <a:tailEnd type="arrow"/>
          </a:ln>
        </p:spPr>
      </p:cxnSp>
      <p:sp>
        <p:nvSpPr>
          <p:cNvPr id="15" name="Freeform 14"/>
          <p:cNvSpPr/>
          <p:nvPr/>
        </p:nvSpPr>
        <p:spPr>
          <a:xfrm>
            <a:off x="3274560" y="1591920"/>
            <a:ext cx="1378080" cy="630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fr-FR" sz="1500" b="0" i="0" u="none" strike="noStrike" cap="none" baseline="0">
                <a:ln>
                  <a:noFill/>
                </a:ln>
                <a:solidFill>
                  <a:srgbClr val="000000"/>
                </a:solidFill>
                <a:latin typeface="Arial" pitchFamily="34"/>
                <a:ea typeface="ＭＳ Ｐゴシック" pitchFamily="34"/>
                <a:cs typeface="ＭＳ Ｐゴシック" pitchFamily="34"/>
              </a:rPr>
              <a:t>P</a:t>
            </a:r>
            <a:r>
              <a:rPr lang="fr-FR" sz="1500" b="0" i="0" u="none" strike="noStrike" cap="none" baseline="-33000">
                <a:ln>
                  <a:noFill/>
                </a:ln>
                <a:solidFill>
                  <a:srgbClr val="000000"/>
                </a:solidFill>
                <a:latin typeface="Arial" pitchFamily="34"/>
                <a:ea typeface="ＭＳ Ｐゴシック" pitchFamily="34"/>
                <a:cs typeface="ＭＳ Ｐゴシック" pitchFamily="34"/>
              </a:rPr>
              <a:t>n </a:t>
            </a:r>
            <a:r>
              <a:rPr lang="fr-FR" sz="1500" b="0" i="0" u="none" strike="noStrike" cap="none" baseline="0">
                <a:ln>
                  <a:noFill/>
                </a:ln>
                <a:solidFill>
                  <a:srgbClr val="000000"/>
                </a:solidFill>
                <a:latin typeface="Arial" pitchFamily="34"/>
                <a:ea typeface="ＭＳ Ｐゴシック" pitchFamily="34"/>
                <a:cs typeface="ＭＳ Ｐゴシック" pitchFamily="34"/>
              </a:rPr>
              <a:t>= 85(4)%</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fr-FR" sz="1500" b="0" i="0" u="none" strike="noStrike" cap="none" baseline="0">
                <a:ln>
                  <a:noFill/>
                </a:ln>
                <a:solidFill>
                  <a:srgbClr val="000000"/>
                </a:solidFill>
                <a:latin typeface="Arial" pitchFamily="34"/>
                <a:ea typeface="ＭＳ Ｐゴシック" pitchFamily="34"/>
                <a:cs typeface="ＭＳ Ｐゴシック" pitchFamily="34"/>
              </a:rPr>
              <a:t>this work</a:t>
            </a:r>
          </a:p>
        </p:txBody>
      </p:sp>
      <p:sp>
        <p:nvSpPr>
          <p:cNvPr id="16" name="Freeform 15"/>
          <p:cNvSpPr/>
          <p:nvPr/>
        </p:nvSpPr>
        <p:spPr>
          <a:xfrm>
            <a:off x="3274560" y="1619640"/>
            <a:ext cx="1166400" cy="5425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8440" cap="sq">
            <a:solidFill>
              <a:srgbClr val="FF6633"/>
            </a:solidFill>
            <a:prstDash val="solid"/>
            <a:miter/>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17" name="Straight Connector 16"/>
          <p:cNvSpPr/>
          <p:nvPr/>
        </p:nvSpPr>
        <p:spPr>
          <a:xfrm>
            <a:off x="1884240" y="1495799"/>
            <a:ext cx="283680" cy="0"/>
          </a:xfrm>
          <a:prstGeom prst="line">
            <a:avLst/>
          </a:prstGeom>
          <a:noFill/>
          <a:ln w="36720">
            <a:solidFill>
              <a:srgbClr val="FF6633"/>
            </a:solidFill>
            <a:prstDash val="solid"/>
            <a:round/>
          </a:ln>
        </p:spPr>
        <p:txBody>
          <a:bodyPr vert="horz" wrap="square" lIns="94680" tIns="51480" rIns="94680" bIns="51480" anchor="t"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cxnSp>
        <p:nvCxnSpPr>
          <p:cNvPr id="18" name="Straight Arrow Connector 17"/>
          <p:cNvCxnSpPr/>
          <p:nvPr/>
        </p:nvCxnSpPr>
        <p:spPr>
          <a:xfrm flipH="1" flipV="1">
            <a:off x="2167920" y="1495799"/>
            <a:ext cx="363960" cy="135361"/>
          </a:xfrm>
          <a:prstGeom prst="straightConnector1">
            <a:avLst/>
          </a:prstGeom>
          <a:noFill/>
          <a:ln w="38160" cap="sq">
            <a:solidFill>
              <a:srgbClr val="FF6633"/>
            </a:solidFill>
            <a:prstDash val="solid"/>
            <a:miter/>
            <a:tailEnd type="arrow"/>
          </a:ln>
        </p:spPr>
      </p:cxnSp>
      <p:sp>
        <p:nvSpPr>
          <p:cNvPr id="19" name="Freeform 18"/>
          <p:cNvSpPr/>
          <p:nvPr/>
        </p:nvSpPr>
        <p:spPr>
          <a:xfrm>
            <a:off x="1108440" y="1806119"/>
            <a:ext cx="717120" cy="3031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600" b="0" i="0" u="none" strike="noStrike" cap="none" baseline="0">
                <a:ln>
                  <a:noFill/>
                </a:ln>
                <a:solidFill>
                  <a:srgbClr val="000000"/>
                </a:solidFill>
                <a:latin typeface="Arial" pitchFamily="34"/>
                <a:ea typeface="ＭＳ Ｐゴシック" pitchFamily="34"/>
                <a:cs typeface="ＭＳ Ｐゴシック" pitchFamily="34"/>
              </a:rPr>
              <a:t>N=50</a:t>
            </a:r>
          </a:p>
        </p:txBody>
      </p:sp>
      <p:sp>
        <p:nvSpPr>
          <p:cNvPr id="20" name="Straight Connector 19"/>
          <p:cNvSpPr/>
          <p:nvPr/>
        </p:nvSpPr>
        <p:spPr>
          <a:xfrm>
            <a:off x="1458000" y="705600"/>
            <a:ext cx="0" cy="1071360"/>
          </a:xfrm>
          <a:prstGeom prst="line">
            <a:avLst/>
          </a:prstGeom>
          <a:noFill/>
          <a:ln w="18360">
            <a:solidFill>
              <a:srgbClr val="000000"/>
            </a:solidFill>
            <a:custDash>
              <a:ds d="197000" sp="197000"/>
            </a:custDash>
            <a:round/>
          </a:ln>
        </p:spPr>
        <p:txBody>
          <a:bodyPr vert="horz" wrap="square" lIns="94320" tIns="51120" rIns="94320" bIns="51120" anchor="t"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21" name="Freeform 20"/>
          <p:cNvSpPr/>
          <p:nvPr/>
        </p:nvSpPr>
        <p:spPr>
          <a:xfrm>
            <a:off x="1163520" y="818640"/>
            <a:ext cx="623880" cy="5637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B515"/>
          </a:solidFill>
          <a:ln>
            <a:noFill/>
            <a:prstDash val="solid"/>
          </a:ln>
        </p:spPr>
        <p:txBody>
          <a:bodyPr vert="horz" wrap="none" lIns="90000" tIns="46800" rIns="90000" bIns="46800" anchor="ctr" anchorCtr="0" compatLnSpc="1">
            <a:noAutofit/>
          </a:bodyPr>
          <a:lstStyle/>
          <a:p>
            <a:pPr marL="0" marR="0" lvl="0" indent="0" algn="ct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fr-FR" sz="1600" b="1" i="0" u="none" strike="noStrike" cap="none" baseline="30000">
                <a:ln>
                  <a:noFill/>
                </a:ln>
                <a:solidFill>
                  <a:srgbClr val="000000"/>
                </a:solidFill>
                <a:latin typeface="Calibri" pitchFamily="34"/>
                <a:ea typeface="ＭＳ Ｐゴシック" pitchFamily="34"/>
                <a:cs typeface="ＭＳ Ｐゴシック" pitchFamily="34"/>
              </a:rPr>
              <a:t>82</a:t>
            </a:r>
            <a:r>
              <a:rPr lang="fr-FR" sz="1600" b="1" i="0" u="none" strike="noStrike" cap="none" baseline="0">
                <a:ln>
                  <a:noFill/>
                </a:ln>
                <a:solidFill>
                  <a:srgbClr val="000000"/>
                </a:solidFill>
                <a:latin typeface="Calibri" pitchFamily="34"/>
                <a:ea typeface="ＭＳ Ｐゴシック" pitchFamily="34"/>
                <a:cs typeface="ＭＳ Ｐゴシック" pitchFamily="34"/>
              </a:rPr>
              <a:t>Ge</a:t>
            </a:r>
          </a:p>
          <a:p>
            <a:pPr marL="0" marR="0" lvl="0" indent="0" algn="ct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fr-FR" sz="800" b="0" i="0" u="none" strike="noStrike" cap="none" baseline="0">
              <a:ln>
                <a:noFill/>
              </a:ln>
              <a:solidFill>
                <a:srgbClr val="000000"/>
              </a:solidFill>
              <a:latin typeface="Calibri" pitchFamily="34"/>
              <a:ea typeface="ＭＳ Ｐゴシック" pitchFamily="34"/>
              <a:cs typeface="ＭＳ Ｐゴシック" pitchFamily="34"/>
            </a:endParaRPr>
          </a:p>
        </p:txBody>
      </p:sp>
      <p:cxnSp>
        <p:nvCxnSpPr>
          <p:cNvPr id="22" name="Straight Arrow Connector 21"/>
          <p:cNvCxnSpPr/>
          <p:nvPr/>
        </p:nvCxnSpPr>
        <p:spPr>
          <a:xfrm flipH="1" flipV="1">
            <a:off x="1520280" y="1352880"/>
            <a:ext cx="363960" cy="135359"/>
          </a:xfrm>
          <a:prstGeom prst="straightConnector1">
            <a:avLst/>
          </a:prstGeom>
          <a:noFill/>
          <a:ln w="38160" cap="sq">
            <a:solidFill>
              <a:srgbClr val="FF6633"/>
            </a:solidFill>
            <a:prstDash val="solid"/>
            <a:miter/>
            <a:tailEnd type="arrow"/>
          </a:ln>
        </p:spPr>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name="page25">
    <p:spTree>
      <p:nvGrpSpPr>
        <p:cNvPr id="1" name=""/>
        <p:cNvGrpSpPr/>
        <p:nvPr/>
      </p:nvGrpSpPr>
      <p:grpSpPr>
        <a:xfrm>
          <a:off x="0" y="0"/>
          <a:ext cx="0" cy="0"/>
          <a:chOff x="0" y="0"/>
          <a:chExt cx="0" cy="0"/>
        </a:xfrm>
      </p:grpSpPr>
      <p:pic>
        <p:nvPicPr>
          <p:cNvPr id="2" name="Picture 1"/>
          <p:cNvPicPr>
            <a:picLocks noChangeAspect="1"/>
          </p:cNvPicPr>
          <p:nvPr/>
        </p:nvPicPr>
        <p:blipFill>
          <a:blip r:embed="rId3">
            <a:alphaModFix/>
          </a:blip>
          <a:srcRect/>
          <a:stretch>
            <a:fillRect/>
          </a:stretch>
        </p:blipFill>
        <p:spPr>
          <a:xfrm>
            <a:off x="371520" y="2187720"/>
            <a:ext cx="8688240" cy="2720880"/>
          </a:xfrm>
          <a:prstGeom prst="rect">
            <a:avLst/>
          </a:prstGeom>
          <a:noFill/>
          <a:ln>
            <a:noFill/>
          </a:ln>
        </p:spPr>
      </p:pic>
      <p:sp>
        <p:nvSpPr>
          <p:cNvPr id="3" name="Freeform 2"/>
          <p:cNvSpPr/>
          <p:nvPr/>
        </p:nvSpPr>
        <p:spPr>
          <a:xfrm>
            <a:off x="7532640" y="1755720"/>
            <a:ext cx="752400" cy="398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000" b="1" i="0" u="none" strike="noStrike" cap="none" baseline="30000">
                <a:ln>
                  <a:noFill/>
                </a:ln>
                <a:solidFill>
                  <a:srgbClr val="FF0000"/>
                </a:solidFill>
                <a:latin typeface="Arial" pitchFamily="34"/>
                <a:ea typeface="ＭＳ Ｐゴシック" pitchFamily="34"/>
                <a:cs typeface="ＭＳ Ｐゴシック" pitchFamily="34"/>
              </a:rPr>
              <a:t>132</a:t>
            </a:r>
            <a:r>
              <a:rPr lang="en-US" sz="2000" b="1" i="1" u="none" strike="noStrike" cap="none" baseline="0">
                <a:ln>
                  <a:noFill/>
                </a:ln>
                <a:solidFill>
                  <a:srgbClr val="FF0000"/>
                </a:solidFill>
                <a:latin typeface="Arial" pitchFamily="34"/>
                <a:ea typeface="ＭＳ Ｐゴシック" pitchFamily="34"/>
                <a:cs typeface="ＭＳ Ｐゴシック" pitchFamily="34"/>
              </a:rPr>
              <a:t>Sn</a:t>
            </a:r>
          </a:p>
        </p:txBody>
      </p:sp>
      <p:sp>
        <p:nvSpPr>
          <p:cNvPr id="4" name="Freeform 3"/>
          <p:cNvSpPr/>
          <p:nvPr/>
        </p:nvSpPr>
        <p:spPr>
          <a:xfrm>
            <a:off x="798480" y="1801800"/>
            <a:ext cx="752400" cy="398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000" b="1" i="0" u="none" strike="noStrike" cap="none" baseline="30000">
                <a:ln>
                  <a:noFill/>
                </a:ln>
                <a:solidFill>
                  <a:srgbClr val="FF0000"/>
                </a:solidFill>
                <a:latin typeface="Arial" pitchFamily="34"/>
                <a:ea typeface="ＭＳ Ｐゴシック" pitchFamily="34"/>
                <a:cs typeface="ＭＳ Ｐゴシック" pitchFamily="34"/>
              </a:rPr>
              <a:t>100</a:t>
            </a:r>
            <a:r>
              <a:rPr lang="en-US" sz="2000" b="1" i="1" u="none" strike="noStrike" cap="none" baseline="0">
                <a:ln>
                  <a:noFill/>
                </a:ln>
                <a:solidFill>
                  <a:srgbClr val="FF0000"/>
                </a:solidFill>
                <a:latin typeface="Arial" pitchFamily="34"/>
                <a:ea typeface="ＭＳ Ｐゴシック" pitchFamily="34"/>
                <a:cs typeface="ＭＳ Ｐゴシック" pitchFamily="34"/>
              </a:rPr>
              <a:t>Sn</a:t>
            </a:r>
          </a:p>
        </p:txBody>
      </p:sp>
      <p:cxnSp>
        <p:nvCxnSpPr>
          <p:cNvPr id="5" name="Straight Arrow Connector 4"/>
          <p:cNvCxnSpPr>
            <a:stCxn id="4" idx="2"/>
          </p:cNvCxnSpPr>
          <p:nvPr/>
        </p:nvCxnSpPr>
        <p:spPr>
          <a:xfrm>
            <a:off x="1174680" y="2200680"/>
            <a:ext cx="46439" cy="690479"/>
          </a:xfrm>
          <a:prstGeom prst="straightConnector1">
            <a:avLst/>
          </a:prstGeom>
          <a:noFill/>
          <a:ln w="28440" cap="sq">
            <a:solidFill>
              <a:srgbClr val="FF0000"/>
            </a:solidFill>
            <a:prstDash val="solid"/>
            <a:miter/>
            <a:tailEnd type="arrow"/>
          </a:ln>
        </p:spPr>
      </p:cxnSp>
      <p:cxnSp>
        <p:nvCxnSpPr>
          <p:cNvPr id="6" name="Straight Arrow Connector 5"/>
          <p:cNvCxnSpPr>
            <a:stCxn id="3" idx="2"/>
          </p:cNvCxnSpPr>
          <p:nvPr/>
        </p:nvCxnSpPr>
        <p:spPr>
          <a:xfrm>
            <a:off x="7908839" y="2154600"/>
            <a:ext cx="39960" cy="804959"/>
          </a:xfrm>
          <a:prstGeom prst="straightConnector1">
            <a:avLst/>
          </a:prstGeom>
          <a:noFill/>
          <a:ln w="28440" cap="sq">
            <a:solidFill>
              <a:srgbClr val="FF0000"/>
            </a:solidFill>
            <a:prstDash val="solid"/>
            <a:miter/>
            <a:tailEnd type="arrow"/>
          </a:ln>
        </p:spPr>
      </p:cxnSp>
      <p:sp>
        <p:nvSpPr>
          <p:cNvPr id="7" name="Freeform 6"/>
          <p:cNvSpPr/>
          <p:nvPr/>
        </p:nvSpPr>
        <p:spPr>
          <a:xfrm rot="16200000">
            <a:off x="202856" y="4856614"/>
            <a:ext cx="357480" cy="214200"/>
          </a:xfrm>
          <a:custGeom>
            <a:avLst>
              <a:gd name="f0" fmla="val 15120"/>
              <a:gd name="f1" fmla="val 5400"/>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7030A0"/>
          </a:solidFill>
          <a:ln w="25560" cap="sq">
            <a:solidFill>
              <a:srgbClr val="7030A0"/>
            </a:solidFill>
            <a:prstDash val="solid"/>
            <a:miter/>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8" name="Freeform 7"/>
          <p:cNvSpPr/>
          <p:nvPr/>
        </p:nvSpPr>
        <p:spPr>
          <a:xfrm rot="18612470">
            <a:off x="7475570" y="4816154"/>
            <a:ext cx="357120" cy="214200"/>
          </a:xfrm>
          <a:custGeom>
            <a:avLst>
              <a:gd name="f0" fmla="val 15120"/>
              <a:gd name="f1" fmla="val 5400"/>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7030A0"/>
          </a:solidFill>
          <a:ln w="25560" cap="sq">
            <a:solidFill>
              <a:srgbClr val="7030A0"/>
            </a:solidFill>
            <a:prstDash val="solid"/>
            <a:miter/>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9" name="Freeform 8"/>
          <p:cNvSpPr/>
          <p:nvPr/>
        </p:nvSpPr>
        <p:spPr>
          <a:xfrm>
            <a:off x="120600" y="5261040"/>
            <a:ext cx="1217160" cy="337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A6A6A6"/>
          </a:solidFill>
          <a:ln w="28440" cap="sq">
            <a:solidFill>
              <a:srgbClr val="7030A0"/>
            </a:solidFill>
            <a:prstDash val="solid"/>
            <a:miter/>
          </a:ln>
        </p:spPr>
        <p:txBody>
          <a:bodyPr vert="horz" wrap="non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600" b="1" i="1" u="none" strike="noStrike" cap="none" baseline="0">
                <a:ln>
                  <a:noFill/>
                </a:ln>
                <a:solidFill>
                  <a:srgbClr val="000000"/>
                </a:solidFill>
                <a:latin typeface="Arial" pitchFamily="34"/>
                <a:ea typeface="ＭＳ Ｐゴシック" pitchFamily="34"/>
                <a:cs typeface="ＭＳ Ｐゴシック" pitchFamily="34"/>
              </a:rPr>
              <a:t>rp process</a:t>
            </a:r>
          </a:p>
        </p:txBody>
      </p:sp>
      <p:sp>
        <p:nvSpPr>
          <p:cNvPr id="10" name="Freeform 9"/>
          <p:cNvSpPr/>
          <p:nvPr/>
        </p:nvSpPr>
        <p:spPr>
          <a:xfrm>
            <a:off x="4584600" y="5127479"/>
            <a:ext cx="4137120" cy="13107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A6A6A6"/>
          </a:solidFill>
          <a:ln w="28440" cap="sq">
            <a:solidFill>
              <a:srgbClr val="7030A0"/>
            </a:solidFill>
            <a:prstDash val="solid"/>
            <a:miter/>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600" b="1" i="1" u="none" strike="noStrike" cap="none" baseline="0">
                <a:ln>
                  <a:noFill/>
                </a:ln>
                <a:solidFill>
                  <a:srgbClr val="000000"/>
                </a:solidFill>
                <a:latin typeface="Arial" pitchFamily="34"/>
                <a:ea typeface="ＭＳ Ｐゴシック" pitchFamily="34"/>
                <a:cs typeface="ＭＳ Ｐゴシック" pitchFamily="34"/>
              </a:rPr>
              <a:t>                               r process</a:t>
            </a:r>
          </a:p>
          <a:p>
            <a:pPr marL="0" marR="0" lvl="0" indent="0" algn="l" rtl="0" hangingPunct="1">
              <a:lnSpc>
                <a:spcPct val="100000"/>
              </a:lnSpc>
              <a:spcBef>
                <a:spcPts val="0"/>
              </a:spcBef>
              <a:spcAft>
                <a:spcPts val="0"/>
              </a:spcAft>
              <a:buClr>
                <a:srgbClr val="000000"/>
              </a:buClr>
              <a:buSzPct val="100000"/>
              <a:buFont typeface="Arial" pitchFamily="34"/>
              <a:buChar char="•"/>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600" b="1" i="1" u="none" strike="noStrike" cap="none" baseline="0">
                <a:ln>
                  <a:noFill/>
                </a:ln>
                <a:solidFill>
                  <a:srgbClr val="000000"/>
                </a:solidFill>
                <a:latin typeface="Arial" pitchFamily="34"/>
                <a:ea typeface="ＭＳ Ｐゴシック" pitchFamily="34"/>
                <a:cs typeface="ＭＳ Ｐゴシック" pitchFamily="34"/>
              </a:rPr>
              <a:t> more accurate theoretical lifetimes of the N=82 isotones below </a:t>
            </a:r>
            <a:r>
              <a:rPr lang="en-US" sz="1600" b="1" i="1" u="none" strike="noStrike" cap="none" baseline="30000">
                <a:ln>
                  <a:noFill/>
                </a:ln>
                <a:solidFill>
                  <a:srgbClr val="000000"/>
                </a:solidFill>
                <a:latin typeface="Arial" pitchFamily="34"/>
                <a:ea typeface="ＭＳ Ｐゴシック" pitchFamily="34"/>
                <a:cs typeface="ＭＳ Ｐゴシック" pitchFamily="34"/>
              </a:rPr>
              <a:t>129</a:t>
            </a:r>
            <a:r>
              <a:rPr lang="en-US" sz="1600" b="1" i="1" u="none" strike="noStrike" cap="none" baseline="0">
                <a:ln>
                  <a:noFill/>
                </a:ln>
                <a:solidFill>
                  <a:srgbClr val="000000"/>
                </a:solidFill>
                <a:latin typeface="Arial" pitchFamily="34"/>
                <a:ea typeface="ＭＳ Ｐゴシック" pitchFamily="34"/>
                <a:cs typeface="ＭＳ Ｐゴシック" pitchFamily="34"/>
              </a:rPr>
              <a:t>Ag</a:t>
            </a:r>
          </a:p>
          <a:p>
            <a:pPr marL="0" marR="0" lvl="0" indent="0" algn="l" rtl="0" hangingPunct="1">
              <a:lnSpc>
                <a:spcPct val="100000"/>
              </a:lnSpc>
              <a:spcBef>
                <a:spcPts val="0"/>
              </a:spcBef>
              <a:spcAft>
                <a:spcPts val="0"/>
              </a:spcAft>
              <a:buClr>
                <a:srgbClr val="000000"/>
              </a:buClr>
              <a:buSzPct val="100000"/>
              <a:buFont typeface="Arial" pitchFamily="34"/>
              <a:buChar char="•"/>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600" b="1" i="1" u="none" strike="noStrike" cap="none" baseline="0">
                <a:ln>
                  <a:noFill/>
                </a:ln>
                <a:solidFill>
                  <a:srgbClr val="000000"/>
                </a:solidFill>
                <a:latin typeface="Arial" pitchFamily="34"/>
                <a:ea typeface="ＭＳ Ｐゴシック" pitchFamily="34"/>
                <a:cs typeface="ＭＳ Ｐゴシック" pitchFamily="34"/>
              </a:rPr>
              <a:t> shell quenching vs deformation</a:t>
            </a:r>
          </a:p>
          <a:p>
            <a:pPr marL="0" marR="0" lvl="0" indent="0" algn="l" rtl="0" hangingPunct="1">
              <a:lnSpc>
                <a:spcPct val="100000"/>
              </a:lnSpc>
              <a:spcBef>
                <a:spcPts val="0"/>
              </a:spcBef>
              <a:spcAft>
                <a:spcPts val="0"/>
              </a:spcAft>
              <a:buClr>
                <a:srgbClr val="000000"/>
              </a:buClr>
              <a:buSzPct val="100000"/>
              <a:buFont typeface="Arial" pitchFamily="34"/>
              <a:buChar char="•"/>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600" b="1" i="1" u="none" strike="noStrike" cap="none" baseline="0">
                <a:ln>
                  <a:noFill/>
                </a:ln>
                <a:solidFill>
                  <a:srgbClr val="000000"/>
                </a:solidFill>
                <a:latin typeface="Arial" pitchFamily="34"/>
                <a:ea typeface="ＭＳ Ｐゴシック" pitchFamily="34"/>
                <a:cs typeface="ＭＳ Ｐゴシック" pitchFamily="34"/>
              </a:rPr>
              <a:t> shell effect in radii</a:t>
            </a:r>
          </a:p>
        </p:txBody>
      </p:sp>
      <p:sp>
        <p:nvSpPr>
          <p:cNvPr id="11" name="Freeform 10"/>
          <p:cNvSpPr/>
          <p:nvPr/>
        </p:nvSpPr>
        <p:spPr>
          <a:xfrm>
            <a:off x="1633303" y="803160"/>
            <a:ext cx="5862993" cy="92551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b="0" i="0" u="none" strike="noStrike" cap="none" baseline="0" dirty="0" smtClean="0">
                <a:ln>
                  <a:noFill/>
                </a:ln>
                <a:solidFill>
                  <a:srgbClr val="000000"/>
                </a:solidFill>
                <a:latin typeface="Symbol" panose="05050102010706020507" pitchFamily="18" charset="2"/>
                <a:ea typeface="ＭＳ Ｐゴシック" pitchFamily="34"/>
                <a:cs typeface="ＭＳ Ｐゴシック" pitchFamily="34"/>
              </a:rPr>
              <a:t>b</a:t>
            </a:r>
            <a:r>
              <a:rPr lang="en-US" b="0" i="0" u="none" strike="noStrike" cap="none" baseline="0" dirty="0" smtClean="0">
                <a:ln>
                  <a:noFill/>
                </a:ln>
                <a:solidFill>
                  <a:srgbClr val="000000"/>
                </a:solidFill>
                <a:latin typeface="Arial" pitchFamily="34"/>
                <a:ea typeface="ＭＳ Ｐゴシック" pitchFamily="34"/>
                <a:cs typeface="ＭＳ Ｐゴシック" pitchFamily="34"/>
              </a:rPr>
              <a:t>-</a:t>
            </a:r>
            <a:r>
              <a:rPr lang="en-US" b="0" i="0" u="none" strike="noStrike" cap="none" baseline="0" dirty="0" smtClean="0">
                <a:ln>
                  <a:noFill/>
                </a:ln>
                <a:solidFill>
                  <a:srgbClr val="000000"/>
                </a:solidFill>
                <a:ea typeface="ＭＳ Ｐゴシック" pitchFamily="34"/>
                <a:cs typeface="ＭＳ Ｐゴシック" pitchFamily="34"/>
              </a:rPr>
              <a:t>delayed spectroscopy of laser-polarized beams</a:t>
            </a:r>
          </a:p>
          <a:p>
            <a:pPr marL="0" marR="0" lvl="0" indent="0" algn="ct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b="0" i="0" u="none" strike="noStrike" cap="none" baseline="0" dirty="0" smtClean="0">
                <a:ln>
                  <a:noFill/>
                </a:ln>
                <a:solidFill>
                  <a:srgbClr val="000000"/>
                </a:solidFill>
                <a:ea typeface="ＭＳ Ｐゴシック" pitchFamily="34"/>
                <a:cs typeface="ＭＳ Ｐゴシック" pitchFamily="34"/>
              </a:rPr>
              <a:t>ground </a:t>
            </a:r>
            <a:r>
              <a:rPr lang="en-US" b="0" i="0" u="none" strike="noStrike" cap="none" baseline="0" dirty="0">
                <a:ln>
                  <a:noFill/>
                </a:ln>
                <a:solidFill>
                  <a:srgbClr val="000000"/>
                </a:solidFill>
                <a:ea typeface="ＭＳ Ｐゴシック" pitchFamily="34"/>
                <a:cs typeface="ＭＳ Ｐゴシック" pitchFamily="34"/>
              </a:rPr>
              <a:t>and isomeric state properties of </a:t>
            </a:r>
            <a:r>
              <a:rPr lang="en-US" b="0" i="0" u="none" strike="noStrike" cap="none" baseline="30000" dirty="0">
                <a:ln>
                  <a:noFill/>
                </a:ln>
                <a:solidFill>
                  <a:srgbClr val="000000"/>
                </a:solidFill>
                <a:ea typeface="ＭＳ Ｐゴシック" pitchFamily="34"/>
                <a:cs typeface="ＭＳ Ｐゴシック" pitchFamily="34"/>
              </a:rPr>
              <a:t>110-126</a:t>
            </a:r>
            <a:r>
              <a:rPr lang="en-US" b="0" i="0" u="none" strike="noStrike" cap="none" baseline="0" dirty="0">
                <a:ln>
                  <a:noFill/>
                </a:ln>
                <a:solidFill>
                  <a:srgbClr val="000000"/>
                </a:solidFill>
                <a:ea typeface="ＭＳ Ｐゴシック" pitchFamily="34"/>
                <a:cs typeface="ＭＳ Ｐゴシック" pitchFamily="34"/>
              </a:rPr>
              <a:t>Ag and </a:t>
            </a:r>
            <a:r>
              <a:rPr lang="en-US" b="0" i="0" u="none" strike="noStrike" cap="none" baseline="30000" dirty="0">
                <a:ln>
                  <a:noFill/>
                </a:ln>
                <a:solidFill>
                  <a:srgbClr val="000000"/>
                </a:solidFill>
                <a:ea typeface="ＭＳ Ｐゴシック" pitchFamily="34"/>
                <a:cs typeface="ＭＳ Ｐゴシック" pitchFamily="34"/>
              </a:rPr>
              <a:t>128-133</a:t>
            </a:r>
            <a:r>
              <a:rPr lang="en-US" b="0" i="0" u="none" strike="noStrike" cap="none" baseline="0" dirty="0">
                <a:ln>
                  <a:noFill/>
                </a:ln>
                <a:solidFill>
                  <a:srgbClr val="000000"/>
                </a:solidFill>
                <a:ea typeface="ＭＳ Ｐゴシック" pitchFamily="34"/>
                <a:cs typeface="ＭＳ Ｐゴシック" pitchFamily="34"/>
              </a:rPr>
              <a:t>In</a:t>
            </a:r>
          </a:p>
          <a:p>
            <a:pPr marL="0" marR="0" lvl="0" indent="0" algn="ct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b="0" i="0" u="none" strike="noStrike" cap="none" baseline="0" dirty="0">
                <a:ln>
                  <a:noFill/>
                </a:ln>
                <a:solidFill>
                  <a:srgbClr val="000000"/>
                </a:solidFill>
                <a:ea typeface="ＭＳ Ｐゴシック" pitchFamily="34"/>
                <a:cs typeface="ＭＳ Ｐゴシック" pitchFamily="34"/>
              </a:rPr>
              <a:t>β-decay of </a:t>
            </a:r>
            <a:r>
              <a:rPr lang="en-US" b="0" i="0" u="none" strike="noStrike" cap="none" baseline="0" dirty="0" smtClean="0">
                <a:ln>
                  <a:noFill/>
                </a:ln>
                <a:solidFill>
                  <a:srgbClr val="000000"/>
                </a:solidFill>
                <a:ea typeface="ＭＳ Ｐゴシック" pitchFamily="34"/>
                <a:cs typeface="ＭＳ Ｐゴシック" pitchFamily="34"/>
              </a:rPr>
              <a:t>polarized </a:t>
            </a:r>
            <a:r>
              <a:rPr lang="en-US" b="0" i="0" u="none" strike="noStrike" cap="none" baseline="30000" dirty="0">
                <a:ln>
                  <a:noFill/>
                </a:ln>
                <a:solidFill>
                  <a:srgbClr val="000000"/>
                </a:solidFill>
                <a:ea typeface="ＭＳ Ｐゴシック" pitchFamily="34"/>
                <a:cs typeface="ＭＳ Ｐゴシック" pitchFamily="34"/>
              </a:rPr>
              <a:t>121-126</a:t>
            </a:r>
            <a:r>
              <a:rPr lang="en-US" b="0" i="0" u="none" strike="noStrike" cap="none" baseline="0" dirty="0">
                <a:ln>
                  <a:noFill/>
                </a:ln>
                <a:solidFill>
                  <a:srgbClr val="000000"/>
                </a:solidFill>
                <a:ea typeface="ＭＳ Ｐゴシック" pitchFamily="34"/>
                <a:cs typeface="ＭＳ Ｐゴシック" pitchFamily="34"/>
              </a:rPr>
              <a:t>Ag and </a:t>
            </a:r>
            <a:r>
              <a:rPr lang="en-US" b="0" i="0" u="none" strike="noStrike" cap="none" baseline="30000" dirty="0">
                <a:ln>
                  <a:noFill/>
                </a:ln>
                <a:solidFill>
                  <a:srgbClr val="000000"/>
                </a:solidFill>
                <a:ea typeface="ＭＳ Ｐゴシック" pitchFamily="34"/>
                <a:cs typeface="ＭＳ Ｐゴシック" pitchFamily="34"/>
              </a:rPr>
              <a:t>128-133</a:t>
            </a:r>
            <a:r>
              <a:rPr lang="en-US" b="0" i="0" u="none" strike="noStrike" cap="none" baseline="0" dirty="0">
                <a:ln>
                  <a:noFill/>
                </a:ln>
                <a:solidFill>
                  <a:srgbClr val="000000"/>
                </a:solidFill>
                <a:ea typeface="ＭＳ Ｐゴシック" pitchFamily="34"/>
                <a:cs typeface="ＭＳ Ｐゴシック" pitchFamily="34"/>
              </a:rPr>
              <a:t>In</a:t>
            </a:r>
          </a:p>
        </p:txBody>
      </p:sp>
      <p:sp>
        <p:nvSpPr>
          <p:cNvPr id="12" name="Freeform 11"/>
          <p:cNvSpPr/>
          <p:nvPr/>
        </p:nvSpPr>
        <p:spPr>
          <a:xfrm>
            <a:off x="0" y="0"/>
            <a:ext cx="9144000" cy="6080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660066"/>
          </a:solidFill>
          <a:ln>
            <a:noFill/>
            <a:prstDash val="solid"/>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13" name="Freeform 12"/>
          <p:cNvSpPr/>
          <p:nvPr/>
        </p:nvSpPr>
        <p:spPr>
          <a:xfrm>
            <a:off x="0" y="101160"/>
            <a:ext cx="9164520" cy="385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GB" sz="1800" b="1" i="0" u="none" strike="noStrike" cap="none" baseline="0" dirty="0" smtClean="0">
                <a:ln>
                  <a:noFill/>
                </a:ln>
                <a:solidFill>
                  <a:srgbClr val="FFFFFF"/>
                </a:solidFill>
                <a:latin typeface="Arial" pitchFamily="34"/>
                <a:ea typeface="ＭＳ Ｐゴシック" pitchFamily="34"/>
                <a:cs typeface="ＭＳ Ｐゴシック" pitchFamily="34"/>
              </a:rPr>
              <a:t>LINO: </a:t>
            </a:r>
            <a:r>
              <a:rPr lang="en-GB" sz="1800" b="1" i="0" u="none" strike="noStrike" cap="none" baseline="0" dirty="0">
                <a:ln>
                  <a:noFill/>
                </a:ln>
                <a:solidFill>
                  <a:srgbClr val="FFFFFF"/>
                </a:solidFill>
                <a:latin typeface="Arial" pitchFamily="34"/>
                <a:ea typeface="ＭＳ Ｐゴシック" pitchFamily="34"/>
                <a:cs typeface="ＭＳ Ｐゴシック" pitchFamily="34"/>
              </a:rPr>
              <a:t>Laser-induced nuclear orientation</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5735" y="609375"/>
            <a:ext cx="851969" cy="594926"/>
          </a:xfrm>
          <a:prstGeom prst="rect">
            <a:avLst/>
          </a:prstGeom>
        </p:spPr>
      </p:pic>
      <p:pic>
        <p:nvPicPr>
          <p:cNvPr id="15" name="Picture 14"/>
          <p:cNvPicPr>
            <a:picLocks noChangeAspect="1"/>
          </p:cNvPicPr>
          <p:nvPr/>
        </p:nvPicPr>
        <p:blipFill>
          <a:blip r:embed="rId5">
            <a:alphaModFix/>
          </a:blip>
          <a:srcRect/>
          <a:stretch>
            <a:fillRect/>
          </a:stretch>
        </p:blipFill>
        <p:spPr>
          <a:xfrm>
            <a:off x="6075" y="609811"/>
            <a:ext cx="933945" cy="547708"/>
          </a:xfrm>
          <a:prstGeom prst="rect">
            <a:avLst/>
          </a:prstGeom>
          <a:noFill/>
          <a:ln>
            <a:noFill/>
          </a:ln>
        </p:spPr>
      </p:pic>
      <p:sp>
        <p:nvSpPr>
          <p:cNvPr id="16" name="ZoneTexte 2"/>
          <p:cNvSpPr txBox="1"/>
          <p:nvPr/>
        </p:nvSpPr>
        <p:spPr>
          <a:xfrm>
            <a:off x="448310" y="6145851"/>
            <a:ext cx="3502575" cy="584775"/>
          </a:xfrm>
          <a:prstGeom prst="rect">
            <a:avLst/>
          </a:prstGeom>
          <a:noFill/>
        </p:spPr>
        <p:txBody>
          <a:bodyPr wrap="square" rtlCol="0">
            <a:spAutoFit/>
          </a:bodyPr>
          <a:lstStyle/>
          <a:p>
            <a:r>
              <a:rPr lang="en-US" sz="1600" b="1" dirty="0" smtClean="0"/>
              <a:t>D. Yordanov et al.</a:t>
            </a:r>
          </a:p>
          <a:p>
            <a:r>
              <a:rPr lang="en-US" sz="1600" b="1" dirty="0" smtClean="0"/>
              <a:t>French ANR funding scheme  requested  </a:t>
            </a:r>
            <a:endParaRPr lang="en-US" sz="16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name="page26">
    <p:spTree>
      <p:nvGrpSpPr>
        <p:cNvPr id="1" name=""/>
        <p:cNvGrpSpPr/>
        <p:nvPr/>
      </p:nvGrpSpPr>
      <p:grpSpPr>
        <a:xfrm>
          <a:off x="0" y="0"/>
          <a:ext cx="0" cy="0"/>
          <a:chOff x="0" y="0"/>
          <a:chExt cx="0" cy="0"/>
        </a:xfrm>
      </p:grpSpPr>
      <p:pic>
        <p:nvPicPr>
          <p:cNvPr id="2" name="Picture 1"/>
          <p:cNvPicPr>
            <a:picLocks noChangeAspect="1"/>
          </p:cNvPicPr>
          <p:nvPr/>
        </p:nvPicPr>
        <p:blipFill>
          <a:blip r:embed="rId3">
            <a:alphaModFix/>
          </a:blip>
          <a:srcRect/>
          <a:stretch>
            <a:fillRect/>
          </a:stretch>
        </p:blipFill>
        <p:spPr>
          <a:xfrm>
            <a:off x="944640" y="1741320"/>
            <a:ext cx="7313400" cy="4921560"/>
          </a:xfrm>
          <a:prstGeom prst="rect">
            <a:avLst/>
          </a:prstGeom>
          <a:noFill/>
          <a:ln>
            <a:noFill/>
          </a:ln>
        </p:spPr>
      </p:pic>
      <p:sp>
        <p:nvSpPr>
          <p:cNvPr id="3" name="Freeform 2"/>
          <p:cNvSpPr/>
          <p:nvPr/>
        </p:nvSpPr>
        <p:spPr>
          <a:xfrm>
            <a:off x="4573440" y="1682639"/>
            <a:ext cx="3124440" cy="2073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9360">
            <a:solidFill>
              <a:srgbClr val="3465AF"/>
            </a:solidFill>
            <a:prstDash val="solid"/>
            <a:round/>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4" name="Freeform 3"/>
          <p:cNvSpPr/>
          <p:nvPr/>
        </p:nvSpPr>
        <p:spPr>
          <a:xfrm>
            <a:off x="2062080" y="716040"/>
            <a:ext cx="5438880" cy="1258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1">
            <a:noAutofit/>
          </a:bodyPr>
          <a:lstStyle/>
          <a:p>
            <a:pPr marL="0" marR="0" lvl="0" indent="0" algn="l" rtl="0" hangingPunct="1">
              <a:lnSpc>
                <a:spcPct val="100000"/>
              </a:lnSpc>
              <a:spcBef>
                <a:spcPts val="0"/>
              </a:spcBef>
              <a:spcAft>
                <a:spcPts val="0"/>
              </a:spcAft>
              <a:buSzPts val="1072"/>
              <a:buBlip>
                <a:blip r:embed="rId4"/>
              </a:buBlip>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800" b="0" i="0" u="none" strike="noStrike" cap="none" baseline="0">
                <a:ln>
                  <a:noFill/>
                </a:ln>
                <a:solidFill>
                  <a:srgbClr val="000000"/>
                </a:solidFill>
                <a:latin typeface="Arial" pitchFamily="34"/>
                <a:ea typeface="Arial" pitchFamily="34"/>
                <a:cs typeface="Arial" pitchFamily="34"/>
              </a:rPr>
              <a:t>polarisation by optical pumping</a:t>
            </a:r>
          </a:p>
          <a:p>
            <a:pPr marL="0" marR="0" lvl="0" indent="0" algn="l" rtl="0" hangingPunct="1">
              <a:lnSpc>
                <a:spcPct val="100000"/>
              </a:lnSpc>
              <a:spcBef>
                <a:spcPts val="0"/>
              </a:spcBef>
              <a:spcAft>
                <a:spcPts val="0"/>
              </a:spcAft>
              <a:buSzPts val="1072"/>
              <a:buBlip>
                <a:blip r:embed="rId4"/>
              </a:buBlip>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800" b="0" i="0" u="none" strike="noStrike" cap="none" baseline="0">
                <a:ln>
                  <a:noFill/>
                </a:ln>
                <a:solidFill>
                  <a:srgbClr val="000000"/>
                </a:solidFill>
                <a:latin typeface="Arial" pitchFamily="34"/>
                <a:ea typeface="Arial" pitchFamily="34"/>
                <a:cs typeface="Arial" pitchFamily="34"/>
              </a:rPr>
              <a:t>µ &amp; Q from nuclear magnetic resonance</a:t>
            </a:r>
          </a:p>
          <a:p>
            <a:pPr marL="0" marR="0" lvl="0" indent="0" algn="l" rtl="0" hangingPunct="1">
              <a:lnSpc>
                <a:spcPct val="100000"/>
              </a:lnSpc>
              <a:spcBef>
                <a:spcPts val="0"/>
              </a:spcBef>
              <a:spcAft>
                <a:spcPts val="0"/>
              </a:spcAft>
              <a:buSzPts val="1072"/>
              <a:buBlip>
                <a:blip r:embed="rId4"/>
              </a:buBlip>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800" b="0" i="0" u="none" strike="noStrike" cap="none" baseline="0">
                <a:ln>
                  <a:noFill/>
                </a:ln>
                <a:solidFill>
                  <a:srgbClr val="000000"/>
                </a:solidFill>
                <a:latin typeface="Arial" pitchFamily="34"/>
                <a:ea typeface="Arial" pitchFamily="34"/>
                <a:cs typeface="Arial" pitchFamily="34"/>
              </a:rPr>
              <a:t>β-delayed spectroscopy of laser-polarized beams</a:t>
            </a:r>
          </a:p>
        </p:txBody>
      </p:sp>
      <p:sp>
        <p:nvSpPr>
          <p:cNvPr id="5" name="Freeform 4"/>
          <p:cNvSpPr/>
          <p:nvPr/>
        </p:nvSpPr>
        <p:spPr>
          <a:xfrm>
            <a:off x="-19080" y="-6480"/>
            <a:ext cx="9164520" cy="6080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660066"/>
          </a:solidFill>
          <a:ln>
            <a:noFill/>
            <a:prstDash val="solid"/>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6" name="Freeform 5"/>
          <p:cNvSpPr/>
          <p:nvPr/>
        </p:nvSpPr>
        <p:spPr>
          <a:xfrm>
            <a:off x="981000" y="5172120"/>
            <a:ext cx="2543400" cy="1573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9360">
            <a:solidFill>
              <a:srgbClr val="3465AF"/>
            </a:solidFill>
            <a:prstDash val="solid"/>
            <a:round/>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7" name="Freeform 6"/>
          <p:cNvSpPr/>
          <p:nvPr/>
        </p:nvSpPr>
        <p:spPr>
          <a:xfrm>
            <a:off x="4032359" y="4983120"/>
            <a:ext cx="4308480" cy="1763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9360">
            <a:solidFill>
              <a:srgbClr val="3465AF"/>
            </a:solidFill>
            <a:prstDash val="solid"/>
            <a:round/>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8" name="Freeform 7"/>
          <p:cNvSpPr/>
          <p:nvPr/>
        </p:nvSpPr>
        <p:spPr>
          <a:xfrm>
            <a:off x="-1800" y="102960"/>
            <a:ext cx="9164520" cy="385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GB" sz="1800" b="1" i="0" u="none" strike="noStrike" cap="none" baseline="0" dirty="0" smtClean="0">
                <a:ln>
                  <a:noFill/>
                </a:ln>
                <a:solidFill>
                  <a:srgbClr val="FFFFFF"/>
                </a:solidFill>
                <a:latin typeface="Arial" pitchFamily="34"/>
                <a:ea typeface="ＭＳ Ｐゴシック" pitchFamily="34"/>
                <a:cs typeface="ＭＳ Ｐゴシック" pitchFamily="34"/>
              </a:rPr>
              <a:t>LINO: </a:t>
            </a:r>
            <a:r>
              <a:rPr lang="en-GB" sz="1800" b="1" i="0" u="none" strike="noStrike" cap="none" baseline="0" dirty="0">
                <a:ln>
                  <a:noFill/>
                </a:ln>
                <a:solidFill>
                  <a:srgbClr val="FFFFFF"/>
                </a:solidFill>
                <a:latin typeface="Arial" pitchFamily="34"/>
                <a:ea typeface="ＭＳ Ｐゴシック" pitchFamily="34"/>
                <a:cs typeface="ＭＳ Ｐゴシック" pitchFamily="34"/>
              </a:rPr>
              <a:t>Laser-induced nuclear orientation</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95735" y="601560"/>
            <a:ext cx="851969" cy="594926"/>
          </a:xfrm>
          <a:prstGeom prst="rect">
            <a:avLst/>
          </a:prstGeom>
        </p:spPr>
      </p:pic>
      <p:pic>
        <p:nvPicPr>
          <p:cNvPr id="10" name="Picture 9"/>
          <p:cNvPicPr>
            <a:picLocks noChangeAspect="1"/>
          </p:cNvPicPr>
          <p:nvPr/>
        </p:nvPicPr>
        <p:blipFill>
          <a:blip r:embed="rId6">
            <a:alphaModFix/>
          </a:blip>
          <a:srcRect/>
          <a:stretch>
            <a:fillRect/>
          </a:stretch>
        </p:blipFill>
        <p:spPr>
          <a:xfrm>
            <a:off x="6075" y="609811"/>
            <a:ext cx="933945" cy="54770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name="page27">
    <p:spTree>
      <p:nvGrpSpPr>
        <p:cNvPr id="1" name=""/>
        <p:cNvGrpSpPr/>
        <p:nvPr/>
      </p:nvGrpSpPr>
      <p:grpSpPr>
        <a:xfrm>
          <a:off x="0" y="0"/>
          <a:ext cx="0" cy="0"/>
          <a:chOff x="0" y="0"/>
          <a:chExt cx="0" cy="0"/>
        </a:xfrm>
      </p:grpSpPr>
      <p:sp>
        <p:nvSpPr>
          <p:cNvPr id="2" name="Freeform 1"/>
          <p:cNvSpPr/>
          <p:nvPr/>
        </p:nvSpPr>
        <p:spPr>
          <a:xfrm>
            <a:off x="272520" y="893880"/>
            <a:ext cx="4116239" cy="916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800" b="1" i="0" u="none" strike="noStrike" cap="none" baseline="0">
                <a:ln>
                  <a:noFill/>
                </a:ln>
                <a:solidFill>
                  <a:srgbClr val="800080"/>
                </a:solidFill>
                <a:latin typeface="Arial" pitchFamily="34"/>
                <a:ea typeface="ＭＳ Ｐゴシック" pitchFamily="34"/>
                <a:cs typeface="ＭＳ Ｐゴシック" pitchFamily="34"/>
              </a:rPr>
              <a:t>CSNSM off-line validation</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800" b="0" i="0" u="none" strike="noStrike" cap="none" baseline="0">
                <a:ln>
                  <a:noFill/>
                </a:ln>
                <a:solidFill>
                  <a:srgbClr val="000000"/>
                </a:solidFill>
                <a:latin typeface="Arial" pitchFamily="34"/>
                <a:ea typeface="ＭＳ Ｐゴシック" pitchFamily="34"/>
                <a:cs typeface="ＭＳ Ｐゴシック" pitchFamily="34"/>
              </a:rPr>
              <a:t>Rejuvenation of dilution cryostat</a:t>
            </a:r>
          </a:p>
        </p:txBody>
      </p:sp>
      <p:sp>
        <p:nvSpPr>
          <p:cNvPr id="3" name="Freeform 2"/>
          <p:cNvSpPr/>
          <p:nvPr/>
        </p:nvSpPr>
        <p:spPr>
          <a:xfrm>
            <a:off x="20520" y="765000"/>
            <a:ext cx="3684600" cy="368640"/>
          </a:xfrm>
          <a:custGeom>
            <a:avLst>
              <a:gd name="f0" fmla="val 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4" name="Freeform 3"/>
          <p:cNvSpPr/>
          <p:nvPr/>
        </p:nvSpPr>
        <p:spPr>
          <a:xfrm>
            <a:off x="4662360" y="893880"/>
            <a:ext cx="4373640" cy="916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800" b="1" i="0" u="none" strike="noStrike" cap="none" baseline="0" dirty="0">
                <a:ln>
                  <a:noFill/>
                </a:ln>
                <a:solidFill>
                  <a:srgbClr val="800080"/>
                </a:solidFill>
                <a:latin typeface="Arial" pitchFamily="34"/>
                <a:ea typeface="ＭＳ Ｐゴシック" pitchFamily="34"/>
                <a:cs typeface="ＭＳ Ｐゴシック" pitchFamily="34"/>
              </a:rPr>
              <a:t>Preparation at Alto</a:t>
            </a:r>
          </a:p>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800" b="0" i="0" u="none" strike="noStrike" cap="none" baseline="0" dirty="0">
                <a:ln>
                  <a:noFill/>
                </a:ln>
                <a:solidFill>
                  <a:srgbClr val="000000"/>
                </a:solidFill>
                <a:latin typeface="Arial" pitchFamily="34"/>
                <a:ea typeface="ＭＳ Ｐゴシック" pitchFamily="34"/>
                <a:cs typeface="ＭＳ Ｐゴシック" pitchFamily="34"/>
              </a:rPr>
              <a:t>Structural integration &amp; beam-line design</a:t>
            </a:r>
          </a:p>
        </p:txBody>
      </p:sp>
      <p:pic>
        <p:nvPicPr>
          <p:cNvPr id="5" name="Picture 4"/>
          <p:cNvPicPr>
            <a:picLocks noChangeAspect="1"/>
          </p:cNvPicPr>
          <p:nvPr/>
        </p:nvPicPr>
        <p:blipFill>
          <a:blip r:embed="rId3">
            <a:alphaModFix/>
          </a:blip>
          <a:srcRect l="5358" t="6345"/>
          <a:stretch>
            <a:fillRect/>
          </a:stretch>
        </p:blipFill>
        <p:spPr>
          <a:xfrm>
            <a:off x="355320" y="1808999"/>
            <a:ext cx="2998800" cy="2225880"/>
          </a:xfrm>
          <a:prstGeom prst="rect">
            <a:avLst/>
          </a:prstGeom>
          <a:noFill/>
          <a:ln>
            <a:noFill/>
          </a:ln>
        </p:spPr>
      </p:pic>
      <p:sp>
        <p:nvSpPr>
          <p:cNvPr id="6" name="Freeform 5"/>
          <p:cNvSpPr/>
          <p:nvPr/>
        </p:nvSpPr>
        <p:spPr>
          <a:xfrm>
            <a:off x="3516840" y="3620520"/>
            <a:ext cx="2330280" cy="204083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90000" tIns="46800" rIns="36000" bIns="46800" anchor="t" anchorCtr="0" compatLnSpc="1">
            <a:sp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fr-FR" sz="1600" b="0" i="0" u="none" strike="noStrike" cap="none" baseline="0">
                <a:ln>
                  <a:noFill/>
                </a:ln>
                <a:solidFill>
                  <a:srgbClr val="000000"/>
                </a:solidFill>
                <a:latin typeface="Arial" pitchFamily="34"/>
                <a:ea typeface="ＭＳ Ｐゴシック" pitchFamily="34"/>
                <a:cs typeface="ＭＳ Ｐゴシック" pitchFamily="34"/>
              </a:rPr>
              <a:t>CSNSM Orsay</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fr-FR" sz="1600" b="0" i="0" u="none" strike="noStrike" cap="none" baseline="0">
                <a:ln>
                  <a:noFill/>
                </a:ln>
                <a:solidFill>
                  <a:srgbClr val="000000"/>
                </a:solidFill>
                <a:latin typeface="Arial" pitchFamily="34"/>
                <a:ea typeface="ＭＳ Ｐゴシック" pitchFamily="34"/>
                <a:cs typeface="ＭＳ Ｐゴシック" pitchFamily="34"/>
              </a:rPr>
              <a:t>LPSC Grenoble</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fr-FR" sz="1600" b="0" i="0" u="none" strike="noStrike" cap="none" baseline="0">
                <a:ln>
                  <a:noFill/>
                </a:ln>
                <a:solidFill>
                  <a:srgbClr val="000000"/>
                </a:solidFill>
                <a:latin typeface="Arial" pitchFamily="34"/>
                <a:ea typeface="ＭＳ Ｐゴシック" pitchFamily="34"/>
                <a:cs typeface="ＭＳ Ｐゴシック" pitchFamily="34"/>
              </a:rPr>
              <a:t>IPN Orsay</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fr-FR" sz="1600" b="0" i="0" u="none" strike="noStrike" cap="none" baseline="0">
                <a:ln>
                  <a:noFill/>
                </a:ln>
                <a:solidFill>
                  <a:srgbClr val="000000"/>
                </a:solidFill>
                <a:latin typeface="Arial" pitchFamily="34"/>
                <a:ea typeface="ＭＳ Ｐゴシック" pitchFamily="34"/>
                <a:cs typeface="ＭＳ Ｐゴシック" pitchFamily="34"/>
              </a:rPr>
              <a:t>INM Paris</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fr-FR" sz="1600" b="0" i="0" u="none" strike="noStrike" cap="none" baseline="0">
                <a:ln>
                  <a:noFill/>
                </a:ln>
                <a:solidFill>
                  <a:srgbClr val="000000"/>
                </a:solidFill>
                <a:latin typeface="Arial" pitchFamily="34"/>
                <a:ea typeface="ＭＳ Ｐゴシック" pitchFamily="34"/>
                <a:cs typeface="ＭＳ Ｐゴシック" pitchFamily="34"/>
              </a:rPr>
              <a:t>University of Tennessee</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fr-FR" sz="1600" b="0" i="0" u="none" strike="noStrike" cap="none" baseline="0">
                <a:ln>
                  <a:noFill/>
                </a:ln>
                <a:solidFill>
                  <a:srgbClr val="000000"/>
                </a:solidFill>
                <a:latin typeface="Arial" pitchFamily="34"/>
                <a:ea typeface="ＭＳ Ｐゴシック" pitchFamily="34"/>
                <a:cs typeface="ＭＳ Ｐゴシック" pitchFamily="34"/>
              </a:rPr>
              <a:t>University of Maryland University of Oxford</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fr-FR" sz="1600" b="0" i="0" u="none" strike="noStrike" cap="none" baseline="0">
                <a:ln>
                  <a:noFill/>
                </a:ln>
                <a:solidFill>
                  <a:srgbClr val="000000"/>
                </a:solidFill>
                <a:latin typeface="Arial" pitchFamily="34"/>
                <a:ea typeface="ＭＳ Ｐゴシック" pitchFamily="34"/>
                <a:cs typeface="ＭＳ Ｐゴシック" pitchFamily="34"/>
              </a:rPr>
              <a:t>University of Novi Sad</a:t>
            </a:r>
          </a:p>
        </p:txBody>
      </p:sp>
      <p:sp>
        <p:nvSpPr>
          <p:cNvPr id="7" name="Freeform 6"/>
          <p:cNvSpPr/>
          <p:nvPr/>
        </p:nvSpPr>
        <p:spPr>
          <a:xfrm>
            <a:off x="-20520" y="-6480"/>
            <a:ext cx="9164520" cy="6080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660066"/>
          </a:solidFill>
          <a:ln>
            <a:noFill/>
            <a:prstDash val="solid"/>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pic>
        <p:nvPicPr>
          <p:cNvPr id="8" name="Picture 7"/>
          <p:cNvPicPr>
            <a:picLocks noChangeAspect="1"/>
          </p:cNvPicPr>
          <p:nvPr/>
        </p:nvPicPr>
        <p:blipFill>
          <a:blip r:embed="rId4">
            <a:alphaModFix/>
          </a:blip>
          <a:srcRect/>
          <a:stretch>
            <a:fillRect/>
          </a:stretch>
        </p:blipFill>
        <p:spPr>
          <a:xfrm>
            <a:off x="5998680" y="1766160"/>
            <a:ext cx="2857320" cy="3809880"/>
          </a:xfrm>
          <a:prstGeom prst="rect">
            <a:avLst/>
          </a:prstGeom>
          <a:noFill/>
          <a:ln w="9360" cap="sq">
            <a:solidFill>
              <a:srgbClr val="FFFFFF"/>
            </a:solidFill>
            <a:prstDash val="solid"/>
            <a:miter/>
          </a:ln>
        </p:spPr>
      </p:pic>
      <p:pic>
        <p:nvPicPr>
          <p:cNvPr id="9" name="Picture 8"/>
          <p:cNvPicPr>
            <a:picLocks noChangeAspect="1"/>
          </p:cNvPicPr>
          <p:nvPr/>
        </p:nvPicPr>
        <p:blipFill>
          <a:blip r:embed="rId5">
            <a:alphaModFix/>
          </a:blip>
          <a:srcRect/>
          <a:stretch>
            <a:fillRect/>
          </a:stretch>
        </p:blipFill>
        <p:spPr>
          <a:xfrm>
            <a:off x="355320" y="4149000"/>
            <a:ext cx="2998800" cy="2249640"/>
          </a:xfrm>
          <a:prstGeom prst="rect">
            <a:avLst/>
          </a:prstGeom>
          <a:noFill/>
          <a:ln>
            <a:noFill/>
          </a:ln>
        </p:spPr>
      </p:pic>
      <p:sp>
        <p:nvSpPr>
          <p:cNvPr id="10" name="Freeform 9"/>
          <p:cNvSpPr/>
          <p:nvPr/>
        </p:nvSpPr>
        <p:spPr>
          <a:xfrm>
            <a:off x="0" y="65160"/>
            <a:ext cx="9164520" cy="385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GB" sz="1800" b="1" i="0" u="none" strike="noStrike" cap="none" baseline="0">
                <a:ln>
                  <a:noFill/>
                </a:ln>
                <a:solidFill>
                  <a:srgbClr val="FFFFFF"/>
                </a:solidFill>
                <a:latin typeface="Arial" pitchFamily="34"/>
                <a:ea typeface="ＭＳ Ｐゴシック" pitchFamily="34"/>
                <a:cs typeface="ＭＳ Ｐゴシック" pitchFamily="34"/>
              </a:rPr>
              <a:t>Polarex: Nuclear Orientation On-Line</a:t>
            </a:r>
          </a:p>
        </p:txBody>
      </p:sp>
      <p:pic>
        <p:nvPicPr>
          <p:cNvPr id="11" name="Picture 10"/>
          <p:cNvPicPr>
            <a:picLocks noChangeAspect="1"/>
          </p:cNvPicPr>
          <p:nvPr/>
        </p:nvPicPr>
        <p:blipFill>
          <a:blip r:embed="rId6">
            <a:alphaModFix/>
          </a:blip>
          <a:srcRect/>
          <a:stretch>
            <a:fillRect/>
          </a:stretch>
        </p:blipFill>
        <p:spPr>
          <a:xfrm>
            <a:off x="4034519" y="2269440"/>
            <a:ext cx="1285919" cy="9334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name="page28">
    <p:spTree>
      <p:nvGrpSpPr>
        <p:cNvPr id="1" name=""/>
        <p:cNvGrpSpPr/>
        <p:nvPr/>
      </p:nvGrpSpPr>
      <p:grpSpPr>
        <a:xfrm>
          <a:off x="0" y="0"/>
          <a:ext cx="0" cy="0"/>
          <a:chOff x="0" y="0"/>
          <a:chExt cx="0" cy="0"/>
        </a:xfrm>
      </p:grpSpPr>
      <p:sp>
        <p:nvSpPr>
          <p:cNvPr id="2" name="Freeform 1"/>
          <p:cNvSpPr/>
          <p:nvPr/>
        </p:nvSpPr>
        <p:spPr>
          <a:xfrm>
            <a:off x="471600" y="844559"/>
            <a:ext cx="3986280" cy="3999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fr-FR" sz="1800" b="0" i="0" u="none" strike="noStrike" cap="none" baseline="0">
                <a:ln>
                  <a:noFill/>
                </a:ln>
                <a:solidFill>
                  <a:srgbClr val="000000"/>
                </a:solidFill>
                <a:latin typeface="Arial" pitchFamily="34"/>
                <a:ea typeface="ＭＳ Ｐゴシック" pitchFamily="34"/>
                <a:cs typeface="ＭＳ Ｐゴシック" pitchFamily="34"/>
              </a:rPr>
              <a:t>Proposed roadmap at Alto:</a:t>
            </a:r>
          </a:p>
        </p:txBody>
      </p:sp>
      <p:sp>
        <p:nvSpPr>
          <p:cNvPr id="3" name="Freeform 2"/>
          <p:cNvSpPr/>
          <p:nvPr/>
        </p:nvSpPr>
        <p:spPr>
          <a:xfrm>
            <a:off x="442800" y="1279440"/>
            <a:ext cx="8518680" cy="2303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l" rtl="0" hangingPunct="1">
              <a:lnSpc>
                <a:spcPct val="100000"/>
              </a:lnSpc>
              <a:spcBef>
                <a:spcPts val="448"/>
              </a:spcBef>
              <a:spcAft>
                <a:spcPts val="0"/>
              </a:spcAft>
              <a:buClr>
                <a:srgbClr val="000000"/>
              </a:buClr>
              <a:buSzPct val="100000"/>
              <a:buFont typeface="Times New Roman" pitchFamily="18"/>
              <a:buChar char="•"/>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800" b="0" i="0" u="none" strike="noStrike" cap="none" baseline="0">
                <a:ln>
                  <a:noFill/>
                </a:ln>
                <a:solidFill>
                  <a:srgbClr val="000000"/>
                </a:solidFill>
                <a:latin typeface="Arial" pitchFamily="34"/>
                <a:ea typeface="ＭＳ Ｐゴシック" pitchFamily="34"/>
                <a:cs typeface="ＭＳ Ｐゴシック" pitchFamily="34"/>
              </a:rPr>
              <a:t> Phase 1: install Valencia-Surrey </a:t>
            </a:r>
            <a:r>
              <a:rPr lang="en-US" sz="1800" b="1" i="0" u="none" strike="noStrike" cap="none" baseline="0">
                <a:ln>
                  <a:noFill/>
                </a:ln>
                <a:solidFill>
                  <a:srgbClr val="008000"/>
                </a:solidFill>
                <a:latin typeface="Arial" pitchFamily="34"/>
                <a:ea typeface="ＭＳ Ｐゴシック" pitchFamily="34"/>
                <a:cs typeface="ＭＳ Ｐゴシック" pitchFamily="34"/>
              </a:rPr>
              <a:t>TAS@ALTO (12 BaF</a:t>
            </a:r>
            <a:r>
              <a:rPr lang="en-US" sz="1800" b="1" i="0" u="none" strike="noStrike" cap="none" baseline="-25000">
                <a:ln>
                  <a:noFill/>
                </a:ln>
                <a:solidFill>
                  <a:srgbClr val="008000"/>
                </a:solidFill>
                <a:latin typeface="Arial" pitchFamily="34"/>
                <a:ea typeface="ＭＳ Ｐゴシック" pitchFamily="34"/>
                <a:cs typeface="ＭＳ Ｐゴシック" pitchFamily="34"/>
              </a:rPr>
              <a:t>2</a:t>
            </a:r>
            <a:r>
              <a:rPr lang="en-US" sz="1800" b="1" i="0" u="none" strike="noStrike" cap="none" baseline="0">
                <a:ln>
                  <a:noFill/>
                </a:ln>
                <a:solidFill>
                  <a:srgbClr val="008000"/>
                </a:solidFill>
                <a:latin typeface="Arial" pitchFamily="34"/>
                <a:ea typeface="ＭＳ Ｐゴシック" pitchFamily="34"/>
                <a:cs typeface="ＭＳ Ｐゴシック" pitchFamily="34"/>
              </a:rPr>
              <a:t>)</a:t>
            </a:r>
            <a:r>
              <a:rPr lang="en-US" sz="1800" b="0" i="0" u="none" strike="noStrike" cap="none" baseline="0">
                <a:ln>
                  <a:noFill/>
                </a:ln>
                <a:solidFill>
                  <a:srgbClr val="000000"/>
                </a:solidFill>
                <a:latin typeface="Arial" pitchFamily="34"/>
                <a:ea typeface="ＭＳ Ｐゴシック" pitchFamily="34"/>
                <a:cs typeface="ＭＳ Ｐゴシック" pitchFamily="34"/>
              </a:rPr>
              <a:t> at </a:t>
            </a:r>
            <a:r>
              <a:rPr lang="en-US" sz="1800" b="1" i="0" u="none" strike="noStrike" cap="none" baseline="0">
                <a:ln>
                  <a:noFill/>
                </a:ln>
                <a:solidFill>
                  <a:srgbClr val="008000"/>
                </a:solidFill>
                <a:latin typeface="Arial" pitchFamily="34"/>
                <a:ea typeface="ＭＳ Ｐゴシック" pitchFamily="34"/>
                <a:cs typeface="ＭＳ Ｐゴシック" pitchFamily="34"/>
              </a:rPr>
              <a:t>existing beam line</a:t>
            </a:r>
            <a:r>
              <a:rPr lang="en-US" sz="1800" b="0" i="0" u="none" strike="noStrike" cap="none" baseline="0">
                <a:ln>
                  <a:noFill/>
                </a:ln>
                <a:solidFill>
                  <a:srgbClr val="000000"/>
                </a:solidFill>
                <a:latin typeface="Arial" pitchFamily="34"/>
                <a:ea typeface="ＭＳ Ｐゴシック" pitchFamily="34"/>
                <a:cs typeface="ＭＳ Ｐゴシック" pitchFamily="34"/>
              </a:rPr>
              <a:t>, for nuclei of interest that could be easily selected</a:t>
            </a:r>
          </a:p>
          <a:p>
            <a:pPr marL="0" marR="0" lvl="0" indent="0" algn="l" rtl="0" hangingPunct="1">
              <a:lnSpc>
                <a:spcPct val="100000"/>
              </a:lnSpc>
              <a:spcBef>
                <a:spcPts val="448"/>
              </a:spcBef>
              <a:spcAft>
                <a:spcPts val="0"/>
              </a:spcAft>
              <a:buClr>
                <a:srgbClr val="000000"/>
              </a:buClr>
              <a:buSzPct val="100000"/>
              <a:buFont typeface="Times New Roman" pitchFamily="18"/>
              <a:buChar char="•"/>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800" b="0" i="0" u="none" strike="noStrike" cap="none" baseline="0">
                <a:ln>
                  <a:noFill/>
                </a:ln>
                <a:solidFill>
                  <a:srgbClr val="7EA900"/>
                </a:solidFill>
                <a:latin typeface="Arial" pitchFamily="34"/>
                <a:ea typeface="ＭＳ Ｐゴシック" pitchFamily="34"/>
                <a:cs typeface="ＭＳ Ｐゴシック" pitchFamily="34"/>
              </a:rPr>
              <a:t> </a:t>
            </a:r>
            <a:r>
              <a:rPr lang="en-US" sz="1800" b="0" i="0" u="none" strike="noStrike" cap="none" baseline="0">
                <a:ln>
                  <a:noFill/>
                </a:ln>
                <a:solidFill>
                  <a:srgbClr val="000000"/>
                </a:solidFill>
                <a:latin typeface="Arial" pitchFamily="34"/>
                <a:ea typeface="ＭＳ Ｐゴシック" pitchFamily="34"/>
                <a:cs typeface="ＭＳ Ｐゴシック" pitchFamily="34"/>
              </a:rPr>
              <a:t>Phase 2: more challenging cases with </a:t>
            </a:r>
            <a:r>
              <a:rPr lang="en-US" sz="1800" b="1" i="0" u="none" strike="noStrike" cap="none" baseline="0">
                <a:ln>
                  <a:noFill/>
                </a:ln>
                <a:solidFill>
                  <a:srgbClr val="008000"/>
                </a:solidFill>
                <a:latin typeface="Arial" pitchFamily="34"/>
                <a:ea typeface="ＭＳ Ｐゴシック" pitchFamily="34"/>
                <a:cs typeface="ＭＳ Ｐゴシック" pitchFamily="34"/>
              </a:rPr>
              <a:t>laser ion source</a:t>
            </a:r>
            <a:r>
              <a:rPr lang="en-US" sz="1800" b="0" i="0" u="none" strike="noStrike" cap="none" baseline="0">
                <a:ln>
                  <a:noFill/>
                </a:ln>
                <a:solidFill>
                  <a:srgbClr val="000000"/>
                </a:solidFill>
                <a:latin typeface="Arial" pitchFamily="34"/>
                <a:ea typeface="ＭＳ Ｐゴシック" pitchFamily="34"/>
                <a:cs typeface="ＭＳ Ｐゴシック" pitchFamily="34"/>
              </a:rPr>
              <a:t> for selection, in parallel with development of </a:t>
            </a:r>
            <a:r>
              <a:rPr lang="en-US" sz="1800" b="1" i="0" u="none" strike="noStrike" cap="none" baseline="0">
                <a:ln>
                  <a:noFill/>
                </a:ln>
                <a:solidFill>
                  <a:srgbClr val="008000"/>
                </a:solidFill>
                <a:latin typeface="Arial" pitchFamily="34"/>
                <a:ea typeface="ＭＳ Ｐゴシック" pitchFamily="34"/>
                <a:cs typeface="ＭＳ Ｐゴシック" pitchFamily="34"/>
              </a:rPr>
              <a:t>dedicated TAS beam line</a:t>
            </a:r>
          </a:p>
          <a:p>
            <a:pPr marL="0" marR="0" lvl="0" indent="0" algn="l" rtl="0" hangingPunct="1">
              <a:lnSpc>
                <a:spcPct val="100000"/>
              </a:lnSpc>
              <a:spcBef>
                <a:spcPts val="448"/>
              </a:spcBef>
              <a:spcAft>
                <a:spcPts val="0"/>
              </a:spcAft>
              <a:buClr>
                <a:srgbClr val="000000"/>
              </a:buClr>
              <a:buSzPct val="100000"/>
              <a:buFont typeface="Times New Roman" pitchFamily="18"/>
              <a:buChar char="•"/>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800" b="0" i="0" u="none" strike="noStrike" cap="none" baseline="0">
                <a:ln>
                  <a:noFill/>
                </a:ln>
                <a:solidFill>
                  <a:srgbClr val="000000"/>
                </a:solidFill>
                <a:latin typeface="Arial" pitchFamily="34"/>
                <a:ea typeface="ＭＳ Ｐゴシック" pitchFamily="34"/>
                <a:cs typeface="ＭＳ Ｐゴシック" pitchFamily="34"/>
              </a:rPr>
              <a:t> Phase 3: </a:t>
            </a:r>
            <a:r>
              <a:rPr lang="en-US" sz="1800" b="1" i="0" u="none" strike="noStrike" cap="none" baseline="0">
                <a:ln>
                  <a:noFill/>
                </a:ln>
                <a:solidFill>
                  <a:srgbClr val="008000"/>
                </a:solidFill>
                <a:latin typeface="Arial" pitchFamily="34"/>
                <a:ea typeface="ＭＳ Ｐゴシック" pitchFamily="34"/>
                <a:cs typeface="ＭＳ Ｐゴシック" pitchFamily="34"/>
              </a:rPr>
              <a:t>synergy with Bedo and Tetra</a:t>
            </a:r>
            <a:r>
              <a:rPr lang="en-US" sz="1800" b="0" i="0" u="none" strike="noStrike" cap="none" baseline="0">
                <a:ln>
                  <a:noFill/>
                </a:ln>
                <a:solidFill>
                  <a:srgbClr val="000000"/>
                </a:solidFill>
                <a:latin typeface="Arial" pitchFamily="34"/>
                <a:ea typeface="ＭＳ Ｐゴシック" pitchFamily="34"/>
                <a:cs typeface="ＭＳ Ｐゴシック" pitchFamily="34"/>
              </a:rPr>
              <a:t> for βn emitters and more exotic isotopes. Common measurement campaigns with complementary beam lines?</a:t>
            </a:r>
          </a:p>
          <a:p>
            <a:pPr marL="0" marR="0" lvl="0" indent="0" algn="l" rtl="0" hangingPunct="1">
              <a:lnSpc>
                <a:spcPct val="100000"/>
              </a:lnSpc>
              <a:spcBef>
                <a:spcPts val="448"/>
              </a:spcBef>
              <a:spcAft>
                <a:spcPts val="0"/>
              </a:spcAft>
              <a:buClr>
                <a:srgbClr val="000000"/>
              </a:buClr>
              <a:buSzPct val="100000"/>
              <a:buFont typeface="Times New Roman" pitchFamily="18"/>
              <a:buChar char="•"/>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800" b="0" i="0" u="none" strike="noStrike" cap="none" baseline="0">
                <a:ln>
                  <a:noFill/>
                </a:ln>
                <a:solidFill>
                  <a:srgbClr val="000000"/>
                </a:solidFill>
                <a:latin typeface="Arial" pitchFamily="34"/>
                <a:ea typeface="ＭＳ Ｐゴシック" pitchFamily="34"/>
                <a:cs typeface="ＭＳ Ｐゴシック" pitchFamily="34"/>
              </a:rPr>
              <a:t> in parallel, new detector developments combining higher resolution with efficiency such as </a:t>
            </a:r>
            <a:r>
              <a:rPr lang="fr-FR" sz="1800" b="1" i="0" u="none" strike="noStrike" cap="none" baseline="0">
                <a:ln>
                  <a:noFill/>
                </a:ln>
                <a:solidFill>
                  <a:srgbClr val="800080"/>
                </a:solidFill>
                <a:latin typeface="Arial" pitchFamily="34"/>
                <a:ea typeface="ＭＳ Ｐゴシック" pitchFamily="34"/>
                <a:cs typeface="ＭＳ Ｐゴシック" pitchFamily="34"/>
              </a:rPr>
              <a:t>LaBr</a:t>
            </a:r>
            <a:r>
              <a:rPr lang="fr-FR" sz="1800" b="1" i="0" u="none" strike="noStrike" cap="none" baseline="-25000">
                <a:ln>
                  <a:noFill/>
                </a:ln>
                <a:solidFill>
                  <a:srgbClr val="800080"/>
                </a:solidFill>
                <a:latin typeface="Arial" pitchFamily="34"/>
                <a:ea typeface="ＭＳ Ｐゴシック" pitchFamily="34"/>
                <a:cs typeface="ＭＳ Ｐゴシック" pitchFamily="34"/>
              </a:rPr>
              <a:t>3 </a:t>
            </a:r>
            <a:r>
              <a:rPr lang="fr-FR" sz="1800" b="1" i="0" u="none" strike="noStrike" cap="none" baseline="0">
                <a:ln>
                  <a:noFill/>
                </a:ln>
                <a:solidFill>
                  <a:srgbClr val="800080"/>
                </a:solidFill>
                <a:latin typeface="Arial" pitchFamily="34"/>
                <a:ea typeface="ＭＳ Ｐゴシック" pitchFamily="34"/>
                <a:cs typeface="ＭＳ Ｐゴシック" pitchFamily="34"/>
              </a:rPr>
              <a:t>or CeBr</a:t>
            </a:r>
            <a:r>
              <a:rPr lang="fr-FR" sz="1800" b="1" i="0" u="none" strike="noStrike" cap="none" baseline="-25000">
                <a:ln>
                  <a:noFill/>
                </a:ln>
                <a:solidFill>
                  <a:srgbClr val="800080"/>
                </a:solidFill>
                <a:latin typeface="Arial" pitchFamily="34"/>
                <a:ea typeface="ＭＳ Ｐゴシック" pitchFamily="34"/>
                <a:cs typeface="ＭＳ Ｐゴシック" pitchFamily="34"/>
              </a:rPr>
              <a:t>3</a:t>
            </a:r>
            <a:r>
              <a:rPr lang="fr-FR" sz="1800" b="1" i="0" u="none" strike="noStrike" cap="none" baseline="0">
                <a:ln>
                  <a:noFill/>
                </a:ln>
                <a:solidFill>
                  <a:srgbClr val="800080"/>
                </a:solidFill>
                <a:latin typeface="Arial" pitchFamily="34"/>
                <a:ea typeface="ＭＳ Ｐゴシック" pitchFamily="34"/>
                <a:cs typeface="ＭＳ Ｐゴシック" pitchFamily="34"/>
              </a:rPr>
              <a:t> for Alto then Spiral-2</a:t>
            </a:r>
          </a:p>
        </p:txBody>
      </p:sp>
      <p:sp>
        <p:nvSpPr>
          <p:cNvPr id="4" name="Freeform 3"/>
          <p:cNvSpPr/>
          <p:nvPr/>
        </p:nvSpPr>
        <p:spPr>
          <a:xfrm>
            <a:off x="4773600" y="4954320"/>
            <a:ext cx="3390840" cy="13086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45720" rIns="91440" bIns="45720" anchor="t" anchorCtr="0" compatLnSpc="1">
            <a:sp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fr-FR" sz="1600" b="0" i="0" u="none" strike="noStrike" cap="none" baseline="0">
                <a:ln>
                  <a:noFill/>
                </a:ln>
                <a:solidFill>
                  <a:srgbClr val="000000"/>
                </a:solidFill>
                <a:latin typeface="Arial" pitchFamily="34"/>
                <a:ea typeface="ＭＳ Ｐゴシック" pitchFamily="34"/>
                <a:cs typeface="ＭＳ Ｐゴシック" pitchFamily="34"/>
              </a:rPr>
              <a:t>IFIC, Valencia</a:t>
            </a:r>
            <a:br>
              <a:rPr lang="fr-FR" sz="1600" b="0" i="0" u="none" strike="noStrike" cap="none" baseline="0">
                <a:ln>
                  <a:noFill/>
                </a:ln>
                <a:solidFill>
                  <a:srgbClr val="000000"/>
                </a:solidFill>
                <a:latin typeface="Arial" pitchFamily="34"/>
                <a:ea typeface="ＭＳ Ｐゴシック" pitchFamily="34"/>
                <a:cs typeface="ＭＳ Ｐゴシック" pitchFamily="34"/>
              </a:rPr>
            </a:br>
            <a:r>
              <a:rPr lang="fr-FR" sz="1600" b="0" i="0" u="none" strike="noStrike" cap="none" baseline="0">
                <a:ln>
                  <a:noFill/>
                </a:ln>
                <a:solidFill>
                  <a:srgbClr val="000000"/>
                </a:solidFill>
                <a:latin typeface="Arial" pitchFamily="34"/>
                <a:ea typeface="ＭＳ Ｐゴシック" pitchFamily="34"/>
                <a:cs typeface="ＭＳ Ｐゴシック" pitchFamily="34"/>
              </a:rPr>
              <a:t>Subatech, Nantes</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fr-FR" sz="1600" b="0" i="0" u="none" strike="noStrike" cap="none" baseline="0">
                <a:ln>
                  <a:noFill/>
                </a:ln>
                <a:solidFill>
                  <a:srgbClr val="000000"/>
                </a:solidFill>
                <a:latin typeface="Arial" pitchFamily="34"/>
                <a:ea typeface="ＭＳ Ｐゴシック" pitchFamily="34"/>
                <a:cs typeface="ＭＳ Ｐゴシック" pitchFamily="34"/>
              </a:rPr>
              <a:t>University of Surrey, Guildford</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fr-FR" sz="1600" b="0" i="0" u="none" strike="noStrike" cap="none" baseline="0">
                <a:ln>
                  <a:noFill/>
                </a:ln>
                <a:solidFill>
                  <a:srgbClr val="000000"/>
                </a:solidFill>
                <a:latin typeface="Arial" pitchFamily="34"/>
                <a:ea typeface="ＭＳ Ｐゴシック" pitchFamily="34"/>
                <a:cs typeface="ＭＳ Ｐゴシック" pitchFamily="34"/>
              </a:rPr>
              <a:t>University of Jyväskylä</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fr-FR" sz="1600" b="0" i="0" u="none" strike="noStrike" cap="none" baseline="0">
                <a:ln>
                  <a:noFill/>
                </a:ln>
                <a:solidFill>
                  <a:srgbClr val="000000"/>
                </a:solidFill>
                <a:latin typeface="Arial" pitchFamily="34"/>
                <a:ea typeface="ＭＳ Ｐゴシック" pitchFamily="34"/>
                <a:cs typeface="ＭＳ Ｐゴシック" pitchFamily="34"/>
              </a:rPr>
              <a:t>Ciemat, Madrid</a:t>
            </a:r>
          </a:p>
        </p:txBody>
      </p:sp>
      <p:sp>
        <p:nvSpPr>
          <p:cNvPr id="5" name="Freeform 4"/>
          <p:cNvSpPr/>
          <p:nvPr/>
        </p:nvSpPr>
        <p:spPr>
          <a:xfrm>
            <a:off x="-20520" y="-6480"/>
            <a:ext cx="9164520" cy="6080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660066"/>
          </a:solidFill>
          <a:ln>
            <a:noFill/>
            <a:prstDash val="solid"/>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ＭＳ Ｐゴシック" pitchFamily="34"/>
              <a:cs typeface="ＭＳ Ｐゴシック" pitchFamily="34"/>
            </a:endParaRPr>
          </a:p>
        </p:txBody>
      </p:sp>
      <p:sp>
        <p:nvSpPr>
          <p:cNvPr id="6" name="Freeform 5"/>
          <p:cNvSpPr/>
          <p:nvPr/>
        </p:nvSpPr>
        <p:spPr>
          <a:xfrm>
            <a:off x="0" y="101160"/>
            <a:ext cx="9164520" cy="36827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GB" sz="1800" b="1" i="0" u="none" strike="noStrike" cap="none" baseline="0">
                <a:ln>
                  <a:noFill/>
                </a:ln>
                <a:solidFill>
                  <a:srgbClr val="FFFFFF"/>
                </a:solidFill>
                <a:latin typeface="Arial" pitchFamily="34"/>
                <a:ea typeface="ＭＳ Ｐゴシック" pitchFamily="34"/>
                <a:cs typeface="ＭＳ Ｐゴシック" pitchFamily="34"/>
              </a:rPr>
              <a:t>Tas: Total Absorption Spectroscopy</a:t>
            </a:r>
          </a:p>
        </p:txBody>
      </p:sp>
      <p:pic>
        <p:nvPicPr>
          <p:cNvPr id="7" name="Picture 6"/>
          <p:cNvPicPr>
            <a:picLocks noChangeAspect="1"/>
          </p:cNvPicPr>
          <p:nvPr/>
        </p:nvPicPr>
        <p:blipFill>
          <a:blip r:embed="rId3">
            <a:alphaModFix/>
          </a:blip>
          <a:srcRect/>
          <a:stretch>
            <a:fillRect/>
          </a:stretch>
        </p:blipFill>
        <p:spPr>
          <a:xfrm>
            <a:off x="544680" y="4124160"/>
            <a:ext cx="3619440" cy="2419560"/>
          </a:xfrm>
          <a:prstGeom prst="rect">
            <a:avLst/>
          </a:prstGeom>
          <a:noFill/>
          <a:ln>
            <a:noFill/>
          </a:ln>
        </p:spPr>
      </p:pic>
      <p:pic>
        <p:nvPicPr>
          <p:cNvPr id="8" name="Picture 7"/>
          <p:cNvPicPr>
            <a:picLocks noChangeAspect="1"/>
          </p:cNvPicPr>
          <p:nvPr/>
        </p:nvPicPr>
        <p:blipFill>
          <a:blip r:embed="rId4">
            <a:alphaModFix/>
          </a:blip>
          <a:srcRect/>
          <a:stretch>
            <a:fillRect/>
          </a:stretch>
        </p:blipFill>
        <p:spPr>
          <a:xfrm>
            <a:off x="4865760" y="4147920"/>
            <a:ext cx="1001520" cy="647640"/>
          </a:xfrm>
          <a:prstGeom prst="rect">
            <a:avLst/>
          </a:prstGeom>
          <a:noFill/>
          <a:ln>
            <a:noFill/>
          </a:ln>
        </p:spPr>
      </p:pic>
      <p:pic>
        <p:nvPicPr>
          <p:cNvPr id="9" name="Picture 8"/>
          <p:cNvPicPr>
            <a:picLocks noChangeAspect="1"/>
          </p:cNvPicPr>
          <p:nvPr/>
        </p:nvPicPr>
        <p:blipFill>
          <a:blip r:embed="rId5">
            <a:alphaModFix/>
          </a:blip>
          <a:srcRect/>
          <a:stretch>
            <a:fillRect/>
          </a:stretch>
        </p:blipFill>
        <p:spPr>
          <a:xfrm>
            <a:off x="6595920" y="4219559"/>
            <a:ext cx="1546200" cy="631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5573076" y="583950"/>
            <a:ext cx="3511772" cy="326841"/>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1600" b="0" i="0" u="none" strike="noStrike" kern="1200" dirty="0">
                <a:ln>
                  <a:noFill/>
                </a:ln>
                <a:solidFill>
                  <a:srgbClr val="800000"/>
                </a:solidFill>
                <a:latin typeface="Arial" pitchFamily="18"/>
                <a:ea typeface="DejaVu Sans" pitchFamily="2"/>
                <a:cs typeface="FreeSans" pitchFamily="2"/>
              </a:rPr>
              <a:t>N. de </a:t>
            </a:r>
            <a:r>
              <a:rPr lang="en-US" sz="1600" b="0" i="0" u="none" strike="noStrike" kern="1200" dirty="0" err="1">
                <a:ln>
                  <a:noFill/>
                </a:ln>
                <a:solidFill>
                  <a:srgbClr val="800000"/>
                </a:solidFill>
                <a:latin typeface="Arial" pitchFamily="18"/>
                <a:ea typeface="DejaVu Sans" pitchFamily="2"/>
                <a:cs typeface="FreeSans" pitchFamily="2"/>
              </a:rPr>
              <a:t>Séréville</a:t>
            </a:r>
            <a:r>
              <a:rPr lang="en-US" sz="1600" b="0" i="0" u="none" strike="noStrike" kern="1200" dirty="0">
                <a:ln>
                  <a:noFill/>
                </a:ln>
                <a:solidFill>
                  <a:srgbClr val="800000"/>
                </a:solidFill>
                <a:latin typeface="Arial" pitchFamily="18"/>
                <a:ea typeface="DejaVu Sans" pitchFamily="2"/>
                <a:cs typeface="FreeSans" pitchFamily="2"/>
              </a:rPr>
              <a:t> &amp; A. M. Laird N-SI-36</a:t>
            </a:r>
          </a:p>
        </p:txBody>
      </p:sp>
      <p:grpSp>
        <p:nvGrpSpPr>
          <p:cNvPr id="2" name="Group 1"/>
          <p:cNvGrpSpPr/>
          <p:nvPr/>
        </p:nvGrpSpPr>
        <p:grpSpPr>
          <a:xfrm>
            <a:off x="70691" y="1079794"/>
            <a:ext cx="8988602" cy="2255240"/>
            <a:chOff x="70691" y="1138786"/>
            <a:chExt cx="8988602" cy="2255240"/>
          </a:xfrm>
        </p:grpSpPr>
        <p:pic>
          <p:nvPicPr>
            <p:cNvPr id="34" name="Picture 33"/>
            <p:cNvPicPr>
              <a:picLocks noChangeAspect="1"/>
            </p:cNvPicPr>
            <p:nvPr/>
          </p:nvPicPr>
          <p:blipFill>
            <a:blip r:embed="rId3">
              <a:alphaModFix/>
            </a:blip>
            <a:srcRect/>
            <a:stretch>
              <a:fillRect/>
            </a:stretch>
          </p:blipFill>
          <p:spPr>
            <a:xfrm>
              <a:off x="6064827" y="1151328"/>
              <a:ext cx="2958119" cy="2103120"/>
            </a:xfrm>
            <a:prstGeom prst="rect">
              <a:avLst/>
            </a:prstGeom>
            <a:noFill/>
            <a:ln>
              <a:noFill/>
            </a:ln>
          </p:spPr>
        </p:pic>
        <p:sp>
          <p:nvSpPr>
            <p:cNvPr id="35" name="Freeform 34"/>
            <p:cNvSpPr/>
            <p:nvPr/>
          </p:nvSpPr>
          <p:spPr>
            <a:xfrm>
              <a:off x="6647904" y="3117546"/>
              <a:ext cx="2335680" cy="2764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rtl="0" hangingPunct="0">
                <a:lnSpc>
                  <a:spcPct val="100000"/>
                </a:lnSpc>
                <a:spcBef>
                  <a:spcPts val="0"/>
                </a:spcBef>
                <a:spcAft>
                  <a:spcPts val="0"/>
                </a:spcAft>
                <a:buNone/>
                <a:tabLst/>
                <a:defRPr>
                  <a:solidFill>
                    <a:srgbClr val="800080"/>
                  </a:solidFill>
                </a:defRPr>
              </a:pPr>
              <a:r>
                <a:rPr lang="en-GB" sz="1200" b="0" i="0" u="none" strike="noStrike" kern="1200" dirty="0">
                  <a:ln>
                    <a:noFill/>
                  </a:ln>
                  <a:solidFill>
                    <a:srgbClr val="800080"/>
                  </a:solidFill>
                  <a:latin typeface="Arial" pitchFamily="18"/>
                  <a:ea typeface="DejaVu Sans" pitchFamily="2"/>
                  <a:cs typeface="FreeSans" pitchFamily="2"/>
                </a:rPr>
                <a:t>Credit: MPE </a:t>
              </a:r>
              <a:r>
                <a:rPr lang="en-GB" sz="1200" b="0" i="0" u="none" strike="noStrike" kern="1200" dirty="0" err="1">
                  <a:ln>
                    <a:noFill/>
                  </a:ln>
                  <a:solidFill>
                    <a:srgbClr val="800080"/>
                  </a:solidFill>
                  <a:latin typeface="Arial" pitchFamily="18"/>
                  <a:ea typeface="DejaVu Sans" pitchFamily="2"/>
                  <a:cs typeface="FreeSans" pitchFamily="2"/>
                </a:rPr>
                <a:t>Garching</a:t>
              </a:r>
              <a:r>
                <a:rPr lang="en-GB" sz="1200" b="0" i="0" u="none" strike="noStrike" kern="1200" dirty="0">
                  <a:ln>
                    <a:noFill/>
                  </a:ln>
                  <a:solidFill>
                    <a:srgbClr val="800080"/>
                  </a:solidFill>
                  <a:latin typeface="Arial" pitchFamily="18"/>
                  <a:ea typeface="DejaVu Sans" pitchFamily="2"/>
                  <a:cs typeface="FreeSans" pitchFamily="2"/>
                </a:rPr>
                <a:t> / R. Diehl</a:t>
              </a:r>
            </a:p>
          </p:txBody>
        </p:sp>
        <p:sp>
          <p:nvSpPr>
            <p:cNvPr id="36" name="TextBox 35"/>
            <p:cNvSpPr txBox="1"/>
            <p:nvPr/>
          </p:nvSpPr>
          <p:spPr>
            <a:xfrm>
              <a:off x="191039" y="1158480"/>
              <a:ext cx="5726111" cy="2038848"/>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en-US" b="0" i="0" u="none" strike="noStrike" kern="1200" dirty="0">
                  <a:ln>
                    <a:noFill/>
                  </a:ln>
                  <a:solidFill>
                    <a:srgbClr val="0000FF"/>
                  </a:solidFill>
                  <a:latin typeface="Arial" pitchFamily="18"/>
                  <a:ea typeface="DejaVu Sans" pitchFamily="2"/>
                  <a:cs typeface="FreeSans" pitchFamily="2"/>
                </a:rPr>
                <a:t>Astrophysical motivation</a:t>
              </a:r>
              <a:r>
                <a:rPr lang="en-US" b="0" i="0" u="none" strike="noStrike" kern="1200" dirty="0" smtClean="0">
                  <a:ln>
                    <a:noFill/>
                  </a:ln>
                  <a:solidFill>
                    <a:srgbClr val="0000FF"/>
                  </a:solidFill>
                  <a:latin typeface="Arial" pitchFamily="18"/>
                  <a:ea typeface="DejaVu Sans" pitchFamily="2"/>
                  <a:cs typeface="FreeSans" pitchFamily="2"/>
                </a:rPr>
                <a:t>:</a:t>
              </a:r>
              <a:endParaRPr lang="en-US" b="0" i="0" u="none" strike="noStrike" kern="1200" dirty="0">
                <a:ln>
                  <a:noFill/>
                </a:ln>
                <a:solidFill>
                  <a:srgbClr val="0000FF"/>
                </a:solidFill>
                <a:latin typeface="Arial" pitchFamily="18"/>
                <a:ea typeface="DejaVu Sans" pitchFamily="2"/>
                <a:cs typeface="FreeSans" pitchFamily="2"/>
              </a:endParaRPr>
            </a:p>
            <a:p>
              <a:pPr marL="0" marR="0" lvl="1" indent="0" algn="just" rtl="0" hangingPunct="0">
                <a:lnSpc>
                  <a:spcPct val="100000"/>
                </a:lnSpc>
                <a:spcBef>
                  <a:spcPts val="0"/>
                </a:spcBef>
                <a:spcAft>
                  <a:spcPts val="0"/>
                </a:spcAft>
                <a:buSzPct val="45000"/>
                <a:buFont typeface="StarSymbol"/>
                <a:buChar char="●"/>
                <a:tabLst/>
              </a:pPr>
              <a:r>
                <a:rPr lang="en-US" sz="1600" b="0" i="0" u="none" strike="noStrike" kern="1200" dirty="0">
                  <a:ln>
                    <a:noFill/>
                  </a:ln>
                  <a:latin typeface="Arial" pitchFamily="18"/>
                  <a:ea typeface="DejaVu Sans" pitchFamily="2"/>
                  <a:cs typeface="FreeSans" pitchFamily="2"/>
                </a:rPr>
                <a:t>Gamma-ray emission associ</a:t>
              </a:r>
              <a:r>
                <a:rPr lang="en-US" sz="1600" b="0" i="0" u="none" strike="noStrike" kern="1200" dirty="0">
                  <a:ln>
                    <a:noFill/>
                  </a:ln>
                  <a:latin typeface="Arial" pitchFamily="34"/>
                  <a:ea typeface="Arial" pitchFamily="34"/>
                  <a:cs typeface="Arial" pitchFamily="34"/>
                </a:rPr>
                <a:t>ated with</a:t>
              </a:r>
              <a:r>
                <a:rPr lang="en-US" sz="1600" b="0" i="0" u="none" strike="noStrike" kern="1200" dirty="0">
                  <a:ln>
                    <a:noFill/>
                  </a:ln>
                  <a:latin typeface="Arial" pitchFamily="18"/>
                  <a:ea typeface="DejaVu Sans" pitchFamily="2"/>
                  <a:cs typeface="FreeSans" pitchFamily="2"/>
                </a:rPr>
                <a:t> </a:t>
              </a:r>
              <a:r>
                <a:rPr lang="en-US" sz="1600" b="0" i="0" u="none" strike="noStrike" kern="1200" baseline="30000" dirty="0">
                  <a:ln>
                    <a:noFill/>
                  </a:ln>
                  <a:solidFill>
                    <a:srgbClr val="FF0000"/>
                  </a:solidFill>
                  <a:latin typeface="Arial" pitchFamily="18"/>
                  <a:ea typeface="DejaVu Sans" pitchFamily="2"/>
                  <a:cs typeface="FreeSans" pitchFamily="2"/>
                </a:rPr>
                <a:t>26</a:t>
              </a:r>
              <a:r>
                <a:rPr lang="en-US" sz="1600" b="0" i="0" u="none" strike="noStrike" kern="1200" dirty="0">
                  <a:ln>
                    <a:noFill/>
                  </a:ln>
                  <a:solidFill>
                    <a:srgbClr val="FF0000"/>
                  </a:solidFill>
                  <a:latin typeface="Arial" pitchFamily="18"/>
                  <a:ea typeface="DejaVu Sans" pitchFamily="2"/>
                  <a:cs typeface="FreeSans" pitchFamily="2"/>
                </a:rPr>
                <a:t>Al observ</a:t>
              </a:r>
              <a:r>
                <a:rPr lang="en-US" sz="1600" b="0" i="0" u="none" strike="noStrike" kern="1200" dirty="0">
                  <a:ln>
                    <a:noFill/>
                  </a:ln>
                  <a:solidFill>
                    <a:srgbClr val="FF0000"/>
                  </a:solidFill>
                  <a:latin typeface="Arial" pitchFamily="34"/>
                  <a:ea typeface="Arial" pitchFamily="34"/>
                  <a:cs typeface="Arial" pitchFamily="34"/>
                </a:rPr>
                <a:t>ed in our galaxy.</a:t>
              </a:r>
            </a:p>
            <a:p>
              <a:pPr marL="0" marR="0" lvl="1" indent="0" algn="just" rtl="0" hangingPunct="0">
                <a:lnSpc>
                  <a:spcPct val="100000"/>
                </a:lnSpc>
                <a:spcBef>
                  <a:spcPts val="0"/>
                </a:spcBef>
                <a:spcAft>
                  <a:spcPts val="0"/>
                </a:spcAft>
                <a:buSzPct val="45000"/>
                <a:buFont typeface="StarSymbol"/>
                <a:buChar char="●"/>
                <a:tabLst/>
              </a:pPr>
              <a:r>
                <a:rPr lang="en-US" sz="1600" b="0" i="0" u="none" strike="noStrike" kern="1200" baseline="30000" dirty="0">
                  <a:ln>
                    <a:noFill/>
                  </a:ln>
                  <a:latin typeface="Arial" pitchFamily="18"/>
                  <a:ea typeface="DejaVu Sans" pitchFamily="2"/>
                  <a:cs typeface="FreeSans" pitchFamily="2"/>
                </a:rPr>
                <a:t>26</a:t>
              </a:r>
              <a:r>
                <a:rPr lang="en-US" sz="1600" b="0" i="0" u="none" strike="noStrike" kern="1200" dirty="0">
                  <a:ln>
                    <a:noFill/>
                  </a:ln>
                  <a:latin typeface="Arial" pitchFamily="18"/>
                  <a:ea typeface="DejaVu Sans" pitchFamily="2"/>
                  <a:cs typeface="FreeSans" pitchFamily="2"/>
                </a:rPr>
                <a:t>Mg coming </a:t>
              </a:r>
              <a:r>
                <a:rPr lang="en-US" sz="1600" b="0" i="0" u="none" strike="noStrike" kern="1200" dirty="0" smtClean="0">
                  <a:ln>
                    <a:noFill/>
                  </a:ln>
                  <a:latin typeface="Arial" pitchFamily="18"/>
                  <a:ea typeface="DejaVu Sans" pitchFamily="2"/>
                  <a:cs typeface="FreeSans" pitchFamily="2"/>
                </a:rPr>
                <a:t>from </a:t>
              </a:r>
              <a:r>
                <a:rPr lang="en-US" sz="1600" b="0" i="0" u="none" strike="noStrike" kern="1200" baseline="30000" dirty="0" smtClean="0">
                  <a:ln>
                    <a:noFill/>
                  </a:ln>
                  <a:solidFill>
                    <a:srgbClr val="FF0000"/>
                  </a:solidFill>
                  <a:latin typeface="Arial" pitchFamily="18"/>
                  <a:ea typeface="DejaVu Sans" pitchFamily="2"/>
                  <a:cs typeface="FreeSans" pitchFamily="2"/>
                </a:rPr>
                <a:t>26</a:t>
              </a:r>
              <a:r>
                <a:rPr lang="en-US" sz="1600" b="0" i="0" u="none" strike="noStrike" kern="1200" dirty="0" smtClean="0">
                  <a:ln>
                    <a:noFill/>
                  </a:ln>
                  <a:solidFill>
                    <a:srgbClr val="FF0000"/>
                  </a:solidFill>
                  <a:latin typeface="Arial" pitchFamily="18"/>
                  <a:ea typeface="DejaVu Sans" pitchFamily="2"/>
                  <a:cs typeface="FreeSans" pitchFamily="2"/>
                </a:rPr>
                <a:t>Al </a:t>
              </a:r>
              <a:r>
                <a:rPr lang="en-US" sz="1600" b="0" i="0" u="none" strike="noStrike" kern="1200" dirty="0">
                  <a:ln>
                    <a:noFill/>
                  </a:ln>
                  <a:solidFill>
                    <a:srgbClr val="FF0000"/>
                  </a:solidFill>
                  <a:latin typeface="Arial" pitchFamily="18"/>
                  <a:ea typeface="DejaVu Sans" pitchFamily="2"/>
                  <a:cs typeface="FreeSans" pitchFamily="2"/>
                </a:rPr>
                <a:t>decay observ</a:t>
              </a:r>
              <a:r>
                <a:rPr lang="en-US" sz="1600" b="0" i="0" u="none" strike="noStrike" kern="1200" dirty="0">
                  <a:ln>
                    <a:noFill/>
                  </a:ln>
                  <a:solidFill>
                    <a:srgbClr val="FF0000"/>
                  </a:solidFill>
                  <a:latin typeface="Arial" pitchFamily="34"/>
                  <a:ea typeface="Arial" pitchFamily="34"/>
                  <a:cs typeface="Arial" pitchFamily="34"/>
                </a:rPr>
                <a:t>ed</a:t>
              </a:r>
              <a:r>
                <a:rPr lang="en-US" sz="1600" b="0" i="0" u="none" strike="noStrike" kern="1200" dirty="0">
                  <a:ln>
                    <a:noFill/>
                  </a:ln>
                  <a:solidFill>
                    <a:srgbClr val="FF0000"/>
                  </a:solidFill>
                  <a:latin typeface="Arial" pitchFamily="18"/>
                  <a:ea typeface="DejaVu Sans" pitchFamily="2"/>
                  <a:cs typeface="FreeSans" pitchFamily="2"/>
                </a:rPr>
                <a:t> in </a:t>
              </a:r>
              <a:r>
                <a:rPr lang="en-US" sz="1600" b="0" i="0" u="none" strike="noStrike" kern="1200" dirty="0" err="1">
                  <a:ln>
                    <a:noFill/>
                  </a:ln>
                  <a:solidFill>
                    <a:srgbClr val="FF0000"/>
                  </a:solidFill>
                  <a:latin typeface="Arial" pitchFamily="18"/>
                  <a:ea typeface="DejaVu Sans" pitchFamily="2"/>
                  <a:cs typeface="FreeSans" pitchFamily="2"/>
                </a:rPr>
                <a:t>presolar</a:t>
              </a:r>
              <a:r>
                <a:rPr lang="en-US" sz="1600" b="0" i="0" u="none" strike="noStrike" kern="1200" dirty="0">
                  <a:ln>
                    <a:noFill/>
                  </a:ln>
                  <a:solidFill>
                    <a:srgbClr val="FF0000"/>
                  </a:solidFill>
                  <a:latin typeface="Arial" pitchFamily="18"/>
                  <a:ea typeface="DejaVu Sans" pitchFamily="2"/>
                  <a:cs typeface="FreeSans" pitchFamily="2"/>
                </a:rPr>
                <a:t> grains</a:t>
              </a:r>
            </a:p>
            <a:p>
              <a:pPr marL="0" marR="0" lvl="1" indent="0" algn="just" rtl="0" hangingPunct="0">
                <a:lnSpc>
                  <a:spcPct val="100000"/>
                </a:lnSpc>
                <a:spcBef>
                  <a:spcPts val="0"/>
                </a:spcBef>
                <a:spcAft>
                  <a:spcPts val="0"/>
                </a:spcAft>
                <a:buSzPct val="45000"/>
                <a:buFont typeface="StarSymbol"/>
                <a:buChar char="●"/>
                <a:tabLst/>
              </a:pPr>
              <a:r>
                <a:rPr lang="en-US" sz="1600" b="0" i="0" u="none" strike="noStrike" kern="1200" baseline="30000" dirty="0">
                  <a:ln>
                    <a:noFill/>
                  </a:ln>
                  <a:latin typeface="Arial" pitchFamily="18"/>
                  <a:ea typeface="DejaVu Sans" pitchFamily="2"/>
                  <a:cs typeface="FreeSans" pitchFamily="2"/>
                </a:rPr>
                <a:t>26</a:t>
              </a:r>
              <a:r>
                <a:rPr lang="en-US" sz="1600" b="0" i="0" u="none" strike="noStrike" kern="1200" dirty="0">
                  <a:ln>
                    <a:noFill/>
                  </a:ln>
                  <a:latin typeface="Arial" pitchFamily="18"/>
                  <a:ea typeface="DejaVu Sans" pitchFamily="2"/>
                  <a:cs typeface="FreeSans" pitchFamily="2"/>
                </a:rPr>
                <a:t>Al yields d</a:t>
              </a:r>
              <a:r>
                <a:rPr lang="en-US" sz="1600" b="0" i="0" u="none" strike="noStrike" kern="1200" dirty="0">
                  <a:ln>
                    <a:noFill/>
                  </a:ln>
                  <a:latin typeface="Arial" pitchFamily="34"/>
                  <a:ea typeface="Arial" pitchFamily="34"/>
                  <a:cs typeface="Arial" pitchFamily="34"/>
                </a:rPr>
                <a:t>e</a:t>
              </a:r>
              <a:r>
                <a:rPr lang="en-US" sz="1600" b="0" i="0" u="none" strike="noStrike" kern="1200" dirty="0">
                  <a:ln>
                    <a:noFill/>
                  </a:ln>
                  <a:latin typeface="Arial" pitchFamily="18"/>
                  <a:ea typeface="DejaVu Sans" pitchFamily="2"/>
                  <a:cs typeface="FreeSans" pitchFamily="2"/>
                </a:rPr>
                <a:t>pends strongly on </a:t>
              </a:r>
              <a:r>
                <a:rPr lang="en-US" sz="1600" b="0" i="0" u="none" strike="noStrike" kern="1200" dirty="0">
                  <a:ln>
                    <a:noFill/>
                  </a:ln>
                  <a:solidFill>
                    <a:srgbClr val="008000"/>
                  </a:solidFill>
                  <a:latin typeface="Arial" pitchFamily="18"/>
                  <a:ea typeface="DejaVu Sans" pitchFamily="2"/>
                  <a:cs typeface="FreeSans" pitchFamily="2"/>
                </a:rPr>
                <a:t>r</a:t>
              </a:r>
              <a:r>
                <a:rPr lang="en-US" sz="1600" b="0" i="0" u="none" strike="noStrike" kern="1200" dirty="0">
                  <a:ln>
                    <a:noFill/>
                  </a:ln>
                  <a:solidFill>
                    <a:srgbClr val="008000"/>
                  </a:solidFill>
                  <a:latin typeface="Arial" pitchFamily="34"/>
                  <a:ea typeface="Arial" pitchFamily="34"/>
                  <a:cs typeface="Arial" pitchFamily="34"/>
                </a:rPr>
                <a:t>e</a:t>
              </a:r>
              <a:r>
                <a:rPr lang="en-US" sz="1600" b="0" i="0" u="none" strike="noStrike" kern="1200" dirty="0">
                  <a:ln>
                    <a:noFill/>
                  </a:ln>
                  <a:solidFill>
                    <a:srgbClr val="008000"/>
                  </a:solidFill>
                  <a:latin typeface="Arial" pitchFamily="18"/>
                  <a:ea typeface="DejaVu Sans" pitchFamily="2"/>
                  <a:cs typeface="FreeSans" pitchFamily="2"/>
                </a:rPr>
                <a:t>actions </a:t>
              </a:r>
              <a:r>
                <a:rPr lang="en-US" sz="1600" b="0" i="0" u="none" strike="noStrike" kern="1200" baseline="30000" dirty="0">
                  <a:ln>
                    <a:noFill/>
                  </a:ln>
                  <a:solidFill>
                    <a:srgbClr val="008000"/>
                  </a:solidFill>
                  <a:latin typeface="Arial" pitchFamily="18"/>
                  <a:ea typeface="DejaVu Sans" pitchFamily="2"/>
                  <a:cs typeface="FreeSans" pitchFamily="2"/>
                </a:rPr>
                <a:t>26</a:t>
              </a:r>
              <a:r>
                <a:rPr lang="en-US" sz="1600" b="0" i="0" u="none" strike="noStrike" kern="1200" dirty="0">
                  <a:ln>
                    <a:noFill/>
                  </a:ln>
                  <a:solidFill>
                    <a:srgbClr val="008000"/>
                  </a:solidFill>
                  <a:latin typeface="Arial" pitchFamily="18"/>
                  <a:ea typeface="DejaVu Sans" pitchFamily="2"/>
                  <a:cs typeface="FreeSans" pitchFamily="2"/>
                </a:rPr>
                <a:t>Al(</a:t>
              </a:r>
              <a:r>
                <a:rPr lang="en-US" sz="1600" b="0" i="0" u="none" strike="noStrike" kern="1200" dirty="0" err="1">
                  <a:ln>
                    <a:noFill/>
                  </a:ln>
                  <a:solidFill>
                    <a:srgbClr val="008000"/>
                  </a:solidFill>
                  <a:latin typeface="Arial" pitchFamily="18"/>
                  <a:ea typeface="DejaVu Sans" pitchFamily="2"/>
                  <a:cs typeface="FreeSans" pitchFamily="2"/>
                </a:rPr>
                <a:t>n,p</a:t>
              </a:r>
              <a:r>
                <a:rPr lang="en-US" sz="1600" b="0" i="0" u="none" strike="noStrike" kern="1200" dirty="0">
                  <a:ln>
                    <a:noFill/>
                  </a:ln>
                  <a:solidFill>
                    <a:srgbClr val="008000"/>
                  </a:solidFill>
                  <a:latin typeface="Arial" pitchFamily="18"/>
                  <a:ea typeface="DejaVu Sans" pitchFamily="2"/>
                  <a:cs typeface="FreeSans" pitchFamily="2"/>
                </a:rPr>
                <a:t>)</a:t>
              </a:r>
              <a:r>
                <a:rPr lang="en-US" sz="1600" b="0" i="0" u="none" strike="noStrike" kern="1200" baseline="30000" dirty="0">
                  <a:ln>
                    <a:noFill/>
                  </a:ln>
                  <a:solidFill>
                    <a:srgbClr val="008000"/>
                  </a:solidFill>
                  <a:latin typeface="Arial" pitchFamily="18"/>
                  <a:ea typeface="DejaVu Sans" pitchFamily="2"/>
                  <a:cs typeface="FreeSans" pitchFamily="2"/>
                </a:rPr>
                <a:t>26</a:t>
              </a:r>
              <a:r>
                <a:rPr lang="en-US" sz="1600" b="0" i="0" u="none" strike="noStrike" kern="1200" dirty="0">
                  <a:ln>
                    <a:noFill/>
                  </a:ln>
                  <a:solidFill>
                    <a:srgbClr val="008000"/>
                  </a:solidFill>
                  <a:latin typeface="Arial" pitchFamily="18"/>
                  <a:ea typeface="DejaVu Sans" pitchFamily="2"/>
                  <a:cs typeface="FreeSans" pitchFamily="2"/>
                </a:rPr>
                <a:t>Mg </a:t>
              </a:r>
              <a:r>
                <a:rPr lang="en-US" sz="1600" b="0" i="0" u="none" strike="noStrike" kern="1200" dirty="0" smtClean="0">
                  <a:ln>
                    <a:noFill/>
                  </a:ln>
                  <a:solidFill>
                    <a:srgbClr val="008000"/>
                  </a:solidFill>
                  <a:latin typeface="Arial" pitchFamily="18"/>
                  <a:ea typeface="DejaVu Sans" pitchFamily="2"/>
                  <a:cs typeface="FreeSans" pitchFamily="2"/>
                </a:rPr>
                <a:t>and </a:t>
              </a:r>
              <a:r>
                <a:rPr lang="en-US" sz="1600" b="0" i="0" u="none" strike="noStrike" kern="1200" baseline="30000" dirty="0">
                  <a:ln>
                    <a:noFill/>
                  </a:ln>
                  <a:solidFill>
                    <a:srgbClr val="008000"/>
                  </a:solidFill>
                  <a:latin typeface="Arial" pitchFamily="18"/>
                  <a:ea typeface="DejaVu Sans" pitchFamily="2"/>
                  <a:cs typeface="FreeSans" pitchFamily="2"/>
                </a:rPr>
                <a:t>26</a:t>
              </a:r>
              <a:r>
                <a:rPr lang="en-US" sz="1600" b="0" i="0" u="none" strike="noStrike" kern="1200" dirty="0">
                  <a:ln>
                    <a:noFill/>
                  </a:ln>
                  <a:solidFill>
                    <a:srgbClr val="008000"/>
                  </a:solidFill>
                  <a:latin typeface="Arial" pitchFamily="18"/>
                  <a:ea typeface="DejaVu Sans" pitchFamily="2"/>
                  <a:cs typeface="FreeSans" pitchFamily="2"/>
                </a:rPr>
                <a:t>Al(</a:t>
              </a:r>
              <a:r>
                <a:rPr lang="en-US" sz="1600" b="0" i="0" u="none" strike="noStrike" kern="1200" dirty="0" err="1">
                  <a:ln>
                    <a:noFill/>
                  </a:ln>
                  <a:solidFill>
                    <a:srgbClr val="008000"/>
                  </a:solidFill>
                  <a:latin typeface="Arial" pitchFamily="18"/>
                  <a:ea typeface="DejaVu Sans" pitchFamily="2"/>
                  <a:cs typeface="FreeSans" pitchFamily="2"/>
                </a:rPr>
                <a:t>n,</a:t>
              </a:r>
              <a:r>
                <a:rPr lang="en-US" sz="1600" b="0" i="0" u="none" strike="noStrike" kern="1200" dirty="0" err="1">
                  <a:ln>
                    <a:noFill/>
                  </a:ln>
                  <a:solidFill>
                    <a:srgbClr val="008000"/>
                  </a:solidFill>
                  <a:latin typeface="Symbol" pitchFamily="18"/>
                  <a:ea typeface="DejaVu Sans" pitchFamily="2"/>
                  <a:cs typeface="FreeSans" pitchFamily="2"/>
                </a:rPr>
                <a:t>a</a:t>
              </a:r>
              <a:r>
                <a:rPr lang="en-US" sz="1600" b="0" i="0" u="none" strike="noStrike" kern="1200" dirty="0">
                  <a:ln>
                    <a:noFill/>
                  </a:ln>
                  <a:solidFill>
                    <a:srgbClr val="008000"/>
                  </a:solidFill>
                  <a:latin typeface="Arial" pitchFamily="18"/>
                  <a:ea typeface="DejaVu Sans" pitchFamily="2"/>
                  <a:cs typeface="FreeSans" pitchFamily="2"/>
                </a:rPr>
                <a:t>)</a:t>
              </a:r>
              <a:r>
                <a:rPr lang="en-US" sz="1600" b="0" i="0" u="none" strike="noStrike" kern="1200" baseline="30000" dirty="0">
                  <a:ln>
                    <a:noFill/>
                  </a:ln>
                  <a:solidFill>
                    <a:srgbClr val="008000"/>
                  </a:solidFill>
                  <a:latin typeface="Arial" pitchFamily="18"/>
                  <a:ea typeface="DejaVu Sans" pitchFamily="2"/>
                  <a:cs typeface="FreeSans" pitchFamily="2"/>
                </a:rPr>
                <a:t>23</a:t>
              </a:r>
              <a:r>
                <a:rPr lang="en-US" sz="1600" b="0" i="0" u="none" strike="noStrike" kern="1200" dirty="0">
                  <a:ln>
                    <a:noFill/>
                  </a:ln>
                  <a:solidFill>
                    <a:srgbClr val="008000"/>
                  </a:solidFill>
                  <a:latin typeface="Arial" pitchFamily="18"/>
                  <a:ea typeface="DejaVu Sans" pitchFamily="2"/>
                  <a:cs typeface="FreeSans" pitchFamily="2"/>
                </a:rPr>
                <a:t>Na</a:t>
              </a:r>
            </a:p>
            <a:p>
              <a:pPr marL="0" marR="0" lvl="1" indent="0" algn="just" rtl="0" hangingPunct="0">
                <a:lnSpc>
                  <a:spcPct val="100000"/>
                </a:lnSpc>
                <a:spcBef>
                  <a:spcPts val="0"/>
                </a:spcBef>
                <a:spcAft>
                  <a:spcPts val="0"/>
                </a:spcAft>
                <a:buSzPct val="45000"/>
                <a:buFont typeface="StarSymbol"/>
                <a:buChar char="●"/>
                <a:tabLst/>
              </a:pPr>
              <a:r>
                <a:rPr lang="en-US" sz="1600" b="0" i="0" u="none" strike="noStrike" kern="1200" dirty="0">
                  <a:ln>
                    <a:noFill/>
                  </a:ln>
                  <a:solidFill>
                    <a:srgbClr val="008000"/>
                  </a:solidFill>
                  <a:latin typeface="Arial" pitchFamily="18"/>
                  <a:ea typeface="DejaVu Sans" pitchFamily="2"/>
                  <a:cs typeface="FreeSans" pitchFamily="2"/>
                </a:rPr>
                <a:t>Need for better </a:t>
              </a:r>
              <a:r>
                <a:rPr lang="en-US" sz="1600" b="0" i="0" u="none" strike="noStrike" kern="1200" baseline="30000" dirty="0">
                  <a:ln>
                    <a:noFill/>
                  </a:ln>
                  <a:solidFill>
                    <a:srgbClr val="008000"/>
                  </a:solidFill>
                  <a:latin typeface="Arial" pitchFamily="18"/>
                  <a:ea typeface="DejaVu Sans" pitchFamily="2"/>
                  <a:cs typeface="FreeSans" pitchFamily="2"/>
                </a:rPr>
                <a:t>27</a:t>
              </a:r>
              <a:r>
                <a:rPr lang="en-US" sz="1600" b="0" i="0" u="none" strike="noStrike" kern="1200" dirty="0">
                  <a:ln>
                    <a:noFill/>
                  </a:ln>
                  <a:solidFill>
                    <a:srgbClr val="008000"/>
                  </a:solidFill>
                  <a:latin typeface="Arial" pitchFamily="18"/>
                  <a:ea typeface="DejaVu Sans" pitchFamily="2"/>
                  <a:cs typeface="FreeSans" pitchFamily="2"/>
                </a:rPr>
                <a:t>Al</a:t>
              </a:r>
              <a:r>
                <a:rPr lang="en-US" sz="1600" b="0" i="0" u="none" strike="noStrike" kern="1200" dirty="0">
                  <a:ln>
                    <a:noFill/>
                  </a:ln>
                  <a:latin typeface="Arial" pitchFamily="18"/>
                  <a:ea typeface="DejaVu Sans" pitchFamily="2"/>
                  <a:cs typeface="FreeSans" pitchFamily="2"/>
                </a:rPr>
                <a:t> spectroscopy (E</a:t>
              </a:r>
              <a:r>
                <a:rPr lang="en-US" sz="1600" b="0" i="0" u="none" strike="noStrike" kern="1200" baseline="-25000" dirty="0">
                  <a:ln>
                    <a:noFill/>
                  </a:ln>
                  <a:latin typeface="Arial" pitchFamily="18"/>
                  <a:ea typeface="DejaVu Sans" pitchFamily="2"/>
                  <a:cs typeface="FreeSans" pitchFamily="2"/>
                </a:rPr>
                <a:t>R</a:t>
              </a:r>
              <a:r>
                <a:rPr lang="en-US" sz="1600" b="0" i="0" u="none" strike="noStrike" kern="1200" dirty="0">
                  <a:ln>
                    <a:noFill/>
                  </a:ln>
                  <a:latin typeface="Arial" pitchFamily="18"/>
                  <a:ea typeface="DejaVu Sans" pitchFamily="2"/>
                  <a:cs typeface="FreeSans" pitchFamily="2"/>
                </a:rPr>
                <a:t>, </a:t>
              </a:r>
              <a:r>
                <a:rPr lang="en-US" sz="1600" b="0" i="0" u="none" strike="noStrike" kern="1200" dirty="0" err="1">
                  <a:ln>
                    <a:noFill/>
                  </a:ln>
                  <a:latin typeface="Arial" pitchFamily="18"/>
                  <a:ea typeface="DejaVu Sans" pitchFamily="2"/>
                  <a:cs typeface="FreeSans" pitchFamily="2"/>
                </a:rPr>
                <a:t>J</a:t>
              </a:r>
              <a:r>
                <a:rPr lang="en-US" sz="1600" b="0" i="0" u="none" strike="noStrike" kern="1200" dirty="0" err="1">
                  <a:ln>
                    <a:noFill/>
                  </a:ln>
                  <a:latin typeface="Symbol" pitchFamily="18"/>
                  <a:ea typeface="DejaVu Sans" pitchFamily="2"/>
                  <a:cs typeface="FreeSans" pitchFamily="2"/>
                </a:rPr>
                <a:t>p</a:t>
              </a:r>
              <a:r>
                <a:rPr lang="en-US" sz="1600" b="0" i="0" u="none" strike="noStrike" kern="1200" dirty="0">
                  <a:ln>
                    <a:noFill/>
                  </a:ln>
                  <a:latin typeface="Arial" pitchFamily="18"/>
                  <a:ea typeface="DejaVu Sans" pitchFamily="2"/>
                  <a:cs typeface="FreeSans" pitchFamily="2"/>
                </a:rPr>
                <a:t>, </a:t>
              </a:r>
              <a:r>
                <a:rPr lang="en-US" sz="1600" b="0" i="0" u="none" strike="noStrike" kern="1200" dirty="0" err="1">
                  <a:ln>
                    <a:noFill/>
                  </a:ln>
                  <a:solidFill>
                    <a:srgbClr val="000000"/>
                  </a:solidFill>
                  <a:latin typeface="Symbol" pitchFamily="18"/>
                  <a:ea typeface="DejaVu Sans" pitchFamily="2"/>
                  <a:cs typeface="FreeSans" pitchFamily="2"/>
                </a:rPr>
                <a:t>G</a:t>
              </a:r>
              <a:r>
                <a:rPr lang="en-US" sz="1600" b="0" i="0" u="none" strike="noStrike" kern="1200" baseline="-25000" dirty="0" err="1">
                  <a:ln>
                    <a:noFill/>
                  </a:ln>
                  <a:solidFill>
                    <a:srgbClr val="000000"/>
                  </a:solidFill>
                  <a:latin typeface="Arial" pitchFamily="18"/>
                  <a:ea typeface="DejaVu Sans" pitchFamily="2"/>
                  <a:cs typeface="FreeSans" pitchFamily="2"/>
                </a:rPr>
                <a:t>p</a:t>
              </a:r>
              <a:r>
                <a:rPr lang="en-US" sz="1600" b="0" i="0" u="none" strike="noStrike" kern="1200" dirty="0">
                  <a:ln>
                    <a:noFill/>
                  </a:ln>
                  <a:latin typeface="Arial" pitchFamily="18"/>
                  <a:ea typeface="DejaVu Sans" pitchFamily="2"/>
                  <a:cs typeface="FreeSans" pitchFamily="2"/>
                </a:rPr>
                <a:t>, </a:t>
              </a:r>
              <a:r>
                <a:rPr lang="en-US" sz="1600" b="0" i="0" u="none" strike="noStrike" kern="1200" dirty="0">
                  <a:ln>
                    <a:noFill/>
                  </a:ln>
                  <a:latin typeface="Symbol" pitchFamily="18"/>
                  <a:ea typeface="DejaVu Sans" pitchFamily="2"/>
                  <a:cs typeface="FreeSans" pitchFamily="2"/>
                </a:rPr>
                <a:t>G</a:t>
              </a:r>
              <a:r>
                <a:rPr lang="en-US" sz="1600" b="0" i="0" u="none" strike="noStrike" kern="1200" baseline="-25000" dirty="0">
                  <a:ln>
                    <a:noFill/>
                  </a:ln>
                  <a:solidFill>
                    <a:srgbClr val="000000"/>
                  </a:solidFill>
                  <a:latin typeface="Symbol" pitchFamily="18"/>
                  <a:ea typeface="DejaVu Sans" pitchFamily="2"/>
                  <a:cs typeface="FreeSans" pitchFamily="2"/>
                </a:rPr>
                <a:t>a</a:t>
              </a:r>
              <a:r>
                <a:rPr lang="en-US" sz="1600" b="0" i="0" u="none" strike="noStrike" kern="1200" dirty="0">
                  <a:ln>
                    <a:noFill/>
                  </a:ln>
                  <a:latin typeface="Arial" pitchFamily="18"/>
                  <a:ea typeface="DejaVu Sans" pitchFamily="2"/>
                  <a:cs typeface="FreeSans" pitchFamily="2"/>
                </a:rPr>
                <a:t>) above neutron threshold (S</a:t>
              </a:r>
              <a:r>
                <a:rPr lang="en-US" sz="1600" b="0" i="0" u="none" strike="noStrike" kern="1200" baseline="-25000" dirty="0">
                  <a:ln>
                    <a:noFill/>
                  </a:ln>
                  <a:latin typeface="Arial" pitchFamily="18"/>
                  <a:ea typeface="DejaVu Sans" pitchFamily="2"/>
                  <a:cs typeface="FreeSans" pitchFamily="2"/>
                </a:rPr>
                <a:t>n</a:t>
              </a:r>
              <a:r>
                <a:rPr lang="en-US" sz="1600" b="0" i="0" u="none" strike="noStrike" kern="1200" dirty="0">
                  <a:ln>
                    <a:noFill/>
                  </a:ln>
                  <a:latin typeface="Arial" pitchFamily="18"/>
                  <a:ea typeface="DejaVu Sans" pitchFamily="2"/>
                  <a:cs typeface="FreeSans" pitchFamily="2"/>
                </a:rPr>
                <a:t> = 13 MeV)</a:t>
              </a:r>
            </a:p>
          </p:txBody>
        </p:sp>
        <p:sp>
          <p:nvSpPr>
            <p:cNvPr id="37" name="Freeform 36"/>
            <p:cNvSpPr/>
            <p:nvPr/>
          </p:nvSpPr>
          <p:spPr>
            <a:xfrm>
              <a:off x="70691" y="1138786"/>
              <a:ext cx="8988602" cy="225523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18360">
              <a:solidFill>
                <a:srgbClr val="008000"/>
              </a:solidFill>
              <a:prstDash val="solid"/>
            </a:ln>
          </p:spPr>
          <p:txBody>
            <a:bodyPr vert="horz" wrap="none" lIns="99000" tIns="54000" rIns="99000" bIns="54000" anchor="ctr" anchorCtr="0"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DejaVu Sans" pitchFamily="2"/>
                <a:cs typeface="FreeSans" pitchFamily="2"/>
              </a:endParaRPr>
            </a:p>
          </p:txBody>
        </p:sp>
      </p:grpSp>
      <p:grpSp>
        <p:nvGrpSpPr>
          <p:cNvPr id="4" name="Group 3"/>
          <p:cNvGrpSpPr/>
          <p:nvPr/>
        </p:nvGrpSpPr>
        <p:grpSpPr>
          <a:xfrm>
            <a:off x="74825" y="3580752"/>
            <a:ext cx="8988602" cy="3123602"/>
            <a:chOff x="67451" y="3580752"/>
            <a:chExt cx="8988602" cy="3123602"/>
          </a:xfrm>
        </p:grpSpPr>
        <p:sp>
          <p:nvSpPr>
            <p:cNvPr id="40" name="TextBox 39"/>
            <p:cNvSpPr txBox="1"/>
            <p:nvPr/>
          </p:nvSpPr>
          <p:spPr>
            <a:xfrm>
              <a:off x="112351" y="3593268"/>
              <a:ext cx="6273297" cy="609611"/>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en-US" b="0" i="0" u="none" strike="noStrike" kern="1200" baseline="30000" dirty="0">
                  <a:ln>
                    <a:noFill/>
                  </a:ln>
                  <a:solidFill>
                    <a:srgbClr val="0000FF"/>
                  </a:solidFill>
                  <a:latin typeface="Arial" pitchFamily="18"/>
                  <a:ea typeface="DejaVu Sans" pitchFamily="2"/>
                  <a:cs typeface="FreeSans" pitchFamily="2"/>
                </a:rPr>
                <a:t>26</a:t>
              </a:r>
              <a:r>
                <a:rPr lang="en-US" b="0" i="0" u="none" strike="noStrike" kern="1200" dirty="0">
                  <a:ln>
                    <a:noFill/>
                  </a:ln>
                  <a:solidFill>
                    <a:srgbClr val="0000FF"/>
                  </a:solidFill>
                  <a:latin typeface="Arial" pitchFamily="18"/>
                  <a:ea typeface="DejaVu Sans" pitchFamily="2"/>
                  <a:cs typeface="FreeSans" pitchFamily="2"/>
                </a:rPr>
                <a:t>Al(</a:t>
              </a:r>
              <a:r>
                <a:rPr lang="en-US" b="0" i="0" u="none" strike="noStrike" kern="1200" dirty="0" err="1">
                  <a:ln>
                    <a:noFill/>
                  </a:ln>
                  <a:solidFill>
                    <a:srgbClr val="0000FF"/>
                  </a:solidFill>
                  <a:latin typeface="Arial" pitchFamily="18"/>
                  <a:ea typeface="DejaVu Sans" pitchFamily="2"/>
                  <a:cs typeface="FreeSans" pitchFamily="2"/>
                </a:rPr>
                <a:t>n,p</a:t>
              </a:r>
              <a:r>
                <a:rPr lang="en-US" b="0" i="0" u="none" strike="noStrike" kern="1200" dirty="0">
                  <a:ln>
                    <a:noFill/>
                  </a:ln>
                  <a:solidFill>
                    <a:srgbClr val="0000FF"/>
                  </a:solidFill>
                  <a:latin typeface="Arial" pitchFamily="18"/>
                  <a:ea typeface="DejaVu Sans" pitchFamily="2"/>
                  <a:cs typeface="FreeSans" pitchFamily="2"/>
                </a:rPr>
                <a:t>)</a:t>
              </a:r>
              <a:r>
                <a:rPr lang="en-US" b="0" i="0" u="none" strike="noStrike" kern="1200" baseline="30000" dirty="0">
                  <a:ln>
                    <a:noFill/>
                  </a:ln>
                  <a:solidFill>
                    <a:srgbClr val="0000FF"/>
                  </a:solidFill>
                  <a:latin typeface="Arial" pitchFamily="18"/>
                  <a:ea typeface="DejaVu Sans" pitchFamily="2"/>
                  <a:cs typeface="FreeSans" pitchFamily="2"/>
                </a:rPr>
                <a:t>26</a:t>
              </a:r>
              <a:r>
                <a:rPr lang="en-US" b="0" i="0" u="none" strike="noStrike" kern="1200" dirty="0">
                  <a:ln>
                    <a:noFill/>
                  </a:ln>
                  <a:solidFill>
                    <a:srgbClr val="0000FF"/>
                  </a:solidFill>
                  <a:latin typeface="Arial" pitchFamily="18"/>
                  <a:ea typeface="DejaVu Sans" pitchFamily="2"/>
                  <a:cs typeface="FreeSans" pitchFamily="2"/>
                </a:rPr>
                <a:t>Mg and </a:t>
              </a:r>
              <a:r>
                <a:rPr lang="en-US" b="0" i="0" u="none" strike="noStrike" kern="1200" baseline="30000" dirty="0">
                  <a:ln>
                    <a:noFill/>
                  </a:ln>
                  <a:solidFill>
                    <a:srgbClr val="0000FF"/>
                  </a:solidFill>
                  <a:latin typeface="Arial" pitchFamily="18"/>
                  <a:ea typeface="DejaVu Sans" pitchFamily="2"/>
                  <a:cs typeface="FreeSans" pitchFamily="2"/>
                </a:rPr>
                <a:t>26</a:t>
              </a:r>
              <a:r>
                <a:rPr lang="en-US" b="0" i="0" u="none" strike="noStrike" kern="1200" dirty="0">
                  <a:ln>
                    <a:noFill/>
                  </a:ln>
                  <a:solidFill>
                    <a:srgbClr val="0000FF"/>
                  </a:solidFill>
                  <a:latin typeface="Arial" pitchFamily="18"/>
                  <a:ea typeface="DejaVu Sans" pitchFamily="2"/>
                  <a:cs typeface="FreeSans" pitchFamily="2"/>
                </a:rPr>
                <a:t>Al(</a:t>
              </a:r>
              <a:r>
                <a:rPr lang="en-US" b="0" i="0" u="none" strike="noStrike" kern="1200" dirty="0" err="1">
                  <a:ln>
                    <a:noFill/>
                  </a:ln>
                  <a:solidFill>
                    <a:srgbClr val="0000FF"/>
                  </a:solidFill>
                  <a:latin typeface="Arial" pitchFamily="18"/>
                  <a:ea typeface="DejaVu Sans" pitchFamily="2"/>
                  <a:cs typeface="FreeSans" pitchFamily="2"/>
                </a:rPr>
                <a:t>n,</a:t>
              </a:r>
              <a:r>
                <a:rPr lang="en-US" b="0" i="0" u="none" strike="noStrike" kern="1200" dirty="0" err="1">
                  <a:ln>
                    <a:noFill/>
                  </a:ln>
                  <a:solidFill>
                    <a:srgbClr val="0000FF"/>
                  </a:solidFill>
                  <a:latin typeface="Symbol" pitchFamily="18"/>
                  <a:ea typeface="DejaVu Sans" pitchFamily="2"/>
                  <a:cs typeface="FreeSans" pitchFamily="2"/>
                </a:rPr>
                <a:t>a</a:t>
              </a:r>
              <a:r>
                <a:rPr lang="en-US" b="0" i="0" u="none" strike="noStrike" kern="1200" dirty="0">
                  <a:ln>
                    <a:noFill/>
                  </a:ln>
                  <a:solidFill>
                    <a:srgbClr val="0000FF"/>
                  </a:solidFill>
                  <a:latin typeface="Arial" pitchFamily="18"/>
                  <a:ea typeface="DejaVu Sans" pitchFamily="2"/>
                  <a:cs typeface="FreeSans" pitchFamily="2"/>
                </a:rPr>
                <a:t>)</a:t>
              </a:r>
              <a:r>
                <a:rPr lang="en-US" b="0" i="0" u="none" strike="noStrike" kern="1200" baseline="30000" dirty="0">
                  <a:ln>
                    <a:noFill/>
                  </a:ln>
                  <a:solidFill>
                    <a:srgbClr val="0000FF"/>
                  </a:solidFill>
                  <a:latin typeface="Arial" pitchFamily="18"/>
                  <a:ea typeface="DejaVu Sans" pitchFamily="2"/>
                  <a:cs typeface="FreeSans" pitchFamily="2"/>
                </a:rPr>
                <a:t>23</a:t>
              </a:r>
              <a:r>
                <a:rPr lang="en-US" b="0" i="0" u="none" strike="noStrike" kern="1200" dirty="0">
                  <a:ln>
                    <a:noFill/>
                  </a:ln>
                  <a:solidFill>
                    <a:srgbClr val="0000FF"/>
                  </a:solidFill>
                  <a:latin typeface="Arial" pitchFamily="18"/>
                  <a:ea typeface="DejaVu Sans" pitchFamily="2"/>
                  <a:cs typeface="FreeSans" pitchFamily="2"/>
                </a:rPr>
                <a:t>Na in massive star</a:t>
              </a:r>
            </a:p>
            <a:p>
              <a:pPr marL="0" marR="0" lvl="0" indent="0" algn="just" rtl="0" hangingPunct="0">
                <a:lnSpc>
                  <a:spcPct val="100000"/>
                </a:lnSpc>
                <a:spcBef>
                  <a:spcPts val="0"/>
                </a:spcBef>
                <a:spcAft>
                  <a:spcPts val="0"/>
                </a:spcAft>
                <a:buNone/>
                <a:tabLst/>
              </a:pPr>
              <a:r>
                <a:rPr lang="en-US" sz="1600" b="0" i="0" u="none" strike="noStrike" kern="1200" dirty="0">
                  <a:ln>
                    <a:noFill/>
                  </a:ln>
                  <a:latin typeface="Arial" pitchFamily="18"/>
                  <a:ea typeface="DejaVu Sans" pitchFamily="2"/>
                  <a:cs typeface="FreeSans" pitchFamily="2"/>
                </a:rPr>
                <a:t>	→ Populating r</a:t>
              </a:r>
              <a:r>
                <a:rPr lang="en-US" sz="1600" b="0" i="0" u="none" strike="noStrike" kern="1200" dirty="0">
                  <a:ln>
                    <a:noFill/>
                  </a:ln>
                  <a:latin typeface="Arial" pitchFamily="34"/>
                  <a:ea typeface="Arial" pitchFamily="34"/>
                  <a:cs typeface="Arial" pitchFamily="34"/>
                </a:rPr>
                <a:t>e</a:t>
              </a:r>
              <a:r>
                <a:rPr lang="en-US" sz="1600" b="0" i="0" u="none" strike="noStrike" kern="1200" dirty="0">
                  <a:ln>
                    <a:noFill/>
                  </a:ln>
                  <a:latin typeface="Arial" pitchFamily="18"/>
                  <a:ea typeface="DejaVu Sans" pitchFamily="2"/>
                  <a:cs typeface="FreeSans" pitchFamily="2"/>
                </a:rPr>
                <a:t>sonances with the </a:t>
              </a:r>
              <a:r>
                <a:rPr lang="en-US" sz="1600" b="0" i="0" u="none" strike="noStrike" kern="1200" baseline="30000" dirty="0">
                  <a:ln>
                    <a:noFill/>
                  </a:ln>
                  <a:latin typeface="Arial" pitchFamily="18"/>
                  <a:ea typeface="DejaVu Sans" pitchFamily="2"/>
                  <a:cs typeface="FreeSans" pitchFamily="2"/>
                </a:rPr>
                <a:t>27</a:t>
              </a:r>
              <a:r>
                <a:rPr lang="en-US" sz="1600" b="0" i="0" u="none" strike="noStrike" kern="1200" dirty="0">
                  <a:ln>
                    <a:noFill/>
                  </a:ln>
                  <a:latin typeface="Arial" pitchFamily="18"/>
                  <a:ea typeface="DejaVu Sans" pitchFamily="2"/>
                  <a:cs typeface="FreeSans" pitchFamily="2"/>
                </a:rPr>
                <a:t>Al(</a:t>
              </a:r>
              <a:r>
                <a:rPr lang="en-US" sz="1600" b="0" i="0" u="none" strike="noStrike" kern="1200" dirty="0" err="1">
                  <a:ln>
                    <a:noFill/>
                  </a:ln>
                  <a:latin typeface="Arial" pitchFamily="18"/>
                  <a:ea typeface="DejaVu Sans" pitchFamily="2"/>
                  <a:cs typeface="FreeSans" pitchFamily="2"/>
                </a:rPr>
                <a:t>p,p</a:t>
              </a:r>
              <a:r>
                <a:rPr lang="en-US" sz="1600" b="0" i="0" u="none" strike="noStrike" kern="1200" dirty="0">
                  <a:ln>
                    <a:noFill/>
                  </a:ln>
                  <a:latin typeface="Arial" pitchFamily="18"/>
                  <a:ea typeface="DejaVu Sans" pitchFamily="2"/>
                  <a:cs typeface="FreeSans" pitchFamily="2"/>
                </a:rPr>
                <a:t>')</a:t>
              </a:r>
              <a:r>
                <a:rPr lang="en-US" sz="1600" b="0" i="0" u="none" strike="noStrike" kern="1200" baseline="30000" dirty="0">
                  <a:ln>
                    <a:noFill/>
                  </a:ln>
                  <a:solidFill>
                    <a:srgbClr val="000000"/>
                  </a:solidFill>
                  <a:latin typeface="Arial" pitchFamily="18"/>
                  <a:ea typeface="DejaVu Sans" pitchFamily="2"/>
                  <a:cs typeface="FreeSans" pitchFamily="2"/>
                </a:rPr>
                <a:t>27</a:t>
              </a:r>
              <a:r>
                <a:rPr lang="en-US" sz="1600" b="0" i="0" u="none" strike="noStrike" kern="1200" dirty="0">
                  <a:ln>
                    <a:noFill/>
                  </a:ln>
                  <a:latin typeface="Arial" pitchFamily="18"/>
                  <a:ea typeface="DejaVu Sans" pitchFamily="2"/>
                  <a:cs typeface="FreeSans" pitchFamily="2"/>
                </a:rPr>
                <a:t>Al* reaction</a:t>
              </a:r>
            </a:p>
          </p:txBody>
        </p:sp>
        <p:pic>
          <p:nvPicPr>
            <p:cNvPr id="42" name="Picture 2"/>
            <p:cNvPicPr>
              <a:picLocks noChangeAspect="1"/>
            </p:cNvPicPr>
            <p:nvPr/>
          </p:nvPicPr>
          <p:blipFill>
            <a:blip r:embed="rId4">
              <a:alphaModFix/>
            </a:blip>
            <a:srcRect/>
            <a:stretch>
              <a:fillRect/>
            </a:stretch>
          </p:blipFill>
          <p:spPr>
            <a:xfrm>
              <a:off x="692354" y="4458495"/>
              <a:ext cx="4985851" cy="1758942"/>
            </a:xfrm>
            <a:prstGeom prst="rect">
              <a:avLst/>
            </a:prstGeom>
            <a:noFill/>
            <a:ln>
              <a:noFill/>
            </a:ln>
          </p:spPr>
        </p:pic>
        <p:pic>
          <p:nvPicPr>
            <p:cNvPr id="43" name="Picture 42"/>
            <p:cNvPicPr>
              <a:picLocks noChangeAspect="1"/>
            </p:cNvPicPr>
            <p:nvPr/>
          </p:nvPicPr>
          <p:blipFill>
            <a:blip r:embed="rId5">
              <a:alphaModFix/>
            </a:blip>
            <a:srcRect/>
            <a:stretch>
              <a:fillRect/>
            </a:stretch>
          </p:blipFill>
          <p:spPr>
            <a:xfrm>
              <a:off x="6402124" y="4201353"/>
              <a:ext cx="2456628" cy="2382545"/>
            </a:xfrm>
            <a:prstGeom prst="rect">
              <a:avLst/>
            </a:prstGeom>
            <a:noFill/>
            <a:ln>
              <a:noFill/>
            </a:ln>
          </p:spPr>
        </p:pic>
        <p:sp>
          <p:nvSpPr>
            <p:cNvPr id="44" name="TextBox 43"/>
            <p:cNvSpPr txBox="1"/>
            <p:nvPr/>
          </p:nvSpPr>
          <p:spPr>
            <a:xfrm>
              <a:off x="980262" y="6171973"/>
              <a:ext cx="3873273" cy="294545"/>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1600" b="0" i="0" u="none" strike="noStrike" kern="1200" dirty="0">
                  <a:ln>
                    <a:noFill/>
                  </a:ln>
                  <a:latin typeface="Arial" pitchFamily="18"/>
                  <a:ea typeface="DejaVu Sans" pitchFamily="2"/>
                  <a:cs typeface="FreeSans" pitchFamily="2"/>
                </a:rPr>
                <a:t>30 new states above neutron threshold in </a:t>
              </a:r>
              <a:r>
                <a:rPr lang="en-US" sz="1600" b="0" i="0" u="none" strike="noStrike" kern="1200" baseline="30000" dirty="0">
                  <a:ln>
                    <a:noFill/>
                  </a:ln>
                  <a:latin typeface="Arial" pitchFamily="18"/>
                  <a:ea typeface="DejaVu Sans" pitchFamily="2"/>
                  <a:cs typeface="FreeSans" pitchFamily="2"/>
                </a:rPr>
                <a:t>27</a:t>
              </a:r>
              <a:r>
                <a:rPr lang="en-US" sz="1600" b="0" i="0" u="none" strike="noStrike" kern="1200" dirty="0">
                  <a:ln>
                    <a:noFill/>
                  </a:ln>
                  <a:latin typeface="Arial" pitchFamily="18"/>
                  <a:ea typeface="DejaVu Sans" pitchFamily="2"/>
                  <a:cs typeface="FreeSans" pitchFamily="2"/>
                </a:rPr>
                <a:t>Al</a:t>
              </a:r>
            </a:p>
          </p:txBody>
        </p:sp>
        <p:sp>
          <p:nvSpPr>
            <p:cNvPr id="45" name="TextBox 44"/>
            <p:cNvSpPr txBox="1"/>
            <p:nvPr/>
          </p:nvSpPr>
          <p:spPr>
            <a:xfrm>
              <a:off x="952674" y="6390743"/>
              <a:ext cx="4365082" cy="267915"/>
            </a:xfrm>
            <a:prstGeom prst="rect">
              <a:avLst/>
            </a:prstGeom>
            <a:noFill/>
            <a:ln>
              <a:noFill/>
            </a:ln>
          </p:spPr>
          <p:txBody>
            <a:bodyPr vert="horz" wrap="none" lIns="90000" tIns="45000" rIns="90000" bIns="45000" anchorCtr="0" compatLnSpc="0">
              <a:spAutoFit/>
            </a:bodyPr>
            <a:lstStyle/>
            <a:p>
              <a:pPr lvl="0" hangingPunct="0"/>
              <a:r>
                <a:rPr lang="en-US" sz="1200" b="0" i="0" u="none" strike="noStrike" kern="1200" dirty="0">
                  <a:ln>
                    <a:noFill/>
                  </a:ln>
                  <a:solidFill>
                    <a:srgbClr val="800080"/>
                  </a:solidFill>
                  <a:latin typeface="Arial" pitchFamily="18"/>
                  <a:ea typeface="DejaVu Sans" pitchFamily="2"/>
                  <a:cs typeface="FreeSans" pitchFamily="2"/>
                </a:rPr>
                <a:t>S. </a:t>
              </a:r>
              <a:r>
                <a:rPr lang="en-US" sz="1200" b="0" i="0" u="none" strike="noStrike" kern="1200" dirty="0" err="1">
                  <a:ln>
                    <a:noFill/>
                  </a:ln>
                  <a:solidFill>
                    <a:srgbClr val="800080"/>
                  </a:solidFill>
                  <a:latin typeface="Arial" pitchFamily="18"/>
                  <a:ea typeface="DejaVu Sans" pitchFamily="2"/>
                  <a:cs typeface="FreeSans" pitchFamily="2"/>
                </a:rPr>
                <a:t>Benamara</a:t>
              </a:r>
              <a:r>
                <a:rPr lang="en-US" sz="1200" b="0" i="0" u="none" strike="noStrike" kern="1200" dirty="0">
                  <a:ln>
                    <a:noFill/>
                  </a:ln>
                  <a:solidFill>
                    <a:srgbClr val="800080"/>
                  </a:solidFill>
                  <a:latin typeface="Arial" pitchFamily="18"/>
                  <a:ea typeface="DejaVu Sans" pitchFamily="2"/>
                  <a:cs typeface="FreeSans" pitchFamily="2"/>
                </a:rPr>
                <a:t>, N. de </a:t>
              </a:r>
              <a:r>
                <a:rPr lang="en-US" sz="1200" b="0" i="0" u="none" strike="noStrike" kern="1200" dirty="0" err="1">
                  <a:ln>
                    <a:noFill/>
                  </a:ln>
                  <a:solidFill>
                    <a:srgbClr val="800080"/>
                  </a:solidFill>
                  <a:latin typeface="Arial" pitchFamily="18"/>
                  <a:ea typeface="DejaVu Sans" pitchFamily="2"/>
                  <a:cs typeface="FreeSans" pitchFamily="2"/>
                </a:rPr>
                <a:t>S</a:t>
              </a:r>
              <a:r>
                <a:rPr lang="en-US" sz="1200" b="0" i="0" u="none" strike="noStrike" kern="1200" dirty="0" err="1">
                  <a:ln>
                    <a:noFill/>
                  </a:ln>
                  <a:solidFill>
                    <a:srgbClr val="800080"/>
                  </a:solidFill>
                  <a:latin typeface="Arial" pitchFamily="34"/>
                  <a:ea typeface="Arial" pitchFamily="34"/>
                  <a:cs typeface="Arial" pitchFamily="34"/>
                </a:rPr>
                <a:t>é</a:t>
              </a:r>
              <a:r>
                <a:rPr lang="en-US" sz="1200" b="0" i="0" u="none" strike="noStrike" kern="1200" dirty="0" err="1">
                  <a:ln>
                    <a:noFill/>
                  </a:ln>
                  <a:solidFill>
                    <a:srgbClr val="800080"/>
                  </a:solidFill>
                  <a:latin typeface="Arial" pitchFamily="18"/>
                  <a:ea typeface="DejaVu Sans" pitchFamily="2"/>
                  <a:cs typeface="FreeSans" pitchFamily="2"/>
                </a:rPr>
                <a:t>r</a:t>
              </a:r>
              <a:r>
                <a:rPr lang="en-US" sz="1200" b="0" i="0" u="none" strike="noStrike" kern="1200" dirty="0" err="1">
                  <a:ln>
                    <a:noFill/>
                  </a:ln>
                  <a:solidFill>
                    <a:srgbClr val="800080"/>
                  </a:solidFill>
                  <a:latin typeface="Arial" pitchFamily="34"/>
                  <a:ea typeface="Arial" pitchFamily="34"/>
                  <a:cs typeface="Arial" pitchFamily="34"/>
                </a:rPr>
                <a:t>é</a:t>
              </a:r>
              <a:r>
                <a:rPr lang="en-US" sz="1200" b="0" i="0" u="none" strike="noStrike" kern="1200" dirty="0" err="1">
                  <a:ln>
                    <a:noFill/>
                  </a:ln>
                  <a:solidFill>
                    <a:srgbClr val="800080"/>
                  </a:solidFill>
                  <a:latin typeface="Arial" pitchFamily="18"/>
                  <a:ea typeface="DejaVu Sans" pitchFamily="2"/>
                  <a:cs typeface="FreeSans" pitchFamily="2"/>
                </a:rPr>
                <a:t>ville</a:t>
              </a:r>
              <a:r>
                <a:rPr lang="en-US" sz="1200" b="0" i="0" u="none" strike="noStrike" kern="1200" dirty="0">
                  <a:ln>
                    <a:noFill/>
                  </a:ln>
                  <a:solidFill>
                    <a:srgbClr val="800080"/>
                  </a:solidFill>
                  <a:latin typeface="Arial" pitchFamily="18"/>
                  <a:ea typeface="DejaVu Sans" pitchFamily="2"/>
                  <a:cs typeface="FreeSans" pitchFamily="2"/>
                </a:rPr>
                <a:t> et al, PRC </a:t>
              </a:r>
              <a:r>
                <a:rPr lang="en-US" sz="1200" dirty="0" smtClean="0">
                  <a:solidFill>
                    <a:srgbClr val="800080"/>
                  </a:solidFill>
                  <a:latin typeface="Arial" pitchFamily="18"/>
                  <a:ea typeface="DejaVu Sans" pitchFamily="2"/>
                  <a:cs typeface="FreeSans" pitchFamily="2"/>
                </a:rPr>
                <a:t>89</a:t>
              </a:r>
              <a:r>
                <a:rPr lang="en-US" sz="1200" dirty="0">
                  <a:solidFill>
                    <a:srgbClr val="800080"/>
                  </a:solidFill>
                  <a:latin typeface="Arial" pitchFamily="18"/>
                  <a:ea typeface="DejaVu Sans" pitchFamily="2"/>
                  <a:cs typeface="FreeSans" pitchFamily="2"/>
                </a:rPr>
                <a:t>, 065805 (2014)</a:t>
              </a:r>
              <a:endParaRPr lang="en-US" sz="1200" b="0" i="0" u="none" strike="noStrike" kern="1200" dirty="0">
                <a:ln>
                  <a:noFill/>
                </a:ln>
                <a:solidFill>
                  <a:srgbClr val="800080"/>
                </a:solidFill>
                <a:latin typeface="Arial" pitchFamily="18"/>
                <a:ea typeface="DejaVu Sans" pitchFamily="2"/>
                <a:cs typeface="FreeSans" pitchFamily="2"/>
              </a:endParaRPr>
            </a:p>
          </p:txBody>
        </p:sp>
        <p:sp>
          <p:nvSpPr>
            <p:cNvPr id="46" name="TextBox 45"/>
            <p:cNvSpPr txBox="1"/>
            <p:nvPr/>
          </p:nvSpPr>
          <p:spPr>
            <a:xfrm>
              <a:off x="586161" y="4170459"/>
              <a:ext cx="5927626" cy="326841"/>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defRPr sz="1800"/>
              </a:pPr>
              <a:r>
                <a:rPr lang="en-US" sz="1600" b="0" i="0" u="none" strike="noStrike" kern="1200" dirty="0">
                  <a:ln>
                    <a:noFill/>
                  </a:ln>
                  <a:solidFill>
                    <a:srgbClr val="008080"/>
                  </a:solidFill>
                  <a:latin typeface="Arial" pitchFamily="18"/>
                  <a:ea typeface="DejaVu Sans" pitchFamily="2"/>
                  <a:cs typeface="FreeSans" pitchFamily="2"/>
                </a:rPr>
                <a:t>Split-Pole spectrometer</a:t>
              </a:r>
              <a:r>
                <a:rPr lang="en-US" sz="1600" b="0" i="0" u="none" strike="noStrike" kern="1200" dirty="0">
                  <a:ln>
                    <a:noFill/>
                  </a:ln>
                  <a:latin typeface="Arial" pitchFamily="18"/>
                  <a:ea typeface="DejaVu Sans" pitchFamily="2"/>
                  <a:cs typeface="FreeSans" pitchFamily="2"/>
                </a:rPr>
                <a:t> (ALTO) + DSSSDs in reaction chamber</a:t>
              </a:r>
            </a:p>
          </p:txBody>
        </p:sp>
        <p:sp>
          <p:nvSpPr>
            <p:cNvPr id="47" name="Freeform 46"/>
            <p:cNvSpPr/>
            <p:nvPr/>
          </p:nvSpPr>
          <p:spPr>
            <a:xfrm>
              <a:off x="67451" y="3580752"/>
              <a:ext cx="8988602" cy="312360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18360">
              <a:solidFill>
                <a:srgbClr val="008000"/>
              </a:solidFill>
              <a:prstDash val="solid"/>
            </a:ln>
          </p:spPr>
          <p:txBody>
            <a:bodyPr vert="horz" wrap="none" lIns="99000" tIns="54000" rIns="99000" bIns="54000" anchor="ctr" anchorCtr="0"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DejaVu Sans" pitchFamily="2"/>
                <a:cs typeface="FreeSans" pitchFamily="2"/>
              </a:endParaRPr>
            </a:p>
          </p:txBody>
        </p:sp>
        <p:sp>
          <p:nvSpPr>
            <p:cNvPr id="48" name="TextBox 47"/>
            <p:cNvSpPr txBox="1"/>
            <p:nvPr/>
          </p:nvSpPr>
          <p:spPr>
            <a:xfrm rot="16200000">
              <a:off x="7555123" y="5108930"/>
              <a:ext cx="2565719" cy="290520"/>
            </a:xfrm>
            <a:prstGeom prst="rect">
              <a:avLst/>
            </a:prstGeom>
            <a:noFill/>
            <a:ln>
              <a:noFill/>
            </a:ln>
          </p:spPr>
          <p:txBody>
            <a:bodyPr vert="horz" wrap="none" lIns="90000" tIns="45000" rIns="90000" bIns="45000" anchorCtr="0" compatLnSpc="0"/>
            <a:lstStyle/>
            <a:p>
              <a:pPr marL="0" marR="0" lvl="0" indent="0" rtl="0" hangingPunct="0">
                <a:lnSpc>
                  <a:spcPct val="100000"/>
                </a:lnSpc>
                <a:spcBef>
                  <a:spcPts val="0"/>
                </a:spcBef>
                <a:spcAft>
                  <a:spcPts val="0"/>
                </a:spcAft>
                <a:buNone/>
                <a:tabLst/>
                <a:defRPr sz="1200">
                  <a:solidFill>
                    <a:srgbClr val="800080"/>
                  </a:solidFill>
                </a:defRPr>
              </a:pPr>
              <a:r>
                <a:rPr lang="fr-FR" sz="1200" b="0" i="0" u="none" strike="noStrike" kern="1200">
                  <a:ln>
                    <a:noFill/>
                  </a:ln>
                  <a:solidFill>
                    <a:srgbClr val="800080"/>
                  </a:solidFill>
                  <a:latin typeface="Arial" pitchFamily="18"/>
                  <a:ea typeface="DejaVu Sans" pitchFamily="2"/>
                  <a:cs typeface="FreeSans" pitchFamily="2"/>
                </a:rPr>
                <a:t>Adsley et al. to be submitted</a:t>
              </a:r>
            </a:p>
          </p:txBody>
        </p:sp>
      </p:grpSp>
      <p:sp>
        <p:nvSpPr>
          <p:cNvPr id="23" name="Title 1"/>
          <p:cNvSpPr>
            <a:spLocks noGrp="1"/>
          </p:cNvSpPr>
          <p:nvPr>
            <p:ph type="title"/>
          </p:nvPr>
        </p:nvSpPr>
        <p:spPr>
          <a:xfrm>
            <a:off x="0" y="0"/>
            <a:ext cx="9143999" cy="608040"/>
          </a:xfrm>
          <a:solidFill>
            <a:srgbClr val="660066"/>
          </a:solidFill>
        </p:spPr>
        <p:txBody>
          <a:bodyPr/>
          <a:lstStyle/>
          <a:p>
            <a:r>
              <a:rPr lang="en-US" sz="3200" baseline="30000" dirty="0">
                <a:solidFill>
                  <a:schemeClr val="bg1"/>
                </a:solidFill>
              </a:rPr>
              <a:t>26</a:t>
            </a:r>
            <a:r>
              <a:rPr lang="en-US" sz="3200" dirty="0">
                <a:solidFill>
                  <a:schemeClr val="bg1"/>
                </a:solidFill>
              </a:rPr>
              <a:t>Al nucleosynthesis in massive stars</a:t>
            </a:r>
          </a:p>
        </p:txBody>
      </p:sp>
    </p:spTree>
    <p:extLst>
      <p:ext uri="{BB962C8B-B14F-4D97-AF65-F5344CB8AC3E}">
        <p14:creationId xmlns:p14="http://schemas.microsoft.com/office/powerpoint/2010/main" val="3997017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644008" y="5301208"/>
            <a:ext cx="4472378" cy="307777"/>
          </a:xfrm>
          <a:prstGeom prst="rect">
            <a:avLst/>
          </a:prstGeom>
          <a:noFill/>
          <a:ln>
            <a:noFill/>
          </a:ln>
        </p:spPr>
        <p:txBody>
          <a:bodyPr wrap="square" lIns="0" tIns="0" rIns="0" bIns="0" rtlCol="0">
            <a:spAutoFit/>
          </a:bodyPr>
          <a:lstStyle/>
          <a:p>
            <a:r>
              <a:rPr lang="en-US" sz="2000" b="0" baseline="30000" dirty="0">
                <a:solidFill>
                  <a:srgbClr val="7030A0"/>
                </a:solidFill>
              </a:rPr>
              <a:t>24</a:t>
            </a:r>
            <a:r>
              <a:rPr lang="en-US" sz="2000" b="0" dirty="0">
                <a:solidFill>
                  <a:srgbClr val="7030A0"/>
                </a:solidFill>
              </a:rPr>
              <a:t>Mg 2</a:t>
            </a:r>
            <a:r>
              <a:rPr lang="en-US" sz="2000" b="0" baseline="30000" dirty="0">
                <a:solidFill>
                  <a:srgbClr val="7030A0"/>
                </a:solidFill>
              </a:rPr>
              <a:t>+ </a:t>
            </a:r>
            <a:r>
              <a:rPr lang="en-US" sz="2000" b="0" dirty="0" smtClean="0">
                <a:solidFill>
                  <a:srgbClr val="7030A0"/>
                </a:solidFill>
              </a:rPr>
              <a:t>state </a:t>
            </a:r>
            <a:r>
              <a:rPr lang="en-US" b="0" dirty="0" smtClean="0"/>
              <a:t>USD </a:t>
            </a:r>
            <a:r>
              <a:rPr lang="en-US" b="0" dirty="0"/>
              <a:t>shell </a:t>
            </a:r>
            <a:r>
              <a:rPr lang="en-US" b="0" dirty="0" smtClean="0"/>
              <a:t>model: g(2</a:t>
            </a:r>
            <a:r>
              <a:rPr lang="en-US" b="0" baseline="30000" dirty="0"/>
              <a:t>+</a:t>
            </a:r>
            <a:r>
              <a:rPr lang="en-US" b="0" dirty="0"/>
              <a:t>)=</a:t>
            </a:r>
            <a:r>
              <a:rPr lang="en-US" b="0" dirty="0" smtClean="0"/>
              <a:t>0.544</a:t>
            </a:r>
            <a:endParaRPr lang="en-US" b="0"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2163" y="3496112"/>
            <a:ext cx="3561947" cy="1874282"/>
          </a:xfrm>
          <a:prstGeom prst="rect">
            <a:avLst/>
          </a:prstGeom>
        </p:spPr>
      </p:pic>
      <p:grpSp>
        <p:nvGrpSpPr>
          <p:cNvPr id="21" name="Group 20"/>
          <p:cNvGrpSpPr/>
          <p:nvPr/>
        </p:nvGrpSpPr>
        <p:grpSpPr>
          <a:xfrm>
            <a:off x="445827" y="3631646"/>
            <a:ext cx="3708066" cy="1927032"/>
            <a:chOff x="445827" y="3631646"/>
            <a:chExt cx="3708066" cy="1927032"/>
          </a:xfrm>
        </p:grpSpPr>
        <p:sp>
          <p:nvSpPr>
            <p:cNvPr id="5" name="ZoneTexte 5"/>
            <p:cNvSpPr txBox="1"/>
            <p:nvPr/>
          </p:nvSpPr>
          <p:spPr>
            <a:xfrm>
              <a:off x="537734" y="4576827"/>
              <a:ext cx="1973297" cy="615553"/>
            </a:xfrm>
            <a:prstGeom prst="rect">
              <a:avLst/>
            </a:prstGeom>
            <a:noFill/>
          </p:spPr>
          <p:txBody>
            <a:bodyPr wrap="none" lIns="0" tIns="0" rIns="0" bIns="0" rtlCol="0">
              <a:spAutoFit/>
            </a:bodyPr>
            <a:lstStyle/>
            <a:p>
              <a:r>
                <a:rPr lang="en-US" sz="2000" b="0" dirty="0" smtClean="0">
                  <a:solidFill>
                    <a:srgbClr val="990099"/>
                  </a:solidFill>
                  <a:sym typeface="Wingdings" panose="05000000000000000000" pitchFamily="2" charset="2"/>
                </a:rPr>
                <a:t>Our result:</a:t>
              </a:r>
            </a:p>
            <a:p>
              <a:r>
                <a:rPr lang="en-US" sz="2000" b="0" dirty="0" smtClean="0">
                  <a:solidFill>
                    <a:srgbClr val="990099"/>
                  </a:solidFill>
                </a:rPr>
                <a:t>|g(2</a:t>
              </a:r>
              <a:r>
                <a:rPr lang="en-US" sz="2000" b="0" baseline="30000" dirty="0" smtClean="0">
                  <a:solidFill>
                    <a:srgbClr val="990099"/>
                  </a:solidFill>
                </a:rPr>
                <a:t>+</a:t>
              </a:r>
              <a:r>
                <a:rPr lang="en-US" sz="2000" b="0" dirty="0" smtClean="0">
                  <a:solidFill>
                    <a:srgbClr val="990099"/>
                  </a:solidFill>
                </a:rPr>
                <a:t>)|= 0.538 </a:t>
              </a:r>
              <a:r>
                <a:rPr lang="en-US" sz="2000" dirty="0">
                  <a:solidFill>
                    <a:srgbClr val="990099"/>
                  </a:solidFill>
                </a:rPr>
                <a:t>(</a:t>
              </a:r>
              <a:r>
                <a:rPr lang="en-US" sz="2000" dirty="0" smtClean="0">
                  <a:solidFill>
                    <a:srgbClr val="990099"/>
                  </a:solidFill>
                </a:rPr>
                <a:t>13)</a:t>
              </a:r>
              <a:endParaRPr lang="en-US" sz="2000" b="0" baseline="-25000" dirty="0">
                <a:solidFill>
                  <a:srgbClr val="990099"/>
                </a:solidFill>
              </a:endParaRPr>
            </a:p>
          </p:txBody>
        </p:sp>
        <p:sp>
          <p:nvSpPr>
            <p:cNvPr id="6" name="ZoneTexte 3"/>
            <p:cNvSpPr txBox="1"/>
            <p:nvPr/>
          </p:nvSpPr>
          <p:spPr>
            <a:xfrm>
              <a:off x="445827" y="3631646"/>
              <a:ext cx="3708066" cy="892552"/>
            </a:xfrm>
            <a:prstGeom prst="rect">
              <a:avLst/>
            </a:prstGeom>
            <a:noFill/>
          </p:spPr>
          <p:txBody>
            <a:bodyPr wrap="none" rtlCol="0">
              <a:spAutoFit/>
            </a:bodyPr>
            <a:lstStyle/>
            <a:p>
              <a:r>
                <a:rPr lang="en-US" b="0" dirty="0" smtClean="0"/>
                <a:t>Previous measurement:</a:t>
              </a:r>
            </a:p>
            <a:p>
              <a:r>
                <a:rPr lang="en-US" b="0" dirty="0" smtClean="0"/>
                <a:t>|g(2</a:t>
              </a:r>
              <a:r>
                <a:rPr lang="en-US" b="0" baseline="30000" dirty="0" smtClean="0"/>
                <a:t>+</a:t>
              </a:r>
              <a:r>
                <a:rPr lang="en-US" b="0" dirty="0" smtClean="0"/>
                <a:t>)| = 0.51 (2)</a:t>
              </a:r>
            </a:p>
            <a:p>
              <a:r>
                <a:rPr lang="en-US" sz="1600" b="0" dirty="0" smtClean="0"/>
                <a:t>R.F. </a:t>
              </a:r>
              <a:r>
                <a:rPr lang="en-US" sz="1600" b="0" dirty="0" err="1" smtClean="0"/>
                <a:t>Horstman</a:t>
              </a:r>
              <a:r>
                <a:rPr lang="en-US" sz="1600" b="0" dirty="0" smtClean="0"/>
                <a:t>  et al., NPA 248, 291 (1975)</a:t>
              </a:r>
              <a:endParaRPr lang="en-US" sz="1600" b="0" dirty="0"/>
            </a:p>
          </p:txBody>
        </p:sp>
        <p:cxnSp>
          <p:nvCxnSpPr>
            <p:cNvPr id="7" name="Connecteur droit avec flèche 6"/>
            <p:cNvCxnSpPr/>
            <p:nvPr/>
          </p:nvCxnSpPr>
          <p:spPr>
            <a:xfrm flipH="1" flipV="1">
              <a:off x="1655347" y="4194084"/>
              <a:ext cx="173453" cy="696698"/>
            </a:xfrm>
            <a:prstGeom prst="straightConnector1">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ZoneTexte 22"/>
            <p:cNvSpPr txBox="1"/>
            <p:nvPr/>
          </p:nvSpPr>
          <p:spPr>
            <a:xfrm>
              <a:off x="464225" y="5220124"/>
              <a:ext cx="3585725" cy="338554"/>
            </a:xfrm>
            <a:prstGeom prst="rect">
              <a:avLst/>
            </a:prstGeom>
            <a:noFill/>
          </p:spPr>
          <p:txBody>
            <a:bodyPr wrap="none" rtlCol="0">
              <a:spAutoFit/>
            </a:bodyPr>
            <a:lstStyle/>
            <a:p>
              <a:r>
                <a:rPr lang="fr-FR" sz="1600" b="1" dirty="0" smtClean="0">
                  <a:solidFill>
                    <a:srgbClr val="0000CC"/>
                  </a:solidFill>
                </a:rPr>
                <a:t>A. </a:t>
              </a:r>
              <a:r>
                <a:rPr lang="fr-FR" sz="1600" b="1" dirty="0" err="1" smtClean="0">
                  <a:solidFill>
                    <a:srgbClr val="0000CC"/>
                  </a:solidFill>
                </a:rPr>
                <a:t>Kusoglu</a:t>
              </a:r>
              <a:r>
                <a:rPr lang="fr-FR" sz="1600" b="1" dirty="0" smtClean="0">
                  <a:solidFill>
                    <a:srgbClr val="0000CC"/>
                  </a:solidFill>
                </a:rPr>
                <a:t> et al. PRL 114, 062501 (2015)</a:t>
              </a:r>
              <a:endParaRPr lang="fr-FR" sz="1600" b="1" dirty="0">
                <a:solidFill>
                  <a:srgbClr val="0000CC"/>
                </a:solidFill>
              </a:endParaRPr>
            </a:p>
          </p:txBody>
        </p:sp>
      </p:gr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8159" y="681189"/>
            <a:ext cx="2897115" cy="2782616"/>
          </a:xfrm>
          <a:prstGeom prst="rect">
            <a:avLst/>
          </a:prstGeom>
        </p:spPr>
      </p:pic>
      <p:sp>
        <p:nvSpPr>
          <p:cNvPr id="12" name="TextBox 11"/>
          <p:cNvSpPr txBox="1"/>
          <p:nvPr/>
        </p:nvSpPr>
        <p:spPr>
          <a:xfrm>
            <a:off x="1560400" y="5796875"/>
            <a:ext cx="6050054" cy="830997"/>
          </a:xfrm>
          <a:prstGeom prst="rect">
            <a:avLst/>
          </a:prstGeom>
          <a:noFill/>
        </p:spPr>
        <p:txBody>
          <a:bodyPr wrap="none" rtlCol="0">
            <a:spAutoFit/>
          </a:bodyPr>
          <a:lstStyle/>
          <a:p>
            <a:pPr algn="ctr"/>
            <a:r>
              <a:rPr lang="en-US" sz="2400" b="1" dirty="0" smtClean="0">
                <a:solidFill>
                  <a:srgbClr val="FF0000"/>
                </a:solidFill>
              </a:rPr>
              <a:t>High-accuracy g-factor measurements are </a:t>
            </a:r>
            <a:br>
              <a:rPr lang="en-US" sz="2400" b="1" dirty="0" smtClean="0">
                <a:solidFill>
                  <a:srgbClr val="FF0000"/>
                </a:solidFill>
              </a:rPr>
            </a:br>
            <a:r>
              <a:rPr lang="en-US" sz="2400" b="1" dirty="0" smtClean="0">
                <a:solidFill>
                  <a:srgbClr val="FF0000"/>
                </a:solidFill>
              </a:rPr>
              <a:t>essential for constraining the theories!</a:t>
            </a:r>
            <a:endParaRPr lang="en-US" sz="2400" b="1" dirty="0">
              <a:solidFill>
                <a:srgbClr val="FF0000"/>
              </a:solidFill>
            </a:endParaRPr>
          </a:p>
        </p:txBody>
      </p:sp>
      <p:sp>
        <p:nvSpPr>
          <p:cNvPr id="14" name="Rectangle 13"/>
          <p:cNvSpPr/>
          <p:nvPr/>
        </p:nvSpPr>
        <p:spPr>
          <a:xfrm>
            <a:off x="3135796" y="819751"/>
            <a:ext cx="2838853" cy="738664"/>
          </a:xfrm>
          <a:prstGeom prst="rect">
            <a:avLst/>
          </a:prstGeom>
        </p:spPr>
        <p:txBody>
          <a:bodyPr>
            <a:spAutoFit/>
          </a:bodyPr>
          <a:lstStyle/>
          <a:p>
            <a:r>
              <a:rPr lang="fr-FR" sz="1400" b="1" dirty="0">
                <a:solidFill>
                  <a:srgbClr val="FF0000"/>
                </a:solidFill>
                <a:cs typeface="Times New Roman" panose="02020603050405020304" pitchFamily="18" charset="0"/>
              </a:rPr>
              <a:t>b</a:t>
            </a:r>
            <a:r>
              <a:rPr lang="tr-TR" sz="1400" b="1" dirty="0">
                <a:solidFill>
                  <a:srgbClr val="FF0000"/>
                </a:solidFill>
                <a:cs typeface="Times New Roman" panose="02020603050405020304" pitchFamily="18" charset="0"/>
              </a:rPr>
              <a:t>eam: </a:t>
            </a:r>
            <a:r>
              <a:rPr lang="tr-TR" sz="1400" b="1" baseline="30000" dirty="0">
                <a:solidFill>
                  <a:srgbClr val="1903BD"/>
                </a:solidFill>
                <a:cs typeface="Times New Roman" panose="02020603050405020304" pitchFamily="18" charset="0"/>
              </a:rPr>
              <a:t>24</a:t>
            </a:r>
            <a:r>
              <a:rPr lang="tr-TR" sz="1400" b="1" dirty="0">
                <a:solidFill>
                  <a:srgbClr val="1903BD"/>
                </a:solidFill>
                <a:cs typeface="Times New Roman" panose="02020603050405020304" pitchFamily="18" charset="0"/>
              </a:rPr>
              <a:t>Mg</a:t>
            </a:r>
            <a:r>
              <a:rPr lang="tr-TR" sz="1400" b="1" dirty="0">
                <a:cs typeface="Times New Roman" panose="02020603050405020304" pitchFamily="18" charset="0"/>
              </a:rPr>
              <a:t> @120 MeV</a:t>
            </a:r>
            <a:r>
              <a:rPr lang="fr-FR" sz="1400" b="1" dirty="0">
                <a:cs typeface="Times New Roman" panose="02020603050405020304" pitchFamily="18" charset="0"/>
              </a:rPr>
              <a:t> </a:t>
            </a:r>
            <a:r>
              <a:rPr lang="fr-FR" sz="1400" b="1" dirty="0">
                <a:solidFill>
                  <a:srgbClr val="C00000"/>
                </a:solidFill>
                <a:cs typeface="Times New Roman" panose="02020603050405020304" pitchFamily="18" charset="0"/>
              </a:rPr>
              <a:t>(5 MeV/u)</a:t>
            </a:r>
            <a:endParaRPr lang="tr-TR" sz="1400" b="1" dirty="0">
              <a:solidFill>
                <a:srgbClr val="C00000"/>
              </a:solidFill>
              <a:cs typeface="Times New Roman" panose="02020603050405020304" pitchFamily="18" charset="0"/>
            </a:endParaRPr>
          </a:p>
          <a:p>
            <a:r>
              <a:rPr lang="fr-FR" sz="1400" b="1" dirty="0">
                <a:solidFill>
                  <a:srgbClr val="FF0000"/>
                </a:solidFill>
                <a:cs typeface="Times New Roman" panose="02020603050405020304" pitchFamily="18" charset="0"/>
              </a:rPr>
              <a:t>t</a:t>
            </a:r>
            <a:r>
              <a:rPr lang="tr-TR" sz="1400" b="1" dirty="0">
                <a:solidFill>
                  <a:srgbClr val="FF0000"/>
                </a:solidFill>
                <a:cs typeface="Times New Roman" panose="02020603050405020304" pitchFamily="18" charset="0"/>
              </a:rPr>
              <a:t>arget: </a:t>
            </a:r>
            <a:r>
              <a:rPr lang="tr-TR" sz="1400" b="1" dirty="0">
                <a:cs typeface="Times New Roman" panose="02020603050405020304" pitchFamily="18" charset="0"/>
              </a:rPr>
              <a:t>2.4 mg/cm</a:t>
            </a:r>
            <a:r>
              <a:rPr lang="tr-TR" sz="1400" b="1" baseline="30000" dirty="0">
                <a:cs typeface="Times New Roman" panose="02020603050405020304" pitchFamily="18" charset="0"/>
              </a:rPr>
              <a:t>2</a:t>
            </a:r>
            <a:r>
              <a:rPr lang="tr-TR" sz="1400" b="1" dirty="0">
                <a:cs typeface="Times New Roman" panose="02020603050405020304" pitchFamily="18" charset="0"/>
              </a:rPr>
              <a:t> </a:t>
            </a:r>
            <a:r>
              <a:rPr lang="tr-TR" sz="1400" b="1" baseline="30000" dirty="0">
                <a:solidFill>
                  <a:srgbClr val="1903BD"/>
                </a:solidFill>
                <a:cs typeface="Times New Roman" panose="02020603050405020304" pitchFamily="18" charset="0"/>
              </a:rPr>
              <a:t>93</a:t>
            </a:r>
            <a:r>
              <a:rPr lang="tr-TR" sz="1400" b="1" dirty="0">
                <a:solidFill>
                  <a:srgbClr val="1903BD"/>
                </a:solidFill>
                <a:cs typeface="Times New Roman" panose="02020603050405020304" pitchFamily="18" charset="0"/>
              </a:rPr>
              <a:t>Nb</a:t>
            </a:r>
            <a:r>
              <a:rPr lang="tr-TR" sz="1400" b="1" dirty="0">
                <a:cs typeface="Times New Roman" panose="02020603050405020304" pitchFamily="18" charset="0"/>
              </a:rPr>
              <a:t> </a:t>
            </a:r>
          </a:p>
          <a:p>
            <a:r>
              <a:rPr lang="fr-FR" sz="1400" b="1" dirty="0">
                <a:solidFill>
                  <a:srgbClr val="FF0000"/>
                </a:solidFill>
                <a:cs typeface="Times New Roman" panose="02020603050405020304" pitchFamily="18" charset="0"/>
              </a:rPr>
              <a:t>r</a:t>
            </a:r>
            <a:r>
              <a:rPr lang="tr-TR" sz="1400" b="1" dirty="0">
                <a:solidFill>
                  <a:srgbClr val="FF0000"/>
                </a:solidFill>
                <a:cs typeface="Times New Roman" panose="02020603050405020304" pitchFamily="18" charset="0"/>
              </a:rPr>
              <a:t>eset Foil: </a:t>
            </a:r>
            <a:r>
              <a:rPr lang="tr-TR" sz="1400" b="1" dirty="0">
                <a:cs typeface="Times New Roman" panose="02020603050405020304" pitchFamily="18" charset="0"/>
              </a:rPr>
              <a:t>1.7 mg/cm</a:t>
            </a:r>
            <a:r>
              <a:rPr lang="tr-TR" sz="1400" b="1" baseline="30000" dirty="0">
                <a:cs typeface="Times New Roman" panose="02020603050405020304" pitchFamily="18" charset="0"/>
              </a:rPr>
              <a:t>2 </a:t>
            </a:r>
            <a:r>
              <a:rPr lang="tr-TR" sz="1400" b="1" dirty="0">
                <a:cs typeface="Times New Roman" panose="02020603050405020304" pitchFamily="18" charset="0"/>
              </a:rPr>
              <a:t> </a:t>
            </a:r>
            <a:r>
              <a:rPr lang="tr-TR" sz="1400" b="1" baseline="30000" dirty="0">
                <a:solidFill>
                  <a:srgbClr val="1903BD"/>
                </a:solidFill>
                <a:cs typeface="Times New Roman" panose="02020603050405020304" pitchFamily="18" charset="0"/>
              </a:rPr>
              <a:t>197</a:t>
            </a:r>
            <a:r>
              <a:rPr lang="tr-TR" sz="1400" b="1" dirty="0">
                <a:solidFill>
                  <a:srgbClr val="1903BD"/>
                </a:solidFill>
                <a:cs typeface="Times New Roman" panose="02020603050405020304" pitchFamily="18" charset="0"/>
              </a:rPr>
              <a:t>Au</a:t>
            </a:r>
          </a:p>
        </p:txBody>
      </p:sp>
      <p:pic>
        <p:nvPicPr>
          <p:cNvPr id="15" name="19 Resim" descr="C:\Documents and Settings\ASLI\My Documents\A_KUSOGLU\ASLI_K\ASLI\Doktora\TDRIV\Asli\_IGP3071.jpg"/>
          <p:cNvPicPr/>
          <p:nvPr/>
        </p:nvPicPr>
        <p:blipFill rotWithShape="1">
          <a:blip r:embed="rId4" cstate="print"/>
          <a:srcRect l="17086" t="8311" r="17629" b="11222"/>
          <a:stretch/>
        </p:blipFill>
        <p:spPr bwMode="auto">
          <a:xfrm>
            <a:off x="125817" y="730051"/>
            <a:ext cx="3045203" cy="2491530"/>
          </a:xfrm>
          <a:prstGeom prst="rect">
            <a:avLst/>
          </a:prstGeom>
          <a:ln>
            <a:noFill/>
          </a:ln>
          <a:effectLst>
            <a:softEdge rad="112500"/>
          </a:effectLst>
        </p:spPr>
      </p:pic>
      <p:sp>
        <p:nvSpPr>
          <p:cNvPr id="16" name="Rectangle 15"/>
          <p:cNvSpPr/>
          <p:nvPr/>
        </p:nvSpPr>
        <p:spPr>
          <a:xfrm rot="19509048">
            <a:off x="620114" y="1381549"/>
            <a:ext cx="1902252" cy="707886"/>
          </a:xfrm>
          <a:prstGeom prst="rect">
            <a:avLst/>
          </a:prstGeom>
          <a:noFill/>
        </p:spPr>
        <p:txBody>
          <a:bodyPr wrap="none" lIns="91440" tIns="45720" rIns="91440" bIns="45720">
            <a:spAutoFit/>
          </a:bodyPr>
          <a:lstStyle/>
          <a:p>
            <a:pPr algn="ctr"/>
            <a:r>
              <a:rPr lang="en-US"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ORGAM</a:t>
            </a:r>
            <a:endPar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17" name="Group 16"/>
          <p:cNvGrpSpPr/>
          <p:nvPr/>
        </p:nvGrpSpPr>
        <p:grpSpPr>
          <a:xfrm>
            <a:off x="3586293" y="1861505"/>
            <a:ext cx="1937858" cy="1495160"/>
            <a:chOff x="3447875" y="2592198"/>
            <a:chExt cx="1761689" cy="1359236"/>
          </a:xfrm>
        </p:grpSpPr>
        <p:pic>
          <p:nvPicPr>
            <p:cNvPr id="18" name="Picture 17" descr="SSA43394.JPG"/>
            <p:cNvPicPr>
              <a:picLocks noChangeAspect="1"/>
            </p:cNvPicPr>
            <p:nvPr/>
          </p:nvPicPr>
          <p:blipFill rotWithShape="1">
            <a:blip r:embed="rId5" cstate="print">
              <a:lum bright="-10000"/>
            </a:blip>
            <a:srcRect l="6700" t="21516" r="17007"/>
            <a:stretch/>
          </p:blipFill>
          <p:spPr>
            <a:xfrm>
              <a:off x="3447875" y="2592198"/>
              <a:ext cx="1761689" cy="1359236"/>
            </a:xfrm>
            <a:prstGeom prst="rect">
              <a:avLst/>
            </a:prstGeom>
            <a:ln>
              <a:noFill/>
            </a:ln>
            <a:effectLst>
              <a:softEdge rad="112500"/>
            </a:effectLst>
          </p:spPr>
        </p:pic>
        <p:sp>
          <p:nvSpPr>
            <p:cNvPr id="19" name="Rectangle 18"/>
            <p:cNvSpPr/>
            <p:nvPr/>
          </p:nvSpPr>
          <p:spPr>
            <a:xfrm rot="19477369">
              <a:off x="3992782" y="3076392"/>
              <a:ext cx="1141658" cy="584775"/>
            </a:xfrm>
            <a:prstGeom prst="rect">
              <a:avLst/>
            </a:prstGeom>
            <a:noFill/>
          </p:spPr>
          <p:txBody>
            <a:bodyPr wrap="none" lIns="91440" tIns="45720" rIns="91440" bIns="45720">
              <a:spAutoFit/>
            </a:bodyPr>
            <a:lstStyle/>
            <a:p>
              <a:pPr algn="ctr"/>
              <a:r>
                <a:rPr lang="en-US" sz="3200" b="1" cap="none" spc="0" dirty="0" smtClean="0">
                  <a:ln w="6600">
                    <a:solidFill>
                      <a:schemeClr val="accent2"/>
                    </a:solidFill>
                    <a:prstDash val="solid"/>
                  </a:ln>
                  <a:solidFill>
                    <a:srgbClr val="FFFFFF"/>
                  </a:solidFill>
                  <a:effectLst>
                    <a:outerShdw dist="38100" dir="2700000" algn="tl" rotWithShape="0">
                      <a:schemeClr val="accent2"/>
                    </a:outerShdw>
                  </a:effectLst>
                </a:rPr>
                <a:t>OUPS</a:t>
              </a:r>
              <a:endParaRPr lang="en-US" sz="3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20" name="Title 1"/>
          <p:cNvSpPr txBox="1">
            <a:spLocks/>
          </p:cNvSpPr>
          <p:nvPr/>
        </p:nvSpPr>
        <p:spPr>
          <a:xfrm>
            <a:off x="0" y="0"/>
            <a:ext cx="9143999" cy="608040"/>
          </a:xfrm>
          <a:prstGeom prst="rect">
            <a:avLst/>
          </a:prstGeom>
          <a:solidFill>
            <a:srgbClr val="660066"/>
          </a:solidFill>
          <a:ln>
            <a:noFill/>
          </a:ln>
        </p:spPr>
        <p:txBody>
          <a:bodyPr vert="horz" lIns="90000" tIns="46800" rIns="90000" bIns="46800" anchor="ctr" anchorCtr="0" compatLnSpc="1"/>
          <a:lst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4400" b="0" i="0" u="none" strike="noStrike" cap="none" baseline="0">
                <a:ln>
                  <a:noFill/>
                </a:ln>
                <a:solidFill>
                  <a:srgbClr val="000000"/>
                </a:solidFill>
                <a:latin typeface="Calibri" pitchFamily="34"/>
                <a:ea typeface="ＭＳ Ｐゴシック" pitchFamily="34"/>
              </a:defRPr>
            </a:lvl1pPr>
          </a:lstStyle>
          <a:p>
            <a:r>
              <a:rPr lang="en-US" sz="3200" dirty="0">
                <a:solidFill>
                  <a:schemeClr val="bg1"/>
                </a:solidFill>
              </a:rPr>
              <a:t>TDRIV on H-like ions: </a:t>
            </a:r>
            <a:r>
              <a:rPr lang="en-US" sz="3200" baseline="30000" dirty="0">
                <a:solidFill>
                  <a:schemeClr val="bg1"/>
                </a:solidFill>
              </a:rPr>
              <a:t>24</a:t>
            </a:r>
            <a:r>
              <a:rPr lang="en-US" sz="3200" dirty="0">
                <a:solidFill>
                  <a:schemeClr val="bg1"/>
                </a:solidFill>
              </a:rPr>
              <a:t>Mg</a:t>
            </a:r>
            <a:endParaRPr lang="en-US" sz="3200" kern="0" dirty="0">
              <a:solidFill>
                <a:schemeClr val="bg1"/>
              </a:solidFill>
            </a:endParaRPr>
          </a:p>
        </p:txBody>
      </p:sp>
    </p:spTree>
    <p:extLst>
      <p:ext uri="{BB962C8B-B14F-4D97-AF65-F5344CB8AC3E}">
        <p14:creationId xmlns:p14="http://schemas.microsoft.com/office/powerpoint/2010/main" val="2443212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436" y="1000108"/>
            <a:ext cx="5468548" cy="41044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wilson\Desktop\PARISWS photos\0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1996" y="2260561"/>
            <a:ext cx="3539202" cy="2654402"/>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1"/>
          <p:cNvSpPr txBox="1"/>
          <p:nvPr/>
        </p:nvSpPr>
        <p:spPr>
          <a:xfrm>
            <a:off x="2539198" y="5188550"/>
            <a:ext cx="2300630" cy="369332"/>
          </a:xfrm>
          <a:prstGeom prst="rect">
            <a:avLst/>
          </a:prstGeom>
          <a:noFill/>
        </p:spPr>
        <p:txBody>
          <a:bodyPr wrap="none" rtlCol="0">
            <a:spAutoFit/>
          </a:bodyPr>
          <a:lstStyle/>
          <a:p>
            <a:r>
              <a:rPr lang="fr-FR" b="1" dirty="0" err="1" smtClean="0">
                <a:solidFill>
                  <a:srgbClr val="0070C0"/>
                </a:solidFill>
              </a:rPr>
              <a:t>Hydrogen</a:t>
            </a:r>
            <a:r>
              <a:rPr lang="fr-FR" b="1" dirty="0" smtClean="0">
                <a:solidFill>
                  <a:srgbClr val="0070C0"/>
                </a:solidFill>
              </a:rPr>
              <a:t> </a:t>
            </a:r>
            <a:r>
              <a:rPr lang="fr-FR" b="1" dirty="0" err="1" smtClean="0">
                <a:solidFill>
                  <a:srgbClr val="0070C0"/>
                </a:solidFill>
              </a:rPr>
              <a:t>gas</a:t>
            </a:r>
            <a:r>
              <a:rPr lang="fr-FR" b="1" dirty="0" smtClean="0">
                <a:solidFill>
                  <a:srgbClr val="0070C0"/>
                </a:solidFill>
              </a:rPr>
              <a:t> </a:t>
            </a:r>
            <a:r>
              <a:rPr lang="fr-FR" b="1" dirty="0" err="1" smtClean="0">
                <a:solidFill>
                  <a:srgbClr val="0070C0"/>
                </a:solidFill>
              </a:rPr>
              <a:t>cells</a:t>
            </a:r>
            <a:endParaRPr lang="fr-FR" b="1" dirty="0">
              <a:solidFill>
                <a:srgbClr val="0070C0"/>
              </a:solidFill>
            </a:endParaRPr>
          </a:p>
        </p:txBody>
      </p:sp>
      <p:pic>
        <p:nvPicPr>
          <p:cNvPr id="7" name="Picture 2" descr="C:\Users\$wilson\Desktop\Gas Target Comissionning\Image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14" y="5373216"/>
            <a:ext cx="2448893" cy="1227200"/>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2"/>
          <p:cNvSpPr txBox="1"/>
          <p:nvPr/>
        </p:nvSpPr>
        <p:spPr>
          <a:xfrm>
            <a:off x="6084210" y="5050050"/>
            <a:ext cx="2592405" cy="646331"/>
          </a:xfrm>
          <a:prstGeom prst="rect">
            <a:avLst/>
          </a:prstGeom>
          <a:noFill/>
        </p:spPr>
        <p:txBody>
          <a:bodyPr wrap="square" rtlCol="0">
            <a:spAutoFit/>
          </a:bodyPr>
          <a:lstStyle/>
          <a:p>
            <a:r>
              <a:rPr lang="fr-FR" b="1" dirty="0" smtClean="0">
                <a:solidFill>
                  <a:srgbClr val="0070C0"/>
                </a:solidFill>
              </a:rPr>
              <a:t>H</a:t>
            </a:r>
            <a:r>
              <a:rPr lang="fr-FR" b="1" baseline="-25000" dirty="0" smtClean="0">
                <a:solidFill>
                  <a:srgbClr val="0070C0"/>
                </a:solidFill>
              </a:rPr>
              <a:t>2</a:t>
            </a:r>
            <a:r>
              <a:rPr lang="fr-FR" b="1" dirty="0" smtClean="0">
                <a:solidFill>
                  <a:srgbClr val="0070C0"/>
                </a:solidFill>
              </a:rPr>
              <a:t> pressure and flow control system</a:t>
            </a:r>
            <a:endParaRPr lang="fr-FR" b="1" dirty="0">
              <a:solidFill>
                <a:srgbClr val="0070C0"/>
              </a:solidFill>
            </a:endParaRPr>
          </a:p>
        </p:txBody>
      </p:sp>
      <p:sp>
        <p:nvSpPr>
          <p:cNvPr id="9" name="ZoneTexte 5"/>
          <p:cNvSpPr txBox="1"/>
          <p:nvPr/>
        </p:nvSpPr>
        <p:spPr>
          <a:xfrm>
            <a:off x="2663372" y="5769419"/>
            <a:ext cx="5681492" cy="830997"/>
          </a:xfrm>
          <a:prstGeom prst="rect">
            <a:avLst/>
          </a:prstGeom>
          <a:noFill/>
        </p:spPr>
        <p:txBody>
          <a:bodyPr wrap="none" rtlCol="0">
            <a:spAutoFit/>
          </a:bodyPr>
          <a:lstStyle/>
          <a:p>
            <a:r>
              <a:rPr lang="en-US" sz="1600" b="1" dirty="0" smtClean="0"/>
              <a:t>Development </a:t>
            </a:r>
            <a:r>
              <a:rPr lang="en-US" sz="1600" b="1" dirty="0"/>
              <a:t>of a </a:t>
            </a:r>
            <a:r>
              <a:rPr lang="en-US" sz="1600" b="1" dirty="0" err="1"/>
              <a:t>kinematically</a:t>
            </a:r>
            <a:r>
              <a:rPr lang="en-US" sz="1600" b="1" dirty="0"/>
              <a:t> focused neutron source</a:t>
            </a:r>
          </a:p>
          <a:p>
            <a:r>
              <a:rPr lang="en-US" sz="1600" b="1" dirty="0"/>
              <a:t>with the </a:t>
            </a:r>
            <a:r>
              <a:rPr lang="en-US" sz="1600" b="1" dirty="0" smtClean="0"/>
              <a:t>p(</a:t>
            </a:r>
            <a:r>
              <a:rPr lang="en-US" sz="1600" b="1" baseline="30000" dirty="0" smtClean="0"/>
              <a:t>7</a:t>
            </a:r>
            <a:r>
              <a:rPr lang="en-US" sz="1600" b="1" dirty="0" smtClean="0"/>
              <a:t>Li,n)</a:t>
            </a:r>
            <a:r>
              <a:rPr lang="en-US" sz="1600" b="1" baseline="30000" dirty="0" smtClean="0"/>
              <a:t>7</a:t>
            </a:r>
            <a:r>
              <a:rPr lang="en-US" sz="1600" b="1" dirty="0" smtClean="0"/>
              <a:t>Be </a:t>
            </a:r>
            <a:r>
              <a:rPr lang="en-US" sz="1600" b="1" dirty="0"/>
              <a:t>inverse reaction</a:t>
            </a:r>
            <a:endParaRPr lang="fr-FR" sz="1600" b="1" dirty="0" smtClean="0"/>
          </a:p>
          <a:p>
            <a:r>
              <a:rPr lang="fr-FR" sz="1600" i="1" dirty="0" err="1" smtClean="0"/>
              <a:t>M.Lebois</a:t>
            </a:r>
            <a:r>
              <a:rPr lang="fr-FR" sz="1600" i="1" dirty="0" smtClean="0"/>
              <a:t>, J.N. Wilson et al., </a:t>
            </a:r>
            <a:r>
              <a:rPr lang="fr-FR" sz="1600" i="1" dirty="0" err="1" smtClean="0"/>
              <a:t>Nucl</a:t>
            </a:r>
            <a:r>
              <a:rPr lang="fr-FR" sz="1600" i="1" dirty="0" smtClean="0"/>
              <a:t>. </a:t>
            </a:r>
            <a:r>
              <a:rPr lang="fr-FR" sz="1600" i="1" dirty="0" err="1" smtClean="0"/>
              <a:t>Instrum</a:t>
            </a:r>
            <a:r>
              <a:rPr lang="fr-FR" sz="1600" i="1" dirty="0" smtClean="0"/>
              <a:t>. </a:t>
            </a:r>
            <a:r>
              <a:rPr lang="fr-FR" sz="1600" i="1" dirty="0" err="1" smtClean="0"/>
              <a:t>Meth</a:t>
            </a:r>
            <a:r>
              <a:rPr lang="fr-FR" sz="1600" i="1" dirty="0" smtClean="0"/>
              <a:t>. A 735 145 (2014)</a:t>
            </a:r>
            <a:endParaRPr lang="fr-FR" sz="1600" i="1" dirty="0"/>
          </a:p>
        </p:txBody>
      </p:sp>
      <p:pic>
        <p:nvPicPr>
          <p:cNvPr id="10" name="Picture 2" descr="C:\Documents and Settings\Jon\Bureau\licorne-logo04.jpg"/>
          <p:cNvPicPr>
            <a:picLocks noChangeAspect="1" noChangeArrowheads="1"/>
          </p:cNvPicPr>
          <p:nvPr/>
        </p:nvPicPr>
        <p:blipFill>
          <a:blip r:embed="rId5" cstate="print"/>
          <a:srcRect/>
          <a:stretch>
            <a:fillRect/>
          </a:stretch>
        </p:blipFill>
        <p:spPr bwMode="auto">
          <a:xfrm>
            <a:off x="5585775" y="977671"/>
            <a:ext cx="1970387" cy="1196138"/>
          </a:xfrm>
          <a:prstGeom prst="rect">
            <a:avLst/>
          </a:prstGeom>
          <a:noFill/>
        </p:spPr>
      </p:pic>
      <p:sp>
        <p:nvSpPr>
          <p:cNvPr id="11" name="Title 1"/>
          <p:cNvSpPr txBox="1">
            <a:spLocks/>
          </p:cNvSpPr>
          <p:nvPr/>
        </p:nvSpPr>
        <p:spPr>
          <a:xfrm>
            <a:off x="0" y="0"/>
            <a:ext cx="9143999" cy="608040"/>
          </a:xfrm>
          <a:prstGeom prst="rect">
            <a:avLst/>
          </a:prstGeom>
          <a:solidFill>
            <a:srgbClr val="660066"/>
          </a:solidFill>
          <a:ln>
            <a:noFill/>
          </a:ln>
        </p:spPr>
        <p:txBody>
          <a:bodyPr vert="horz" lIns="90000" tIns="46800" rIns="90000" bIns="46800" anchor="ctr" anchorCtr="0" compatLnSpc="1"/>
          <a:lst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4400" b="0" i="0" u="none" strike="noStrike" cap="none" baseline="0">
                <a:ln>
                  <a:noFill/>
                </a:ln>
                <a:solidFill>
                  <a:srgbClr val="000000"/>
                </a:solidFill>
                <a:latin typeface="Calibri" pitchFamily="34"/>
                <a:ea typeface="ＭＳ Ｐゴシック" pitchFamily="34"/>
              </a:defRPr>
            </a:lvl1pPr>
          </a:lstStyle>
          <a:p>
            <a:r>
              <a:rPr lang="fr-FR" sz="3200" dirty="0">
                <a:solidFill>
                  <a:schemeClr val="bg1"/>
                </a:solidFill>
              </a:rPr>
              <a:t>LICORNE II – </a:t>
            </a:r>
            <a:r>
              <a:rPr lang="fr-FR" sz="3200" dirty="0" err="1" smtClean="0">
                <a:solidFill>
                  <a:schemeClr val="bg1"/>
                </a:solidFill>
              </a:rPr>
              <a:t>fast</a:t>
            </a:r>
            <a:r>
              <a:rPr lang="fr-FR" sz="3200" dirty="0" smtClean="0">
                <a:solidFill>
                  <a:schemeClr val="bg1"/>
                </a:solidFill>
              </a:rPr>
              <a:t>-neutron source</a:t>
            </a:r>
            <a:endParaRPr lang="en-US" sz="3200" kern="0" dirty="0">
              <a:solidFill>
                <a:schemeClr val="bg1"/>
              </a:solidFill>
            </a:endParaRPr>
          </a:p>
        </p:txBody>
      </p:sp>
    </p:spTree>
    <p:extLst>
      <p:ext uri="{BB962C8B-B14F-4D97-AF65-F5344CB8AC3E}">
        <p14:creationId xmlns:p14="http://schemas.microsoft.com/office/powerpoint/2010/main" val="1719803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050" y="16781"/>
            <a:ext cx="9117900" cy="562168"/>
          </a:xfrm>
        </p:spPr>
        <p:txBody>
          <a:bodyPr/>
          <a:lstStyle/>
          <a:p>
            <a:r>
              <a:rPr lang="en-US" dirty="0" smtClean="0"/>
              <a:t>MINORCA @ ALTO (June 2014 – March 2015)</a:t>
            </a:r>
            <a:endParaRPr lang="en-US" dirty="0"/>
          </a:p>
        </p:txBody>
      </p:sp>
      <p:pic>
        <p:nvPicPr>
          <p:cNvPr id="6" name="Image 4" descr="20140617_172734.jpg"/>
          <p:cNvPicPr>
            <a:picLocks noChangeAspect="1"/>
          </p:cNvPicPr>
          <p:nvPr/>
        </p:nvPicPr>
        <p:blipFill>
          <a:blip r:embed="rId2" cstate="print"/>
          <a:stretch>
            <a:fillRect/>
          </a:stretch>
        </p:blipFill>
        <p:spPr>
          <a:xfrm flipH="1" flipV="1">
            <a:off x="275635" y="731771"/>
            <a:ext cx="3730752" cy="2798064"/>
          </a:xfrm>
          <a:prstGeom prst="rect">
            <a:avLst/>
          </a:prstGeom>
          <a:ln>
            <a:noFill/>
          </a:ln>
          <a:effectLst>
            <a:softEdge rad="112500"/>
          </a:effectLst>
        </p:spPr>
      </p:pic>
      <p:pic>
        <p:nvPicPr>
          <p:cNvPr id="7" name="Image 5" descr="20140617_172809.jpg"/>
          <p:cNvPicPr>
            <a:picLocks noChangeAspect="1"/>
          </p:cNvPicPr>
          <p:nvPr/>
        </p:nvPicPr>
        <p:blipFill>
          <a:blip r:embed="rId3" cstate="print"/>
          <a:stretch>
            <a:fillRect/>
          </a:stretch>
        </p:blipFill>
        <p:spPr>
          <a:xfrm flipH="1" flipV="1">
            <a:off x="5214945" y="714992"/>
            <a:ext cx="3730752" cy="2798064"/>
          </a:xfrm>
          <a:prstGeom prst="rect">
            <a:avLst/>
          </a:prstGeom>
          <a:ln>
            <a:noFill/>
          </a:ln>
          <a:effectLst>
            <a:softEdge rad="112500"/>
          </a:effectLst>
        </p:spPr>
      </p:pic>
      <p:pic>
        <p:nvPicPr>
          <p:cNvPr id="8" name="Image 6" descr="20140617_172614.jpg"/>
          <p:cNvPicPr>
            <a:picLocks noChangeAspect="1"/>
          </p:cNvPicPr>
          <p:nvPr/>
        </p:nvPicPr>
        <p:blipFill>
          <a:blip r:embed="rId4" cstate="print"/>
          <a:stretch>
            <a:fillRect/>
          </a:stretch>
        </p:blipFill>
        <p:spPr>
          <a:xfrm flipH="1" flipV="1">
            <a:off x="275635" y="3682657"/>
            <a:ext cx="3730752" cy="2798064"/>
          </a:xfrm>
          <a:prstGeom prst="rect">
            <a:avLst/>
          </a:prstGeom>
          <a:ln>
            <a:noFill/>
          </a:ln>
          <a:effectLst>
            <a:softEdge rad="112500"/>
          </a:effectLst>
        </p:spPr>
      </p:pic>
      <p:sp>
        <p:nvSpPr>
          <p:cNvPr id="9" name="ZoneTexte 7"/>
          <p:cNvSpPr txBox="1"/>
          <p:nvPr/>
        </p:nvSpPr>
        <p:spPr>
          <a:xfrm>
            <a:off x="4597542" y="3796957"/>
            <a:ext cx="3929055" cy="2539157"/>
          </a:xfrm>
          <a:prstGeom prst="rect">
            <a:avLst/>
          </a:prstGeom>
          <a:noFill/>
        </p:spPr>
        <p:txBody>
          <a:bodyPr wrap="square" lIns="0" tIns="0" rIns="0" bIns="0" rtlCol="0">
            <a:spAutoFit/>
          </a:bodyPr>
          <a:lstStyle/>
          <a:p>
            <a:pPr>
              <a:spcAft>
                <a:spcPts val="600"/>
              </a:spcAft>
            </a:pPr>
            <a:r>
              <a:rPr lang="en-US" sz="2000" b="1" dirty="0" smtClean="0">
                <a:solidFill>
                  <a:prstClr val="black"/>
                </a:solidFill>
              </a:rPr>
              <a:t>12 ORGAM </a:t>
            </a:r>
            <a:r>
              <a:rPr lang="en-US" sz="2000" b="1" i="1" dirty="0" smtClean="0">
                <a:solidFill>
                  <a:srgbClr val="0070C0"/>
                </a:solidFill>
              </a:rPr>
              <a:t>CS </a:t>
            </a:r>
            <a:r>
              <a:rPr lang="en-US" sz="2000" b="1" dirty="0" err="1" smtClean="0">
                <a:solidFill>
                  <a:prstClr val="black"/>
                </a:solidFill>
              </a:rPr>
              <a:t>HPGe</a:t>
            </a:r>
            <a:r>
              <a:rPr lang="en-US" sz="2000" b="1" dirty="0" smtClean="0">
                <a:solidFill>
                  <a:prstClr val="black"/>
                </a:solidFill>
              </a:rPr>
              <a:t> x 0.1%</a:t>
            </a:r>
            <a:endParaRPr lang="en-US" sz="900" b="1" dirty="0" smtClean="0">
              <a:solidFill>
                <a:prstClr val="black"/>
              </a:solidFill>
            </a:endParaRPr>
          </a:p>
          <a:p>
            <a:pPr>
              <a:spcAft>
                <a:spcPts val="600"/>
              </a:spcAft>
            </a:pPr>
            <a:r>
              <a:rPr lang="en-US" sz="2000" b="1" dirty="0" smtClean="0">
                <a:solidFill>
                  <a:prstClr val="black"/>
                </a:solidFill>
              </a:rPr>
              <a:t>8 </a:t>
            </a:r>
            <a:r>
              <a:rPr lang="en-US" sz="2000" b="1" dirty="0" err="1" smtClean="0">
                <a:solidFill>
                  <a:prstClr val="black"/>
                </a:solidFill>
              </a:rPr>
              <a:t>Miniball</a:t>
            </a:r>
            <a:r>
              <a:rPr lang="en-US" sz="2000" b="1" dirty="0" smtClean="0">
                <a:solidFill>
                  <a:prstClr val="black"/>
                </a:solidFill>
              </a:rPr>
              <a:t> TC at ~14 cm from target</a:t>
            </a:r>
          </a:p>
          <a:p>
            <a:pPr>
              <a:spcAft>
                <a:spcPts val="600"/>
              </a:spcAft>
            </a:pPr>
            <a:r>
              <a:rPr lang="en-US" sz="2000" b="1" dirty="0" smtClean="0">
                <a:solidFill>
                  <a:srgbClr val="FF0000"/>
                </a:solidFill>
              </a:rPr>
              <a:t>7.3% efficiency @ 1.33 MeV</a:t>
            </a:r>
          </a:p>
          <a:p>
            <a:pPr>
              <a:spcAft>
                <a:spcPts val="600"/>
              </a:spcAft>
            </a:pPr>
            <a:r>
              <a:rPr lang="en-US" sz="2000" b="1" dirty="0" smtClean="0">
                <a:solidFill>
                  <a:srgbClr val="1212EC"/>
                </a:solidFill>
              </a:rPr>
              <a:t>ancillary detectors: </a:t>
            </a:r>
          </a:p>
          <a:p>
            <a:pPr>
              <a:spcAft>
                <a:spcPts val="600"/>
              </a:spcAft>
            </a:pPr>
            <a:r>
              <a:rPr lang="en-US" sz="2000" b="1" dirty="0">
                <a:solidFill>
                  <a:srgbClr val="1212EC"/>
                </a:solidFill>
              </a:rPr>
              <a:t>	</a:t>
            </a:r>
            <a:r>
              <a:rPr lang="en-US" sz="2000" b="1" dirty="0" smtClean="0">
                <a:solidFill>
                  <a:srgbClr val="1212EC"/>
                </a:solidFill>
              </a:rPr>
              <a:t>- </a:t>
            </a:r>
            <a:r>
              <a:rPr lang="en-US" sz="2000" b="1" dirty="0" err="1" smtClean="0">
                <a:solidFill>
                  <a:srgbClr val="1212EC"/>
                </a:solidFill>
              </a:rPr>
              <a:t>Orsay</a:t>
            </a:r>
            <a:r>
              <a:rPr lang="en-US" sz="2000" b="1" dirty="0" smtClean="0">
                <a:solidFill>
                  <a:srgbClr val="1212EC"/>
                </a:solidFill>
              </a:rPr>
              <a:t> plunger (OUPS)</a:t>
            </a:r>
            <a:br>
              <a:rPr lang="en-US" sz="2000" b="1" dirty="0" smtClean="0">
                <a:solidFill>
                  <a:srgbClr val="1212EC"/>
                </a:solidFill>
              </a:rPr>
            </a:br>
            <a:r>
              <a:rPr lang="en-US" sz="2000" b="1" dirty="0" smtClean="0">
                <a:solidFill>
                  <a:srgbClr val="1212EC"/>
                </a:solidFill>
              </a:rPr>
              <a:t>	- particle detector</a:t>
            </a:r>
          </a:p>
          <a:p>
            <a:pPr>
              <a:spcAft>
                <a:spcPts val="600"/>
              </a:spcAft>
            </a:pPr>
            <a:r>
              <a:rPr lang="en-US" sz="2000" b="1" dirty="0">
                <a:solidFill>
                  <a:srgbClr val="1212EC"/>
                </a:solidFill>
              </a:rPr>
              <a:t>	</a:t>
            </a:r>
            <a:r>
              <a:rPr lang="en-US" sz="2000" b="1" dirty="0" smtClean="0">
                <a:solidFill>
                  <a:srgbClr val="1212EC"/>
                </a:solidFill>
              </a:rPr>
              <a:t>- DSSD</a:t>
            </a:r>
            <a:endParaRPr lang="en-US" sz="2000" b="1" dirty="0">
              <a:solidFill>
                <a:srgbClr val="1212EC"/>
              </a:solidFill>
            </a:endParaRPr>
          </a:p>
        </p:txBody>
      </p:sp>
    </p:spTree>
    <p:extLst>
      <p:ext uri="{BB962C8B-B14F-4D97-AF65-F5344CB8AC3E}">
        <p14:creationId xmlns:p14="http://schemas.microsoft.com/office/powerpoint/2010/main" val="1718743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7128" y="813226"/>
            <a:ext cx="8849745" cy="5009580"/>
          </a:xfrm>
        </p:spPr>
        <p:txBody>
          <a:bodyPr wrap="square" tIns="0" bIns="0">
            <a:noAutofit/>
          </a:bodyPr>
          <a:lstStyle/>
          <a:p>
            <a:pPr marL="0" lvl="0" indent="-355600">
              <a:lnSpc>
                <a:spcPct val="100000"/>
              </a:lnSpc>
              <a:spcBef>
                <a:spcPts val="0"/>
              </a:spcBef>
              <a:buClr>
                <a:srgbClr val="94C600"/>
              </a:buClr>
              <a:buFont typeface="Wingdings" pitchFamily="2" charset="2"/>
              <a:buAutoNum type="arabicPeriod"/>
            </a:pPr>
            <a:r>
              <a:rPr lang="en-US" sz="1800" b="1" dirty="0" smtClean="0">
                <a:solidFill>
                  <a:srgbClr val="FF0000"/>
                </a:solidFill>
                <a:latin typeface="+mj-lt"/>
              </a:rPr>
              <a:t>Time </a:t>
            </a:r>
            <a:r>
              <a:rPr lang="en-US" sz="1800" b="1" dirty="0">
                <a:solidFill>
                  <a:srgbClr val="FF0000"/>
                </a:solidFill>
                <a:latin typeface="+mj-lt"/>
              </a:rPr>
              <a:t>dependent recoil in vacuum</a:t>
            </a:r>
            <a:r>
              <a:rPr lang="en-US" sz="1800" b="1" dirty="0">
                <a:latin typeface="+mj-lt"/>
              </a:rPr>
              <a:t> for Na-like </a:t>
            </a:r>
            <a:r>
              <a:rPr lang="en-US" sz="1800" b="1" baseline="30000" dirty="0">
                <a:latin typeface="+mj-lt"/>
              </a:rPr>
              <a:t>56</a:t>
            </a:r>
            <a:r>
              <a:rPr lang="en-US" sz="1800" b="1" dirty="0">
                <a:latin typeface="+mj-lt"/>
              </a:rPr>
              <a:t>Fe ions </a:t>
            </a:r>
            <a:endParaRPr lang="en-US" sz="1800" b="1" dirty="0" smtClean="0">
              <a:latin typeface="+mj-lt"/>
            </a:endParaRPr>
          </a:p>
          <a:p>
            <a:pPr marL="101600" lvl="1" indent="0">
              <a:lnSpc>
                <a:spcPct val="100000"/>
              </a:lnSpc>
              <a:spcBef>
                <a:spcPts val="0"/>
              </a:spcBef>
              <a:buClr>
                <a:srgbClr val="94C600"/>
              </a:buClr>
              <a:buNone/>
            </a:pPr>
            <a:r>
              <a:rPr lang="en-US" sz="1400" b="1" dirty="0" smtClean="0">
                <a:solidFill>
                  <a:srgbClr val="6161F2"/>
                </a:solidFill>
                <a:latin typeface="+mj-lt"/>
              </a:rPr>
              <a:t>	- spokespersons: A</a:t>
            </a:r>
            <a:r>
              <a:rPr lang="en-US" sz="1400" b="1" dirty="0">
                <a:solidFill>
                  <a:srgbClr val="6161F2"/>
                </a:solidFill>
                <a:latin typeface="+mj-lt"/>
              </a:rPr>
              <a:t>. </a:t>
            </a:r>
            <a:r>
              <a:rPr lang="en-US" sz="1400" b="1" dirty="0" err="1">
                <a:solidFill>
                  <a:srgbClr val="6161F2"/>
                </a:solidFill>
                <a:latin typeface="+mj-lt"/>
              </a:rPr>
              <a:t>Stuchbery</a:t>
            </a:r>
            <a:r>
              <a:rPr lang="en-US" sz="1400" b="1" dirty="0">
                <a:solidFill>
                  <a:srgbClr val="6161F2"/>
                </a:solidFill>
                <a:latin typeface="+mj-lt"/>
              </a:rPr>
              <a:t>, D. </a:t>
            </a:r>
            <a:r>
              <a:rPr lang="en-US" sz="1400" b="1" dirty="0" err="1" smtClean="0">
                <a:solidFill>
                  <a:srgbClr val="6161F2"/>
                </a:solidFill>
                <a:latin typeface="+mj-lt"/>
              </a:rPr>
              <a:t>Balabanski</a:t>
            </a:r>
            <a:endParaRPr lang="en-US" sz="1400" b="1" dirty="0">
              <a:solidFill>
                <a:srgbClr val="6161F2"/>
              </a:solidFill>
              <a:latin typeface="+mj-lt"/>
            </a:endParaRPr>
          </a:p>
          <a:p>
            <a:pPr marL="0" lvl="0" indent="-342900">
              <a:lnSpc>
                <a:spcPct val="100000"/>
              </a:lnSpc>
              <a:spcBef>
                <a:spcPts val="0"/>
              </a:spcBef>
              <a:buClr>
                <a:srgbClr val="94C600"/>
              </a:buClr>
              <a:buFont typeface="Wingdings" pitchFamily="2" charset="2"/>
              <a:buAutoNum type="arabicPeriod"/>
            </a:pPr>
            <a:endParaRPr lang="en-US" sz="900" dirty="0">
              <a:solidFill>
                <a:prstClr val="black">
                  <a:lumMod val="85000"/>
                  <a:lumOff val="15000"/>
                </a:prstClr>
              </a:solidFill>
              <a:latin typeface="+mj-lt"/>
            </a:endParaRPr>
          </a:p>
          <a:p>
            <a:pPr marL="0" lvl="0" indent="-342900">
              <a:lnSpc>
                <a:spcPct val="100000"/>
              </a:lnSpc>
              <a:spcBef>
                <a:spcPts val="0"/>
              </a:spcBef>
              <a:buClr>
                <a:srgbClr val="94C600"/>
              </a:buClr>
              <a:buFont typeface="Wingdings" pitchFamily="2" charset="2"/>
              <a:buAutoNum type="arabicPeriod"/>
            </a:pPr>
            <a:r>
              <a:rPr lang="en-US" sz="1800" b="1" dirty="0" smtClean="0">
                <a:solidFill>
                  <a:srgbClr val="FF0000"/>
                </a:solidFill>
                <a:latin typeface="+mj-lt"/>
              </a:rPr>
              <a:t>Shape </a:t>
            </a:r>
            <a:r>
              <a:rPr lang="en-US" sz="1800" b="1" dirty="0">
                <a:solidFill>
                  <a:srgbClr val="FF0000"/>
                </a:solidFill>
                <a:latin typeface="+mj-lt"/>
              </a:rPr>
              <a:t>coexistence in </a:t>
            </a:r>
            <a:r>
              <a:rPr lang="en-US" sz="1800" b="1" baseline="30000" dirty="0">
                <a:solidFill>
                  <a:srgbClr val="FF0000"/>
                </a:solidFill>
                <a:latin typeface="+mj-lt"/>
              </a:rPr>
              <a:t>74</a:t>
            </a:r>
            <a:r>
              <a:rPr lang="en-US" sz="1800" b="1" dirty="0">
                <a:solidFill>
                  <a:srgbClr val="FF0000"/>
                </a:solidFill>
                <a:latin typeface="+mj-lt"/>
              </a:rPr>
              <a:t>Se</a:t>
            </a:r>
            <a:r>
              <a:rPr lang="en-US" sz="1800" b="1" dirty="0">
                <a:latin typeface="+mj-lt"/>
              </a:rPr>
              <a:t> studied through complete low-spin spectroscopy after Coulomb excitation </a:t>
            </a:r>
            <a:endParaRPr lang="en-US" sz="1800" b="1" dirty="0" smtClean="0">
              <a:latin typeface="+mj-lt"/>
            </a:endParaRPr>
          </a:p>
          <a:p>
            <a:pPr marL="114300" lvl="1" indent="0">
              <a:lnSpc>
                <a:spcPct val="100000"/>
              </a:lnSpc>
              <a:spcBef>
                <a:spcPts val="0"/>
              </a:spcBef>
              <a:buClr>
                <a:srgbClr val="94C600"/>
              </a:buClr>
              <a:buNone/>
            </a:pPr>
            <a:r>
              <a:rPr lang="en-US" sz="1400" b="1" dirty="0">
                <a:solidFill>
                  <a:srgbClr val="6161F2"/>
                </a:solidFill>
                <a:latin typeface="+mj-lt"/>
              </a:rPr>
              <a:t>	</a:t>
            </a:r>
            <a:r>
              <a:rPr lang="en-US" sz="1400" b="1" dirty="0" smtClean="0">
                <a:solidFill>
                  <a:srgbClr val="6161F2"/>
                </a:solidFill>
                <a:latin typeface="+mj-lt"/>
              </a:rPr>
              <a:t>- spokespersons: M</a:t>
            </a:r>
            <a:r>
              <a:rPr lang="en-US" sz="1400" b="1" dirty="0">
                <a:solidFill>
                  <a:srgbClr val="6161F2"/>
                </a:solidFill>
                <a:latin typeface="+mj-lt"/>
              </a:rPr>
              <a:t>. </a:t>
            </a:r>
            <a:r>
              <a:rPr lang="en-US" sz="1400" b="1" dirty="0" err="1" smtClean="0">
                <a:solidFill>
                  <a:srgbClr val="6161F2"/>
                </a:solidFill>
                <a:latin typeface="+mj-lt"/>
              </a:rPr>
              <a:t>Zielinska</a:t>
            </a:r>
            <a:r>
              <a:rPr lang="en-US" sz="1400" b="1" dirty="0" smtClean="0">
                <a:solidFill>
                  <a:srgbClr val="6161F2"/>
                </a:solidFill>
                <a:latin typeface="+mj-lt"/>
              </a:rPr>
              <a:t>, </a:t>
            </a:r>
            <a:r>
              <a:rPr lang="en-US" sz="1400" b="1" dirty="0">
                <a:solidFill>
                  <a:srgbClr val="6161F2"/>
                </a:solidFill>
                <a:latin typeface="+mj-lt"/>
              </a:rPr>
              <a:t>K. </a:t>
            </a:r>
            <a:r>
              <a:rPr lang="en-US" sz="1400" b="1" dirty="0" err="1" smtClean="0">
                <a:solidFill>
                  <a:srgbClr val="6161F2"/>
                </a:solidFill>
                <a:latin typeface="+mj-lt"/>
              </a:rPr>
              <a:t>Wrzosek-Lipska</a:t>
            </a:r>
            <a:endParaRPr lang="en-US" sz="1400" b="1" dirty="0">
              <a:solidFill>
                <a:srgbClr val="6161F2"/>
              </a:solidFill>
              <a:latin typeface="+mj-lt"/>
            </a:endParaRPr>
          </a:p>
          <a:p>
            <a:pPr marL="0" lvl="0" indent="-342900">
              <a:lnSpc>
                <a:spcPct val="100000"/>
              </a:lnSpc>
              <a:spcBef>
                <a:spcPts val="0"/>
              </a:spcBef>
              <a:buClr>
                <a:srgbClr val="94C600"/>
              </a:buClr>
              <a:buFont typeface="Wingdings" pitchFamily="2" charset="2"/>
              <a:buAutoNum type="arabicPeriod"/>
            </a:pPr>
            <a:endParaRPr lang="en-US" sz="900" b="1" dirty="0">
              <a:solidFill>
                <a:srgbClr val="1212EC"/>
              </a:solidFill>
              <a:latin typeface="+mj-lt"/>
            </a:endParaRPr>
          </a:p>
          <a:p>
            <a:pPr marL="0" lvl="0" indent="-342900">
              <a:lnSpc>
                <a:spcPct val="100000"/>
              </a:lnSpc>
              <a:spcBef>
                <a:spcPts val="0"/>
              </a:spcBef>
              <a:buClr>
                <a:srgbClr val="94C600"/>
              </a:buClr>
              <a:buFont typeface="Wingdings" pitchFamily="2" charset="2"/>
              <a:buAutoNum type="arabicPeriod"/>
            </a:pPr>
            <a:r>
              <a:rPr lang="en-US" sz="1800" b="1" dirty="0" smtClean="0">
                <a:latin typeface="+mj-lt"/>
              </a:rPr>
              <a:t>Measurement </a:t>
            </a:r>
            <a:r>
              <a:rPr lang="en-US" sz="1800" b="1" dirty="0">
                <a:latin typeface="+mj-lt"/>
              </a:rPr>
              <a:t>of </a:t>
            </a:r>
            <a:r>
              <a:rPr lang="en-US" sz="1800" b="1" dirty="0" err="1">
                <a:solidFill>
                  <a:srgbClr val="FF0000"/>
                </a:solidFill>
                <a:latin typeface="+mj-lt"/>
              </a:rPr>
              <a:t>octupole</a:t>
            </a:r>
            <a:r>
              <a:rPr lang="en-US" sz="1800" b="1" dirty="0">
                <a:solidFill>
                  <a:srgbClr val="FF0000"/>
                </a:solidFill>
                <a:latin typeface="+mj-lt"/>
              </a:rPr>
              <a:t> collectivity in </a:t>
            </a:r>
            <a:r>
              <a:rPr lang="en-US" sz="1800" b="1" dirty="0" err="1">
                <a:solidFill>
                  <a:srgbClr val="FF0000"/>
                </a:solidFill>
                <a:latin typeface="+mj-lt"/>
              </a:rPr>
              <a:t>Nd</a:t>
            </a:r>
            <a:r>
              <a:rPr lang="en-US" sz="1800" b="1" dirty="0">
                <a:solidFill>
                  <a:srgbClr val="FF0000"/>
                </a:solidFill>
                <a:latin typeface="+mj-lt"/>
              </a:rPr>
              <a:t>, Sm and </a:t>
            </a:r>
            <a:r>
              <a:rPr lang="en-US" sz="1800" b="1" dirty="0" err="1">
                <a:solidFill>
                  <a:srgbClr val="FF0000"/>
                </a:solidFill>
                <a:latin typeface="+mj-lt"/>
              </a:rPr>
              <a:t>Gd</a:t>
            </a:r>
            <a:r>
              <a:rPr lang="en-US" sz="1800" b="1" dirty="0">
                <a:solidFill>
                  <a:srgbClr val="FF0000"/>
                </a:solidFill>
                <a:latin typeface="+mj-lt"/>
              </a:rPr>
              <a:t> nuclei</a:t>
            </a:r>
            <a:r>
              <a:rPr lang="en-US" sz="1800" b="1" dirty="0">
                <a:solidFill>
                  <a:srgbClr val="1212EC"/>
                </a:solidFill>
                <a:latin typeface="+mj-lt"/>
              </a:rPr>
              <a:t> </a:t>
            </a:r>
            <a:r>
              <a:rPr lang="en-US" sz="1800" b="1" dirty="0">
                <a:latin typeface="+mj-lt"/>
              </a:rPr>
              <a:t>using Coulomb excitation </a:t>
            </a:r>
          </a:p>
          <a:p>
            <a:pPr marL="114300" lvl="1" indent="0">
              <a:lnSpc>
                <a:spcPct val="100000"/>
              </a:lnSpc>
              <a:spcBef>
                <a:spcPts val="0"/>
              </a:spcBef>
              <a:buClr>
                <a:srgbClr val="94C600"/>
              </a:buClr>
              <a:buNone/>
            </a:pPr>
            <a:r>
              <a:rPr lang="en-US" sz="1400" b="1" dirty="0" smtClean="0">
                <a:solidFill>
                  <a:srgbClr val="6161F2"/>
                </a:solidFill>
                <a:latin typeface="+mj-lt"/>
              </a:rPr>
              <a:t>	- spokespersons: P.A</a:t>
            </a:r>
            <a:r>
              <a:rPr lang="en-US" sz="1400" b="1" dirty="0">
                <a:solidFill>
                  <a:srgbClr val="6161F2"/>
                </a:solidFill>
                <a:latin typeface="+mj-lt"/>
              </a:rPr>
              <a:t>. Butler, M. </a:t>
            </a:r>
            <a:r>
              <a:rPr lang="en-US" sz="1400" b="1" dirty="0" err="1" smtClean="0">
                <a:solidFill>
                  <a:srgbClr val="6161F2"/>
                </a:solidFill>
                <a:latin typeface="+mj-lt"/>
              </a:rPr>
              <a:t>Zielinska</a:t>
            </a:r>
            <a:endParaRPr lang="en-US" sz="1400" b="1" dirty="0">
              <a:solidFill>
                <a:srgbClr val="6161F2"/>
              </a:solidFill>
              <a:latin typeface="+mj-lt"/>
            </a:endParaRPr>
          </a:p>
          <a:p>
            <a:pPr marL="0" lvl="0" indent="-342900">
              <a:lnSpc>
                <a:spcPct val="100000"/>
              </a:lnSpc>
              <a:spcBef>
                <a:spcPts val="0"/>
              </a:spcBef>
              <a:buClr>
                <a:srgbClr val="94C600"/>
              </a:buClr>
              <a:buFont typeface="Wingdings" pitchFamily="2" charset="2"/>
              <a:buAutoNum type="arabicPeriod"/>
            </a:pPr>
            <a:endParaRPr lang="en-US" sz="900" b="1" dirty="0">
              <a:solidFill>
                <a:srgbClr val="1212EC"/>
              </a:solidFill>
              <a:latin typeface="+mj-lt"/>
            </a:endParaRPr>
          </a:p>
          <a:p>
            <a:pPr marL="0" lvl="0" indent="-342900">
              <a:lnSpc>
                <a:spcPct val="100000"/>
              </a:lnSpc>
              <a:spcBef>
                <a:spcPts val="0"/>
              </a:spcBef>
              <a:buClr>
                <a:srgbClr val="94C600"/>
              </a:buClr>
              <a:buFont typeface="Wingdings" pitchFamily="2" charset="2"/>
              <a:buAutoNum type="arabicPeriod"/>
            </a:pPr>
            <a:r>
              <a:rPr lang="en-US" sz="1800" b="1" dirty="0" smtClean="0">
                <a:solidFill>
                  <a:srgbClr val="FF0000"/>
                </a:solidFill>
                <a:latin typeface="+mj-lt"/>
              </a:rPr>
              <a:t>Spectroscopy </a:t>
            </a:r>
            <a:r>
              <a:rPr lang="en-US" sz="1800" b="1" dirty="0">
                <a:solidFill>
                  <a:srgbClr val="FF0000"/>
                </a:solidFill>
                <a:latin typeface="+mj-lt"/>
              </a:rPr>
              <a:t>of the neutron-rich fission fragments</a:t>
            </a:r>
            <a:r>
              <a:rPr lang="en-US" sz="1800" b="1" dirty="0">
                <a:solidFill>
                  <a:srgbClr val="1212EC"/>
                </a:solidFill>
                <a:latin typeface="+mj-lt"/>
              </a:rPr>
              <a:t> </a:t>
            </a:r>
            <a:r>
              <a:rPr lang="en-US" sz="1800" b="1" dirty="0">
                <a:latin typeface="+mj-lt"/>
              </a:rPr>
              <a:t>produced in the </a:t>
            </a:r>
            <a:r>
              <a:rPr lang="en-US" sz="1800" b="1" baseline="30000" dirty="0">
                <a:latin typeface="+mj-lt"/>
              </a:rPr>
              <a:t>238</a:t>
            </a:r>
            <a:r>
              <a:rPr lang="en-US" sz="1800" b="1" dirty="0">
                <a:latin typeface="+mj-lt"/>
              </a:rPr>
              <a:t>U(</a:t>
            </a:r>
            <a:r>
              <a:rPr lang="en-US" sz="1800" b="1" dirty="0" err="1">
                <a:latin typeface="+mj-lt"/>
              </a:rPr>
              <a:t>n,f</a:t>
            </a:r>
            <a:r>
              <a:rPr lang="en-US" sz="1800" b="1" dirty="0">
                <a:latin typeface="+mj-lt"/>
              </a:rPr>
              <a:t>) reaction </a:t>
            </a:r>
            <a:endParaRPr lang="en-US" sz="1800" b="1" dirty="0" smtClean="0">
              <a:latin typeface="+mj-lt"/>
            </a:endParaRPr>
          </a:p>
          <a:p>
            <a:pPr marL="114300" lvl="1" indent="0">
              <a:lnSpc>
                <a:spcPct val="100000"/>
              </a:lnSpc>
              <a:spcBef>
                <a:spcPts val="0"/>
              </a:spcBef>
              <a:buClr>
                <a:srgbClr val="94C600"/>
              </a:buClr>
              <a:buNone/>
            </a:pPr>
            <a:r>
              <a:rPr lang="en-US" sz="1400" b="1" dirty="0" smtClean="0">
                <a:solidFill>
                  <a:srgbClr val="6161F2"/>
                </a:solidFill>
                <a:latin typeface="+mj-lt"/>
              </a:rPr>
              <a:t>	- spokespersons: J</a:t>
            </a:r>
            <a:r>
              <a:rPr lang="en-US" sz="1400" b="1" dirty="0">
                <a:solidFill>
                  <a:srgbClr val="6161F2"/>
                </a:solidFill>
                <a:latin typeface="+mj-lt"/>
              </a:rPr>
              <a:t>. Wilson, M. </a:t>
            </a:r>
            <a:r>
              <a:rPr lang="en-US" sz="1400" b="1" dirty="0" err="1" smtClean="0">
                <a:solidFill>
                  <a:srgbClr val="6161F2"/>
                </a:solidFill>
                <a:latin typeface="+mj-lt"/>
              </a:rPr>
              <a:t>Lebois</a:t>
            </a:r>
            <a:endParaRPr lang="en-US" sz="1400" b="1" dirty="0">
              <a:solidFill>
                <a:srgbClr val="6161F2"/>
              </a:solidFill>
              <a:latin typeface="+mj-lt"/>
            </a:endParaRPr>
          </a:p>
          <a:p>
            <a:pPr marL="0" lvl="0" indent="-342900">
              <a:lnSpc>
                <a:spcPct val="100000"/>
              </a:lnSpc>
              <a:spcBef>
                <a:spcPts val="0"/>
              </a:spcBef>
              <a:buClr>
                <a:srgbClr val="94C600"/>
              </a:buClr>
              <a:buFont typeface="Wingdings" pitchFamily="2" charset="2"/>
              <a:buAutoNum type="arabicPeriod"/>
            </a:pPr>
            <a:endParaRPr lang="en-US" sz="900" dirty="0">
              <a:solidFill>
                <a:prstClr val="black">
                  <a:lumMod val="85000"/>
                  <a:lumOff val="15000"/>
                </a:prstClr>
              </a:solidFill>
              <a:latin typeface="+mj-lt"/>
            </a:endParaRPr>
          </a:p>
          <a:p>
            <a:pPr marL="0" lvl="0" indent="-342900">
              <a:lnSpc>
                <a:spcPct val="100000"/>
              </a:lnSpc>
              <a:spcBef>
                <a:spcPts val="0"/>
              </a:spcBef>
              <a:buClr>
                <a:srgbClr val="94C600"/>
              </a:buClr>
              <a:buFont typeface="Wingdings" pitchFamily="2" charset="2"/>
              <a:buAutoNum type="arabicPeriod"/>
            </a:pPr>
            <a:r>
              <a:rPr lang="en-US" sz="1800" b="1" dirty="0" smtClean="0">
                <a:latin typeface="+mj-lt"/>
              </a:rPr>
              <a:t>Evaluation </a:t>
            </a:r>
            <a:r>
              <a:rPr lang="en-US" sz="1800" b="1" dirty="0">
                <a:latin typeface="+mj-lt"/>
              </a:rPr>
              <a:t>of the Angular Momentum Dependence of the </a:t>
            </a:r>
            <a:r>
              <a:rPr lang="en-US" sz="1800" b="1" baseline="30000" dirty="0">
                <a:latin typeface="+mj-lt"/>
              </a:rPr>
              <a:t>96</a:t>
            </a:r>
            <a:r>
              <a:rPr lang="en-US" sz="1800" b="1" dirty="0">
                <a:latin typeface="+mj-lt"/>
              </a:rPr>
              <a:t>Mo </a:t>
            </a:r>
            <a:r>
              <a:rPr lang="en-US" sz="1800" b="1" dirty="0">
                <a:solidFill>
                  <a:srgbClr val="FF0000"/>
                </a:solidFill>
                <a:latin typeface="+mj-lt"/>
              </a:rPr>
              <a:t>γ Strength </a:t>
            </a:r>
            <a:r>
              <a:rPr lang="en-US" sz="1800" b="1" dirty="0" smtClean="0">
                <a:solidFill>
                  <a:srgbClr val="FF0000"/>
                </a:solidFill>
                <a:latin typeface="+mj-lt"/>
              </a:rPr>
              <a:t>Function</a:t>
            </a:r>
          </a:p>
          <a:p>
            <a:pPr marL="114300" lvl="1" indent="0">
              <a:lnSpc>
                <a:spcPct val="100000"/>
              </a:lnSpc>
              <a:spcBef>
                <a:spcPts val="0"/>
              </a:spcBef>
              <a:buClr>
                <a:srgbClr val="94C600"/>
              </a:buClr>
              <a:buNone/>
            </a:pPr>
            <a:r>
              <a:rPr lang="en-US" sz="1400" b="1" dirty="0">
                <a:solidFill>
                  <a:srgbClr val="6161F2"/>
                </a:solidFill>
                <a:latin typeface="+mj-lt"/>
              </a:rPr>
              <a:t>	</a:t>
            </a:r>
            <a:r>
              <a:rPr lang="en-US" sz="1400" b="1" dirty="0">
                <a:solidFill>
                  <a:srgbClr val="6161F2"/>
                </a:solidFill>
              </a:rPr>
              <a:t> - </a:t>
            </a:r>
            <a:r>
              <a:rPr lang="en-US" sz="1400" b="1" dirty="0" smtClean="0">
                <a:solidFill>
                  <a:srgbClr val="6161F2"/>
                </a:solidFill>
              </a:rPr>
              <a:t>spokesperson: </a:t>
            </a:r>
            <a:r>
              <a:rPr lang="en-US" sz="1400" b="1" dirty="0" smtClean="0">
                <a:solidFill>
                  <a:srgbClr val="6161F2"/>
                </a:solidFill>
                <a:latin typeface="+mj-lt"/>
              </a:rPr>
              <a:t>B</a:t>
            </a:r>
            <a:r>
              <a:rPr lang="en-US" sz="1400" b="1" dirty="0">
                <a:solidFill>
                  <a:srgbClr val="6161F2"/>
                </a:solidFill>
                <a:latin typeface="+mj-lt"/>
              </a:rPr>
              <a:t>. </a:t>
            </a:r>
            <a:r>
              <a:rPr lang="en-US" sz="1400" b="1" dirty="0" smtClean="0">
                <a:solidFill>
                  <a:srgbClr val="6161F2"/>
                </a:solidFill>
                <a:latin typeface="+mj-lt"/>
              </a:rPr>
              <a:t>Goldblum</a:t>
            </a:r>
            <a:endParaRPr lang="en-US" sz="1400" b="1" dirty="0">
              <a:solidFill>
                <a:srgbClr val="6161F2"/>
              </a:solidFill>
              <a:latin typeface="+mj-lt"/>
            </a:endParaRPr>
          </a:p>
          <a:p>
            <a:pPr marL="0" lvl="0" indent="-342900">
              <a:lnSpc>
                <a:spcPct val="100000"/>
              </a:lnSpc>
              <a:spcBef>
                <a:spcPts val="0"/>
              </a:spcBef>
              <a:buClr>
                <a:srgbClr val="94C600"/>
              </a:buClr>
              <a:buFont typeface="Wingdings" pitchFamily="2" charset="2"/>
              <a:buAutoNum type="arabicPeriod"/>
            </a:pPr>
            <a:endParaRPr lang="en-US" sz="900" dirty="0">
              <a:solidFill>
                <a:prstClr val="black">
                  <a:lumMod val="85000"/>
                  <a:lumOff val="15000"/>
                </a:prstClr>
              </a:solidFill>
              <a:latin typeface="+mj-lt"/>
            </a:endParaRPr>
          </a:p>
          <a:p>
            <a:pPr marL="0" lvl="0" indent="-342900">
              <a:lnSpc>
                <a:spcPct val="100000"/>
              </a:lnSpc>
              <a:spcBef>
                <a:spcPts val="0"/>
              </a:spcBef>
              <a:buClr>
                <a:srgbClr val="94C600"/>
              </a:buClr>
              <a:buFont typeface="Wingdings" pitchFamily="2" charset="2"/>
              <a:buAutoNum type="arabicPeriod"/>
            </a:pPr>
            <a:endParaRPr lang="en-US" sz="900" dirty="0">
              <a:solidFill>
                <a:prstClr val="black">
                  <a:lumMod val="85000"/>
                  <a:lumOff val="15000"/>
                </a:prstClr>
              </a:solidFill>
              <a:latin typeface="+mj-lt"/>
            </a:endParaRPr>
          </a:p>
          <a:p>
            <a:pPr marL="0" lvl="0" indent="-342900">
              <a:lnSpc>
                <a:spcPct val="100000"/>
              </a:lnSpc>
              <a:spcBef>
                <a:spcPts val="0"/>
              </a:spcBef>
              <a:buClr>
                <a:srgbClr val="94C600"/>
              </a:buClr>
              <a:buFont typeface="Wingdings" pitchFamily="2" charset="2"/>
              <a:buAutoNum type="arabicPeriod"/>
            </a:pPr>
            <a:r>
              <a:rPr lang="en-US" sz="1800" b="1" dirty="0" smtClean="0">
                <a:solidFill>
                  <a:srgbClr val="FF0000"/>
                </a:solidFill>
                <a:latin typeface="+mj-lt"/>
              </a:rPr>
              <a:t>Lifetime </a:t>
            </a:r>
            <a:r>
              <a:rPr lang="en-US" sz="1800" b="1" dirty="0">
                <a:solidFill>
                  <a:srgbClr val="FF0000"/>
                </a:solidFill>
                <a:latin typeface="+mj-lt"/>
              </a:rPr>
              <a:t>Measurement of </a:t>
            </a:r>
            <a:r>
              <a:rPr lang="en-US" sz="1800" b="1" baseline="30000" dirty="0">
                <a:solidFill>
                  <a:srgbClr val="FF0000"/>
                </a:solidFill>
                <a:latin typeface="+mj-lt"/>
              </a:rPr>
              <a:t>100</a:t>
            </a:r>
            <a:r>
              <a:rPr lang="en-US" sz="1800" b="1" dirty="0">
                <a:solidFill>
                  <a:srgbClr val="FF0000"/>
                </a:solidFill>
                <a:latin typeface="+mj-lt"/>
              </a:rPr>
              <a:t>Ru</a:t>
            </a:r>
            <a:r>
              <a:rPr lang="en-US" sz="1800" b="1" dirty="0">
                <a:latin typeface="+mj-lt"/>
              </a:rPr>
              <a:t>: A possible candidate for the E(5) critical point symmetry </a:t>
            </a:r>
            <a:endParaRPr lang="en-US" sz="1800" b="1" dirty="0" smtClean="0">
              <a:latin typeface="+mj-lt"/>
            </a:endParaRPr>
          </a:p>
          <a:p>
            <a:pPr marL="114300" lvl="1" indent="0">
              <a:lnSpc>
                <a:spcPct val="100000"/>
              </a:lnSpc>
              <a:spcBef>
                <a:spcPts val="0"/>
              </a:spcBef>
              <a:buClr>
                <a:srgbClr val="94C600"/>
              </a:buClr>
              <a:buNone/>
            </a:pPr>
            <a:r>
              <a:rPr lang="en-US" sz="1400" b="1" dirty="0">
                <a:solidFill>
                  <a:srgbClr val="6161F2"/>
                </a:solidFill>
                <a:latin typeface="+mj-lt"/>
              </a:rPr>
              <a:t>	</a:t>
            </a:r>
            <a:r>
              <a:rPr lang="en-US" sz="1400" b="1" dirty="0">
                <a:solidFill>
                  <a:srgbClr val="6161F2"/>
                </a:solidFill>
              </a:rPr>
              <a:t> - </a:t>
            </a:r>
            <a:r>
              <a:rPr lang="en-US" sz="1400" b="1" dirty="0" smtClean="0">
                <a:solidFill>
                  <a:srgbClr val="6161F2"/>
                </a:solidFill>
              </a:rPr>
              <a:t>spokesperson: </a:t>
            </a:r>
            <a:r>
              <a:rPr lang="en-US" sz="1400" b="1" dirty="0" smtClean="0">
                <a:solidFill>
                  <a:srgbClr val="6161F2"/>
                </a:solidFill>
                <a:latin typeface="+mj-lt"/>
              </a:rPr>
              <a:t>Th</a:t>
            </a:r>
            <a:r>
              <a:rPr lang="en-US" sz="1400" b="1" dirty="0">
                <a:solidFill>
                  <a:srgbClr val="6161F2"/>
                </a:solidFill>
                <a:latin typeface="+mj-lt"/>
              </a:rPr>
              <a:t>. </a:t>
            </a:r>
            <a:r>
              <a:rPr lang="en-US" sz="1400" b="1" dirty="0" err="1" smtClean="0">
                <a:solidFill>
                  <a:srgbClr val="6161F2"/>
                </a:solidFill>
                <a:latin typeface="+mj-lt"/>
              </a:rPr>
              <a:t>Konstantinopoulos</a:t>
            </a:r>
            <a:endParaRPr lang="en-US" sz="1400" b="1" dirty="0">
              <a:solidFill>
                <a:srgbClr val="6161F2"/>
              </a:solidFill>
              <a:latin typeface="+mj-lt"/>
            </a:endParaRPr>
          </a:p>
          <a:p>
            <a:pPr marL="0" lvl="0" indent="-342900">
              <a:lnSpc>
                <a:spcPct val="100000"/>
              </a:lnSpc>
              <a:spcBef>
                <a:spcPts val="0"/>
              </a:spcBef>
              <a:buClr>
                <a:srgbClr val="94C600"/>
              </a:buClr>
              <a:buFont typeface="Wingdings" pitchFamily="2" charset="2"/>
              <a:buAutoNum type="arabicPeriod"/>
            </a:pPr>
            <a:endParaRPr lang="en-US" sz="900" b="1" dirty="0">
              <a:solidFill>
                <a:srgbClr val="1212EC"/>
              </a:solidFill>
              <a:latin typeface="+mj-lt"/>
            </a:endParaRPr>
          </a:p>
          <a:p>
            <a:pPr marL="0" lvl="0" indent="-342900">
              <a:lnSpc>
                <a:spcPct val="100000"/>
              </a:lnSpc>
              <a:spcBef>
                <a:spcPts val="0"/>
              </a:spcBef>
              <a:buClr>
                <a:srgbClr val="94C600"/>
              </a:buClr>
              <a:buFont typeface="Wingdings" pitchFamily="2" charset="2"/>
              <a:buAutoNum type="arabicPeriod"/>
            </a:pPr>
            <a:r>
              <a:rPr lang="en-US" sz="1800" b="1" dirty="0" smtClean="0">
                <a:solidFill>
                  <a:srgbClr val="FF0000"/>
                </a:solidFill>
                <a:latin typeface="+mj-lt"/>
              </a:rPr>
              <a:t>Lifetime </a:t>
            </a:r>
            <a:r>
              <a:rPr lang="en-US" sz="1800" b="1" dirty="0">
                <a:solidFill>
                  <a:srgbClr val="FF0000"/>
                </a:solidFill>
                <a:latin typeface="+mj-lt"/>
              </a:rPr>
              <a:t>measurements in </a:t>
            </a:r>
            <a:r>
              <a:rPr lang="en-US" sz="1800" b="1" baseline="30000" dirty="0">
                <a:solidFill>
                  <a:srgbClr val="FF0000"/>
                </a:solidFill>
                <a:latin typeface="+mj-lt"/>
              </a:rPr>
              <a:t>113</a:t>
            </a:r>
            <a:r>
              <a:rPr lang="en-US" sz="1800" b="1" dirty="0">
                <a:solidFill>
                  <a:srgbClr val="FF0000"/>
                </a:solidFill>
                <a:latin typeface="+mj-lt"/>
              </a:rPr>
              <a:t>Te</a:t>
            </a:r>
            <a:r>
              <a:rPr lang="en-US" sz="1800" b="1" dirty="0">
                <a:latin typeface="+mj-lt"/>
              </a:rPr>
              <a:t>: Determining Optimal effective charges approaching the N=Z=50 doubly-magic shell closure. </a:t>
            </a:r>
            <a:endParaRPr lang="en-US" sz="1800" b="1" dirty="0" smtClean="0">
              <a:latin typeface="+mj-lt"/>
            </a:endParaRPr>
          </a:p>
          <a:p>
            <a:pPr marL="114300" lvl="1" indent="0">
              <a:lnSpc>
                <a:spcPct val="100000"/>
              </a:lnSpc>
              <a:spcBef>
                <a:spcPts val="0"/>
              </a:spcBef>
              <a:buClr>
                <a:srgbClr val="94C600"/>
              </a:buClr>
              <a:buNone/>
            </a:pPr>
            <a:r>
              <a:rPr lang="en-US" sz="1400" b="1" dirty="0">
                <a:solidFill>
                  <a:srgbClr val="6161F2"/>
                </a:solidFill>
                <a:latin typeface="+mj-lt"/>
              </a:rPr>
              <a:t>	</a:t>
            </a:r>
            <a:r>
              <a:rPr lang="en-US" sz="1400" b="1" dirty="0">
                <a:solidFill>
                  <a:srgbClr val="6161F2"/>
                </a:solidFill>
              </a:rPr>
              <a:t> - </a:t>
            </a:r>
            <a:r>
              <a:rPr lang="en-US" sz="1400" b="1" dirty="0" smtClean="0">
                <a:solidFill>
                  <a:srgbClr val="6161F2"/>
                </a:solidFill>
              </a:rPr>
              <a:t>spokesperson: </a:t>
            </a:r>
            <a:r>
              <a:rPr lang="en-US" sz="1400" b="1" dirty="0" smtClean="0">
                <a:solidFill>
                  <a:srgbClr val="6161F2"/>
                </a:solidFill>
                <a:latin typeface="+mj-lt"/>
              </a:rPr>
              <a:t>D.M</a:t>
            </a:r>
            <a:r>
              <a:rPr lang="en-US" sz="1400" b="1" dirty="0">
                <a:solidFill>
                  <a:srgbClr val="6161F2"/>
                </a:solidFill>
                <a:latin typeface="+mj-lt"/>
              </a:rPr>
              <a:t>. </a:t>
            </a:r>
            <a:r>
              <a:rPr lang="en-US" sz="1400" b="1" dirty="0" smtClean="0">
                <a:solidFill>
                  <a:srgbClr val="6161F2"/>
                </a:solidFill>
                <a:latin typeface="+mj-lt"/>
              </a:rPr>
              <a:t>Cullen</a:t>
            </a:r>
            <a:endParaRPr lang="en-US" sz="1400" b="1" dirty="0">
              <a:solidFill>
                <a:srgbClr val="6161F2"/>
              </a:solidFill>
              <a:latin typeface="+mj-lt"/>
            </a:endParaRPr>
          </a:p>
        </p:txBody>
      </p:sp>
      <p:sp>
        <p:nvSpPr>
          <p:cNvPr id="3" name="Title 2"/>
          <p:cNvSpPr>
            <a:spLocks noGrp="1"/>
          </p:cNvSpPr>
          <p:nvPr>
            <p:ph type="title"/>
          </p:nvPr>
        </p:nvSpPr>
        <p:spPr>
          <a:xfrm>
            <a:off x="32126" y="16781"/>
            <a:ext cx="9079749" cy="562168"/>
          </a:xfrm>
        </p:spPr>
        <p:txBody>
          <a:bodyPr/>
          <a:lstStyle/>
          <a:p>
            <a:r>
              <a:rPr lang="en-US" dirty="0" smtClean="0"/>
              <a:t>MINORCA – experiments performed</a:t>
            </a:r>
            <a:endParaRPr lang="en-US" dirty="0"/>
          </a:p>
        </p:txBody>
      </p:sp>
    </p:spTree>
    <p:extLst>
      <p:ext uri="{BB962C8B-B14F-4D97-AF65-F5344CB8AC3E}">
        <p14:creationId xmlns:p14="http://schemas.microsoft.com/office/powerpoint/2010/main" val="7671205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77411" y="527938"/>
            <a:ext cx="6888521" cy="3046988"/>
          </a:xfrm>
          <a:prstGeom prst="rect">
            <a:avLst/>
          </a:prstGeom>
          <a:noFill/>
        </p:spPr>
        <p:txBody>
          <a:bodyPr wrap="none" rtlCol="0">
            <a:spAutoFit/>
          </a:bodyPr>
          <a:lstStyle/>
          <a:p>
            <a:pPr marL="342900" indent="-342900">
              <a:buFont typeface="Arial" panose="020B0604020202020204" pitchFamily="34" charset="0"/>
              <a:buChar char="•"/>
            </a:pPr>
            <a:r>
              <a:rPr lang="fr-FR" sz="2400" dirty="0" smtClean="0"/>
              <a:t>First in-beam experiments of Demonstrator</a:t>
            </a:r>
          </a:p>
          <a:p>
            <a:pPr marL="800100" lvl="1" indent="-342900">
              <a:buFont typeface="Wingdings" panose="05000000000000000000" pitchFamily="2" charset="2"/>
              <a:buChar char="q"/>
            </a:pPr>
            <a:r>
              <a:rPr lang="fr-FR" sz="2400" dirty="0" smtClean="0"/>
              <a:t>2,048 Micromegas pads </a:t>
            </a:r>
          </a:p>
          <a:p>
            <a:pPr marL="800100" lvl="1" indent="-342900">
              <a:buFont typeface="Wingdings" panose="05000000000000000000" pitchFamily="2" charset="2"/>
              <a:buChar char="q"/>
            </a:pPr>
            <a:r>
              <a:rPr lang="fr-FR" sz="2400" dirty="0" smtClean="0"/>
              <a:t>4 DSSDs + 12 Pad Si integrated</a:t>
            </a:r>
          </a:p>
          <a:p>
            <a:pPr marL="800100" lvl="1" indent="-342900">
              <a:buFont typeface="Wingdings" panose="05000000000000000000" pitchFamily="2" charset="2"/>
              <a:buChar char="q"/>
            </a:pPr>
            <a:r>
              <a:rPr lang="fr-FR" sz="2400" dirty="0"/>
              <a:t>N</a:t>
            </a:r>
            <a:r>
              <a:rPr lang="fr-FR" sz="2400" dirty="0" smtClean="0"/>
              <a:t>ewly-made GET electronics to take data</a:t>
            </a:r>
          </a:p>
          <a:p>
            <a:pPr marL="342900" indent="-342900">
              <a:buFont typeface="Arial" panose="020B0604020202020204" pitchFamily="34" charset="0"/>
              <a:buChar char="•"/>
            </a:pPr>
            <a:r>
              <a:rPr lang="fr-FR" sz="2400" dirty="0" smtClean="0"/>
              <a:t>2 successful runs (June to July ’15)</a:t>
            </a:r>
          </a:p>
          <a:p>
            <a:pPr marL="800100" lvl="1" indent="-342900">
              <a:buFont typeface="Wingdings" panose="05000000000000000000" pitchFamily="2" charset="2"/>
              <a:buChar char="q"/>
            </a:pPr>
            <a:r>
              <a:rPr lang="fr-FR" sz="2400" baseline="30000" dirty="0" smtClean="0"/>
              <a:t>12</a:t>
            </a:r>
            <a:r>
              <a:rPr lang="fr-FR" sz="2400" dirty="0" smtClean="0"/>
              <a:t>C @80 MeV + He gas</a:t>
            </a:r>
          </a:p>
          <a:p>
            <a:pPr marL="800100" lvl="1" indent="-342900">
              <a:buFont typeface="Wingdings" panose="05000000000000000000" pitchFamily="2" charset="2"/>
              <a:buChar char="q"/>
            </a:pPr>
            <a:r>
              <a:rPr lang="fr-FR" sz="2400" baseline="30000" dirty="0" smtClean="0"/>
              <a:t>6</a:t>
            </a:r>
            <a:r>
              <a:rPr lang="fr-FR" sz="2400" dirty="0" smtClean="0"/>
              <a:t>Li @11 to 23 MeV + He gas</a:t>
            </a:r>
          </a:p>
          <a:p>
            <a:pPr marL="342900" indent="-342900">
              <a:buFont typeface="Arial" panose="020B0604020202020204" pitchFamily="34" charset="0"/>
              <a:buChar char="•"/>
            </a:pPr>
            <a:r>
              <a:rPr lang="fr-FR" sz="2400" dirty="0" smtClean="0"/>
              <a:t>35 visitors (16 domestic, 19 international)</a:t>
            </a:r>
            <a:endParaRPr lang="en-US" sz="2400" dirty="0"/>
          </a:p>
        </p:txBody>
      </p:sp>
      <p:pic>
        <p:nvPicPr>
          <p:cNvPr id="3" name="図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51520" y="3501008"/>
            <a:ext cx="3600400" cy="2808312"/>
          </a:xfrm>
          <a:prstGeom prst="rect">
            <a:avLst/>
          </a:prstGeom>
        </p:spPr>
      </p:pic>
      <p:graphicFrame>
        <p:nvGraphicFramePr>
          <p:cNvPr id="70" name="Tableau 36"/>
          <p:cNvGraphicFramePr>
            <a:graphicFrameLocks noGrp="1"/>
          </p:cNvGraphicFramePr>
          <p:nvPr>
            <p:extLst/>
          </p:nvPr>
        </p:nvGraphicFramePr>
        <p:xfrm>
          <a:off x="4243866" y="3566415"/>
          <a:ext cx="2477076" cy="2194560"/>
        </p:xfrm>
        <a:graphic>
          <a:graphicData uri="http://schemas.openxmlformats.org/drawingml/2006/table">
            <a:tbl>
              <a:tblPr firstRow="1" bandRow="1">
                <a:tableStyleId>{5940675A-B579-460E-94D1-54222C63F5DA}</a:tableStyleId>
              </a:tblPr>
              <a:tblGrid>
                <a:gridCol w="619269"/>
                <a:gridCol w="619269"/>
                <a:gridCol w="619269"/>
                <a:gridCol w="619269"/>
              </a:tblGrid>
              <a:tr h="533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30000" noProof="0" dirty="0" smtClean="0">
                          <a:ln>
                            <a:noFill/>
                          </a:ln>
                          <a:solidFill>
                            <a:prstClr val="black"/>
                          </a:solidFill>
                          <a:effectLst/>
                          <a:uLnTx/>
                          <a:uFillTx/>
                          <a:latin typeface="+mn-lt"/>
                          <a:ea typeface="+mn-ea"/>
                          <a:cs typeface="+mn-cs"/>
                        </a:rPr>
                        <a:t>12</a:t>
                      </a:r>
                      <a:r>
                        <a:rPr kumimoji="0" lang="fr-FR" sz="1800" b="0" i="0" u="none" strike="noStrike" kern="1200" cap="none" spc="0" normalizeH="0" baseline="0" noProof="0" dirty="0" smtClean="0">
                          <a:ln>
                            <a:noFill/>
                          </a:ln>
                          <a:solidFill>
                            <a:prstClr val="black"/>
                          </a:solidFill>
                          <a:effectLst/>
                          <a:uLnTx/>
                          <a:uFillTx/>
                          <a:latin typeface="+mn-lt"/>
                          <a:ea typeface="+mn-ea"/>
                          <a:cs typeface="+mn-cs"/>
                        </a:rPr>
                        <a:t>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prstClr val="black"/>
                          </a:solidFill>
                          <a:effectLst/>
                          <a:uLnTx/>
                          <a:uFillTx/>
                          <a:latin typeface="+mn-lt"/>
                          <a:ea typeface="+mn-ea"/>
                          <a:cs typeface="+mn-cs"/>
                        </a:rPr>
                        <a:t>stable</a:t>
                      </a:r>
                      <a:endParaRPr kumimoji="0" lang="en-US" sz="1800" b="0" i="0" u="none" strike="noStrike" kern="1200" cap="none" spc="0" normalizeH="0" baseline="0" noProof="0" dirty="0" smtClean="0">
                        <a:ln>
                          <a:noFill/>
                        </a:ln>
                        <a:solidFill>
                          <a:prstClr val="black"/>
                        </a:solidFill>
                        <a:effectLst/>
                        <a:uLnTx/>
                        <a:uFillTx/>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r h="533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aseline="30000" dirty="0" smtClean="0"/>
                        <a:t>10</a:t>
                      </a:r>
                      <a:r>
                        <a:rPr lang="en-US" dirty="0" smtClean="0"/>
                        <a:t>B</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stable</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30000" noProof="0" dirty="0" smtClean="0">
                          <a:ln>
                            <a:noFill/>
                          </a:ln>
                          <a:solidFill>
                            <a:prstClr val="black"/>
                          </a:solidFill>
                          <a:effectLst/>
                          <a:uLnTx/>
                          <a:uFillTx/>
                          <a:latin typeface="+mn-lt"/>
                          <a:ea typeface="+mn-ea"/>
                          <a:cs typeface="+mn-cs"/>
                        </a:rPr>
                        <a:t>11</a:t>
                      </a:r>
                      <a:r>
                        <a:rPr kumimoji="0" lang="fr-FR" sz="1800" b="0" i="0" u="none" strike="noStrike" kern="1200" cap="none" spc="0" normalizeH="0" baseline="0" noProof="0" dirty="0" smtClean="0">
                          <a:ln>
                            <a:noFill/>
                          </a:ln>
                          <a:solidFill>
                            <a:prstClr val="black"/>
                          </a:solidFill>
                          <a:effectLst/>
                          <a:uLnTx/>
                          <a:uFillTx/>
                          <a:latin typeface="+mn-lt"/>
                          <a:ea typeface="+mn-ea"/>
                          <a:cs typeface="+mn-cs"/>
                        </a:rPr>
                        <a:t>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prstClr val="black"/>
                          </a:solidFill>
                          <a:effectLst/>
                          <a:uLnTx/>
                          <a:uFillTx/>
                          <a:latin typeface="+mn-lt"/>
                          <a:ea typeface="+mn-ea"/>
                          <a:cs typeface="+mn-cs"/>
                        </a:rPr>
                        <a:t>stable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r h="533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smtClean="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aseline="30000" dirty="0" smtClean="0"/>
                        <a:t>8</a:t>
                      </a:r>
                      <a:r>
                        <a:rPr lang="en-US" dirty="0" smtClean="0"/>
                        <a:t>Be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prstClr val="black"/>
                          </a:solidFill>
                          <a:effectLst/>
                          <a:uLnTx/>
                          <a:uFillTx/>
                          <a:latin typeface="+mn-lt"/>
                          <a:ea typeface="+mn-ea"/>
                          <a:cs typeface="+mn-cs"/>
                        </a:rPr>
                        <a:t>5.6 eV</a:t>
                      </a:r>
                      <a:endParaRPr lang="en-US"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smtClean="0">
                          <a:ln>
                            <a:noFill/>
                          </a:ln>
                          <a:solidFill>
                            <a:prstClr val="black"/>
                          </a:solidFill>
                          <a:effectLst/>
                          <a:uLnTx/>
                          <a:uFillTx/>
                          <a:latin typeface="+mn-lt"/>
                          <a:ea typeface="+mn-ea"/>
                          <a:cs typeface="+mn-cs"/>
                        </a:rPr>
                        <a:t>9</a:t>
                      </a:r>
                      <a:r>
                        <a:rPr kumimoji="0" lang="en-US" sz="1800" b="0" i="0" u="none" strike="noStrike" kern="1200" cap="none" spc="0" normalizeH="0" baseline="0" noProof="0" dirty="0" smtClean="0">
                          <a:ln>
                            <a:noFill/>
                          </a:ln>
                          <a:solidFill>
                            <a:prstClr val="black"/>
                          </a:solidFill>
                          <a:effectLst/>
                          <a:uLnTx/>
                          <a:uFillTx/>
                          <a:latin typeface="+mn-lt"/>
                          <a:ea typeface="+mn-ea"/>
                          <a:cs typeface="+mn-cs"/>
                        </a:rPr>
                        <a:t>Be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prstClr val="black"/>
                          </a:solidFill>
                          <a:effectLst/>
                          <a:uLnTx/>
                          <a:uFillTx/>
                          <a:latin typeface="+mn-lt"/>
                          <a:ea typeface="+mn-ea"/>
                          <a:cs typeface="+mn-cs"/>
                        </a:rPr>
                        <a:t>stable</a:t>
                      </a: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aseline="30000" dirty="0" smtClean="0"/>
                        <a:t>10</a:t>
                      </a:r>
                      <a:r>
                        <a:rPr lang="en-US" dirty="0" smtClean="0"/>
                        <a:t>Be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smtClean="0"/>
                        <a:t>1.5 </a:t>
                      </a:r>
                      <a:r>
                        <a:rPr lang="fr-FR" sz="1200" dirty="0" err="1" smtClean="0"/>
                        <a:t>M</a:t>
                      </a:r>
                      <a:r>
                        <a:rPr lang="fr-FR" sz="1200" baseline="0" dirty="0" err="1" smtClean="0"/>
                        <a:t>y</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r>
              <a:tr h="533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aseline="30000" dirty="0" smtClean="0"/>
                        <a:t>6</a:t>
                      </a:r>
                      <a:r>
                        <a:rPr lang="en-US" dirty="0" smtClean="0"/>
                        <a:t>Li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prstClr val="black"/>
                          </a:solidFill>
                          <a:effectLst/>
                          <a:uLnTx/>
                          <a:uFillTx/>
                          <a:latin typeface="+mn-lt"/>
                          <a:ea typeface="+mn-ea"/>
                          <a:cs typeface="+mn-cs"/>
                        </a:rPr>
                        <a:t>stable</a:t>
                      </a:r>
                      <a:endParaRPr lang="en-US"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smtClean="0">
                          <a:ln>
                            <a:noFill/>
                          </a:ln>
                          <a:solidFill>
                            <a:prstClr val="black"/>
                          </a:solidFill>
                          <a:effectLst/>
                          <a:uLnTx/>
                          <a:uFillTx/>
                          <a:latin typeface="+mn-lt"/>
                          <a:ea typeface="+mn-ea"/>
                          <a:cs typeface="+mn-cs"/>
                        </a:rPr>
                        <a:t>7</a:t>
                      </a:r>
                      <a:r>
                        <a:rPr kumimoji="0" lang="en-US" sz="1800" b="0" i="0" u="none" strike="noStrike" kern="1200" cap="none" spc="0" normalizeH="0" baseline="0" noProof="0" dirty="0" smtClean="0">
                          <a:ln>
                            <a:noFill/>
                          </a:ln>
                          <a:solidFill>
                            <a:prstClr val="black"/>
                          </a:solidFill>
                          <a:effectLst/>
                          <a:uLnTx/>
                          <a:uFillTx/>
                          <a:latin typeface="+mn-lt"/>
                          <a:ea typeface="+mn-ea"/>
                          <a:cs typeface="+mn-cs"/>
                        </a:rPr>
                        <a:t>Li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prstClr val="black"/>
                          </a:solidFill>
                          <a:effectLst/>
                          <a:uLnTx/>
                          <a:uFillTx/>
                          <a:latin typeface="+mn-lt"/>
                          <a:ea typeface="+mn-ea"/>
                          <a:cs typeface="+mn-cs"/>
                        </a:rPr>
                        <a:t>stable</a:t>
                      </a: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1" name="Ellipse 37"/>
          <p:cNvSpPr/>
          <p:nvPr/>
        </p:nvSpPr>
        <p:spPr>
          <a:xfrm>
            <a:off x="5540010" y="4127219"/>
            <a:ext cx="548640" cy="54864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2" name="Ellipse 67"/>
          <p:cNvSpPr/>
          <p:nvPr/>
        </p:nvSpPr>
        <p:spPr>
          <a:xfrm>
            <a:off x="6116074" y="3566415"/>
            <a:ext cx="548640" cy="54864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3" name="Ellipse 32"/>
          <p:cNvSpPr/>
          <p:nvPr/>
        </p:nvSpPr>
        <p:spPr>
          <a:xfrm>
            <a:off x="5586027" y="5646409"/>
            <a:ext cx="822960" cy="822960"/>
          </a:xfrm>
          <a:prstGeom prst="ellipse">
            <a:avLst/>
          </a:prstGeom>
          <a:solidFill>
            <a:srgbClr val="0070C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ZoneTexte 38"/>
          <p:cNvSpPr txBox="1"/>
          <p:nvPr/>
        </p:nvSpPr>
        <p:spPr>
          <a:xfrm>
            <a:off x="6489657" y="5275443"/>
            <a:ext cx="351378" cy="523220"/>
          </a:xfrm>
          <a:prstGeom prst="rect">
            <a:avLst/>
          </a:prstGeom>
          <a:noFill/>
        </p:spPr>
        <p:txBody>
          <a:bodyPr wrap="square" rtlCol="0">
            <a:spAutoFit/>
          </a:bodyPr>
          <a:lstStyle/>
          <a:p>
            <a:r>
              <a:rPr lang="en-US" sz="2800" b="1" dirty="0" smtClean="0">
                <a:solidFill>
                  <a:schemeClr val="accent6"/>
                </a:solidFill>
              </a:rPr>
              <a:t>?</a:t>
            </a:r>
            <a:endParaRPr lang="en-US" b="1" dirty="0">
              <a:solidFill>
                <a:schemeClr val="accent6"/>
              </a:solidFill>
            </a:endParaRPr>
          </a:p>
        </p:txBody>
      </p:sp>
      <p:sp>
        <p:nvSpPr>
          <p:cNvPr id="76" name="Ellipse 40"/>
          <p:cNvSpPr/>
          <p:nvPr/>
        </p:nvSpPr>
        <p:spPr>
          <a:xfrm>
            <a:off x="5688907" y="5816139"/>
            <a:ext cx="274320" cy="27432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7" name="Ellipse 41"/>
          <p:cNvSpPr/>
          <p:nvPr/>
        </p:nvSpPr>
        <p:spPr>
          <a:xfrm>
            <a:off x="6048947" y="5888147"/>
            <a:ext cx="274320" cy="27432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8" name="Ellipse 43"/>
          <p:cNvSpPr/>
          <p:nvPr/>
        </p:nvSpPr>
        <p:spPr>
          <a:xfrm>
            <a:off x="5832923" y="6176179"/>
            <a:ext cx="182880" cy="18288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9" name="Ellipse 44"/>
          <p:cNvSpPr/>
          <p:nvPr/>
        </p:nvSpPr>
        <p:spPr>
          <a:xfrm>
            <a:off x="6926343" y="6048447"/>
            <a:ext cx="274320" cy="27432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0" name="Ellipse 46"/>
          <p:cNvSpPr/>
          <p:nvPr/>
        </p:nvSpPr>
        <p:spPr>
          <a:xfrm>
            <a:off x="7358391" y="6120455"/>
            <a:ext cx="274320" cy="27432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1" name="Forme libre 47"/>
          <p:cNvSpPr/>
          <p:nvPr/>
        </p:nvSpPr>
        <p:spPr>
          <a:xfrm>
            <a:off x="6659444" y="5992272"/>
            <a:ext cx="1189703" cy="463755"/>
          </a:xfrm>
          <a:custGeom>
            <a:avLst/>
            <a:gdLst>
              <a:gd name="connsiteX0" fmla="*/ 0 w 1189703"/>
              <a:gd name="connsiteY0" fmla="*/ 158955 h 463755"/>
              <a:gd name="connsiteX1" fmla="*/ 88490 w 1189703"/>
              <a:gd name="connsiteY1" fmla="*/ 99962 h 463755"/>
              <a:gd name="connsiteX2" fmla="*/ 167148 w 1189703"/>
              <a:gd name="connsiteY2" fmla="*/ 21304 h 463755"/>
              <a:gd name="connsiteX3" fmla="*/ 265471 w 1189703"/>
              <a:gd name="connsiteY3" fmla="*/ 1639 h 463755"/>
              <a:gd name="connsiteX4" fmla="*/ 314632 w 1189703"/>
              <a:gd name="connsiteY4" fmla="*/ 31136 h 463755"/>
              <a:gd name="connsiteX5" fmla="*/ 383458 w 1189703"/>
              <a:gd name="connsiteY5" fmla="*/ 158955 h 463755"/>
              <a:gd name="connsiteX6" fmla="*/ 432619 w 1189703"/>
              <a:gd name="connsiteY6" fmla="*/ 247446 h 463755"/>
              <a:gd name="connsiteX7" fmla="*/ 521109 w 1189703"/>
              <a:gd name="connsiteY7" fmla="*/ 345768 h 463755"/>
              <a:gd name="connsiteX8" fmla="*/ 599767 w 1189703"/>
              <a:gd name="connsiteY8" fmla="*/ 355601 h 463755"/>
              <a:gd name="connsiteX9" fmla="*/ 707922 w 1189703"/>
              <a:gd name="connsiteY9" fmla="*/ 326104 h 463755"/>
              <a:gd name="connsiteX10" fmla="*/ 786580 w 1189703"/>
              <a:gd name="connsiteY10" fmla="*/ 257278 h 463755"/>
              <a:gd name="connsiteX11" fmla="*/ 875071 w 1189703"/>
              <a:gd name="connsiteY11" fmla="*/ 178620 h 463755"/>
              <a:gd name="connsiteX12" fmla="*/ 1022554 w 1189703"/>
              <a:gd name="connsiteY12" fmla="*/ 139291 h 463755"/>
              <a:gd name="connsiteX13" fmla="*/ 1091380 w 1189703"/>
              <a:gd name="connsiteY13" fmla="*/ 247446 h 463755"/>
              <a:gd name="connsiteX14" fmla="*/ 1140542 w 1189703"/>
              <a:gd name="connsiteY14" fmla="*/ 385097 h 463755"/>
              <a:gd name="connsiteX15" fmla="*/ 1189703 w 1189703"/>
              <a:gd name="connsiteY15" fmla="*/ 463755 h 46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9703" h="463755">
                <a:moveTo>
                  <a:pt x="0" y="158955"/>
                </a:moveTo>
                <a:cubicBezTo>
                  <a:pt x="30316" y="140929"/>
                  <a:pt x="60632" y="122904"/>
                  <a:pt x="88490" y="99962"/>
                </a:cubicBezTo>
                <a:cubicBezTo>
                  <a:pt x="116348" y="77020"/>
                  <a:pt x="137651" y="37691"/>
                  <a:pt x="167148" y="21304"/>
                </a:cubicBezTo>
                <a:cubicBezTo>
                  <a:pt x="196645" y="4917"/>
                  <a:pt x="240890" y="0"/>
                  <a:pt x="265471" y="1639"/>
                </a:cubicBezTo>
                <a:cubicBezTo>
                  <a:pt x="290052" y="3278"/>
                  <a:pt x="294968" y="4917"/>
                  <a:pt x="314632" y="31136"/>
                </a:cubicBezTo>
                <a:cubicBezTo>
                  <a:pt x="334296" y="57355"/>
                  <a:pt x="363794" y="122903"/>
                  <a:pt x="383458" y="158955"/>
                </a:cubicBezTo>
                <a:cubicBezTo>
                  <a:pt x="403122" y="195007"/>
                  <a:pt x="409677" y="216311"/>
                  <a:pt x="432619" y="247446"/>
                </a:cubicBezTo>
                <a:cubicBezTo>
                  <a:pt x="455561" y="278582"/>
                  <a:pt x="493251" y="327742"/>
                  <a:pt x="521109" y="345768"/>
                </a:cubicBezTo>
                <a:cubicBezTo>
                  <a:pt x="548967" y="363794"/>
                  <a:pt x="568632" y="358878"/>
                  <a:pt x="599767" y="355601"/>
                </a:cubicBezTo>
                <a:cubicBezTo>
                  <a:pt x="630902" y="352324"/>
                  <a:pt x="676787" y="342491"/>
                  <a:pt x="707922" y="326104"/>
                </a:cubicBezTo>
                <a:cubicBezTo>
                  <a:pt x="739058" y="309717"/>
                  <a:pt x="786580" y="257278"/>
                  <a:pt x="786580" y="257278"/>
                </a:cubicBezTo>
                <a:cubicBezTo>
                  <a:pt x="814438" y="232697"/>
                  <a:pt x="835742" y="198284"/>
                  <a:pt x="875071" y="178620"/>
                </a:cubicBezTo>
                <a:cubicBezTo>
                  <a:pt x="914400" y="158956"/>
                  <a:pt x="986503" y="127820"/>
                  <a:pt x="1022554" y="139291"/>
                </a:cubicBezTo>
                <a:cubicBezTo>
                  <a:pt x="1058605" y="150762"/>
                  <a:pt x="1071715" y="206478"/>
                  <a:pt x="1091380" y="247446"/>
                </a:cubicBezTo>
                <a:cubicBezTo>
                  <a:pt x="1111045" y="288414"/>
                  <a:pt x="1124155" y="349046"/>
                  <a:pt x="1140542" y="385097"/>
                </a:cubicBezTo>
                <a:cubicBezTo>
                  <a:pt x="1156929" y="421149"/>
                  <a:pt x="1173316" y="442452"/>
                  <a:pt x="1189703" y="463755"/>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3" name="Ellipse 48"/>
          <p:cNvSpPr/>
          <p:nvPr/>
        </p:nvSpPr>
        <p:spPr>
          <a:xfrm>
            <a:off x="6854335" y="5976439"/>
            <a:ext cx="91440" cy="9144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4" name="Ellipse 49"/>
          <p:cNvSpPr/>
          <p:nvPr/>
        </p:nvSpPr>
        <p:spPr>
          <a:xfrm>
            <a:off x="7718431" y="6192463"/>
            <a:ext cx="91440" cy="9144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5" name="ZoneTexte 50"/>
          <p:cNvSpPr txBox="1"/>
          <p:nvPr/>
        </p:nvSpPr>
        <p:spPr>
          <a:xfrm>
            <a:off x="7502407" y="5832423"/>
            <a:ext cx="306494" cy="369332"/>
          </a:xfrm>
          <a:prstGeom prst="rect">
            <a:avLst/>
          </a:prstGeom>
          <a:noFill/>
        </p:spPr>
        <p:txBody>
          <a:bodyPr wrap="none" rtlCol="0">
            <a:spAutoFit/>
          </a:bodyPr>
          <a:lstStyle/>
          <a:p>
            <a:r>
              <a:rPr lang="en-US" i="1" dirty="0" smtClean="0"/>
              <a:t>n</a:t>
            </a:r>
            <a:endParaRPr lang="en-US" i="1" dirty="0"/>
          </a:p>
        </p:txBody>
      </p:sp>
      <p:sp>
        <p:nvSpPr>
          <p:cNvPr id="86" name="ZoneTexte 52"/>
          <p:cNvSpPr txBox="1"/>
          <p:nvPr/>
        </p:nvSpPr>
        <p:spPr>
          <a:xfrm>
            <a:off x="6894581" y="5654647"/>
            <a:ext cx="306494" cy="369332"/>
          </a:xfrm>
          <a:prstGeom prst="rect">
            <a:avLst/>
          </a:prstGeom>
          <a:noFill/>
        </p:spPr>
        <p:txBody>
          <a:bodyPr wrap="none" rtlCol="0">
            <a:spAutoFit/>
          </a:bodyPr>
          <a:lstStyle/>
          <a:p>
            <a:r>
              <a:rPr lang="en-US" i="1" dirty="0" smtClean="0"/>
              <a:t>p</a:t>
            </a:r>
            <a:endParaRPr lang="en-US" i="1" dirty="0"/>
          </a:p>
        </p:txBody>
      </p:sp>
      <p:sp>
        <p:nvSpPr>
          <p:cNvPr id="87" name="ZoneTexte 53"/>
          <p:cNvSpPr txBox="1"/>
          <p:nvPr/>
        </p:nvSpPr>
        <p:spPr>
          <a:xfrm>
            <a:off x="5976939" y="6114975"/>
            <a:ext cx="306494" cy="369332"/>
          </a:xfrm>
          <a:prstGeom prst="rect">
            <a:avLst/>
          </a:prstGeom>
          <a:noFill/>
        </p:spPr>
        <p:txBody>
          <a:bodyPr wrap="none" rtlCol="0">
            <a:spAutoFit/>
          </a:bodyPr>
          <a:lstStyle/>
          <a:p>
            <a:r>
              <a:rPr lang="en-US" i="1" dirty="0" smtClean="0"/>
              <a:t>d</a:t>
            </a:r>
            <a:endParaRPr lang="en-US" i="1" dirty="0"/>
          </a:p>
        </p:txBody>
      </p:sp>
      <p:sp>
        <p:nvSpPr>
          <p:cNvPr id="88" name="ZoneTexte 54"/>
          <p:cNvSpPr txBox="1"/>
          <p:nvPr/>
        </p:nvSpPr>
        <p:spPr>
          <a:xfrm>
            <a:off x="5400875" y="5672123"/>
            <a:ext cx="314510" cy="369332"/>
          </a:xfrm>
          <a:prstGeom prst="rect">
            <a:avLst/>
          </a:prstGeom>
          <a:noFill/>
        </p:spPr>
        <p:txBody>
          <a:bodyPr wrap="none" rtlCol="0">
            <a:spAutoFit/>
          </a:bodyPr>
          <a:lstStyle/>
          <a:p>
            <a:r>
              <a:rPr lang="el-GR" i="1" dirty="0" smtClean="0"/>
              <a:t>α</a:t>
            </a:r>
            <a:endParaRPr lang="en-US" i="1" dirty="0"/>
          </a:p>
        </p:txBody>
      </p:sp>
      <p:sp>
        <p:nvSpPr>
          <p:cNvPr id="89" name="ZoneTexte 55"/>
          <p:cNvSpPr txBox="1"/>
          <p:nvPr/>
        </p:nvSpPr>
        <p:spPr>
          <a:xfrm>
            <a:off x="6310501" y="5816139"/>
            <a:ext cx="314510" cy="369332"/>
          </a:xfrm>
          <a:prstGeom prst="rect">
            <a:avLst/>
          </a:prstGeom>
          <a:noFill/>
        </p:spPr>
        <p:txBody>
          <a:bodyPr wrap="none" rtlCol="0">
            <a:spAutoFit/>
          </a:bodyPr>
          <a:lstStyle/>
          <a:p>
            <a:r>
              <a:rPr lang="el-GR" i="1" dirty="0" smtClean="0"/>
              <a:t>α</a:t>
            </a:r>
            <a:endParaRPr lang="en-US" i="1" dirty="0"/>
          </a:p>
        </p:txBody>
      </p:sp>
      <p:pic>
        <p:nvPicPr>
          <p:cNvPr id="90" name="Picture 3"/>
          <p:cNvPicPr>
            <a:picLocks noChangeAspect="1" noChangeArrowheads="1"/>
          </p:cNvPicPr>
          <p:nvPr/>
        </p:nvPicPr>
        <p:blipFill>
          <a:blip r:embed="rId3" cstate="print"/>
          <a:srcRect/>
          <a:stretch>
            <a:fillRect/>
          </a:stretch>
        </p:blipFill>
        <p:spPr bwMode="auto">
          <a:xfrm>
            <a:off x="6813752" y="3212976"/>
            <a:ext cx="1827483" cy="2356228"/>
          </a:xfrm>
          <a:prstGeom prst="rect">
            <a:avLst/>
          </a:prstGeom>
          <a:noFill/>
          <a:ln w="9525">
            <a:noFill/>
            <a:miter lim="800000"/>
            <a:headEnd/>
            <a:tailEnd/>
          </a:ln>
        </p:spPr>
      </p:pic>
      <p:pic>
        <p:nvPicPr>
          <p:cNvPr id="91" name="Picture 2"/>
          <p:cNvPicPr>
            <a:picLocks noChangeAspect="1" noChangeArrowheads="1"/>
          </p:cNvPicPr>
          <p:nvPr/>
        </p:nvPicPr>
        <p:blipFill>
          <a:blip r:embed="rId4" cstate="print"/>
          <a:srcRect/>
          <a:stretch>
            <a:fillRect/>
          </a:stretch>
        </p:blipFill>
        <p:spPr bwMode="auto">
          <a:xfrm>
            <a:off x="8204306" y="4672092"/>
            <a:ext cx="792088" cy="850046"/>
          </a:xfrm>
          <a:prstGeom prst="rect">
            <a:avLst/>
          </a:prstGeom>
          <a:noFill/>
          <a:ln w="9525">
            <a:noFill/>
            <a:miter lim="800000"/>
            <a:headEnd/>
            <a:tailEnd/>
          </a:ln>
        </p:spPr>
      </p:pic>
      <p:sp>
        <p:nvSpPr>
          <p:cNvPr id="92" name="ZoneTexte 60"/>
          <p:cNvSpPr txBox="1"/>
          <p:nvPr/>
        </p:nvSpPr>
        <p:spPr>
          <a:xfrm>
            <a:off x="8459994" y="3630580"/>
            <a:ext cx="575799" cy="4001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000" b="1" dirty="0" smtClean="0">
                <a:solidFill>
                  <a:srgbClr val="00B050"/>
                </a:solidFill>
              </a:rPr>
              <a:t>4</a:t>
            </a:r>
            <a:r>
              <a:rPr lang="en-US" sz="2000" b="1" baseline="30000" dirty="0" smtClean="0">
                <a:solidFill>
                  <a:srgbClr val="00B050"/>
                </a:solidFill>
              </a:rPr>
              <a:t>+</a:t>
            </a:r>
            <a:r>
              <a:rPr lang="en-US" sz="2000" b="1" dirty="0" smtClean="0">
                <a:solidFill>
                  <a:srgbClr val="00B050"/>
                </a:solidFill>
              </a:rPr>
              <a:t> ?</a:t>
            </a:r>
            <a:endParaRPr lang="en-US" sz="2000" b="1" dirty="0">
              <a:solidFill>
                <a:srgbClr val="00B050"/>
              </a:solidFill>
            </a:endParaRPr>
          </a:p>
        </p:txBody>
      </p:sp>
      <p:cxnSp>
        <p:nvCxnSpPr>
          <p:cNvPr id="93" name="Connecteur droit 63"/>
          <p:cNvCxnSpPr>
            <a:endCxn id="92" idx="1"/>
          </p:cNvCxnSpPr>
          <p:nvPr/>
        </p:nvCxnSpPr>
        <p:spPr>
          <a:xfrm>
            <a:off x="8137179" y="3774596"/>
            <a:ext cx="322815" cy="56039"/>
          </a:xfrm>
          <a:prstGeom prst="line">
            <a:avLst/>
          </a:prstGeom>
        </p:spPr>
        <p:style>
          <a:lnRef idx="1">
            <a:schemeClr val="dk1"/>
          </a:lnRef>
          <a:fillRef idx="0">
            <a:schemeClr val="dk1"/>
          </a:fillRef>
          <a:effectRef idx="0">
            <a:schemeClr val="dk1"/>
          </a:effectRef>
          <a:fontRef idx="minor">
            <a:schemeClr val="tx1"/>
          </a:fontRef>
        </p:style>
      </p:cxnSp>
      <p:cxnSp>
        <p:nvCxnSpPr>
          <p:cNvPr id="94" name="Connecteur droit 64"/>
          <p:cNvCxnSpPr>
            <a:endCxn id="92" idx="1"/>
          </p:cNvCxnSpPr>
          <p:nvPr/>
        </p:nvCxnSpPr>
        <p:spPr>
          <a:xfrm>
            <a:off x="8310428" y="3566415"/>
            <a:ext cx="149566" cy="264220"/>
          </a:xfrm>
          <a:prstGeom prst="line">
            <a:avLst/>
          </a:prstGeom>
        </p:spPr>
        <p:style>
          <a:lnRef idx="1">
            <a:schemeClr val="dk1"/>
          </a:lnRef>
          <a:fillRef idx="0">
            <a:schemeClr val="dk1"/>
          </a:fillRef>
          <a:effectRef idx="0">
            <a:schemeClr val="dk1"/>
          </a:effectRef>
          <a:fontRef idx="minor">
            <a:schemeClr val="tx1"/>
          </a:fontRef>
        </p:style>
      </p:cxnSp>
      <p:sp>
        <p:nvSpPr>
          <p:cNvPr id="96" name="ZoneTexte 81"/>
          <p:cNvSpPr txBox="1"/>
          <p:nvPr/>
        </p:nvSpPr>
        <p:spPr>
          <a:xfrm>
            <a:off x="7745272" y="5389155"/>
            <a:ext cx="603050" cy="276999"/>
          </a:xfrm>
          <a:prstGeom prst="rect">
            <a:avLst/>
          </a:prstGeom>
          <a:noFill/>
        </p:spPr>
        <p:txBody>
          <a:bodyPr wrap="none" rtlCol="0">
            <a:spAutoFit/>
          </a:bodyPr>
          <a:lstStyle/>
          <a:p>
            <a:r>
              <a:rPr lang="fr-FR" sz="1200" dirty="0" smtClean="0">
                <a:latin typeface="Times New Roman" pitchFamily="18" charset="0"/>
                <a:cs typeface="Times New Roman" pitchFamily="18" charset="0"/>
              </a:rPr>
              <a:t>[MeV]</a:t>
            </a:r>
            <a:endParaRPr lang="en-US" sz="1200" dirty="0">
              <a:latin typeface="Times New Roman" pitchFamily="18" charset="0"/>
              <a:cs typeface="Times New Roman" pitchFamily="18" charset="0"/>
            </a:endParaRPr>
          </a:p>
        </p:txBody>
      </p:sp>
      <p:cxnSp>
        <p:nvCxnSpPr>
          <p:cNvPr id="97" name="Connecteur droit avec flèche 68"/>
          <p:cNvCxnSpPr/>
          <p:nvPr/>
        </p:nvCxnSpPr>
        <p:spPr>
          <a:xfrm>
            <a:off x="6661618" y="3956787"/>
            <a:ext cx="539045" cy="179765"/>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cxnSp>
        <p:nvCxnSpPr>
          <p:cNvPr id="98" name="Connecteur droit avec flèche 68"/>
          <p:cNvCxnSpPr>
            <a:stCxn id="71" idx="5"/>
          </p:cNvCxnSpPr>
          <p:nvPr/>
        </p:nvCxnSpPr>
        <p:spPr>
          <a:xfrm>
            <a:off x="6008304" y="4595513"/>
            <a:ext cx="442699" cy="1089109"/>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sp>
        <p:nvSpPr>
          <p:cNvPr id="10" name="テキスト ボックス 9"/>
          <p:cNvSpPr txBox="1"/>
          <p:nvPr/>
        </p:nvSpPr>
        <p:spPr>
          <a:xfrm>
            <a:off x="5558130" y="6438497"/>
            <a:ext cx="892873" cy="307777"/>
          </a:xfrm>
          <a:prstGeom prst="rect">
            <a:avLst/>
          </a:prstGeom>
          <a:noFill/>
        </p:spPr>
        <p:txBody>
          <a:bodyPr wrap="none" rtlCol="0">
            <a:spAutoFit/>
          </a:bodyPr>
          <a:lstStyle/>
          <a:p>
            <a:r>
              <a:rPr lang="fr-FR" sz="1400" dirty="0" smtClean="0"/>
              <a:t>Hoyle like</a:t>
            </a:r>
            <a:endParaRPr lang="en-US" sz="1400" dirty="0"/>
          </a:p>
        </p:txBody>
      </p:sp>
      <p:sp>
        <p:nvSpPr>
          <p:cNvPr id="99" name="テキスト ボックス 98"/>
          <p:cNvSpPr txBox="1"/>
          <p:nvPr/>
        </p:nvSpPr>
        <p:spPr>
          <a:xfrm>
            <a:off x="6717940" y="6426990"/>
            <a:ext cx="1203215" cy="307777"/>
          </a:xfrm>
          <a:prstGeom prst="rect">
            <a:avLst/>
          </a:prstGeom>
          <a:noFill/>
        </p:spPr>
        <p:txBody>
          <a:bodyPr wrap="none" rtlCol="0">
            <a:spAutoFit/>
          </a:bodyPr>
          <a:lstStyle/>
          <a:p>
            <a:r>
              <a:rPr lang="fr-FR" sz="1400" dirty="0" smtClean="0"/>
              <a:t>molecular like</a:t>
            </a:r>
            <a:endParaRPr lang="en-US" sz="1400" dirty="0"/>
          </a:p>
        </p:txBody>
      </p:sp>
      <p:sp>
        <p:nvSpPr>
          <p:cNvPr id="12" name="下カーブ矢印 11"/>
          <p:cNvSpPr/>
          <p:nvPr/>
        </p:nvSpPr>
        <p:spPr>
          <a:xfrm rot="18944065">
            <a:off x="4294585" y="4461413"/>
            <a:ext cx="1379588" cy="266001"/>
          </a:xfrm>
          <a:prstGeom prst="curvedDownArrow">
            <a:avLst>
              <a:gd name="adj1" fmla="val 25000"/>
              <a:gd name="adj2" fmla="val 82967"/>
              <a:gd name="adj3" fmla="val 25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schemeClr val="tx1"/>
              </a:solidFill>
            </a:endParaRPr>
          </a:p>
        </p:txBody>
      </p:sp>
      <p:sp>
        <p:nvSpPr>
          <p:cNvPr id="100" name="Ellipse 37"/>
          <p:cNvSpPr/>
          <p:nvPr/>
        </p:nvSpPr>
        <p:spPr>
          <a:xfrm>
            <a:off x="4268256" y="5214866"/>
            <a:ext cx="548640" cy="548640"/>
          </a:xfrm>
          <a:prstGeom prst="ellipse">
            <a:avLst/>
          </a:prstGeom>
          <a:no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テキスト ボックス 12"/>
          <p:cNvSpPr txBox="1"/>
          <p:nvPr/>
        </p:nvSpPr>
        <p:spPr>
          <a:xfrm rot="18846034">
            <a:off x="4005096" y="4033963"/>
            <a:ext cx="1320768" cy="584775"/>
          </a:xfrm>
          <a:prstGeom prst="rect">
            <a:avLst/>
          </a:prstGeom>
          <a:noFill/>
        </p:spPr>
        <p:txBody>
          <a:bodyPr wrap="square" rtlCol="0">
            <a:spAutoFit/>
          </a:bodyPr>
          <a:lstStyle/>
          <a:p>
            <a:r>
              <a:rPr lang="el-GR" sz="1600" dirty="0" smtClean="0"/>
              <a:t>α</a:t>
            </a:r>
            <a:r>
              <a:rPr lang="fr-FR" sz="1600" dirty="0" smtClean="0"/>
              <a:t> resonant scattering</a:t>
            </a:r>
            <a:endParaRPr lang="en-US" sz="1600" dirty="0"/>
          </a:p>
        </p:txBody>
      </p:sp>
      <p:sp>
        <p:nvSpPr>
          <p:cNvPr id="14" name="テキスト ボックス 13"/>
          <p:cNvSpPr txBox="1"/>
          <p:nvPr/>
        </p:nvSpPr>
        <p:spPr>
          <a:xfrm>
            <a:off x="3170323" y="6372036"/>
            <a:ext cx="681597" cy="369332"/>
          </a:xfrm>
          <a:prstGeom prst="rect">
            <a:avLst/>
          </a:prstGeom>
          <a:noFill/>
        </p:spPr>
        <p:txBody>
          <a:bodyPr wrap="none" rtlCol="0">
            <a:spAutoFit/>
          </a:bodyPr>
          <a:lstStyle/>
          <a:p>
            <a:r>
              <a:rPr lang="fr-FR" dirty="0" smtClean="0"/>
              <a:t>DSSD</a:t>
            </a:r>
            <a:endParaRPr lang="en-US" dirty="0"/>
          </a:p>
        </p:txBody>
      </p:sp>
      <p:cxnSp>
        <p:nvCxnSpPr>
          <p:cNvPr id="16" name="直線コネクタ 15"/>
          <p:cNvCxnSpPr>
            <a:endCxn id="14" idx="0"/>
          </p:cNvCxnSpPr>
          <p:nvPr/>
        </p:nvCxnSpPr>
        <p:spPr>
          <a:xfrm>
            <a:off x="3433259" y="5559378"/>
            <a:ext cx="77863" cy="812658"/>
          </a:xfrm>
          <a:prstGeom prst="line">
            <a:avLst/>
          </a:prstGeom>
        </p:spPr>
        <p:style>
          <a:lnRef idx="1">
            <a:schemeClr val="dk1"/>
          </a:lnRef>
          <a:fillRef idx="0">
            <a:schemeClr val="dk1"/>
          </a:fillRef>
          <a:effectRef idx="0">
            <a:schemeClr val="dk1"/>
          </a:effectRef>
          <a:fontRef idx="minor">
            <a:schemeClr val="tx1"/>
          </a:fontRef>
        </p:style>
      </p:cxnSp>
      <p:sp>
        <p:nvSpPr>
          <p:cNvPr id="101" name="テキスト ボックス 100"/>
          <p:cNvSpPr txBox="1"/>
          <p:nvPr/>
        </p:nvSpPr>
        <p:spPr>
          <a:xfrm>
            <a:off x="1740288" y="6367116"/>
            <a:ext cx="742383" cy="369332"/>
          </a:xfrm>
          <a:prstGeom prst="rect">
            <a:avLst/>
          </a:prstGeom>
          <a:noFill/>
        </p:spPr>
        <p:txBody>
          <a:bodyPr wrap="none" rtlCol="0">
            <a:spAutoFit/>
          </a:bodyPr>
          <a:lstStyle/>
          <a:p>
            <a:r>
              <a:rPr lang="fr-FR" dirty="0" smtClean="0"/>
              <a:t>Pad Si</a:t>
            </a:r>
            <a:endParaRPr lang="en-US" dirty="0"/>
          </a:p>
        </p:txBody>
      </p:sp>
      <p:cxnSp>
        <p:nvCxnSpPr>
          <p:cNvPr id="102" name="直線コネクタ 101"/>
          <p:cNvCxnSpPr>
            <a:endCxn id="101" idx="0"/>
          </p:cNvCxnSpPr>
          <p:nvPr/>
        </p:nvCxnSpPr>
        <p:spPr>
          <a:xfrm>
            <a:off x="2051720" y="6080633"/>
            <a:ext cx="59760" cy="286483"/>
          </a:xfrm>
          <a:prstGeom prst="line">
            <a:avLst/>
          </a:prstGeom>
        </p:spPr>
        <p:style>
          <a:lnRef idx="1">
            <a:schemeClr val="dk1"/>
          </a:lnRef>
          <a:fillRef idx="0">
            <a:schemeClr val="dk1"/>
          </a:fillRef>
          <a:effectRef idx="0">
            <a:schemeClr val="dk1"/>
          </a:effectRef>
          <a:fontRef idx="minor">
            <a:schemeClr val="tx1"/>
          </a:fontRef>
        </p:style>
      </p:cxnSp>
      <p:sp>
        <p:nvSpPr>
          <p:cNvPr id="103" name="テキスト ボックス 102"/>
          <p:cNvSpPr txBox="1"/>
          <p:nvPr/>
        </p:nvSpPr>
        <p:spPr>
          <a:xfrm>
            <a:off x="179512" y="6355609"/>
            <a:ext cx="1335622" cy="369332"/>
          </a:xfrm>
          <a:prstGeom prst="rect">
            <a:avLst/>
          </a:prstGeom>
          <a:noFill/>
        </p:spPr>
        <p:txBody>
          <a:bodyPr wrap="none" rtlCol="0">
            <a:spAutoFit/>
          </a:bodyPr>
          <a:lstStyle/>
          <a:p>
            <a:r>
              <a:rPr lang="fr-FR" dirty="0" smtClean="0"/>
              <a:t>Micromegas</a:t>
            </a:r>
            <a:endParaRPr lang="en-US" dirty="0"/>
          </a:p>
        </p:txBody>
      </p:sp>
      <p:cxnSp>
        <p:nvCxnSpPr>
          <p:cNvPr id="104" name="直線コネクタ 103"/>
          <p:cNvCxnSpPr>
            <a:endCxn id="103" idx="0"/>
          </p:cNvCxnSpPr>
          <p:nvPr/>
        </p:nvCxnSpPr>
        <p:spPr>
          <a:xfrm flipH="1">
            <a:off x="847323" y="5087289"/>
            <a:ext cx="892965" cy="1268320"/>
          </a:xfrm>
          <a:prstGeom prst="line">
            <a:avLst/>
          </a:prstGeom>
        </p:spPr>
        <p:style>
          <a:lnRef idx="1">
            <a:schemeClr val="dk1"/>
          </a:lnRef>
          <a:fillRef idx="0">
            <a:schemeClr val="dk1"/>
          </a:fillRef>
          <a:effectRef idx="0">
            <a:schemeClr val="dk1"/>
          </a:effectRef>
          <a:fontRef idx="minor">
            <a:schemeClr val="tx1"/>
          </a:fontRef>
        </p:style>
      </p:cxnSp>
      <p:grpSp>
        <p:nvGrpSpPr>
          <p:cNvPr id="5" name="Group 4"/>
          <p:cNvGrpSpPr/>
          <p:nvPr/>
        </p:nvGrpSpPr>
        <p:grpSpPr>
          <a:xfrm>
            <a:off x="6206430" y="608340"/>
            <a:ext cx="2850152" cy="1567974"/>
            <a:chOff x="6140123" y="-70133"/>
            <a:chExt cx="3135167" cy="1724771"/>
          </a:xfrm>
        </p:grpSpPr>
        <p:pic>
          <p:nvPicPr>
            <p:cNvPr id="108" name="Picture 4" descr="ACTAR TPC"/>
            <p:cNvPicPr>
              <a:picLocks noChangeAspect="1" noChangeArrowheads="1"/>
            </p:cNvPicPr>
            <p:nvPr/>
          </p:nvPicPr>
          <p:blipFill>
            <a:blip r:embed="rId5" cstate="print"/>
            <a:srcRect/>
            <a:stretch>
              <a:fillRect/>
            </a:stretch>
          </p:blipFill>
          <p:spPr bwMode="auto">
            <a:xfrm>
              <a:off x="6186147" y="-70133"/>
              <a:ext cx="3089143" cy="1724771"/>
            </a:xfrm>
            <a:prstGeom prst="rect">
              <a:avLst/>
            </a:prstGeom>
            <a:noFill/>
          </p:spPr>
        </p:pic>
        <p:sp>
          <p:nvSpPr>
            <p:cNvPr id="109" name="ZoneTexte 20"/>
            <p:cNvSpPr txBox="1"/>
            <p:nvPr/>
          </p:nvSpPr>
          <p:spPr>
            <a:xfrm>
              <a:off x="6140123" y="-46437"/>
              <a:ext cx="2465740" cy="923330"/>
            </a:xfrm>
            <a:prstGeom prst="rect">
              <a:avLst/>
            </a:prstGeom>
            <a:noFill/>
          </p:spPr>
          <p:txBody>
            <a:bodyPr wrap="none" rtlCol="0">
              <a:spAutoFit/>
            </a:bodyPr>
            <a:lstStyle/>
            <a:p>
              <a:r>
                <a:rPr lang="fr-FR" sz="4800" dirty="0" err="1" smtClean="0">
                  <a:solidFill>
                    <a:schemeClr val="tx1">
                      <a:lumMod val="65000"/>
                      <a:lumOff val="35000"/>
                    </a:schemeClr>
                  </a:solidFill>
                </a:rPr>
                <a:t>bac</a:t>
              </a:r>
              <a:r>
                <a:rPr lang="fr-FR" sz="4800" dirty="0" err="1" smtClean="0">
                  <a:solidFill>
                    <a:schemeClr val="bg1"/>
                  </a:solidFill>
                </a:rPr>
                <a:t>chus</a:t>
              </a:r>
              <a:endParaRPr lang="en-US" sz="4800" dirty="0">
                <a:solidFill>
                  <a:schemeClr val="bg1"/>
                </a:solidFill>
              </a:endParaRPr>
            </a:p>
          </p:txBody>
        </p:sp>
      </p:grpSp>
      <p:sp>
        <p:nvSpPr>
          <p:cNvPr id="6" name="TextBox 5"/>
          <p:cNvSpPr txBox="1"/>
          <p:nvPr/>
        </p:nvSpPr>
        <p:spPr>
          <a:xfrm>
            <a:off x="2724150" y="9525"/>
            <a:ext cx="6410537" cy="584775"/>
          </a:xfrm>
          <a:prstGeom prst="rect">
            <a:avLst/>
          </a:prstGeom>
          <a:noFill/>
        </p:spPr>
        <p:txBody>
          <a:bodyPr wrap="none" rtlCol="0">
            <a:spAutoFit/>
          </a:bodyPr>
          <a:lstStyle/>
          <a:p>
            <a:r>
              <a:rPr lang="en-US" sz="3200" dirty="0" smtClean="0">
                <a:solidFill>
                  <a:schemeClr val="bg1"/>
                </a:solidFill>
              </a:rPr>
              <a:t>Most-recent results 		</a:t>
            </a:r>
            <a:r>
              <a:rPr lang="en-US" sz="3200" i="1" baseline="-25000" dirty="0" smtClean="0">
                <a:solidFill>
                  <a:schemeClr val="bg1"/>
                </a:solidFill>
              </a:rPr>
              <a:t>D. Suzuki et al.</a:t>
            </a:r>
            <a:endParaRPr lang="en-US" sz="3200" i="1" baseline="-25000" dirty="0">
              <a:solidFill>
                <a:schemeClr val="bg1"/>
              </a:solidFill>
            </a:endParaRPr>
          </a:p>
        </p:txBody>
      </p:sp>
    </p:spTree>
    <p:extLst>
      <p:ext uri="{BB962C8B-B14F-4D97-AF65-F5344CB8AC3E}">
        <p14:creationId xmlns:p14="http://schemas.microsoft.com/office/powerpoint/2010/main" val="1340698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13733</TotalTime>
  <Words>2138</Words>
  <Application>Microsoft Office PowerPoint</Application>
  <PresentationFormat>On-screen Show (4:3)</PresentationFormat>
  <Paragraphs>477</Paragraphs>
  <Slides>35</Slides>
  <Notes>15</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35</vt:i4>
      </vt:variant>
    </vt:vector>
  </HeadingPairs>
  <TitlesOfParts>
    <vt:vector size="50" baseType="lpstr">
      <vt:lpstr>Arial Unicode MS</vt:lpstr>
      <vt:lpstr>ＭＳ Ｐゴシック</vt:lpstr>
      <vt:lpstr>Arial</vt:lpstr>
      <vt:lpstr>Arial Black</vt:lpstr>
      <vt:lpstr>Calibri</vt:lpstr>
      <vt:lpstr>Calibri Light</vt:lpstr>
      <vt:lpstr>DejaVu Sans</vt:lpstr>
      <vt:lpstr>FreeSans</vt:lpstr>
      <vt:lpstr>StarSymbol</vt:lpstr>
      <vt:lpstr>Symbol</vt:lpstr>
      <vt:lpstr>Tahoma</vt:lpstr>
      <vt:lpstr>Times New Roman</vt:lpstr>
      <vt:lpstr>Wingdings</vt:lpstr>
      <vt:lpstr>Default</vt:lpstr>
      <vt:lpstr>Office Theme</vt:lpstr>
      <vt:lpstr>PowerPoint Presentation</vt:lpstr>
      <vt:lpstr>The ALTO facility</vt:lpstr>
      <vt:lpstr>Experimental areas</vt:lpstr>
      <vt:lpstr>26Al nucleosynthesis in massive stars</vt:lpstr>
      <vt:lpstr>PowerPoint Presentation</vt:lpstr>
      <vt:lpstr>PowerPoint Presentation</vt:lpstr>
      <vt:lpstr>MINORCA @ ALTO (June 2014 – March 2015)</vt:lpstr>
      <vt:lpstr>MINORCA – experiments performed</vt:lpstr>
      <vt:lpstr>PowerPoint Presentation</vt:lpstr>
      <vt:lpstr>12C @ 80 MeV → He:C4H10 90:10 gas</vt:lpstr>
      <vt:lpstr>ALTO - RIB</vt:lpstr>
      <vt:lpstr>PowerPoint Presentation</vt:lpstr>
      <vt:lpstr>PowerPoint Presentation</vt:lpstr>
      <vt:lpstr>PowerPoint Presentation</vt:lpstr>
      <vt:lpstr>PowerPoint Presentation</vt:lpstr>
      <vt:lpstr>PowerPoint Presentation</vt:lpstr>
      <vt:lpstr>PowerPoint Presentation</vt:lpstr>
      <vt:lpstr>Animations</vt:lpstr>
      <vt:lpstr>Backup</vt:lpstr>
      <vt:lpstr>Evolution of α clustering at N = Z</vt:lpstr>
      <vt:lpstr>PowerPoint Presentation</vt:lpstr>
      <vt:lpstr>PowerPoint Presentation</vt:lpstr>
      <vt:lpstr>Stable and radioactive installations within a unique facility</vt:lpstr>
      <vt:lpstr>A bit of history</vt:lpstr>
      <vt:lpstr>PowerPoint Presentation</vt:lpstr>
      <vt:lpstr>PowerPoint Presentation</vt:lpstr>
      <vt:lpstr>PowerPoint Presentation</vt:lpstr>
      <vt:lpstr>PowerPoint Presentation</vt:lpstr>
      <vt:lpstr>PowerPoint Presentation</vt:lpstr>
      <vt:lpstr> Approved experiments to be scheduled</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David Verney</dc:creator>
  <cp:lastModifiedBy>Georgi Georgiev</cp:lastModifiedBy>
  <cp:revision>366</cp:revision>
  <cp:lastPrinted>2014-12-15T21:29:38Z</cp:lastPrinted>
  <dcterms:created xsi:type="dcterms:W3CDTF">2013-05-31T10:24:25Z</dcterms:created>
  <dcterms:modified xsi:type="dcterms:W3CDTF">2015-09-02T15:11:50Z</dcterms:modified>
</cp:coreProperties>
</file>