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07" r:id="rId3"/>
    <p:sldMasterId id="2147483717" r:id="rId4"/>
    <p:sldMasterId id="2147483727" r:id="rId5"/>
  </p:sldMasterIdLst>
  <p:notesMasterIdLst>
    <p:notesMasterId r:id="rId35"/>
  </p:notesMasterIdLst>
  <p:sldIdLst>
    <p:sldId id="256" r:id="rId6"/>
    <p:sldId id="257" r:id="rId7"/>
    <p:sldId id="259" r:id="rId8"/>
    <p:sldId id="260" r:id="rId9"/>
    <p:sldId id="258" r:id="rId10"/>
    <p:sldId id="261" r:id="rId11"/>
    <p:sldId id="262" r:id="rId12"/>
    <p:sldId id="263" r:id="rId13"/>
    <p:sldId id="29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9" r:id="rId23"/>
    <p:sldId id="272" r:id="rId24"/>
    <p:sldId id="289" r:id="rId25"/>
    <p:sldId id="273" r:id="rId26"/>
    <p:sldId id="274" r:id="rId27"/>
    <p:sldId id="275" r:id="rId28"/>
    <p:sldId id="277" r:id="rId29"/>
    <p:sldId id="296" r:id="rId30"/>
    <p:sldId id="276" r:id="rId31"/>
    <p:sldId id="294" r:id="rId32"/>
    <p:sldId id="284" r:id="rId33"/>
    <p:sldId id="285" r:id="rId34"/>
  </p:sldIdLst>
  <p:sldSz cx="9144000" cy="6858000" type="screen4x3"/>
  <p:notesSz cx="6858000" cy="9144000"/>
  <p:defaultTextStyle>
    <a:lvl1pPr>
      <a:defRPr>
        <a:solidFill>
          <a:srgbClr val="00407A"/>
        </a:solidFill>
        <a:latin typeface="Arial"/>
        <a:ea typeface="Arial"/>
        <a:cs typeface="Arial"/>
        <a:sym typeface="Arial"/>
      </a:defRPr>
    </a:lvl1pPr>
    <a:lvl2pPr indent="457200">
      <a:defRPr>
        <a:solidFill>
          <a:srgbClr val="00407A"/>
        </a:solidFill>
        <a:latin typeface="Arial"/>
        <a:ea typeface="Arial"/>
        <a:cs typeface="Arial"/>
        <a:sym typeface="Arial"/>
      </a:defRPr>
    </a:lvl2pPr>
    <a:lvl3pPr indent="914400">
      <a:defRPr>
        <a:solidFill>
          <a:srgbClr val="00407A"/>
        </a:solidFill>
        <a:latin typeface="Arial"/>
        <a:ea typeface="Arial"/>
        <a:cs typeface="Arial"/>
        <a:sym typeface="Arial"/>
      </a:defRPr>
    </a:lvl3pPr>
    <a:lvl4pPr indent="1371600">
      <a:defRPr>
        <a:solidFill>
          <a:srgbClr val="00407A"/>
        </a:solidFill>
        <a:latin typeface="Arial"/>
        <a:ea typeface="Arial"/>
        <a:cs typeface="Arial"/>
        <a:sym typeface="Arial"/>
      </a:defRPr>
    </a:lvl4pPr>
    <a:lvl5pPr indent="1828800">
      <a:defRPr>
        <a:solidFill>
          <a:srgbClr val="00407A"/>
        </a:solidFill>
        <a:latin typeface="Arial"/>
        <a:ea typeface="Arial"/>
        <a:cs typeface="Arial"/>
        <a:sym typeface="Arial"/>
      </a:defRPr>
    </a:lvl5pPr>
    <a:lvl6pPr indent="2286000">
      <a:defRPr>
        <a:solidFill>
          <a:srgbClr val="00407A"/>
        </a:solidFill>
        <a:latin typeface="Arial"/>
        <a:ea typeface="Arial"/>
        <a:cs typeface="Arial"/>
        <a:sym typeface="Arial"/>
      </a:defRPr>
    </a:lvl6pPr>
    <a:lvl7pPr indent="2743200">
      <a:defRPr>
        <a:solidFill>
          <a:srgbClr val="00407A"/>
        </a:solidFill>
        <a:latin typeface="Arial"/>
        <a:ea typeface="Arial"/>
        <a:cs typeface="Arial"/>
        <a:sym typeface="Arial"/>
      </a:defRPr>
    </a:lvl7pPr>
    <a:lvl8pPr indent="3200400">
      <a:defRPr>
        <a:solidFill>
          <a:srgbClr val="00407A"/>
        </a:solidFill>
        <a:latin typeface="Arial"/>
        <a:ea typeface="Arial"/>
        <a:cs typeface="Arial"/>
        <a:sym typeface="Arial"/>
      </a:defRPr>
    </a:lvl8pPr>
    <a:lvl9pPr indent="3657600">
      <a:defRPr>
        <a:solidFill>
          <a:srgbClr val="00407A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8B8"/>
    <a:srgbClr val="E47C00"/>
    <a:srgbClr val="D55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DAE3"/>
          </a:solidFill>
        </a:fill>
      </a:tcStyle>
    </a:wholeTbl>
    <a:band2H>
      <a:tcTxStyle/>
      <a:tcStyle>
        <a:tcBdr/>
        <a:fill>
          <a:solidFill>
            <a:srgbClr val="E7EDF2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8DB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8DB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8DB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E7F8"/>
          </a:solidFill>
        </a:fill>
      </a:tcStyle>
    </a:wholeTbl>
    <a:band2H>
      <a:tcTxStyle/>
      <a:tcStyle>
        <a:tcBdr/>
        <a:fill>
          <a:solidFill>
            <a:srgbClr val="E9F4FB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2BDEC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2BDEC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2BDEC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95959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95959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959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8DB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407A"/>
              </a:solidFill>
              <a:prstDash val="solid"/>
              <a:bevel/>
            </a:ln>
          </a:top>
          <a:bottom>
            <a:ln w="25400" cap="flat">
              <a:solidFill>
                <a:srgbClr val="00407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407A"/>
              </a:solidFill>
              <a:prstDash val="solid"/>
              <a:bevel/>
            </a:ln>
          </a:top>
          <a:bottom>
            <a:ln w="25400" cap="flat">
              <a:solidFill>
                <a:srgbClr val="00407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8DB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DD6"/>
          </a:solidFill>
        </a:fill>
      </a:tcStyle>
    </a:wholeTbl>
    <a:band2H>
      <a:tcTxStyle/>
      <a:tcStyle>
        <a:tcBdr/>
        <a:fill>
          <a:solidFill>
            <a:srgbClr val="E6E8EC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407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407A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407A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00407A"/>
              </a:solidFill>
              <a:prstDash val="solid"/>
              <a:bevel/>
            </a:ln>
          </a:left>
          <a:right>
            <a:ln w="12700" cap="flat">
              <a:solidFill>
                <a:srgbClr val="00407A"/>
              </a:solidFill>
              <a:prstDash val="solid"/>
              <a:bevel/>
            </a:ln>
          </a:right>
          <a:top>
            <a:ln w="12700" cap="flat">
              <a:solidFill>
                <a:srgbClr val="00407A"/>
              </a:solidFill>
              <a:prstDash val="solid"/>
              <a:bevel/>
            </a:ln>
          </a:top>
          <a:bottom>
            <a:ln w="12700" cap="flat">
              <a:solidFill>
                <a:srgbClr val="00407A"/>
              </a:solidFill>
              <a:prstDash val="solid"/>
              <a:bevel/>
            </a:ln>
          </a:bottom>
          <a:insideH>
            <a:ln w="12700" cap="flat">
              <a:solidFill>
                <a:srgbClr val="00407A"/>
              </a:solidFill>
              <a:prstDash val="solid"/>
              <a:bevel/>
            </a:ln>
          </a:insideH>
          <a:insideV>
            <a:ln w="12700" cap="flat">
              <a:solidFill>
                <a:srgbClr val="00407A"/>
              </a:solidFill>
              <a:prstDash val="solid"/>
              <a:bevel/>
            </a:ln>
          </a:insideV>
        </a:tcBdr>
        <a:fill>
          <a:solidFill>
            <a:srgbClr val="00407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00407A"/>
              </a:solidFill>
              <a:prstDash val="solid"/>
              <a:bevel/>
            </a:ln>
          </a:left>
          <a:right>
            <a:ln w="12700" cap="flat">
              <a:solidFill>
                <a:srgbClr val="00407A"/>
              </a:solidFill>
              <a:prstDash val="solid"/>
              <a:bevel/>
            </a:ln>
          </a:right>
          <a:top>
            <a:ln w="12700" cap="flat">
              <a:solidFill>
                <a:srgbClr val="00407A"/>
              </a:solidFill>
              <a:prstDash val="solid"/>
              <a:bevel/>
            </a:ln>
          </a:top>
          <a:bottom>
            <a:ln w="12700" cap="flat">
              <a:solidFill>
                <a:srgbClr val="00407A"/>
              </a:solidFill>
              <a:prstDash val="solid"/>
              <a:bevel/>
            </a:ln>
          </a:bottom>
          <a:insideH>
            <a:ln w="12700" cap="flat">
              <a:solidFill>
                <a:srgbClr val="00407A"/>
              </a:solidFill>
              <a:prstDash val="solid"/>
              <a:bevel/>
            </a:ln>
          </a:insideH>
          <a:insideV>
            <a:ln w="12700" cap="flat">
              <a:solidFill>
                <a:srgbClr val="00407A"/>
              </a:solidFill>
              <a:prstDash val="solid"/>
              <a:bevel/>
            </a:ln>
          </a:insideV>
        </a:tcBdr>
        <a:fill>
          <a:solidFill>
            <a:srgbClr val="00407A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00407A"/>
              </a:solidFill>
              <a:prstDash val="solid"/>
              <a:bevel/>
            </a:ln>
          </a:left>
          <a:right>
            <a:ln w="12700" cap="flat">
              <a:solidFill>
                <a:srgbClr val="00407A"/>
              </a:solidFill>
              <a:prstDash val="solid"/>
              <a:bevel/>
            </a:ln>
          </a:right>
          <a:top>
            <a:ln w="50800" cap="flat">
              <a:solidFill>
                <a:srgbClr val="00407A"/>
              </a:solidFill>
              <a:prstDash val="solid"/>
              <a:bevel/>
            </a:ln>
          </a:top>
          <a:bottom>
            <a:ln w="12700" cap="flat">
              <a:solidFill>
                <a:srgbClr val="00407A"/>
              </a:solidFill>
              <a:prstDash val="solid"/>
              <a:bevel/>
            </a:ln>
          </a:bottom>
          <a:insideH>
            <a:ln w="12700" cap="flat">
              <a:solidFill>
                <a:srgbClr val="00407A"/>
              </a:solidFill>
              <a:prstDash val="solid"/>
              <a:bevel/>
            </a:ln>
          </a:insideH>
          <a:insideV>
            <a:ln w="12700" cap="flat">
              <a:solidFill>
                <a:srgbClr val="00407A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407A"/>
      </a:tcTxStyle>
      <a:tcStyle>
        <a:tcBdr>
          <a:left>
            <a:ln w="12700" cap="flat">
              <a:solidFill>
                <a:srgbClr val="00407A"/>
              </a:solidFill>
              <a:prstDash val="solid"/>
              <a:bevel/>
            </a:ln>
          </a:left>
          <a:right>
            <a:ln w="12700" cap="flat">
              <a:solidFill>
                <a:srgbClr val="00407A"/>
              </a:solidFill>
              <a:prstDash val="solid"/>
              <a:bevel/>
            </a:ln>
          </a:right>
          <a:top>
            <a:ln w="12700" cap="flat">
              <a:solidFill>
                <a:srgbClr val="00407A"/>
              </a:solidFill>
              <a:prstDash val="solid"/>
              <a:bevel/>
            </a:ln>
          </a:top>
          <a:bottom>
            <a:ln w="25400" cap="flat">
              <a:solidFill>
                <a:srgbClr val="00407A"/>
              </a:solidFill>
              <a:prstDash val="solid"/>
              <a:bevel/>
            </a:ln>
          </a:bottom>
          <a:insideH>
            <a:ln w="12700" cap="flat">
              <a:solidFill>
                <a:srgbClr val="00407A"/>
              </a:solidFill>
              <a:prstDash val="solid"/>
              <a:bevel/>
            </a:ln>
          </a:insideH>
          <a:insideV>
            <a:ln w="12700" cap="flat">
              <a:solidFill>
                <a:srgbClr val="00407A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47" autoAdjust="0"/>
  </p:normalViewPr>
  <p:slideViewPr>
    <p:cSldViewPr snapToGrid="0" snapToObjects="1">
      <p:cViewPr varScale="1">
        <p:scale>
          <a:sx n="108" d="100"/>
          <a:sy n="108" d="100"/>
        </p:scale>
        <p:origin x="-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594635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8317ED7-4519-449A-9E59-DD9EE93555AD}" type="slidenum">
              <a:rPr lang="en-US" smtClean="0">
                <a:latin typeface="Arial" charset="0"/>
                <a:cs typeface="Arial" charset="0"/>
              </a:rPr>
              <a:pPr/>
              <a:t>27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2.tif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647999"/>
            <a:ext cx="9144000" cy="6228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3095999" y="373500"/>
            <a:ext cx="5580002" cy="35145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3095999" y="4193675"/>
            <a:ext cx="5580002" cy="26643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2" name="image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999" y="1800000"/>
            <a:ext cx="1840049" cy="429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3599" y="5706000"/>
            <a:ext cx="4284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4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9999" y="359999"/>
            <a:ext cx="2014734" cy="719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685528" y="416475"/>
            <a:ext cx="7772945" cy="3184587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1371057" y="3886153"/>
            <a:ext cx="6401886" cy="297184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00736" algn="ctr">
              <a:buSzTx/>
              <a:buFontTx/>
              <a:buNone/>
            </a:lvl2pPr>
            <a:lvl3pPr marL="0" indent="801472" algn="ctr">
              <a:buSzTx/>
              <a:buFontTx/>
              <a:buNone/>
            </a:lvl3pPr>
            <a:lvl4pPr marL="0" indent="1202207" algn="ctr">
              <a:buSzTx/>
              <a:buFontTx/>
              <a:buNone/>
            </a:lvl4pPr>
            <a:lvl5pPr marL="0" indent="1602942" algn="ctr"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>
            <a:lvl1pPr>
              <a:defRPr sz="5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59999" indent="-359999">
              <a:defRPr sz="3000"/>
            </a:lvl1pPr>
            <a:lvl2pPr marL="719999" indent="-360363">
              <a:defRPr sz="3000"/>
            </a:lvl2pPr>
            <a:lvl3pPr marL="990000" indent="-269999">
              <a:defRPr sz="3000"/>
            </a:lvl3pPr>
            <a:lvl4pPr marL="1168400" indent="-179999">
              <a:defRPr sz="3000"/>
            </a:lvl4pPr>
            <a:lvl5pPr marL="1338262" indent="-179387"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1331999" y="404664"/>
            <a:ext cx="7812001" cy="14287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/>
          <a:lstStyle/>
          <a:p>
            <a:pPr lvl="0">
              <a:defRPr sz="2800">
                <a:latin typeface="Arial Bold"/>
                <a:ea typeface="Arial Bold"/>
                <a:cs typeface="Arial Bold"/>
                <a:sym typeface="Arial Bold"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1331999" y="-1"/>
            <a:ext cx="7812001" cy="428402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5" name="image7.png" descr="Brix_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424504" y="44623"/>
            <a:ext cx="684001" cy="478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8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0"/>
            <a:ext cx="1511936" cy="53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9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358775" y="0"/>
            <a:ext cx="6877050" cy="132715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250825" y="1592262"/>
            <a:ext cx="4243388" cy="526573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4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647999"/>
            <a:ext cx="9144000" cy="6228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3095999" y="373500"/>
            <a:ext cx="5580002" cy="35145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3095999" y="4193675"/>
            <a:ext cx="5580002" cy="26643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92" name="image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999" y="1800000"/>
            <a:ext cx="1840049" cy="429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3599" y="5706000"/>
            <a:ext cx="4284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4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9999" y="359999"/>
            <a:ext cx="2014734" cy="719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8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-1"/>
            <a:ext cx="9144000" cy="6372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3779999" y="589500"/>
            <a:ext cx="5094001" cy="35147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3779999" y="4419108"/>
            <a:ext cx="5094001" cy="24388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06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149999"/>
            <a:ext cx="3300992" cy="3209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1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539999" y="1349999"/>
            <a:ext cx="4038601" cy="550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539999" y="1079999"/>
            <a:ext cx="4040189" cy="90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4572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9144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13716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18288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5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1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6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539999" y="539999"/>
            <a:ext cx="3008315" cy="26096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3761909" y="539999"/>
            <a:ext cx="5105140" cy="631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3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539999" y="4787999"/>
            <a:ext cx="8334001" cy="657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539999" y="5445223"/>
            <a:ext cx="8334001" cy="14127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0" y="647999"/>
            <a:ext cx="9144000" cy="6228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3095999" y="373500"/>
            <a:ext cx="5580002" cy="35145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xfrm>
            <a:off x="3095999" y="4193675"/>
            <a:ext cx="5580002" cy="26643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51" name="image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999" y="1800000"/>
            <a:ext cx="1840049" cy="429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3599" y="5706000"/>
            <a:ext cx="4284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4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9999" y="359999"/>
            <a:ext cx="2014734" cy="71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0" y="647999"/>
            <a:ext cx="9144000" cy="6228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5" name="image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999" y="1800000"/>
            <a:ext cx="1840049" cy="429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3599" y="5706000"/>
            <a:ext cx="4284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4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9999" y="359999"/>
            <a:ext cx="2014734" cy="719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0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0" y="-1"/>
            <a:ext cx="9144000" cy="6372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3779999" y="589500"/>
            <a:ext cx="5094001" cy="35147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3779999" y="4419108"/>
            <a:ext cx="5094001" cy="24388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68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149999"/>
            <a:ext cx="3300992" cy="320955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0" y="-1"/>
            <a:ext cx="9144000" cy="6372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149999"/>
            <a:ext cx="3300992" cy="3209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5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539999" y="1349999"/>
            <a:ext cx="4038601" cy="550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1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539999" y="1079999"/>
            <a:ext cx="4040189" cy="90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4572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9144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13716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18288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7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-1"/>
            <a:ext cx="9144000" cy="6372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779999" y="589500"/>
            <a:ext cx="5094001" cy="35147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3779999" y="4419108"/>
            <a:ext cx="5094001" cy="24388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23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149999"/>
            <a:ext cx="3300992" cy="3209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2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6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539999" y="539999"/>
            <a:ext cx="3008315" cy="26096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xfrm>
            <a:off x="3761909" y="539999"/>
            <a:ext cx="5105140" cy="631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2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539999" y="4787999"/>
            <a:ext cx="8334001" cy="657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539999" y="5445223"/>
            <a:ext cx="8334001" cy="14127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0" y="647999"/>
            <a:ext cx="9144000" cy="6228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3095999" y="373500"/>
            <a:ext cx="5580002" cy="35145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3095999" y="4193675"/>
            <a:ext cx="5580002" cy="26643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210" name="image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999" y="1800000"/>
            <a:ext cx="1840049" cy="429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3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3599" y="5706000"/>
            <a:ext cx="4284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4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9999" y="359999"/>
            <a:ext cx="2014734" cy="719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6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0" y="-1"/>
            <a:ext cx="9144000" cy="6372002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3779999" y="589500"/>
            <a:ext cx="5094001" cy="35147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3779999" y="4419108"/>
            <a:ext cx="5094001" cy="24388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224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149999"/>
            <a:ext cx="3300992" cy="3209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9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539999" y="1349999"/>
            <a:ext cx="4038601" cy="550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6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539999" y="1079999"/>
            <a:ext cx="4040189" cy="90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4572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9144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13716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18288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239" name="Shape 239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3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9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39999" y="1349999"/>
            <a:ext cx="4038601" cy="550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4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539999" y="539999"/>
            <a:ext cx="3008315" cy="26096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3761909" y="539999"/>
            <a:ext cx="5105140" cy="631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4000"/>
            <a:ext cx="3240000" cy="266823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1" name="image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539999" y="4787999"/>
            <a:ext cx="8334001" cy="657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539999" y="5445223"/>
            <a:ext cx="8334001" cy="14127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892968" y="178593"/>
            <a:ext cx="7358064" cy="1714501"/>
          </a:xfrm>
          <a:prstGeom prst="rect">
            <a:avLst/>
          </a:prstGeom>
        </p:spPr>
        <p:txBody>
          <a:bodyPr lIns="35718" tIns="35718" rIns="35718" bIns="35718" anchor="ctr">
            <a:noAutofit/>
          </a:bodyPr>
          <a:lstStyle>
            <a:lvl1pPr algn="ctr" defTabSz="584200"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800"/>
              <a:t>Title Text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xfrm>
            <a:off x="892968" y="1946671"/>
            <a:ext cx="7358064" cy="4018361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698500" indent="-381000" defTabSz="584200">
              <a:spcBef>
                <a:spcPts val="2400"/>
              </a:spcBef>
              <a:buSzPct val="171000"/>
              <a:buFontTx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43000" indent="-381000" defTabSz="584200">
              <a:spcBef>
                <a:spcPts val="2400"/>
              </a:spcBef>
              <a:buSzPct val="171000"/>
              <a:buFontTx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87500" indent="-381000" defTabSz="584200">
              <a:spcBef>
                <a:spcPts val="2400"/>
              </a:spcBef>
              <a:buSzPct val="171000"/>
              <a:buFontTx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032000" indent="-381000" defTabSz="584200">
              <a:spcBef>
                <a:spcPts val="2400"/>
              </a:spcBef>
              <a:buSzPct val="171000"/>
              <a:buFontTx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476500" indent="-381000" defTabSz="584200">
              <a:spcBef>
                <a:spcPts val="2400"/>
              </a:spcBef>
              <a:buSzPct val="171000"/>
              <a:buFontTx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wrap="none" lIns="35718" tIns="35718" rIns="35718" bIns="35718"/>
          <a:lstStyle>
            <a:lvl1pPr algn="ctr" defTabSz="5842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892968" y="178593"/>
            <a:ext cx="7358064" cy="1714501"/>
          </a:xfrm>
          <a:prstGeom prst="rect">
            <a:avLst/>
          </a:prstGeom>
        </p:spPr>
        <p:txBody>
          <a:bodyPr lIns="35718" tIns="35718" rIns="35718" bIns="35718" anchor="ctr">
            <a:noAutofit/>
          </a:bodyPr>
          <a:lstStyle>
            <a:lvl1pPr algn="ctr" defTabSz="584200">
              <a:defRPr sz="5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5800"/>
              <a:t>Title Text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idx="1"/>
          </p:nvPr>
        </p:nvSpPr>
        <p:spPr>
          <a:xfrm>
            <a:off x="892968" y="1946671"/>
            <a:ext cx="7358064" cy="4018361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698500" indent="-381000" defTabSz="584200">
              <a:spcBef>
                <a:spcPts val="2400"/>
              </a:spcBef>
              <a:buSzPct val="171000"/>
              <a:buFontTx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43000" indent="-381000" defTabSz="584200">
              <a:spcBef>
                <a:spcPts val="2400"/>
              </a:spcBef>
              <a:buSzPct val="171000"/>
              <a:buFontTx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87500" indent="-381000" defTabSz="584200">
              <a:spcBef>
                <a:spcPts val="2400"/>
              </a:spcBef>
              <a:buSzPct val="171000"/>
              <a:buFontTx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032000" indent="-381000" defTabSz="584200">
              <a:spcBef>
                <a:spcPts val="2400"/>
              </a:spcBef>
              <a:buSzPct val="171000"/>
              <a:buFontTx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476500" indent="-381000" defTabSz="584200">
              <a:spcBef>
                <a:spcPts val="2400"/>
              </a:spcBef>
              <a:buSzPct val="171000"/>
              <a:buFontTx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wrap="none" lIns="35718" tIns="35718" rIns="35718" bIns="35718"/>
          <a:lstStyle>
            <a:lvl1pPr algn="ctr" defTabSz="5842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defRPr baseline="0">
                <a:solidFill>
                  <a:srgbClr val="D55500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82601" y="6502074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973807" y="6502956"/>
            <a:ext cx="936000" cy="288000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rgbClr val="D55500"/>
                </a:solidFill>
              </a:defRPr>
            </a:lvl1pPr>
            <a:lvl2pPr>
              <a:defRPr>
                <a:solidFill>
                  <a:srgbClr val="D55500"/>
                </a:solidFill>
              </a:defRPr>
            </a:lvl2pPr>
            <a:lvl3pPr>
              <a:defRPr>
                <a:solidFill>
                  <a:srgbClr val="D55500"/>
                </a:solidFill>
              </a:defRPr>
            </a:lvl3pPr>
            <a:lvl4pPr>
              <a:defRPr>
                <a:solidFill>
                  <a:srgbClr val="D55500"/>
                </a:solidFill>
              </a:defRPr>
            </a:lvl4pPr>
            <a:lvl5pPr>
              <a:defRPr>
                <a:solidFill>
                  <a:srgbClr val="D55500"/>
                </a:solidFill>
              </a:defRPr>
            </a:lvl5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6832"/>
            <a:ext cx="503279" cy="4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D55500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1E817-097D-4F80-9829-8DC483C6EBEA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936C-9E21-4AB1-8BB3-7A5FE92E703F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A1974-53A3-424D-B743-65E79BE9E2F5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39999" y="1079999"/>
            <a:ext cx="4040189" cy="90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4572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9144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13716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1828800">
              <a:buSzTx/>
              <a:buFontTx/>
              <a:buNone/>
              <a:defRPr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E6B3-FBA7-4E7B-97B6-B689514058E1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884E-2595-423F-A005-818B1E0EB5A9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78561FB3-EDF4-47F3-8830-7E14E643A04E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529" y="2130976"/>
            <a:ext cx="7772943" cy="147008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057" y="3886153"/>
            <a:ext cx="6401886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400736" indent="0" algn="ctr">
              <a:buNone/>
              <a:defRPr/>
            </a:lvl2pPr>
            <a:lvl3pPr marL="801472" indent="0" algn="ctr">
              <a:buNone/>
              <a:defRPr/>
            </a:lvl3pPr>
            <a:lvl4pPr marL="1202207" indent="0" algn="ctr">
              <a:buNone/>
              <a:defRPr/>
            </a:lvl4pPr>
            <a:lvl5pPr marL="1602943" indent="0" algn="ctr">
              <a:buNone/>
              <a:defRPr/>
            </a:lvl5pPr>
            <a:lvl6pPr marL="2003679" indent="0" algn="ctr">
              <a:buNone/>
              <a:defRPr/>
            </a:lvl6pPr>
            <a:lvl7pPr marL="2404415" indent="0" algn="ctr">
              <a:buNone/>
              <a:defRPr/>
            </a:lvl7pPr>
            <a:lvl8pPr marL="2805151" indent="0" algn="ctr">
              <a:buNone/>
              <a:defRPr/>
            </a:lvl8pPr>
            <a:lvl9pPr marL="3205886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BA298-7366-4C44-92DE-E7C2D5F98C97}" type="datetime1">
              <a:rPr lang="nl-NL" smtClean="0"/>
              <a:pPr/>
              <a:t>02/09/15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5900" smtClean="0"/>
              <a:t>Click to edit Master title style</a:t>
            </a:r>
            <a:endParaRPr sz="5900" dirty="0"/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GB" sz="3000" smtClean="0"/>
              <a:t>Click to edit Master text styles</a:t>
            </a:r>
          </a:p>
          <a:p>
            <a:pPr lvl="1">
              <a:defRPr sz="1800"/>
            </a:pPr>
            <a:r>
              <a:rPr lang="en-GB" sz="3000" smtClean="0"/>
              <a:t>Second level</a:t>
            </a:r>
          </a:p>
          <a:p>
            <a:pPr lvl="2">
              <a:defRPr sz="1800"/>
            </a:pPr>
            <a:r>
              <a:rPr lang="en-GB" sz="3000" smtClean="0"/>
              <a:t>Third level</a:t>
            </a:r>
          </a:p>
          <a:p>
            <a:pPr lvl="3">
              <a:defRPr sz="1800"/>
            </a:pPr>
            <a:r>
              <a:rPr lang="en-GB" sz="3000" smtClean="0"/>
              <a:t>Fourth level</a:t>
            </a:r>
          </a:p>
          <a:p>
            <a:pPr lvl="4">
              <a:defRPr sz="1800"/>
            </a:pPr>
            <a:r>
              <a:rPr lang="en-GB" sz="3000" smtClean="0"/>
              <a:t>Fifth level</a:t>
            </a:r>
            <a:endParaRPr sz="3000" dirty="0"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32000" y="404664"/>
            <a:ext cx="7812000" cy="14287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90000"/>
                </a:scheme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2000" y="0"/>
            <a:ext cx="7812000" cy="428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Brix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4504" y="44624"/>
            <a:ext cx="684000" cy="478688"/>
          </a:xfrm>
          <a:prstGeom prst="rect">
            <a:avLst/>
          </a:prstGeom>
        </p:spPr>
      </p:pic>
      <p:pic>
        <p:nvPicPr>
          <p:cNvPr id="11" name="Afbeelding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1935" cy="53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592263"/>
            <a:ext cx="4243388" cy="45005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592263"/>
            <a:ext cx="4244975" cy="21732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7950"/>
            <a:ext cx="4244975" cy="21748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2413" y="6550025"/>
            <a:ext cx="8639175" cy="2317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1-6 June 2014  |  ARIS 2014 - Tokyo  | Institut für Kernphysik, TU Darmstadt  |  Thorsten Kröll  |  </a:t>
            </a:r>
            <a:fld id="{74D6182E-DF60-43F3-B482-9DFB72063296}" type="slidenum">
              <a:rPr lang="de-DE"/>
              <a:pPr/>
              <a:t>‹#›</a:t>
            </a:fld>
            <a:endParaRPr lang="de-DE"/>
          </a:p>
          <a:p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AF15-487E-A142-9751-94A0AB8E3301}" type="datetimeFigureOut">
              <a:rPr lang="en-US" smtClean="0"/>
              <a:t>02/09/15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7B54-F68F-4822-BC58-82EE37856D98}" type="datetime1">
              <a:rPr lang="nl-NL" smtClean="0"/>
              <a:pPr/>
              <a:t>02/09/15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539999" y="0"/>
            <a:ext cx="8334001" cy="108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E613-8539-4D36-97ED-77F63DF7A7DF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6BA4-7A92-486D-A06D-C840904DE63A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54825-588F-4256-815C-831EFA1307E2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2D58-2C3C-4417-99D7-8810E97EA03B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AD21-BD25-4B92-B701-8A4AC44D95FC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69DD0237-EF6C-4220-BC3D-6355141AFAB6}" type="datetime1">
              <a:rPr lang="nl-NL" smtClean="0"/>
              <a:pPr/>
              <a:t>02/09/15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  <p:sp>
        <p:nvSpPr>
          <p:cNvPr id="8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4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5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16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3371-5D23-446B-A1FD-E87E4A73EE7D}" type="datetime1">
              <a:rPr lang="nl-NL" smtClean="0"/>
              <a:pPr/>
              <a:t>02/09/15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  <p:sp>
        <p:nvSpPr>
          <p:cNvPr id="7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11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9BC4-DCD0-4D19-A18F-1D32914A0349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4387-5152-4014-85FC-CF15FDB6566D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CDB3-E3AF-433E-B16F-4BC5153E8C63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0117-3E6E-4222-AE98-E3D6A3A3BA1D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556D-E877-46AD-BC55-DF1BBD0BA14B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56268176-F165-40C1-BD6E-E0995B1E3E36}" type="datetime1">
              <a:rPr lang="nl-NL" smtClean="0"/>
              <a:pPr/>
              <a:t>02/09/15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4C29-3FCC-41D6-A70C-F437CE7BE8E5}" type="datetime1">
              <a:rPr lang="nl-NL" smtClean="0"/>
              <a:pPr/>
              <a:t>02/09/15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3FEA-9D6E-453C-8F5D-B1E5BA420263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39999" y="539999"/>
            <a:ext cx="3008315" cy="260960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761909" y="539999"/>
            <a:ext cx="5105140" cy="6318001"/>
          </a:xfrm>
          <a:prstGeom prst="rect">
            <a:avLst/>
          </a:prstGeom>
        </p:spPr>
        <p:txBody>
          <a:bodyPr/>
          <a:lstStyle>
            <a:lvl5pPr marL="1549400" indent="-3429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C4FF-C72B-44C4-9712-F23D5748AFF3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C06B-FDC3-4501-BAA2-5FDC1DE4FEE9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51028-AB1B-40D3-86FB-BFBCD2C4E10A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780D-45D7-444F-8BB3-A4D61A14AF20}" type="datetime1">
              <a:rPr lang="nl-NL" smtClean="0"/>
              <a:pPr/>
              <a:t>02/09/15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FCE0C587-5254-4008-AD15-48C8E7FAD236}" type="datetime1">
              <a:rPr lang="nl-NL" smtClean="0"/>
              <a:pPr/>
              <a:t>02/09/15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" name="image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539999" y="4787999"/>
            <a:ext cx="8334001" cy="657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539999" y="5445223"/>
            <a:ext cx="8334001" cy="14127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3636000" y="6047999"/>
            <a:ext cx="936001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theme" Target="../theme/theme1.xml"/><Relationship Id="rId4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theme" Target="../theme/theme4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371999"/>
            <a:ext cx="9144000" cy="486001"/>
          </a:xfrm>
          <a:prstGeom prst="rect">
            <a:avLst/>
          </a:prstGeom>
          <a:gradFill>
            <a:gsLst>
              <a:gs pos="0">
                <a:srgbClr val="1D8DB0"/>
              </a:gs>
              <a:gs pos="100000">
                <a:srgbClr val="116E8A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1.png"/>
          <p:cNvPicPr/>
          <p:nvPr/>
        </p:nvPicPr>
        <p:blipFill>
          <a:blip r:embed="rId45" cstate="print">
            <a:extLst/>
          </a:blip>
          <a:stretch>
            <a:fillRect/>
          </a:stretch>
        </p:blipFill>
        <p:spPr>
          <a:xfrm>
            <a:off x="7362000" y="6047999"/>
            <a:ext cx="1512459" cy="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11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2BDEC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3635895" y="6525376"/>
            <a:ext cx="936001" cy="1355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 dirty="0"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39999" y="1349998"/>
            <a:ext cx="8334001" cy="458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7A"/>
                </a:solidFill>
              </a:rPr>
              <a:t>Body Level Five</a:t>
            </a:r>
          </a:p>
        </p:txBody>
      </p:sp>
      <p:pic>
        <p:nvPicPr>
          <p:cNvPr id="7" name="image5.png" descr="C:\Users\MyStuff\Dropbox\Logos\miniball_logo.jpg"/>
          <p:cNvPicPr/>
          <p:nvPr/>
        </p:nvPicPr>
        <p:blipFill>
          <a:blip r:embed="rId46" cstate="print">
            <a:extLst/>
          </a:blip>
          <a:stretch>
            <a:fillRect/>
          </a:stretch>
        </p:blipFill>
        <p:spPr>
          <a:xfrm>
            <a:off x="107504" y="6165303"/>
            <a:ext cx="508319" cy="620689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1pPr>
      <a:lvl2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2pPr>
      <a:lvl3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3pPr>
      <a:lvl4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4pPr>
      <a:lvl5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5pPr>
      <a:lvl6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6pPr>
      <a:lvl7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7pPr>
      <a:lvl8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8pPr>
      <a:lvl9pPr>
        <a:defRPr sz="3600">
          <a:solidFill>
            <a:srgbClr val="52BDEC"/>
          </a:solidFill>
          <a:latin typeface="Arial"/>
          <a:ea typeface="Arial"/>
          <a:cs typeface="Arial"/>
          <a:sym typeface="Arial"/>
        </a:defRPr>
      </a:lvl9pPr>
    </p:titleStyle>
    <p:bodyStyle>
      <a:lvl1pPr marL="360000" indent="-360000">
        <a:spcBef>
          <a:spcPts val="500"/>
        </a:spcBef>
        <a:buSzPct val="11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1pPr>
      <a:lvl2pPr marL="719999" indent="-360362">
        <a:spcBef>
          <a:spcPts val="500"/>
        </a:spcBef>
        <a:buSzPct val="75000"/>
        <a:buFont typeface="Arial"/>
        <a:buChar char="o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2pPr>
      <a:lvl3pPr marL="1044000" indent="-323999">
        <a:spcBef>
          <a:spcPts val="500"/>
        </a:spcBef>
        <a:buSzPct val="10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3pPr>
      <a:lvl4pPr marL="1258399" indent="-269999">
        <a:spcBef>
          <a:spcPts val="500"/>
        </a:spcBef>
        <a:buSzPct val="8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4pPr>
      <a:lvl5pPr marL="1427957" indent="-269082">
        <a:spcBef>
          <a:spcPts val="500"/>
        </a:spcBef>
        <a:buSzPct val="100000"/>
        <a:buFont typeface="Arial"/>
        <a:buChar char="-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5pPr>
      <a:lvl6pPr marL="2560320" indent="-274320">
        <a:spcBef>
          <a:spcPts val="500"/>
        </a:spcBef>
        <a:buSzPct val="10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6pPr>
      <a:lvl7pPr marL="3017520" indent="-274320">
        <a:spcBef>
          <a:spcPts val="500"/>
        </a:spcBef>
        <a:buSzPct val="10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7pPr>
      <a:lvl8pPr marL="3474720" indent="-274320">
        <a:spcBef>
          <a:spcPts val="500"/>
        </a:spcBef>
        <a:buSzPct val="10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8pPr>
      <a:lvl9pPr marL="3931920" indent="-274320">
        <a:spcBef>
          <a:spcPts val="500"/>
        </a:spcBef>
        <a:buSzPct val="100000"/>
        <a:buFont typeface="Arial"/>
        <a:buChar char="•"/>
        <a:defRPr sz="2400">
          <a:solidFill>
            <a:srgbClr val="00407A"/>
          </a:solidFill>
          <a:latin typeface="Arial"/>
          <a:ea typeface="Arial"/>
          <a:cs typeface="Arial"/>
          <a:sym typeface="Arial"/>
        </a:defRPr>
      </a:lvl9pPr>
    </p:bodyStyle>
    <p:otherStyle>
      <a:lvl1pPr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0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A07B2C7-9E9E-4C90-BC60-982782515F33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fld id="{86CB4B4D-7CA3-9044-876B-883B54F8677D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0" y="6336000"/>
            <a:ext cx="9155652" cy="533651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D555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D555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D55500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D55500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D55500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D55500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D555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BC30FF5-9517-4180-8E06-6351A3FA704C}" type="datetime1">
              <a:rPr lang="nl-NL" smtClean="0"/>
              <a:pPr/>
              <a:t>02/09/15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0E0E5E-7358-4F00-8B37-98EDFD25005E}" type="datetime1">
              <a:rPr lang="nl-NL" smtClean="0"/>
              <a:pPr/>
              <a:t>02/09/15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F8AFF05-8379-41B6-8F36-17F439D903F7}" type="datetime1">
              <a:rPr lang="nl-NL" smtClean="0"/>
              <a:pPr/>
              <a:t>02/09/15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jpe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8.png"/><Relationship Id="rId3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20" Type="http://schemas.openxmlformats.org/officeDocument/2006/relationships/image" Target="../media/image5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23" Type="http://schemas.openxmlformats.org/officeDocument/2006/relationships/image" Target="../media/image53.png"/><Relationship Id="rId24" Type="http://schemas.openxmlformats.org/officeDocument/2006/relationships/image" Target="../media/image54.png"/><Relationship Id="rId25" Type="http://schemas.openxmlformats.org/officeDocument/2006/relationships/image" Target="../media/image55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49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8071" cy="1139962"/>
          </a:xfrm>
          <a:prstGeom prst="rect">
            <a:avLst/>
          </a:prstGeom>
        </p:spPr>
      </p:pic>
      <p:pic>
        <p:nvPicPr>
          <p:cNvPr id="2" name="Picture 1" descr="sup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" y="5102120"/>
            <a:ext cx="1011264" cy="531527"/>
          </a:xfrm>
          <a:prstGeom prst="rect">
            <a:avLst/>
          </a:prstGeom>
        </p:spPr>
      </p:pic>
      <p:pic>
        <p:nvPicPr>
          <p:cNvPr id="276" name="cover_high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0" y="-232205"/>
            <a:ext cx="8640000" cy="7278016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892968" y="178593"/>
            <a:ext cx="7358064" cy="4561934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EBEBEB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GB" sz="4800" b="1" dirty="0" smtClean="0">
                <a:solidFill>
                  <a:srgbClr val="EBEBEB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</a:rPr>
              <a:t>Pear-shaped nuclei measured via Coulomb excitation at REX-ISOLDE</a:t>
            </a:r>
            <a:endParaRPr sz="4800" b="1" dirty="0">
              <a:solidFill>
                <a:srgbClr val="EBEBEB"/>
              </a:solidFill>
              <a:effectLst>
                <a:outerShdw blurRad="127000" dist="76200" dir="2700000" rotWithShape="0">
                  <a:srgbClr val="00073C">
                    <a:alpha val="56250"/>
                  </a:srgbClr>
                </a:outerShdw>
              </a:effectLst>
            </a:endParaRPr>
          </a:p>
        </p:txBody>
      </p:sp>
      <p:sp>
        <p:nvSpPr>
          <p:cNvPr id="278" name="Shape 278"/>
          <p:cNvSpPr>
            <a:spLocks noGrp="1"/>
          </p:cNvSpPr>
          <p:nvPr>
            <p:ph type="body" idx="1"/>
          </p:nvPr>
        </p:nvSpPr>
        <p:spPr>
          <a:xfrm>
            <a:off x="892968" y="3580081"/>
            <a:ext cx="7358064" cy="101084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3200" i="1">
                <a:solidFill>
                  <a:srgbClr val="D2D2D2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4000" i="1" dirty="0">
                <a:solidFill>
                  <a:srgbClr val="D2D2D2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</a:rPr>
              <a:t>Liam P. Gaffney</a:t>
            </a:r>
          </a:p>
        </p:txBody>
      </p:sp>
      <p:pic>
        <p:nvPicPr>
          <p:cNvPr id="280" name="colour_logo_0848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443867" y="5828900"/>
            <a:ext cx="3015865" cy="139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SOLDE-Logo.pdf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944467" y="151981"/>
            <a:ext cx="2047729" cy="40549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3764087" y="801408"/>
            <a:ext cx="1615827" cy="338554"/>
          </a:xfrm>
          <a:prstGeom prst="rect">
            <a:avLst/>
          </a:prstGeom>
          <a:ln w="12700">
            <a:miter lim="400000"/>
          </a:ln>
          <a:effectLst>
            <a:outerShdw blurRad="889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200" b="1" i="1">
                <a:solidFill>
                  <a:srgbClr val="EBEBEB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GB" sz="2200" b="1" i="1" dirty="0" err="1" smtClean="0">
                <a:solidFill>
                  <a:srgbClr val="EBEBEB"/>
                </a:solidFill>
              </a:rPr>
              <a:t>EuNPC</a:t>
            </a:r>
            <a:r>
              <a:rPr sz="2200" b="1" i="1" dirty="0" smtClean="0">
                <a:solidFill>
                  <a:srgbClr val="EBEBEB"/>
                </a:solidFill>
              </a:rPr>
              <a:t>201</a:t>
            </a:r>
            <a:r>
              <a:rPr lang="en-GB" sz="2200" b="1" i="1" dirty="0" smtClean="0">
                <a:solidFill>
                  <a:srgbClr val="EBEBEB"/>
                </a:solidFill>
              </a:rPr>
              <a:t>5</a:t>
            </a:r>
            <a:endParaRPr sz="2200" b="1" i="1" dirty="0">
              <a:solidFill>
                <a:srgbClr val="EBEBEB"/>
              </a:solidFill>
            </a:endParaRPr>
          </a:p>
        </p:txBody>
      </p:sp>
      <p:pic>
        <p:nvPicPr>
          <p:cNvPr id="286" name="miniball_logo.jpg"/>
          <p:cNvPicPr/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197085" y="692079"/>
            <a:ext cx="828676" cy="101084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371057" y="4448876"/>
            <a:ext cx="6401886" cy="134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ctr">
              <a:lnSpc>
                <a:spcPct val="150000"/>
              </a:lnSpc>
              <a:spcBef>
                <a:spcPts val="500"/>
              </a:spcBef>
              <a:defRPr>
                <a:solidFill>
                  <a:srgbClr val="000000"/>
                </a:solidFill>
              </a:defRPr>
            </a:pPr>
            <a:r>
              <a:rPr lang="en-GB" sz="2400" b="1" i="1" dirty="0" smtClean="0">
                <a:solidFill>
                  <a:srgbClr val="D2D2D2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rPr>
              <a:t>University of the West of Scotland, UK</a:t>
            </a:r>
            <a:endParaRPr sz="2400" b="1" i="1" dirty="0">
              <a:solidFill>
                <a:srgbClr val="D2D2D2"/>
              </a:solidFill>
              <a:effectLst>
                <a:outerShdw blurRad="127000" dist="76200" dir="2700000" rotWithShape="0">
                  <a:srgbClr val="00073C">
                    <a:alpha val="56250"/>
                  </a:srgbClr>
                </a:outerShdw>
              </a:effectLst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 algn="ctr">
              <a:lnSpc>
                <a:spcPct val="150000"/>
              </a:lnSpc>
              <a:spcBef>
                <a:spcPts val="500"/>
              </a:spcBef>
              <a:defRPr>
                <a:solidFill>
                  <a:srgbClr val="000000"/>
                </a:solidFill>
              </a:defRPr>
            </a:pPr>
            <a:r>
              <a:rPr b="1" i="1" dirty="0">
                <a:solidFill>
                  <a:srgbClr val="D2D2D2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rPr>
              <a:t>University of Liverpool, </a:t>
            </a:r>
            <a:r>
              <a:rPr b="1" i="1" dirty="0" smtClean="0">
                <a:solidFill>
                  <a:srgbClr val="D2D2D2"/>
                </a:solidFill>
                <a:effectLst>
                  <a:outerShdw blurRad="127000" dist="76200" dir="2700000" rotWithShape="0">
                    <a:srgbClr val="00073C">
                      <a:alpha val="56250"/>
                    </a:srgbClr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rPr>
              <a:t>UK</a:t>
            </a:r>
            <a:endParaRPr lang="en-GB" b="1" i="1" dirty="0" smtClean="0">
              <a:solidFill>
                <a:srgbClr val="D2D2D2"/>
              </a:solidFill>
              <a:effectLst>
                <a:outerShdw blurRad="127000" dist="76200" dir="2700000" rotWithShape="0">
                  <a:srgbClr val="00073C">
                    <a:alpha val="56250"/>
                  </a:srgbClr>
                </a:outerShdw>
              </a:effectLst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3" name="Picture 2" descr="uw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5793626"/>
            <a:ext cx="1516896" cy="10373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11759"/>
            <a:ext cx="3639928" cy="2422199"/>
            <a:chOff x="0" y="-11759"/>
            <a:chExt cx="3639928" cy="24221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-1"/>
              <a:ext cx="3639928" cy="241044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28556" y="-11759"/>
              <a:ext cx="187609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Peter</a:t>
              </a:r>
              <a:r>
                <a:rPr kumimoji="0" lang="en-US" b="1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Butler</a:t>
              </a:r>
            </a:p>
            <a:p>
              <a:pPr marL="0" marR="0" indent="0" algn="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aseline="0" dirty="0" smtClean="0">
                  <a:solidFill>
                    <a:schemeClr val="bg1"/>
                  </a:solidFill>
                </a:rPr>
                <a:t>PhD Supervisor</a:t>
              </a:r>
              <a:endParaRPr kumimoji="0" lang="en-US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18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504" y="1124744"/>
            <a:ext cx="8892480" cy="4899762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1826752" y="3320143"/>
            <a:ext cx="4322636" cy="1632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600" extrusionOk="0">
                <a:moveTo>
                  <a:pt x="20899" y="0"/>
                </a:moveTo>
                <a:cubicBezTo>
                  <a:pt x="20202" y="2232"/>
                  <a:pt x="19505" y="4464"/>
                  <a:pt x="19226" y="5616"/>
                </a:cubicBezTo>
                <a:cubicBezTo>
                  <a:pt x="18947" y="6768"/>
                  <a:pt x="18920" y="6240"/>
                  <a:pt x="19226" y="6912"/>
                </a:cubicBezTo>
                <a:cubicBezTo>
                  <a:pt x="19532" y="7584"/>
                  <a:pt x="20710" y="8808"/>
                  <a:pt x="21061" y="9648"/>
                </a:cubicBezTo>
                <a:cubicBezTo>
                  <a:pt x="21412" y="10488"/>
                  <a:pt x="21286" y="10944"/>
                  <a:pt x="21331" y="11952"/>
                </a:cubicBezTo>
                <a:cubicBezTo>
                  <a:pt x="21376" y="12960"/>
                  <a:pt x="21538" y="14928"/>
                  <a:pt x="21331" y="15696"/>
                </a:cubicBezTo>
                <a:cubicBezTo>
                  <a:pt x="21124" y="16464"/>
                  <a:pt x="20917" y="16416"/>
                  <a:pt x="20090" y="16560"/>
                </a:cubicBezTo>
                <a:cubicBezTo>
                  <a:pt x="19262" y="16704"/>
                  <a:pt x="17148" y="16536"/>
                  <a:pt x="16365" y="16560"/>
                </a:cubicBezTo>
                <a:cubicBezTo>
                  <a:pt x="15582" y="16584"/>
                  <a:pt x="15582" y="16968"/>
                  <a:pt x="15394" y="16704"/>
                </a:cubicBezTo>
                <a:cubicBezTo>
                  <a:pt x="15205" y="16440"/>
                  <a:pt x="15591" y="15264"/>
                  <a:pt x="15232" y="14976"/>
                </a:cubicBezTo>
                <a:cubicBezTo>
                  <a:pt x="14872" y="14688"/>
                  <a:pt x="14791" y="15024"/>
                  <a:pt x="13234" y="14976"/>
                </a:cubicBezTo>
                <a:lnTo>
                  <a:pt x="5894" y="14688"/>
                </a:lnTo>
                <a:cubicBezTo>
                  <a:pt x="3878" y="14664"/>
                  <a:pt x="2106" y="14328"/>
                  <a:pt x="1144" y="14832"/>
                </a:cubicBezTo>
                <a:cubicBezTo>
                  <a:pt x="181" y="15336"/>
                  <a:pt x="298" y="16584"/>
                  <a:pt x="118" y="17712"/>
                </a:cubicBezTo>
                <a:cubicBezTo>
                  <a:pt x="-62" y="18840"/>
                  <a:pt x="1" y="20220"/>
                  <a:pt x="64" y="21600"/>
                </a:cubicBezTo>
              </a:path>
            </a:pathLst>
          </a:custGeom>
          <a:ln w="76200">
            <a:solidFill>
              <a:srgbClr val="0000FF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6084167" y="3284984"/>
            <a:ext cx="2016226" cy="792088"/>
          </a:xfrm>
          <a:prstGeom prst="line">
            <a:avLst/>
          </a:prstGeom>
          <a:ln w="76200">
            <a:solidFill>
              <a:srgbClr val="0000FF"/>
            </a:solidFill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7092280" y="2289066"/>
            <a:ext cx="1842354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1.4 GeV p</a:t>
            </a:r>
            <a:r>
              <a:rPr sz="2000" baseline="30000" dirty="0">
                <a:solidFill>
                  <a:srgbClr val="0000FF"/>
                </a:solidFill>
              </a:rPr>
              <a:t>+</a:t>
            </a:r>
            <a:r>
              <a:rPr sz="2000" dirty="0">
                <a:solidFill>
                  <a:srgbClr val="0000FF"/>
                </a:solidFill>
              </a:rPr>
              <a:t> primary target</a:t>
            </a:r>
          </a:p>
        </p:txBody>
      </p:sp>
      <p:sp>
        <p:nvSpPr>
          <p:cNvPr id="479" name="Shape 479"/>
          <p:cNvSpPr/>
          <p:nvPr/>
        </p:nvSpPr>
        <p:spPr>
          <a:xfrm>
            <a:off x="4928880" y="2852935"/>
            <a:ext cx="184235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Hot W line (Ra)</a:t>
            </a:r>
          </a:p>
        </p:txBody>
      </p:sp>
      <p:sp>
        <p:nvSpPr>
          <p:cNvPr id="480" name="Shape 480"/>
          <p:cNvSpPr/>
          <p:nvPr/>
        </p:nvSpPr>
        <p:spPr>
          <a:xfrm>
            <a:off x="6007308" y="3485038"/>
            <a:ext cx="649944" cy="38475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000FF"/>
                </a:solidFill>
              </a:rPr>
              <a:t>HRS</a:t>
            </a:r>
          </a:p>
        </p:txBody>
      </p:sp>
      <p:sp>
        <p:nvSpPr>
          <p:cNvPr id="481" name="Shape 481"/>
          <p:cNvSpPr/>
          <p:nvPr/>
        </p:nvSpPr>
        <p:spPr>
          <a:xfrm>
            <a:off x="4283967" y="4752945"/>
            <a:ext cx="1437000" cy="67685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REXTRAP + EBIS</a:t>
            </a:r>
          </a:p>
        </p:txBody>
      </p:sp>
      <p:sp>
        <p:nvSpPr>
          <p:cNvPr id="482" name="Shape 482"/>
          <p:cNvSpPr/>
          <p:nvPr/>
        </p:nvSpPr>
        <p:spPr>
          <a:xfrm>
            <a:off x="2015337" y="4581128"/>
            <a:ext cx="2163400" cy="67685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Post acceleration up to 3 MeV/u</a:t>
            </a:r>
          </a:p>
        </p:txBody>
      </p:sp>
      <p:sp>
        <p:nvSpPr>
          <p:cNvPr id="483" name="Shape 483"/>
          <p:cNvSpPr/>
          <p:nvPr/>
        </p:nvSpPr>
        <p:spPr>
          <a:xfrm>
            <a:off x="896432" y="5153054"/>
            <a:ext cx="1083281" cy="38475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Miniball</a:t>
            </a:r>
          </a:p>
        </p:txBody>
      </p:sp>
      <p:sp>
        <p:nvSpPr>
          <p:cNvPr id="484" name="Shape 484"/>
          <p:cNvSpPr/>
          <p:nvPr/>
        </p:nvSpPr>
        <p:spPr>
          <a:xfrm>
            <a:off x="8100392" y="4077072"/>
            <a:ext cx="720081" cy="72009"/>
          </a:xfrm>
          <a:prstGeom prst="line">
            <a:avLst/>
          </a:prstGeom>
          <a:ln w="63500">
            <a:solidFill>
              <a:srgbClr val="0000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6948263" y="3933055"/>
            <a:ext cx="1152129" cy="144018"/>
          </a:xfrm>
          <a:prstGeom prst="line">
            <a:avLst/>
          </a:prstGeom>
          <a:ln w="76200">
            <a:solidFill>
              <a:srgbClr val="0000FF"/>
            </a:solidFill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5000888" y="2420888"/>
            <a:ext cx="1437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VADIS (Rn)</a:t>
            </a:r>
          </a:p>
        </p:txBody>
      </p:sp>
      <p:sp>
        <p:nvSpPr>
          <p:cNvPr id="486" name="Shape 486"/>
          <p:cNvSpPr/>
          <p:nvPr/>
        </p:nvSpPr>
        <p:spPr>
          <a:xfrm>
            <a:off x="6660232" y="4077072"/>
            <a:ext cx="650067" cy="38475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0000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000FF"/>
                </a:solidFill>
              </a:rPr>
              <a:t>GPS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503" y="1124744"/>
            <a:ext cx="1497346" cy="1497346"/>
            <a:chOff x="1672" y="1124744"/>
            <a:chExt cx="1497346" cy="1497346"/>
          </a:xfrm>
        </p:grpSpPr>
        <p:sp>
          <p:nvSpPr>
            <p:cNvPr id="3" name="Rectangle 2"/>
            <p:cNvSpPr/>
            <p:nvPr/>
          </p:nvSpPr>
          <p:spPr>
            <a:xfrm>
              <a:off x="105828" y="1124744"/>
              <a:ext cx="1381431" cy="1497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LogoBadge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" y="1124744"/>
              <a:ext cx="1497346" cy="1497346"/>
            </a:xfrm>
            <a:prstGeom prst="rect">
              <a:avLst/>
            </a:prstGeom>
          </p:spPr>
        </p:pic>
      </p:grpSp>
      <p:sp>
        <p:nvSpPr>
          <p:cNvPr id="473" name="Shape 4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E47C00"/>
                </a:solidFill>
              </a:rPr>
              <a:t>REX-</a:t>
            </a:r>
            <a:r>
              <a:rPr sz="3600" dirty="0" smtClean="0">
                <a:solidFill>
                  <a:srgbClr val="E47C00"/>
                </a:solidFill>
              </a:rPr>
              <a:t>ISOLDE</a:t>
            </a:r>
            <a:r>
              <a:rPr lang="en-GB" sz="3600" dirty="0" smtClean="0">
                <a:solidFill>
                  <a:srgbClr val="E47C00"/>
                </a:solidFill>
              </a:rPr>
              <a:t>, CERN</a:t>
            </a:r>
            <a:endParaRPr sz="3600" dirty="0">
              <a:solidFill>
                <a:srgbClr val="E47C00"/>
              </a:solidFill>
            </a:endParaRPr>
          </a:p>
        </p:txBody>
      </p:sp>
      <p:sp>
        <p:nvSpPr>
          <p:cNvPr id="1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9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10</a:t>
            </a:fld>
            <a:endParaRPr lang="en-US" dirty="0"/>
          </a:p>
        </p:txBody>
      </p:sp>
      <p:pic>
        <p:nvPicPr>
          <p:cNvPr id="487" name="image14.jpg" descr="F:\PPT\ENS-MLL-2005\REX-Logo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28184" y="188639"/>
            <a:ext cx="2664297" cy="739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2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" presetClass="entr" presetSubtype="0" fill="hold" grpId="1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00"/>
                            </p:stCondLst>
                            <p:childTnLst>
                              <p:par>
                                <p:cTn id="39" presetID="1" presetClass="entr" presetSubtype="0" fill="hold" grpId="1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400"/>
                            </p:stCondLst>
                            <p:childTnLst>
                              <p:par>
                                <p:cTn id="42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9" animBg="1" advAuto="0"/>
      <p:bldP spid="477" grpId="5" animBg="1" advAuto="0"/>
      <p:bldP spid="478" grpId="2" animBg="1" advAuto="0"/>
      <p:bldP spid="479" grpId="7" animBg="1" advAuto="0"/>
      <p:bldP spid="480" grpId="6" animBg="1" advAuto="0"/>
      <p:bldP spid="481" grpId="10" animBg="1" advAuto="0"/>
      <p:bldP spid="482" grpId="11" animBg="1" advAuto="0"/>
      <p:bldP spid="483" grpId="12" animBg="1" advAuto="0"/>
      <p:bldP spid="484" grpId="1" animBg="1" advAuto="0"/>
      <p:bldP spid="485" grpId="3" animBg="1" advAuto="0"/>
      <p:bldP spid="488" grpId="8" animBg="1" advAuto="0"/>
      <p:bldP spid="486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6206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Miniball @ REX-ISOLDE</a:t>
            </a:r>
          </a:p>
        </p:txBody>
      </p:sp>
      <p:sp>
        <p:nvSpPr>
          <p:cNvPr id="493" name="Shape 49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11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494" name="0506009_07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25" y="899465"/>
            <a:ext cx="9144001" cy="596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icture 494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61986" y="857447"/>
            <a:ext cx="3306706" cy="3148370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496" name="Shape 496"/>
          <p:cNvSpPr/>
          <p:nvPr/>
        </p:nvSpPr>
        <p:spPr>
          <a:xfrm>
            <a:off x="3794857" y="1149990"/>
            <a:ext cx="2732722" cy="792670"/>
          </a:xfrm>
          <a:prstGeom prst="rect">
            <a:avLst/>
          </a:prstGeom>
          <a:solidFill>
            <a:srgbClr val="669C35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sz="2400" b="1" baseline="31999">
                <a:solidFill>
                  <a:srgbClr val="FFFC41"/>
                </a:solidFill>
              </a:rPr>
              <a:t>220</a:t>
            </a:r>
            <a:r>
              <a:rPr sz="2400" b="1">
                <a:solidFill>
                  <a:srgbClr val="FFFC41"/>
                </a:solidFill>
              </a:rPr>
              <a:t>Rn/</a:t>
            </a:r>
            <a:r>
              <a:rPr sz="2400" b="1" baseline="31999">
                <a:solidFill>
                  <a:srgbClr val="FFFC41"/>
                </a:solidFill>
              </a:rPr>
              <a:t>224</a:t>
            </a:r>
            <a:r>
              <a:rPr sz="2400" b="1">
                <a:solidFill>
                  <a:srgbClr val="FFFC41"/>
                </a:solidFill>
              </a:rPr>
              <a:t>Ra beam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sz="2400" b="1">
                <a:solidFill>
                  <a:srgbClr val="FFFC41"/>
                </a:solidFill>
              </a:rPr>
              <a:t>@ ~2.83 MeV/</a:t>
            </a:r>
            <a:r>
              <a:rPr sz="2400" b="1" i="1">
                <a:solidFill>
                  <a:srgbClr val="FFFC41"/>
                </a:solidFill>
              </a:rPr>
              <a:t>u</a:t>
            </a:r>
          </a:p>
        </p:txBody>
      </p:sp>
      <p:sp>
        <p:nvSpPr>
          <p:cNvPr id="497" name="Shape 497"/>
          <p:cNvSpPr/>
          <p:nvPr/>
        </p:nvSpPr>
        <p:spPr>
          <a:xfrm>
            <a:off x="2293560" y="4893468"/>
            <a:ext cx="2324528" cy="803673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sz="2400" b="1">
                <a:solidFill>
                  <a:srgbClr val="929292"/>
                </a:solidFill>
              </a:rPr>
              <a:t>Coulex target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sz="2400" b="1">
                <a:solidFill>
                  <a:srgbClr val="929292"/>
                </a:solidFill>
              </a:rPr>
              <a:t>~2 mg/cm</a:t>
            </a:r>
            <a:r>
              <a:rPr sz="2400" b="1" baseline="31999">
                <a:solidFill>
                  <a:srgbClr val="929292"/>
                </a:solidFill>
              </a:rPr>
              <a:t>2</a:t>
            </a:r>
          </a:p>
        </p:txBody>
      </p:sp>
      <p:sp>
        <p:nvSpPr>
          <p:cNvPr id="498" name="Shape 498"/>
          <p:cNvSpPr/>
          <p:nvPr/>
        </p:nvSpPr>
        <p:spPr>
          <a:xfrm rot="20110723">
            <a:off x="3370889" y="4244548"/>
            <a:ext cx="1339454" cy="250032"/>
          </a:xfrm>
          <a:prstGeom prst="rightArrow">
            <a:avLst>
              <a:gd name="adj1" fmla="val 32000"/>
              <a:gd name="adj2" fmla="val 223492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000000">
                <a:alpha val="8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xfrm>
            <a:off x="540000" y="179999"/>
            <a:ext cx="8334000" cy="62069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E47C00"/>
                </a:solidFill>
              </a:rPr>
              <a:t>Miniball: Coulex set-up</a:t>
            </a:r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4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12</a:t>
            </a:fld>
            <a:endParaRPr lang="en-US" dirty="0"/>
          </a:p>
        </p:txBody>
      </p:sp>
      <p:pic>
        <p:nvPicPr>
          <p:cNvPr id="502" name="miniball3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908720"/>
            <a:ext cx="4139952" cy="3168353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4283967" y="908720"/>
            <a:ext cx="2708207" cy="177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700">
                <a:solidFill>
                  <a:srgbClr val="00407A"/>
                </a:solidFill>
              </a:rPr>
              <a:t>• Particle ID in a Double-Sided Si Strip Detector.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7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700">
                <a:solidFill>
                  <a:srgbClr val="00407A"/>
                </a:solidFill>
              </a:rPr>
              <a:t>• Event by event Doppler correction.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7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700">
                <a:solidFill>
                  <a:srgbClr val="00407A"/>
                </a:solidFill>
              </a:rPr>
              <a:t>• 17˚ &lt; θ</a:t>
            </a:r>
            <a:r>
              <a:rPr sz="1700" baseline="-5998">
                <a:solidFill>
                  <a:srgbClr val="00407A"/>
                </a:solidFill>
              </a:rPr>
              <a:t>lab</a:t>
            </a:r>
            <a:r>
              <a:rPr sz="1700">
                <a:solidFill>
                  <a:srgbClr val="00407A"/>
                </a:solidFill>
              </a:rPr>
              <a:t> &lt; 54˚</a:t>
            </a:r>
          </a:p>
        </p:txBody>
      </p:sp>
      <p:pic>
        <p:nvPicPr>
          <p:cNvPr id="504" name="Picture 4.png"/>
          <p:cNvPicPr/>
          <p:nvPr/>
        </p:nvPicPr>
        <p:blipFill>
          <a:blip r:embed="rId3" cstate="print">
            <a:extLst/>
          </a:blip>
          <a:srcRect l="7322"/>
          <a:stretch>
            <a:fillRect/>
          </a:stretch>
        </p:blipFill>
        <p:spPr>
          <a:xfrm rot="16200000">
            <a:off x="6812385" y="540543"/>
            <a:ext cx="2539151" cy="1835344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179513" y="4365104"/>
            <a:ext cx="3672409" cy="126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700">
                <a:solidFill>
                  <a:srgbClr val="00407A"/>
                </a:solidFill>
              </a:rPr>
              <a:t>• Array of HPGe of 8 triple clusters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7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700">
                <a:solidFill>
                  <a:srgbClr val="00407A"/>
                </a:solidFill>
              </a:rPr>
              <a:t>• 6-fold segmentation for positioning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7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700">
                <a:solidFill>
                  <a:srgbClr val="00407A"/>
                </a:solidFill>
              </a:rPr>
              <a:t>•  ε &gt; 7% for 1.3MeV γ-rays</a:t>
            </a:r>
          </a:p>
        </p:txBody>
      </p:sp>
      <p:sp>
        <p:nvSpPr>
          <p:cNvPr id="506" name="Shape 506"/>
          <p:cNvSpPr/>
          <p:nvPr/>
        </p:nvSpPr>
        <p:spPr>
          <a:xfrm>
            <a:off x="6191319" y="6429062"/>
            <a:ext cx="28083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rgbClr val="FFFFFF"/>
                </a:solidFill>
              </a:rPr>
              <a:t>N. Warr et al., EPJ </a:t>
            </a:r>
            <a:r>
              <a:rPr sz="12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49</a:t>
            </a:r>
            <a:r>
              <a:rPr sz="1200" dirty="0">
                <a:solidFill>
                  <a:srgbClr val="FFFFFF"/>
                </a:solidFill>
              </a:rPr>
              <a:t> (2013)</a:t>
            </a:r>
          </a:p>
        </p:txBody>
      </p:sp>
      <p:grpSp>
        <p:nvGrpSpPr>
          <p:cNvPr id="509" name="Group 509"/>
          <p:cNvGrpSpPr/>
          <p:nvPr/>
        </p:nvGrpSpPr>
        <p:grpSpPr>
          <a:xfrm>
            <a:off x="4788024" y="2492895"/>
            <a:ext cx="4104457" cy="2520282"/>
            <a:chOff x="0" y="0"/>
            <a:chExt cx="4104456" cy="2520280"/>
          </a:xfrm>
        </p:grpSpPr>
        <p:pic>
          <p:nvPicPr>
            <p:cNvPr id="507" name="ReactionKinematics.png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-1"/>
              <a:ext cx="4104457" cy="2520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8" name="Shape 508"/>
            <p:cNvSpPr/>
            <p:nvPr/>
          </p:nvSpPr>
          <p:spPr>
            <a:xfrm>
              <a:off x="2399528" y="2331259"/>
              <a:ext cx="757746" cy="18902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</p:grpSp>
      <p:pic>
        <p:nvPicPr>
          <p:cNvPr id="510" name="image24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79911" y="4293096"/>
            <a:ext cx="2981119" cy="2016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770928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Particle-gamma coincidences</a:t>
            </a:r>
          </a:p>
        </p:txBody>
      </p:sp>
      <p:pic>
        <p:nvPicPr>
          <p:cNvPr id="2" name="Picture 1" descr="Screen Shot 2015-09-03 at 16.53.5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27" y="950927"/>
            <a:ext cx="4027473" cy="4428451"/>
          </a:xfrm>
          <a:prstGeom prst="rect">
            <a:avLst/>
          </a:prstGeom>
        </p:spPr>
      </p:pic>
      <p:pic>
        <p:nvPicPr>
          <p:cNvPr id="517" name="224Ra_deexcitation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35790" y="920750"/>
            <a:ext cx="2692906" cy="4929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224Ra_excitation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34342" y="920749"/>
            <a:ext cx="2699318" cy="49291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Group 529"/>
          <p:cNvGrpSpPr/>
          <p:nvPr/>
        </p:nvGrpSpPr>
        <p:grpSpPr>
          <a:xfrm>
            <a:off x="227432" y="3464023"/>
            <a:ext cx="4768552" cy="2848304"/>
            <a:chOff x="72665" y="-5755"/>
            <a:chExt cx="4768551" cy="2848303"/>
          </a:xfrm>
        </p:grpSpPr>
        <p:pic>
          <p:nvPicPr>
            <p:cNvPr id="519" name="tdiff.pdf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72665" y="296991"/>
              <a:ext cx="3584973" cy="2545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2" name="Group 522"/>
            <p:cNvGrpSpPr/>
            <p:nvPr/>
          </p:nvGrpSpPr>
          <p:grpSpPr>
            <a:xfrm>
              <a:off x="1378295" y="-5755"/>
              <a:ext cx="637541" cy="2617689"/>
              <a:chOff x="16668" y="-5754"/>
              <a:chExt cx="637540" cy="2617688"/>
            </a:xfrm>
          </p:grpSpPr>
          <p:sp>
            <p:nvSpPr>
              <p:cNvPr id="520" name="Shape 520"/>
              <p:cNvSpPr/>
              <p:nvPr/>
            </p:nvSpPr>
            <p:spPr>
              <a:xfrm>
                <a:off x="84042" y="308074"/>
                <a:ext cx="473275" cy="2303860"/>
              </a:xfrm>
              <a:prstGeom prst="rect">
                <a:avLst/>
              </a:prstGeom>
              <a:solidFill>
                <a:srgbClr val="BE38F3">
                  <a:alpha val="57000"/>
                </a:srgbClr>
              </a:solidFill>
              <a:ln w="127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16668" y="-5755"/>
                <a:ext cx="637541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 b="1">
                    <a:solidFill>
                      <a:srgbClr val="7B219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200" b="1">
                    <a:solidFill>
                      <a:srgbClr val="7B219F"/>
                    </a:solidFill>
                  </a:rPr>
                  <a:t>Prompt</a:t>
                </a:r>
              </a:p>
            </p:txBody>
          </p:sp>
        </p:grpSp>
        <p:grpSp>
          <p:nvGrpSpPr>
            <p:cNvPr id="527" name="Group 527"/>
            <p:cNvGrpSpPr/>
            <p:nvPr/>
          </p:nvGrpSpPr>
          <p:grpSpPr>
            <a:xfrm>
              <a:off x="391966" y="3919"/>
              <a:ext cx="3259338" cy="2608017"/>
              <a:chOff x="0" y="-9475"/>
              <a:chExt cx="3259336" cy="2608015"/>
            </a:xfrm>
          </p:grpSpPr>
          <p:grpSp>
            <p:nvGrpSpPr>
              <p:cNvPr id="525" name="Group 525"/>
              <p:cNvGrpSpPr/>
              <p:nvPr/>
            </p:nvGrpSpPr>
            <p:grpSpPr>
              <a:xfrm>
                <a:off x="0" y="294679"/>
                <a:ext cx="3259336" cy="2303861"/>
                <a:chOff x="0" y="0"/>
                <a:chExt cx="3259335" cy="2303859"/>
              </a:xfrm>
            </p:grpSpPr>
            <p:sp>
              <p:nvSpPr>
                <p:cNvPr id="523" name="Shape 523"/>
                <p:cNvSpPr/>
                <p:nvPr/>
              </p:nvSpPr>
              <p:spPr>
                <a:xfrm>
                  <a:off x="1526976" y="0"/>
                  <a:ext cx="1732360" cy="2303860"/>
                </a:xfrm>
                <a:prstGeom prst="rect">
                  <a:avLst/>
                </a:prstGeom>
                <a:solidFill>
                  <a:srgbClr val="FF9300">
                    <a:alpha val="57000"/>
                  </a:srgbClr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24" name="Shape 524"/>
                <p:cNvSpPr/>
                <p:nvPr/>
              </p:nvSpPr>
              <p:spPr>
                <a:xfrm>
                  <a:off x="0" y="0"/>
                  <a:ext cx="1053704" cy="2303860"/>
                </a:xfrm>
                <a:prstGeom prst="rect">
                  <a:avLst/>
                </a:prstGeom>
                <a:solidFill>
                  <a:srgbClr val="FF9300">
                    <a:alpha val="57000"/>
                  </a:srgbClr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526" name="Shape 526"/>
              <p:cNvSpPr/>
              <p:nvPr/>
            </p:nvSpPr>
            <p:spPr>
              <a:xfrm>
                <a:off x="217550" y="-9475"/>
                <a:ext cx="713741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 b="1">
                    <a:solidFill>
                      <a:srgbClr val="A968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200" b="1" dirty="0">
                    <a:solidFill>
                      <a:srgbClr val="A96800"/>
                    </a:solidFill>
                  </a:rPr>
                  <a:t>Random</a:t>
                </a:r>
              </a:p>
            </p:txBody>
          </p:sp>
        </p:grpSp>
        <p:sp>
          <p:nvSpPr>
            <p:cNvPr id="528" name="Shape 528"/>
            <p:cNvSpPr/>
            <p:nvPr/>
          </p:nvSpPr>
          <p:spPr>
            <a:xfrm>
              <a:off x="2543154" y="2027161"/>
              <a:ext cx="2298062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600" b="1" dirty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Normalisation =  </a:t>
              </a:r>
              <a:r>
                <a:rPr sz="1600" b="1" u="sng" dirty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t</a:t>
              </a:r>
              <a:r>
                <a:rPr sz="1600" b="1" u="sng" baseline="-5999" dirty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prompt</a:t>
              </a:r>
              <a:endParaRPr sz="1600" b="1" dirty="0">
                <a:solidFill>
                  <a:srgbClr val="00407A"/>
                </a:solidFill>
                <a:latin typeface="Helvetica CY Plain"/>
                <a:ea typeface="Helvetica CY Plain"/>
                <a:cs typeface="Helvetica CY Plain"/>
                <a:sym typeface="Helvetica CY Plain"/>
              </a:endParaRPr>
            </a:p>
            <a:p>
              <a:pPr lvl="2">
                <a:defRPr>
                  <a:solidFill>
                    <a:srgbClr val="000000"/>
                  </a:solidFill>
                </a:defRPr>
              </a:pPr>
              <a:r>
                <a:rPr sz="1600" b="1" dirty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         </a:t>
              </a:r>
              <a:r>
                <a:rPr lang="en-GB" sz="1600" b="1" dirty="0" smtClean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    </a:t>
              </a:r>
              <a:r>
                <a:rPr sz="1600" b="1" dirty="0" smtClean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t</a:t>
              </a:r>
              <a:r>
                <a:rPr sz="1500" b="1" baseline="-5999" dirty="0" smtClean="0">
                  <a:solidFill>
                    <a:srgbClr val="00407A"/>
                  </a:solidFill>
                  <a:latin typeface="Helvetica CY Plain"/>
                  <a:ea typeface="Helvetica CY Plain"/>
                  <a:cs typeface="Helvetica CY Plain"/>
                  <a:sym typeface="Helvetica CY Plain"/>
                </a:rPr>
                <a:t>random</a:t>
              </a:r>
              <a:endParaRPr sz="1500" b="1" baseline="-5999" dirty="0">
                <a:solidFill>
                  <a:srgbClr val="00407A"/>
                </a:solidFill>
                <a:latin typeface="Helvetica CY Plain"/>
                <a:ea typeface="Helvetica CY Plain"/>
                <a:cs typeface="Helvetica CY Plain"/>
                <a:sym typeface="Helvetica CY Plain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97922" y="2987627"/>
            <a:ext cx="675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/>
              <a:t>224</a:t>
            </a:r>
            <a:r>
              <a:rPr lang="en-US" sz="1600" b="1" dirty="0" smtClean="0"/>
              <a:t>Ra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65711" y="3440161"/>
            <a:ext cx="6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/>
              <a:t>120</a:t>
            </a:r>
            <a:r>
              <a:rPr lang="en-US" sz="1600" b="1" dirty="0" smtClean="0"/>
              <a:t>Sn</a:t>
            </a:r>
            <a:endParaRPr lang="en-US" sz="1600" b="1" dirty="0"/>
          </a:p>
        </p:txBody>
      </p:sp>
      <p:sp>
        <p:nvSpPr>
          <p:cNvPr id="20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1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2" animBg="1" advAuto="0"/>
      <p:bldP spid="518" grpId="1" animBg="1" advAuto="0"/>
      <p:bldP spid="529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12695" y="873995"/>
            <a:ext cx="4788000" cy="2744461"/>
            <a:chOff x="3912695" y="873995"/>
            <a:chExt cx="4788000" cy="2744461"/>
          </a:xfrm>
        </p:grpSpPr>
        <p:grpSp>
          <p:nvGrpSpPr>
            <p:cNvPr id="5" name="Group 4"/>
            <p:cNvGrpSpPr/>
            <p:nvPr/>
          </p:nvGrpSpPr>
          <p:grpSpPr>
            <a:xfrm>
              <a:off x="3912695" y="873995"/>
              <a:ext cx="4788000" cy="2744461"/>
              <a:chOff x="3912695" y="790253"/>
              <a:chExt cx="4788000" cy="2744461"/>
            </a:xfrm>
          </p:grpSpPr>
          <p:pic>
            <p:nvPicPr>
              <p:cNvPr id="3" name="Picture 2" descr="gammaspec-224Ra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695" y="790253"/>
                <a:ext cx="4788000" cy="274446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5972143" y="3393948"/>
                <a:ext cx="824210" cy="12665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407A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roup 538"/>
            <p:cNvGrpSpPr/>
            <p:nvPr/>
          </p:nvGrpSpPr>
          <p:grpSpPr>
            <a:xfrm>
              <a:off x="4608064" y="915629"/>
              <a:ext cx="3690221" cy="2106601"/>
              <a:chOff x="748189" y="165990"/>
              <a:chExt cx="3690219" cy="2106600"/>
            </a:xfrm>
          </p:grpSpPr>
          <p:sp>
            <p:nvSpPr>
              <p:cNvPr id="535" name="Shape 535"/>
              <p:cNvSpPr/>
              <p:nvPr/>
            </p:nvSpPr>
            <p:spPr>
              <a:xfrm>
                <a:off x="748189" y="1781910"/>
                <a:ext cx="2304043" cy="4906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200" b="1" baseline="31999" dirty="0">
                    <a:solidFill>
                      <a:srgbClr val="0061FF"/>
                    </a:solidFill>
                  </a:rPr>
                  <a:t>60</a:t>
                </a:r>
                <a:r>
                  <a:rPr sz="1200" b="1" dirty="0">
                    <a:solidFill>
                      <a:srgbClr val="0061FF"/>
                    </a:solidFill>
                  </a:rPr>
                  <a:t>Ni target - 2.1mg/cm2</a:t>
                </a:r>
              </a:p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200" b="1" baseline="31999" dirty="0">
                    <a:solidFill>
                      <a:srgbClr val="E32400"/>
                    </a:solidFill>
                  </a:rPr>
                  <a:t>120</a:t>
                </a:r>
                <a:r>
                  <a:rPr sz="1200" b="1" dirty="0">
                    <a:solidFill>
                      <a:srgbClr val="E32400"/>
                    </a:solidFill>
                  </a:rPr>
                  <a:t>Sn target - 2.0mg/cm2</a:t>
                </a: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3712438" y="165990"/>
                <a:ext cx="725970" cy="2839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600" b="1" baseline="30000" dirty="0">
                    <a:solidFill>
                      <a:srgbClr val="00407A"/>
                    </a:solidFill>
                  </a:rPr>
                  <a:t>224</a:t>
                </a:r>
                <a:r>
                  <a:rPr sz="1600" b="1" dirty="0">
                    <a:solidFill>
                      <a:srgbClr val="00407A"/>
                    </a:solidFill>
                  </a:rPr>
                  <a:t>Ra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779416" y="3421862"/>
            <a:ext cx="5009355" cy="2816826"/>
            <a:chOff x="3779416" y="3421862"/>
            <a:chExt cx="5009355" cy="2816826"/>
          </a:xfrm>
        </p:grpSpPr>
        <p:pic>
          <p:nvPicPr>
            <p:cNvPr id="2" name="Picture 1" descr="gammaspec-220R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416" y="3421862"/>
              <a:ext cx="5009355" cy="2816826"/>
            </a:xfrm>
            <a:prstGeom prst="rect">
              <a:avLst/>
            </a:prstGeom>
          </p:spPr>
        </p:pic>
        <p:grpSp>
          <p:nvGrpSpPr>
            <p:cNvPr id="543" name="Group 543"/>
            <p:cNvGrpSpPr/>
            <p:nvPr/>
          </p:nvGrpSpPr>
          <p:grpSpPr>
            <a:xfrm>
              <a:off x="4536571" y="3512680"/>
              <a:ext cx="3881008" cy="2090301"/>
              <a:chOff x="757155" y="122095"/>
              <a:chExt cx="3881007" cy="2090300"/>
            </a:xfrm>
          </p:grpSpPr>
          <p:sp>
            <p:nvSpPr>
              <p:cNvPr id="539" name="Shape 539"/>
              <p:cNvSpPr/>
              <p:nvPr/>
            </p:nvSpPr>
            <p:spPr>
              <a:xfrm>
                <a:off x="2366057" y="122095"/>
                <a:ext cx="2272105" cy="510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200" b="1" baseline="31999" dirty="0">
                    <a:solidFill>
                      <a:srgbClr val="0061FF"/>
                    </a:solidFill>
                  </a:rPr>
                  <a:t>60</a:t>
                </a:r>
                <a:r>
                  <a:rPr sz="1200" b="1" dirty="0">
                    <a:solidFill>
                      <a:srgbClr val="0061FF"/>
                    </a:solidFill>
                  </a:rPr>
                  <a:t>Ni target - 2.1mg/cm2</a:t>
                </a:r>
              </a:p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200" b="1" baseline="31999" dirty="0">
                    <a:solidFill>
                      <a:srgbClr val="E32400"/>
                    </a:solidFill>
                  </a:rPr>
                  <a:t>120</a:t>
                </a:r>
                <a:r>
                  <a:rPr sz="1200" b="1" dirty="0">
                    <a:solidFill>
                      <a:srgbClr val="E32400"/>
                    </a:solidFill>
                  </a:rPr>
                  <a:t>Sn target - 2.3mg/cm2</a:t>
                </a: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757155" y="1927606"/>
                <a:ext cx="782398" cy="284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600" b="1" baseline="30000" dirty="0">
                    <a:solidFill>
                      <a:srgbClr val="00407A"/>
                    </a:solidFill>
                  </a:rPr>
                  <a:t>220</a:t>
                </a:r>
                <a:r>
                  <a:rPr sz="1600" b="1" dirty="0">
                    <a:solidFill>
                      <a:srgbClr val="00407A"/>
                    </a:solidFill>
                  </a:rPr>
                  <a:t>Rn</a:t>
                </a:r>
              </a:p>
            </p:txBody>
          </p:sp>
        </p:grpSp>
      </p:grpSp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xfrm>
            <a:off x="539999" y="179999"/>
            <a:ext cx="8496894" cy="66056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Spectra - </a:t>
            </a:r>
            <a:r>
              <a:rPr sz="4200" baseline="31999" dirty="0">
                <a:solidFill>
                  <a:srgbClr val="E47C00"/>
                </a:solidFill>
              </a:rPr>
              <a:t>220</a:t>
            </a:r>
            <a:r>
              <a:rPr sz="4200" dirty="0">
                <a:solidFill>
                  <a:srgbClr val="E47C00"/>
                </a:solidFill>
              </a:rPr>
              <a:t>Rn and </a:t>
            </a:r>
            <a:r>
              <a:rPr sz="4200" baseline="31999" dirty="0">
                <a:solidFill>
                  <a:srgbClr val="E47C00"/>
                </a:solidFill>
              </a:rPr>
              <a:t>224</a:t>
            </a:r>
            <a:r>
              <a:rPr sz="4200" dirty="0">
                <a:solidFill>
                  <a:srgbClr val="E47C00"/>
                </a:solidFill>
              </a:rPr>
              <a:t>Ra</a:t>
            </a:r>
          </a:p>
        </p:txBody>
      </p:sp>
      <p:sp>
        <p:nvSpPr>
          <p:cNvPr id="1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0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14</a:t>
            </a:fld>
            <a:endParaRPr lang="en-US" dirty="0"/>
          </a:p>
        </p:txBody>
      </p:sp>
      <p:sp>
        <p:nvSpPr>
          <p:cNvPr id="545" name="Shape 545"/>
          <p:cNvSpPr/>
          <p:nvPr/>
        </p:nvSpPr>
        <p:spPr>
          <a:xfrm>
            <a:off x="6993904" y="109176"/>
            <a:ext cx="2025843" cy="541993"/>
          </a:xfrm>
          <a:prstGeom prst="rect">
            <a:avLst/>
          </a:prstGeom>
          <a:solidFill>
            <a:srgbClr val="F5E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 b="1">
                <a:solidFill>
                  <a:srgbClr val="B92D5D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B92D5D"/>
                </a:solidFill>
              </a:rPr>
              <a:t>Heaviest short-lived ISOL beams to date</a:t>
            </a:r>
          </a:p>
        </p:txBody>
      </p:sp>
      <p:pic>
        <p:nvPicPr>
          <p:cNvPr id="7" name="Picture 6" descr="levelschemes.pn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1"/>
          <a:stretch/>
        </p:blipFill>
        <p:spPr>
          <a:xfrm>
            <a:off x="396040" y="3604967"/>
            <a:ext cx="2826304" cy="27597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49" y="982747"/>
            <a:ext cx="2785695" cy="2411201"/>
            <a:chOff x="633275" y="1137937"/>
            <a:chExt cx="2785695" cy="2411201"/>
          </a:xfrm>
        </p:grpSpPr>
        <p:pic>
          <p:nvPicPr>
            <p:cNvPr id="24" name="Picture 23" descr="levelschemes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8" t="13057"/>
            <a:stretch/>
          </p:blipFill>
          <p:spPr>
            <a:xfrm>
              <a:off x="633275" y="1199557"/>
              <a:ext cx="2785695" cy="2349581"/>
            </a:xfrm>
            <a:prstGeom prst="rect">
              <a:avLst/>
            </a:prstGeom>
          </p:spPr>
        </p:pic>
        <p:pic>
          <p:nvPicPr>
            <p:cNvPr id="25" name="Picture 24" descr="levelschemes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8" r="36007" b="92582"/>
            <a:stretch/>
          </p:blipFill>
          <p:spPr>
            <a:xfrm>
              <a:off x="732164" y="1137937"/>
              <a:ext cx="705200" cy="2004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7554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Analysis - </a:t>
            </a:r>
            <a:r>
              <a:rPr sz="4200" baseline="31999" dirty="0">
                <a:solidFill>
                  <a:srgbClr val="E47C00"/>
                </a:solidFill>
              </a:rPr>
              <a:t>224</a:t>
            </a:r>
            <a:r>
              <a:rPr sz="4200" dirty="0">
                <a:solidFill>
                  <a:srgbClr val="E47C00"/>
                </a:solidFill>
              </a:rPr>
              <a:t>Ra Gosia</a:t>
            </a:r>
          </a:p>
        </p:txBody>
      </p:sp>
      <p:sp>
        <p:nvSpPr>
          <p:cNvPr id="10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1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15</a:t>
            </a:fld>
            <a:endParaRPr lang="en-US" dirty="0"/>
          </a:p>
        </p:txBody>
      </p:sp>
      <p:pic>
        <p:nvPicPr>
          <p:cNvPr id="549" name="224Ra_simpl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4641336" y="-42149"/>
            <a:ext cx="4482704" cy="5801147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/>
          <p:nvPr/>
        </p:nvSpPr>
        <p:spPr>
          <a:xfrm>
            <a:off x="228627" y="1067097"/>
            <a:ext cx="525065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16 free matrix elements + 6 normalisation factors</a:t>
            </a:r>
          </a:p>
        </p:txBody>
      </p:sp>
      <p:graphicFrame>
        <p:nvGraphicFramePr>
          <p:cNvPr id="551" name="Table 551"/>
          <p:cNvGraphicFramePr/>
          <p:nvPr>
            <p:extLst>
              <p:ext uri="{D42A27DB-BD31-4B8C-83A1-F6EECF244321}">
                <p14:modId xmlns:p14="http://schemas.microsoft.com/office/powerpoint/2010/main" val="636646970"/>
              </p:ext>
            </p:extLst>
          </p:nvPr>
        </p:nvGraphicFramePr>
        <p:xfrm>
          <a:off x="223242" y="1518046"/>
          <a:ext cx="4957364" cy="459349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478682"/>
                <a:gridCol w="2478682"/>
              </a:tblGrid>
              <a:tr h="317950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“Experiment”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Number and type of data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8860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Multi-nucleon transfer[1,2]</a:t>
                      </a:r>
                    </a:p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    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226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Ra(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58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Ni,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60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Ni)</a:t>
                      </a:r>
                      <a:r>
                        <a:rPr sz="1100" i="1" baseline="30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224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Ra</a:t>
                      </a:r>
                    </a:p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    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232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Th(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136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Xe,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128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Te)</a:t>
                      </a:r>
                      <a:r>
                        <a:rPr sz="1100" i="1" baseline="30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224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Ra</a:t>
                      </a:r>
                    </a:p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Alpha, alpha-prime[3]</a:t>
                      </a:r>
                    </a:p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    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226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Ra(α,α’2n)</a:t>
                      </a:r>
                      <a:r>
                        <a:rPr sz="1100" i="1" baseline="30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224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Ra</a:t>
                      </a:r>
                    </a:p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Alpha(beta)-decay[4]</a:t>
                      </a:r>
                    </a:p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    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228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Th(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224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Fr) → α(β)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Branching ratios 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(1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, 3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, 5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, 7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, 2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</a:t>
                      </a:r>
                      <a:r>
                        <a:rPr sz="1100" i="1" baseline="-5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γ</a:t>
                      </a:r>
                      <a:r>
                        <a:rPr sz="1100" i="1" dirty="0" smtClean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)</a:t>
                      </a:r>
                      <a:endParaRPr lang="en-GB" sz="1100" i="1" dirty="0" smtClean="0">
                        <a:solidFill>
                          <a:srgbClr val="00407A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  <a:p>
                      <a:pPr lvl="0" algn="r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100" i="1" dirty="0" smtClean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</a:t>
                      </a:r>
                      <a:r>
                        <a:rPr sz="1200" b="1" i="1" dirty="0" smtClean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- 5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0108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Delayed-coincidence [5,6]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Lifetimes 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(2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</a:t>
                      </a:r>
                      <a:r>
                        <a:rPr sz="1100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, 4</a:t>
                      </a:r>
                      <a:r>
                        <a:rPr sz="1100" i="1" baseline="31999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</a:t>
                      </a:r>
                      <a:r>
                        <a:rPr sz="1100" i="1" dirty="0" smtClean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)</a:t>
                      </a:r>
                      <a:endParaRPr lang="en-GB" sz="1100" i="1" dirty="0" smtClean="0">
                        <a:solidFill>
                          <a:srgbClr val="00407A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  <a:p>
                      <a:pPr lvl="0" algn="r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 smtClean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- 2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333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Cd/Sn high CoM range
     23.9˚ &lt; θ</a:t>
                      </a:r>
                      <a:r>
                        <a:rPr sz="1200" b="1" i="1" baseline="-25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lab</a:t>
                      </a: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&lt; 40.3˚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γ-ray yield</a:t>
                      </a:r>
                    </a:p>
                    <a:p>
                      <a:pPr lvl="0" algn="r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-- 8 + 7 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1179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Ni high CoM range
     23.1˚ &lt; θ</a:t>
                      </a:r>
                      <a:r>
                        <a:rPr sz="1200" b="1" i="1" baseline="-25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lab</a:t>
                      </a: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&lt; 39.9˚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γ-ray yield</a:t>
                      </a:r>
                    </a:p>
                    <a:p>
                      <a:pPr lvl="0" algn="r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-- 10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023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Cd/Sn low CoM range
     40.3˚ &lt; θ</a:t>
                      </a:r>
                      <a:r>
                        <a:rPr sz="1200" b="1" i="1" baseline="-25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lab</a:t>
                      </a: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&lt; 54.3˚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γ-ray yield</a:t>
                      </a:r>
                    </a:p>
                    <a:p>
                      <a:pPr lvl="0" algn="r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-- 8 + 8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023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Ni low CoM range
     39.3˚ &lt; θ</a:t>
                      </a:r>
                      <a:r>
                        <a:rPr sz="1200" b="1" i="1" baseline="-25000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lab</a:t>
                      </a: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&lt; 53.2˚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γ-ray yield</a:t>
                      </a:r>
                    </a:p>
                    <a:p>
                      <a:pPr lvl="0" algn="r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-- 7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Total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tabLst>
                          <a:tab pos="914400" algn="l"/>
                        </a:tabLst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1" dirty="0">
                          <a:solidFill>
                            <a:srgbClr val="00407A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55 data points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52" name="Shape 552"/>
          <p:cNvSpPr/>
          <p:nvPr/>
        </p:nvSpPr>
        <p:spPr>
          <a:xfrm>
            <a:off x="5243163" y="5079709"/>
            <a:ext cx="373261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900" i="1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[1] Poynter et al., Phys. Lett. B 232, 447 (1989)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900" i="1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[2] J.F.C. Cocks et al., Nucl. Phys. A 645, 61 (1999)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900" i="1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[3] Marten-Tölle et al., Z. Phys. A 336, 27 (1990)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900" i="1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[4] W. Kurcewicz, et al., Nucl. Phys. A 289 (1977)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900" i="1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[5] W.R. Neal and H.W. Kraner, Phys. Rev. 137, B1164 (1965)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900" i="1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[6] H. Ton et al., Nucl. Phys. A 155, 235 (1970)</a:t>
            </a:r>
          </a:p>
        </p:txBody>
      </p:sp>
      <p:sp>
        <p:nvSpPr>
          <p:cNvPr id="553" name="Shape 553"/>
          <p:cNvSpPr/>
          <p:nvPr/>
        </p:nvSpPr>
        <p:spPr>
          <a:xfrm>
            <a:off x="5269229" y="2573740"/>
            <a:ext cx="3680462" cy="2130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1" extrusionOk="0">
                <a:moveTo>
                  <a:pt x="0" y="120"/>
                </a:moveTo>
                <a:cubicBezTo>
                  <a:pt x="0" y="120"/>
                  <a:pt x="0" y="20921"/>
                  <a:pt x="0" y="21260"/>
                </a:cubicBezTo>
                <a:cubicBezTo>
                  <a:pt x="0" y="21600"/>
                  <a:pt x="17842" y="21260"/>
                  <a:pt x="19252" y="21260"/>
                </a:cubicBezTo>
                <a:cubicBezTo>
                  <a:pt x="20663" y="21260"/>
                  <a:pt x="21600" y="21260"/>
                  <a:pt x="21600" y="21260"/>
                </a:cubicBezTo>
                <a:lnTo>
                  <a:pt x="21587" y="4955"/>
                </a:lnTo>
                <a:lnTo>
                  <a:pt x="9743" y="4955"/>
                </a:lnTo>
                <a:lnTo>
                  <a:pt x="9792" y="5864"/>
                </a:lnTo>
                <a:lnTo>
                  <a:pt x="6439" y="5864"/>
                </a:lnTo>
                <a:lnTo>
                  <a:pt x="6439" y="2629"/>
                </a:lnTo>
                <a:lnTo>
                  <a:pt x="8082" y="2629"/>
                </a:lnTo>
                <a:lnTo>
                  <a:pt x="8082" y="0"/>
                </a:lnTo>
                <a:lnTo>
                  <a:pt x="0" y="120"/>
                </a:lnTo>
                <a:close/>
              </a:path>
            </a:pathLst>
          </a:custGeom>
          <a:ln w="254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lvl="0" algn="r"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32789" y="2102812"/>
            <a:ext cx="11152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ymbol" charset="2"/>
                <a:ea typeface="Arial"/>
                <a:cs typeface="Symbol" charset="2"/>
                <a:sym typeface="Arial"/>
              </a:rPr>
              <a:t>χ</a:t>
            </a:r>
            <a:r>
              <a:rPr kumimoji="0" lang="el-GR" sz="1800" b="0" i="0" u="none" strike="noStrike" cap="none" spc="0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en-GB" sz="1800" b="0" i="0" u="none" strike="noStrike" cap="none" spc="0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= 27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" grpId="1" animBg="1" advAuto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72847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 smtClean="0">
                <a:solidFill>
                  <a:srgbClr val="E47C00"/>
                </a:solidFill>
              </a:rPr>
              <a:t>Results</a:t>
            </a:r>
            <a:r>
              <a:rPr lang="en-GB" sz="4200" dirty="0" smtClean="0">
                <a:solidFill>
                  <a:srgbClr val="E47C00"/>
                </a:solidFill>
              </a:rPr>
              <a:t> </a:t>
            </a:r>
            <a:r>
              <a:rPr sz="4200" dirty="0" smtClean="0">
                <a:solidFill>
                  <a:srgbClr val="E47C00"/>
                </a:solidFill>
              </a:rPr>
              <a:t>- </a:t>
            </a:r>
            <a:r>
              <a:rPr sz="4200" baseline="31999" dirty="0">
                <a:solidFill>
                  <a:srgbClr val="E47C00"/>
                </a:solidFill>
              </a:rPr>
              <a:t>224</a:t>
            </a:r>
            <a:r>
              <a:rPr sz="4200" dirty="0">
                <a:solidFill>
                  <a:srgbClr val="E47C00"/>
                </a:solidFill>
              </a:rPr>
              <a:t>Ra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9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16</a:t>
            </a:fld>
            <a:endParaRPr lang="en-US" dirty="0"/>
          </a:p>
        </p:txBody>
      </p:sp>
      <p:pic>
        <p:nvPicPr>
          <p:cNvPr id="557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388" y="3410148"/>
            <a:ext cx="4492224" cy="271462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224040" y="1155402"/>
            <a:ext cx="4009430" cy="191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• Consistent with rotational model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• Unstretched E3 matrix elements are non-zero.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• Coupled with level energy data, we observe  a static octupole deformation in </a:t>
            </a:r>
            <a:r>
              <a:rPr sz="1600" baseline="31999">
                <a:solidFill>
                  <a:srgbClr val="00407A"/>
                </a:solidFill>
              </a:rPr>
              <a:t>224</a:t>
            </a:r>
            <a:r>
              <a:rPr sz="1600">
                <a:solidFill>
                  <a:srgbClr val="00407A"/>
                </a:solidFill>
              </a:rPr>
              <a:t>Ra</a:t>
            </a:r>
          </a:p>
        </p:txBody>
      </p:sp>
      <p:pic>
        <p:nvPicPr>
          <p:cNvPr id="562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04171" y="4341686"/>
            <a:ext cx="3732611" cy="297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results-224R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54" y="490895"/>
            <a:ext cx="4758690" cy="3604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" grpId="3" animBg="1" advAuto="0"/>
      <p:bldP spid="562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72725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 smtClean="0">
                <a:solidFill>
                  <a:srgbClr val="E47C00"/>
                </a:solidFill>
              </a:rPr>
              <a:t>Results</a:t>
            </a:r>
            <a:r>
              <a:rPr lang="en-GB" sz="4200" dirty="0" smtClean="0">
                <a:solidFill>
                  <a:srgbClr val="E47C00"/>
                </a:solidFill>
              </a:rPr>
              <a:t> </a:t>
            </a:r>
            <a:r>
              <a:rPr sz="4200" dirty="0" smtClean="0">
                <a:solidFill>
                  <a:srgbClr val="E47C00"/>
                </a:solidFill>
              </a:rPr>
              <a:t>- </a:t>
            </a:r>
            <a:r>
              <a:rPr sz="4200" baseline="31999" dirty="0" smtClean="0">
                <a:solidFill>
                  <a:srgbClr val="E47C00"/>
                </a:solidFill>
              </a:rPr>
              <a:t>220</a:t>
            </a:r>
            <a:r>
              <a:rPr sz="4200" dirty="0" smtClean="0">
                <a:solidFill>
                  <a:srgbClr val="E47C00"/>
                </a:solidFill>
              </a:rPr>
              <a:t>R</a:t>
            </a:r>
            <a:r>
              <a:rPr lang="en-GB" sz="4200" dirty="0" smtClean="0">
                <a:solidFill>
                  <a:srgbClr val="E47C00"/>
                </a:solidFill>
              </a:rPr>
              <a:t>n</a:t>
            </a:r>
            <a:endParaRPr sz="4200" dirty="0">
              <a:solidFill>
                <a:srgbClr val="E47C00"/>
              </a:solidFill>
            </a:endParaRPr>
          </a:p>
        </p:txBody>
      </p:sp>
      <p:sp>
        <p:nvSpPr>
          <p:cNvPr id="12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3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17</a:t>
            </a:fld>
            <a:endParaRPr lang="en-US" dirty="0"/>
          </a:p>
        </p:txBody>
      </p:sp>
      <p:pic>
        <p:nvPicPr>
          <p:cNvPr id="566" name="E3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3351" r="1052" b="58079"/>
          <a:stretch>
            <a:fillRect/>
          </a:stretch>
        </p:blipFill>
        <p:spPr>
          <a:xfrm>
            <a:off x="140890" y="4067600"/>
            <a:ext cx="4196954" cy="2277072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hape 567"/>
          <p:cNvSpPr/>
          <p:nvPr/>
        </p:nvSpPr>
        <p:spPr>
          <a:xfrm>
            <a:off x="224040" y="1002208"/>
            <a:ext cx="3821907" cy="308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Consistent with rotational model.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No information on unstretched E3.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Much larger data set required to determine if &lt;1</a:t>
            </a:r>
            <a:r>
              <a:rPr sz="1600" baseline="30000" dirty="0">
                <a:solidFill>
                  <a:srgbClr val="00407A"/>
                </a:solidFill>
              </a:rPr>
              <a:t>-</a:t>
            </a:r>
            <a:r>
              <a:rPr sz="1600" dirty="0">
                <a:solidFill>
                  <a:srgbClr val="00407A"/>
                </a:solidFill>
              </a:rPr>
              <a:t>||E3||4</a:t>
            </a:r>
            <a:r>
              <a:rPr sz="1600" baseline="30000" dirty="0">
                <a:solidFill>
                  <a:srgbClr val="00407A"/>
                </a:solidFill>
              </a:rPr>
              <a:t>+</a:t>
            </a:r>
            <a:r>
              <a:rPr sz="1600" dirty="0">
                <a:solidFill>
                  <a:srgbClr val="00407A"/>
                </a:solidFill>
              </a:rPr>
              <a:t>&gt; vanishes.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δE and Δix implies a coupling of an octupole phonon to the even-spin rotational band.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Dynamic collectivity in </a:t>
            </a:r>
            <a:r>
              <a:rPr sz="1600" baseline="31999" dirty="0">
                <a:solidFill>
                  <a:srgbClr val="00407A"/>
                </a:solidFill>
              </a:rPr>
              <a:t>220</a:t>
            </a:r>
            <a:r>
              <a:rPr sz="1600" dirty="0">
                <a:solidFill>
                  <a:srgbClr val="00407A"/>
                </a:solidFill>
              </a:rPr>
              <a:t>Rn</a:t>
            </a:r>
          </a:p>
        </p:txBody>
      </p:sp>
      <p:grpSp>
        <p:nvGrpSpPr>
          <p:cNvPr id="575" name="Group 575"/>
          <p:cNvGrpSpPr/>
          <p:nvPr/>
        </p:nvGrpSpPr>
        <p:grpSpPr>
          <a:xfrm>
            <a:off x="767357" y="5837068"/>
            <a:ext cx="1979614" cy="363340"/>
            <a:chOff x="-25400" y="-25400"/>
            <a:chExt cx="1979612" cy="363339"/>
          </a:xfrm>
        </p:grpSpPr>
        <p:pic>
          <p:nvPicPr>
            <p:cNvPr id="571" name="Picture 570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25401" y="10318"/>
              <a:ext cx="443708" cy="327622"/>
            </a:xfrm>
            <a:prstGeom prst="rect">
              <a:avLst/>
            </a:prstGeom>
            <a:effectLst/>
          </p:spPr>
        </p:pic>
        <p:pic>
          <p:nvPicPr>
            <p:cNvPr id="573" name="Picture 572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510506" y="-25401"/>
              <a:ext cx="443707" cy="327622"/>
            </a:xfrm>
            <a:prstGeom prst="rect">
              <a:avLst/>
            </a:prstGeom>
            <a:effectLst/>
          </p:spPr>
        </p:pic>
      </p:grpSp>
      <p:sp>
        <p:nvSpPr>
          <p:cNvPr id="576" name="Shape 576"/>
          <p:cNvSpPr/>
          <p:nvPr/>
        </p:nvSpPr>
        <p:spPr>
          <a:xfrm>
            <a:off x="4449485" y="670056"/>
            <a:ext cx="40211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407A"/>
                </a:solidFill>
              </a:rPr>
              <a:t>Fit: 34 data points -&gt; 21 free parameters</a:t>
            </a:r>
          </a:p>
        </p:txBody>
      </p:sp>
      <p:pic>
        <p:nvPicPr>
          <p:cNvPr id="2" name="Picture 1" descr="results-220R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41" y="1141643"/>
            <a:ext cx="5161530" cy="3907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0737" y="5298459"/>
            <a:ext cx="38885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January 2015: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3000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146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Nd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aseline="30000" dirty="0" smtClean="0"/>
              <a:t>148</a:t>
            </a:r>
            <a:r>
              <a:rPr lang="en-US" sz="1600" dirty="0" smtClean="0"/>
              <a:t>Sm, </a:t>
            </a:r>
            <a:r>
              <a:rPr lang="en-US" sz="1600" baseline="30000" dirty="0" smtClean="0"/>
              <a:t>152</a:t>
            </a:r>
            <a:r>
              <a:rPr lang="en-US" sz="1600" dirty="0" smtClean="0"/>
              <a:t>Gd measure </a:t>
            </a:r>
            <a:r>
              <a:rPr lang="en-US" sz="1600" dirty="0"/>
              <a:t>&lt;1</a:t>
            </a:r>
            <a:r>
              <a:rPr lang="en-US" sz="1600" baseline="30000" dirty="0"/>
              <a:t>-</a:t>
            </a:r>
            <a:r>
              <a:rPr lang="en-US" sz="1600" dirty="0"/>
              <a:t>||E3||4</a:t>
            </a:r>
            <a:r>
              <a:rPr lang="en-US" sz="1600" baseline="30000" dirty="0"/>
              <a:t>+</a:t>
            </a:r>
            <a:r>
              <a:rPr lang="en-US" sz="1600" dirty="0"/>
              <a:t>&gt; </a:t>
            </a:r>
            <a:endParaRPr lang="en-US" sz="1600" dirty="0" smtClean="0"/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with MINORCA (</a:t>
            </a:r>
            <a:r>
              <a:rPr lang="en-US" sz="1600" dirty="0" err="1" smtClean="0"/>
              <a:t>Miniball</a:t>
            </a:r>
            <a:r>
              <a:rPr lang="en-US" sz="1600" dirty="0" smtClean="0"/>
              <a:t> at </a:t>
            </a:r>
            <a:r>
              <a:rPr lang="en-US" sz="1600" dirty="0" err="1" smtClean="0"/>
              <a:t>Orsay</a:t>
            </a:r>
            <a:r>
              <a:rPr lang="en-US" sz="1600" dirty="0" smtClean="0"/>
              <a:t>)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00407A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1" animBg="1" advAuto="0"/>
      <p:bldP spid="575" grpId="2" animBg="1" advAuto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Static or dynamic pear-shape?</a:t>
            </a:r>
          </a:p>
        </p:txBody>
      </p:sp>
      <p:sp>
        <p:nvSpPr>
          <p:cNvPr id="1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8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18</a:t>
            </a:fld>
            <a:endParaRPr lang="en-US" dirty="0"/>
          </a:p>
        </p:txBody>
      </p:sp>
      <p:sp>
        <p:nvSpPr>
          <p:cNvPr id="696" name="Shape 69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40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407A"/>
              </a:solidFill>
            </a:endParaRPr>
          </a:p>
        </p:txBody>
      </p:sp>
      <p:grpSp>
        <p:nvGrpSpPr>
          <p:cNvPr id="699" name="Group 699"/>
          <p:cNvGrpSpPr/>
          <p:nvPr/>
        </p:nvGrpSpPr>
        <p:grpSpPr>
          <a:xfrm>
            <a:off x="73195" y="1459202"/>
            <a:ext cx="5824870" cy="1337362"/>
            <a:chOff x="77660" y="4207"/>
            <a:chExt cx="5824869" cy="1337361"/>
          </a:xfrm>
        </p:grpSpPr>
        <p:pic>
          <p:nvPicPr>
            <p:cNvPr id="697" name="droppedImage.pdf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0" y="4207"/>
              <a:ext cx="5824869" cy="10148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droppedImage.pd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033" y="1019081"/>
              <a:ext cx="3894179" cy="322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4" name="Group 704"/>
          <p:cNvGrpSpPr/>
          <p:nvPr/>
        </p:nvGrpSpPr>
        <p:grpSpPr>
          <a:xfrm>
            <a:off x="-98227" y="3348537"/>
            <a:ext cx="5947175" cy="1727698"/>
            <a:chOff x="0" y="-12701"/>
            <a:chExt cx="5947173" cy="1727697"/>
          </a:xfrm>
        </p:grpSpPr>
        <p:pic>
          <p:nvPicPr>
            <p:cNvPr id="700" name="droppedImage.pd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802"/>
              <a:ext cx="5947173" cy="1707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Picture 702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1135794" y="-12701"/>
              <a:ext cx="3706772" cy="42739"/>
            </a:xfrm>
            <a:prstGeom prst="rect">
              <a:avLst/>
            </a:prstGeom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pic>
      </p:grpSp>
      <p:sp>
        <p:nvSpPr>
          <p:cNvPr id="705" name="Shape 705"/>
          <p:cNvSpPr/>
          <p:nvPr/>
        </p:nvSpPr>
        <p:spPr>
          <a:xfrm>
            <a:off x="5831875" y="4371082"/>
            <a:ext cx="2946797" cy="107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Octupole phonon coupled to even-spin rotational band.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>
              <a:solidFill>
                <a:srgbClr val="00407A"/>
              </a:solidFill>
            </a:endParaRPr>
          </a:p>
        </p:txBody>
      </p:sp>
      <p:sp>
        <p:nvSpPr>
          <p:cNvPr id="706" name="Shape 706"/>
          <p:cNvSpPr/>
          <p:nvPr/>
        </p:nvSpPr>
        <p:spPr>
          <a:xfrm>
            <a:off x="500062" y="5449611"/>
            <a:ext cx="294679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2400" dirty="0">
                <a:solidFill>
                  <a:srgbClr val="00407A"/>
                </a:solidFill>
              </a:rPr>
              <a:t>•</a:t>
            </a:r>
            <a:r>
              <a:rPr sz="1600" dirty="0">
                <a:solidFill>
                  <a:srgbClr val="00407A"/>
                </a:solidFill>
              </a:rPr>
              <a:t> Even-spin band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 baseline="30000" dirty="0">
                <a:solidFill>
                  <a:srgbClr val="00407A"/>
                </a:solidFill>
              </a:rPr>
              <a:t>O</a:t>
            </a:r>
            <a:r>
              <a:rPr sz="1600" dirty="0">
                <a:solidFill>
                  <a:srgbClr val="00407A"/>
                </a:solidFill>
              </a:rPr>
              <a:t> Odd-spin band</a:t>
            </a:r>
          </a:p>
        </p:txBody>
      </p:sp>
      <p:sp>
        <p:nvSpPr>
          <p:cNvPr id="707" name="Shape 707"/>
          <p:cNvSpPr/>
          <p:nvPr/>
        </p:nvSpPr>
        <p:spPr>
          <a:xfrm>
            <a:off x="5670351" y="6386876"/>
            <a:ext cx="34736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321468">
              <a:defRPr>
                <a:solidFill>
                  <a:srgbClr val="000000"/>
                </a:solidFill>
              </a:defRPr>
            </a:pPr>
            <a:r>
              <a:rPr sz="1200" i="1" dirty="0">
                <a:solidFill>
                  <a:schemeClr val="bg1"/>
                </a:solidFill>
              </a:rPr>
              <a:t>J.F.C. Cocks et al., Nucl. Phys. A 645, 61 (1999)</a:t>
            </a:r>
          </a:p>
        </p:txBody>
      </p:sp>
      <p:sp>
        <p:nvSpPr>
          <p:cNvPr id="708" name="Shape 708"/>
          <p:cNvSpPr/>
          <p:nvPr/>
        </p:nvSpPr>
        <p:spPr>
          <a:xfrm>
            <a:off x="6009679" y="2053828"/>
            <a:ext cx="2946798" cy="107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Odd-spin states aligned to intrinsic rotational structure of the even-spin band.</a:t>
            </a:r>
          </a:p>
        </p:txBody>
      </p:sp>
      <p:pic>
        <p:nvPicPr>
          <p:cNvPr id="17" name="droppedImage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6" y="5076235"/>
            <a:ext cx="3706773" cy="3089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vibrating_pear_shape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831085" y="2157352"/>
            <a:ext cx="4143376" cy="2844182"/>
          </a:xfrm>
          <a:prstGeom prst="rect">
            <a:avLst/>
          </a:prstGeom>
        </p:spPr>
      </p:pic>
      <p:sp>
        <p:nvSpPr>
          <p:cNvPr id="580" name="Shape 580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741518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4200" dirty="0" smtClean="0">
                <a:solidFill>
                  <a:srgbClr val="E47C00"/>
                </a:solidFill>
              </a:rPr>
              <a:t>Statically </a:t>
            </a:r>
            <a:r>
              <a:rPr sz="4200" dirty="0" smtClean="0">
                <a:solidFill>
                  <a:srgbClr val="E47C00"/>
                </a:solidFill>
              </a:rPr>
              <a:t>deformed </a:t>
            </a:r>
            <a:r>
              <a:rPr sz="4200" dirty="0">
                <a:solidFill>
                  <a:srgbClr val="E47C00"/>
                </a:solidFill>
              </a:rPr>
              <a:t>or vibrational?</a:t>
            </a:r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4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19</a:t>
            </a:fld>
            <a:endParaRPr lang="en-US" dirty="0"/>
          </a:p>
        </p:txBody>
      </p:sp>
      <p:pic>
        <p:nvPicPr>
          <p:cNvPr id="2" name="Picture 1" descr="Q2_Q3_systematic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93" y="1142218"/>
            <a:ext cx="7111026" cy="5245396"/>
          </a:xfrm>
          <a:prstGeom prst="rect">
            <a:avLst/>
          </a:prstGeom>
        </p:spPr>
      </p:pic>
      <p:grpSp>
        <p:nvGrpSpPr>
          <p:cNvPr id="584" name="Group 584"/>
          <p:cNvGrpSpPr/>
          <p:nvPr/>
        </p:nvGrpSpPr>
        <p:grpSpPr>
          <a:xfrm>
            <a:off x="1129548" y="3116956"/>
            <a:ext cx="4785883" cy="370842"/>
            <a:chOff x="-23518" y="-33919"/>
            <a:chExt cx="4785882" cy="370841"/>
          </a:xfrm>
        </p:grpSpPr>
        <p:sp>
          <p:nvSpPr>
            <p:cNvPr id="582" name="Shape 582"/>
            <p:cNvSpPr/>
            <p:nvPr/>
          </p:nvSpPr>
          <p:spPr>
            <a:xfrm>
              <a:off x="0" y="0"/>
              <a:ext cx="4762364" cy="0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custDash>
                <a:ds d="200000" sp="200000"/>
              </a:custDash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-23518" y="-33919"/>
              <a:ext cx="197540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E32400"/>
                  </a:solidFill>
                  <a:latin typeface="+mj-lt"/>
                  <a:ea typeface="+mj-ea"/>
                  <a:cs typeface="+mj-cs"/>
                  <a:sym typeface="Avenir Roman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E32400"/>
                  </a:solidFill>
                </a:rPr>
                <a:t>Octupole vibrational</a:t>
              </a:r>
            </a:p>
          </p:txBody>
        </p:sp>
      </p:grpSp>
      <p:pic>
        <p:nvPicPr>
          <p:cNvPr id="589" name="cover_224Ra.pdf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53467" y="356492"/>
            <a:ext cx="2777133" cy="27771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8" name="Group 588"/>
          <p:cNvGrpSpPr/>
          <p:nvPr/>
        </p:nvGrpSpPr>
        <p:grpSpPr>
          <a:xfrm>
            <a:off x="2778582" y="2222299"/>
            <a:ext cx="2113875" cy="1576802"/>
            <a:chOff x="276985" y="331900"/>
            <a:chExt cx="2113874" cy="1576800"/>
          </a:xfrm>
        </p:grpSpPr>
        <p:pic>
          <p:nvPicPr>
            <p:cNvPr id="585" name="Picture 584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 rot="19626068">
              <a:off x="276985" y="331900"/>
              <a:ext cx="1443832" cy="1059856"/>
            </a:xfrm>
            <a:prstGeom prst="rect">
              <a:avLst/>
            </a:prstGeom>
            <a:effectLst/>
          </p:spPr>
        </p:pic>
        <p:sp>
          <p:nvSpPr>
            <p:cNvPr id="587" name="Shape 587"/>
            <p:cNvSpPr/>
            <p:nvPr/>
          </p:nvSpPr>
          <p:spPr>
            <a:xfrm>
              <a:off x="553560" y="1323928"/>
              <a:ext cx="1837299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9929BD"/>
                  </a:solidFill>
                  <a:latin typeface="+mj-lt"/>
                  <a:ea typeface="+mj-ea"/>
                  <a:cs typeface="+mj-cs"/>
                  <a:sym typeface="Avenir Roman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9929BD"/>
                  </a:solidFill>
                </a:rPr>
                <a:t>Our </a:t>
              </a:r>
              <a:r>
                <a:rPr sz="1600" dirty="0" smtClean="0">
                  <a:solidFill>
                    <a:srgbClr val="9929BD"/>
                  </a:solidFill>
                </a:rPr>
                <a:t>data</a:t>
              </a:r>
              <a:endParaRPr lang="en-GB" dirty="0"/>
            </a:p>
            <a:p>
              <a:pPr lvl="0" algn="r">
                <a:defRPr sz="1800">
                  <a:solidFill>
                    <a:srgbClr val="000000"/>
                  </a:solidFill>
                </a:defRPr>
              </a:pPr>
              <a:r>
                <a:rPr lang="en-GB" sz="1600" dirty="0" smtClean="0">
                  <a:solidFill>
                    <a:srgbClr val="9929BD"/>
                  </a:solidFill>
                </a:rPr>
                <a:t>Radioactive beams</a:t>
              </a:r>
              <a:endParaRPr sz="1600" dirty="0">
                <a:solidFill>
                  <a:srgbClr val="9929BD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78"/>
                </p:tgtEl>
              </p:cMediaNode>
            </p:video>
          </p:childTnLst>
        </p:cTn>
      </p:par>
    </p:tnLst>
    <p:bldLst>
      <p:bldP spid="584" grpId="3" animBg="1" advAuto="0"/>
      <p:bldP spid="589" grpId="4" animBg="1" advAuto="0"/>
      <p:bldP spid="588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9547">
            <a:off x="366117" y="1658512"/>
            <a:ext cx="4911329" cy="85016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 rot="9547">
            <a:off x="322252" y="1206434"/>
            <a:ext cx="37951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0000"/>
                </a:solidFill>
              </a:rPr>
              <a:t>Described by a multipole expansion in λ </a:t>
            </a:r>
          </a:p>
        </p:txBody>
      </p:sp>
      <p:sp>
        <p:nvSpPr>
          <p:cNvPr id="293" name="Shape 293"/>
          <p:cNvSpPr/>
          <p:nvPr/>
        </p:nvSpPr>
        <p:spPr>
          <a:xfrm rot="9547">
            <a:off x="321468" y="2535049"/>
            <a:ext cx="379511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Multipole order: 2</a:t>
            </a:r>
            <a:r>
              <a:rPr sz="1600" baseline="31999" dirty="0">
                <a:solidFill>
                  <a:schemeClr val="tx1"/>
                </a:solidFill>
              </a:rPr>
              <a:t>λ</a:t>
            </a:r>
            <a:endParaRPr sz="1600" dirty="0">
              <a:solidFill>
                <a:schemeClr val="tx1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chemeClr val="tx1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2</a:t>
            </a:r>
            <a:r>
              <a:rPr sz="1600" baseline="31999" dirty="0">
                <a:solidFill>
                  <a:schemeClr val="tx1"/>
                </a:solidFill>
              </a:rPr>
              <a:t>0</a:t>
            </a:r>
            <a:r>
              <a:rPr sz="1600" dirty="0">
                <a:solidFill>
                  <a:schemeClr val="tx1"/>
                </a:solidFill>
              </a:rPr>
              <a:t> = monopole - </a:t>
            </a:r>
            <a:r>
              <a:rPr lang="en-US" sz="1600" dirty="0">
                <a:solidFill>
                  <a:schemeClr val="tx1"/>
                </a:solidFill>
              </a:rPr>
              <a:t>breathing </a:t>
            </a:r>
            <a:r>
              <a:rPr lang="en-US" sz="1600" dirty="0" smtClean="0">
                <a:solidFill>
                  <a:schemeClr val="tx1"/>
                </a:solidFill>
              </a:rPr>
              <a:t>mode</a:t>
            </a:r>
            <a:endParaRPr sz="1600" dirty="0">
              <a:solidFill>
                <a:schemeClr val="tx1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2</a:t>
            </a:r>
            <a:r>
              <a:rPr sz="1600" baseline="31999" dirty="0">
                <a:solidFill>
                  <a:schemeClr val="tx1"/>
                </a:solidFill>
              </a:rPr>
              <a:t>1</a:t>
            </a:r>
            <a:r>
              <a:rPr sz="1600" dirty="0">
                <a:solidFill>
                  <a:schemeClr val="tx1"/>
                </a:solidFill>
              </a:rPr>
              <a:t> = dipole </a:t>
            </a:r>
            <a:r>
              <a:rPr sz="1600" dirty="0" smtClean="0">
                <a:solidFill>
                  <a:schemeClr val="tx1"/>
                </a:solidFill>
              </a:rPr>
              <a:t>-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centre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of mass shift</a:t>
            </a:r>
            <a:endParaRPr sz="1600" dirty="0">
              <a:solidFill>
                <a:schemeClr val="tx1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2</a:t>
            </a:r>
            <a:r>
              <a:rPr sz="1600" baseline="31999" dirty="0">
                <a:solidFill>
                  <a:schemeClr val="tx1"/>
                </a:solidFill>
              </a:rPr>
              <a:t>2</a:t>
            </a:r>
            <a:r>
              <a:rPr sz="1600" dirty="0">
                <a:solidFill>
                  <a:schemeClr val="tx1"/>
                </a:solidFill>
              </a:rPr>
              <a:t> = quadrupole - axial deformation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2</a:t>
            </a:r>
            <a:r>
              <a:rPr sz="1600" baseline="31999" dirty="0">
                <a:solidFill>
                  <a:schemeClr val="tx1"/>
                </a:solidFill>
              </a:rPr>
              <a:t>3</a:t>
            </a:r>
            <a:r>
              <a:rPr sz="1600" dirty="0">
                <a:solidFill>
                  <a:schemeClr val="tx1"/>
                </a:solidFill>
              </a:rPr>
              <a:t> = octupole - asymmetric deformation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2</a:t>
            </a:r>
            <a:r>
              <a:rPr sz="1600" baseline="31999" dirty="0">
                <a:solidFill>
                  <a:schemeClr val="tx1"/>
                </a:solidFill>
              </a:rPr>
              <a:t>4</a:t>
            </a:r>
            <a:r>
              <a:rPr sz="1600" dirty="0">
                <a:solidFill>
                  <a:schemeClr val="tx1"/>
                </a:solidFill>
              </a:rPr>
              <a:t> = hexadecapole - pinching</a:t>
            </a:r>
          </a:p>
        </p:txBody>
      </p:sp>
      <p:pic>
        <p:nvPicPr>
          <p:cNvPr id="4" name="Picture 3" descr="octupole_sha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2" y="3841751"/>
            <a:ext cx="3289300" cy="3289300"/>
          </a:xfrm>
          <a:prstGeom prst="rect">
            <a:avLst/>
          </a:prstGeom>
        </p:spPr>
      </p:pic>
      <p:pic>
        <p:nvPicPr>
          <p:cNvPr id="5" name="Picture 4" descr="hexadecapole_shap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18" y="3704167"/>
            <a:ext cx="3289300" cy="3289300"/>
          </a:xfrm>
          <a:prstGeom prst="rect">
            <a:avLst/>
          </a:prstGeom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539999" y="4369"/>
            <a:ext cx="8624818" cy="933991"/>
          </a:xfrm>
          <a:solidFill>
            <a:srgbClr val="FFFF00"/>
          </a:solidFill>
        </p:spPr>
        <p:txBody>
          <a:bodyPr anchor="ctr"/>
          <a:lstStyle>
            <a:lvl1pPr>
              <a:defRPr sz="4200"/>
            </a:lvl1pPr>
          </a:lstStyle>
          <a:p>
            <a:pPr lvl="0"/>
            <a:r>
              <a:rPr lang="en-US" dirty="0" smtClean="0">
                <a:solidFill>
                  <a:srgbClr val="E47C00"/>
                </a:solidFill>
              </a:rPr>
              <a:t>    Nuclear Shapes</a:t>
            </a:r>
            <a:endParaRPr lang="en-US" dirty="0">
              <a:solidFill>
                <a:srgbClr val="E47C00"/>
              </a:solidFill>
            </a:endParaRPr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</a:t>
            </a:fld>
            <a:endParaRPr lang="en-US" dirty="0"/>
          </a:p>
        </p:txBody>
      </p:sp>
      <p:pic>
        <p:nvPicPr>
          <p:cNvPr id="308" name="droppedImage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0"/>
            <a:ext cx="934467" cy="93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droppedImage.png"/>
          <p:cNvPicPr/>
          <p:nvPr/>
        </p:nvPicPr>
        <p:blipFill>
          <a:blip r:embed="rId6" cstate="print">
            <a:extLst/>
          </a:blip>
          <a:srcRect l="3603" t="65829" r="4054" b="9200"/>
          <a:stretch>
            <a:fillRect/>
          </a:stretch>
        </p:blipFill>
        <p:spPr>
          <a:xfrm>
            <a:off x="6322378" y="56065"/>
            <a:ext cx="2756518" cy="83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quadrupole_shap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72" y="938360"/>
            <a:ext cx="3758845" cy="524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roup 800"/>
          <p:cNvGrpSpPr/>
          <p:nvPr/>
        </p:nvGrpSpPr>
        <p:grpSpPr>
          <a:xfrm>
            <a:off x="94582" y="3808232"/>
            <a:ext cx="4386736" cy="2006672"/>
            <a:chOff x="72762" y="10708"/>
            <a:chExt cx="4386735" cy="2006670"/>
          </a:xfrm>
        </p:grpSpPr>
        <p:pic>
          <p:nvPicPr>
            <p:cNvPr id="794" name="QLmodelcomparison_pub.pdf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09"/>
            <a:stretch/>
          </p:blipFill>
          <p:spPr>
            <a:xfrm>
              <a:off x="72762" y="10708"/>
              <a:ext cx="4386735" cy="2006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9" name="Shape 799"/>
            <p:cNvSpPr/>
            <p:nvPr/>
          </p:nvSpPr>
          <p:spPr>
            <a:xfrm>
              <a:off x="2627351" y="161427"/>
              <a:ext cx="408715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i="1" dirty="0">
                  <a:solidFill>
                    <a:srgbClr val="00407A"/>
                  </a:solidFill>
                </a:rPr>
                <a:t>Q</a:t>
              </a:r>
              <a:r>
                <a:rPr sz="2000" b="1" baseline="-25000" dirty="0">
                  <a:solidFill>
                    <a:srgbClr val="00407A"/>
                  </a:solidFill>
                </a:rPr>
                <a:t>1</a:t>
              </a:r>
            </a:p>
          </p:txBody>
        </p:sp>
      </p:grpSp>
      <p:grpSp>
        <p:nvGrpSpPr>
          <p:cNvPr id="804" name="Group 804"/>
          <p:cNvGrpSpPr/>
          <p:nvPr/>
        </p:nvGrpSpPr>
        <p:grpSpPr>
          <a:xfrm>
            <a:off x="4589414" y="1632516"/>
            <a:ext cx="4503920" cy="4355401"/>
            <a:chOff x="79922" y="244541"/>
            <a:chExt cx="4503919" cy="4355399"/>
          </a:xfrm>
        </p:grpSpPr>
        <p:pic>
          <p:nvPicPr>
            <p:cNvPr id="801" name="tmp.pdf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2" y="269757"/>
              <a:ext cx="4503919" cy="4330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2" name="Shape 802"/>
            <p:cNvSpPr/>
            <p:nvPr/>
          </p:nvSpPr>
          <p:spPr>
            <a:xfrm>
              <a:off x="1041498" y="244541"/>
              <a:ext cx="664363" cy="455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i="1" dirty="0">
                  <a:solidFill>
                    <a:srgbClr val="00407A"/>
                  </a:solidFill>
                </a:rPr>
                <a:t>Q</a:t>
              </a:r>
              <a:r>
                <a:rPr sz="2000" b="1" baseline="-25000" dirty="0">
                  <a:solidFill>
                    <a:srgbClr val="00407A"/>
                  </a:solidFill>
                </a:rPr>
                <a:t>2</a:t>
              </a:r>
            </a:p>
          </p:txBody>
        </p:sp>
        <p:sp>
          <p:nvSpPr>
            <p:cNvPr id="803" name="Shape 803"/>
            <p:cNvSpPr/>
            <p:nvPr/>
          </p:nvSpPr>
          <p:spPr>
            <a:xfrm>
              <a:off x="1041498" y="2149990"/>
              <a:ext cx="664363" cy="455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i="1" dirty="0">
                  <a:solidFill>
                    <a:srgbClr val="00407A"/>
                  </a:solidFill>
                </a:rPr>
                <a:t>Q</a:t>
              </a:r>
              <a:r>
                <a:rPr sz="2000" b="1" baseline="-25000" dirty="0">
                  <a:solidFill>
                    <a:srgbClr val="00407A"/>
                  </a:solidFill>
                </a:rPr>
                <a:t>3</a:t>
              </a:r>
            </a:p>
          </p:txBody>
        </p:sp>
      </p:grpSp>
      <p:pic>
        <p:nvPicPr>
          <p:cNvPr id="3" name="Picture 2" descr="QLmodelcomparison_pub-crop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87245" r="5118"/>
          <a:stretch/>
        </p:blipFill>
        <p:spPr>
          <a:xfrm>
            <a:off x="905281" y="5760863"/>
            <a:ext cx="3365478" cy="565821"/>
          </a:xfrm>
          <a:prstGeom prst="rect">
            <a:avLst/>
          </a:prstGeom>
        </p:spPr>
      </p:pic>
      <p:grpSp>
        <p:nvGrpSpPr>
          <p:cNvPr id="815" name="Group 815"/>
          <p:cNvGrpSpPr/>
          <p:nvPr/>
        </p:nvGrpSpPr>
        <p:grpSpPr>
          <a:xfrm>
            <a:off x="1567349" y="4417761"/>
            <a:ext cx="5904587" cy="1461189"/>
            <a:chOff x="49304" y="-198886"/>
            <a:chExt cx="5904585" cy="1461188"/>
          </a:xfrm>
        </p:grpSpPr>
        <p:pic>
          <p:nvPicPr>
            <p:cNvPr id="807" name="Picture 806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4670282" y="10820"/>
              <a:ext cx="469486" cy="438774"/>
            </a:xfrm>
            <a:prstGeom prst="rect">
              <a:avLst/>
            </a:prstGeom>
            <a:effectLst/>
          </p:spPr>
        </p:pic>
        <p:pic>
          <p:nvPicPr>
            <p:cNvPr id="809" name="Picture 808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49304" y="816801"/>
              <a:ext cx="437626" cy="431991"/>
            </a:xfrm>
            <a:prstGeom prst="rect">
              <a:avLst/>
            </a:prstGeom>
            <a:effectLst/>
          </p:spPr>
        </p:pic>
        <p:pic>
          <p:nvPicPr>
            <p:cNvPr id="811" name="Picture 810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860008" y="830311"/>
              <a:ext cx="446775" cy="431991"/>
            </a:xfrm>
            <a:prstGeom prst="rect">
              <a:avLst/>
            </a:prstGeom>
            <a:effectLst/>
          </p:spPr>
        </p:pic>
        <p:pic>
          <p:nvPicPr>
            <p:cNvPr id="813" name="Picture 812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5523455" y="-198886"/>
              <a:ext cx="430434" cy="361580"/>
            </a:xfrm>
            <a:prstGeom prst="rect">
              <a:avLst/>
            </a:prstGeom>
            <a:effectLst/>
          </p:spPr>
        </p:pic>
      </p:grpSp>
      <p:sp>
        <p:nvSpPr>
          <p:cNvPr id="792" name="Shape 7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Comparison to theory</a:t>
            </a:r>
          </a:p>
        </p:txBody>
      </p:sp>
      <p:sp>
        <p:nvSpPr>
          <p:cNvPr id="21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2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20</a:t>
            </a:fld>
            <a:endParaRPr lang="en-US" dirty="0"/>
          </a:p>
        </p:txBody>
      </p:sp>
      <p:sp>
        <p:nvSpPr>
          <p:cNvPr id="805" name="Shape 805"/>
          <p:cNvSpPr/>
          <p:nvPr/>
        </p:nvSpPr>
        <p:spPr>
          <a:xfrm>
            <a:off x="188086" y="945276"/>
            <a:ext cx="4374304" cy="280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</a:t>
            </a:r>
            <a:r>
              <a:rPr sz="1600" dirty="0">
                <a:solidFill>
                  <a:schemeClr val="tx1"/>
                </a:solidFill>
              </a:rPr>
              <a:t>Cluster model [1] - Misses small Q1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- Q</a:t>
            </a:r>
            <a:r>
              <a:rPr sz="1600" baseline="-25000" dirty="0">
                <a:solidFill>
                  <a:schemeClr val="tx1"/>
                </a:solidFill>
              </a:rPr>
              <a:t>2</a:t>
            </a:r>
            <a:r>
              <a:rPr sz="1600" dirty="0">
                <a:solidFill>
                  <a:schemeClr val="tx1"/>
                </a:solidFill>
              </a:rPr>
              <a:t> is consistently too low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- Q</a:t>
            </a:r>
            <a:r>
              <a:rPr sz="1600" baseline="-25000" dirty="0">
                <a:solidFill>
                  <a:schemeClr val="tx1"/>
                </a:solidFill>
              </a:rPr>
              <a:t>3</a:t>
            </a:r>
            <a:r>
              <a:rPr sz="1600" dirty="0">
                <a:solidFill>
                  <a:schemeClr val="tx1"/>
                </a:solidFill>
              </a:rPr>
              <a:t> trend not observed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chemeClr val="tx1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• Mean field, HFB with D1S or D1M [2]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- Predicts cancelation of Q</a:t>
            </a:r>
            <a:r>
              <a:rPr sz="1600" baseline="-25000" dirty="0">
                <a:solidFill>
                  <a:schemeClr val="tx1"/>
                </a:solidFill>
              </a:rPr>
              <a:t>1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- Differences in Q</a:t>
            </a:r>
            <a:r>
              <a:rPr sz="1600" baseline="-25000" dirty="0">
                <a:solidFill>
                  <a:schemeClr val="tx1"/>
                </a:solidFill>
              </a:rPr>
              <a:t>3</a:t>
            </a:r>
            <a:r>
              <a:rPr sz="1600" dirty="0">
                <a:solidFill>
                  <a:schemeClr val="tx1"/>
                </a:solidFill>
              </a:rPr>
              <a:t> </a:t>
            </a:r>
            <a:r>
              <a:rPr sz="1600" dirty="0" smtClean="0">
                <a:solidFill>
                  <a:schemeClr val="tx1"/>
                </a:solidFill>
              </a:rPr>
              <a:t>predictions</a:t>
            </a:r>
            <a:endParaRPr lang="en-GB" sz="1600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000000"/>
                </a:solidFill>
              </a:defRPr>
            </a:pPr>
            <a:endParaRPr lang="en-GB" sz="1600" dirty="0">
              <a:solidFill>
                <a:schemeClr val="tx1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GB" sz="1600" dirty="0" smtClean="0">
                <a:solidFill>
                  <a:schemeClr val="tx1"/>
                </a:solidFill>
              </a:rPr>
              <a:t>• More (good) mean-field models on the market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GB" sz="1600" dirty="0">
              <a:solidFill>
                <a:schemeClr val="tx1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GB" sz="1600" dirty="0" smtClean="0">
                <a:solidFill>
                  <a:schemeClr val="tx1"/>
                </a:solidFill>
              </a:rPr>
              <a:t>• Important Q</a:t>
            </a:r>
            <a:r>
              <a:rPr lang="en-GB" sz="1600" baseline="-25000" dirty="0" smtClean="0">
                <a:solidFill>
                  <a:schemeClr val="tx1"/>
                </a:solidFill>
              </a:rPr>
              <a:t>2</a:t>
            </a:r>
            <a:r>
              <a:rPr lang="en-GB" sz="1600" dirty="0" smtClean="0">
                <a:solidFill>
                  <a:schemeClr val="tx1"/>
                </a:solidFill>
              </a:rPr>
              <a:t>-Q</a:t>
            </a:r>
            <a:r>
              <a:rPr lang="en-GB" sz="1600" baseline="-25000" dirty="0" smtClean="0">
                <a:solidFill>
                  <a:schemeClr val="tx1"/>
                </a:solidFill>
              </a:rPr>
              <a:t>3</a:t>
            </a:r>
            <a:r>
              <a:rPr lang="en-GB" sz="1600" dirty="0" smtClean="0">
                <a:solidFill>
                  <a:schemeClr val="tx1"/>
                </a:solidFill>
              </a:rPr>
              <a:t> coupling [3]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3681" y="6456916"/>
            <a:ext cx="52796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 indent="-406400" algn="r" defTabSz="321468">
              <a:lnSpc>
                <a:spcPct val="50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r>
              <a:rPr lang="de-DE" sz="1200" i="1" dirty="0">
                <a:solidFill>
                  <a:srgbClr val="FFFFFF"/>
                </a:solidFill>
                <a:sym typeface="Helvetica"/>
              </a:rPr>
              <a:t> </a:t>
            </a:r>
            <a:r>
              <a:rPr lang="de-DE" sz="1200" i="1" dirty="0" smtClean="0">
                <a:solidFill>
                  <a:srgbClr val="FFFFFF"/>
                </a:solidFill>
                <a:sym typeface="Helvetica"/>
              </a:rPr>
              <a:t>[3] </a:t>
            </a:r>
            <a:r>
              <a:rPr lang="de-DE" sz="1200" i="1" dirty="0" smtClean="0">
                <a:solidFill>
                  <a:srgbClr val="FFFFFF"/>
                </a:solidFill>
                <a:sym typeface="Helvetica"/>
              </a:rPr>
              <a:t>Robledo </a:t>
            </a:r>
            <a:r>
              <a:rPr lang="de-DE" sz="1200" i="1" dirty="0" smtClean="0">
                <a:solidFill>
                  <a:srgbClr val="FFFFFF"/>
                </a:solidFill>
                <a:sym typeface="Helvetica"/>
              </a:rPr>
              <a:t>&amp; Butler </a:t>
            </a:r>
            <a:r>
              <a:rPr lang="de-DE" sz="1200" i="1" dirty="0">
                <a:solidFill>
                  <a:srgbClr val="FFFFFF"/>
                </a:solidFill>
                <a:sym typeface="Helvetica"/>
              </a:rPr>
              <a:t>(</a:t>
            </a:r>
            <a:r>
              <a:rPr lang="de-DE" sz="1200" i="1" dirty="0" smtClean="0">
                <a:solidFill>
                  <a:srgbClr val="FFFFFF"/>
                </a:solidFill>
                <a:sym typeface="Helvetica"/>
              </a:rPr>
              <a:t>2013</a:t>
            </a:r>
            <a:r>
              <a:rPr lang="de-DE" sz="1200" i="1" dirty="0">
                <a:solidFill>
                  <a:srgbClr val="FFFFFF"/>
                </a:solidFill>
                <a:sym typeface="Helvetica"/>
              </a:rPr>
              <a:t>). Phys. </a:t>
            </a:r>
            <a:r>
              <a:rPr lang="de-DE" sz="1200" i="1" dirty="0" err="1">
                <a:solidFill>
                  <a:srgbClr val="FFFFFF"/>
                </a:solidFill>
                <a:sym typeface="Helvetica"/>
              </a:rPr>
              <a:t>Rev</a:t>
            </a:r>
            <a:r>
              <a:rPr lang="de-DE" sz="1200" i="1" dirty="0">
                <a:solidFill>
                  <a:srgbClr val="FFFFFF"/>
                </a:solidFill>
                <a:sym typeface="Helvetica"/>
              </a:rPr>
              <a:t>. C, </a:t>
            </a:r>
            <a:r>
              <a:rPr lang="de-DE" sz="1200" b="1" i="1" dirty="0" smtClean="0">
                <a:solidFill>
                  <a:srgbClr val="FFFFFF"/>
                </a:solidFill>
                <a:sym typeface="Helvetica"/>
              </a:rPr>
              <a:t>88</a:t>
            </a:r>
            <a:r>
              <a:rPr lang="de-DE" sz="1200" i="1" dirty="0" smtClean="0">
                <a:solidFill>
                  <a:srgbClr val="FFFFFF"/>
                </a:solidFill>
                <a:sym typeface="Helvetica"/>
              </a:rPr>
              <a:t> </a:t>
            </a:r>
            <a:r>
              <a:rPr lang="de-DE" sz="1200" i="1" dirty="0" smtClean="0">
                <a:solidFill>
                  <a:srgbClr val="FFFFFF"/>
                </a:solidFill>
                <a:sym typeface="Helvetica"/>
              </a:rPr>
              <a:t>051302R</a:t>
            </a:r>
            <a:endParaRPr lang="de-DE" sz="1200" i="1" dirty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42583" y="948194"/>
            <a:ext cx="435075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 indent="-406400" defTabSz="321468">
              <a:lnSpc>
                <a:spcPct val="50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r>
              <a:rPr lang="de-DE" sz="1100" i="1" dirty="0">
                <a:solidFill>
                  <a:srgbClr val="FF0000"/>
                </a:solidFill>
                <a:sym typeface="Helvetica"/>
              </a:rPr>
              <a:t>[1] </a:t>
            </a:r>
            <a:r>
              <a:rPr lang="de-DE" sz="1100" i="1" dirty="0" err="1">
                <a:solidFill>
                  <a:srgbClr val="FF0000"/>
                </a:solidFill>
                <a:sym typeface="Helvetica"/>
              </a:rPr>
              <a:t>Shneidman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, et al. (2003). Phys. </a:t>
            </a:r>
            <a:r>
              <a:rPr lang="de-DE" sz="1100" i="1" dirty="0" err="1">
                <a:solidFill>
                  <a:srgbClr val="FF0000"/>
                </a:solidFill>
                <a:sym typeface="Helvetica"/>
              </a:rPr>
              <a:t>Rev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. C, </a:t>
            </a:r>
            <a:r>
              <a:rPr lang="de-DE" sz="1100" b="1" i="1" dirty="0">
                <a:solidFill>
                  <a:srgbClr val="FF0000"/>
                </a:solidFill>
                <a:sym typeface="Helvetica"/>
              </a:rPr>
              <a:t>67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(1</a:t>
            </a:r>
            <a:r>
              <a:rPr lang="de-DE" sz="1100" i="1" dirty="0" smtClean="0">
                <a:solidFill>
                  <a:srgbClr val="FF0000"/>
                </a:solidFill>
                <a:sym typeface="Helvetica"/>
              </a:rPr>
              <a:t>) 14313</a:t>
            </a:r>
          </a:p>
          <a:p>
            <a:pPr marL="406400" lvl="0" indent="-406400" defTabSz="321468">
              <a:lnSpc>
                <a:spcPct val="50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r>
              <a:rPr lang="de-DE" sz="1100" i="1" dirty="0">
                <a:solidFill>
                  <a:srgbClr val="FF0000"/>
                </a:solidFill>
                <a:sym typeface="Helvetica"/>
              </a:rPr>
              <a:t>[</a:t>
            </a:r>
            <a:r>
              <a:rPr lang="de-DE" sz="1100" i="1" dirty="0" smtClean="0">
                <a:solidFill>
                  <a:srgbClr val="FF0000"/>
                </a:solidFill>
                <a:sym typeface="Helvetica"/>
              </a:rPr>
              <a:t>2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] Robledo &amp; Bertsch (2011). Phys. </a:t>
            </a:r>
            <a:r>
              <a:rPr lang="de-DE" sz="1100" i="1" dirty="0" err="1">
                <a:solidFill>
                  <a:srgbClr val="FF0000"/>
                </a:solidFill>
                <a:sym typeface="Helvetica"/>
              </a:rPr>
              <a:t>Rev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. C, </a:t>
            </a:r>
            <a:r>
              <a:rPr lang="de-DE" sz="1100" b="1" i="1" dirty="0">
                <a:solidFill>
                  <a:srgbClr val="FF0000"/>
                </a:solidFill>
                <a:sym typeface="Helvetica"/>
              </a:rPr>
              <a:t>84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(</a:t>
            </a:r>
            <a:r>
              <a:rPr lang="de-DE" sz="1100" i="1" dirty="0" smtClean="0">
                <a:solidFill>
                  <a:srgbClr val="FF0000"/>
                </a:solidFill>
                <a:sym typeface="Helvetica"/>
              </a:rPr>
              <a:t>5) </a:t>
            </a:r>
            <a:r>
              <a:rPr lang="de-DE" sz="1100" i="1" dirty="0">
                <a:solidFill>
                  <a:srgbClr val="FF0000"/>
                </a:solidFill>
                <a:sym typeface="Helvetica"/>
              </a:rPr>
              <a:t>54302.</a:t>
            </a:r>
          </a:p>
        </p:txBody>
      </p:sp>
      <p:pic>
        <p:nvPicPr>
          <p:cNvPr id="4" name="Picture 3" descr="cover_natur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55" y="-4562"/>
            <a:ext cx="1905000" cy="25019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98437" y="-11759"/>
            <a:ext cx="1557969" cy="1769590"/>
            <a:chOff x="5698437" y="23515"/>
            <a:chExt cx="1557969" cy="17695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8437" y="23515"/>
              <a:ext cx="1557969" cy="12463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98437" y="1269885"/>
              <a:ext cx="1554518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</a:t>
              </a:r>
              <a:r>
                <a:rPr lang="en-US" sz="1400" baseline="30000" dirty="0" smtClean="0"/>
                <a:t>nd</a:t>
              </a:r>
              <a:r>
                <a:rPr lang="en-US" sz="1400" dirty="0" smtClean="0"/>
                <a:t> place</a:t>
              </a:r>
            </a:p>
            <a:p>
              <a:pPr algn="ctr"/>
              <a:r>
                <a:rPr lang="en-US" sz="1400" dirty="0" smtClean="0"/>
                <a:t>to </a:t>
              </a:r>
              <a:r>
                <a:rPr lang="en-US" sz="1400" dirty="0" err="1" smtClean="0"/>
                <a:t>ICECube</a:t>
              </a:r>
              <a:endParaRPr lang="en-US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Electric Dipole Moment (EDM)</a:t>
            </a:r>
          </a:p>
        </p:txBody>
      </p:sp>
      <p:sp>
        <p:nvSpPr>
          <p:cNvPr id="11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3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21</a:t>
            </a:fld>
            <a:endParaRPr lang="en-US" dirty="0"/>
          </a:p>
        </p:txBody>
      </p:sp>
      <p:sp>
        <p:nvSpPr>
          <p:cNvPr id="593" name="Shape 593"/>
          <p:cNvSpPr/>
          <p:nvPr/>
        </p:nvSpPr>
        <p:spPr>
          <a:xfrm>
            <a:off x="117588" y="1397269"/>
            <a:ext cx="439551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dirty="0" smtClean="0">
                <a:solidFill>
                  <a:schemeClr val="tx1"/>
                </a:solidFill>
                <a:latin typeface="Arial"/>
                <a:cs typeface="Arial"/>
              </a:rPr>
              <a:t>static </a:t>
            </a:r>
            <a:r>
              <a:rPr lang="en-GB" dirty="0" smtClean="0">
                <a:solidFill>
                  <a:schemeClr val="tx1"/>
                </a:solidFill>
                <a:latin typeface="Arial"/>
                <a:cs typeface="Arial"/>
              </a:rPr>
              <a:t>atomic </a:t>
            </a:r>
            <a:r>
              <a:rPr dirty="0" smtClean="0">
                <a:solidFill>
                  <a:schemeClr val="tx1"/>
                </a:solidFill>
                <a:latin typeface="Arial"/>
                <a:cs typeface="Arial"/>
              </a:rPr>
              <a:t>EDM </a:t>
            </a:r>
            <a:r>
              <a:rPr dirty="0">
                <a:solidFill>
                  <a:schemeClr val="tx1"/>
                </a:solidFill>
                <a:latin typeface="Arial"/>
                <a:cs typeface="Arial"/>
              </a:rPr>
              <a:t>implies CP-</a:t>
            </a:r>
            <a:r>
              <a:rPr dirty="0" smtClean="0">
                <a:solidFill>
                  <a:schemeClr val="tx1"/>
                </a:solidFill>
                <a:latin typeface="Arial"/>
                <a:cs typeface="Arial"/>
              </a:rPr>
              <a:t>violation</a:t>
            </a:r>
            <a:endParaRPr lang="en-GB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lang="en-GB" dirty="0" smtClean="0">
                <a:solidFill>
                  <a:schemeClr val="tx1"/>
                </a:solidFill>
                <a:latin typeface="Arial"/>
                <a:cs typeface="Arial"/>
              </a:rPr>
              <a:t>r equivalently T-violation</a:t>
            </a:r>
            <a:endParaRPr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94" name="droppedImage.pd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96" y="1278277"/>
            <a:ext cx="4267821" cy="1768079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hape 595"/>
          <p:cNvSpPr/>
          <p:nvPr/>
        </p:nvSpPr>
        <p:spPr>
          <a:xfrm>
            <a:off x="310301" y="2516594"/>
            <a:ext cx="3958373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407A"/>
                </a:solidFill>
                <a:ea typeface="Avenir Medium"/>
                <a:sym typeface="Avenir Medium"/>
              </a:rPr>
              <a:t>Schiff theorem</a:t>
            </a:r>
            <a:r>
              <a:rPr sz="1600" dirty="0">
                <a:solidFill>
                  <a:srgbClr val="00407A"/>
                </a:solidFill>
                <a:ea typeface="Avenir Medium"/>
                <a:sym typeface="Avenir Medium"/>
              </a:rPr>
              <a:t>: neutral atomic system of point particles in electric field readjusts itself to give zero E field at all charges.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  <a:ea typeface="Avenir Medium"/>
              <a:sym typeface="Avenir Medium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407A"/>
                </a:solidFill>
                <a:ea typeface="Avenir Medium"/>
                <a:sym typeface="Avenir Medium"/>
              </a:rPr>
              <a:t>BUT</a:t>
            </a:r>
            <a:r>
              <a:rPr sz="1600" dirty="0">
                <a:solidFill>
                  <a:srgbClr val="00407A"/>
                </a:solidFill>
                <a:ea typeface="Avenir Medium"/>
                <a:sym typeface="Avenir Medium"/>
              </a:rPr>
              <a:t>: finite size </a:t>
            </a:r>
            <a:r>
              <a:rPr sz="1600" dirty="0" smtClean="0">
                <a:solidFill>
                  <a:srgbClr val="00407A"/>
                </a:solidFill>
                <a:ea typeface="Avenir Medium"/>
                <a:sym typeface="Avenir Medium"/>
              </a:rPr>
              <a:t>of </a:t>
            </a:r>
            <a:r>
              <a:rPr sz="1600" dirty="0" smtClean="0">
                <a:solidFill>
                  <a:schemeClr val="tx1"/>
                </a:solidFill>
                <a:ea typeface="Avenir Medium"/>
                <a:sym typeface="Avenir Medium"/>
              </a:rPr>
              <a:t>nucleus</a:t>
            </a:r>
            <a:r>
              <a:rPr lang="en-GB" sz="1600" dirty="0">
                <a:solidFill>
                  <a:schemeClr val="tx1"/>
                </a:solidFill>
                <a:ea typeface="Avenir Medium"/>
                <a:sym typeface="Avenir Medium"/>
              </a:rPr>
              <a:t> and shape of charge </a:t>
            </a:r>
            <a:r>
              <a:rPr lang="en-GB" sz="1600" dirty="0" smtClean="0">
                <a:solidFill>
                  <a:schemeClr val="tx1"/>
                </a:solidFill>
                <a:ea typeface="Avenir Medium"/>
                <a:sym typeface="Avenir Medium"/>
              </a:rPr>
              <a:t>distribution</a:t>
            </a:r>
            <a:r>
              <a:rPr sz="1600" dirty="0" smtClean="0">
                <a:solidFill>
                  <a:schemeClr val="tx1"/>
                </a:solidFill>
                <a:ea typeface="Avenir Medium"/>
                <a:sym typeface="Avenir Medium"/>
              </a:rPr>
              <a:t> </a:t>
            </a:r>
            <a:r>
              <a:rPr sz="1600" dirty="0">
                <a:solidFill>
                  <a:schemeClr val="tx1"/>
                </a:solidFill>
                <a:ea typeface="Avenir Medium"/>
                <a:sym typeface="Avenir Medium"/>
              </a:rPr>
              <a:t>can b</a:t>
            </a:r>
            <a:r>
              <a:rPr sz="1600" dirty="0">
                <a:solidFill>
                  <a:srgbClr val="00407A"/>
                </a:solidFill>
                <a:ea typeface="Avenir Medium"/>
                <a:sym typeface="Avenir Medium"/>
              </a:rPr>
              <a:t>reak the symmetry</a:t>
            </a:r>
          </a:p>
        </p:txBody>
      </p:sp>
      <p:sp>
        <p:nvSpPr>
          <p:cNvPr id="10" name="Shape 595"/>
          <p:cNvSpPr/>
          <p:nvPr/>
        </p:nvSpPr>
        <p:spPr>
          <a:xfrm>
            <a:off x="4268675" y="3492086"/>
            <a:ext cx="4267821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r>
              <a:rPr lang="en-GB" dirty="0" err="1" smtClean="0">
                <a:solidFill>
                  <a:srgbClr val="FF0000"/>
                </a:solidFill>
                <a:ea typeface="Avenir Medium"/>
                <a:sym typeface="Avenir Medium"/>
              </a:rPr>
              <a:t>RadonEDM</a:t>
            </a:r>
            <a:r>
              <a:rPr lang="en-GB" dirty="0" smtClean="0">
                <a:solidFill>
                  <a:srgbClr val="FF0000"/>
                </a:solidFill>
                <a:ea typeface="Avenir Medium"/>
                <a:sym typeface="Avenir Medium"/>
              </a:rPr>
              <a:t> @ TRIUMF (S929)</a:t>
            </a:r>
            <a:endParaRPr lang="en-GB" sz="2000" dirty="0" smtClean="0">
              <a:solidFill>
                <a:srgbClr val="FF0000"/>
              </a:solidFill>
              <a:ea typeface="Avenir Medium"/>
              <a:sym typeface="Avenir Medium"/>
            </a:endParaRPr>
          </a:p>
          <a:p>
            <a:pPr lvl="0" algn="r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sz="2400" b="1" baseline="30000" dirty="0" smtClean="0">
                <a:solidFill>
                  <a:srgbClr val="FF0000"/>
                </a:solidFill>
                <a:ea typeface="Avenir Medium"/>
                <a:sym typeface="Avenir Medium"/>
              </a:rPr>
              <a:t>221,223</a:t>
            </a:r>
            <a:r>
              <a:rPr lang="en-GB" sz="2400" b="1" dirty="0" smtClean="0">
                <a:solidFill>
                  <a:srgbClr val="FF0000"/>
                </a:solidFill>
                <a:ea typeface="Avenir Medium"/>
                <a:sym typeface="Avenir Medium"/>
              </a:rPr>
              <a:t>Rn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endParaRPr lang="en-GB" sz="1400" dirty="0" smtClean="0">
              <a:solidFill>
                <a:srgbClr val="FF0000"/>
              </a:solidFill>
              <a:ea typeface="Avenir Medium"/>
              <a:sym typeface="Avenir Medium"/>
            </a:endParaRP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rgbClr val="FF0000"/>
                </a:solidFill>
                <a:ea typeface="Avenir Medium"/>
                <a:sym typeface="Avenir Medium"/>
              </a:rPr>
              <a:t>Radium EDM experiment @ ANL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lang="en-GB" sz="2400" b="1" baseline="30000" dirty="0" smtClean="0">
                <a:solidFill>
                  <a:srgbClr val="FF0000"/>
                </a:solidFill>
                <a:ea typeface="Avenir Medium"/>
                <a:sym typeface="Avenir Medium"/>
              </a:rPr>
              <a:t>225</a:t>
            </a:r>
            <a:r>
              <a:rPr lang="en-GB" sz="2400" b="1" dirty="0" smtClean="0">
                <a:solidFill>
                  <a:srgbClr val="FF0000"/>
                </a:solidFill>
                <a:ea typeface="Avenir Medium"/>
                <a:sym typeface="Avenir Medium"/>
              </a:rPr>
              <a:t>Ra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endParaRPr lang="en-GB" sz="1400" dirty="0">
              <a:solidFill>
                <a:srgbClr val="FF0000"/>
              </a:solidFill>
              <a:ea typeface="Avenir Medium"/>
              <a:sym typeface="Avenir Medium"/>
            </a:endParaRP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rgbClr val="FF0000"/>
                </a:solidFill>
                <a:ea typeface="Avenir Medium"/>
                <a:sym typeface="Avenir Medium"/>
              </a:rPr>
              <a:t>TRI</a:t>
            </a:r>
            <a:r>
              <a:rPr lang="el-GR" dirty="0" smtClean="0">
                <a:solidFill>
                  <a:srgbClr val="FF0000"/>
                </a:solidFill>
                <a:ea typeface="Avenir Medium"/>
                <a:sym typeface="Avenir Medium"/>
              </a:rPr>
              <a:t>μ</a:t>
            </a:r>
            <a:r>
              <a:rPr lang="en-GB" dirty="0" smtClean="0">
                <a:solidFill>
                  <a:srgbClr val="FF0000"/>
                </a:solidFill>
                <a:ea typeface="Avenir Medium"/>
                <a:sym typeface="Avenir Medium"/>
              </a:rPr>
              <a:t>P @ KVI</a:t>
            </a:r>
            <a:endParaRPr lang="en-GB" dirty="0">
              <a:solidFill>
                <a:srgbClr val="FF0000"/>
              </a:solidFill>
              <a:ea typeface="Avenir Medium"/>
              <a:sym typeface="Avenir Medium"/>
            </a:endParaRPr>
          </a:p>
          <a:p>
            <a:pPr algn="r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sz="2400" dirty="0">
                <a:solidFill>
                  <a:srgbClr val="FF0000"/>
                </a:solidFill>
                <a:ea typeface="Avenir Medium"/>
                <a:sym typeface="Avenir Medium"/>
              </a:rPr>
              <a:t> </a:t>
            </a:r>
            <a:r>
              <a:rPr lang="en-GB" sz="1400" dirty="0">
                <a:solidFill>
                  <a:srgbClr val="FF0000"/>
                </a:solidFill>
                <a:ea typeface="Avenir Medium"/>
                <a:sym typeface="Avenir Medium"/>
              </a:rPr>
              <a:t>(+atomic sensitivity</a:t>
            </a:r>
            <a:r>
              <a:rPr lang="en-GB" sz="1400" dirty="0" smtClean="0">
                <a:solidFill>
                  <a:srgbClr val="FF0000"/>
                </a:solidFill>
                <a:ea typeface="Avenir Medium"/>
                <a:sym typeface="Avenir Medium"/>
              </a:rPr>
              <a:t>) </a:t>
            </a:r>
            <a:r>
              <a:rPr lang="en-GB" sz="2400" b="1" baseline="30000" dirty="0" smtClean="0">
                <a:solidFill>
                  <a:srgbClr val="FF0000"/>
                </a:solidFill>
                <a:ea typeface="Avenir Medium"/>
                <a:sym typeface="Avenir Medium"/>
              </a:rPr>
              <a:t>209-214</a:t>
            </a:r>
            <a:r>
              <a:rPr lang="en-GB" sz="2400" b="1" dirty="0" smtClean="0">
                <a:solidFill>
                  <a:srgbClr val="FF0000"/>
                </a:solidFill>
                <a:ea typeface="Avenir Medium"/>
                <a:sym typeface="Avenir Medium"/>
              </a:rPr>
              <a:t>Ra</a:t>
            </a:r>
            <a:endParaRPr lang="en-GB" sz="2400" dirty="0">
              <a:solidFill>
                <a:srgbClr val="FF0000"/>
              </a:solidFill>
              <a:ea typeface="Avenir Medium"/>
              <a:sym typeface="Avenir Medium"/>
            </a:endParaRPr>
          </a:p>
        </p:txBody>
      </p:sp>
      <p:sp>
        <p:nvSpPr>
          <p:cNvPr id="12" name="Shape 595"/>
          <p:cNvSpPr/>
          <p:nvPr/>
        </p:nvSpPr>
        <p:spPr>
          <a:xfrm>
            <a:off x="310301" y="5144303"/>
            <a:ext cx="463559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GB" sz="1600" b="1" dirty="0" smtClean="0">
                <a:ea typeface="Avenir Medium"/>
                <a:sym typeface="Avenir Medium"/>
              </a:rPr>
              <a:t>Atomic EDM proportional to Schiff moment</a:t>
            </a:r>
          </a:p>
        </p:txBody>
      </p:sp>
      <p:sp>
        <p:nvSpPr>
          <p:cNvPr id="15" name="Shape 595"/>
          <p:cNvSpPr/>
          <p:nvPr/>
        </p:nvSpPr>
        <p:spPr>
          <a:xfrm>
            <a:off x="176383" y="5482857"/>
            <a:ext cx="4395513" cy="72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lang="en-GB" sz="1600" dirty="0" smtClean="0">
                <a:solidFill>
                  <a:srgbClr val="00407A"/>
                </a:solidFill>
                <a:ea typeface="Avenir Medium"/>
                <a:sym typeface="Avenir Medium"/>
              </a:rPr>
              <a:t>- Experiments are taking advantage of this </a:t>
            </a:r>
            <a:r>
              <a:rPr lang="en-GB" sz="1600" dirty="0" smtClean="0">
                <a:solidFill>
                  <a:srgbClr val="00407A"/>
                </a:solidFill>
                <a:ea typeface="Avenir Medium"/>
                <a:sym typeface="Avenir Medium"/>
              </a:rPr>
              <a:t>in </a:t>
            </a:r>
            <a:r>
              <a:rPr lang="en-GB" sz="1600" dirty="0" smtClean="0">
                <a:solidFill>
                  <a:srgbClr val="00407A"/>
                </a:solidFill>
                <a:ea typeface="Avenir Medium"/>
                <a:sym typeface="Avenir Medium"/>
              </a:rPr>
              <a:t>North America and </a:t>
            </a:r>
            <a:r>
              <a:rPr lang="en-GB" sz="1600" dirty="0" smtClean="0">
                <a:solidFill>
                  <a:srgbClr val="00407A"/>
                </a:solidFill>
                <a:ea typeface="Avenir Medium"/>
                <a:sym typeface="Avenir Medium"/>
              </a:rPr>
              <a:t>right here in </a:t>
            </a:r>
            <a:r>
              <a:rPr lang="en-GB" sz="1600" b="1" dirty="0" smtClean="0">
                <a:solidFill>
                  <a:srgbClr val="00407A"/>
                </a:solidFill>
                <a:ea typeface="Avenir Medium"/>
                <a:sym typeface="Avenir Medium"/>
              </a:rPr>
              <a:t>Groningen!</a:t>
            </a:r>
            <a:r>
              <a:rPr lang="en-GB" sz="1600" dirty="0" smtClean="0">
                <a:solidFill>
                  <a:srgbClr val="00407A"/>
                </a:solidFill>
                <a:ea typeface="Avenir Medium"/>
                <a:sym typeface="Avenir Medium"/>
              </a:rPr>
              <a:t> </a:t>
            </a:r>
            <a:r>
              <a:rPr lang="en-GB" sz="1600" dirty="0" smtClean="0">
                <a:solidFill>
                  <a:srgbClr val="00407A"/>
                </a:solidFill>
                <a:ea typeface="Avenir Medium"/>
                <a:sym typeface="Wingdings"/>
              </a:rPr>
              <a:t></a:t>
            </a:r>
            <a:endParaRPr sz="1600" dirty="0">
              <a:solidFill>
                <a:srgbClr val="00407A"/>
              </a:solidFill>
              <a:ea typeface="Avenir Medium"/>
              <a:sym typeface="Avenir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Octupole enhanced EDM</a:t>
            </a:r>
          </a:p>
        </p:txBody>
      </p:sp>
      <p:sp>
        <p:nvSpPr>
          <p:cNvPr id="55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56" name="Shape 290"/>
          <p:cNvSpPr>
            <a:spLocks noGrp="1"/>
          </p:cNvSpPr>
          <p:nvPr>
            <p:ph type="sldNum" sz="quarter" idx="12"/>
          </p:nvPr>
        </p:nvSpPr>
        <p:spPr>
          <a:xfrm>
            <a:off x="373862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22</a:t>
            </a:fld>
            <a:endParaRPr lang="en-US" dirty="0"/>
          </a:p>
        </p:txBody>
      </p:sp>
      <p:grpSp>
        <p:nvGrpSpPr>
          <p:cNvPr id="606" name="Group 606"/>
          <p:cNvGrpSpPr/>
          <p:nvPr/>
        </p:nvGrpSpPr>
        <p:grpSpPr>
          <a:xfrm>
            <a:off x="250212" y="2360248"/>
            <a:ext cx="8887191" cy="4473038"/>
            <a:chOff x="153028" y="0"/>
            <a:chExt cx="8887190" cy="4473037"/>
          </a:xfrm>
        </p:grpSpPr>
        <p:grpSp>
          <p:nvGrpSpPr>
            <p:cNvPr id="604" name="Group 604"/>
            <p:cNvGrpSpPr/>
            <p:nvPr/>
          </p:nvGrpSpPr>
          <p:grpSpPr>
            <a:xfrm>
              <a:off x="153028" y="0"/>
              <a:ext cx="7134621" cy="3979285"/>
              <a:chOff x="182" y="0"/>
              <a:chExt cx="7134619" cy="3979284"/>
            </a:xfrm>
          </p:grpSpPr>
          <p:pic>
            <p:nvPicPr>
              <p:cNvPr id="602" name="droppedImage.pdf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" y="0"/>
                <a:ext cx="4562706" cy="39792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3" name="Shape 603"/>
              <p:cNvSpPr/>
              <p:nvPr/>
            </p:nvSpPr>
            <p:spPr>
              <a:xfrm>
                <a:off x="2881381" y="2192238"/>
                <a:ext cx="4253420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1600" dirty="0">
                    <a:solidFill>
                      <a:srgbClr val="00407A"/>
                    </a:solidFill>
                  </a:rPr>
                  <a:t>  Current Limit: |</a:t>
                </a:r>
                <a:r>
                  <a:rPr sz="1600" i="1" dirty="0">
                    <a:solidFill>
                      <a:srgbClr val="00407A"/>
                    </a:solidFill>
                  </a:rPr>
                  <a:t>d</a:t>
                </a:r>
                <a:r>
                  <a:rPr sz="1600" dirty="0">
                    <a:solidFill>
                      <a:srgbClr val="00407A"/>
                    </a:solidFill>
                  </a:rPr>
                  <a:t>(</a:t>
                </a:r>
                <a:r>
                  <a:rPr sz="1600" baseline="30000" dirty="0">
                    <a:solidFill>
                      <a:srgbClr val="00407A"/>
                    </a:solidFill>
                  </a:rPr>
                  <a:t>199</a:t>
                </a:r>
                <a:r>
                  <a:rPr sz="1600" dirty="0">
                    <a:solidFill>
                      <a:srgbClr val="00407A"/>
                    </a:solidFill>
                  </a:rPr>
                  <a:t>Hg)| &lt; 3.1x10</a:t>
                </a:r>
                <a:r>
                  <a:rPr sz="1600" baseline="30000" dirty="0">
                    <a:solidFill>
                      <a:srgbClr val="00407A"/>
                    </a:solidFill>
                  </a:rPr>
                  <a:t>-29</a:t>
                </a:r>
                <a:r>
                  <a:rPr sz="1600" dirty="0">
                    <a:solidFill>
                      <a:srgbClr val="00407A"/>
                    </a:solidFill>
                  </a:rPr>
                  <a:t> </a:t>
                </a:r>
                <a:r>
                  <a:rPr sz="1600" i="1" dirty="0">
                    <a:solidFill>
                      <a:srgbClr val="00407A"/>
                    </a:solidFill>
                  </a:rPr>
                  <a:t>e</a:t>
                </a:r>
                <a:r>
                  <a:rPr sz="1600" dirty="0">
                    <a:solidFill>
                      <a:srgbClr val="00407A"/>
                    </a:solidFill>
                  </a:rPr>
                  <a:t> cm [1]</a:t>
                </a:r>
              </a:p>
            </p:txBody>
          </p:sp>
        </p:grpSp>
        <p:sp>
          <p:nvSpPr>
            <p:cNvPr id="605" name="Shape 605"/>
            <p:cNvSpPr/>
            <p:nvPr/>
          </p:nvSpPr>
          <p:spPr>
            <a:xfrm>
              <a:off x="4785839" y="4196040"/>
              <a:ext cx="4254379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>
                  <a:solidFill>
                    <a:srgbClr val="000000"/>
                  </a:solidFill>
                </a:defRPr>
              </a:pPr>
              <a:r>
                <a:rPr sz="1200" i="1" dirty="0">
                  <a:solidFill>
                    <a:schemeClr val="bg1"/>
                  </a:solidFill>
                  <a:latin typeface="+mn-lt"/>
                  <a:ea typeface="+mn-ea"/>
                  <a:cs typeface="+mn-cs"/>
                  <a:sym typeface="Helvetica"/>
                </a:rPr>
                <a:t>[2] W. C. Griffith et al. Phys. Rev. Lett. 102, 101601 (2009)</a:t>
              </a:r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483749" y="1116210"/>
            <a:ext cx="4775839" cy="642940"/>
            <a:chOff x="252637" y="0"/>
            <a:chExt cx="4775837" cy="642938"/>
          </a:xfrm>
        </p:grpSpPr>
        <p:pic>
          <p:nvPicPr>
            <p:cNvPr id="607" name="droppedImage.pdf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242411" y="0"/>
              <a:ext cx="2786063" cy="642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Shape 608"/>
            <p:cNvSpPr/>
            <p:nvPr/>
          </p:nvSpPr>
          <p:spPr>
            <a:xfrm>
              <a:off x="252637" y="129621"/>
              <a:ext cx="1868126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0061FF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>
                  <a:solidFill>
                    <a:srgbClr val="0061FF"/>
                  </a:solidFill>
                </a:rPr>
                <a:t>Schiff moment</a:t>
              </a:r>
            </a:p>
          </p:txBody>
        </p:sp>
      </p:grpSp>
      <p:grpSp>
        <p:nvGrpSpPr>
          <p:cNvPr id="621" name="Group 621"/>
          <p:cNvGrpSpPr/>
          <p:nvPr/>
        </p:nvGrpSpPr>
        <p:grpSpPr>
          <a:xfrm>
            <a:off x="4027289" y="767953"/>
            <a:ext cx="4902401" cy="2756813"/>
            <a:chOff x="0" y="0"/>
            <a:chExt cx="4902400" cy="2756812"/>
          </a:xfrm>
        </p:grpSpPr>
        <p:grpSp>
          <p:nvGrpSpPr>
            <p:cNvPr id="617" name="Group 617"/>
            <p:cNvGrpSpPr/>
            <p:nvPr/>
          </p:nvGrpSpPr>
          <p:grpSpPr>
            <a:xfrm>
              <a:off x="1625203" y="0"/>
              <a:ext cx="3277197" cy="2756812"/>
              <a:chOff x="0" y="0"/>
              <a:chExt cx="3277196" cy="2756811"/>
            </a:xfrm>
          </p:grpSpPr>
          <p:grpSp>
            <p:nvGrpSpPr>
              <p:cNvPr id="613" name="Group 613"/>
              <p:cNvGrpSpPr/>
              <p:nvPr/>
            </p:nvGrpSpPr>
            <p:grpSpPr>
              <a:xfrm>
                <a:off x="0" y="0"/>
                <a:ext cx="3277196" cy="2756811"/>
                <a:chOff x="0" y="0"/>
                <a:chExt cx="3277195" cy="2756810"/>
              </a:xfrm>
            </p:grpSpPr>
            <p:pic>
              <p:nvPicPr>
                <p:cNvPr id="610" name="droppedImage.pdf"/>
                <p:cNvPicPr/>
                <p:nvPr/>
              </p:nvPicPr>
              <p:blipFill>
                <a:blip r:embed="rId4" cstate="print">
                  <a:extLst/>
                </a:blip>
                <a:stretch>
                  <a:fillRect/>
                </a:stretch>
              </p:blipFill>
              <p:spPr>
                <a:xfrm>
                  <a:off x="0" y="44648"/>
                  <a:ext cx="3277196" cy="271216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11" name="Shape 611"/>
                <p:cNvSpPr/>
                <p:nvPr/>
              </p:nvSpPr>
              <p:spPr>
                <a:xfrm>
                  <a:off x="625078" y="0"/>
                  <a:ext cx="919758" cy="678657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612" name="Shape 612"/>
                <p:cNvSpPr/>
                <p:nvPr/>
              </p:nvSpPr>
              <p:spPr>
                <a:xfrm flipH="1">
                  <a:off x="595299" y="216149"/>
                  <a:ext cx="1001577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8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614" name="Shape 614"/>
              <p:cNvSpPr/>
              <p:nvPr/>
            </p:nvSpPr>
            <p:spPr>
              <a:xfrm>
                <a:off x="1995080" y="1196500"/>
                <a:ext cx="1" cy="965157"/>
              </a:xfrm>
              <a:prstGeom prst="line">
                <a:avLst/>
              </a:prstGeom>
              <a:noFill/>
              <a:ln w="25400" cap="flat">
                <a:solidFill>
                  <a:srgbClr val="1D8DB0"/>
                </a:solidFill>
                <a:prstDash val="solid"/>
                <a:bevel/>
                <a:headEnd type="stealth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655816" y="1095958"/>
                <a:ext cx="1214497" cy="2"/>
              </a:xfrm>
              <a:prstGeom prst="line">
                <a:avLst/>
              </a:prstGeom>
              <a:noFill/>
              <a:ln w="25400" cap="flat">
                <a:solidFill>
                  <a:srgbClr val="1D8DB0"/>
                </a:solidFill>
                <a:prstDash val="solid"/>
                <a:bevel/>
                <a:headEnd type="stealth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2113615" y="1059432"/>
                <a:ext cx="766794" cy="430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sz="2200" baseline="30000" dirty="0">
                    <a:solidFill>
                      <a:srgbClr val="00407A"/>
                    </a:solidFill>
                  </a:rPr>
                  <a:t>224</a:t>
                </a:r>
                <a:r>
                  <a:rPr sz="2200" dirty="0">
                    <a:solidFill>
                      <a:srgbClr val="00407A"/>
                    </a:solidFill>
                  </a:rPr>
                  <a:t>Ra</a:t>
                </a:r>
              </a:p>
            </p:txBody>
          </p:sp>
        </p:grpSp>
        <p:grpSp>
          <p:nvGrpSpPr>
            <p:cNvPr id="620" name="Group 620"/>
            <p:cNvGrpSpPr/>
            <p:nvPr/>
          </p:nvGrpSpPr>
          <p:grpSpPr>
            <a:xfrm>
              <a:off x="0" y="249450"/>
              <a:ext cx="1865835" cy="563152"/>
              <a:chOff x="0" y="0"/>
              <a:chExt cx="1865834" cy="563151"/>
            </a:xfrm>
          </p:grpSpPr>
          <p:sp>
            <p:nvSpPr>
              <p:cNvPr id="618" name="Shape 618"/>
              <p:cNvSpPr/>
              <p:nvPr/>
            </p:nvSpPr>
            <p:spPr>
              <a:xfrm>
                <a:off x="-1" y="580"/>
                <a:ext cx="535783" cy="562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25400" cap="flat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619" name="Shape 619"/>
              <p:cNvSpPr/>
              <p:nvPr/>
            </p:nvSpPr>
            <p:spPr>
              <a:xfrm flipH="1">
                <a:off x="267890" y="0"/>
                <a:ext cx="1597945" cy="1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miter lim="400000"/>
                <a:headEnd type="stealth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626" name="Group 626"/>
          <p:cNvGrpSpPr/>
          <p:nvPr/>
        </p:nvGrpSpPr>
        <p:grpSpPr>
          <a:xfrm>
            <a:off x="2250278" y="1334240"/>
            <a:ext cx="2547283" cy="1454501"/>
            <a:chOff x="-216374" y="61820"/>
            <a:chExt cx="2547281" cy="1454500"/>
          </a:xfrm>
        </p:grpSpPr>
        <p:grpSp>
          <p:nvGrpSpPr>
            <p:cNvPr id="624" name="Group 624"/>
            <p:cNvGrpSpPr/>
            <p:nvPr/>
          </p:nvGrpSpPr>
          <p:grpSpPr>
            <a:xfrm rot="7739678">
              <a:off x="1531553" y="298026"/>
              <a:ext cx="1035560" cy="563148"/>
              <a:chOff x="0" y="0"/>
              <a:chExt cx="1035559" cy="563146"/>
            </a:xfrm>
          </p:grpSpPr>
          <p:sp>
            <p:nvSpPr>
              <p:cNvPr id="622" name="Shape 622"/>
              <p:cNvSpPr/>
              <p:nvPr/>
            </p:nvSpPr>
            <p:spPr>
              <a:xfrm>
                <a:off x="0" y="576"/>
                <a:ext cx="535782" cy="562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25400" cap="flat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623" name="Shape 623"/>
              <p:cNvSpPr/>
              <p:nvPr/>
            </p:nvSpPr>
            <p:spPr>
              <a:xfrm flipH="1" flipV="1">
                <a:off x="267891" y="0"/>
                <a:ext cx="767669" cy="42456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miter lim="400000"/>
                <a:headEnd type="stealth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625" name="Shape 625"/>
            <p:cNvSpPr/>
            <p:nvPr/>
          </p:nvSpPr>
          <p:spPr>
            <a:xfrm>
              <a:off x="-216374" y="866079"/>
              <a:ext cx="2044899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E32400"/>
                  </a:solidFill>
                </a:rPr>
                <a:t>Energy splitting of parity doublets</a:t>
              </a:r>
            </a:p>
          </p:txBody>
        </p:sp>
      </p:grpSp>
      <p:sp>
        <p:nvSpPr>
          <p:cNvPr id="627" name="Shape 627"/>
          <p:cNvSpPr/>
          <p:nvPr/>
        </p:nvSpPr>
        <p:spPr>
          <a:xfrm>
            <a:off x="4339830" y="6358239"/>
            <a:ext cx="48041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r>
              <a:rPr sz="1200" i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[1] J. Dobaczewski, &amp; J. Engel, Phys. Rev. Lett., 94, 232502 (2005)</a:t>
            </a:r>
          </a:p>
        </p:txBody>
      </p:sp>
      <p:sp>
        <p:nvSpPr>
          <p:cNvPr id="628" name="Shape 628"/>
          <p:cNvSpPr/>
          <p:nvPr/>
        </p:nvSpPr>
        <p:spPr>
          <a:xfrm>
            <a:off x="151804" y="5545335"/>
            <a:ext cx="2661048" cy="6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200" i="1" dirty="0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[3] M. Pospelov &amp; A. Ritz,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200" i="1" dirty="0">
                <a:solidFill>
                  <a:srgbClr val="E32400"/>
                </a:solidFill>
                <a:latin typeface="+mn-lt"/>
                <a:ea typeface="+mn-ea"/>
                <a:cs typeface="+mn-cs"/>
                <a:sym typeface="Helvetica"/>
              </a:rPr>
              <a:t>Annals of Physics, 318, 119 (2005)</a:t>
            </a:r>
          </a:p>
        </p:txBody>
      </p:sp>
      <p:grpSp>
        <p:nvGrpSpPr>
          <p:cNvPr id="645" name="Group 645"/>
          <p:cNvGrpSpPr/>
          <p:nvPr/>
        </p:nvGrpSpPr>
        <p:grpSpPr>
          <a:xfrm>
            <a:off x="3172707" y="2687834"/>
            <a:ext cx="2805260" cy="1652685"/>
            <a:chOff x="0" y="-1"/>
            <a:chExt cx="2805259" cy="1652683"/>
          </a:xfrm>
        </p:grpSpPr>
        <p:grpSp>
          <p:nvGrpSpPr>
            <p:cNvPr id="643" name="Group 643"/>
            <p:cNvGrpSpPr/>
            <p:nvPr/>
          </p:nvGrpSpPr>
          <p:grpSpPr>
            <a:xfrm>
              <a:off x="0" y="-1"/>
              <a:ext cx="1720765" cy="1299273"/>
              <a:chOff x="0" y="0"/>
              <a:chExt cx="1720764" cy="1299272"/>
            </a:xfrm>
          </p:grpSpPr>
          <p:grpSp>
            <p:nvGrpSpPr>
              <p:cNvPr id="640" name="Group 640"/>
              <p:cNvGrpSpPr/>
              <p:nvPr/>
            </p:nvGrpSpPr>
            <p:grpSpPr>
              <a:xfrm>
                <a:off x="0" y="-1"/>
                <a:ext cx="1720765" cy="1299273"/>
                <a:chOff x="0" y="0"/>
                <a:chExt cx="1720764" cy="1299272"/>
              </a:xfrm>
            </p:grpSpPr>
            <p:grpSp>
              <p:nvGrpSpPr>
                <p:cNvPr id="631" name="Group 631"/>
                <p:cNvGrpSpPr/>
                <p:nvPr/>
              </p:nvGrpSpPr>
              <p:grpSpPr>
                <a:xfrm>
                  <a:off x="0" y="-1"/>
                  <a:ext cx="848324" cy="1272484"/>
                  <a:chOff x="0" y="0"/>
                  <a:chExt cx="848322" cy="1272483"/>
                </a:xfrm>
              </p:grpSpPr>
              <p:pic>
                <p:nvPicPr>
                  <p:cNvPr id="629" name="tmp.pdf"/>
                  <p:cNvPicPr/>
                  <p:nvPr/>
                </p:nvPicPr>
                <p:blipFill>
                  <a:blip r:embed="rId5" cstate="print">
                    <a:extLst/>
                  </a:blip>
                  <a:srcRect l="70971" t="232" r="3611" b="81171"/>
                  <a:stretch>
                    <a:fillRect/>
                  </a:stretch>
                </p:blipFill>
                <p:spPr>
                  <a:xfrm rot="16199995">
                    <a:off x="-212080" y="212080"/>
                    <a:ext cx="1272483" cy="84832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30" name="Shape 630"/>
                  <p:cNvSpPr/>
                  <p:nvPr/>
                </p:nvSpPr>
                <p:spPr>
                  <a:xfrm>
                    <a:off x="457048" y="86588"/>
                    <a:ext cx="271061" cy="97885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noFill/>
                    <a:prstDash val="solid"/>
                    <a:beve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</p:grpSp>
            <p:grpSp>
              <p:nvGrpSpPr>
                <p:cNvPr id="639" name="Group 639"/>
                <p:cNvGrpSpPr/>
                <p:nvPr/>
              </p:nvGrpSpPr>
              <p:grpSpPr>
                <a:xfrm>
                  <a:off x="872441" y="26788"/>
                  <a:ext cx="848324" cy="1272484"/>
                  <a:chOff x="0" y="0"/>
                  <a:chExt cx="848323" cy="1272483"/>
                </a:xfrm>
              </p:grpSpPr>
              <p:grpSp>
                <p:nvGrpSpPr>
                  <p:cNvPr id="636" name="Group 636"/>
                  <p:cNvGrpSpPr/>
                  <p:nvPr/>
                </p:nvGrpSpPr>
                <p:grpSpPr>
                  <a:xfrm>
                    <a:off x="0" y="-1"/>
                    <a:ext cx="848324" cy="1272484"/>
                    <a:chOff x="0" y="0"/>
                    <a:chExt cx="848323" cy="1272483"/>
                  </a:xfrm>
                </p:grpSpPr>
                <p:grpSp>
                  <p:nvGrpSpPr>
                    <p:cNvPr id="634" name="Group 634"/>
                    <p:cNvGrpSpPr/>
                    <p:nvPr/>
                  </p:nvGrpSpPr>
                  <p:grpSpPr>
                    <a:xfrm rot="10800000">
                      <a:off x="0" y="-1"/>
                      <a:ext cx="848324" cy="1272484"/>
                      <a:chOff x="0" y="0"/>
                      <a:chExt cx="848322" cy="1272483"/>
                    </a:xfrm>
                  </p:grpSpPr>
                  <p:pic>
                    <p:nvPicPr>
                      <p:cNvPr id="632" name="tmp.pdf"/>
                      <p:cNvPicPr/>
                      <p:nvPr/>
                    </p:nvPicPr>
                    <p:blipFill>
                      <a:blip r:embed="rId5" cstate="print">
                        <a:extLst/>
                      </a:blip>
                      <a:srcRect l="70971" t="232" r="3611" b="81171"/>
                      <a:stretch>
                        <a:fillRect/>
                      </a:stretch>
                    </p:blipFill>
                    <p:spPr>
                      <a:xfrm rot="16199995">
                        <a:off x="-212080" y="212080"/>
                        <a:ext cx="1272483" cy="848322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sp>
                    <p:nvSpPr>
                      <p:cNvPr id="633" name="Shape 633"/>
                      <p:cNvSpPr/>
                      <p:nvPr/>
                    </p:nvSpPr>
                    <p:spPr>
                      <a:xfrm>
                        <a:off x="457048" y="86588"/>
                        <a:ext cx="271061" cy="978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>
                        <a:noFill/>
                        <a:prstDash val="solid"/>
                        <a:bevel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lvl="0"/>
                        <a:endParaRPr/>
                      </a:p>
                    </p:txBody>
                  </p:sp>
                </p:grpSp>
                <p:sp>
                  <p:nvSpPr>
                    <p:cNvPr id="635" name="Shape 635"/>
                    <p:cNvSpPr/>
                    <p:nvPr/>
                  </p:nvSpPr>
                  <p:spPr>
                    <a:xfrm>
                      <a:off x="294679" y="1134070"/>
                      <a:ext cx="271062" cy="9788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noFill/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sp>
                <p:nvSpPr>
                  <p:cNvPr id="637" name="Shape 637"/>
                  <p:cNvSpPr/>
                  <p:nvPr/>
                </p:nvSpPr>
                <p:spPr>
                  <a:xfrm>
                    <a:off x="437554" y="1068673"/>
                    <a:ext cx="1" cy="16498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638" name="Shape 638"/>
                  <p:cNvSpPr/>
                  <p:nvPr/>
                </p:nvSpPr>
                <p:spPr>
                  <a:xfrm>
                    <a:off x="437554" y="10098"/>
                    <a:ext cx="1" cy="13566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  <a:headEnd type="stealth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</p:grpSp>
          </p:grpSp>
          <p:pic>
            <p:nvPicPr>
              <p:cNvPr id="641" name="droppedImage.pdf"/>
              <p:cNvPicPr/>
              <p:nvPr/>
            </p:nvPicPr>
            <p:blipFill>
              <a:blip r:embed="rId6" cstate="print">
                <a:extLst/>
              </a:blip>
              <a:stretch>
                <a:fillRect/>
              </a:stretch>
            </p:blipFill>
            <p:spPr>
              <a:xfrm>
                <a:off x="283082" y="535781"/>
                <a:ext cx="321469" cy="294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2" name="droppedImage.pdf"/>
              <p:cNvPicPr/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1184980" y="535781"/>
                <a:ext cx="321470" cy="294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44" name="Shape 644"/>
            <p:cNvSpPr/>
            <p:nvPr/>
          </p:nvSpPr>
          <p:spPr>
            <a:xfrm>
              <a:off x="1558766" y="1067910"/>
              <a:ext cx="1246493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sz="1600" baseline="30000" dirty="0" smtClean="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rPr>
                <a:t>225</a:t>
              </a:r>
              <a:r>
                <a:rPr sz="1600" dirty="0" smtClean="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rPr>
                <a:t>Ra</a:t>
              </a:r>
              <a:endParaRPr sz="1600" dirty="0">
                <a:solidFill>
                  <a:srgbClr val="E32400"/>
                </a:solidFill>
                <a:latin typeface="Avenir Medium"/>
                <a:ea typeface="Avenir Medium"/>
                <a:cs typeface="Avenir Medium"/>
                <a:sym typeface="Avenir Medium"/>
              </a:endParaRPr>
            </a:p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rPr>
                <a:t>∆E = 55 keV</a:t>
              </a:r>
            </a:p>
          </p:txBody>
        </p:sp>
      </p:grpSp>
      <p:grpSp>
        <p:nvGrpSpPr>
          <p:cNvPr id="648" name="Group 648"/>
          <p:cNvGrpSpPr/>
          <p:nvPr/>
        </p:nvGrpSpPr>
        <p:grpSpPr>
          <a:xfrm>
            <a:off x="5720224" y="3900456"/>
            <a:ext cx="2623798" cy="584773"/>
            <a:chOff x="-199048" y="149987"/>
            <a:chExt cx="2623796" cy="584771"/>
          </a:xfrm>
        </p:grpSpPr>
        <p:sp>
          <p:nvSpPr>
            <p:cNvPr id="646" name="Shape 646"/>
            <p:cNvSpPr/>
            <p:nvPr/>
          </p:nvSpPr>
          <p:spPr>
            <a:xfrm flipH="1" flipV="1">
              <a:off x="-199048" y="162242"/>
              <a:ext cx="1596877" cy="168220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solid"/>
              <a:bevel/>
              <a:headEnd type="stealth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1203904" y="149987"/>
              <a:ext cx="1220844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sz="1600" baseline="30000" dirty="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rPr>
                <a:t>221</a:t>
              </a:r>
              <a:r>
                <a:rPr sz="1600" dirty="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rPr>
                <a:t>Rn</a:t>
              </a:r>
            </a:p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rPr>
                <a:t>∆E = ?? keV</a:t>
              </a:r>
            </a:p>
          </p:txBody>
        </p:sp>
      </p:grpSp>
      <p:grpSp>
        <p:nvGrpSpPr>
          <p:cNvPr id="651" name="Group 651"/>
          <p:cNvGrpSpPr/>
          <p:nvPr/>
        </p:nvGrpSpPr>
        <p:grpSpPr>
          <a:xfrm>
            <a:off x="3194364" y="5306592"/>
            <a:ext cx="5643389" cy="928283"/>
            <a:chOff x="0" y="190343"/>
            <a:chExt cx="5643388" cy="928280"/>
          </a:xfrm>
        </p:grpSpPr>
        <p:sp>
          <p:nvSpPr>
            <p:cNvPr id="649" name="Shape 649"/>
            <p:cNvSpPr/>
            <p:nvPr/>
          </p:nvSpPr>
          <p:spPr>
            <a:xfrm>
              <a:off x="1875059" y="195298"/>
              <a:ext cx="3768329" cy="923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0056D6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dirty="0" smtClean="0">
                  <a:solidFill>
                    <a:srgbClr val="3366FF"/>
                  </a:solidFill>
                </a:rPr>
                <a:t>Sensitivity increase of ~1000 for octupole deformed nuclei</a:t>
              </a:r>
              <a:endParaRPr lang="en-GB" dirty="0" smtClean="0">
                <a:solidFill>
                  <a:srgbClr val="3366FF"/>
                </a:solidFill>
              </a:endParaRP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GB" dirty="0" smtClean="0">
                  <a:solidFill>
                    <a:srgbClr val="3366FF"/>
                  </a:solidFill>
                </a:rPr>
                <a:t>+ experimental improvements</a:t>
              </a:r>
              <a:endParaRPr dirty="0">
                <a:solidFill>
                  <a:srgbClr val="3366FF"/>
                </a:solidFill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0" y="190343"/>
              <a:ext cx="2010713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77571" y="1017983"/>
            <a:ext cx="39346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[1]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4" animBg="1" advAuto="0"/>
      <p:bldP spid="621" grpId="1" animBg="1" advAuto="0"/>
      <p:bldP spid="626" grpId="2" animBg="1" advAuto="0"/>
      <p:bldP spid="628" grpId="0" animBg="1"/>
      <p:bldP spid="645" grpId="3" animBg="1" advAuto="0"/>
      <p:bldP spid="648" grpId="6" animBg="1" advAuto="0"/>
      <p:bldP spid="651" grpId="5" animBg="1" advAuto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Preliminary Coulex of </a:t>
            </a:r>
            <a:r>
              <a:rPr sz="4200" baseline="31999" dirty="0">
                <a:solidFill>
                  <a:srgbClr val="E47C00"/>
                </a:solidFill>
              </a:rPr>
              <a:t>221</a:t>
            </a:r>
            <a:r>
              <a:rPr sz="4200" dirty="0">
                <a:solidFill>
                  <a:srgbClr val="E47C00"/>
                </a:solidFill>
              </a:rPr>
              <a:t>Rn</a:t>
            </a:r>
          </a:p>
        </p:txBody>
      </p:sp>
      <p:sp>
        <p:nvSpPr>
          <p:cNvPr id="12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3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23</a:t>
            </a:fld>
            <a:endParaRPr lang="en-US" dirty="0"/>
          </a:p>
        </p:txBody>
      </p:sp>
      <p:pic>
        <p:nvPicPr>
          <p:cNvPr id="655" name="c1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78"/>
            <a:ext cx="9404099" cy="5012200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Shape 656"/>
          <p:cNvSpPr/>
          <p:nvPr/>
        </p:nvSpPr>
        <p:spPr>
          <a:xfrm>
            <a:off x="1754421" y="2335113"/>
            <a:ext cx="93814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00407A"/>
                </a:solidFill>
              </a:rPr>
              <a:t>K X rays</a:t>
            </a:r>
          </a:p>
        </p:txBody>
      </p:sp>
      <p:sp>
        <p:nvSpPr>
          <p:cNvPr id="657" name="Shape 657"/>
          <p:cNvSpPr/>
          <p:nvPr/>
        </p:nvSpPr>
        <p:spPr>
          <a:xfrm>
            <a:off x="1860191" y="4544763"/>
            <a:ext cx="93600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201 keV</a:t>
            </a:r>
          </a:p>
        </p:txBody>
      </p:sp>
      <p:sp>
        <p:nvSpPr>
          <p:cNvPr id="658" name="Shape 658"/>
          <p:cNvSpPr/>
          <p:nvPr/>
        </p:nvSpPr>
        <p:spPr>
          <a:xfrm>
            <a:off x="2904004" y="4102535"/>
            <a:ext cx="1045507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224 keV</a:t>
            </a:r>
          </a:p>
        </p:txBody>
      </p:sp>
      <p:sp>
        <p:nvSpPr>
          <p:cNvPr id="659" name="Shape 659"/>
          <p:cNvSpPr/>
          <p:nvPr/>
        </p:nvSpPr>
        <p:spPr>
          <a:xfrm>
            <a:off x="3294852" y="4487693"/>
            <a:ext cx="93600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273 keV</a:t>
            </a:r>
          </a:p>
        </p:txBody>
      </p:sp>
      <p:sp>
        <p:nvSpPr>
          <p:cNvPr id="660" name="Shape 660"/>
          <p:cNvSpPr/>
          <p:nvPr/>
        </p:nvSpPr>
        <p:spPr>
          <a:xfrm>
            <a:off x="3789355" y="4764955"/>
            <a:ext cx="176033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290 keV - doublet</a:t>
            </a:r>
          </a:p>
        </p:txBody>
      </p:sp>
      <p:sp>
        <p:nvSpPr>
          <p:cNvPr id="661" name="Shape 661"/>
          <p:cNvSpPr/>
          <p:nvPr/>
        </p:nvSpPr>
        <p:spPr>
          <a:xfrm>
            <a:off x="2692563" y="1758533"/>
            <a:ext cx="5655717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40368" lvl="0" indent="-140368" algn="r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Large x-ray excess implies strongly converted, low-energy transitions which are not observed...</a:t>
            </a:r>
          </a:p>
          <a:p>
            <a:pPr marL="140368" lvl="0" indent="-140368" algn="r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sz="1400" dirty="0">
              <a:solidFill>
                <a:srgbClr val="00407A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140368" lvl="0" indent="-140368" algn="r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... SPEDE - e</a:t>
            </a:r>
            <a:r>
              <a:rPr sz="1400" baseline="300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-</a:t>
            </a:r>
            <a:r>
              <a:rPr lang="en-GB" sz="1400" baseline="300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14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detector </a:t>
            </a:r>
            <a:r>
              <a:rPr sz="1400" dirty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for MINIBALL</a:t>
            </a:r>
          </a:p>
          <a:p>
            <a:pPr marL="140368" lvl="0" indent="-140368" algn="r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sz="1400" dirty="0">
              <a:solidFill>
                <a:srgbClr val="00407A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140368" lvl="0" indent="-140368" algn="r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Experiment to be re-run to define level scheme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endParaRPr sz="1400" dirty="0">
              <a:solidFill>
                <a:srgbClr val="00407A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140368" lvl="0" indent="-140368" algn="r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lang="en-GB" sz="14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Complementary </a:t>
            </a:r>
            <a:r>
              <a:rPr sz="14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β</a:t>
            </a:r>
            <a:r>
              <a:rPr sz="1400" dirty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-decay experiment in the </a:t>
            </a:r>
            <a:r>
              <a:rPr sz="14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pipeline</a:t>
            </a:r>
            <a:r>
              <a:rPr lang="en-GB" sz="1400" dirty="0" smtClean="0">
                <a:solidFill>
                  <a:srgbClr val="00407A"/>
                </a:solidFill>
                <a:latin typeface="+mn-lt"/>
                <a:ea typeface="+mn-ea"/>
                <a:cs typeface="+mn-cs"/>
                <a:sym typeface="Helvetica"/>
              </a:rPr>
              <a:t> (LOI @ ISOLDE)</a:t>
            </a:r>
            <a:endParaRPr sz="1400" dirty="0">
              <a:solidFill>
                <a:srgbClr val="00407A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5786436" y="6334780"/>
            <a:ext cx="335756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321468">
              <a:defRPr sz="1600" i="1">
                <a:solidFill>
                  <a:srgbClr val="FF2600"/>
                </a:solidFill>
              </a:defRPr>
            </a:lvl1pPr>
          </a:lstStyle>
          <a:p>
            <a:pPr lvl="0" algn="r">
              <a:defRPr sz="1800" i="0">
                <a:solidFill>
                  <a:srgbClr val="000000"/>
                </a:solidFill>
              </a:defRPr>
            </a:pPr>
            <a:r>
              <a:rPr lang="en-GB" sz="1400" i="1" dirty="0" smtClean="0">
                <a:solidFill>
                  <a:srgbClr val="FFFFFF"/>
                </a:solidFill>
              </a:rPr>
              <a:t>Courtesy of </a:t>
            </a:r>
            <a:r>
              <a:rPr sz="1400" i="1" dirty="0" smtClean="0">
                <a:solidFill>
                  <a:srgbClr val="FFFFFF"/>
                </a:solidFill>
              </a:rPr>
              <a:t>George </a:t>
            </a:r>
            <a:r>
              <a:rPr sz="1400" i="1" dirty="0">
                <a:solidFill>
                  <a:srgbClr val="FFFFFF"/>
                </a:solidFill>
              </a:rPr>
              <a:t>O’Neill, PhD </a:t>
            </a:r>
            <a:r>
              <a:rPr sz="1400" i="1" dirty="0" smtClean="0">
                <a:solidFill>
                  <a:srgbClr val="FFFFFF"/>
                </a:solidFill>
              </a:rPr>
              <a:t>student</a:t>
            </a:r>
            <a:endParaRPr lang="en-GB" sz="1400" dirty="0">
              <a:solidFill>
                <a:srgbClr val="FFFFFF"/>
              </a:solidFill>
            </a:endParaRPr>
          </a:p>
          <a:p>
            <a:pPr lvl="0" algn="r">
              <a:defRPr sz="1800" i="0">
                <a:solidFill>
                  <a:srgbClr val="000000"/>
                </a:solidFill>
              </a:defRPr>
            </a:pPr>
            <a:r>
              <a:rPr sz="1400" i="1" dirty="0" smtClean="0">
                <a:solidFill>
                  <a:srgbClr val="FFFFFF"/>
                </a:solidFill>
              </a:rPr>
              <a:t>University </a:t>
            </a:r>
            <a:r>
              <a:rPr sz="1400" i="1" dirty="0">
                <a:solidFill>
                  <a:srgbClr val="FFFFFF"/>
                </a:solidFill>
              </a:rPr>
              <a:t>of Liverpool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cover_224Ra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4848820" y="741163"/>
            <a:ext cx="5464970" cy="5464970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Shape 6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 smtClean="0">
                <a:solidFill>
                  <a:srgbClr val="E47C00"/>
                </a:solidFill>
              </a:rPr>
              <a:t>Summary</a:t>
            </a:r>
            <a:r>
              <a:rPr lang="en-GB" sz="4200" dirty="0" smtClean="0">
                <a:solidFill>
                  <a:srgbClr val="E47C00"/>
                </a:solidFill>
              </a:rPr>
              <a:t> and outlook</a:t>
            </a:r>
            <a:endParaRPr sz="4200" dirty="0">
              <a:solidFill>
                <a:srgbClr val="E47C00"/>
              </a:solidFill>
            </a:endParaRPr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8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24</a:t>
            </a:fld>
            <a:endParaRPr lang="en-US" dirty="0"/>
          </a:p>
        </p:txBody>
      </p:sp>
      <p:pic>
        <p:nvPicPr>
          <p:cNvPr id="682" name="Pear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420787">
            <a:off x="5794477" y="591996"/>
            <a:ext cx="3539984" cy="495597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264443" y="1065562"/>
            <a:ext cx="59315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Demonstrated </a:t>
            </a:r>
            <a:r>
              <a:rPr lang="en-US" dirty="0">
                <a:solidFill>
                  <a:schemeClr val="tx1"/>
                </a:solidFill>
              </a:rPr>
              <a:t>sensitivity and ability to measure E3 matrix elements with Radioactive Ion Beams (RIBs).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(E3; 3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) measured for the first time in </a:t>
            </a:r>
            <a:r>
              <a:rPr lang="en-US" dirty="0" err="1">
                <a:solidFill>
                  <a:schemeClr val="tx1"/>
                </a:solidFill>
              </a:rPr>
              <a:t>Rn’s</a:t>
            </a:r>
            <a:r>
              <a:rPr lang="en-US" dirty="0">
                <a:solidFill>
                  <a:schemeClr val="tx1"/>
                </a:solidFill>
              </a:rPr>
              <a:t> and only second measurement in Ra’s, both to ~10% precision.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Proposal </a:t>
            </a:r>
            <a:r>
              <a:rPr lang="en-US" dirty="0">
                <a:solidFill>
                  <a:schemeClr val="tx1"/>
                </a:solidFill>
              </a:rPr>
              <a:t>for measurements in </a:t>
            </a:r>
            <a:r>
              <a:rPr lang="en-US" baseline="31999" dirty="0">
                <a:solidFill>
                  <a:schemeClr val="tx1"/>
                </a:solidFill>
              </a:rPr>
              <a:t>222,226,228</a:t>
            </a:r>
            <a:r>
              <a:rPr lang="en-US" dirty="0">
                <a:solidFill>
                  <a:schemeClr val="tx1"/>
                </a:solidFill>
              </a:rPr>
              <a:t>Ra and Ba </a:t>
            </a:r>
            <a:r>
              <a:rPr lang="en-US" dirty="0" smtClean="0">
                <a:solidFill>
                  <a:schemeClr val="tx1"/>
                </a:solidFill>
              </a:rPr>
              <a:t>region at HIE-ISOLDE (starting </a:t>
            </a:r>
            <a:r>
              <a:rPr lang="en-US" dirty="0" smtClean="0">
                <a:solidFill>
                  <a:schemeClr val="tx1"/>
                </a:solidFill>
              </a:rPr>
              <a:t>next year)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Plus </a:t>
            </a:r>
            <a:r>
              <a:rPr lang="en-US" dirty="0">
                <a:solidFill>
                  <a:schemeClr val="tx1"/>
                </a:solidFill>
              </a:rPr>
              <a:t>odd-mass nuclei (</a:t>
            </a:r>
            <a:r>
              <a:rPr lang="en-US" baseline="31999" dirty="0">
                <a:solidFill>
                  <a:schemeClr val="tx1"/>
                </a:solidFill>
              </a:rPr>
              <a:t>221</a:t>
            </a:r>
            <a:r>
              <a:rPr lang="en-US" dirty="0">
                <a:solidFill>
                  <a:schemeClr val="tx1"/>
                </a:solidFill>
              </a:rPr>
              <a:t>Rn)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in progress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Odd</a:t>
            </a:r>
            <a:r>
              <a:rPr lang="en-US" dirty="0">
                <a:solidFill>
                  <a:schemeClr val="tx1"/>
                </a:solidFill>
              </a:rPr>
              <a:t>-mass nuclei key to atomic </a:t>
            </a:r>
            <a:r>
              <a:rPr lang="en-US" dirty="0" smtClean="0">
                <a:solidFill>
                  <a:schemeClr val="tx1"/>
                </a:solidFill>
              </a:rPr>
              <a:t>EDM measurements. Nuclear structure input vital; beginning to appear.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/>
              <a:t>Collaborators</a:t>
            </a:r>
          </a:p>
        </p:txBody>
      </p:sp>
      <p:sp>
        <p:nvSpPr>
          <p:cNvPr id="1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0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25</a:t>
            </a:fld>
            <a:endParaRPr lang="en-US" dirty="0"/>
          </a:p>
        </p:txBody>
      </p:sp>
      <p:sp>
        <p:nvSpPr>
          <p:cNvPr id="652" name="Shape 652"/>
          <p:cNvSpPr/>
          <p:nvPr/>
        </p:nvSpPr>
        <p:spPr>
          <a:xfrm>
            <a:off x="35718" y="1348383"/>
            <a:ext cx="10723571" cy="299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453611"/>
          <a:lstStyle/>
          <a:p>
            <a:pPr lvl="0" algn="r">
              <a:defRPr sz="1800"/>
            </a:pPr>
            <a:r>
              <a:rPr sz="1200" dirty="0"/>
              <a:t>T.E. Cocolios, J. Pakarinen, J.Cederkall, D. Voulot, F. Wernander</a:t>
            </a:r>
          </a:p>
          <a:p>
            <a:pPr lvl="0" algn="r">
              <a:defRPr sz="1800"/>
            </a:pPr>
            <a:r>
              <a:rPr sz="1200" dirty="0"/>
              <a:t>Th. Kröll, S. Bönig, C. Bauer, M. von Schmid</a:t>
            </a:r>
          </a:p>
          <a:p>
            <a:pPr lvl="0" algn="r">
              <a:defRPr sz="1800"/>
            </a:pPr>
            <a:r>
              <a:rPr sz="1200" dirty="0"/>
              <a:t>B. Bastin</a:t>
            </a:r>
          </a:p>
          <a:p>
            <a:pPr lvl="0" algn="r">
              <a:defRPr sz="1800"/>
            </a:pPr>
            <a:r>
              <a:rPr sz="1200" dirty="0"/>
              <a:t>T. Grahn, A. Herzan</a:t>
            </a:r>
          </a:p>
          <a:p>
            <a:pPr lvl="0" algn="r">
              <a:defRPr sz="1800"/>
            </a:pPr>
            <a:r>
              <a:rPr sz="1200" dirty="0"/>
              <a:t>A. Blazhev, M. Seidlitz, N. Warr, M. Albers, M. Pfeiffer, D. Radeck</a:t>
            </a:r>
          </a:p>
          <a:p>
            <a:pPr lvl="0" algn="r">
              <a:defRPr sz="1800"/>
            </a:pPr>
            <a:r>
              <a:rPr sz="1200" dirty="0"/>
              <a:t>M. Rudigier, P. Thöle</a:t>
            </a:r>
          </a:p>
          <a:p>
            <a:pPr lvl="0" algn="r">
              <a:defRPr sz="1800"/>
            </a:pPr>
            <a:r>
              <a:rPr sz="1200" dirty="0"/>
              <a:t>P. van Duppen, N. Bree, J. Diriken, N. Kesteloot, M. Huyse</a:t>
            </a:r>
          </a:p>
          <a:p>
            <a:pPr lvl="0" algn="r">
              <a:defRPr sz="1800"/>
            </a:pPr>
            <a:r>
              <a:rPr sz="1200" dirty="0"/>
              <a:t>S. Sambi, K. Reynders</a:t>
            </a:r>
          </a:p>
          <a:p>
            <a:pPr lvl="0" algn="r">
              <a:defRPr sz="1800"/>
            </a:pPr>
            <a:r>
              <a:rPr sz="1200" u="sng" dirty="0"/>
              <a:t>L. P. Gaffney</a:t>
            </a:r>
            <a:r>
              <a:rPr sz="1200" dirty="0"/>
              <a:t>, </a:t>
            </a:r>
            <a:r>
              <a:rPr sz="1200" u="sng" dirty="0"/>
              <a:t>P. A. Butler</a:t>
            </a:r>
            <a:r>
              <a:rPr sz="1200" dirty="0"/>
              <a:t>, </a:t>
            </a:r>
            <a:r>
              <a:rPr sz="1200" u="sng" dirty="0"/>
              <a:t>M. Scheck</a:t>
            </a:r>
            <a:r>
              <a:rPr sz="1200" dirty="0"/>
              <a:t>, D.T. Joss, S.V. Rigby</a:t>
            </a:r>
          </a:p>
          <a:p>
            <a:pPr lvl="0" algn="r">
              <a:defRPr sz="1800"/>
            </a:pPr>
            <a:r>
              <a:rPr sz="1200" dirty="0"/>
              <a:t>E. Kwan</a:t>
            </a:r>
          </a:p>
          <a:p>
            <a:pPr lvl="0" algn="r">
              <a:defRPr sz="1800"/>
            </a:pPr>
            <a:r>
              <a:rPr sz="1200" dirty="0"/>
              <a:t>T. Chupp</a:t>
            </a:r>
          </a:p>
          <a:p>
            <a:pPr lvl="0" algn="r">
              <a:defRPr sz="1800"/>
            </a:pPr>
            <a:r>
              <a:rPr sz="1200" dirty="0"/>
              <a:t>K. Wimmer, R. Lutter</a:t>
            </a:r>
          </a:p>
          <a:p>
            <a:pPr lvl="0" algn="r">
              <a:defRPr sz="1800"/>
            </a:pPr>
            <a:r>
              <a:rPr sz="1200" dirty="0"/>
              <a:t>D. Cline, A.B. Hayes, C.Y. Wu</a:t>
            </a:r>
          </a:p>
          <a:p>
            <a:pPr lvl="0" algn="r">
              <a:defRPr sz="1800"/>
            </a:pPr>
            <a:r>
              <a:rPr sz="1200" dirty="0"/>
              <a:t>P. Napiorkowski, M. Kowalczyk, K. Wrzosek-Lipska</a:t>
            </a:r>
          </a:p>
          <a:p>
            <a:pPr lvl="0" algn="r">
              <a:defRPr sz="1800"/>
            </a:pPr>
            <a:r>
              <a:rPr sz="1200" dirty="0"/>
              <a:t>D.G. Jenkins</a:t>
            </a:r>
          </a:p>
          <a:p>
            <a:pPr lvl="0" algn="r">
              <a:defRPr sz="1800"/>
            </a:pPr>
            <a:r>
              <a:rPr sz="1200" dirty="0"/>
              <a:t>M. Zielinska</a:t>
            </a:r>
          </a:p>
          <a:p>
            <a:pPr lvl="0" algn="l">
              <a:defRPr sz="1800"/>
            </a:pPr>
            <a:r>
              <a:rPr sz="1200" b="1" dirty="0"/>
              <a:t>CERN-ISOLDE, Switzerland</a:t>
            </a:r>
          </a:p>
          <a:p>
            <a:pPr lvl="0" algn="l">
              <a:defRPr sz="1800"/>
            </a:pPr>
            <a:r>
              <a:rPr sz="1200" b="1" dirty="0"/>
              <a:t>TU Darmstadt, Germany</a:t>
            </a:r>
          </a:p>
          <a:p>
            <a:pPr lvl="0" algn="l">
              <a:defRPr sz="1800"/>
            </a:pPr>
            <a:r>
              <a:rPr sz="1200" b="1" dirty="0"/>
              <a:t>Ganil, France</a:t>
            </a:r>
          </a:p>
          <a:p>
            <a:pPr lvl="0" algn="l">
              <a:defRPr sz="1800"/>
            </a:pPr>
            <a:r>
              <a:rPr sz="1200" b="1" dirty="0"/>
              <a:t>University of Jyväskylä, Finland</a:t>
            </a:r>
          </a:p>
          <a:p>
            <a:pPr lvl="0" algn="l">
              <a:defRPr sz="1800"/>
            </a:pPr>
            <a:r>
              <a:rPr sz="1200" b="1" dirty="0"/>
              <a:t>University of Köln, Germany</a:t>
            </a:r>
          </a:p>
          <a:p>
            <a:pPr lvl="0" algn="l">
              <a:defRPr sz="1800"/>
            </a:pPr>
            <a:endParaRPr sz="1200" b="1" dirty="0"/>
          </a:p>
          <a:p>
            <a:pPr lvl="0" algn="l">
              <a:defRPr sz="1800"/>
            </a:pPr>
            <a:r>
              <a:rPr sz="1200" b="1" dirty="0"/>
              <a:t>KU Leuven, Belgium</a:t>
            </a:r>
          </a:p>
          <a:p>
            <a:pPr lvl="0" algn="l">
              <a:defRPr sz="1800"/>
            </a:pPr>
            <a:endParaRPr sz="1200" b="1" dirty="0"/>
          </a:p>
          <a:p>
            <a:pPr lvl="0" algn="l">
              <a:defRPr sz="1800"/>
            </a:pPr>
            <a:r>
              <a:rPr sz="1200" b="1" dirty="0"/>
              <a:t>University of Liverpool, UK </a:t>
            </a:r>
          </a:p>
          <a:p>
            <a:pPr lvl="0" algn="l">
              <a:defRPr sz="1800"/>
            </a:pPr>
            <a:r>
              <a:rPr sz="1200" b="1" dirty="0"/>
              <a:t>Lawrence Livermore Laboratory, US</a:t>
            </a:r>
          </a:p>
          <a:p>
            <a:pPr lvl="0" algn="l">
              <a:defRPr sz="1800"/>
            </a:pPr>
            <a:r>
              <a:rPr sz="1200" b="1" dirty="0"/>
              <a:t>University of Michigan, US</a:t>
            </a:r>
          </a:p>
          <a:p>
            <a:pPr lvl="0" algn="l">
              <a:defRPr sz="1800"/>
            </a:pPr>
            <a:r>
              <a:rPr sz="1200" b="1" dirty="0"/>
              <a:t>TU München, Germany</a:t>
            </a:r>
          </a:p>
          <a:p>
            <a:pPr lvl="0" algn="l">
              <a:defRPr sz="1800"/>
            </a:pPr>
            <a:r>
              <a:rPr sz="1200" b="1" dirty="0"/>
              <a:t>University of Rochester, US</a:t>
            </a:r>
          </a:p>
          <a:p>
            <a:pPr lvl="0" algn="l">
              <a:defRPr sz="1800"/>
            </a:pPr>
            <a:r>
              <a:rPr sz="1200" b="1" dirty="0"/>
              <a:t>HIL University of Warsaw, Poland</a:t>
            </a:r>
          </a:p>
          <a:p>
            <a:pPr lvl="0" algn="l">
              <a:defRPr sz="1800"/>
            </a:pPr>
            <a:r>
              <a:rPr sz="1200" b="1" dirty="0"/>
              <a:t>University of York, UK</a:t>
            </a:r>
          </a:p>
          <a:p>
            <a:pPr lvl="0" algn="l">
              <a:defRPr sz="1800"/>
            </a:pPr>
            <a:r>
              <a:rPr sz="1200" b="1" dirty="0"/>
              <a:t>CEA Saclay, France</a:t>
            </a:r>
          </a:p>
        </p:txBody>
      </p:sp>
      <p:sp>
        <p:nvSpPr>
          <p:cNvPr id="654" name="Shape 654"/>
          <p:cNvSpPr/>
          <p:nvPr/>
        </p:nvSpPr>
        <p:spPr>
          <a:xfrm>
            <a:off x="106273" y="4857185"/>
            <a:ext cx="2712503" cy="140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800" b="1">
                <a:solidFill>
                  <a:srgbClr val="FF4013"/>
                </a:solidFill>
              </a:defRPr>
            </a:lvl1pPr>
          </a:lstStyle>
          <a:p>
            <a:pPr lvl="0">
              <a:lnSpc>
                <a:spcPct val="130000"/>
              </a:lnSpc>
              <a:defRPr sz="1800" b="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E47C00"/>
                </a:solidFill>
                <a:latin typeface="Arial Black"/>
                <a:cs typeface="Arial Black"/>
              </a:rPr>
              <a:t>Thank you</a:t>
            </a:r>
            <a:r>
              <a:rPr sz="3400" dirty="0" smtClean="0">
                <a:solidFill>
                  <a:srgbClr val="E47C00"/>
                </a:solidFill>
                <a:latin typeface="Arial Black"/>
                <a:cs typeface="Arial Black"/>
              </a:rPr>
              <a:t>!</a:t>
            </a:r>
            <a:endParaRPr lang="en-GB" sz="3400" dirty="0">
              <a:solidFill>
                <a:srgbClr val="E47C00"/>
              </a:solidFill>
              <a:latin typeface="Arial Black"/>
              <a:cs typeface="Arial Black"/>
            </a:endParaRPr>
          </a:p>
          <a:p>
            <a:pPr lvl="0">
              <a:lnSpc>
                <a:spcPct val="130000"/>
              </a:lnSpc>
              <a:defRPr sz="1800" b="0">
                <a:solidFill>
                  <a:srgbClr val="000000"/>
                </a:solidFill>
              </a:defRPr>
            </a:pPr>
            <a:r>
              <a:rPr lang="en-GB" sz="3400" dirty="0" err="1" smtClean="0">
                <a:solidFill>
                  <a:srgbClr val="E47C00"/>
                </a:solidFill>
                <a:latin typeface="Arial Black"/>
                <a:cs typeface="Arial Black"/>
              </a:rPr>
              <a:t>Dankjewel</a:t>
            </a:r>
            <a:r>
              <a:rPr lang="en-GB" sz="3400" dirty="0" smtClean="0">
                <a:solidFill>
                  <a:srgbClr val="E47C00"/>
                </a:solidFill>
                <a:latin typeface="Arial Black"/>
                <a:cs typeface="Arial Black"/>
              </a:rPr>
              <a:t>!</a:t>
            </a:r>
            <a:r>
              <a:rPr sz="3400" dirty="0" smtClean="0">
                <a:solidFill>
                  <a:srgbClr val="E47C00"/>
                </a:solidFill>
                <a:latin typeface="Arial Black"/>
                <a:cs typeface="Arial Black"/>
              </a:rPr>
              <a:t> </a:t>
            </a:r>
            <a:endParaRPr sz="3400" dirty="0">
              <a:solidFill>
                <a:srgbClr val="E47C00"/>
              </a:solidFill>
              <a:latin typeface="Arial Black"/>
              <a:cs typeface="Arial Black"/>
            </a:endParaRPr>
          </a:p>
        </p:txBody>
      </p:sp>
      <p:sp>
        <p:nvSpPr>
          <p:cNvPr id="655" name="Shape 655"/>
          <p:cNvSpPr/>
          <p:nvPr/>
        </p:nvSpPr>
        <p:spPr>
          <a:xfrm>
            <a:off x="35719" y="4477606"/>
            <a:ext cx="907256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 b="1"/>
            </a:lvl1pPr>
          </a:lstStyle>
          <a:p>
            <a:pPr lvl="0" algn="ctr">
              <a:defRPr sz="1800" b="0"/>
            </a:pPr>
            <a:r>
              <a:rPr sz="1500" dirty="0"/>
              <a:t>and the REX-ISOLDE and MINIBALL collaborations</a:t>
            </a:r>
          </a:p>
        </p:txBody>
      </p:sp>
      <p:pic>
        <p:nvPicPr>
          <p:cNvPr id="11" name="colour_logo_0848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48222" y="4972191"/>
            <a:ext cx="3268857" cy="1606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sold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68400" y="5287941"/>
            <a:ext cx="1780703" cy="327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0" descr="sup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8" y="4861021"/>
            <a:ext cx="1011264" cy="531527"/>
          </a:xfrm>
          <a:prstGeom prst="rect">
            <a:avLst/>
          </a:prstGeom>
        </p:spPr>
      </p:pic>
      <p:pic>
        <p:nvPicPr>
          <p:cNvPr id="22" name="Picture 21" descr="u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00" y="5538595"/>
            <a:ext cx="1131382" cy="773694"/>
          </a:xfrm>
          <a:prstGeom prst="rect">
            <a:avLst/>
          </a:prstGeom>
        </p:spPr>
      </p:pic>
      <p:pic>
        <p:nvPicPr>
          <p:cNvPr id="23" name="miniball_logo.jp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311704" y="4386010"/>
            <a:ext cx="665196" cy="76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fw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8" y="4386010"/>
            <a:ext cx="1011264" cy="395430"/>
          </a:xfrm>
          <a:prstGeom prst="rect">
            <a:avLst/>
          </a:prstGeom>
        </p:spPr>
      </p:pic>
      <p:pic>
        <p:nvPicPr>
          <p:cNvPr id="4" name="Picture 3" descr="KULeuve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14" y="5775330"/>
            <a:ext cx="1434290" cy="5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Future measurements</a:t>
            </a:r>
          </a:p>
        </p:txBody>
      </p:sp>
      <p:sp>
        <p:nvSpPr>
          <p:cNvPr id="1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7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26</a:t>
            </a:fld>
            <a:endParaRPr lang="en-US" dirty="0"/>
          </a:p>
        </p:txBody>
      </p:sp>
      <p:grpSp>
        <p:nvGrpSpPr>
          <p:cNvPr id="673" name="Group 673"/>
          <p:cNvGrpSpPr/>
          <p:nvPr/>
        </p:nvGrpSpPr>
        <p:grpSpPr>
          <a:xfrm>
            <a:off x="243995" y="898430"/>
            <a:ext cx="7193716" cy="4332811"/>
            <a:chOff x="3291" y="-38100"/>
            <a:chExt cx="7193714" cy="4332810"/>
          </a:xfrm>
        </p:grpSpPr>
        <p:grpSp>
          <p:nvGrpSpPr>
            <p:cNvPr id="668" name="Group 668"/>
            <p:cNvGrpSpPr/>
            <p:nvPr/>
          </p:nvGrpSpPr>
          <p:grpSpPr>
            <a:xfrm>
              <a:off x="3291" y="-38100"/>
              <a:ext cx="7193714" cy="4332810"/>
              <a:chOff x="3291" y="-38100"/>
              <a:chExt cx="7193713" cy="4332809"/>
            </a:xfrm>
          </p:grpSpPr>
          <p:sp>
            <p:nvSpPr>
              <p:cNvPr id="666" name="Shape 666"/>
              <p:cNvSpPr/>
              <p:nvPr/>
            </p:nvSpPr>
            <p:spPr>
              <a:xfrm>
                <a:off x="1584723" y="-38100"/>
                <a:ext cx="5447111" cy="272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406400" lvl="0" indent="-406400" defTabSz="321468">
                  <a:spcBef>
                    <a:spcPts val="1200"/>
                  </a:spcBef>
                  <a:defRPr>
                    <a:solidFill>
                      <a:srgbClr val="000000"/>
                    </a:solidFill>
                  </a:defRPr>
                </a:pPr>
                <a:r>
                  <a:rPr sz="1000" i="1">
                    <a:solidFill>
                      <a:srgbClr val="E32400"/>
                    </a:solidFill>
                    <a:latin typeface="+mn-lt"/>
                    <a:ea typeface="+mn-ea"/>
                    <a:cs typeface="+mn-cs"/>
                    <a:sym typeface="Helvetica"/>
                  </a:rPr>
                  <a:t>[1] Robledo, L. M., &amp; Bertsch, G. F. (2011). Phys. Rev. C, 84(5), 54302.</a:t>
                </a:r>
              </a:p>
            </p:txBody>
          </p:sp>
          <p:pic>
            <p:nvPicPr>
              <p:cNvPr id="667" name="droppedImage.pdf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1" y="32960"/>
                <a:ext cx="7193713" cy="42617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72" name="Group 672"/>
            <p:cNvGrpSpPr/>
            <p:nvPr/>
          </p:nvGrpSpPr>
          <p:grpSpPr>
            <a:xfrm>
              <a:off x="3538817" y="266221"/>
              <a:ext cx="1733225" cy="843028"/>
              <a:chOff x="-31751" y="-22181"/>
              <a:chExt cx="1733224" cy="843026"/>
            </a:xfrm>
          </p:grpSpPr>
          <p:pic>
            <p:nvPicPr>
              <p:cNvPr id="669" name="Picture 668"/>
              <p:cNvPicPr/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-31751" y="-22181"/>
                <a:ext cx="1014521" cy="843026"/>
              </a:xfrm>
              <a:prstGeom prst="rect">
                <a:avLst/>
              </a:prstGeom>
              <a:effectLst/>
            </p:spPr>
          </p:pic>
          <p:sp>
            <p:nvSpPr>
              <p:cNvPr id="671" name="Shape 671"/>
              <p:cNvSpPr/>
              <p:nvPr/>
            </p:nvSpPr>
            <p:spPr>
              <a:xfrm>
                <a:off x="865821" y="0"/>
                <a:ext cx="835652" cy="701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algn="r">
                  <a:defRPr>
                    <a:solidFill>
                      <a:srgbClr val="000000"/>
                    </a:solidFill>
                  </a:defRPr>
                </a:pPr>
                <a:r>
                  <a:rPr sz="1600" b="1" baseline="30000" dirty="0">
                    <a:solidFill>
                      <a:srgbClr val="7B219F"/>
                    </a:solidFill>
                  </a:rPr>
                  <a:t>226,228</a:t>
                </a:r>
                <a:r>
                  <a:rPr sz="1600" b="1" dirty="0">
                    <a:solidFill>
                      <a:srgbClr val="7B219F"/>
                    </a:solidFill>
                  </a:rPr>
                  <a:t>U</a:t>
                </a:r>
              </a:p>
              <a:p>
                <a:pPr lvl="0" algn="r">
                  <a:defRPr>
                    <a:solidFill>
                      <a:srgbClr val="000000"/>
                    </a:solidFill>
                  </a:defRPr>
                </a:pPr>
                <a:r>
                  <a:rPr sz="1600" b="1" baseline="30000" dirty="0">
                    <a:solidFill>
                      <a:srgbClr val="7B219F"/>
                    </a:solidFill>
                  </a:rPr>
                  <a:t>226</a:t>
                </a:r>
                <a:r>
                  <a:rPr sz="1600" b="1" dirty="0">
                    <a:solidFill>
                      <a:srgbClr val="7B219F"/>
                    </a:solidFill>
                  </a:rPr>
                  <a:t>Th</a:t>
                </a:r>
              </a:p>
            </p:txBody>
          </p:sp>
        </p:grpSp>
      </p:grpSp>
      <p:sp>
        <p:nvSpPr>
          <p:cNvPr id="674" name="Shape 674"/>
          <p:cNvSpPr/>
          <p:nvPr/>
        </p:nvSpPr>
        <p:spPr>
          <a:xfrm>
            <a:off x="86681" y="5333995"/>
            <a:ext cx="4485215" cy="294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400" b="1" i="1" dirty="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Estimated intensity at FRIB for </a:t>
            </a:r>
            <a:r>
              <a:rPr sz="1400" b="1" i="1" baseline="31999" dirty="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228</a:t>
            </a:r>
            <a:r>
              <a:rPr sz="1400" b="1" i="1" dirty="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U ~ 4x10</a:t>
            </a:r>
            <a:r>
              <a:rPr sz="1400" b="1" i="1" baseline="31999" dirty="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r>
            <a:r>
              <a:rPr sz="1400" b="1" i="1" dirty="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 s</a:t>
            </a:r>
            <a:r>
              <a:rPr sz="1400" b="1" i="1" baseline="31999" dirty="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-1</a:t>
            </a:r>
          </a:p>
        </p:txBody>
      </p:sp>
      <p:grpSp>
        <p:nvGrpSpPr>
          <p:cNvPr id="677" name="Group 677"/>
          <p:cNvGrpSpPr/>
          <p:nvPr/>
        </p:nvGrpSpPr>
        <p:grpSpPr>
          <a:xfrm>
            <a:off x="3473648" y="2231125"/>
            <a:ext cx="6009682" cy="3809329"/>
            <a:chOff x="0" y="21"/>
            <a:chExt cx="6009680" cy="3809327"/>
          </a:xfrm>
        </p:grpSpPr>
        <p:pic>
          <p:nvPicPr>
            <p:cNvPr id="675" name="droppedImage.pd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11" y="21"/>
              <a:ext cx="5092969" cy="3759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6" name="Shape 676"/>
            <p:cNvSpPr/>
            <p:nvPr/>
          </p:nvSpPr>
          <p:spPr>
            <a:xfrm>
              <a:off x="0" y="3554015"/>
              <a:ext cx="5447110" cy="255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406400" lvl="0" indent="-406400" defTabSz="321468">
                <a:spcBef>
                  <a:spcPts val="1200"/>
                </a:spcBef>
                <a:defRPr>
                  <a:solidFill>
                    <a:srgbClr val="000000"/>
                  </a:solidFill>
                </a:defRPr>
              </a:pPr>
              <a:r>
                <a:rPr sz="1100" i="1" dirty="0">
                  <a:solidFill>
                    <a:srgbClr val="E32400"/>
                  </a:solidFill>
                  <a:latin typeface="+mn-lt"/>
                  <a:ea typeface="+mn-ea"/>
                  <a:cs typeface="+mn-cs"/>
                  <a:sym typeface="Helvetica"/>
                </a:rPr>
                <a:t>[2] P.T. Greenlees et al. J. Phys. G: Nucl. Part. Phys. 24 (1998) L63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7629" y="94786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lvl="0" indent="-406400" defTabSz="321468">
              <a:lnSpc>
                <a:spcPct val="50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r>
              <a:rPr lang="de-DE" sz="1200" i="1" dirty="0" smtClean="0">
                <a:solidFill>
                  <a:srgbClr val="FF0000"/>
                </a:solidFill>
                <a:sym typeface="Helvetica"/>
              </a:rPr>
              <a:t>[1] </a:t>
            </a:r>
            <a:r>
              <a:rPr lang="de-DE" sz="1200" i="1" dirty="0">
                <a:solidFill>
                  <a:srgbClr val="FF0000"/>
                </a:solidFill>
                <a:sym typeface="Helvetica"/>
              </a:rPr>
              <a:t>Robledo &amp; Bertsch (2011). Phys. </a:t>
            </a:r>
            <a:r>
              <a:rPr lang="de-DE" sz="1200" i="1" dirty="0" err="1">
                <a:solidFill>
                  <a:srgbClr val="FF0000"/>
                </a:solidFill>
                <a:sym typeface="Helvetica"/>
              </a:rPr>
              <a:t>Rev</a:t>
            </a:r>
            <a:r>
              <a:rPr lang="de-DE" sz="1200" i="1" dirty="0">
                <a:solidFill>
                  <a:srgbClr val="FF0000"/>
                </a:solidFill>
                <a:sym typeface="Helvetica"/>
              </a:rPr>
              <a:t>. C, </a:t>
            </a:r>
            <a:r>
              <a:rPr lang="de-DE" sz="1200" b="1" i="1" dirty="0">
                <a:solidFill>
                  <a:srgbClr val="FF0000"/>
                </a:solidFill>
                <a:sym typeface="Helvetica"/>
              </a:rPr>
              <a:t>84</a:t>
            </a:r>
            <a:r>
              <a:rPr lang="de-DE" sz="1200" i="1" dirty="0">
                <a:solidFill>
                  <a:srgbClr val="FF0000"/>
                </a:solidFill>
                <a:sym typeface="Helvetica"/>
              </a:rPr>
              <a:t>(5) 54302.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" grpId="2" animBg="1" advAuto="0"/>
      <p:bldP spid="677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5"/>
          <p:cNvSpPr txBox="1"/>
          <p:nvPr/>
        </p:nvSpPr>
        <p:spPr>
          <a:xfrm>
            <a:off x="7020272" y="2268781"/>
            <a:ext cx="1539415" cy="511818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Q4 2015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99835" y="2619383"/>
            <a:ext cx="7581983" cy="3398262"/>
            <a:chOff x="228600" y="2045253"/>
            <a:chExt cx="8865903" cy="3745947"/>
          </a:xfrm>
        </p:grpSpPr>
        <p:pic>
          <p:nvPicPr>
            <p:cNvPr id="33" name="Picture 9" descr="MOP029f1.eps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2553686"/>
              <a:ext cx="8747919" cy="323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Down Arrow Callout 65"/>
            <p:cNvSpPr/>
            <p:nvPr/>
          </p:nvSpPr>
          <p:spPr>
            <a:xfrm>
              <a:off x="2189964" y="2045253"/>
              <a:ext cx="828221" cy="969251"/>
            </a:xfrm>
            <a:prstGeom prst="downArrowCallou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1.2 MeV/u</a:t>
              </a:r>
            </a:p>
          </p:txBody>
        </p:sp>
        <p:sp>
          <p:nvSpPr>
            <p:cNvPr id="35" name="Down Arrow Callout 66"/>
            <p:cNvSpPr/>
            <p:nvPr/>
          </p:nvSpPr>
          <p:spPr>
            <a:xfrm>
              <a:off x="4442933" y="2062954"/>
              <a:ext cx="778293" cy="969251"/>
            </a:xfrm>
            <a:prstGeom prst="downArrowCallou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3 </a:t>
              </a:r>
              <a:endParaRPr lang="en-US" sz="1200" b="1" dirty="0" smtClean="0"/>
            </a:p>
            <a:p>
              <a:pPr algn="ctr">
                <a:defRPr/>
              </a:pPr>
              <a:r>
                <a:rPr lang="en-US" sz="1200" b="1" dirty="0" smtClean="0"/>
                <a:t>MeV/u</a:t>
              </a:r>
              <a:endParaRPr lang="en-US" sz="1200" b="1" dirty="0"/>
            </a:p>
          </p:txBody>
        </p:sp>
        <p:sp>
          <p:nvSpPr>
            <p:cNvPr id="36" name="Down Arrow Callout 67"/>
            <p:cNvSpPr/>
            <p:nvPr/>
          </p:nvSpPr>
          <p:spPr>
            <a:xfrm>
              <a:off x="5514286" y="2064575"/>
              <a:ext cx="808178" cy="969251"/>
            </a:xfrm>
            <a:prstGeom prst="downArrowCallou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4</a:t>
              </a:r>
              <a:r>
                <a:rPr lang="en-US" sz="1200" b="1" dirty="0" smtClean="0"/>
                <a:t>.5 </a:t>
              </a:r>
              <a:r>
                <a:rPr lang="en-US" sz="1200" b="1" dirty="0"/>
                <a:t>MeV/u</a:t>
              </a:r>
            </a:p>
          </p:txBody>
        </p:sp>
        <p:sp>
          <p:nvSpPr>
            <p:cNvPr id="37" name="Rectangle 68"/>
            <p:cNvSpPr/>
            <p:nvPr/>
          </p:nvSpPr>
          <p:spPr>
            <a:xfrm>
              <a:off x="7848600" y="4038600"/>
              <a:ext cx="990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38" name="Down Arrow Callout 69"/>
            <p:cNvSpPr/>
            <p:nvPr/>
          </p:nvSpPr>
          <p:spPr>
            <a:xfrm>
              <a:off x="8258193" y="4240716"/>
              <a:ext cx="836310" cy="969251"/>
            </a:xfrm>
            <a:prstGeom prst="downArrow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/>
                <a:t>10 MeV/</a:t>
              </a:r>
              <a:r>
                <a:rPr lang="en-US" sz="1200" b="1" dirty="0" err="1"/>
                <a:t>u</a:t>
              </a:r>
              <a:endParaRPr lang="en-US" sz="1200" b="1" dirty="0"/>
            </a:p>
          </p:txBody>
        </p:sp>
        <p:sp>
          <p:nvSpPr>
            <p:cNvPr id="39" name="Down Arrow Callout 70"/>
            <p:cNvSpPr/>
            <p:nvPr/>
          </p:nvSpPr>
          <p:spPr>
            <a:xfrm>
              <a:off x="7467599" y="3276600"/>
              <a:ext cx="784887" cy="969251"/>
            </a:xfrm>
            <a:prstGeom prst="downArrow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/>
                <a:t>8</a:t>
              </a:r>
            </a:p>
            <a:p>
              <a:pPr algn="ctr">
                <a:defRPr/>
              </a:pPr>
              <a:r>
                <a:rPr lang="en-US" sz="1200" b="1" dirty="0" smtClean="0"/>
                <a:t>MeV</a:t>
              </a:r>
              <a:r>
                <a:rPr lang="en-US" sz="1200" b="1" dirty="0"/>
                <a:t>/u</a:t>
              </a:r>
            </a:p>
          </p:txBody>
        </p:sp>
      </p:grpSp>
      <p:sp>
        <p:nvSpPr>
          <p:cNvPr id="40" name="TextBox 16"/>
          <p:cNvSpPr txBox="1">
            <a:spLocks noChangeArrowheads="1"/>
          </p:cNvSpPr>
          <p:nvPr/>
        </p:nvSpPr>
        <p:spPr bwMode="auto">
          <a:xfrm>
            <a:off x="830153" y="5198372"/>
            <a:ext cx="651591" cy="3349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endParaRPr lang="en-US" sz="1600" dirty="0">
              <a:latin typeface="Corbel" pitchFamily="34" charset="0"/>
            </a:endParaRPr>
          </a:p>
        </p:txBody>
      </p:sp>
      <p:sp>
        <p:nvSpPr>
          <p:cNvPr id="41" name="TextBox 20"/>
          <p:cNvSpPr txBox="1">
            <a:spLocks noChangeArrowheads="1"/>
          </p:cNvSpPr>
          <p:nvPr/>
        </p:nvSpPr>
        <p:spPr bwMode="auto">
          <a:xfrm>
            <a:off x="830153" y="4281188"/>
            <a:ext cx="651591" cy="3349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endParaRPr lang="en-US" sz="1600" dirty="0">
              <a:latin typeface="Corbel" pitchFamily="34" charset="0"/>
            </a:endParaRPr>
          </a:p>
        </p:txBody>
      </p:sp>
      <p:sp>
        <p:nvSpPr>
          <p:cNvPr id="42" name="TextBox 21"/>
          <p:cNvSpPr txBox="1">
            <a:spLocks noChangeArrowheads="1"/>
          </p:cNvSpPr>
          <p:nvPr/>
        </p:nvSpPr>
        <p:spPr bwMode="auto">
          <a:xfrm>
            <a:off x="830153" y="3184023"/>
            <a:ext cx="651591" cy="3349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endParaRPr lang="en-US" sz="1600" dirty="0"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0515" y="2712020"/>
            <a:ext cx="2050951" cy="1514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3000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sym typeface="Arial"/>
              </a:rPr>
              <a:t>221,222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sym typeface="Arial"/>
              </a:rPr>
              <a:t>Rn</a:t>
            </a:r>
          </a:p>
          <a:p>
            <a:pPr marL="0" marR="0" indent="0" algn="r" defTabSz="914400" rtl="0" fontAlgn="auto" latinLnBrk="1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baseline="30000" dirty="0" smtClean="0"/>
              <a:t>222,226,228</a:t>
            </a:r>
            <a:r>
              <a:rPr lang="en-US" sz="2400" b="1" dirty="0" smtClean="0"/>
              <a:t>Ra</a:t>
            </a:r>
            <a:endParaRPr kumimoji="0" lang="en-US" sz="2400" b="1" i="0" u="none" strike="noStrike" cap="none" spc="0" normalizeH="0" baseline="0" dirty="0" smtClean="0">
              <a:ln>
                <a:noFill/>
              </a:ln>
              <a:solidFill>
                <a:srgbClr val="00407A"/>
              </a:solidFill>
              <a:effectLst/>
              <a:uFillTx/>
              <a:sym typeface="Arial"/>
            </a:endParaRPr>
          </a:p>
          <a:p>
            <a:pPr marL="0" marR="0" indent="0" algn="r" defTabSz="914400" rtl="0" fontAlgn="auto" latinLnBrk="1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baseline="30000" dirty="0" smtClean="0"/>
              <a:t>144</a:t>
            </a:r>
            <a:r>
              <a:rPr lang="en-US" sz="2400" b="1" dirty="0" smtClean="0"/>
              <a:t>Ba</a:t>
            </a:r>
            <a:endParaRPr kumimoji="0" lang="en-US" sz="2400" b="1" i="0" u="none" strike="noStrike" cap="none" spc="0" normalizeH="0" baseline="0" dirty="0" smtClean="0">
              <a:ln>
                <a:noFill/>
              </a:ln>
              <a:solidFill>
                <a:srgbClr val="00407A"/>
              </a:solidFill>
              <a:effectLst/>
              <a:uFillTx/>
              <a:sym typeface="Arial"/>
            </a:endParaRPr>
          </a:p>
        </p:txBody>
      </p:sp>
      <p:sp>
        <p:nvSpPr>
          <p:cNvPr id="21" name="Down Arrow Callout 67"/>
          <p:cNvSpPr/>
          <p:nvPr/>
        </p:nvSpPr>
        <p:spPr bwMode="auto">
          <a:xfrm>
            <a:off x="6042884" y="2640980"/>
            <a:ext cx="691141" cy="879289"/>
          </a:xfrm>
          <a:prstGeom prst="downArrowCallou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5.5 MeV/</a:t>
            </a:r>
            <a:r>
              <a:rPr lang="en-US" sz="1200" b="1" dirty="0" err="1"/>
              <a:t>u</a:t>
            </a:r>
            <a:endParaRPr lang="en-US" sz="1200" b="1" dirty="0"/>
          </a:p>
        </p:txBody>
      </p:sp>
      <p:sp>
        <p:nvSpPr>
          <p:cNvPr id="30" name="TextBox 41"/>
          <p:cNvSpPr txBox="1"/>
          <p:nvPr/>
        </p:nvSpPr>
        <p:spPr>
          <a:xfrm>
            <a:off x="5429477" y="5074357"/>
            <a:ext cx="2085684" cy="465651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r"/>
            <a:r>
              <a:rPr lang="en-US" sz="2500" dirty="0" smtClean="0">
                <a:solidFill>
                  <a:srgbClr val="FF0000"/>
                </a:solidFill>
              </a:rPr>
              <a:t>Q2 2017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617882" y="2808113"/>
            <a:ext cx="1748118" cy="1745562"/>
          </a:xfrm>
          <a:custGeom>
            <a:avLst/>
            <a:gdLst>
              <a:gd name="connsiteX0" fmla="*/ 1434353 w 1434353"/>
              <a:gd name="connsiteY0" fmla="*/ 0 h 1452399"/>
              <a:gd name="connsiteX1" fmla="*/ 313765 w 1434353"/>
              <a:gd name="connsiteY1" fmla="*/ 1419412 h 1452399"/>
              <a:gd name="connsiteX2" fmla="*/ 0 w 1434353"/>
              <a:gd name="connsiteY2" fmla="*/ 941294 h 14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4353" h="1452399">
                <a:moveTo>
                  <a:pt x="1434353" y="0"/>
                </a:moveTo>
                <a:cubicBezTo>
                  <a:pt x="993588" y="631265"/>
                  <a:pt x="552824" y="1262530"/>
                  <a:pt x="313765" y="1419412"/>
                </a:cubicBezTo>
                <a:cubicBezTo>
                  <a:pt x="74706" y="1576294"/>
                  <a:pt x="44823" y="1133039"/>
                  <a:pt x="0" y="941294"/>
                </a:cubicBezTo>
              </a:path>
            </a:pathLst>
          </a:cu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40000" y="191758"/>
            <a:ext cx="8334000" cy="900000"/>
          </a:xfrm>
        </p:spPr>
        <p:txBody>
          <a:bodyPr/>
          <a:lstStyle/>
          <a:p>
            <a:r>
              <a:rPr lang="en-US" dirty="0" smtClean="0"/>
              <a:t>HIE-ISOLDE</a:t>
            </a:r>
            <a:endParaRPr lang="nl-BE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DE5FF56-66AA-4223-BCBA-3ABE9E7C3844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539999" y="1052736"/>
            <a:ext cx="8334001" cy="1297999"/>
          </a:xfrm>
        </p:spPr>
        <p:txBody>
          <a:bodyPr/>
          <a:lstStyle/>
          <a:p>
            <a:pPr marL="158625" defTabSz="87243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kern="0" dirty="0">
                <a:solidFill>
                  <a:srgbClr val="2348B8"/>
                </a:solidFill>
              </a:rPr>
              <a:t>H</a:t>
            </a:r>
            <a:r>
              <a:rPr lang="en-GB" sz="1600" kern="0" dirty="0">
                <a:solidFill>
                  <a:srgbClr val="2348B8"/>
                </a:solidFill>
              </a:rPr>
              <a:t>igh </a:t>
            </a:r>
            <a:r>
              <a:rPr lang="en-GB" sz="1600" b="1" kern="0" dirty="0">
                <a:solidFill>
                  <a:srgbClr val="2348B8"/>
                </a:solidFill>
              </a:rPr>
              <a:t>I</a:t>
            </a:r>
            <a:r>
              <a:rPr lang="en-GB" sz="1600" kern="0" dirty="0">
                <a:solidFill>
                  <a:srgbClr val="2348B8"/>
                </a:solidFill>
              </a:rPr>
              <a:t>ntensity and </a:t>
            </a:r>
            <a:r>
              <a:rPr lang="en-GB" sz="1600" b="1" kern="0" dirty="0">
                <a:solidFill>
                  <a:srgbClr val="2348B8"/>
                </a:solidFill>
              </a:rPr>
              <a:t>E</a:t>
            </a:r>
            <a:r>
              <a:rPr lang="en-GB" sz="1600" kern="0" dirty="0">
                <a:solidFill>
                  <a:srgbClr val="2348B8"/>
                </a:solidFill>
              </a:rPr>
              <a:t>nergy upgrade</a:t>
            </a:r>
          </a:p>
          <a:p>
            <a:pPr marL="158625" defTabSz="87243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kern="0" dirty="0" smtClean="0">
                <a:solidFill>
                  <a:srgbClr val="2348B8"/>
                </a:solidFill>
              </a:rPr>
              <a:t>CERN Long Shutdown; </a:t>
            </a:r>
            <a:r>
              <a:rPr lang="en-GB" sz="1600" kern="0" dirty="0" smtClean="0">
                <a:solidFill>
                  <a:srgbClr val="2348B8"/>
                </a:solidFill>
              </a:rPr>
              <a:t>HIE</a:t>
            </a:r>
            <a:r>
              <a:rPr lang="en-GB" sz="1600" kern="0" dirty="0" smtClean="0">
                <a:solidFill>
                  <a:srgbClr val="2348B8"/>
                </a:solidFill>
              </a:rPr>
              <a:t>-ISOLDE upgrade </a:t>
            </a:r>
            <a:r>
              <a:rPr lang="en-GB" sz="1600" kern="0" dirty="0" smtClean="0">
                <a:solidFill>
                  <a:srgbClr val="2348B8"/>
                </a:solidFill>
              </a:rPr>
              <a:t>synchronised</a:t>
            </a:r>
          </a:p>
          <a:p>
            <a:pPr marL="158625" defTabSz="87243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kern="0" dirty="0" smtClean="0">
                <a:solidFill>
                  <a:srgbClr val="2348B8"/>
                </a:solidFill>
              </a:rPr>
              <a:t>First experiments expected next month (</a:t>
            </a:r>
            <a:r>
              <a:rPr lang="en-GB" sz="1600" kern="0" baseline="30000" dirty="0" smtClean="0">
                <a:solidFill>
                  <a:srgbClr val="2348B8"/>
                </a:solidFill>
              </a:rPr>
              <a:t>182</a:t>
            </a:r>
            <a:r>
              <a:rPr lang="en-GB" sz="1600" kern="0" baseline="30000" dirty="0">
                <a:solidFill>
                  <a:srgbClr val="2348B8"/>
                </a:solidFill>
              </a:rPr>
              <a:t>,</a:t>
            </a:r>
            <a:r>
              <a:rPr lang="en-GB" sz="1600" kern="0" baseline="30000" dirty="0" smtClean="0">
                <a:solidFill>
                  <a:srgbClr val="2348B8"/>
                </a:solidFill>
              </a:rPr>
              <a:t>184</a:t>
            </a:r>
            <a:r>
              <a:rPr lang="en-GB" sz="1600" kern="0" dirty="0" smtClean="0">
                <a:solidFill>
                  <a:srgbClr val="2348B8"/>
                </a:solidFill>
              </a:rPr>
              <a:t>Hg, ; October 2015!!)</a:t>
            </a:r>
            <a:endParaRPr lang="en-GB" sz="1600" kern="0" dirty="0" smtClean="0">
              <a:solidFill>
                <a:srgbClr val="2348B8"/>
              </a:solidFill>
            </a:endParaRPr>
          </a:p>
        </p:txBody>
      </p:sp>
      <p:pic>
        <p:nvPicPr>
          <p:cNvPr id="20" name="Picture 19" descr="HIE-logo-lo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600"/>
            <a:ext cx="2880320" cy="9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2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52BDEC"/>
                </a:solidFill>
              </a:rPr>
              <a:t>Analysis - 220Rn: High/Low θ</a:t>
            </a:r>
          </a:p>
        </p:txBody>
      </p:sp>
      <p:sp>
        <p:nvSpPr>
          <p:cNvPr id="10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1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28</a:t>
            </a:fld>
            <a:endParaRPr lang="en-US" dirty="0"/>
          </a:p>
        </p:txBody>
      </p:sp>
      <p:sp>
        <p:nvSpPr>
          <p:cNvPr id="758" name="Shape 75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40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407A"/>
              </a:solidFill>
            </a:endParaRPr>
          </a:p>
        </p:txBody>
      </p:sp>
      <p:pic>
        <p:nvPicPr>
          <p:cNvPr id="759" name="tmp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929" y="1070906"/>
            <a:ext cx="9126142" cy="5467177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Shape 760"/>
          <p:cNvSpPr/>
          <p:nvPr/>
        </p:nvSpPr>
        <p:spPr>
          <a:xfrm>
            <a:off x="794742" y="4808636"/>
            <a:ext cx="2196704" cy="58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b="1">
                <a:solidFill>
                  <a:srgbClr val="0061FF"/>
                </a:solidFill>
              </a:rPr>
              <a:t>High CoM θ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b="1">
                <a:solidFill>
                  <a:srgbClr val="E32400"/>
                </a:solidFill>
              </a:rPr>
              <a:t>Low CoM θ</a:t>
            </a:r>
          </a:p>
        </p:txBody>
      </p:sp>
      <p:pic>
        <p:nvPicPr>
          <p:cNvPr id="761" name="tmp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07951" y="1183183"/>
            <a:ext cx="3930667" cy="230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droppedImage.pd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39318" y="1221562"/>
            <a:ext cx="4017159" cy="2143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1000" fill="hold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52BDEC"/>
                </a:solidFill>
              </a:rPr>
              <a:t>Analysis - 220Rn γ-γ</a:t>
            </a:r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8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29</a:t>
            </a:fld>
            <a:endParaRPr lang="en-US" dirty="0"/>
          </a:p>
        </p:txBody>
      </p:sp>
      <p:sp>
        <p:nvSpPr>
          <p:cNvPr id="766" name="Shape 76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407A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0407A"/>
              </a:solidFill>
            </a:endParaRPr>
          </a:p>
        </p:txBody>
      </p:sp>
      <p:pic>
        <p:nvPicPr>
          <p:cNvPr id="767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263063"/>
            <a:ext cx="8920758" cy="5091664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Shape 768"/>
          <p:cNvSpPr/>
          <p:nvPr/>
        </p:nvSpPr>
        <p:spPr>
          <a:xfrm>
            <a:off x="7916957" y="2165449"/>
            <a:ext cx="12095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/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00407A"/>
                </a:solidFill>
              </a:rPr>
              <a:t>γ(697 keV)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Reflection </a:t>
            </a:r>
            <a:r>
              <a:rPr sz="4200" dirty="0" smtClean="0">
                <a:solidFill>
                  <a:srgbClr val="E47C00"/>
                </a:solidFill>
              </a:rPr>
              <a:t>Asymmetry</a:t>
            </a:r>
            <a:r>
              <a:rPr lang="en-GB" sz="4200" dirty="0" smtClean="0">
                <a:solidFill>
                  <a:srgbClr val="E47C00"/>
                </a:solidFill>
              </a:rPr>
              <a:t> (Nuclei)</a:t>
            </a:r>
            <a:endParaRPr sz="4200" dirty="0">
              <a:solidFill>
                <a:srgbClr val="E47C00"/>
              </a:solidFill>
            </a:endParaRPr>
          </a:p>
        </p:txBody>
      </p:sp>
      <p:sp>
        <p:nvSpPr>
          <p:cNvPr id="9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0" name="Shape 2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3</a:t>
            </a:fld>
            <a:endParaRPr lang="en-US" dirty="0"/>
          </a:p>
        </p:txBody>
      </p:sp>
      <p:sp>
        <p:nvSpPr>
          <p:cNvPr id="397" name="Shape 397"/>
          <p:cNvSpPr/>
          <p:nvPr/>
        </p:nvSpPr>
        <p:spPr>
          <a:xfrm>
            <a:off x="170453" y="1223863"/>
            <a:ext cx="3473649" cy="233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407A"/>
                </a:solidFill>
              </a:rPr>
              <a:t>Macroscopically...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Nuclei take on a “pear” shape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Reflection asymmetric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β</a:t>
            </a:r>
            <a:r>
              <a:rPr sz="1600" baseline="-25000" dirty="0">
                <a:solidFill>
                  <a:srgbClr val="00407A"/>
                </a:solidFill>
              </a:rPr>
              <a:t>3</a:t>
            </a:r>
            <a:r>
              <a:rPr sz="1600" dirty="0">
                <a:solidFill>
                  <a:srgbClr val="00407A"/>
                </a:solidFill>
              </a:rPr>
              <a:t>-vibration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Static β</a:t>
            </a:r>
            <a:r>
              <a:rPr sz="1600" baseline="-25000" dirty="0">
                <a:solidFill>
                  <a:srgbClr val="00407A"/>
                </a:solidFill>
              </a:rPr>
              <a:t>3</a:t>
            </a:r>
            <a:r>
              <a:rPr sz="1600" dirty="0">
                <a:solidFill>
                  <a:srgbClr val="00407A"/>
                </a:solidFill>
              </a:rPr>
              <a:t>-deformation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• Rigid β</a:t>
            </a:r>
            <a:r>
              <a:rPr sz="1600" baseline="-25000" dirty="0">
                <a:solidFill>
                  <a:srgbClr val="00407A"/>
                </a:solidFill>
              </a:rPr>
              <a:t>3</a:t>
            </a:r>
            <a:r>
              <a:rPr sz="1600" dirty="0">
                <a:solidFill>
                  <a:srgbClr val="00407A"/>
                </a:solidFill>
              </a:rPr>
              <a:t>-deformation...</a:t>
            </a:r>
          </a:p>
        </p:txBody>
      </p:sp>
      <p:sp>
        <p:nvSpPr>
          <p:cNvPr id="398" name="Shape 398"/>
          <p:cNvSpPr/>
          <p:nvPr/>
        </p:nvSpPr>
        <p:spPr>
          <a:xfrm>
            <a:off x="169664" y="3800078"/>
            <a:ext cx="4339829" cy="182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b="1">
                <a:solidFill>
                  <a:srgbClr val="00407A"/>
                </a:solidFill>
              </a:rPr>
              <a:t>Signatures...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Odd-even staggering, negative parity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Parity doublets in odd-A nuclei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>
                <a:solidFill>
                  <a:srgbClr val="00407A"/>
                </a:solidFill>
              </a:rPr>
              <a:t>Collective B(E3) transitions</a:t>
            </a:r>
          </a:p>
        </p:txBody>
      </p:sp>
      <p:pic>
        <p:nvPicPr>
          <p:cNvPr id="2" name="Picture 1" descr="schemati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00" y="1223863"/>
            <a:ext cx="5029200" cy="4584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4799" y="4526925"/>
            <a:ext cx="4915567" cy="1422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1" animBg="1" advAuto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droppedImage.pdf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7033" r="3028" b="7588"/>
          <a:stretch>
            <a:fillRect/>
          </a:stretch>
        </p:blipFill>
        <p:spPr>
          <a:xfrm>
            <a:off x="418861" y="841695"/>
            <a:ext cx="5211514" cy="5494481"/>
          </a:xfrm>
          <a:prstGeom prst="rect">
            <a:avLst/>
          </a:prstGeom>
          <a:ln w="3175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4739891" y="3629328"/>
            <a:ext cx="930541" cy="5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lvl="0" algn="ctr" defTabSz="584200">
              <a:defRPr>
                <a:solidFill>
                  <a:srgbClr val="000000"/>
                </a:solidFill>
              </a:defRPr>
            </a:pPr>
            <a:r>
              <a:rPr sz="2800" baseline="31999" dirty="0" smtClean="0">
                <a:ea typeface="Gill Sans"/>
                <a:sym typeface="Gill Sans"/>
              </a:rPr>
              <a:t>22</a:t>
            </a:r>
            <a:r>
              <a:rPr lang="en-GB" sz="2800" baseline="31999" dirty="0" smtClean="0">
                <a:ea typeface="Gill Sans"/>
                <a:sym typeface="Gill Sans"/>
              </a:rPr>
              <a:t>4</a:t>
            </a:r>
            <a:r>
              <a:rPr sz="2800" dirty="0" smtClean="0">
                <a:ea typeface="Gill Sans"/>
                <a:sym typeface="Gill Sans"/>
              </a:rPr>
              <a:t>Ra</a:t>
            </a:r>
            <a:endParaRPr sz="2800" dirty="0">
              <a:ea typeface="Gill Sans"/>
              <a:sym typeface="Gill Sans"/>
            </a:endParaRP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422413" y="107069"/>
            <a:ext cx="8334000" cy="90000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4200" dirty="0" smtClean="0">
                <a:solidFill>
                  <a:srgbClr val="E47C00"/>
                </a:solidFill>
              </a:rPr>
              <a:t>Reflection Asymmetry (Molecules)</a:t>
            </a:r>
            <a:endParaRPr sz="4200" dirty="0">
              <a:solidFill>
                <a:srgbClr val="E47C00"/>
              </a:solidFill>
            </a:endParaRPr>
          </a:p>
        </p:txBody>
      </p:sp>
      <p:sp>
        <p:nvSpPr>
          <p:cNvPr id="1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7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4</a:t>
            </a:fld>
            <a:endParaRPr lang="en-US" dirty="0"/>
          </a:p>
        </p:txBody>
      </p:sp>
      <p:sp>
        <p:nvSpPr>
          <p:cNvPr id="404" name="Shape 404"/>
          <p:cNvSpPr/>
          <p:nvPr/>
        </p:nvSpPr>
        <p:spPr>
          <a:xfrm>
            <a:off x="5026550" y="1007069"/>
            <a:ext cx="2828383" cy="105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lvl="0" defTabSz="584200">
              <a:defRPr>
                <a:solidFill>
                  <a:srgbClr val="000000"/>
                </a:solidFill>
              </a:defRPr>
            </a:pPr>
            <a:r>
              <a:rPr sz="1600" dirty="0">
                <a:ea typeface="Gill Sans"/>
                <a:sym typeface="Gill Sans"/>
              </a:rPr>
              <a:t>Asymmetric HCl molecule</a:t>
            </a:r>
          </a:p>
          <a:p>
            <a:pPr lvl="0" defTabSz="584200">
              <a:defRPr>
                <a:solidFill>
                  <a:srgbClr val="000000"/>
                </a:solidFill>
              </a:defRPr>
            </a:pPr>
            <a:endParaRPr sz="1600" dirty="0">
              <a:ea typeface="Gill Sans"/>
              <a:sym typeface="Gill Sans"/>
            </a:endParaRPr>
          </a:p>
          <a:p>
            <a:pPr lvl="0" defTabSz="584200">
              <a:defRPr>
                <a:solidFill>
                  <a:srgbClr val="000000"/>
                </a:solidFill>
              </a:defRPr>
            </a:pPr>
            <a:r>
              <a:rPr sz="1600" dirty="0">
                <a:ea typeface="Gill Sans"/>
                <a:sym typeface="Gill Sans"/>
              </a:rPr>
              <a:t>Rotational band </a:t>
            </a:r>
            <a:r>
              <a:rPr lang="en-US" sz="1600" dirty="0" smtClean="0">
                <a:ea typeface="Gill Sans"/>
                <a:sym typeface="Gill Sans"/>
              </a:rPr>
              <a:t>–</a:t>
            </a:r>
            <a:r>
              <a:rPr lang="en-GB" sz="1600" dirty="0" smtClean="0">
                <a:ea typeface="Gill Sans"/>
                <a:sym typeface="Gill Sans"/>
              </a:rPr>
              <a:t> staggering of</a:t>
            </a:r>
            <a:r>
              <a:rPr sz="1600" dirty="0" smtClean="0">
                <a:ea typeface="Gill Sans"/>
                <a:sym typeface="Gill Sans"/>
              </a:rPr>
              <a:t> odd</a:t>
            </a:r>
            <a:r>
              <a:rPr lang="en-GB" sz="1600" dirty="0" smtClean="0">
                <a:ea typeface="Gill Sans"/>
                <a:sym typeface="Gill Sans"/>
              </a:rPr>
              <a:t> and </a:t>
            </a:r>
            <a:r>
              <a:rPr sz="1600" dirty="0" smtClean="0">
                <a:ea typeface="Gill Sans"/>
                <a:sym typeface="Gill Sans"/>
              </a:rPr>
              <a:t>even</a:t>
            </a:r>
            <a:r>
              <a:rPr lang="en-GB" sz="1600" dirty="0" smtClean="0">
                <a:ea typeface="Gill Sans"/>
                <a:sym typeface="Gill Sans"/>
              </a:rPr>
              <a:t> spin states</a:t>
            </a:r>
            <a:endParaRPr sz="1600" dirty="0">
              <a:ea typeface="Gill Sans"/>
              <a:sym typeface="Gill Sans"/>
            </a:endParaRPr>
          </a:p>
        </p:txBody>
      </p:sp>
      <p:grpSp>
        <p:nvGrpSpPr>
          <p:cNvPr id="408" name="Group 408"/>
          <p:cNvGrpSpPr/>
          <p:nvPr/>
        </p:nvGrpSpPr>
        <p:grpSpPr>
          <a:xfrm>
            <a:off x="5614402" y="2190850"/>
            <a:ext cx="3473650" cy="4632383"/>
            <a:chOff x="15488" y="0"/>
            <a:chExt cx="3473649" cy="4632382"/>
          </a:xfrm>
        </p:grpSpPr>
        <p:pic>
          <p:nvPicPr>
            <p:cNvPr id="406" name="droppedImage.pdf"/>
            <p:cNvPicPr/>
            <p:nvPr/>
          </p:nvPicPr>
          <p:blipFill>
            <a:blip r:embed="rId3" cstate="print">
              <a:extLst/>
            </a:blip>
            <a:srcRect l="14697" t="323" r="6514" b="12884"/>
            <a:stretch>
              <a:fillRect/>
            </a:stretch>
          </p:blipFill>
          <p:spPr>
            <a:xfrm>
              <a:off x="369337" y="0"/>
              <a:ext cx="3029654" cy="355401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07" name="Shape 407"/>
            <p:cNvSpPr/>
            <p:nvPr/>
          </p:nvSpPr>
          <p:spPr>
            <a:xfrm>
              <a:off x="15488" y="4190917"/>
              <a:ext cx="3473649" cy="441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/>
            <a:p>
              <a:pPr lvl="0" algn="r" defTabSz="457200">
                <a:defRPr>
                  <a:solidFill>
                    <a:srgbClr val="000000"/>
                  </a:solidFill>
                </a:defRPr>
              </a:pPr>
              <a:r>
                <a:rPr sz="1200" i="1" dirty="0">
                  <a:solidFill>
                    <a:srgbClr val="FFFFFF"/>
                  </a:solidFill>
                </a:rPr>
                <a:t>F. Stephens, Jr., F Asaro and I. Perlman</a:t>
              </a:r>
            </a:p>
            <a:p>
              <a:pPr lvl="0" algn="r" defTabSz="457200">
                <a:defRPr>
                  <a:solidFill>
                    <a:srgbClr val="000000"/>
                  </a:solidFill>
                </a:defRPr>
              </a:pPr>
              <a:r>
                <a:rPr sz="1200" i="1" dirty="0">
                  <a:solidFill>
                    <a:srgbClr val="FFFFFF"/>
                  </a:solidFill>
                </a:rPr>
                <a:t>Phys. Rev. </a:t>
              </a:r>
              <a:r>
                <a:rPr sz="1200" b="1" i="1" dirty="0">
                  <a:solidFill>
                    <a:srgbClr val="FFFFFF"/>
                  </a:solidFill>
                </a:rPr>
                <a:t>96</a:t>
              </a:r>
              <a:r>
                <a:rPr sz="1200" i="1" dirty="0">
                  <a:solidFill>
                    <a:srgbClr val="FFFFFF"/>
                  </a:solidFill>
                </a:rPr>
                <a:t> (</a:t>
              </a:r>
              <a:r>
                <a:rPr sz="1200" dirty="0">
                  <a:solidFill>
                    <a:srgbClr val="FFFFFF"/>
                  </a:solidFill>
                </a:rPr>
                <a:t>1954</a:t>
              </a:r>
              <a:r>
                <a:rPr sz="1200" i="1" dirty="0">
                  <a:solidFill>
                    <a:srgbClr val="FFFFFF"/>
                  </a:solidFill>
                </a:rPr>
                <a:t>) 1568, </a:t>
              </a:r>
              <a:r>
                <a:rPr sz="1200" b="1" i="1" dirty="0">
                  <a:solidFill>
                    <a:srgbClr val="FFFFFF"/>
                  </a:solidFill>
                </a:rPr>
                <a:t>100</a:t>
              </a:r>
              <a:r>
                <a:rPr sz="1200" i="1" dirty="0">
                  <a:solidFill>
                    <a:srgbClr val="FFFFFF"/>
                  </a:solidFill>
                </a:rPr>
                <a:t> (</a:t>
              </a:r>
              <a:r>
                <a:rPr sz="1200" dirty="0">
                  <a:solidFill>
                    <a:srgbClr val="FFFFFF"/>
                  </a:solidFill>
                </a:rPr>
                <a:t>1955</a:t>
              </a:r>
              <a:r>
                <a:rPr sz="1200" i="1" dirty="0">
                  <a:solidFill>
                    <a:srgbClr val="FFFFFF"/>
                  </a:solidFill>
                </a:rPr>
                <a:t>) 1543</a:t>
              </a:r>
            </a:p>
          </p:txBody>
        </p:sp>
      </p:grpSp>
      <p:grpSp>
        <p:nvGrpSpPr>
          <p:cNvPr id="411" name="Group 411"/>
          <p:cNvGrpSpPr/>
          <p:nvPr/>
        </p:nvGrpSpPr>
        <p:grpSpPr>
          <a:xfrm>
            <a:off x="1816496" y="2030809"/>
            <a:ext cx="5070676" cy="2796978"/>
            <a:chOff x="12700" y="12700"/>
            <a:chExt cx="5070674" cy="2796977"/>
          </a:xfrm>
        </p:grpSpPr>
        <p:pic>
          <p:nvPicPr>
            <p:cNvPr id="409" name="Picture 408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12700" y="12700"/>
              <a:ext cx="5070674" cy="2796977"/>
            </a:xfrm>
            <a:prstGeom prst="rect">
              <a:avLst/>
            </a:prstGeom>
            <a:effectLst/>
          </p:spPr>
        </p:pic>
        <p:pic>
          <p:nvPicPr>
            <p:cNvPr id="410" name="droppedImage.pdf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101826" y="62281"/>
              <a:ext cx="4857751" cy="25451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1964378" y="3280553"/>
            <a:ext cx="4714667" cy="446812"/>
            <a:chOff x="1964378" y="3280553"/>
            <a:chExt cx="4714667" cy="446812"/>
          </a:xfrm>
        </p:grpSpPr>
        <p:sp>
          <p:nvSpPr>
            <p:cNvPr id="2" name="Rectangle 1"/>
            <p:cNvSpPr/>
            <p:nvPr/>
          </p:nvSpPr>
          <p:spPr>
            <a:xfrm>
              <a:off x="2434088" y="3280553"/>
              <a:ext cx="4244957" cy="223406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64378" y="3503959"/>
              <a:ext cx="1116450" cy="223406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1" animBg="1" advAuto="0"/>
      <p:bldP spid="411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Reflection Asymmetry</a:t>
            </a:r>
          </a:p>
        </p:txBody>
      </p:sp>
      <p:sp>
        <p:nvSpPr>
          <p:cNvPr id="82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83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5</a:t>
            </a:fld>
            <a:endParaRPr lang="en-US" dirty="0"/>
          </a:p>
        </p:txBody>
      </p:sp>
      <p:sp>
        <p:nvSpPr>
          <p:cNvPr id="313" name="Shape 313"/>
          <p:cNvSpPr/>
          <p:nvPr/>
        </p:nvSpPr>
        <p:spPr>
          <a:xfrm>
            <a:off x="375045" y="996156"/>
            <a:ext cx="382442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407A"/>
                </a:solidFill>
              </a:rPr>
              <a:t>Microscopically driven...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600" dirty="0">
              <a:solidFill>
                <a:srgbClr val="00407A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407A"/>
                </a:solidFill>
              </a:rPr>
              <a:t>Intruder orbitals of opposite parity and ∆J, ∆L = 3 close to the Fermi level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305496" y="2407046"/>
            <a:ext cx="3755628" cy="2080621"/>
            <a:chOff x="0" y="0"/>
            <a:chExt cx="3755627" cy="2080619"/>
          </a:xfrm>
        </p:grpSpPr>
        <p:pic>
          <p:nvPicPr>
            <p:cNvPr id="314" name="microscopic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63331" y="0"/>
              <a:ext cx="3092296" cy="2080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" name="Shape 315"/>
            <p:cNvSpPr/>
            <p:nvPr/>
          </p:nvSpPr>
          <p:spPr>
            <a:xfrm>
              <a:off x="140988" y="1333396"/>
              <a:ext cx="446766" cy="36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algn="r">
                <a:defRPr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FF4013"/>
                  </a:solidFill>
                </a:rPr>
                <a:t>ε</a:t>
              </a:r>
              <a:r>
                <a:rPr sz="1600" baseline="-25000" dirty="0">
                  <a:solidFill>
                    <a:srgbClr val="FF4013"/>
                  </a:solidFill>
                </a:rPr>
                <a:t>F</a:t>
              </a:r>
            </a:p>
          </p:txBody>
        </p:sp>
        <p:pic>
          <p:nvPicPr>
            <p:cNvPr id="316" name="droppedImage.pdf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507253"/>
              <a:ext cx="1190096" cy="331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dropped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360930" y="1765631"/>
              <a:ext cx="195098" cy="292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5" name="Group 375"/>
          <p:cNvGrpSpPr/>
          <p:nvPr/>
        </p:nvGrpSpPr>
        <p:grpSpPr>
          <a:xfrm>
            <a:off x="6706306" y="237827"/>
            <a:ext cx="2253385" cy="5715001"/>
            <a:chOff x="0" y="0"/>
            <a:chExt cx="2253383" cy="5715000"/>
          </a:xfrm>
        </p:grpSpPr>
        <p:grpSp>
          <p:nvGrpSpPr>
            <p:cNvPr id="365" name="Group 365"/>
            <p:cNvGrpSpPr/>
            <p:nvPr/>
          </p:nvGrpSpPr>
          <p:grpSpPr>
            <a:xfrm>
              <a:off x="-1" y="-1"/>
              <a:ext cx="1762237" cy="5715001"/>
              <a:chOff x="0" y="0"/>
              <a:chExt cx="1762235" cy="5715000"/>
            </a:xfrm>
          </p:grpSpPr>
          <p:grpSp>
            <p:nvGrpSpPr>
              <p:cNvPr id="349" name="Group 349"/>
              <p:cNvGrpSpPr/>
              <p:nvPr/>
            </p:nvGrpSpPr>
            <p:grpSpPr>
              <a:xfrm>
                <a:off x="-1" y="0"/>
                <a:ext cx="1446611" cy="5715000"/>
                <a:chOff x="0" y="0"/>
                <a:chExt cx="1446609" cy="5714999"/>
              </a:xfrm>
            </p:grpSpPr>
            <p:grpSp>
              <p:nvGrpSpPr>
                <p:cNvPr id="342" name="Group 342"/>
                <p:cNvGrpSpPr/>
                <p:nvPr/>
              </p:nvGrpSpPr>
              <p:grpSpPr>
                <a:xfrm>
                  <a:off x="-1" y="361009"/>
                  <a:ext cx="1446611" cy="4997665"/>
                  <a:chOff x="0" y="0"/>
                  <a:chExt cx="1446609" cy="4997664"/>
                </a:xfrm>
              </p:grpSpPr>
              <p:sp>
                <p:nvSpPr>
                  <p:cNvPr id="319" name="Shape 319"/>
                  <p:cNvSpPr/>
                  <p:nvPr/>
                </p:nvSpPr>
                <p:spPr>
                  <a:xfrm>
                    <a:off x="0" y="4997664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0" name="Shape 320"/>
                  <p:cNvSpPr/>
                  <p:nvPr/>
                </p:nvSpPr>
                <p:spPr>
                  <a:xfrm>
                    <a:off x="0" y="4479714"/>
                    <a:ext cx="1446610" cy="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1" name="Shape 321"/>
                  <p:cNvSpPr/>
                  <p:nvPr/>
                </p:nvSpPr>
                <p:spPr>
                  <a:xfrm>
                    <a:off x="0" y="4181067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2" name="Shape 322"/>
                  <p:cNvSpPr/>
                  <p:nvPr/>
                </p:nvSpPr>
                <p:spPr>
                  <a:xfrm>
                    <a:off x="0" y="4093229"/>
                    <a:ext cx="1446610" cy="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3" name="Shape 323"/>
                  <p:cNvSpPr/>
                  <p:nvPr/>
                </p:nvSpPr>
                <p:spPr>
                  <a:xfrm>
                    <a:off x="0" y="3794582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4" name="Shape 324"/>
                  <p:cNvSpPr/>
                  <p:nvPr/>
                </p:nvSpPr>
                <p:spPr>
                  <a:xfrm>
                    <a:off x="0" y="3170935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5" name="Shape 325"/>
                  <p:cNvSpPr/>
                  <p:nvPr/>
                </p:nvSpPr>
                <p:spPr>
                  <a:xfrm>
                    <a:off x="0" y="3021611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6" name="Shape 326"/>
                  <p:cNvSpPr/>
                  <p:nvPr/>
                </p:nvSpPr>
                <p:spPr>
                  <a:xfrm>
                    <a:off x="0" y="278445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7" name="Shape 327"/>
                  <p:cNvSpPr/>
                  <p:nvPr/>
                </p:nvSpPr>
                <p:spPr>
                  <a:xfrm>
                    <a:off x="0" y="2722963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8" name="Shape 328"/>
                  <p:cNvSpPr/>
                  <p:nvPr/>
                </p:nvSpPr>
                <p:spPr>
                  <a:xfrm>
                    <a:off x="0" y="2670261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9" name="Shape 329"/>
                  <p:cNvSpPr/>
                  <p:nvPr/>
                </p:nvSpPr>
                <p:spPr>
                  <a:xfrm>
                    <a:off x="0" y="2099317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0" name="Shape 330"/>
                  <p:cNvSpPr/>
                  <p:nvPr/>
                </p:nvSpPr>
                <p:spPr>
                  <a:xfrm>
                    <a:off x="0" y="1985128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1" name="Shape 331"/>
                  <p:cNvSpPr/>
                  <p:nvPr/>
                </p:nvSpPr>
                <p:spPr>
                  <a:xfrm>
                    <a:off x="0" y="1686481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2" name="Shape 332"/>
                  <p:cNvSpPr/>
                  <p:nvPr/>
                </p:nvSpPr>
                <p:spPr>
                  <a:xfrm>
                    <a:off x="0" y="154594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3" name="Shape 333"/>
                  <p:cNvSpPr/>
                  <p:nvPr/>
                </p:nvSpPr>
                <p:spPr>
                  <a:xfrm>
                    <a:off x="0" y="1458103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4" name="Shape 334"/>
                  <p:cNvSpPr/>
                  <p:nvPr/>
                </p:nvSpPr>
                <p:spPr>
                  <a:xfrm>
                    <a:off x="0" y="1247293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5" name="Shape 335"/>
                  <p:cNvSpPr/>
                  <p:nvPr/>
                </p:nvSpPr>
                <p:spPr>
                  <a:xfrm>
                    <a:off x="0" y="878229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6" name="Shape 336"/>
                  <p:cNvSpPr/>
                  <p:nvPr/>
                </p:nvSpPr>
                <p:spPr>
                  <a:xfrm>
                    <a:off x="0" y="614862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7" name="Shape 337"/>
                  <p:cNvSpPr/>
                  <p:nvPr/>
                </p:nvSpPr>
                <p:spPr>
                  <a:xfrm>
                    <a:off x="0" y="509457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8" name="Shape 338"/>
                  <p:cNvSpPr/>
                  <p:nvPr/>
                </p:nvSpPr>
                <p:spPr>
                  <a:xfrm>
                    <a:off x="0" y="412836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9" name="Shape 339"/>
                  <p:cNvSpPr/>
                  <p:nvPr/>
                </p:nvSpPr>
                <p:spPr>
                  <a:xfrm>
                    <a:off x="0" y="202026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0" y="7027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>
                    <a:off x="0" y="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/>
                  </a:p>
                </p:txBody>
              </p:sp>
            </p:grpSp>
            <p:sp>
              <p:nvSpPr>
                <p:cNvPr id="343" name="Shape 343"/>
                <p:cNvSpPr/>
                <p:nvPr/>
              </p:nvSpPr>
              <p:spPr>
                <a:xfrm>
                  <a:off x="516747" y="5398784"/>
                  <a:ext cx="415026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600">
                      <a:solidFill>
                        <a:srgbClr val="00407A"/>
                      </a:solidFill>
                    </a:rPr>
                    <a:t>20</a:t>
                  </a:r>
                </a:p>
              </p:txBody>
            </p:sp>
            <p:sp>
              <p:nvSpPr>
                <p:cNvPr id="344" name="Shape 344"/>
                <p:cNvSpPr/>
                <p:nvPr/>
              </p:nvSpPr>
              <p:spPr>
                <a:xfrm>
                  <a:off x="515636" y="4937492"/>
                  <a:ext cx="415025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600">
                      <a:solidFill>
                        <a:srgbClr val="00407A"/>
                      </a:solidFill>
                    </a:rPr>
                    <a:t>28</a:t>
                  </a:r>
                </a:p>
              </p:txBody>
            </p:sp>
            <p:sp>
              <p:nvSpPr>
                <p:cNvPr id="345" name="Shape 345"/>
                <p:cNvSpPr/>
                <p:nvPr/>
              </p:nvSpPr>
              <p:spPr>
                <a:xfrm>
                  <a:off x="515636" y="3681122"/>
                  <a:ext cx="415025" cy="316217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600">
                      <a:solidFill>
                        <a:srgbClr val="00407A"/>
                      </a:solidFill>
                    </a:rPr>
                    <a:t>50</a:t>
                  </a:r>
                </a:p>
              </p:txBody>
            </p:sp>
            <p:sp>
              <p:nvSpPr>
                <p:cNvPr id="346" name="Shape 346"/>
                <p:cNvSpPr/>
                <p:nvPr/>
              </p:nvSpPr>
              <p:spPr>
                <a:xfrm>
                  <a:off x="515636" y="2583445"/>
                  <a:ext cx="415025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600">
                      <a:solidFill>
                        <a:srgbClr val="00407A"/>
                      </a:solidFill>
                    </a:rPr>
                    <a:t>82</a:t>
                  </a:r>
                </a:p>
              </p:txBody>
            </p:sp>
            <p:sp>
              <p:nvSpPr>
                <p:cNvPr id="347" name="Shape 347"/>
                <p:cNvSpPr/>
                <p:nvPr/>
              </p:nvSpPr>
              <p:spPr>
                <a:xfrm>
                  <a:off x="440177" y="1265736"/>
                  <a:ext cx="565943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600">
                      <a:solidFill>
                        <a:srgbClr val="00407A"/>
                      </a:solidFill>
                    </a:rPr>
                    <a:t>126</a:t>
                  </a:r>
                </a:p>
              </p:txBody>
            </p:sp>
            <p:sp>
              <p:nvSpPr>
                <p:cNvPr id="348" name="Shape 348"/>
                <p:cNvSpPr/>
                <p:nvPr/>
              </p:nvSpPr>
              <p:spPr>
                <a:xfrm>
                  <a:off x="440177" y="0"/>
                  <a:ext cx="565943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600" dirty="0">
                      <a:solidFill>
                        <a:srgbClr val="00407A"/>
                      </a:solidFill>
                    </a:rPr>
                    <a:t>184</a:t>
                  </a:r>
                </a:p>
              </p:txBody>
            </p:sp>
          </p:grpSp>
          <p:pic>
            <p:nvPicPr>
              <p:cNvPr id="350" name="droppedImage.pdf"/>
              <p:cNvPicPr/>
              <p:nvPr/>
            </p:nvPicPr>
            <p:blipFill>
              <a:blip r:embed="rId5" cstate="print">
                <a:extLst/>
              </a:blip>
              <a:stretch>
                <a:fillRect/>
              </a:stretch>
            </p:blipFill>
            <p:spPr>
              <a:xfrm>
                <a:off x="1500076" y="5299769"/>
                <a:ext cx="16073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droppedImage.pdf"/>
              <p:cNvPicPr/>
              <p:nvPr/>
            </p:nvPicPr>
            <p:blipFill>
              <a:blip r:embed="rId6" cstate="print">
                <a:extLst/>
              </a:blip>
              <a:stretch>
                <a:fillRect/>
              </a:stretch>
            </p:blipFill>
            <p:spPr>
              <a:xfrm>
                <a:off x="1500076" y="4505026"/>
                <a:ext cx="160735" cy="2232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2" name="droppedImage.pdf"/>
              <p:cNvPicPr/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1517935" y="4353222"/>
                <a:ext cx="187525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droppedImage.pdf"/>
              <p:cNvPicPr/>
              <p:nvPr/>
            </p:nvPicPr>
            <p:blipFill>
              <a:blip r:embed="rId6" cstate="print">
                <a:extLst/>
              </a:blip>
              <a:stretch>
                <a:fillRect/>
              </a:stretch>
            </p:blipFill>
            <p:spPr>
              <a:xfrm>
                <a:off x="1517935" y="1647526"/>
                <a:ext cx="160736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4" name="droppedImage.pdf"/>
              <p:cNvPicPr/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1509005" y="3362026"/>
                <a:ext cx="16966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droppedImage.pdf"/>
              <p:cNvPicPr/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1509005" y="531315"/>
                <a:ext cx="16966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6" name="droppedImage.pdf"/>
              <p:cNvPicPr/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1517935" y="1504651"/>
                <a:ext cx="187525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7" name="droppedImage.pdf"/>
              <p:cNvPicPr/>
              <p:nvPr/>
            </p:nvPicPr>
            <p:blipFill>
              <a:blip r:embed="rId9" cstate="print">
                <a:extLst/>
              </a:blip>
              <a:stretch>
                <a:fillRect/>
              </a:stretch>
            </p:blipFill>
            <p:spPr>
              <a:xfrm rot="21500334">
                <a:off x="1580443" y="183058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8" name="droppedImage.pdf"/>
              <p:cNvPicPr/>
              <p:nvPr/>
            </p:nvPicPr>
            <p:blipFill>
              <a:blip r:embed="rId9" cstate="print">
                <a:extLst/>
              </a:blip>
              <a:stretch>
                <a:fillRect/>
              </a:stretch>
            </p:blipFill>
            <p:spPr>
              <a:xfrm>
                <a:off x="1500076" y="2799456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droppedImage.pdf"/>
              <p:cNvPicPr/>
              <p:nvPr/>
            </p:nvPicPr>
            <p:blipFill>
              <a:blip r:embed="rId10" cstate="print">
                <a:extLst/>
              </a:blip>
              <a:stretch>
                <a:fillRect/>
              </a:stretch>
            </p:blipFill>
            <p:spPr>
              <a:xfrm>
                <a:off x="1509005" y="2227956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0" name="droppedImage.pdf"/>
              <p:cNvPicPr/>
              <p:nvPr/>
            </p:nvPicPr>
            <p:blipFill>
              <a:blip r:embed="rId11" cstate="print">
                <a:extLst/>
              </a:blip>
              <a:stretch>
                <a:fillRect/>
              </a:stretch>
            </p:blipFill>
            <p:spPr>
              <a:xfrm>
                <a:off x="1482216" y="1879698"/>
                <a:ext cx="187525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1" name="droppedImage.pdf"/>
              <p:cNvPicPr/>
              <p:nvPr/>
            </p:nvPicPr>
            <p:blipFill>
              <a:blip r:embed="rId12" cstate="print">
                <a:extLst/>
              </a:blip>
              <a:stretch>
                <a:fillRect/>
              </a:stretch>
            </p:blipFill>
            <p:spPr>
              <a:xfrm>
                <a:off x="1482216" y="3147714"/>
                <a:ext cx="16073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droppedImage.pdf"/>
              <p:cNvPicPr/>
              <p:nvPr/>
            </p:nvPicPr>
            <p:blipFill>
              <a:blip r:embed="rId13" cstate="print">
                <a:extLst/>
              </a:blip>
              <a:stretch>
                <a:fillRect/>
              </a:stretch>
            </p:blipFill>
            <p:spPr>
              <a:xfrm>
                <a:off x="1500076" y="933151"/>
                <a:ext cx="205384" cy="2143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droppedImage.pdf"/>
              <p:cNvPicPr/>
              <p:nvPr/>
            </p:nvPicPr>
            <p:blipFill>
              <a:blip r:embed="rId12" cstate="print">
                <a:extLst/>
              </a:blip>
              <a:stretch>
                <a:fillRect/>
              </a:stretch>
            </p:blipFill>
            <p:spPr>
              <a:xfrm rot="21500334">
                <a:off x="1517935" y="343792"/>
                <a:ext cx="16073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" name="droppedImage.pdf"/>
              <p:cNvPicPr/>
              <p:nvPr/>
            </p:nvPicPr>
            <p:blipFill>
              <a:blip r:embed="rId14" cstate="print">
                <a:extLst/>
              </a:blip>
              <a:stretch>
                <a:fillRect/>
              </a:stretch>
            </p:blipFill>
            <p:spPr>
              <a:xfrm>
                <a:off x="1509005" y="683120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4" name="Group 374"/>
            <p:cNvGrpSpPr/>
            <p:nvPr/>
          </p:nvGrpSpPr>
          <p:grpSpPr>
            <a:xfrm>
              <a:off x="1892716" y="731361"/>
              <a:ext cx="360668" cy="4243407"/>
              <a:chOff x="0" y="0"/>
              <a:chExt cx="360667" cy="4243405"/>
            </a:xfrm>
          </p:grpSpPr>
          <p:pic>
            <p:nvPicPr>
              <p:cNvPr id="366" name="droppedImage.pdf"/>
              <p:cNvPicPr/>
              <p:nvPr/>
            </p:nvPicPr>
            <p:blipFill>
              <a:blip r:embed="rId15" cstate="print">
                <a:extLst/>
              </a:blip>
              <a:stretch>
                <a:fillRect/>
              </a:stretch>
            </p:blipFill>
            <p:spPr>
              <a:xfrm>
                <a:off x="0" y="3994669"/>
                <a:ext cx="261174" cy="248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" name="droppedImage.pdf"/>
              <p:cNvPicPr/>
              <p:nvPr/>
            </p:nvPicPr>
            <p:blipFill>
              <a:blip r:embed="rId16" cstate="print">
                <a:extLst/>
              </a:blip>
              <a:stretch>
                <a:fillRect/>
              </a:stretch>
            </p:blipFill>
            <p:spPr>
              <a:xfrm>
                <a:off x="16449" y="1582531"/>
                <a:ext cx="199312" cy="276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" name="droppedImage.pdf"/>
              <p:cNvPicPr/>
              <p:nvPr/>
            </p:nvPicPr>
            <p:blipFill>
              <a:blip r:embed="rId17" cstate="print">
                <a:extLst/>
              </a:blip>
              <a:stretch>
                <a:fillRect/>
              </a:stretch>
            </p:blipFill>
            <p:spPr>
              <a:xfrm>
                <a:off x="12436" y="3297914"/>
                <a:ext cx="236301" cy="2487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9" name="droppedImage.pdf"/>
              <p:cNvPicPr/>
              <p:nvPr/>
            </p:nvPicPr>
            <p:blipFill>
              <a:blip r:embed="rId17" cstate="print">
                <a:extLst/>
              </a:blip>
              <a:stretch>
                <a:fillRect/>
              </a:stretch>
            </p:blipFill>
            <p:spPr>
              <a:xfrm>
                <a:off x="12436" y="380793"/>
                <a:ext cx="236301" cy="248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0" name="droppedImage.pdf"/>
              <p:cNvPicPr/>
              <p:nvPr/>
            </p:nvPicPr>
            <p:blipFill>
              <a:blip r:embed="rId18" cstate="print">
                <a:extLst/>
              </a:blip>
              <a:stretch>
                <a:fillRect/>
              </a:stretch>
            </p:blipFill>
            <p:spPr>
              <a:xfrm>
                <a:off x="12436" y="2627303"/>
                <a:ext cx="248738" cy="3109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" name="droppedImage.pdf"/>
              <p:cNvPicPr/>
              <p:nvPr/>
            </p:nvPicPr>
            <p:blipFill>
              <a:blip r:embed="rId19" cstate="print">
                <a:extLst/>
              </a:blip>
              <a:stretch>
                <a:fillRect/>
              </a:stretch>
            </p:blipFill>
            <p:spPr>
              <a:xfrm>
                <a:off x="12436" y="2198414"/>
                <a:ext cx="348232" cy="3109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" name="droppedImage.pdf"/>
              <p:cNvPicPr/>
              <p:nvPr/>
            </p:nvPicPr>
            <p:blipFill>
              <a:blip r:embed="rId20" cstate="print">
                <a:extLst/>
              </a:blip>
              <a:stretch>
                <a:fillRect/>
              </a:stretch>
            </p:blipFill>
            <p:spPr>
              <a:xfrm>
                <a:off x="37310" y="1159179"/>
                <a:ext cx="286048" cy="2984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" name="droppedImage.pdf"/>
              <p:cNvPicPr/>
              <p:nvPr/>
            </p:nvPicPr>
            <p:blipFill>
              <a:blip r:embed="rId21" cstate="print">
                <a:extLst/>
              </a:blip>
              <a:stretch>
                <a:fillRect/>
              </a:stretch>
            </p:blipFill>
            <p:spPr>
              <a:xfrm>
                <a:off x="11346" y="0"/>
                <a:ext cx="269752" cy="258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88" name="Group 388"/>
          <p:cNvGrpSpPr/>
          <p:nvPr/>
        </p:nvGrpSpPr>
        <p:grpSpPr>
          <a:xfrm>
            <a:off x="5419041" y="988099"/>
            <a:ext cx="1214328" cy="4219901"/>
            <a:chOff x="81425" y="-120340"/>
            <a:chExt cx="1214327" cy="4219900"/>
          </a:xfrm>
        </p:grpSpPr>
        <p:pic>
          <p:nvPicPr>
            <p:cNvPr id="376" name="Picture 375"/>
            <p:cNvPicPr/>
            <p:nvPr/>
          </p:nvPicPr>
          <p:blipFill>
            <a:blip r:embed="rId22" cstate="print">
              <a:extLst/>
            </a:blip>
            <a:stretch>
              <a:fillRect/>
            </a:stretch>
          </p:blipFill>
          <p:spPr>
            <a:xfrm>
              <a:off x="535569" y="-120341"/>
              <a:ext cx="756246" cy="621205"/>
            </a:xfrm>
            <a:prstGeom prst="rect">
              <a:avLst/>
            </a:prstGeom>
            <a:effectLst/>
          </p:spPr>
        </p:pic>
        <p:pic>
          <p:nvPicPr>
            <p:cNvPr id="378" name="Picture 377"/>
            <p:cNvPicPr/>
            <p:nvPr/>
          </p:nvPicPr>
          <p:blipFill>
            <a:blip r:embed="rId23" cstate="print">
              <a:extLst/>
            </a:blip>
            <a:stretch>
              <a:fillRect/>
            </a:stretch>
          </p:blipFill>
          <p:spPr>
            <a:xfrm>
              <a:off x="539507" y="1049730"/>
              <a:ext cx="756246" cy="674533"/>
            </a:xfrm>
            <a:prstGeom prst="rect">
              <a:avLst/>
            </a:prstGeom>
            <a:effectLst/>
          </p:spPr>
        </p:pic>
        <p:pic>
          <p:nvPicPr>
            <p:cNvPr id="380" name="Picture 379"/>
            <p:cNvPicPr/>
            <p:nvPr/>
          </p:nvPicPr>
          <p:blipFill>
            <a:blip r:embed="rId24" cstate="print">
              <a:extLst/>
            </a:blip>
            <a:stretch>
              <a:fillRect/>
            </a:stretch>
          </p:blipFill>
          <p:spPr>
            <a:xfrm>
              <a:off x="539507" y="2094587"/>
              <a:ext cx="756246" cy="692308"/>
            </a:xfrm>
            <a:prstGeom prst="rect">
              <a:avLst/>
            </a:prstGeom>
            <a:effectLst/>
          </p:spPr>
        </p:pic>
        <p:pic>
          <p:nvPicPr>
            <p:cNvPr id="382" name="Picture 381"/>
            <p:cNvPicPr/>
            <p:nvPr/>
          </p:nvPicPr>
          <p:blipFill>
            <a:blip r:embed="rId25" cstate="print">
              <a:extLst/>
            </a:blip>
            <a:stretch>
              <a:fillRect/>
            </a:stretch>
          </p:blipFill>
          <p:spPr>
            <a:xfrm>
              <a:off x="539507" y="3158398"/>
              <a:ext cx="756246" cy="941162"/>
            </a:xfrm>
            <a:prstGeom prst="rect">
              <a:avLst/>
            </a:prstGeom>
            <a:effectLst/>
          </p:spPr>
        </p:pic>
        <p:sp>
          <p:nvSpPr>
            <p:cNvPr id="384" name="Shape 384"/>
            <p:cNvSpPr/>
            <p:nvPr/>
          </p:nvSpPr>
          <p:spPr>
            <a:xfrm>
              <a:off x="195725" y="3469314"/>
              <a:ext cx="33016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00407A"/>
                  </a:solidFill>
                </a:rPr>
                <a:t>34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195725" y="2281665"/>
              <a:ext cx="330161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00407A"/>
                  </a:solidFill>
                </a:rPr>
                <a:t>56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195725" y="1227962"/>
              <a:ext cx="330161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00407A"/>
                  </a:solidFill>
                </a:rPr>
                <a:t>88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81425" y="13525"/>
              <a:ext cx="44317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00407A"/>
                  </a:solidFill>
                </a:rPr>
                <a:t>134</a:t>
              </a: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446484" y="4737103"/>
            <a:ext cx="3920135" cy="1287772"/>
            <a:chOff x="0" y="0"/>
            <a:chExt cx="3920133" cy="1287771"/>
          </a:xfrm>
        </p:grpSpPr>
        <p:sp>
          <p:nvSpPr>
            <p:cNvPr id="389" name="Shape 389"/>
            <p:cNvSpPr/>
            <p:nvPr/>
          </p:nvSpPr>
          <p:spPr>
            <a:xfrm>
              <a:off x="0" y="0"/>
              <a:ext cx="3473649" cy="1227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00407A"/>
                  </a:solidFill>
                </a:rPr>
                <a:t>Enhancement of octupole part of nucleon-nucleon force...</a:t>
              </a:r>
            </a:p>
            <a:p>
              <a:pPr lvl="0">
                <a:defRPr>
                  <a:solidFill>
                    <a:srgbClr val="000000"/>
                  </a:solidFill>
                </a:defRPr>
              </a:pPr>
              <a:endParaRPr sz="1600" dirty="0">
                <a:solidFill>
                  <a:srgbClr val="00407A"/>
                </a:solidFill>
              </a:endParaRPr>
            </a:p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00407A"/>
                  </a:solidFill>
                </a:rPr>
                <a:t>- Small energy gap</a:t>
              </a:r>
            </a:p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00407A"/>
                  </a:solidFill>
                </a:rPr>
                <a:t>- High sub-state density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2264464" y="641449"/>
              <a:ext cx="273805" cy="646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40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000">
                  <a:solidFill>
                    <a:srgbClr val="00407A"/>
                  </a:solidFill>
                </a:rPr>
                <a:t>}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2455664" y="858759"/>
              <a:ext cx="146446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00407A"/>
                  </a:solidFill>
                </a:rPr>
                <a:t>Heaviest nuclei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1" animBg="1" advAuto="0"/>
      <p:bldP spid="388" grpId="2" animBg="1" advAuto="0"/>
      <p:bldP spid="392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Quantifying the pear-shape</a:t>
            </a:r>
          </a:p>
        </p:txBody>
      </p:sp>
      <p:sp>
        <p:nvSpPr>
          <p:cNvPr id="15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6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6</a:t>
            </a:fld>
            <a:endParaRPr lang="en-US" dirty="0"/>
          </a:p>
        </p:txBody>
      </p:sp>
      <p:pic>
        <p:nvPicPr>
          <p:cNvPr id="415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2203" y="1185664"/>
            <a:ext cx="4179094" cy="553641"/>
          </a:xfrm>
          <a:prstGeom prst="rect">
            <a:avLst/>
          </a:prstGeom>
          <a:ln w="3175">
            <a:miter lim="400000"/>
          </a:ln>
        </p:spPr>
      </p:pic>
      <p:pic>
        <p:nvPicPr>
          <p:cNvPr id="416" name="dropped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75296" y="2123281"/>
            <a:ext cx="2536033" cy="56257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36" name="Group 436"/>
          <p:cNvGrpSpPr/>
          <p:nvPr/>
        </p:nvGrpSpPr>
        <p:grpSpPr>
          <a:xfrm>
            <a:off x="5482541" y="896004"/>
            <a:ext cx="3598953" cy="5923561"/>
            <a:chOff x="1361" y="1"/>
            <a:chExt cx="3598951" cy="5923560"/>
          </a:xfrm>
        </p:grpSpPr>
        <p:grpSp>
          <p:nvGrpSpPr>
            <p:cNvPr id="434" name="Group 434"/>
            <p:cNvGrpSpPr/>
            <p:nvPr/>
          </p:nvGrpSpPr>
          <p:grpSpPr>
            <a:xfrm>
              <a:off x="1361" y="1"/>
              <a:ext cx="3598951" cy="5923560"/>
              <a:chOff x="1361" y="1"/>
              <a:chExt cx="3598950" cy="5923559"/>
            </a:xfrm>
          </p:grpSpPr>
          <p:sp>
            <p:nvSpPr>
              <p:cNvPr id="430" name="Shape 430"/>
              <p:cNvSpPr/>
              <p:nvPr/>
            </p:nvSpPr>
            <p:spPr>
              <a:xfrm>
                <a:off x="152646" y="5714862"/>
                <a:ext cx="3447665" cy="208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lvl="0" algn="ctr" defTabSz="321468">
                  <a:defRPr>
                    <a:solidFill>
                      <a:srgbClr val="000000"/>
                    </a:solidFill>
                  </a:defRPr>
                </a:pPr>
                <a:r>
                  <a:rPr sz="1100" i="1">
                    <a:solidFill>
                      <a:srgbClr val="FFFFFF"/>
                    </a:solidFill>
                  </a:rPr>
                  <a:t>L.M. Robledo et al., Phys. Rev. C </a:t>
                </a:r>
                <a:r>
                  <a:rPr sz="1100" b="1" i="1">
                    <a:solidFill>
                      <a:srgbClr val="FFFFFF"/>
                    </a:solidFill>
                  </a:rPr>
                  <a:t>81</a:t>
                </a:r>
                <a:r>
                  <a:rPr sz="1100" i="1">
                    <a:solidFill>
                      <a:srgbClr val="FFFFFF"/>
                    </a:solidFill>
                  </a:rPr>
                  <a:t>, 034315 (2010)</a:t>
                </a:r>
              </a:p>
            </p:txBody>
          </p:sp>
          <p:grpSp>
            <p:nvGrpSpPr>
              <p:cNvPr id="433" name="Group 433"/>
              <p:cNvGrpSpPr/>
              <p:nvPr/>
            </p:nvGrpSpPr>
            <p:grpSpPr>
              <a:xfrm>
                <a:off x="1361" y="1"/>
                <a:ext cx="3464028" cy="4441065"/>
                <a:chOff x="1361" y="1"/>
                <a:chExt cx="3464027" cy="4441064"/>
              </a:xfrm>
            </p:grpSpPr>
            <p:pic>
              <p:nvPicPr>
                <p:cNvPr id="431" name="droppedImage.pdf"/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1" y="1"/>
                  <a:ext cx="3464027" cy="4441064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sp>
              <p:nvSpPr>
                <p:cNvPr id="432" name="Shape 432"/>
                <p:cNvSpPr/>
                <p:nvPr/>
              </p:nvSpPr>
              <p:spPr>
                <a:xfrm>
                  <a:off x="840863" y="3299206"/>
                  <a:ext cx="436528" cy="4758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5718" tIns="35718" rIns="35718" bIns="35718" numCol="1" anchor="ctr">
                  <a:noAutofit/>
                </a:bodyPr>
                <a:lstStyle>
                  <a:lvl1pPr algn="ctr" defTabSz="584200">
                    <a:defRPr sz="24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lvl="0">
                    <a:defRPr sz="1800"/>
                  </a:pPr>
                  <a:r>
                    <a:rPr sz="2400"/>
                    <a:t>Ra</a:t>
                  </a:r>
                </a:p>
              </p:txBody>
            </p:sp>
          </p:grpSp>
        </p:grpSp>
        <p:sp>
          <p:nvSpPr>
            <p:cNvPr id="435" name="Shape 435"/>
            <p:cNvSpPr/>
            <p:nvPr/>
          </p:nvSpPr>
          <p:spPr>
            <a:xfrm>
              <a:off x="234608" y="4533544"/>
              <a:ext cx="3143251" cy="554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/>
            <a:p>
              <a:pPr lvl="0" defTabSz="584200">
                <a:defRPr>
                  <a:solidFill>
                    <a:srgbClr val="000000"/>
                  </a:solidFill>
                </a:defRPr>
              </a:pPr>
              <a:r>
                <a:rPr sz="1600">
                  <a:latin typeface="Gill Sans"/>
                  <a:ea typeface="Gill Sans"/>
                  <a:cs typeface="Gill Sans"/>
                  <a:sym typeface="Gill Sans"/>
                </a:rPr>
                <a:t>Mean-field calculations reproduce behaviour of </a:t>
              </a:r>
              <a:r>
                <a:rPr sz="1400" i="1">
                  <a:latin typeface="+mn-lt"/>
                  <a:ea typeface="+mn-ea"/>
                  <a:cs typeface="+mn-cs"/>
                  <a:sym typeface="Helvetica"/>
                </a:rPr>
                <a:t>E1</a:t>
              </a:r>
              <a:r>
                <a:rPr sz="1600">
                  <a:latin typeface="Gill Sans"/>
                  <a:ea typeface="Gill Sans"/>
                  <a:cs typeface="Gill Sans"/>
                  <a:sym typeface="Gill Sans"/>
                </a:rPr>
                <a:t> transitions</a:t>
              </a:r>
            </a:p>
          </p:txBody>
        </p:sp>
      </p:grpSp>
      <p:sp>
        <p:nvSpPr>
          <p:cNvPr id="437" name="Shape 437"/>
          <p:cNvSpPr/>
          <p:nvPr/>
        </p:nvSpPr>
        <p:spPr>
          <a:xfrm>
            <a:off x="822523" y="4827984"/>
            <a:ext cx="3598665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lvl="0" defTabSz="584200"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Two contributions to Q</a:t>
            </a:r>
            <a:r>
              <a:rPr sz="1600" baseline="-5999"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:</a:t>
            </a:r>
            <a:endParaRPr sz="1600" baseline="-5999">
              <a:latin typeface="Gill Sans"/>
              <a:ea typeface="Gill Sans"/>
              <a:cs typeface="Gill Sans"/>
              <a:sym typeface="Gill Sans"/>
            </a:endParaRPr>
          </a:p>
          <a:p>
            <a:pPr lvl="0" defTabSz="584200"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</a:t>
            </a:r>
            <a:r>
              <a:rPr sz="1600" i="1">
                <a:latin typeface="Gill Sans"/>
                <a:ea typeface="Gill Sans"/>
                <a:cs typeface="Gill Sans"/>
                <a:sym typeface="Gill Sans"/>
              </a:rPr>
              <a:t>Macroscopic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 of the order </a:t>
            </a:r>
            <a:r>
              <a:rPr sz="1600" b="1">
                <a:solidFill>
                  <a:srgbClr val="B51A00"/>
                </a:solidFill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rPr sz="1600" b="1">
                <a:latin typeface="Gill Sans"/>
                <a:ea typeface="Gill Sans"/>
                <a:cs typeface="Gill Sans"/>
                <a:sym typeface="Gill Sans"/>
              </a:rPr>
              <a:t>0.1 fm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defTabSz="584200"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</a:t>
            </a:r>
            <a:r>
              <a:rPr sz="1600" i="1">
                <a:latin typeface="Gill Sans"/>
                <a:ea typeface="Gill Sans"/>
                <a:cs typeface="Gill Sans"/>
                <a:sym typeface="Gill Sans"/>
              </a:rPr>
              <a:t>Microscopic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 of the order </a:t>
            </a:r>
            <a:r>
              <a:rPr sz="1600" b="1">
                <a:solidFill>
                  <a:srgbClr val="B51A00"/>
                </a:solidFill>
                <a:latin typeface="Gill Sans"/>
                <a:ea typeface="Gill Sans"/>
                <a:cs typeface="Gill Sans"/>
                <a:sym typeface="Gill Sans"/>
              </a:rPr>
              <a:t>-</a:t>
            </a:r>
            <a:r>
              <a:rPr sz="1600" b="1">
                <a:latin typeface="Gill Sans"/>
                <a:ea typeface="Gill Sans"/>
                <a:cs typeface="Gill Sans"/>
                <a:sym typeface="Gill Sans"/>
              </a:rPr>
              <a:t>0.1 fm</a:t>
            </a:r>
          </a:p>
          <a:p>
            <a:pPr lvl="0" defTabSz="584200">
              <a:defRPr>
                <a:solidFill>
                  <a:srgbClr val="000000"/>
                </a:solidFill>
              </a:defRPr>
            </a:pP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defTabSz="584200"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Cancellation gives small </a:t>
            </a:r>
            <a:r>
              <a:rPr sz="1600" i="1">
                <a:latin typeface="Gill Sans"/>
                <a:ea typeface="Gill Sans"/>
                <a:cs typeface="Gill Sans"/>
                <a:sym typeface="Gill Sans"/>
              </a:rPr>
              <a:t>B(</a:t>
            </a:r>
            <a:r>
              <a:rPr sz="1400" i="1">
                <a:latin typeface="+mn-lt"/>
                <a:ea typeface="+mn-ea"/>
                <a:cs typeface="+mn-cs"/>
                <a:sym typeface="Helvetica"/>
              </a:rPr>
              <a:t>E1</a:t>
            </a:r>
            <a:r>
              <a:rPr sz="1600" i="1">
                <a:latin typeface="Gill Sans"/>
                <a:ea typeface="Gill Sans"/>
                <a:cs typeface="Gill Sans"/>
                <a:sym typeface="Gill Sans"/>
              </a:rPr>
              <a:t>)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 in </a:t>
            </a:r>
            <a:r>
              <a:rPr sz="1600" baseline="31999">
                <a:latin typeface="Gill Sans"/>
                <a:ea typeface="Gill Sans"/>
                <a:cs typeface="Gill Sans"/>
                <a:sym typeface="Gill Sans"/>
              </a:rPr>
              <a:t>224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Ra</a:t>
            </a:r>
          </a:p>
        </p:txBody>
      </p:sp>
      <p:pic>
        <p:nvPicPr>
          <p:cNvPr id="2" name="Picture 1" descr="shape_com_p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23281"/>
            <a:ext cx="3217333" cy="2622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1" animBg="1" advAuto="0"/>
      <p:bldP spid="436" grpId="4" animBg="1" advAuto="0"/>
      <p:bldP spid="437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E47C00"/>
                </a:solidFill>
              </a:rPr>
              <a:t>Quantifying the pear-shape</a:t>
            </a:r>
          </a:p>
        </p:txBody>
      </p:sp>
      <p:sp>
        <p:nvSpPr>
          <p:cNvPr id="11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12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7</a:t>
            </a:fld>
            <a:endParaRPr lang="en-US" dirty="0"/>
          </a:p>
        </p:txBody>
      </p:sp>
      <p:pic>
        <p:nvPicPr>
          <p:cNvPr id="441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0062" y="1208484"/>
            <a:ext cx="4179095" cy="535339"/>
          </a:xfrm>
          <a:prstGeom prst="rect">
            <a:avLst/>
          </a:prstGeom>
          <a:ln w="3175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473273" y="2108398"/>
            <a:ext cx="3902274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 b="1">
                <a:solidFill>
                  <a:srgbClr val="4F7A28"/>
                </a:solidFill>
                <a:latin typeface="Gill Sans"/>
                <a:ea typeface="Gill Sans"/>
                <a:cs typeface="Gill Sans"/>
                <a:sym typeface="Gill Sans"/>
              </a:rPr>
              <a:t>Pros:</a:t>
            </a: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Less sensitive to single particle effects</a:t>
            </a: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Direct measure of octupole collectivity</a:t>
            </a: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Link to deformation via β</a:t>
            </a:r>
            <a:r>
              <a:rPr sz="1600" baseline="-5999">
                <a:latin typeface="Gill Sans"/>
                <a:ea typeface="Gill Sans"/>
                <a:cs typeface="Gill Sans"/>
                <a:sym typeface="Gill Sans"/>
              </a:rPr>
              <a:t>3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 parameter</a:t>
            </a: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 b="1">
                <a:solidFill>
                  <a:srgbClr val="B51A00"/>
                </a:solidFill>
                <a:latin typeface="Gill Sans"/>
                <a:ea typeface="Gill Sans"/>
                <a:cs typeface="Gill Sans"/>
                <a:sym typeface="Gill Sans"/>
              </a:rPr>
              <a:t>Cons:</a:t>
            </a: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Difficult to access E3 transitions</a:t>
            </a:r>
          </a:p>
          <a:p>
            <a:pPr lvl="0" defTabSz="584200">
              <a:lnSpc>
                <a:spcPct val="130000"/>
              </a:lnSpc>
              <a:defRPr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- Excited state decay dominated by E1/E2</a:t>
            </a:r>
          </a:p>
        </p:txBody>
      </p:sp>
      <p:grpSp>
        <p:nvGrpSpPr>
          <p:cNvPr id="446" name="Group 446"/>
          <p:cNvGrpSpPr/>
          <p:nvPr/>
        </p:nvGrpSpPr>
        <p:grpSpPr>
          <a:xfrm>
            <a:off x="5286375" y="1208484"/>
            <a:ext cx="3375423" cy="4292403"/>
            <a:chOff x="0" y="-532805"/>
            <a:chExt cx="3375422" cy="4292402"/>
          </a:xfrm>
        </p:grpSpPr>
        <p:pic>
          <p:nvPicPr>
            <p:cNvPr id="443" name="tmp.pd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32805"/>
              <a:ext cx="3180291" cy="25923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44" name="dropped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410765" y="2220713"/>
              <a:ext cx="2187775" cy="61614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45" name="Shape 445"/>
            <p:cNvSpPr/>
            <p:nvPr/>
          </p:nvSpPr>
          <p:spPr>
            <a:xfrm>
              <a:off x="0" y="3446859"/>
              <a:ext cx="3375422" cy="3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t">
              <a:spAutoFit/>
            </a:bodyPr>
            <a:lstStyle/>
            <a:p>
              <a:pPr lvl="0" defTabSz="584200">
                <a:lnSpc>
                  <a:spcPct val="130000"/>
                </a:lnSpc>
                <a:defRPr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0056D6"/>
                  </a:solidFill>
                  <a:latin typeface="Gill Sans"/>
                  <a:ea typeface="Gill Sans"/>
                  <a:cs typeface="Gill Sans"/>
                  <a:sym typeface="Gill Sans"/>
                </a:rPr>
                <a:t>B(E3) &gt;~ 30 s.p.u. gives significant β</a:t>
              </a:r>
              <a:r>
                <a:rPr sz="1600" baseline="-5999">
                  <a:solidFill>
                    <a:srgbClr val="0056D6"/>
                  </a:solidFill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</a:p>
          </p:txBody>
        </p:sp>
      </p:grpSp>
      <p:pic>
        <p:nvPicPr>
          <p:cNvPr id="447" name="droppedImage.pdf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16148" y="5456946"/>
            <a:ext cx="3625454" cy="48634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2" animBg="1" advAuto="0"/>
      <p:bldP spid="446" grpId="1" animBg="1" advAuto="0"/>
      <p:bldP spid="447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62068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E47C00"/>
                </a:solidFill>
              </a:rPr>
              <a:t>Coulomb Excitation</a:t>
            </a:r>
          </a:p>
        </p:txBody>
      </p:sp>
      <p:sp>
        <p:nvSpPr>
          <p:cNvPr id="2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7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8</a:t>
            </a:fld>
            <a:endParaRPr lang="en-US" dirty="0"/>
          </a:p>
        </p:txBody>
      </p:sp>
      <p:grpSp>
        <p:nvGrpSpPr>
          <p:cNvPr id="464" name="Group 464"/>
          <p:cNvGrpSpPr/>
          <p:nvPr/>
        </p:nvGrpSpPr>
        <p:grpSpPr>
          <a:xfrm>
            <a:off x="139358" y="907887"/>
            <a:ext cx="6821094" cy="4167154"/>
            <a:chOff x="-160663" y="154590"/>
            <a:chExt cx="6821092" cy="4167153"/>
          </a:xfrm>
        </p:grpSpPr>
        <p:pic>
          <p:nvPicPr>
            <p:cNvPr id="451" name="Nucleus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222365" y="888673"/>
              <a:ext cx="946548" cy="912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Shape 452"/>
            <p:cNvSpPr/>
            <p:nvPr/>
          </p:nvSpPr>
          <p:spPr>
            <a:xfrm>
              <a:off x="-160663" y="443440"/>
              <a:ext cx="1785230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rgbClr val="00407A"/>
                  </a:solidFill>
                </a:rPr>
                <a:t>Projectile (Z</a:t>
              </a:r>
              <a:r>
                <a:rPr baseline="-5999" dirty="0">
                  <a:solidFill>
                    <a:srgbClr val="00407A"/>
                  </a:solidFill>
                </a:rPr>
                <a:t>1</a:t>
              </a:r>
              <a:r>
                <a:rPr dirty="0">
                  <a:solidFill>
                    <a:srgbClr val="00407A"/>
                  </a:solidFill>
                </a:rPr>
                <a:t>,A</a:t>
              </a:r>
              <a:r>
                <a:rPr baseline="-5999" dirty="0">
                  <a:solidFill>
                    <a:srgbClr val="00407A"/>
                  </a:solidFill>
                </a:rPr>
                <a:t>1</a:t>
              </a:r>
              <a:r>
                <a:rPr dirty="0">
                  <a:solidFill>
                    <a:srgbClr val="00407A"/>
                  </a:solidFill>
                </a:rPr>
                <a:t>)</a:t>
              </a:r>
            </a:p>
          </p:txBody>
        </p:sp>
        <p:sp>
          <p:nvSpPr>
            <p:cNvPr id="453" name="Shape 453"/>
            <p:cNvSpPr/>
            <p:nvPr/>
          </p:nvSpPr>
          <p:spPr>
            <a:xfrm flipH="1">
              <a:off x="1253724" y="1446382"/>
              <a:ext cx="2000271" cy="1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solid"/>
              <a:bevel/>
              <a:headEnd type="arrow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454" name="Nucleus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 rot="7001177">
              <a:off x="4468431" y="171392"/>
              <a:ext cx="946548" cy="912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Shape 455"/>
            <p:cNvSpPr/>
            <p:nvPr/>
          </p:nvSpPr>
          <p:spPr>
            <a:xfrm>
              <a:off x="4787018" y="1221156"/>
              <a:ext cx="1480392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407A"/>
                  </a:solidFill>
                </a:rPr>
                <a:t>Target (Z</a:t>
              </a:r>
              <a:r>
                <a:rPr baseline="-5999">
                  <a:solidFill>
                    <a:srgbClr val="00407A"/>
                  </a:solidFill>
                </a:rPr>
                <a:t>2</a:t>
              </a:r>
              <a:r>
                <a:rPr>
                  <a:solidFill>
                    <a:srgbClr val="00407A"/>
                  </a:solidFill>
                </a:rPr>
                <a:t>,A</a:t>
              </a:r>
              <a:r>
                <a:rPr baseline="-5999">
                  <a:solidFill>
                    <a:srgbClr val="00407A"/>
                  </a:solidFill>
                </a:rPr>
                <a:t>2</a:t>
              </a:r>
              <a:r>
                <a:rPr>
                  <a:solidFill>
                    <a:srgbClr val="00407A"/>
                  </a:solidFill>
                </a:rPr>
                <a:t>)</a:t>
              </a:r>
            </a:p>
          </p:txBody>
        </p:sp>
        <p:sp>
          <p:nvSpPr>
            <p:cNvPr id="456" name="Shape 456"/>
            <p:cNvSpPr/>
            <p:nvPr/>
          </p:nvSpPr>
          <p:spPr>
            <a:xfrm>
              <a:off x="1624568" y="633781"/>
              <a:ext cx="2754626" cy="4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2387815" y="624214"/>
              <a:ext cx="1" cy="822169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solid"/>
              <a:bevel/>
              <a:headEnd type="stealth" w="med" len="med"/>
              <a:tailEnd type="stealth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2514314" y="904152"/>
              <a:ext cx="231277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407A"/>
                  </a:solidFill>
                </a:rPr>
                <a:t>b</a:t>
              </a:r>
            </a:p>
          </p:txBody>
        </p:sp>
        <p:sp>
          <p:nvSpPr>
            <p:cNvPr id="459" name="Shape 459"/>
            <p:cNvSpPr/>
            <p:nvPr/>
          </p:nvSpPr>
          <p:spPr>
            <a:xfrm>
              <a:off x="3218276" y="1455277"/>
              <a:ext cx="3429001" cy="2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0" y="0"/>
                  </a:moveTo>
                  <a:cubicBezTo>
                    <a:pt x="0" y="0"/>
                    <a:pt x="3206" y="-67"/>
                    <a:pt x="5962" y="1945"/>
                  </a:cubicBezTo>
                  <a:cubicBezTo>
                    <a:pt x="8719" y="3958"/>
                    <a:pt x="10688" y="6037"/>
                    <a:pt x="13950" y="10532"/>
                  </a:cubicBezTo>
                  <a:cubicBezTo>
                    <a:pt x="17212" y="15026"/>
                    <a:pt x="21600" y="21533"/>
                    <a:pt x="21600" y="21533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1D8DB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3718338" y="633781"/>
              <a:ext cx="2942091" cy="3580807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4013018" y="633781"/>
              <a:ext cx="175784" cy="3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17" h="21600" extrusionOk="0">
                  <a:moveTo>
                    <a:pt x="0" y="21600"/>
                  </a:moveTo>
                  <a:cubicBezTo>
                    <a:pt x="0" y="21600"/>
                    <a:pt x="21600" y="16200"/>
                    <a:pt x="17100" y="0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1D8DB0"/>
              </a:solidFill>
              <a:prstDash val="dash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3915883" y="620485"/>
              <a:ext cx="228152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i="1"/>
              </a:lvl1pPr>
            </a:lstStyle>
            <a:p>
              <a:pPr lvl="0">
                <a:defRPr i="0">
                  <a:solidFill>
                    <a:srgbClr val="000000"/>
                  </a:solidFill>
                </a:defRPr>
              </a:pPr>
              <a:r>
                <a:rPr i="1" dirty="0">
                  <a:solidFill>
                    <a:srgbClr val="00407A"/>
                  </a:solidFill>
                </a:rPr>
                <a:t>θ</a:t>
              </a:r>
            </a:p>
          </p:txBody>
        </p:sp>
        <p:sp>
          <p:nvSpPr>
            <p:cNvPr id="463" name="Shape 463"/>
            <p:cNvSpPr/>
            <p:nvPr/>
          </p:nvSpPr>
          <p:spPr>
            <a:xfrm>
              <a:off x="3178881" y="1118464"/>
              <a:ext cx="218441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407A"/>
                  </a:solidFill>
                </a:rPr>
                <a:t>v</a:t>
              </a:r>
            </a:p>
          </p:txBody>
        </p:sp>
      </p:grpSp>
      <p:grpSp>
        <p:nvGrpSpPr>
          <p:cNvPr id="467" name="Group 467"/>
          <p:cNvGrpSpPr/>
          <p:nvPr/>
        </p:nvGrpSpPr>
        <p:grpSpPr>
          <a:xfrm>
            <a:off x="6523006" y="2875168"/>
            <a:ext cx="2505334" cy="1098352"/>
            <a:chOff x="201175" y="-1177073"/>
            <a:chExt cx="2505332" cy="1098351"/>
          </a:xfrm>
        </p:grpSpPr>
        <p:sp>
          <p:nvSpPr>
            <p:cNvPr id="465" name="Shape 465"/>
            <p:cNvSpPr/>
            <p:nvPr/>
          </p:nvSpPr>
          <p:spPr>
            <a:xfrm>
              <a:off x="201175" y="-1177074"/>
              <a:ext cx="250533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407A"/>
                  </a:solidFill>
                </a:rPr>
                <a:t>Sommerfeld parameter:</a:t>
              </a:r>
            </a:p>
          </p:txBody>
        </p:sp>
        <p:pic>
          <p:nvPicPr>
            <p:cNvPr id="466" name="droppedImage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576243" y="-677011"/>
              <a:ext cx="1384103" cy="598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0" name="Group 470"/>
          <p:cNvGrpSpPr/>
          <p:nvPr/>
        </p:nvGrpSpPr>
        <p:grpSpPr>
          <a:xfrm>
            <a:off x="7335599" y="4469006"/>
            <a:ext cx="1565261" cy="716384"/>
            <a:chOff x="46889" y="24780"/>
            <a:chExt cx="1565260" cy="716383"/>
          </a:xfrm>
        </p:grpSpPr>
        <p:pic>
          <p:nvPicPr>
            <p:cNvPr id="468" name="droppedImage.pd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494655" y="500062"/>
              <a:ext cx="669728" cy="241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9" name="Shape 469"/>
            <p:cNvSpPr/>
            <p:nvPr/>
          </p:nvSpPr>
          <p:spPr>
            <a:xfrm>
              <a:off x="46889" y="24780"/>
              <a:ext cx="156526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407A"/>
                  </a:solidFill>
                </a:rPr>
                <a:t>“Safe” Coulex:</a:t>
              </a:r>
            </a:p>
          </p:txBody>
        </p:sp>
      </p:grpSp>
      <p:pic>
        <p:nvPicPr>
          <p:cNvPr id="471" name="224Ra_excitation.pd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4" y="2961759"/>
            <a:ext cx="2956209" cy="33368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613835" y="5663022"/>
            <a:ext cx="337321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Dominated by E2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407A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and E3 excitation near the Coulomb barrier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407A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539999" y="179999"/>
            <a:ext cx="8334001" cy="75218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Octupole Collectivity</a:t>
            </a:r>
          </a:p>
        </p:txBody>
      </p:sp>
      <p:sp>
        <p:nvSpPr>
          <p:cNvPr id="22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39999" y="6500501"/>
            <a:ext cx="3441027" cy="288000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Liam </a:t>
            </a:r>
            <a:r>
              <a:rPr lang="nl-NL" dirty="0" err="1" smtClean="0"/>
              <a:t>Gaffney</a:t>
            </a:r>
            <a:r>
              <a:rPr lang="nl-NL" dirty="0" smtClean="0"/>
              <a:t> - EuNPC2015</a:t>
            </a:r>
            <a:endParaRPr lang="nl-NL" dirty="0"/>
          </a:p>
        </p:txBody>
      </p:sp>
      <p:sp>
        <p:nvSpPr>
          <p:cNvPr id="23" name="Shape 290"/>
          <p:cNvSpPr>
            <a:spLocks noGrp="1"/>
          </p:cNvSpPr>
          <p:nvPr>
            <p:ph type="sldNum" sz="quarter" idx="12"/>
          </p:nvPr>
        </p:nvSpPr>
        <p:spPr>
          <a:xfrm>
            <a:off x="3973807" y="6514607"/>
            <a:ext cx="936000" cy="288000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pPr lvl="0"/>
              <a:t>9</a:t>
            </a:fld>
            <a:endParaRPr lang="en-US" dirty="0"/>
          </a:p>
        </p:txBody>
      </p:sp>
      <p:pic>
        <p:nvPicPr>
          <p:cNvPr id="278" name="BE3_vs_Z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1013885" y="-792915"/>
            <a:ext cx="6607237" cy="870644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3330774" y="1199311"/>
            <a:ext cx="419695" cy="4580930"/>
          </a:xfrm>
          <a:prstGeom prst="roundRect">
            <a:avLst>
              <a:gd name="adj" fmla="val 31915"/>
            </a:avLst>
          </a:prstGeom>
          <a:solidFill>
            <a:srgbClr val="FF2600">
              <a:alpha val="3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4866680" y="1199311"/>
            <a:ext cx="419695" cy="4580930"/>
          </a:xfrm>
          <a:prstGeom prst="roundRect">
            <a:avLst>
              <a:gd name="adj" fmla="val 31915"/>
            </a:avLst>
          </a:prstGeom>
          <a:solidFill>
            <a:srgbClr val="FF2600">
              <a:alpha val="3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7099102" y="1199311"/>
            <a:ext cx="419695" cy="4580930"/>
          </a:xfrm>
          <a:prstGeom prst="roundRect">
            <a:avLst>
              <a:gd name="adj" fmla="val 31915"/>
            </a:avLst>
          </a:prstGeom>
          <a:solidFill>
            <a:srgbClr val="FF2600">
              <a:alpha val="3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6809383" y="5367803"/>
            <a:ext cx="1366243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b="1">
                <a:latin typeface="Helvetica"/>
                <a:ea typeface="Helvetica"/>
                <a:cs typeface="Helvetica"/>
                <a:sym typeface="Helvetica"/>
              </a:rPr>
              <a:t>Rn (</a:t>
            </a:r>
            <a:r>
              <a:rPr sz="1700" b="1" i="1">
                <a:latin typeface="Helvetica"/>
                <a:ea typeface="Helvetica"/>
                <a:cs typeface="Helvetica"/>
                <a:sym typeface="Helvetica"/>
              </a:rPr>
              <a:t>Z</a:t>
            </a:r>
            <a:r>
              <a:rPr sz="1700" b="1">
                <a:latin typeface="Helvetica"/>
                <a:ea typeface="Helvetica"/>
                <a:cs typeface="Helvetica"/>
                <a:sym typeface="Helvetica"/>
              </a:rPr>
              <a:t>=86)?</a:t>
            </a:r>
          </a:p>
        </p:txBody>
      </p:sp>
      <p:sp>
        <p:nvSpPr>
          <p:cNvPr id="283" name="Shape 283"/>
          <p:cNvSpPr/>
          <p:nvPr/>
        </p:nvSpPr>
        <p:spPr>
          <a:xfrm>
            <a:off x="2491383" y="1751280"/>
            <a:ext cx="839391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b="1" i="1">
                <a:latin typeface="Helvetica"/>
                <a:ea typeface="Helvetica"/>
                <a:cs typeface="Helvetica"/>
                <a:sym typeface="Helvetica"/>
              </a:rPr>
              <a:t>Z </a:t>
            </a:r>
            <a:r>
              <a:rPr sz="1700" b="1">
                <a:latin typeface="Helvetica"/>
                <a:ea typeface="Helvetica"/>
                <a:cs typeface="Helvetica"/>
                <a:sym typeface="Helvetica"/>
              </a:rPr>
              <a:t>= 34</a:t>
            </a:r>
          </a:p>
        </p:txBody>
      </p:sp>
      <p:sp>
        <p:nvSpPr>
          <p:cNvPr id="284" name="Shape 284"/>
          <p:cNvSpPr/>
          <p:nvPr/>
        </p:nvSpPr>
        <p:spPr>
          <a:xfrm>
            <a:off x="4071937" y="2340639"/>
            <a:ext cx="839391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b="1" i="1">
                <a:latin typeface="Helvetica"/>
                <a:ea typeface="Helvetica"/>
                <a:cs typeface="Helvetica"/>
                <a:sym typeface="Helvetica"/>
              </a:rPr>
              <a:t>Z </a:t>
            </a:r>
            <a:r>
              <a:rPr sz="1700" b="1">
                <a:latin typeface="Helvetica"/>
                <a:ea typeface="Helvetica"/>
                <a:cs typeface="Helvetica"/>
                <a:sym typeface="Helvetica"/>
              </a:rPr>
              <a:t>= 56</a:t>
            </a:r>
          </a:p>
        </p:txBody>
      </p:sp>
      <p:sp>
        <p:nvSpPr>
          <p:cNvPr id="285" name="Shape 285"/>
          <p:cNvSpPr/>
          <p:nvPr/>
        </p:nvSpPr>
        <p:spPr>
          <a:xfrm>
            <a:off x="6304359" y="1753599"/>
            <a:ext cx="839391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b="1" i="1" dirty="0">
                <a:latin typeface="Helvetica"/>
                <a:ea typeface="Helvetica"/>
                <a:cs typeface="Helvetica"/>
                <a:sym typeface="Helvetica"/>
              </a:rPr>
              <a:t>Z </a:t>
            </a:r>
            <a:r>
              <a:rPr sz="1700" b="1" dirty="0">
                <a:latin typeface="Helvetica"/>
                <a:ea typeface="Helvetica"/>
                <a:cs typeface="Helvetica"/>
                <a:sym typeface="Helvetica"/>
              </a:rPr>
              <a:t>= 88</a:t>
            </a:r>
          </a:p>
        </p:txBody>
      </p:sp>
      <p:sp>
        <p:nvSpPr>
          <p:cNvPr id="286" name="Shape 286"/>
          <p:cNvSpPr/>
          <p:nvPr/>
        </p:nvSpPr>
        <p:spPr>
          <a:xfrm>
            <a:off x="7125890" y="1753599"/>
            <a:ext cx="839391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1700" b="1" i="1">
                <a:latin typeface="Helvetica"/>
                <a:ea typeface="Helvetica"/>
                <a:cs typeface="Helvetica"/>
                <a:sym typeface="Helvetica"/>
              </a:rPr>
              <a:t>N </a:t>
            </a:r>
            <a:r>
              <a:rPr sz="1700" b="1">
                <a:latin typeface="Helvetica"/>
                <a:ea typeface="Helvetica"/>
                <a:cs typeface="Helvetica"/>
                <a:sym typeface="Helvetica"/>
              </a:rPr>
              <a:t>= 134</a:t>
            </a:r>
          </a:p>
        </p:txBody>
      </p:sp>
      <p:grpSp>
        <p:nvGrpSpPr>
          <p:cNvPr id="290" name="Group 290"/>
          <p:cNvGrpSpPr/>
          <p:nvPr/>
        </p:nvGrpSpPr>
        <p:grpSpPr>
          <a:xfrm>
            <a:off x="401486" y="1091043"/>
            <a:ext cx="5384602" cy="3616525"/>
            <a:chOff x="0" y="0"/>
            <a:chExt cx="7658100" cy="5143500"/>
          </a:xfrm>
        </p:grpSpPr>
        <p:pic>
          <p:nvPicPr>
            <p:cNvPr id="287" name="segre.png"/>
            <p:cNvPicPr/>
            <p:nvPr/>
          </p:nvPicPr>
          <p:blipFill>
            <a:blip r:embed="rId3" cstate="print">
              <a:extLst/>
            </a:blip>
            <a:srcRect l="10974" t="18434" r="10982" b="7294"/>
            <a:stretch>
              <a:fillRect/>
            </a:stretch>
          </p:blipFill>
          <p:spPr>
            <a:xfrm>
              <a:off x="0" y="0"/>
              <a:ext cx="7658100" cy="5143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Shape 288"/>
            <p:cNvSpPr/>
            <p:nvPr/>
          </p:nvSpPr>
          <p:spPr>
            <a:xfrm>
              <a:off x="6323229" y="944130"/>
              <a:ext cx="984085" cy="856589"/>
            </a:xfrm>
            <a:prstGeom prst="line">
              <a:avLst/>
            </a:prstGeom>
            <a:noFill/>
            <a:ln w="38100" cap="flat">
              <a:solidFill>
                <a:srgbClr val="BE38F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6734615" y="1796173"/>
              <a:ext cx="850602" cy="459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1100" baseline="31999">
                  <a:solidFill>
                    <a:srgbClr val="BE38F3"/>
                  </a:solidFill>
                  <a:latin typeface="Marker Felt"/>
                  <a:ea typeface="Marker Felt"/>
                  <a:cs typeface="Marker Felt"/>
                  <a:sym typeface="Marker Felt"/>
                </a:rPr>
                <a:t>226</a:t>
              </a:r>
              <a:r>
                <a:rPr sz="1100">
                  <a:solidFill>
                    <a:srgbClr val="BE38F3"/>
                  </a:solidFill>
                  <a:latin typeface="Marker Felt"/>
                  <a:ea typeface="Marker Felt"/>
                  <a:cs typeface="Marker Felt"/>
                  <a:sym typeface="Marker Felt"/>
                </a:rPr>
                <a:t>Ra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 advAuto="0"/>
      <p:bldP spid="280" grpId="0" animBg="1" advAuto="0"/>
      <p:bldP spid="281" grpId="0" animBg="1" advAuto="0"/>
      <p:bldP spid="282" grpId="0" animBg="1" advAuto="0"/>
      <p:bldP spid="283" grpId="0" animBg="1" advAuto="0"/>
      <p:bldP spid="284" grpId="0" animBg="1" advAuto="0"/>
      <p:bldP spid="285" grpId="0" animBg="1" advAuto="0"/>
      <p:bldP spid="286" grpId="0" animBg="1" advAuto="0"/>
      <p:bldP spid="290" grpId="0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407A"/>
      </a:dk1>
      <a:lt1>
        <a:srgbClr val="FFFFFF"/>
      </a:lt1>
      <a:dk2>
        <a:srgbClr val="A7A7A7"/>
      </a:dk2>
      <a:lt2>
        <a:srgbClr val="535353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D8DB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407A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D8DB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rgbClr val="00407A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nCoulex-ISTROS-20150501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KULeuven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D8DB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407A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1D8DB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407A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RnCoulex-ISTROS-20150501.thmx</Template>
  <TotalTime>7796</TotalTime>
  <Words>2220</Words>
  <Application>Microsoft Macintosh PowerPoint</Application>
  <PresentationFormat>On-screen Show (4:3)</PresentationFormat>
  <Paragraphs>401</Paragraphs>
  <Slides>29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Default</vt:lpstr>
      <vt:lpstr>RnCoulex-ISTROS-20150501</vt:lpstr>
      <vt:lpstr>Corporate-KU Leuven-Liggend-Achtergrond Wit en Watermerk</vt:lpstr>
      <vt:lpstr>1_KULeuven</vt:lpstr>
      <vt:lpstr>1_Corporate-KU Leuven-Liggend-Achtergrond Wit en Watermerk</vt:lpstr>
      <vt:lpstr>Pear-shaped nuclei measured via Coulomb excitation at REX-ISOLDE</vt:lpstr>
      <vt:lpstr>    Nuclear Shapes</vt:lpstr>
      <vt:lpstr>Reflection Asymmetry (Nuclei)</vt:lpstr>
      <vt:lpstr>Reflection Asymmetry (Molecules)</vt:lpstr>
      <vt:lpstr>Reflection Asymmetry</vt:lpstr>
      <vt:lpstr>Quantifying the pear-shape</vt:lpstr>
      <vt:lpstr>Quantifying the pear-shape</vt:lpstr>
      <vt:lpstr>Coulomb Excitation</vt:lpstr>
      <vt:lpstr>Octupole Collectivity</vt:lpstr>
      <vt:lpstr>REX-ISOLDE, CERN</vt:lpstr>
      <vt:lpstr>Miniball @ REX-ISOLDE</vt:lpstr>
      <vt:lpstr>Miniball: Coulex set-up</vt:lpstr>
      <vt:lpstr>Particle-gamma coincidences</vt:lpstr>
      <vt:lpstr>Spectra - 220Rn and 224Ra</vt:lpstr>
      <vt:lpstr>Analysis - 224Ra Gosia</vt:lpstr>
      <vt:lpstr>Results - 224Ra</vt:lpstr>
      <vt:lpstr>Results - 220Rn</vt:lpstr>
      <vt:lpstr>Static or dynamic pear-shape?</vt:lpstr>
      <vt:lpstr>Statically deformed or vibrational?</vt:lpstr>
      <vt:lpstr>Comparison to theory</vt:lpstr>
      <vt:lpstr>Electric Dipole Moment (EDM)</vt:lpstr>
      <vt:lpstr>Octupole enhanced EDM</vt:lpstr>
      <vt:lpstr>Preliminary Coulex of 221Rn</vt:lpstr>
      <vt:lpstr>Summary and outlook</vt:lpstr>
      <vt:lpstr>Collaborators</vt:lpstr>
      <vt:lpstr>Future measurements</vt:lpstr>
      <vt:lpstr>HIE-ISOLDE</vt:lpstr>
      <vt:lpstr>Analysis - 220Rn: High/Low θ</vt:lpstr>
      <vt:lpstr>Analysis - 220Rn γ-γ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Structure Goes Pear Shaped</dc:title>
  <cp:lastModifiedBy>Liam Gaffney</cp:lastModifiedBy>
  <cp:revision>131</cp:revision>
  <dcterms:modified xsi:type="dcterms:W3CDTF">2015-09-04T14:20:59Z</dcterms:modified>
</cp:coreProperties>
</file>