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7" r:id="rId2"/>
    <p:sldId id="258" r:id="rId3"/>
    <p:sldId id="259" r:id="rId4"/>
    <p:sldId id="269" r:id="rId5"/>
    <p:sldId id="260" r:id="rId6"/>
    <p:sldId id="275" r:id="rId7"/>
    <p:sldId id="274" r:id="rId8"/>
    <p:sldId id="276" r:id="rId9"/>
    <p:sldId id="277" r:id="rId10"/>
    <p:sldId id="278" r:id="rId11"/>
    <p:sldId id="279" r:id="rId12"/>
    <p:sldId id="281" r:id="rId13"/>
    <p:sldId id="282" r:id="rId14"/>
    <p:sldId id="280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DB7C-BF55-4B86-9CBD-B8D008E3FB1F}" type="datetimeFigureOut">
              <a:rPr lang="ro-RO" smtClean="0"/>
              <a:t>03.09.2015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F0FC-8F84-4FF1-8DC5-64D09D3677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7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EB35C5-D1E9-443F-BFE5-13E39201025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66298" y="1700808"/>
            <a:ext cx="5742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dirty="0" smtClean="0"/>
              <a:t>High accuracy neutron inelastic cross</a:t>
            </a:r>
          </a:p>
          <a:p>
            <a:pPr algn="ctr" eaLnBrk="1" hangingPunct="1"/>
            <a:r>
              <a:rPr lang="en-US" b="1" dirty="0" smtClean="0"/>
              <a:t>section measurements on </a:t>
            </a:r>
            <a:r>
              <a:rPr lang="en-US" b="1" baseline="30000" dirty="0" smtClean="0"/>
              <a:t>206</a:t>
            </a:r>
            <a:r>
              <a:rPr lang="en-US" b="1" dirty="0" smtClean="0"/>
              <a:t>Pb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027" y="2780928"/>
            <a:ext cx="8658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marL="342900" indent="-342900" algn="ctr" eaLnBrk="1" hangingPunct="1">
              <a:buAutoNum type="alphaUcPeriod"/>
            </a:pPr>
            <a:r>
              <a:rPr lang="ro-RO" sz="1800" dirty="0" smtClean="0">
                <a:latin typeface="Arial" pitchFamily="34" charset="0"/>
                <a:cs typeface="Arial" pitchFamily="34" charset="0"/>
              </a:rPr>
              <a:t>Negret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L.C.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Mihailescu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C. Borcea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Ph. Dessagne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K.H. Guber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M. Kerveno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A.J. Koning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A. Olacel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1,6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A.J.M. Plompen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C. Rouki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and G. Rudolf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3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3717032"/>
            <a:ext cx="89289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i="1" baseline="30000" dirty="0" smtClean="0"/>
              <a:t>1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Horia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Hulubei</a:t>
            </a:r>
            <a:r>
              <a:rPr lang="en-US" sz="1400" i="1" dirty="0" smtClean="0"/>
              <a:t> National Institute for Physics and Nuclear Engineering, Bucharest-</a:t>
            </a:r>
            <a:r>
              <a:rPr lang="en-US" sz="1400" i="1" dirty="0" err="1" smtClean="0"/>
              <a:t>Magurele</a:t>
            </a:r>
            <a:r>
              <a:rPr lang="en-US" sz="1400" i="1" dirty="0" smtClean="0"/>
              <a:t>, Romania</a:t>
            </a:r>
          </a:p>
          <a:p>
            <a:pPr algn="ctr" eaLnBrk="1" hangingPunct="1"/>
            <a:endParaRPr lang="en-US" sz="1400" i="1" dirty="0"/>
          </a:p>
          <a:p>
            <a:pPr algn="ctr" eaLnBrk="1" hangingPunct="1"/>
            <a:r>
              <a:rPr lang="en-US" sz="1400" i="1" baseline="30000" dirty="0" smtClean="0"/>
              <a:t>2</a:t>
            </a:r>
            <a:r>
              <a:rPr lang="en-US" sz="1400" i="1" dirty="0" smtClean="0"/>
              <a:t> </a:t>
            </a:r>
            <a:r>
              <a:rPr lang="ro-RO" sz="1400" i="1" dirty="0"/>
              <a:t>European Comission, Joint Research Center, Institute for Reference Materials and Measurements</a:t>
            </a:r>
            <a:r>
              <a:rPr lang="en-US" sz="1400" i="1" dirty="0"/>
              <a:t>, </a:t>
            </a:r>
            <a:r>
              <a:rPr lang="ro-RO" sz="1400" i="1" dirty="0" smtClean="0"/>
              <a:t>Geel</a:t>
            </a:r>
            <a:r>
              <a:rPr lang="en-US" sz="1400" i="1" dirty="0"/>
              <a:t>, </a:t>
            </a:r>
            <a:r>
              <a:rPr lang="ro-RO" sz="1400" i="1" dirty="0" smtClean="0"/>
              <a:t>B</a:t>
            </a:r>
            <a:r>
              <a:rPr lang="en-US" sz="1400" i="1" dirty="0" err="1" smtClean="0"/>
              <a:t>elgium</a:t>
            </a:r>
            <a:endParaRPr lang="en-US" sz="1400" i="1" dirty="0" smtClean="0"/>
          </a:p>
          <a:p>
            <a:pPr algn="ctr" eaLnBrk="1" hangingPunct="1"/>
            <a:endParaRPr lang="en-US" sz="1400" i="1" dirty="0"/>
          </a:p>
          <a:p>
            <a:pPr algn="ctr"/>
            <a:r>
              <a:rPr lang="en-US" sz="1400" i="1" baseline="30000" dirty="0" smtClean="0"/>
              <a:t>3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Universite</a:t>
            </a:r>
            <a:r>
              <a:rPr lang="en-US" sz="1400" i="1" dirty="0" smtClean="0"/>
              <a:t> </a:t>
            </a:r>
            <a:r>
              <a:rPr lang="en-US" sz="1400" i="1" dirty="0"/>
              <a:t>de Strasbourg, </a:t>
            </a:r>
            <a:r>
              <a:rPr lang="en-US" sz="1400" i="1" dirty="0" smtClean="0"/>
              <a:t>IPHC and CNRS</a:t>
            </a:r>
            <a:r>
              <a:rPr lang="en-US" sz="1400" i="1" dirty="0"/>
              <a:t>, UMR7178, </a:t>
            </a:r>
            <a:r>
              <a:rPr lang="en-US" sz="1400" i="1" dirty="0" smtClean="0"/>
              <a:t>Strasbourg</a:t>
            </a:r>
            <a:r>
              <a:rPr lang="en-US" sz="1400" i="1" dirty="0"/>
              <a:t>, </a:t>
            </a:r>
            <a:r>
              <a:rPr lang="en-US" sz="1400" i="1" dirty="0" smtClean="0"/>
              <a:t>France</a:t>
            </a:r>
          </a:p>
          <a:p>
            <a:pPr algn="ctr" eaLnBrk="1" hangingPunct="1"/>
            <a:endParaRPr lang="en-US" sz="1400" i="1" dirty="0"/>
          </a:p>
          <a:p>
            <a:pPr algn="ctr" eaLnBrk="1" hangingPunct="1"/>
            <a:r>
              <a:rPr lang="en-US" sz="1400" i="1" baseline="30000" dirty="0" smtClean="0"/>
              <a:t>4</a:t>
            </a:r>
            <a:r>
              <a:rPr lang="en-US" sz="1400" i="1" dirty="0" smtClean="0"/>
              <a:t> Reactor </a:t>
            </a:r>
            <a:r>
              <a:rPr lang="en-US" sz="1400" i="1" dirty="0"/>
              <a:t>and Nuclear Systems Division, Oak Ridge National </a:t>
            </a:r>
            <a:r>
              <a:rPr lang="en-US" sz="1400" i="1" dirty="0" smtClean="0"/>
              <a:t>Laboratory, </a:t>
            </a:r>
            <a:r>
              <a:rPr lang="en-US" sz="1400" i="1" dirty="0"/>
              <a:t>USA</a:t>
            </a:r>
            <a:endParaRPr lang="en-US" sz="1400" i="1" dirty="0" smtClean="0"/>
          </a:p>
          <a:p>
            <a:pPr algn="ctr" eaLnBrk="1" hangingPunct="1"/>
            <a:endParaRPr lang="en-US" sz="1400" i="1" dirty="0"/>
          </a:p>
          <a:p>
            <a:pPr algn="ctr" eaLnBrk="1" hangingPunct="1"/>
            <a:r>
              <a:rPr lang="en-US" sz="1400" i="1" baseline="30000" dirty="0" smtClean="0"/>
              <a:t>5</a:t>
            </a:r>
            <a:r>
              <a:rPr lang="en-US" sz="1400" i="1" dirty="0" smtClean="0"/>
              <a:t> Nuclear </a:t>
            </a:r>
            <a:r>
              <a:rPr lang="en-US" sz="1400" i="1" dirty="0"/>
              <a:t>Research Group </a:t>
            </a:r>
            <a:r>
              <a:rPr lang="en-US" sz="1400" i="1" dirty="0" err="1" smtClean="0"/>
              <a:t>Petten</a:t>
            </a:r>
            <a:r>
              <a:rPr lang="en-US" sz="1400" i="1" dirty="0" smtClean="0"/>
              <a:t>, </a:t>
            </a:r>
            <a:r>
              <a:rPr lang="en-US" sz="1400" i="1" dirty="0"/>
              <a:t>The </a:t>
            </a:r>
            <a:r>
              <a:rPr lang="en-US" sz="1400" i="1" dirty="0" smtClean="0"/>
              <a:t>Netherlands</a:t>
            </a:r>
          </a:p>
          <a:p>
            <a:pPr algn="ctr" eaLnBrk="1" hangingPunct="1"/>
            <a:endParaRPr lang="en-US" sz="1400" i="1" dirty="0"/>
          </a:p>
          <a:p>
            <a:pPr algn="ctr" eaLnBrk="1" hangingPunct="1"/>
            <a:r>
              <a:rPr lang="en-US" sz="1400" i="1" baseline="30000" dirty="0" smtClean="0"/>
              <a:t>6</a:t>
            </a:r>
            <a:r>
              <a:rPr lang="en-US" sz="1400" i="1" dirty="0" smtClean="0"/>
              <a:t> University </a:t>
            </a:r>
            <a:r>
              <a:rPr lang="en-US" sz="1400" i="1" dirty="0"/>
              <a:t>of Bucharest, Faculty of Physics, </a:t>
            </a:r>
            <a:r>
              <a:rPr lang="en-US" sz="1400" i="1" dirty="0" smtClean="0"/>
              <a:t>Romania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3205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baseline="30000" dirty="0" smtClean="0">
                <a:solidFill>
                  <a:schemeClr val="bg1"/>
                </a:solidFill>
              </a:rPr>
              <a:t>206</a:t>
            </a:r>
            <a:r>
              <a:rPr lang="en-US" sz="3200" b="1" dirty="0" smtClean="0">
                <a:solidFill>
                  <a:schemeClr val="bg1"/>
                </a:solidFill>
              </a:rPr>
              <a:t>Pb(</a:t>
            </a:r>
            <a:r>
              <a:rPr lang="en-US" sz="3200" b="1" dirty="0" err="1" smtClean="0">
                <a:solidFill>
                  <a:schemeClr val="bg1"/>
                </a:solidFill>
              </a:rPr>
              <a:t>n,n’</a:t>
            </a:r>
            <a:r>
              <a:rPr lang="en-US" sz="32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sz="3200" b="1" dirty="0" smtClean="0">
                <a:solidFill>
                  <a:schemeClr val="bg1"/>
                </a:solidFill>
              </a:rPr>
              <a:t>) results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7" y="3507973"/>
            <a:ext cx="5922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Neutron inelastic cross section measurements at GELINA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Details of the </a:t>
            </a:r>
            <a:r>
              <a:rPr lang="en-US" b="1" baseline="30000" dirty="0">
                <a:solidFill>
                  <a:schemeClr val="bg1">
                    <a:lumMod val="75000"/>
                  </a:schemeClr>
                </a:solidFill>
              </a:rPr>
              <a:t>206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Pb measurement</a:t>
            </a:r>
            <a:endParaRPr lang="ro-RO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Results</a:t>
            </a:r>
            <a:endParaRPr lang="ro-RO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/>
              <a:t>Conclusions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75571" y="411311"/>
            <a:ext cx="6732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</a:t>
            </a:r>
            <a:r>
              <a:rPr lang="en-US" b="1" u="sng" dirty="0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 production cross sections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8824" y="1254566"/>
            <a:ext cx="8803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We measured the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production cross section for 34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rays.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327264" cy="23290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37361"/>
            <a:ext cx="3471280" cy="2429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91" y="1772816"/>
            <a:ext cx="478338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1411" y="411311"/>
            <a:ext cx="5625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level cross sections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1"/>
            <a:ext cx="5472608" cy="51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83768" y="411311"/>
            <a:ext cx="6649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total inelastic cross section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00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68853" y="411311"/>
            <a:ext cx="4339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– the bonus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8824" y="1254566"/>
            <a:ext cx="8803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Whenever we detect two or more gammas from one level, we can determine (for each neutron energy!) the branching ratio: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2492896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552" y="292494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552" y="3212976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7584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16038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7584" y="248360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8515" y="249289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67267"/>
              </p:ext>
            </p:extLst>
          </p:nvPr>
        </p:nvGraphicFramePr>
        <p:xfrm>
          <a:off x="2771800" y="1999330"/>
          <a:ext cx="5710056" cy="4395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514"/>
                <a:gridCol w="1427514"/>
                <a:gridCol w="1427514"/>
                <a:gridCol w="1427514"/>
              </a:tblGrid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level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Branching ratio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Evaluated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1684.0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343.5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37.3(7)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35.4(5)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100.0(1)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2196.7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856.6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1393.8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82.7(13)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78(5)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2423.4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718.92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63.5(21)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48.5(20)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956.6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24.6(18)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20.6(16)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100(4)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2782.2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398.0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81.8(15)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79.6(7)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1098.3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100(11)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3244.2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1246.5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36.9(37)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22.2(21)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100(5)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139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1903.6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104.2(36)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92(4)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Conclusions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7" y="3507973"/>
            <a:ext cx="5922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Neutron inelastic cross section measurements at GELINA</a:t>
            </a:r>
            <a:endParaRPr lang="ro-RO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Details of the </a:t>
            </a:r>
            <a:r>
              <a:rPr lang="en-US" b="1" baseline="30000" dirty="0">
                <a:solidFill>
                  <a:schemeClr val="bg1">
                    <a:lumMod val="65000"/>
                  </a:schemeClr>
                </a:solidFill>
              </a:rPr>
              <a:t>206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Pb measurement</a:t>
            </a:r>
            <a:endParaRPr lang="ro-RO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ro-RO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3821" y="411311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dirty="0" smtClean="0"/>
              <a:t>Conclusions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87624" y="1686614"/>
            <a:ext cx="6552728" cy="303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We presented a short overview of the neutron inelastic scattering experiment on </a:t>
            </a:r>
            <a:r>
              <a:rPr lang="en-US" sz="1600" baseline="30000" dirty="0" smtClean="0"/>
              <a:t>206</a:t>
            </a:r>
            <a:r>
              <a:rPr lang="en-US" sz="1600" dirty="0" smtClean="0"/>
              <a:t>Pb, an important structural material.</a:t>
            </a:r>
          </a:p>
          <a:p>
            <a:pPr marL="265113" indent="-265113">
              <a:buFont typeface="Arial" pitchFamily="34" charset="0"/>
              <a:buChar char="•"/>
            </a:pPr>
            <a:endParaRPr lang="en-US" sz="1600" dirty="0" smtClean="0"/>
          </a:p>
          <a:p>
            <a:pPr marL="265113" indent="-265113">
              <a:buFont typeface="Arial" pitchFamily="34" charset="0"/>
              <a:buChar char="•"/>
            </a:pPr>
            <a:endParaRPr lang="en-US" sz="1600" dirty="0"/>
          </a:p>
          <a:p>
            <a:pPr marL="265113" indent="-265113">
              <a:buFont typeface="Arial" pitchFamily="34" charset="0"/>
              <a:buChar char="•"/>
            </a:pPr>
            <a:endParaRPr lang="en-US" sz="1600" dirty="0"/>
          </a:p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The production cross sections for 34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/>
              <a:t> </a:t>
            </a:r>
            <a:r>
              <a:rPr lang="en-US" sz="1600" dirty="0" smtClean="0"/>
              <a:t>rays were determined with unprecedented accuracy (up to 5%) up to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=18 MeV.</a:t>
            </a:r>
          </a:p>
          <a:p>
            <a:pPr marL="265113" indent="-265113">
              <a:buFont typeface="Arial" pitchFamily="34" charset="0"/>
              <a:buChar char="•"/>
            </a:pPr>
            <a:endParaRPr lang="en-US" sz="1600" dirty="0" smtClean="0"/>
          </a:p>
          <a:p>
            <a:pPr marL="265113" indent="-265113">
              <a:buFont typeface="Arial" pitchFamily="34" charset="0"/>
              <a:buChar char="•"/>
            </a:pPr>
            <a:endParaRPr lang="en-US" sz="1600" dirty="0"/>
          </a:p>
          <a:p>
            <a:pPr marL="265113" indent="-265113">
              <a:buFont typeface="Arial" pitchFamily="34" charset="0"/>
              <a:buChar char="•"/>
            </a:pPr>
            <a:endParaRPr lang="en-US" sz="1600" dirty="0"/>
          </a:p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Level cross sections and the total inelastic cross section were calculated up to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=3.5 MeV.</a:t>
            </a:r>
          </a:p>
          <a:p>
            <a:pPr marL="265113" indent="-265113">
              <a:buFont typeface="Arial" pitchFamily="34" charset="0"/>
              <a:buChar char="•"/>
            </a:pPr>
            <a:endParaRPr lang="en-US" sz="1600" dirty="0"/>
          </a:p>
          <a:p>
            <a:pPr marL="265113" indent="-265113">
              <a:buFont typeface="Arial" pitchFamily="34" charset="0"/>
              <a:buChar char="•"/>
            </a:pPr>
            <a:endParaRPr lang="en-US" sz="16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For more details see: </a:t>
            </a:r>
          </a:p>
          <a:p>
            <a:r>
              <a:rPr lang="en-US" sz="1600" b="1" dirty="0" smtClean="0"/>
              <a:t>A. </a:t>
            </a:r>
            <a:r>
              <a:rPr lang="en-US" sz="1600" b="1" dirty="0" err="1" smtClean="0"/>
              <a:t>Negret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Phys</a:t>
            </a:r>
            <a:r>
              <a:rPr lang="en-US" sz="1600" b="1" dirty="0" smtClean="0"/>
              <a:t> Rev. C91, 064618 (2015)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48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312" y="411311"/>
            <a:ext cx="1588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b="1" u="sng" dirty="0" smtClean="0"/>
              <a:t>Summary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2060848"/>
            <a:ext cx="5922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Neutron inelastic cross section measurements at GELINA</a:t>
            </a: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Details of the </a:t>
            </a:r>
            <a:r>
              <a:rPr lang="en-US" b="1" baseline="30000" dirty="0" smtClean="0"/>
              <a:t>206</a:t>
            </a:r>
            <a:r>
              <a:rPr lang="en-US" b="1" dirty="0" smtClean="0"/>
              <a:t>Pb measurement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Results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Conclusions</a:t>
            </a:r>
            <a:endParaRPr lang="ro-RO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20011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276872"/>
            <a:ext cx="91440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Inelastic cross section measurements at</a:t>
            </a:r>
            <a:r>
              <a:rPr lang="ro-RO" sz="3200" b="1" dirty="0" smtClean="0">
                <a:solidFill>
                  <a:schemeClr val="bg1"/>
                </a:solidFill>
              </a:rPr>
              <a:t> G</a:t>
            </a:r>
            <a:r>
              <a:rPr lang="en-US" sz="3200" b="1" dirty="0" smtClean="0">
                <a:solidFill>
                  <a:schemeClr val="bg1"/>
                </a:solidFill>
              </a:rPr>
              <a:t>ELINA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7" y="3507973"/>
            <a:ext cx="5922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Neutron inelastic cross section measurements at GELINA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/>
              <a:t>Details of the </a:t>
            </a:r>
            <a:r>
              <a:rPr lang="en-US" b="1" baseline="30000" dirty="0"/>
              <a:t>206</a:t>
            </a:r>
            <a:r>
              <a:rPr lang="en-US" b="1" dirty="0"/>
              <a:t>Pb measurement</a:t>
            </a:r>
            <a:endParaRPr lang="ro-RO" b="1" dirty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/>
              <a:t>Results</a:t>
            </a:r>
            <a:endParaRPr lang="ro-RO" b="1" dirty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/>
              <a:t>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72724" y="404664"/>
            <a:ext cx="5172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GELINA (</a:t>
            </a:r>
            <a:r>
              <a:rPr lang="en-US" sz="2400" b="1" u="sng" dirty="0" err="1" smtClean="0"/>
              <a:t>Geel</a:t>
            </a:r>
            <a:r>
              <a:rPr lang="en-US" sz="2400" b="1" u="sng" dirty="0" smtClean="0"/>
              <a:t> Linear Accelerator)</a:t>
            </a:r>
            <a:r>
              <a:rPr lang="ro-RO" sz="2400" b="1" u="sng" dirty="0" smtClean="0"/>
              <a:t>:</a:t>
            </a:r>
            <a:endParaRPr lang="en-US" sz="2400" b="1" u="sng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19475" y="836712"/>
            <a:ext cx="392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the white neutron source</a:t>
            </a:r>
            <a:endParaRPr lang="en-US" sz="2400" b="1" u="sng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53524" y="2276871"/>
            <a:ext cx="3995738" cy="10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ro-RO" sz="1600" dirty="0" smtClean="0"/>
              <a:t>Neutron source: GELINA </a:t>
            </a:r>
          </a:p>
          <a:p>
            <a:pPr marL="265113"/>
            <a:r>
              <a:rPr lang="ro-RO" sz="1600" dirty="0" smtClean="0"/>
              <a:t>(white flux 100 keV – 20 MeV), operated by </a:t>
            </a:r>
            <a:r>
              <a:rPr lang="en-US" sz="1600" dirty="0" smtClean="0"/>
              <a:t>EC-JRC-</a:t>
            </a:r>
            <a:r>
              <a:rPr lang="ro-RO" sz="1600" dirty="0" smtClean="0"/>
              <a:t>IRMM, Geel, Belgium </a:t>
            </a:r>
            <a:endParaRPr lang="en-US" sz="1600" dirty="0" smtClean="0"/>
          </a:p>
          <a:p>
            <a:pPr marL="265113"/>
            <a:r>
              <a:rPr lang="en-US" sz="1600" dirty="0" smtClean="0"/>
              <a:t>Pulsed beam, 800 Hz</a:t>
            </a:r>
            <a:endParaRPr lang="en-GB" sz="16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0718" y="3645024"/>
            <a:ext cx="3995738" cy="111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TOF technique</a:t>
            </a:r>
            <a:r>
              <a:rPr lang="ro-RO" sz="1600" dirty="0" smtClean="0"/>
              <a:t> (200 m flight path)</a:t>
            </a:r>
            <a:r>
              <a:rPr lang="en-US" sz="1600" dirty="0" smtClean="0"/>
              <a:t> using 4 </a:t>
            </a:r>
            <a:r>
              <a:rPr lang="en-US" sz="1600" dirty="0" err="1" smtClean="0"/>
              <a:t>HPGe</a:t>
            </a:r>
            <a:r>
              <a:rPr lang="en-US" sz="1600" dirty="0" smtClean="0"/>
              <a:t> detectors</a:t>
            </a:r>
            <a:r>
              <a:rPr lang="en-GB" sz="1600" dirty="0" smtClean="0"/>
              <a:t>:</a:t>
            </a:r>
            <a:endParaRPr lang="en-GB" sz="1600" dirty="0"/>
          </a:p>
          <a:p>
            <a:pPr lvl="1"/>
            <a:r>
              <a:rPr lang="en-GB" sz="1600" dirty="0"/>
              <a:t>Amplitude </a:t>
            </a:r>
            <a:r>
              <a:rPr lang="en-GB" sz="1600" dirty="0">
                <a:sym typeface="Wingdings" pitchFamily="2" charset="2"/>
              </a:rPr>
              <a:t> gamma energy</a:t>
            </a:r>
          </a:p>
          <a:p>
            <a:pPr lvl="1"/>
            <a:r>
              <a:rPr lang="en-GB" sz="1600" dirty="0">
                <a:sym typeface="Wingdings" pitchFamily="2" charset="2"/>
              </a:rPr>
              <a:t>Time  neutron </a:t>
            </a:r>
            <a:r>
              <a:rPr lang="en-GB" sz="1600" dirty="0" smtClean="0">
                <a:sym typeface="Wingdings" pitchFamily="2" charset="2"/>
              </a:rPr>
              <a:t>energy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319166"/>
            <a:ext cx="3907160" cy="5335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80718" y="4973992"/>
            <a:ext cx="3995738" cy="58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Flux monitored win a </a:t>
            </a:r>
            <a:r>
              <a:rPr lang="en-US" sz="1600" baseline="30000" dirty="0" smtClean="0"/>
              <a:t>235</a:t>
            </a:r>
            <a:r>
              <a:rPr lang="en-US" sz="1600" dirty="0" smtClean="0"/>
              <a:t>U Fission Chamber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995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43688" y="404664"/>
            <a:ext cx="6801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o-RO" sz="2400" b="1" u="sng" dirty="0" smtClean="0"/>
              <a:t>The gamma spectroscopy used to determine </a:t>
            </a:r>
          </a:p>
          <a:p>
            <a:pPr algn="r"/>
            <a:r>
              <a:rPr lang="ro-RO" sz="2400" b="1" u="sng" dirty="0" smtClean="0"/>
              <a:t>X(n,n’</a:t>
            </a:r>
            <a:r>
              <a:rPr lang="ro-RO" sz="2400" b="1" u="sng" dirty="0" smtClean="0">
                <a:latin typeface="Symbol" pitchFamily="18" charset="2"/>
              </a:rPr>
              <a:t>g</a:t>
            </a:r>
            <a:r>
              <a:rPr lang="ro-RO" sz="2400" b="1" u="sng" dirty="0" smtClean="0"/>
              <a:t>)X cross sections</a:t>
            </a:r>
            <a:endParaRPr lang="en-US" sz="2400" b="1" u="sng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82643" y="1752600"/>
            <a:ext cx="1749197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4 </a:t>
            </a:r>
            <a:r>
              <a:rPr lang="en-US" dirty="0">
                <a:solidFill>
                  <a:srgbClr val="FFFFFF"/>
                </a:solidFill>
              </a:rPr>
              <a:t>x HPGE yield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86400" y="1752600"/>
            <a:ext cx="1044575" cy="388938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FC yield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2775" y="2438400"/>
            <a:ext cx="2555875" cy="6635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dirty="0" smtClean="0">
                <a:solidFill>
                  <a:srgbClr val="FFFFFF"/>
                </a:solidFill>
              </a:rPr>
              <a:t>HPGe </a:t>
            </a:r>
            <a:r>
              <a:rPr lang="en-US" dirty="0" smtClean="0">
                <a:solidFill>
                  <a:srgbClr val="FFFFFF"/>
                </a:solidFill>
              </a:rPr>
              <a:t>Efficiency</a:t>
            </a:r>
            <a:r>
              <a:rPr lang="en-US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Monte-Carlo simulation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08104" y="2555612"/>
            <a:ext cx="1539845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dirty="0" smtClean="0">
                <a:solidFill>
                  <a:srgbClr val="FFFFFF"/>
                </a:solidFill>
              </a:rPr>
              <a:t>FC Efficiency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14600" y="3657600"/>
            <a:ext cx="3698448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Gamma Production cross sections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27584" y="4572000"/>
            <a:ext cx="2441694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ENSDF: </a:t>
            </a:r>
            <a:r>
              <a:rPr lang="en-US" dirty="0">
                <a:solidFill>
                  <a:srgbClr val="FFFFFF"/>
                </a:solidFill>
              </a:rPr>
              <a:t>level scheme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22575" y="5562600"/>
            <a:ext cx="3000375" cy="6635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Total inelastic cross section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Level cross sections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4267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200400" y="2514600"/>
            <a:ext cx="1066800" cy="2286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124200" y="1905000"/>
            <a:ext cx="114300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4419600" y="2514600"/>
            <a:ext cx="1066800" cy="2286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419600" y="1905000"/>
            <a:ext cx="106680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343400" y="2667000"/>
            <a:ext cx="0" cy="914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343400" y="4114800"/>
            <a:ext cx="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276600" y="4800600"/>
            <a:ext cx="914400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343400" y="4953000"/>
            <a:ext cx="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44208" y="3068960"/>
            <a:ext cx="2525957" cy="1742907"/>
            <a:chOff x="6510539" y="3126253"/>
            <a:chExt cx="2525957" cy="1742907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798031" y="4365104"/>
              <a:ext cx="2238465" cy="3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979685" y="3137520"/>
              <a:ext cx="0" cy="1368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7136404" y="3471661"/>
              <a:ext cx="1527350" cy="847352"/>
            </a:xfrm>
            <a:custGeom>
              <a:avLst/>
              <a:gdLst>
                <a:gd name="connsiteX0" fmla="*/ 0 w 1527350"/>
                <a:gd name="connsiteY0" fmla="*/ 817207 h 847352"/>
                <a:gd name="connsiteX1" fmla="*/ 190919 w 1527350"/>
                <a:gd name="connsiteY1" fmla="*/ 83677 h 847352"/>
                <a:gd name="connsiteX2" fmla="*/ 622998 w 1527350"/>
                <a:gd name="connsiteY2" fmla="*/ 73629 h 847352"/>
                <a:gd name="connsiteX3" fmla="*/ 874207 w 1527350"/>
                <a:gd name="connsiteY3" fmla="*/ 596143 h 847352"/>
                <a:gd name="connsiteX4" fmla="*/ 1527350 w 1527350"/>
                <a:gd name="connsiteY4" fmla="*/ 847352 h 84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350" h="847352">
                  <a:moveTo>
                    <a:pt x="0" y="817207"/>
                  </a:moveTo>
                  <a:cubicBezTo>
                    <a:pt x="43543" y="512407"/>
                    <a:pt x="87086" y="207607"/>
                    <a:pt x="190919" y="83677"/>
                  </a:cubicBezTo>
                  <a:cubicBezTo>
                    <a:pt x="294752" y="-40253"/>
                    <a:pt x="509117" y="-11782"/>
                    <a:pt x="622998" y="73629"/>
                  </a:cubicBezTo>
                  <a:cubicBezTo>
                    <a:pt x="736879" y="159040"/>
                    <a:pt x="723482" y="467189"/>
                    <a:pt x="874207" y="596143"/>
                  </a:cubicBezTo>
                  <a:cubicBezTo>
                    <a:pt x="1024932" y="725097"/>
                    <a:pt x="1276141" y="786224"/>
                    <a:pt x="1527350" y="84735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87575" y="3649217"/>
              <a:ext cx="141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section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42249" y="4499828"/>
              <a:ext cx="1663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Neutron energy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41705" y="3214988"/>
              <a:ext cx="878767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</a:t>
              </a:r>
              <a:r>
                <a:rPr lang="en-US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solidFill>
                    <a:schemeClr val="bg1"/>
                  </a:solidFill>
                </a:rPr>
                <a:t> = xxx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68774" y="5017318"/>
            <a:ext cx="1427738" cy="1090564"/>
            <a:chOff x="7380312" y="5042504"/>
            <a:chExt cx="1427738" cy="1090564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8214608" y="5219700"/>
              <a:ext cx="0" cy="4191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8214608" y="5638800"/>
              <a:ext cx="0" cy="3104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740352" y="5638800"/>
              <a:ext cx="10094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412892" y="504250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12892" y="5443587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400891" y="5600438"/>
              <a:ext cx="118214" cy="132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80312" y="5763736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g.s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08134" y="5572302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97360" y="525189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02625" y="523110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8460432" y="5229200"/>
              <a:ext cx="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740352" y="5949280"/>
              <a:ext cx="1005635" cy="190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740352" y="5227170"/>
              <a:ext cx="1008112" cy="20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09673" y="404664"/>
            <a:ext cx="4135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What’s so special about it?</a:t>
            </a:r>
            <a:endParaRPr lang="en-US" sz="2400" b="1" u="sng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556792"/>
            <a:ext cx="34031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Precision – up to 5% uncertainty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800" y="2132856"/>
            <a:ext cx="5059288" cy="2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Neutron energy resolution – 1.3 </a:t>
            </a:r>
            <a:r>
              <a:rPr lang="en-US" sz="1600" dirty="0" err="1" smtClean="0"/>
              <a:t>keV</a:t>
            </a:r>
            <a:r>
              <a:rPr lang="en-US" sz="1600" dirty="0" smtClean="0"/>
              <a:t> for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=1 MeV</a:t>
            </a:r>
            <a:endParaRPr lang="en-GB" sz="16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6991" y="2711872"/>
            <a:ext cx="5479145" cy="71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Utility: </a:t>
            </a:r>
          </a:p>
          <a:p>
            <a:pPr marL="70643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recise </a:t>
            </a:r>
            <a:r>
              <a:rPr lang="en-US" sz="1600" dirty="0" smtClean="0"/>
              <a:t>data are requested by reactor developers</a:t>
            </a:r>
          </a:p>
          <a:p>
            <a:pPr marL="706438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Reaction code calibration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461453" cy="312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8088"/>
            <a:ext cx="4248472" cy="29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206</a:t>
            </a:r>
            <a:r>
              <a:rPr lang="en-US" sz="3200" b="1" dirty="0" smtClean="0">
                <a:solidFill>
                  <a:schemeClr val="bg1"/>
                </a:solidFill>
              </a:rPr>
              <a:t>Pb(</a:t>
            </a:r>
            <a:r>
              <a:rPr lang="en-US" sz="3200" b="1" dirty="0" err="1" smtClean="0">
                <a:solidFill>
                  <a:schemeClr val="bg1"/>
                </a:solidFill>
              </a:rPr>
              <a:t>n,n’</a:t>
            </a:r>
            <a:r>
              <a:rPr lang="en-US" sz="32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sz="3200" b="1" dirty="0" smtClean="0">
                <a:solidFill>
                  <a:schemeClr val="bg1"/>
                </a:solidFill>
              </a:rPr>
              <a:t>) experiment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7" y="3507973"/>
            <a:ext cx="5922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Neutron inelastic cross section measurements at GELINA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Details of the </a:t>
            </a:r>
            <a:r>
              <a:rPr lang="en-US" b="1" baseline="30000" dirty="0">
                <a:solidFill>
                  <a:srgbClr val="FF0000"/>
                </a:solidFill>
              </a:rPr>
              <a:t>206</a:t>
            </a:r>
            <a:r>
              <a:rPr lang="en-US" b="1" dirty="0">
                <a:solidFill>
                  <a:srgbClr val="FF0000"/>
                </a:solidFill>
              </a:rPr>
              <a:t>Pb measurement</a:t>
            </a:r>
            <a:endParaRPr lang="ro-RO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/>
              <a:t>Results</a:t>
            </a:r>
            <a:endParaRPr lang="ro-RO" b="1" dirty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/>
              <a:t>Conclusions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67944" y="411311"/>
            <a:ext cx="506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dirty="0" smtClean="0"/>
              <a:t>The 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experiment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556792"/>
            <a:ext cx="8803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Two independent measurement campaigns:</a:t>
            </a:r>
          </a:p>
          <a:p>
            <a:pPr marL="685801" lvl="1" indent="-265113">
              <a:buFont typeface="Arial" pitchFamily="34" charset="0"/>
              <a:buChar char="•"/>
            </a:pPr>
            <a:r>
              <a:rPr lang="en-US" sz="1600" dirty="0" smtClean="0"/>
              <a:t>One with a large radiogenic sample (88.59% </a:t>
            </a:r>
            <a:r>
              <a:rPr lang="en-US" sz="1600" baseline="30000" dirty="0" smtClean="0"/>
              <a:t>206</a:t>
            </a:r>
            <a:r>
              <a:rPr lang="en-US" sz="1600" dirty="0" smtClean="0"/>
              <a:t>Pb, 8.46% </a:t>
            </a:r>
            <a:r>
              <a:rPr lang="en-US" sz="1600" baseline="30000" dirty="0" smtClean="0"/>
              <a:t>207</a:t>
            </a:r>
            <a:r>
              <a:rPr lang="en-US" sz="1600" dirty="0" smtClean="0"/>
              <a:t>Pb, 2.87% </a:t>
            </a:r>
            <a:r>
              <a:rPr lang="en-US" sz="1600" baseline="30000" dirty="0" smtClean="0"/>
              <a:t>208</a:t>
            </a:r>
            <a:r>
              <a:rPr lang="en-US" sz="1600" dirty="0" smtClean="0"/>
              <a:t>Pb) </a:t>
            </a:r>
          </a:p>
          <a:p>
            <a:pPr marL="685801" lvl="1" indent="-265113">
              <a:buFont typeface="Arial" pitchFamily="34" charset="0"/>
              <a:buChar char="•"/>
            </a:pPr>
            <a:r>
              <a:rPr lang="en-US" sz="1600" dirty="0" smtClean="0"/>
              <a:t>One with an enriched sample (99.82% </a:t>
            </a:r>
            <a:r>
              <a:rPr lang="en-US" sz="1600" baseline="30000" dirty="0" smtClean="0"/>
              <a:t>206</a:t>
            </a:r>
            <a:r>
              <a:rPr lang="en-US" sz="1600" dirty="0" smtClean="0"/>
              <a:t>Pb)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168352" cy="2217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3240360" cy="226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20" y="2808901"/>
            <a:ext cx="411474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1244098" y="5300330"/>
            <a:ext cx="0" cy="50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011" y="0"/>
            <a:ext cx="35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cs typeface="Arial" panose="020B0604020202020204" pitchFamily="34" charset="0"/>
              </a:rPr>
              <a:t>A. Negret – </a:t>
            </a:r>
            <a:r>
              <a:rPr lang="en-US" sz="1200" b="1" baseline="30000" dirty="0" smtClean="0">
                <a:cs typeface="Arial" panose="020B0604020202020204" pitchFamily="34" charset="0"/>
              </a:rPr>
              <a:t>206</a:t>
            </a:r>
            <a:r>
              <a:rPr lang="en-US" sz="1200" b="1" dirty="0" smtClean="0">
                <a:cs typeface="Arial" panose="020B0604020202020204" pitchFamily="34" charset="0"/>
              </a:rPr>
              <a:t>Pb(</a:t>
            </a:r>
            <a:r>
              <a:rPr lang="en-US" sz="1200" b="1" dirty="0" err="1" smtClean="0">
                <a:cs typeface="Arial" panose="020B0604020202020204" pitchFamily="34" charset="0"/>
              </a:rPr>
              <a:t>n,n’</a:t>
            </a:r>
            <a:r>
              <a:rPr lang="en-US" sz="12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200" b="1" dirty="0" smtClean="0">
                <a:cs typeface="Arial" panose="020B0604020202020204" pitchFamily="34" charset="0"/>
              </a:rPr>
              <a:t>) cross section measurements</a:t>
            </a:r>
            <a:endParaRPr lang="ro-RO" sz="12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67944" y="411311"/>
            <a:ext cx="506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u="sng" dirty="0" smtClean="0"/>
              <a:t>The 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Pb(</a:t>
            </a:r>
            <a:r>
              <a:rPr lang="en-US" b="1" u="sng" dirty="0" err="1" smtClean="0"/>
              <a:t>n,n’</a:t>
            </a:r>
            <a:r>
              <a:rPr lang="en-US" b="1" u="sng" dirty="0" err="1" smtClean="0">
                <a:latin typeface="Symbol" panose="05050102010706020507" pitchFamily="18" charset="2"/>
              </a:rPr>
              <a:t>g</a:t>
            </a:r>
            <a:r>
              <a:rPr lang="en-US" b="1" u="sng" dirty="0" smtClean="0"/>
              <a:t>)</a:t>
            </a:r>
            <a:r>
              <a:rPr lang="en-US" b="1" u="sng" baseline="30000" dirty="0" smtClean="0"/>
              <a:t>206</a:t>
            </a:r>
            <a:r>
              <a:rPr lang="en-US" b="1" u="sng" dirty="0" smtClean="0"/>
              <a:t>Pb experiment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81001"/>
            <a:ext cx="281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EuNPC2015</a:t>
            </a:r>
            <a:r>
              <a:rPr lang="ro-RO" sz="1200" b="1" dirty="0" smtClean="0"/>
              <a:t>, </a:t>
            </a:r>
            <a:r>
              <a:rPr lang="en-US" sz="1200" b="1" dirty="0" smtClean="0"/>
              <a:t>Groningen, September 2015</a:t>
            </a:r>
            <a:endParaRPr lang="ro-RO" sz="12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556792"/>
            <a:ext cx="8803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The level scheme of </a:t>
            </a:r>
            <a:r>
              <a:rPr lang="en-US" sz="1600" baseline="30000" dirty="0" smtClean="0"/>
              <a:t>206</a:t>
            </a:r>
            <a:r>
              <a:rPr lang="en-US" sz="1600" dirty="0" smtClean="0"/>
              <a:t>Pb:</a:t>
            </a:r>
          </a:p>
          <a:p>
            <a:pPr marL="685801" lvl="1" indent="-2651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 second excited level is 0+ and it decays only to the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g.s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through an E0 transition</a:t>
            </a:r>
          </a:p>
          <a:p>
            <a:pPr marL="685801" lvl="1" indent="-26511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At 2200.2 </a:t>
            </a:r>
            <a:r>
              <a:rPr lang="en-US" sz="1600" dirty="0" err="1" smtClean="0">
                <a:solidFill>
                  <a:srgbClr val="00B050"/>
                </a:solidFill>
              </a:rPr>
              <a:t>keV</a:t>
            </a:r>
            <a:r>
              <a:rPr lang="en-US" sz="1600" dirty="0" smtClean="0">
                <a:solidFill>
                  <a:srgbClr val="00B050"/>
                </a:solidFill>
              </a:rPr>
              <a:t> there is an isomer (T</a:t>
            </a:r>
            <a:r>
              <a:rPr lang="en-US" sz="1600" baseline="-25000" dirty="0" smtClean="0">
                <a:solidFill>
                  <a:srgbClr val="00B050"/>
                </a:solidFill>
              </a:rPr>
              <a:t>1/2</a:t>
            </a:r>
            <a:r>
              <a:rPr lang="en-US" sz="1600" dirty="0" smtClean="0">
                <a:solidFill>
                  <a:srgbClr val="00B050"/>
                </a:solidFill>
              </a:rPr>
              <a:t> = 125</a:t>
            </a:r>
            <a:r>
              <a:rPr lang="en-US" sz="16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00B050"/>
                </a:solidFill>
              </a:rPr>
              <a:t>s)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00082" y="5805264"/>
            <a:ext cx="2394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1354" y="2780928"/>
            <a:ext cx="23949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1354" y="4293096"/>
            <a:ext cx="2394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1354" y="4797152"/>
            <a:ext cx="239499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1354" y="5301208"/>
            <a:ext cx="2394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0042" y="56205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611" y="411136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1340.5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2611" y="461336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1166.4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002" y="51178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803.1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2611" y="256490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2200.2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523" y="562059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06444" y="511566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6826" y="46171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0+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2722" y="411136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98912" y="259919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7-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0202" y="242088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</a:t>
            </a:r>
            <a:r>
              <a:rPr lang="en-US" i="1" baseline="-25000" dirty="0" smtClean="0">
                <a:solidFill>
                  <a:srgbClr val="00B050"/>
                </a:solidFill>
              </a:rPr>
              <a:t>1/2</a:t>
            </a:r>
            <a:r>
              <a:rPr lang="en-US" i="1" dirty="0" smtClean="0">
                <a:solidFill>
                  <a:srgbClr val="00B050"/>
                </a:solidFill>
              </a:rPr>
              <a:t> = 125 </a:t>
            </a:r>
            <a:r>
              <a:rPr lang="en-US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i="1" dirty="0" err="1" smtClean="0">
                <a:solidFill>
                  <a:srgbClr val="00B050"/>
                </a:solidFill>
              </a:rPr>
              <a:t>s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60122" y="4797152"/>
            <a:ext cx="0" cy="100811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88114" y="49193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20162" y="4292218"/>
            <a:ext cx="1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4729" y="3898766"/>
            <a:ext cx="2394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5986" y="371703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1466.8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66097" y="37170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106620" y="3905160"/>
            <a:ext cx="8321" cy="1900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396226" y="3905160"/>
            <a:ext cx="4012" cy="1383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69409" y="3905160"/>
            <a:ext cx="3343" cy="3870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729841" y="2787170"/>
            <a:ext cx="0" cy="76767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114941" y="2780928"/>
            <a:ext cx="0" cy="57606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37183" y="331683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6" y="2564904"/>
            <a:ext cx="4718667" cy="33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907</Words>
  <Application>Microsoft Office PowerPoint</Application>
  <PresentationFormat>On-screen Show (4:3)</PresentationFormat>
  <Paragraphs>212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Symbol</vt:lpstr>
      <vt:lpstr>Wingdings</vt:lpstr>
      <vt:lpstr>Wingdings 2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</dc:creator>
  <cp:lastModifiedBy>Andu</cp:lastModifiedBy>
  <cp:revision>90</cp:revision>
  <dcterms:created xsi:type="dcterms:W3CDTF">2013-02-18T11:46:59Z</dcterms:created>
  <dcterms:modified xsi:type="dcterms:W3CDTF">2015-09-03T09:10:56Z</dcterms:modified>
</cp:coreProperties>
</file>