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91" r:id="rId3"/>
    <p:sldId id="258" r:id="rId4"/>
    <p:sldId id="310" r:id="rId5"/>
    <p:sldId id="259" r:id="rId6"/>
    <p:sldId id="322" r:id="rId7"/>
    <p:sldId id="264" r:id="rId8"/>
    <p:sldId id="292" r:id="rId9"/>
    <p:sldId id="311" r:id="rId10"/>
    <p:sldId id="323" r:id="rId11"/>
    <p:sldId id="260" r:id="rId12"/>
    <p:sldId id="276" r:id="rId13"/>
    <p:sldId id="299" r:id="rId14"/>
    <p:sldId id="295" r:id="rId15"/>
    <p:sldId id="297" r:id="rId16"/>
    <p:sldId id="280" r:id="rId17"/>
    <p:sldId id="327" r:id="rId18"/>
    <p:sldId id="296" r:id="rId19"/>
    <p:sldId id="301"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96" autoAdjust="0"/>
  </p:normalViewPr>
  <p:slideViewPr>
    <p:cSldViewPr>
      <p:cViewPr>
        <p:scale>
          <a:sx n="70" d="100"/>
          <a:sy n="70" d="100"/>
        </p:scale>
        <p:origin x="-1386"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32B34F-F8D1-499F-89DE-22494FC29F15}" type="datetimeFigureOut">
              <a:rPr lang="tr-TR" smtClean="0"/>
              <a:pPr/>
              <a:t>31.08.2015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1683E2-F4AC-4485-B03D-E1B295F90308}" type="slidenum">
              <a:rPr lang="tr-TR" smtClean="0"/>
              <a:pPr/>
              <a:t>‹#›</a:t>
            </a:fld>
            <a:endParaRPr lang="tr-TR"/>
          </a:p>
        </p:txBody>
      </p:sp>
    </p:spTree>
    <p:extLst>
      <p:ext uri="{BB962C8B-B14F-4D97-AF65-F5344CB8AC3E}">
        <p14:creationId xmlns:p14="http://schemas.microsoft.com/office/powerpoint/2010/main" val="1394123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C7960EB-14C1-4124-8D84-DE4FA248DE47}" type="slidenum">
              <a:rPr lang="tr-TR"/>
              <a:pPr/>
              <a:t>10</a:t>
            </a:fld>
            <a:endParaRPr lang="tr-TR" dirty="0"/>
          </a:p>
        </p:txBody>
      </p:sp>
      <p:sp>
        <p:nvSpPr>
          <p:cNvPr id="972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7282"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dirty="0">
              <a:latin typeface="Calibri" pitchFamily="34" charset="0"/>
              <a:ea typeface="DejaVu Sans" charset="0"/>
              <a:cs typeface="DejaVu San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1683E2-F4AC-4485-B03D-E1B295F90308}" type="slidenum">
              <a:rPr lang="tr-TR" smtClean="0"/>
              <a:pPr/>
              <a:t>19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CB22F4C0-0965-4DC9-BED0-F04D6801D3C1}" type="datetime1">
              <a:rPr lang="tr-TR" smtClean="0"/>
              <a:pPr/>
              <a:t>31.08.2015</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BA1583FC-4E23-49D2-98C5-E731915BC68F}"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6C6B245-C429-44C1-98E7-8F20388AAEF5}" type="datetime1">
              <a:rPr lang="tr-TR" smtClean="0"/>
              <a:pPr/>
              <a:t>31.08.2015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A1583FC-4E23-49D2-98C5-E731915BC68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2FE237D-5CE6-4A98-9FBD-96F651BCC236}" type="datetime1">
              <a:rPr lang="tr-TR" smtClean="0"/>
              <a:pPr/>
              <a:t>31.08.2015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A1583FC-4E23-49D2-98C5-E731915BC68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67B9FBBB-1BF4-4144-9184-84A6F3CA232B}" type="datetime1">
              <a:rPr lang="tr-TR" smtClean="0"/>
              <a:pPr/>
              <a:t>31.08.2015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A1583FC-4E23-49D2-98C5-E731915BC68F}"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073A8557-C650-4AB6-B50D-1554DB46B39F}" type="datetime1">
              <a:rPr lang="tr-TR" smtClean="0"/>
              <a:pPr/>
              <a:t>31.08.2015</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BA1583FC-4E23-49D2-98C5-E731915BC68F}"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1BCB1FD5-34C0-4DB4-A3D5-4D3CD54363EF}" type="datetime1">
              <a:rPr lang="tr-TR" smtClean="0"/>
              <a:pPr/>
              <a:t>31.08.2015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A1583FC-4E23-49D2-98C5-E731915BC68F}"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096065D8-F74C-4E09-9C31-E009A182975C}" type="datetime1">
              <a:rPr lang="tr-TR" smtClean="0"/>
              <a:pPr/>
              <a:t>31.08.2015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A1583FC-4E23-49D2-98C5-E731915BC68F}"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67688796-0A68-4CAD-840C-84DD8F5046BA}" type="datetime1">
              <a:rPr lang="tr-TR" smtClean="0"/>
              <a:pPr/>
              <a:t>31.08.2015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A1583FC-4E23-49D2-98C5-E731915BC68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C333EE6-4A14-4481-BC13-F941CC014D34}" type="datetime1">
              <a:rPr lang="tr-TR" smtClean="0"/>
              <a:pPr/>
              <a:t>31.08.2015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A1583FC-4E23-49D2-98C5-E731915BC68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0D616379-7FD5-4029-AD07-F2D8D9F5D3FB}" type="datetime1">
              <a:rPr lang="tr-TR" smtClean="0"/>
              <a:pPr/>
              <a:t>31.08.2015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A1583FC-4E23-49D2-98C5-E731915BC68F}"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28D01E1A-59C7-4CF6-B497-4A65762BE585}" type="datetime1">
              <a:rPr lang="tr-TR" smtClean="0"/>
              <a:pPr/>
              <a:t>31.08.2015</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BA1583FC-4E23-49D2-98C5-E731915BC68F}"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4F28668-1D7D-469F-BDA5-5C1F65722145}" type="datetime1">
              <a:rPr lang="tr-TR" smtClean="0"/>
              <a:pPr/>
              <a:t>31.08.2015</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A1583FC-4E23-49D2-98C5-E731915BC68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google.com/imgres?imgurl=http://www.istanbul.edu.tr/edebiyat/edebiyat/dekanlik/dergi/cd/Archives/number_15/istanbul_universitesi_%20logo.bmp&amp;imgrefurl=http://www.istanbul.edu.tr/edebiyat/edebiyat/dekanlik/dergi/cd/Archives/number_15/15index.htm&amp;usg=__uxv0PFHOVV5z8eD83I0PfPGBVms=&amp;h=443&amp;w=458&amp;sz=596&amp;hl=tr&amp;start=1&amp;tbnid=C31gybahhRBZBM:&amp;tbnh=124&amp;tbnw=128&amp;prev=/images?q=istanbul+%C3%BCniversitesi+logosu&amp;gbv=2&amp;hl=tr&amp;sa=G"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images.google.com/imgres?imgurl=http://www.fbe.istanbul.edu.tr/V2/images/iu_fbe_logo.jpg&amp;imgrefurl=http://www.fbe.istanbul.edu.tr/V2/index.php?enf=duyuru&amp;id=33&amp;usg=__BWIOrlf8kvp-_4aupiZxqEAt724=&amp;h=303&amp;w=302&amp;sz=127&amp;hl=tr&amp;start=17&amp;tbnid=dklIX7Q7RhbNOM:&amp;tbnh=116&amp;tbnw=116&amp;prev=/images?q=istanbul+%C3%BCniversitesi+logosu&amp;gbv=2&amp;hl=tr&amp;sa=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357290" y="3786190"/>
            <a:ext cx="6400800" cy="1600200"/>
          </a:xfrm>
        </p:spPr>
        <p:txBody>
          <a:bodyPr>
            <a:normAutofit/>
          </a:bodyPr>
          <a:lstStyle/>
          <a:p>
            <a:r>
              <a:rPr lang="tr-TR" sz="3200" dirty="0" smtClean="0">
                <a:solidFill>
                  <a:srgbClr val="002060"/>
                </a:solidFill>
              </a:rPr>
              <a:t>Merve DOĞAN</a:t>
            </a:r>
          </a:p>
          <a:p>
            <a:r>
              <a:rPr lang="tr-TR" sz="3200" dirty="0" smtClean="0">
                <a:solidFill>
                  <a:srgbClr val="002060"/>
                </a:solidFill>
              </a:rPr>
              <a:t>İstanbul </a:t>
            </a:r>
            <a:r>
              <a:rPr lang="tr-TR" sz="3200" dirty="0" err="1" smtClean="0">
                <a:solidFill>
                  <a:srgbClr val="002060"/>
                </a:solidFill>
              </a:rPr>
              <a:t>University</a:t>
            </a:r>
            <a:endParaRPr lang="tr-TR" sz="3200" dirty="0" smtClean="0">
              <a:solidFill>
                <a:srgbClr val="002060"/>
              </a:solidFill>
            </a:endParaRPr>
          </a:p>
          <a:p>
            <a:endParaRPr lang="tr-TR" sz="3200" dirty="0">
              <a:solidFill>
                <a:srgbClr val="002060"/>
              </a:solidFill>
            </a:endParaRPr>
          </a:p>
        </p:txBody>
      </p:sp>
      <p:sp>
        <p:nvSpPr>
          <p:cNvPr id="7" name="6 Slayt Numarası Yer Tutucusu"/>
          <p:cNvSpPr>
            <a:spLocks noGrp="1"/>
          </p:cNvSpPr>
          <p:nvPr>
            <p:ph type="sldNum" sz="quarter" idx="12"/>
          </p:nvPr>
        </p:nvSpPr>
        <p:spPr/>
        <p:txBody>
          <a:bodyPr/>
          <a:lstStyle/>
          <a:p>
            <a:fld id="{BA1583FC-4E23-49D2-98C5-E731915BC68F}" type="slidenum">
              <a:rPr lang="tr-TR" smtClean="0"/>
              <a:pPr/>
              <a:t>1</a:t>
            </a:fld>
            <a:endParaRPr lang="tr-TR"/>
          </a:p>
        </p:txBody>
      </p:sp>
      <p:sp>
        <p:nvSpPr>
          <p:cNvPr id="2" name="1 Başlık"/>
          <p:cNvSpPr>
            <a:spLocks noGrp="1"/>
          </p:cNvSpPr>
          <p:nvPr>
            <p:ph type="ctrTitle"/>
          </p:nvPr>
        </p:nvSpPr>
        <p:spPr>
          <a:xfrm>
            <a:off x="642910" y="1357298"/>
            <a:ext cx="7772400" cy="1470025"/>
          </a:xfrm>
        </p:spPr>
        <p:txBody>
          <a:bodyPr>
            <a:normAutofit/>
          </a:bodyPr>
          <a:lstStyle/>
          <a:p>
            <a:r>
              <a:rPr lang="tr-TR" dirty="0"/>
              <a:t/>
            </a:r>
            <a:br>
              <a:rPr lang="tr-TR" dirty="0"/>
            </a:br>
            <a:endParaRPr lang="tr-TR" sz="3100" dirty="0"/>
          </a:p>
        </p:txBody>
      </p:sp>
      <p:pic>
        <p:nvPicPr>
          <p:cNvPr id="4" name="Picture 4" descr="http://tbn0.google.com/images?q=tbn:C31gybahhRBZBM:http://www.istanbul.edu.tr/edebiyat/edebiyat/dekanlik/dergi/cd/Archives/number_15/istanbul_universitesi_%2520logo.bmp">
            <a:hlinkClick r:id="rId2"/>
          </p:cNvPr>
          <p:cNvPicPr>
            <a:picLocks noChangeAspect="1" noChangeArrowheads="1"/>
          </p:cNvPicPr>
          <p:nvPr/>
        </p:nvPicPr>
        <p:blipFill>
          <a:blip r:embed="rId3"/>
          <a:srcRect/>
          <a:stretch>
            <a:fillRect/>
          </a:stretch>
        </p:blipFill>
        <p:spPr bwMode="auto">
          <a:xfrm>
            <a:off x="285720" y="214290"/>
            <a:ext cx="862013" cy="835025"/>
          </a:xfrm>
          <a:prstGeom prst="rect">
            <a:avLst/>
          </a:prstGeom>
          <a:noFill/>
          <a:ln w="9525">
            <a:noFill/>
            <a:miter lim="800000"/>
            <a:headEnd/>
            <a:tailEnd/>
          </a:ln>
        </p:spPr>
      </p:pic>
      <p:pic>
        <p:nvPicPr>
          <p:cNvPr id="6" name="Picture 7" descr="http://tbn0.google.com/images?q=tbn:dklIX7Q7RhbNOM:http://www.fbe.istanbul.edu.tr/V2/images/iu_fbe_logo.jpg">
            <a:hlinkClick r:id="rId4"/>
          </p:cNvPr>
          <p:cNvPicPr>
            <a:picLocks noChangeAspect="1" noChangeArrowheads="1"/>
          </p:cNvPicPr>
          <p:nvPr/>
        </p:nvPicPr>
        <p:blipFill>
          <a:blip r:embed="rId5"/>
          <a:srcRect/>
          <a:stretch>
            <a:fillRect/>
          </a:stretch>
        </p:blipFill>
        <p:spPr bwMode="auto">
          <a:xfrm>
            <a:off x="8072462" y="214290"/>
            <a:ext cx="781050" cy="714380"/>
          </a:xfrm>
          <a:prstGeom prst="rect">
            <a:avLst/>
          </a:prstGeom>
          <a:noFill/>
          <a:ln w="9525">
            <a:noFill/>
            <a:miter lim="800000"/>
            <a:headEnd/>
            <a:tailEnd/>
          </a:ln>
        </p:spPr>
      </p:pic>
      <p:sp>
        <p:nvSpPr>
          <p:cNvPr id="5" name="Metin kutusu 4"/>
          <p:cNvSpPr txBox="1"/>
          <p:nvPr/>
        </p:nvSpPr>
        <p:spPr>
          <a:xfrm>
            <a:off x="381000" y="2003648"/>
            <a:ext cx="8324880" cy="461665"/>
          </a:xfrm>
          <a:prstGeom prst="rect">
            <a:avLst/>
          </a:prstGeom>
          <a:noFill/>
        </p:spPr>
        <p:txBody>
          <a:bodyPr wrap="square" rtlCol="0">
            <a:spAutoFit/>
          </a:bodyPr>
          <a:lstStyle/>
          <a:p>
            <a:r>
              <a:rPr lang="en-US" sz="2400" dirty="0"/>
              <a:t>GAMOW-TELLER TRANSITIONS IN THE </a:t>
            </a:r>
            <a:r>
              <a:rPr lang="en-US" sz="2400" baseline="30000" dirty="0" smtClean="0"/>
              <a:t>46</a:t>
            </a:r>
            <a:r>
              <a:rPr lang="en-US" sz="2400" dirty="0" smtClean="0"/>
              <a:t>Ti(3He,t)</a:t>
            </a:r>
            <a:r>
              <a:rPr lang="en-US" sz="2400" baseline="30000" dirty="0" smtClean="0"/>
              <a:t>46</a:t>
            </a:r>
            <a:r>
              <a:rPr lang="en-US" sz="2400" dirty="0" smtClean="0"/>
              <a:t>V </a:t>
            </a:r>
            <a:r>
              <a:rPr lang="en-US" sz="2400" dirty="0"/>
              <a:t>REACTION</a:t>
            </a:r>
            <a:endParaRPr lang="tr-TR"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1055688" y="82550"/>
            <a:ext cx="7620000" cy="609600"/>
          </a:xfrm>
          <a:prstGeom prst="rect">
            <a:avLst/>
          </a:prstGeom>
          <a:noFill/>
          <a:ln w="9525">
            <a:noFill/>
            <a:round/>
            <a:headEnd/>
            <a:tailEnd/>
          </a:ln>
          <a:effectLst/>
        </p:spPr>
        <p:txBody>
          <a:bodyPr lIns="90000" tIns="46800" rIns="90000" bIns="4680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3200" b="1" dirty="0" err="1" smtClean="0">
                <a:solidFill>
                  <a:schemeClr val="accent1"/>
                </a:solidFill>
                <a:effectLst>
                  <a:outerShdw blurRad="38100" dist="38100" dir="2700000" algn="tl">
                    <a:srgbClr val="C0C0C0"/>
                  </a:outerShdw>
                </a:effectLst>
                <a:latin typeface="Times New Roman" pitchFamily="18" charset="0"/>
              </a:rPr>
              <a:t>Isospin</a:t>
            </a:r>
            <a:r>
              <a:rPr lang="tr-TR" sz="3200" b="1" dirty="0" smtClean="0">
                <a:solidFill>
                  <a:schemeClr val="accent1"/>
                </a:solidFill>
                <a:effectLst>
                  <a:outerShdw blurRad="38100" dist="38100" dir="2700000" algn="tl">
                    <a:srgbClr val="C0C0C0"/>
                  </a:outerShdw>
                </a:effectLst>
                <a:latin typeface="Times New Roman" pitchFamily="18" charset="0"/>
              </a:rPr>
              <a:t> </a:t>
            </a:r>
            <a:r>
              <a:rPr lang="tr-TR" sz="3200" b="1" dirty="0" err="1" smtClean="0">
                <a:solidFill>
                  <a:schemeClr val="accent1"/>
                </a:solidFill>
                <a:effectLst>
                  <a:outerShdw blurRad="38100" dist="38100" dir="2700000" algn="tl">
                    <a:srgbClr val="C0C0C0"/>
                  </a:outerShdw>
                </a:effectLst>
                <a:latin typeface="Times New Roman" pitchFamily="18" charset="0"/>
              </a:rPr>
              <a:t>Structure</a:t>
            </a:r>
            <a:endParaRPr lang="en-US" sz="3200" b="1" dirty="0">
              <a:solidFill>
                <a:schemeClr val="accent1"/>
              </a:solidFill>
              <a:effectLst>
                <a:outerShdw blurRad="38100" dist="38100" dir="2700000" algn="tl">
                  <a:srgbClr val="C0C0C0"/>
                </a:outerShdw>
              </a:effectLst>
              <a:latin typeface="Times New Roman" pitchFamily="18" charset="0"/>
            </a:endParaRPr>
          </a:p>
        </p:txBody>
      </p:sp>
      <p:sp>
        <p:nvSpPr>
          <p:cNvPr id="10" name="Rectangle 10"/>
          <p:cNvSpPr/>
          <p:nvPr/>
        </p:nvSpPr>
        <p:spPr>
          <a:xfrm>
            <a:off x="6324600" y="3429000"/>
            <a:ext cx="2286000" cy="120032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defRPr/>
            </a:pPr>
            <a:r>
              <a:rPr lang="tr-TR" sz="2400"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B(GT</a:t>
            </a:r>
            <a:r>
              <a:rPr lang="tr-TR" sz="2400" b="1" dirty="0">
                <a:latin typeface="Times New Roman" pitchFamily="18" charset="0"/>
                <a:cs typeface="Times New Roman" pitchFamily="18" charset="0"/>
              </a:rPr>
              <a:t>) </a:t>
            </a:r>
            <a:r>
              <a:rPr lang="tr-TR" sz="2400" b="1" dirty="0" err="1" smtClean="0">
                <a:latin typeface="Times New Roman" pitchFamily="18" charset="0"/>
                <a:cs typeface="Times New Roman" pitchFamily="18" charset="0"/>
              </a:rPr>
              <a:t>values</a:t>
            </a:r>
            <a:r>
              <a:rPr lang="tr-TR" sz="2400" b="1" dirty="0" smtClean="0">
                <a:latin typeface="Times New Roman" pitchFamily="18" charset="0"/>
                <a:cs typeface="Times New Roman" pitchFamily="18" charset="0"/>
              </a:rPr>
              <a:t> </a:t>
            </a:r>
            <a:r>
              <a:rPr lang="tr-TR" sz="2400" b="1" dirty="0" err="1" smtClean="0">
                <a:latin typeface="Times New Roman" pitchFamily="18" charset="0"/>
                <a:cs typeface="Times New Roman" pitchFamily="18" charset="0"/>
              </a:rPr>
              <a:t>are</a:t>
            </a:r>
            <a:r>
              <a:rPr lang="tr-TR" sz="2400" b="1" dirty="0" smtClean="0">
                <a:latin typeface="Times New Roman" pitchFamily="18" charset="0"/>
                <a:cs typeface="Times New Roman" pitchFamily="18" charset="0"/>
              </a:rPr>
              <a:t> </a:t>
            </a:r>
            <a:r>
              <a:rPr lang="tr-TR" sz="2400" b="1" dirty="0" err="1" smtClean="0">
                <a:latin typeface="Times New Roman" pitchFamily="18" charset="0"/>
                <a:cs typeface="Times New Roman" pitchFamily="18" charset="0"/>
              </a:rPr>
              <a:t>almost</a:t>
            </a:r>
            <a:r>
              <a:rPr lang="tr-TR" sz="2400" b="1" dirty="0" smtClean="0">
                <a:latin typeface="Times New Roman" pitchFamily="18" charset="0"/>
                <a:cs typeface="Times New Roman" pitchFamily="18" charset="0"/>
              </a:rPr>
              <a:t> </a:t>
            </a:r>
            <a:r>
              <a:rPr lang="tr-TR" sz="2400" b="1" dirty="0" err="1" smtClean="0">
                <a:latin typeface="Times New Roman" pitchFamily="18" charset="0"/>
                <a:cs typeface="Times New Roman" pitchFamily="18" charset="0"/>
              </a:rPr>
              <a:t>the</a:t>
            </a:r>
            <a:r>
              <a:rPr lang="tr-TR" sz="2400" b="1" dirty="0" smtClean="0">
                <a:latin typeface="Times New Roman" pitchFamily="18" charset="0"/>
                <a:cs typeface="Times New Roman" pitchFamily="18" charset="0"/>
              </a:rPr>
              <a:t> </a:t>
            </a:r>
            <a:r>
              <a:rPr lang="tr-TR" sz="2400" b="1" dirty="0" err="1" smtClean="0">
                <a:latin typeface="Times New Roman" pitchFamily="18" charset="0"/>
                <a:cs typeface="Times New Roman" pitchFamily="18" charset="0"/>
              </a:rPr>
              <a:t>same</a:t>
            </a:r>
            <a:r>
              <a:rPr lang="tr-TR" sz="2400" b="1" dirty="0" smtClean="0">
                <a:latin typeface="Times New Roman" pitchFamily="18" charset="0"/>
                <a:cs typeface="Times New Roman" pitchFamily="18" charset="0"/>
              </a:rPr>
              <a:t>!</a:t>
            </a:r>
            <a:endParaRPr lang="tr-TR" sz="2400" dirty="0">
              <a:latin typeface="Times New Roman" pitchFamily="18" charset="0"/>
              <a:cs typeface="Times New Roman" pitchFamily="18" charset="0"/>
            </a:endParaRPr>
          </a:p>
        </p:txBody>
      </p:sp>
      <p:sp>
        <p:nvSpPr>
          <p:cNvPr id="12" name="11 Slayt Numarası Yer Tutucusu"/>
          <p:cNvSpPr>
            <a:spLocks noGrp="1"/>
          </p:cNvSpPr>
          <p:nvPr>
            <p:ph type="sldNum" sz="quarter" idx="12"/>
          </p:nvPr>
        </p:nvSpPr>
        <p:spPr/>
        <p:txBody>
          <a:bodyPr/>
          <a:lstStyle/>
          <a:p>
            <a:fld id="{BA1583FC-4E23-49D2-98C5-E731915BC68F}" type="slidenum">
              <a:rPr lang="tr-TR" smtClean="0"/>
              <a:pPr/>
              <a:t>10</a:t>
            </a:fld>
            <a:endParaRPr lang="tr-TR"/>
          </a:p>
        </p:txBody>
      </p:sp>
      <p:pic>
        <p:nvPicPr>
          <p:cNvPr id="24" name="6 İçerik Yer Tutucusu" descr="65.png"/>
          <p:cNvPicPr>
            <a:picLocks noChangeAspect="1"/>
          </p:cNvPicPr>
          <p:nvPr/>
        </p:nvPicPr>
        <p:blipFill>
          <a:blip r:embed="rId3"/>
          <a:stretch>
            <a:fillRect/>
          </a:stretch>
        </p:blipFill>
        <p:spPr>
          <a:xfrm>
            <a:off x="304800" y="762000"/>
            <a:ext cx="5638799" cy="5486400"/>
          </a:xfrm>
          <a:prstGeom prst="rect">
            <a:avLst/>
          </a:prstGeom>
        </p:spPr>
      </p:pic>
      <p:cxnSp>
        <p:nvCxnSpPr>
          <p:cNvPr id="28" name="27 Eğri Bağlayıcı"/>
          <p:cNvCxnSpPr/>
          <p:nvPr/>
        </p:nvCxnSpPr>
        <p:spPr>
          <a:xfrm>
            <a:off x="5105400" y="3276600"/>
            <a:ext cx="1143000" cy="762000"/>
          </a:xfrm>
          <a:prstGeom prst="curved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0" name="29 Eğri Bağlayıcı"/>
          <p:cNvCxnSpPr/>
          <p:nvPr/>
        </p:nvCxnSpPr>
        <p:spPr>
          <a:xfrm>
            <a:off x="3124200" y="3276600"/>
            <a:ext cx="2971800" cy="762000"/>
          </a:xfrm>
          <a:prstGeom prst="curved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2" name="31 Eğri Bağlayıcı"/>
          <p:cNvCxnSpPr/>
          <p:nvPr/>
        </p:nvCxnSpPr>
        <p:spPr>
          <a:xfrm>
            <a:off x="990600" y="3276600"/>
            <a:ext cx="5105400" cy="762000"/>
          </a:xfrm>
          <a:prstGeom prst="curved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lide(fromBottom)">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8600" y="357166"/>
            <a:ext cx="9753600" cy="582594"/>
          </a:xfrm>
        </p:spPr>
        <p:txBody>
          <a:bodyPr>
            <a:noAutofit/>
          </a:bodyPr>
          <a:lstStyle/>
          <a:p>
            <a:r>
              <a:rPr lang="tr-TR" sz="2000" dirty="0" smtClean="0">
                <a:solidFill>
                  <a:schemeClr val="accent1"/>
                </a:solidFill>
              </a:rPr>
              <a:t>  MEASUREMENT OF GAMOW-TELLER TRANSITION STRENGTHS</a:t>
            </a:r>
            <a:endParaRPr lang="tr-TR" sz="2000" dirty="0">
              <a:solidFill>
                <a:schemeClr val="accent1"/>
              </a:solidFill>
            </a:endParaRPr>
          </a:p>
        </p:txBody>
      </p:sp>
      <p:sp>
        <p:nvSpPr>
          <p:cNvPr id="7" name="6 Slayt Numarası Yer Tutucusu"/>
          <p:cNvSpPr>
            <a:spLocks noGrp="1"/>
          </p:cNvSpPr>
          <p:nvPr>
            <p:ph type="sldNum" sz="quarter" idx="12"/>
          </p:nvPr>
        </p:nvSpPr>
        <p:spPr/>
        <p:txBody>
          <a:bodyPr/>
          <a:lstStyle/>
          <a:p>
            <a:fld id="{BA1583FC-4E23-49D2-98C5-E731915BC68F}" type="slidenum">
              <a:rPr lang="tr-TR" smtClean="0"/>
              <a:pPr/>
              <a:t>11</a:t>
            </a:fld>
            <a:endParaRPr lang="tr-TR"/>
          </a:p>
        </p:txBody>
      </p:sp>
      <p:sp>
        <p:nvSpPr>
          <p:cNvPr id="3" name="2 İçerik Yer Tutucusu"/>
          <p:cNvSpPr>
            <a:spLocks noGrp="1"/>
          </p:cNvSpPr>
          <p:nvPr>
            <p:ph sz="quarter" idx="1"/>
          </p:nvPr>
        </p:nvSpPr>
        <p:spPr/>
        <p:txBody>
          <a:bodyPr>
            <a:normAutofit/>
          </a:bodyPr>
          <a:lstStyle/>
          <a:p>
            <a:r>
              <a:rPr lang="tr-TR" sz="2000" dirty="0" err="1" smtClean="0"/>
              <a:t>Gamow</a:t>
            </a:r>
            <a:r>
              <a:rPr lang="tr-TR" sz="2000" dirty="0" smtClean="0"/>
              <a:t>-Teller </a:t>
            </a:r>
            <a:r>
              <a:rPr lang="tr-TR" sz="2000" dirty="0" err="1" smtClean="0"/>
              <a:t>transition</a:t>
            </a:r>
            <a:r>
              <a:rPr lang="tr-TR" sz="2000" dirty="0" smtClean="0"/>
              <a:t> </a:t>
            </a:r>
            <a:r>
              <a:rPr lang="tr-TR" sz="2000" dirty="0" err="1" smtClean="0"/>
              <a:t>strengths</a:t>
            </a:r>
            <a:r>
              <a:rPr lang="tr-TR" sz="2000" dirty="0" smtClean="0"/>
              <a:t> can be </a:t>
            </a:r>
            <a:r>
              <a:rPr lang="tr-TR" sz="2000" dirty="0" err="1" smtClean="0"/>
              <a:t>obtained</a:t>
            </a:r>
            <a:r>
              <a:rPr lang="tr-TR" sz="2000" dirty="0" smtClean="0"/>
              <a:t> </a:t>
            </a:r>
            <a:r>
              <a:rPr lang="tr-TR" sz="2000" dirty="0" err="1" smtClean="0"/>
              <a:t>when</a:t>
            </a:r>
            <a:r>
              <a:rPr lang="tr-TR" sz="2000" dirty="0" smtClean="0"/>
              <a:t> </a:t>
            </a:r>
            <a:r>
              <a:rPr lang="tr-TR" sz="2000" smtClean="0"/>
              <a:t>a absolute </a:t>
            </a:r>
            <a:r>
              <a:rPr lang="tr-TR" sz="2000" dirty="0" smtClean="0"/>
              <a:t>B(GT) </a:t>
            </a:r>
            <a:r>
              <a:rPr lang="tr-TR" sz="2000" dirty="0" err="1" smtClean="0"/>
              <a:t>value</a:t>
            </a:r>
            <a:r>
              <a:rPr lang="tr-TR" sz="2000" dirty="0" smtClean="0"/>
              <a:t> </a:t>
            </a:r>
            <a:r>
              <a:rPr lang="tr-TR" sz="2000" dirty="0" err="1" smtClean="0"/>
              <a:t>deduced</a:t>
            </a:r>
            <a:r>
              <a:rPr lang="tr-TR" sz="2000" dirty="0" smtClean="0"/>
              <a:t> in beta </a:t>
            </a:r>
            <a:r>
              <a:rPr lang="tr-TR" sz="2000" dirty="0" err="1" smtClean="0"/>
              <a:t>decay</a:t>
            </a:r>
            <a:r>
              <a:rPr lang="tr-TR" sz="2000" dirty="0" smtClean="0"/>
              <a:t>.</a:t>
            </a:r>
          </a:p>
          <a:p>
            <a:r>
              <a:rPr lang="tr-TR" sz="2000" smtClean="0"/>
              <a:t>Since we know the total half life of decay and branching ratios them we can find half life of individual states and accordingly to this absolute B(GT) values can be found as well.</a:t>
            </a:r>
            <a:endParaRPr lang="tr-TR" sz="2000" dirty="0" smtClean="0"/>
          </a:p>
          <a:p>
            <a:r>
              <a:rPr lang="tr-TR" sz="2000" smtClean="0"/>
              <a:t>Here </a:t>
            </a:r>
            <a:r>
              <a:rPr lang="tr-TR" sz="2000" dirty="0" smtClean="0"/>
              <a:t>is a </a:t>
            </a:r>
            <a:r>
              <a:rPr lang="tr-TR" sz="2000" dirty="0" err="1" smtClean="0"/>
              <a:t>proportion</a:t>
            </a:r>
            <a:r>
              <a:rPr lang="tr-TR" sz="2000" dirty="0" smtClean="0"/>
              <a:t> </a:t>
            </a:r>
            <a:r>
              <a:rPr lang="tr-TR" sz="2000" dirty="0" err="1" smtClean="0"/>
              <a:t>between</a:t>
            </a:r>
            <a:r>
              <a:rPr lang="tr-TR" sz="2000" dirty="0" smtClean="0"/>
              <a:t> </a:t>
            </a:r>
            <a:r>
              <a:rPr lang="tr-TR" sz="2000" dirty="0" err="1" smtClean="0"/>
              <a:t>the</a:t>
            </a:r>
            <a:r>
              <a:rPr lang="tr-TR" sz="2000" dirty="0" smtClean="0"/>
              <a:t> </a:t>
            </a:r>
            <a:r>
              <a:rPr lang="tr-TR" sz="2000" dirty="0" err="1" smtClean="0"/>
              <a:t>measured</a:t>
            </a:r>
            <a:r>
              <a:rPr lang="tr-TR" sz="2000" dirty="0" smtClean="0"/>
              <a:t> </a:t>
            </a:r>
            <a:r>
              <a:rPr lang="tr-TR" sz="2000" dirty="0" err="1" smtClean="0"/>
              <a:t>cross</a:t>
            </a:r>
            <a:r>
              <a:rPr lang="tr-TR" sz="2000" dirty="0" smtClean="0"/>
              <a:t> </a:t>
            </a:r>
            <a:r>
              <a:rPr lang="tr-TR" sz="2000" dirty="0" err="1" smtClean="0"/>
              <a:t>section</a:t>
            </a:r>
            <a:r>
              <a:rPr lang="tr-TR" sz="2000" dirty="0" smtClean="0"/>
              <a:t> </a:t>
            </a:r>
            <a:r>
              <a:rPr lang="tr-TR" sz="2000" dirty="0" err="1" smtClean="0"/>
              <a:t>and</a:t>
            </a:r>
            <a:r>
              <a:rPr lang="tr-TR" sz="2000" dirty="0" smtClean="0"/>
              <a:t> B(GT) </a:t>
            </a:r>
            <a:r>
              <a:rPr lang="tr-TR" sz="2000" dirty="0" err="1" smtClean="0"/>
              <a:t>values</a:t>
            </a:r>
            <a:r>
              <a:rPr lang="tr-TR" sz="2000" dirty="0" smtClean="0"/>
              <a:t> at </a:t>
            </a:r>
            <a:r>
              <a:rPr lang="tr-TR" sz="2000" dirty="0" err="1" smtClean="0"/>
              <a:t>intermediate</a:t>
            </a:r>
            <a:r>
              <a:rPr lang="tr-TR" sz="2000" dirty="0" smtClean="0"/>
              <a:t> </a:t>
            </a:r>
            <a:r>
              <a:rPr lang="tr-TR" sz="2000" dirty="0" err="1" smtClean="0"/>
              <a:t>energies</a:t>
            </a:r>
            <a:r>
              <a:rPr lang="tr-TR" sz="2000" dirty="0" smtClean="0"/>
              <a:t> </a:t>
            </a:r>
            <a:r>
              <a:rPr lang="tr-TR" sz="2000" dirty="0" smtClean="0">
                <a:cs typeface="Times New Roman" pitchFamily="18" charset="0"/>
                <a:sym typeface="Symbol" pitchFamily="18" charset="2"/>
              </a:rPr>
              <a:t>( 100 MeV/u) </a:t>
            </a:r>
            <a:r>
              <a:rPr lang="tr-TR" sz="2000" dirty="0" err="1" smtClean="0">
                <a:cs typeface="Times New Roman" pitchFamily="18" charset="0"/>
                <a:sym typeface="Symbol" pitchFamily="18" charset="2"/>
              </a:rPr>
              <a:t>and</a:t>
            </a:r>
            <a:r>
              <a:rPr lang="tr-TR" sz="2000" dirty="0" smtClean="0">
                <a:cs typeface="Times New Roman" pitchFamily="18" charset="0"/>
                <a:sym typeface="Symbol" pitchFamily="18" charset="2"/>
              </a:rPr>
              <a:t> at 0°;</a:t>
            </a:r>
          </a:p>
          <a:p>
            <a:endParaRPr lang="tr-TR" sz="2400" dirty="0"/>
          </a:p>
        </p:txBody>
      </p:sp>
      <p:graphicFrame>
        <p:nvGraphicFramePr>
          <p:cNvPr id="1026" name="Nesne 3"/>
          <p:cNvGraphicFramePr>
            <a:graphicFrameLocks noChangeAspect="1"/>
          </p:cNvGraphicFramePr>
          <p:nvPr/>
        </p:nvGraphicFramePr>
        <p:xfrm>
          <a:off x="2428860" y="4214818"/>
          <a:ext cx="3821112" cy="679450"/>
        </p:xfrm>
        <a:graphic>
          <a:graphicData uri="http://schemas.openxmlformats.org/presentationml/2006/ole">
            <mc:AlternateContent xmlns:mc="http://schemas.openxmlformats.org/markup-compatibility/2006">
              <mc:Choice xmlns:v="urn:schemas-microsoft-com:vml" Requires="v">
                <p:oleObj spid="_x0000_s1065" name="Denklem" r:id="rId3" imgW="1422400" imgH="241300" progId="Equation.3">
                  <p:embed/>
                </p:oleObj>
              </mc:Choice>
              <mc:Fallback>
                <p:oleObj name="Denklem" r:id="rId3" imgW="1422400" imgH="241300" progId="Equation.3">
                  <p:embed/>
                  <p:pic>
                    <p:nvPicPr>
                      <p:cNvPr id="0" name="Picture 33"/>
                      <p:cNvPicPr>
                        <a:picLocks noChangeAspect="1" noChangeArrowheads="1"/>
                      </p:cNvPicPr>
                      <p:nvPr/>
                    </p:nvPicPr>
                    <p:blipFill>
                      <a:blip r:embed="rId4">
                        <a:lum bright="4000" contrast="4000"/>
                        <a:grayscl/>
                        <a:extLst>
                          <a:ext uri="{28A0092B-C50C-407E-A947-70E740481C1C}">
                            <a14:useLocalDpi xmlns:a14="http://schemas.microsoft.com/office/drawing/2010/main" val="0"/>
                          </a:ext>
                        </a:extLst>
                      </a:blip>
                      <a:srcRect/>
                      <a:stretch>
                        <a:fillRect/>
                      </a:stretch>
                    </p:blipFill>
                    <p:spPr bwMode="auto">
                      <a:xfrm>
                        <a:off x="2428860" y="4214818"/>
                        <a:ext cx="3821112" cy="679450"/>
                      </a:xfrm>
                      <a:prstGeom prst="rect">
                        <a:avLst/>
                      </a:prstGeom>
                      <a:noFill/>
                      <a:extLst>
                        <a:ext uri="{909E8E84-426E-40DD-AFC4-6F175D3DCCD1}">
                          <a14:hiddenFill xmlns:a14="http://schemas.microsoft.com/office/drawing/2010/main">
                            <a:solidFill>
                              <a:srgbClr val="4F81BD"/>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rve\Desktop\sunum1.png"/>
          <p:cNvPicPr>
            <a:picLocks noChangeAspect="1" noChangeArrowheads="1"/>
          </p:cNvPicPr>
          <p:nvPr/>
        </p:nvPicPr>
        <p:blipFill>
          <a:blip r:embed="rId2"/>
          <a:srcRect/>
          <a:stretch>
            <a:fillRect/>
          </a:stretch>
        </p:blipFill>
        <p:spPr bwMode="auto">
          <a:xfrm>
            <a:off x="0" y="214290"/>
            <a:ext cx="9144000" cy="6643710"/>
          </a:xfrm>
          <a:prstGeom prst="rect">
            <a:avLst/>
          </a:prstGeom>
          <a:noFill/>
        </p:spPr>
      </p:pic>
      <p:sp>
        <p:nvSpPr>
          <p:cNvPr id="3" name="Rectangle 3"/>
          <p:cNvSpPr>
            <a:spLocks noGrp="1" noChangeArrowheads="1"/>
          </p:cNvSpPr>
          <p:nvPr>
            <p:ph type="title"/>
          </p:nvPr>
        </p:nvSpPr>
        <p:spPr>
          <a:xfrm>
            <a:off x="3714744" y="214290"/>
            <a:ext cx="4429125" cy="571500"/>
          </a:xfrm>
        </p:spPr>
        <p:txBody>
          <a:bodyPr rtlCol="0">
            <a:noAutofit/>
          </a:bodyPr>
          <a:lstStyle/>
          <a:p>
            <a:pPr eaLnBrk="1" fontAlgn="auto" hangingPunct="1">
              <a:spcAft>
                <a:spcPts val="0"/>
              </a:spcAft>
              <a:defRPr/>
            </a:pPr>
            <a:r>
              <a:rPr lang="en-US" altLang="ja-JP" sz="3600" b="1" dirty="0" smtClean="0">
                <a:solidFill>
                  <a:schemeClr val="tx2"/>
                </a:solidFill>
                <a:latin typeface="Times New Roman" pitchFamily="18" charset="0"/>
                <a:cs typeface="Times New Roman" pitchFamily="18" charset="0"/>
              </a:rPr>
              <a:t>RCNP</a:t>
            </a:r>
          </a:p>
        </p:txBody>
      </p:sp>
      <p:sp>
        <p:nvSpPr>
          <p:cNvPr id="4" name="3 Slayt Numarası Yer Tutucusu"/>
          <p:cNvSpPr>
            <a:spLocks noGrp="1"/>
          </p:cNvSpPr>
          <p:nvPr>
            <p:ph type="sldNum" sz="quarter" idx="12"/>
          </p:nvPr>
        </p:nvSpPr>
        <p:spPr/>
        <p:txBody>
          <a:bodyPr/>
          <a:lstStyle/>
          <a:p>
            <a:fld id="{BA1583FC-4E23-49D2-98C5-E731915BC68F}" type="slidenum">
              <a:rPr lang="tr-TR" smtClean="0"/>
              <a:pPr/>
              <a:t>12</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1214414" y="0"/>
            <a:ext cx="8229600" cy="1143000"/>
          </a:xfrm>
        </p:spPr>
        <p:txBody>
          <a:bodyPr>
            <a:normAutofit/>
          </a:bodyPr>
          <a:lstStyle/>
          <a:p>
            <a:r>
              <a:rPr lang="tr-TR" sz="3200" dirty="0" smtClean="0">
                <a:solidFill>
                  <a:schemeClr val="accent1"/>
                </a:solidFill>
              </a:rPr>
              <a:t>    EXTRACTION of B(GT) VALUES</a:t>
            </a:r>
            <a:endParaRPr lang="tr-TR" sz="3200" dirty="0">
              <a:solidFill>
                <a:schemeClr val="accent1"/>
              </a:solidFill>
            </a:endParaRPr>
          </a:p>
        </p:txBody>
      </p:sp>
      <p:sp>
        <p:nvSpPr>
          <p:cNvPr id="8" name="7 Slayt Numarası Yer Tutucusu"/>
          <p:cNvSpPr>
            <a:spLocks noGrp="1"/>
          </p:cNvSpPr>
          <p:nvPr>
            <p:ph type="sldNum" sz="quarter" idx="12"/>
          </p:nvPr>
        </p:nvSpPr>
        <p:spPr/>
        <p:txBody>
          <a:bodyPr/>
          <a:lstStyle/>
          <a:p>
            <a:fld id="{BA1583FC-4E23-49D2-98C5-E731915BC68F}" type="slidenum">
              <a:rPr lang="tr-TR" smtClean="0"/>
              <a:pPr/>
              <a:t>13</a:t>
            </a:fld>
            <a:endParaRPr lang="tr-TR"/>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44033" name="AutoShape 1"/>
          <p:cNvSpPr>
            <a:spLocks noChangeShapeType="1"/>
          </p:cNvSpPr>
          <p:nvPr/>
        </p:nvSpPr>
        <p:spPr bwMode="auto">
          <a:xfrm>
            <a:off x="5000628" y="2357430"/>
            <a:ext cx="37147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tr-TR"/>
          </a:p>
        </p:txBody>
      </p:sp>
      <p:sp>
        <p:nvSpPr>
          <p:cNvPr id="44035" name="Rectangle 3"/>
          <p:cNvSpPr>
            <a:spLocks noChangeArrowheads="1"/>
          </p:cNvSpPr>
          <p:nvPr/>
        </p:nvSpPr>
        <p:spPr bwMode="auto">
          <a:xfrm>
            <a:off x="4357686" y="1714488"/>
            <a:ext cx="4448334"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r>
              <a:rPr lang="tr-TR" sz="2400" dirty="0" err="1" smtClean="0"/>
              <a:t>Super</a:t>
            </a:r>
            <a:r>
              <a:rPr lang="tr-TR" sz="2400" dirty="0" smtClean="0"/>
              <a:t> </a:t>
            </a:r>
            <a:r>
              <a:rPr lang="tr-TR" sz="2400" dirty="0" err="1" smtClean="0"/>
              <a:t>Allowed</a:t>
            </a:r>
            <a:r>
              <a:rPr lang="tr-TR" sz="2400" dirty="0" smtClean="0"/>
              <a:t> </a:t>
            </a:r>
            <a:r>
              <a:rPr lang="tr-TR" sz="2400" dirty="0" err="1" smtClean="0"/>
              <a:t>Fermi</a:t>
            </a:r>
            <a:r>
              <a:rPr lang="tr-TR" sz="2400" dirty="0" smtClean="0"/>
              <a:t> </a:t>
            </a:r>
            <a:r>
              <a:rPr lang="tr-TR" sz="2400" dirty="0" err="1" smtClean="0"/>
              <a:t>Transition</a:t>
            </a:r>
            <a:endParaRPr lang="tr-TR" sz="2400" dirty="0" smtClean="0"/>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a:t>
            </a:r>
            <a:r>
              <a:rPr kumimoji="0" lang="tr-TR"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a:t>
            </a: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a:t>
            </a:r>
            <a:r>
              <a:rPr kumimoji="0" lang="tr-TR"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6626" name="Picture 2" descr="C:\Users\Merve\Desktop\izospin.png"/>
          <p:cNvPicPr>
            <a:picLocks noChangeAspect="1" noChangeArrowheads="1"/>
          </p:cNvPicPr>
          <p:nvPr/>
        </p:nvPicPr>
        <p:blipFill>
          <a:blip r:embed="rId2"/>
          <a:srcRect/>
          <a:stretch>
            <a:fillRect/>
          </a:stretch>
        </p:blipFill>
        <p:spPr bwMode="auto">
          <a:xfrm>
            <a:off x="214282" y="990600"/>
            <a:ext cx="4205318"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4035"/>
                                        </p:tgtEl>
                                        <p:attrNameLst>
                                          <p:attrName>style.visibility</p:attrName>
                                        </p:attrNameLst>
                                      </p:cBhvr>
                                      <p:to>
                                        <p:strVal val="visible"/>
                                      </p:to>
                                    </p:set>
                                    <p:anim calcmode="discrete" valueType="clr">
                                      <p:cBhvr override="childStyle">
                                        <p:cTn id="7" dur="80"/>
                                        <p:tgtEl>
                                          <p:spTgt spid="4403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4035"/>
                                        </p:tgtEl>
                                        <p:attrNameLst>
                                          <p:attrName>fillcolor</p:attrName>
                                        </p:attrNameLst>
                                      </p:cBhvr>
                                      <p:tavLst>
                                        <p:tav tm="0">
                                          <p:val>
                                            <p:clrVal>
                                              <a:schemeClr val="accent2"/>
                                            </p:clrVal>
                                          </p:val>
                                        </p:tav>
                                        <p:tav tm="50000">
                                          <p:val>
                                            <p:clrVal>
                                              <a:schemeClr val="hlink"/>
                                            </p:clrVal>
                                          </p:val>
                                        </p:tav>
                                      </p:tavLst>
                                    </p:anim>
                                    <p:set>
                                      <p:cBhvr>
                                        <p:cTn id="9" dur="80"/>
                                        <p:tgtEl>
                                          <p:spTgt spid="440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Slayt Numarası Yer Tutucusu"/>
          <p:cNvSpPr>
            <a:spLocks noGrp="1"/>
          </p:cNvSpPr>
          <p:nvPr>
            <p:ph type="sldNum" sz="quarter" idx="12"/>
          </p:nvPr>
        </p:nvSpPr>
        <p:spPr/>
        <p:txBody>
          <a:bodyPr/>
          <a:lstStyle/>
          <a:p>
            <a:fld id="{BA1583FC-4E23-49D2-98C5-E731915BC68F}" type="slidenum">
              <a:rPr lang="tr-TR" smtClean="0"/>
              <a:pPr/>
              <a:t>14</a:t>
            </a:fld>
            <a:endParaRPr lang="tr-T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6" name="5 Resim" descr="C:\Users\Merve\Desktop\GT tezler\R2.png"/>
          <p:cNvPicPr/>
          <p:nvPr/>
        </p:nvPicPr>
        <p:blipFill>
          <a:blip r:embed="rId2"/>
          <a:srcRect/>
          <a:stretch>
            <a:fillRect/>
          </a:stretch>
        </p:blipFill>
        <p:spPr bwMode="auto">
          <a:xfrm>
            <a:off x="1428728" y="2357430"/>
            <a:ext cx="5857916" cy="3786214"/>
          </a:xfrm>
          <a:prstGeom prst="rect">
            <a:avLst/>
          </a:prstGeom>
          <a:noFill/>
          <a:ln w="9525">
            <a:noFill/>
            <a:miter lim="800000"/>
            <a:headEnd/>
            <a:tailEnd/>
          </a:ln>
        </p:spPr>
      </p:pic>
      <p:cxnSp>
        <p:nvCxnSpPr>
          <p:cNvPr id="12" name="11 Düz Bağlayıcı"/>
          <p:cNvCxnSpPr/>
          <p:nvPr/>
        </p:nvCxnSpPr>
        <p:spPr>
          <a:xfrm rot="5400000" flipH="1" flipV="1">
            <a:off x="2499504" y="4714884"/>
            <a:ext cx="1429554" cy="794"/>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13 Düz Ok Bağlayıcısı"/>
          <p:cNvCxnSpPr/>
          <p:nvPr/>
        </p:nvCxnSpPr>
        <p:spPr>
          <a:xfrm>
            <a:off x="3214678" y="4000504"/>
            <a:ext cx="3857652"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6" name="15 Metin kutusu"/>
          <p:cNvSpPr txBox="1"/>
          <p:nvPr/>
        </p:nvSpPr>
        <p:spPr>
          <a:xfrm>
            <a:off x="7072330" y="3714752"/>
            <a:ext cx="1277914" cy="52322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tr-TR" sz="2800" dirty="0" smtClean="0"/>
              <a:t>7.7±0.9</a:t>
            </a:r>
            <a:endParaRPr lang="tr-TR" sz="2800" dirty="0"/>
          </a:p>
        </p:txBody>
      </p:sp>
      <p:sp>
        <p:nvSpPr>
          <p:cNvPr id="9" name="8 Metin kutusu"/>
          <p:cNvSpPr txBox="1"/>
          <p:nvPr/>
        </p:nvSpPr>
        <p:spPr>
          <a:xfrm>
            <a:off x="6715140" y="1428736"/>
            <a:ext cx="1133644"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dirty="0" smtClean="0"/>
              <a:t>B(F)=N-Z</a:t>
            </a:r>
          </a:p>
          <a:p>
            <a:endParaRPr lang="tr-TR" dirty="0"/>
          </a:p>
        </p:txBody>
      </p:sp>
      <p:sp>
        <p:nvSpPr>
          <p:cNvPr id="10" name="9 Metin kutusu"/>
          <p:cNvSpPr txBox="1"/>
          <p:nvPr/>
        </p:nvSpPr>
        <p:spPr>
          <a:xfrm>
            <a:off x="6072198" y="1857364"/>
            <a:ext cx="264963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b="1" dirty="0" smtClean="0"/>
              <a:t>σ</a:t>
            </a:r>
            <a:r>
              <a:rPr lang="tr-TR" b="1" baseline="-25000" dirty="0" smtClean="0"/>
              <a:t>GT- </a:t>
            </a:r>
            <a:r>
              <a:rPr lang="tr-TR" b="1" dirty="0" smtClean="0"/>
              <a:t>, σ</a:t>
            </a:r>
            <a:r>
              <a:rPr lang="tr-TR" b="1" baseline="-25000" dirty="0" smtClean="0"/>
              <a:t>F </a:t>
            </a:r>
            <a:r>
              <a:rPr lang="tr-TR" b="1" dirty="0" smtClean="0"/>
              <a:t>≈ </a:t>
            </a:r>
            <a:r>
              <a:rPr lang="tr-TR" b="1" dirty="0" err="1" smtClean="0"/>
              <a:t>peak</a:t>
            </a:r>
            <a:r>
              <a:rPr lang="tr-TR" b="1" dirty="0" smtClean="0"/>
              <a:t> </a:t>
            </a:r>
            <a:r>
              <a:rPr lang="tr-TR" b="1" dirty="0" err="1" smtClean="0"/>
              <a:t>counts</a:t>
            </a:r>
            <a:r>
              <a:rPr lang="tr-TR" b="1" baseline="-25000" dirty="0" smtClean="0"/>
              <a:t> </a:t>
            </a:r>
            <a:endParaRPr lang="tr-TR" b="1" dirty="0"/>
          </a:p>
        </p:txBody>
      </p:sp>
      <p:pic>
        <p:nvPicPr>
          <p:cNvPr id="11" name="Picture 1"/>
          <p:cNvPicPr>
            <a:picLocks noChangeAspect="1" noChangeArrowheads="1"/>
          </p:cNvPicPr>
          <p:nvPr/>
        </p:nvPicPr>
        <p:blipFill>
          <a:blip r:embed="rId3"/>
          <a:srcRect/>
          <a:stretch>
            <a:fillRect/>
          </a:stretch>
        </p:blipFill>
        <p:spPr bwMode="auto">
          <a:xfrm>
            <a:off x="1714480" y="1071546"/>
            <a:ext cx="4117975" cy="1008062"/>
          </a:xfrm>
          <a:prstGeom prst="rect">
            <a:avLst/>
          </a:prstGeom>
          <a:noFill/>
          <a:ln w="9525">
            <a:noFill/>
            <a:round/>
            <a:headEnd/>
            <a:tailEnd/>
          </a:ln>
          <a:effectLst/>
        </p:spPr>
      </p:pic>
      <p:sp>
        <p:nvSpPr>
          <p:cNvPr id="17" name="1 Başlık"/>
          <p:cNvSpPr>
            <a:spLocks noGrp="1"/>
          </p:cNvSpPr>
          <p:nvPr>
            <p:ph type="title"/>
          </p:nvPr>
        </p:nvSpPr>
        <p:spPr>
          <a:xfrm>
            <a:off x="928662" y="214290"/>
            <a:ext cx="7772400" cy="703282"/>
          </a:xfrm>
        </p:spPr>
        <p:txBody>
          <a:bodyPr>
            <a:normAutofit/>
          </a:bodyPr>
          <a:lstStyle/>
          <a:p>
            <a:r>
              <a:rPr lang="tr-TR" sz="3200" dirty="0" smtClean="0">
                <a:solidFill>
                  <a:schemeClr val="accent1"/>
                </a:solidFill>
              </a:rPr>
              <a:t>EXTRACTION of B(GT) VALUES</a:t>
            </a:r>
            <a:endParaRPr lang="tr-TR" sz="32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500306"/>
            <a:ext cx="8229600" cy="1143000"/>
          </a:xfrm>
        </p:spPr>
        <p:txBody>
          <a:bodyPr>
            <a:normAutofit/>
          </a:bodyPr>
          <a:lstStyle/>
          <a:p>
            <a:r>
              <a:rPr lang="tr-TR" sz="5400" dirty="0" smtClean="0">
                <a:solidFill>
                  <a:schemeClr val="tx2"/>
                </a:solidFill>
              </a:rPr>
              <a:t>           RESULTS</a:t>
            </a:r>
            <a:endParaRPr lang="tr-TR" sz="5400" dirty="0">
              <a:solidFill>
                <a:schemeClr val="tx2"/>
              </a:solidFill>
            </a:endParaRPr>
          </a:p>
        </p:txBody>
      </p:sp>
      <p:sp>
        <p:nvSpPr>
          <p:cNvPr id="3" name="2 Slayt Numarası Yer Tutucusu"/>
          <p:cNvSpPr>
            <a:spLocks noGrp="1"/>
          </p:cNvSpPr>
          <p:nvPr>
            <p:ph type="sldNum" sz="quarter" idx="12"/>
          </p:nvPr>
        </p:nvSpPr>
        <p:spPr/>
        <p:txBody>
          <a:bodyPr/>
          <a:lstStyle/>
          <a:p>
            <a:fld id="{BA1583FC-4E23-49D2-98C5-E731915BC68F}" type="slidenum">
              <a:rPr lang="tr-TR" smtClean="0"/>
              <a:pPr/>
              <a:t>15</a:t>
            </a:fld>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rot="16200000">
            <a:off x="685897" y="4428819"/>
            <a:ext cx="776175" cy="307777"/>
          </a:xfrm>
          <a:prstGeom prst="rect">
            <a:avLst/>
          </a:prstGeom>
          <a:noFill/>
        </p:spPr>
        <p:txBody>
          <a:bodyPr wrap="none" rtlCol="0">
            <a:spAutoFit/>
          </a:bodyPr>
          <a:lstStyle/>
          <a:p>
            <a:r>
              <a:rPr lang="tr-TR" sz="1400" b="1" dirty="0" smtClean="0">
                <a:effectLst>
                  <a:outerShdw blurRad="38100" dist="38100" dir="2700000" algn="tl">
                    <a:srgbClr val="000000">
                      <a:alpha val="43137"/>
                    </a:srgbClr>
                  </a:outerShdw>
                </a:effectLst>
              </a:rPr>
              <a:t>COUNT</a:t>
            </a:r>
            <a:endParaRPr lang="tr-TR" sz="1400" b="1" dirty="0">
              <a:effectLst>
                <a:outerShdw blurRad="38100" dist="38100" dir="2700000" algn="tl">
                  <a:srgbClr val="000000">
                    <a:alpha val="43137"/>
                  </a:srgbClr>
                </a:outerShdw>
              </a:effectLst>
            </a:endParaRPr>
          </a:p>
        </p:txBody>
      </p:sp>
      <p:pic>
        <p:nvPicPr>
          <p:cNvPr id="4" name="3 Resim" descr="C:\Users\Merve\Desktop\adachi.png"/>
          <p:cNvPicPr/>
          <p:nvPr/>
        </p:nvPicPr>
        <p:blipFill>
          <a:blip r:embed="rId2"/>
          <a:srcRect/>
          <a:stretch>
            <a:fillRect/>
          </a:stretch>
        </p:blipFill>
        <p:spPr bwMode="auto">
          <a:xfrm>
            <a:off x="714348" y="285728"/>
            <a:ext cx="8215370" cy="3060765"/>
          </a:xfrm>
          <a:prstGeom prst="rect">
            <a:avLst/>
          </a:prstGeom>
          <a:noFill/>
          <a:ln w="9525">
            <a:noFill/>
            <a:miter lim="800000"/>
            <a:headEnd/>
            <a:tailEnd/>
          </a:ln>
        </p:spPr>
      </p:pic>
      <p:pic>
        <p:nvPicPr>
          <p:cNvPr id="28674" name="Picture 2"/>
          <p:cNvPicPr>
            <a:picLocks noChangeAspect="1" noChangeArrowheads="1"/>
          </p:cNvPicPr>
          <p:nvPr/>
        </p:nvPicPr>
        <p:blipFill>
          <a:blip r:embed="rId3"/>
          <a:srcRect/>
          <a:stretch>
            <a:fillRect/>
          </a:stretch>
        </p:blipFill>
        <p:spPr bwMode="auto">
          <a:xfrm>
            <a:off x="7143768" y="3571876"/>
            <a:ext cx="1357323" cy="642942"/>
          </a:xfrm>
          <a:prstGeom prst="rect">
            <a:avLst/>
          </a:prstGeom>
          <a:noFill/>
          <a:ln w="9525">
            <a:noFill/>
            <a:miter lim="800000"/>
            <a:headEnd/>
            <a:tailEnd/>
          </a:ln>
          <a:effectLst/>
        </p:spPr>
      </p:pic>
      <p:sp>
        <p:nvSpPr>
          <p:cNvPr id="13" name="12 Slayt Numarası Yer Tutucusu"/>
          <p:cNvSpPr>
            <a:spLocks noGrp="1"/>
          </p:cNvSpPr>
          <p:nvPr>
            <p:ph type="sldNum" sz="quarter" idx="12"/>
          </p:nvPr>
        </p:nvSpPr>
        <p:spPr/>
        <p:txBody>
          <a:bodyPr/>
          <a:lstStyle/>
          <a:p>
            <a:fld id="{BA1583FC-4E23-49D2-98C5-E731915BC68F}" type="slidenum">
              <a:rPr lang="tr-TR" smtClean="0"/>
              <a:pPr/>
              <a:t>16</a:t>
            </a:fld>
            <a:endParaRPr lang="tr-TR"/>
          </a:p>
        </p:txBody>
      </p:sp>
      <p:sp>
        <p:nvSpPr>
          <p:cNvPr id="2" name="Metin kutusu 1"/>
          <p:cNvSpPr txBox="1"/>
          <p:nvPr/>
        </p:nvSpPr>
        <p:spPr>
          <a:xfrm>
            <a:off x="4643437" y="6331279"/>
            <a:ext cx="1187369" cy="338554"/>
          </a:xfrm>
          <a:prstGeom prst="rect">
            <a:avLst/>
          </a:prstGeom>
          <a:noFill/>
        </p:spPr>
        <p:txBody>
          <a:bodyPr wrap="square" rtlCol="0">
            <a:spAutoFit/>
          </a:bodyPr>
          <a:lstStyle/>
          <a:p>
            <a:r>
              <a:rPr lang="tr-TR" sz="1600" b="1" dirty="0" smtClean="0">
                <a:effectLst>
                  <a:outerShdw blurRad="38100" dist="38100" dir="2700000" algn="tl">
                    <a:srgbClr val="000000">
                      <a:alpha val="43137"/>
                    </a:srgbClr>
                  </a:outerShdw>
                </a:effectLst>
              </a:rPr>
              <a:t>ENERGY</a:t>
            </a:r>
            <a:endParaRPr lang="tr-TR" sz="1600" b="1" dirty="0">
              <a:effectLst>
                <a:outerShdw blurRad="38100" dist="38100" dir="2700000" algn="tl">
                  <a:srgbClr val="000000">
                    <a:alpha val="43137"/>
                  </a:srgbClr>
                </a:outerShdw>
              </a:effectLst>
            </a:endParaRPr>
          </a:p>
        </p:txBody>
      </p:sp>
      <p:pic>
        <p:nvPicPr>
          <p:cNvPr id="26627" name="Picture 3"/>
          <p:cNvPicPr>
            <a:picLocks noChangeAspect="1" noChangeArrowheads="1"/>
          </p:cNvPicPr>
          <p:nvPr/>
        </p:nvPicPr>
        <p:blipFill>
          <a:blip r:embed="rId4"/>
          <a:srcRect/>
          <a:stretch>
            <a:fillRect/>
          </a:stretch>
        </p:blipFill>
        <p:spPr bwMode="auto">
          <a:xfrm>
            <a:off x="1295400" y="3352800"/>
            <a:ext cx="7471053" cy="2895600"/>
          </a:xfrm>
          <a:prstGeom prst="rect">
            <a:avLst/>
          </a:prstGeom>
          <a:noFill/>
          <a:ln w="9525">
            <a:noFill/>
            <a:miter lim="800000"/>
            <a:headEnd/>
            <a:tailEnd/>
          </a:ln>
          <a:effectLst/>
        </p:spPr>
      </p:pic>
      <p:cxnSp>
        <p:nvCxnSpPr>
          <p:cNvPr id="19" name="18 Düz Ok Bağlayıcısı"/>
          <p:cNvCxnSpPr/>
          <p:nvPr/>
        </p:nvCxnSpPr>
        <p:spPr>
          <a:xfrm rot="5400000">
            <a:off x="1067594" y="3428206"/>
            <a:ext cx="30480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20 Düz Ok Bağlayıcısı"/>
          <p:cNvCxnSpPr/>
          <p:nvPr/>
        </p:nvCxnSpPr>
        <p:spPr>
          <a:xfrm rot="16200000" flipH="1">
            <a:off x="2552700" y="2933700"/>
            <a:ext cx="2209800" cy="152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3" name="22 Düz Ok Bağlayıcısı"/>
          <p:cNvCxnSpPr/>
          <p:nvPr/>
        </p:nvCxnSpPr>
        <p:spPr>
          <a:xfrm rot="16200000" flipH="1">
            <a:off x="2857500" y="3619500"/>
            <a:ext cx="2590800" cy="228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5" name="24 Düz Ok Bağlayıcısı"/>
          <p:cNvCxnSpPr/>
          <p:nvPr/>
        </p:nvCxnSpPr>
        <p:spPr>
          <a:xfrm rot="16200000" flipH="1">
            <a:off x="4114800" y="3352800"/>
            <a:ext cx="2362200" cy="381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7" name="26 Düz Ok Bağlayıcısı"/>
          <p:cNvCxnSpPr/>
          <p:nvPr/>
        </p:nvCxnSpPr>
        <p:spPr>
          <a:xfrm rot="16200000" flipH="1">
            <a:off x="4419600" y="3352800"/>
            <a:ext cx="2286000" cy="457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9" name="28 Düz Ok Bağlayıcısı"/>
          <p:cNvCxnSpPr/>
          <p:nvPr/>
        </p:nvCxnSpPr>
        <p:spPr>
          <a:xfrm rot="16200000" flipH="1">
            <a:off x="5181600" y="2743200"/>
            <a:ext cx="1447800" cy="533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3" name="32 Düz Ok Bağlayıcısı"/>
          <p:cNvCxnSpPr/>
          <p:nvPr/>
        </p:nvCxnSpPr>
        <p:spPr>
          <a:xfrm rot="16200000" flipH="1">
            <a:off x="5295900" y="3162300"/>
            <a:ext cx="3048000" cy="685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26628" name="Picture 4"/>
          <p:cNvPicPr>
            <a:picLocks noChangeAspect="1" noChangeArrowheads="1"/>
          </p:cNvPicPr>
          <p:nvPr/>
        </p:nvPicPr>
        <p:blipFill>
          <a:blip r:embed="rId5"/>
          <a:srcRect/>
          <a:stretch>
            <a:fillRect/>
          </a:stretch>
        </p:blipFill>
        <p:spPr bwMode="auto">
          <a:xfrm>
            <a:off x="7086600" y="3657600"/>
            <a:ext cx="1371600" cy="5238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ox(i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ox(i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ox(i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ox(in)">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ox(in)">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a:srcRect/>
          <a:stretch>
            <a:fillRect/>
          </a:stretch>
        </p:blipFill>
        <p:spPr bwMode="auto">
          <a:xfrm>
            <a:off x="6660232" y="188640"/>
            <a:ext cx="2200275" cy="762000"/>
          </a:xfrm>
          <a:prstGeom prst="rect">
            <a:avLst/>
          </a:prstGeom>
          <a:noFill/>
          <a:ln w="9525">
            <a:noFill/>
            <a:miter lim="800000"/>
            <a:headEnd/>
            <a:tailEnd/>
          </a:ln>
          <a:effectLst/>
        </p:spPr>
      </p:pic>
      <p:sp>
        <p:nvSpPr>
          <p:cNvPr id="4" name="3 Slayt Numarası Yer Tutucusu"/>
          <p:cNvSpPr>
            <a:spLocks noGrp="1"/>
          </p:cNvSpPr>
          <p:nvPr>
            <p:ph type="sldNum" sz="quarter" idx="12"/>
          </p:nvPr>
        </p:nvSpPr>
        <p:spPr/>
        <p:txBody>
          <a:bodyPr/>
          <a:lstStyle/>
          <a:p>
            <a:fld id="{BA1583FC-4E23-49D2-98C5-E731915BC68F}" type="slidenum">
              <a:rPr lang="tr-TR" smtClean="0"/>
              <a:pPr/>
              <a:t>17</a:t>
            </a:fld>
            <a:endParaRPr lang="tr-TR"/>
          </a:p>
        </p:txBody>
      </p:sp>
      <p:pic>
        <p:nvPicPr>
          <p:cNvPr id="3074" name="Picture 2" descr="C:\Users\Data\Desktop\Adsı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20" y="950640"/>
            <a:ext cx="8650287" cy="5076825"/>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4067944" y="5517232"/>
            <a:ext cx="1728192" cy="307777"/>
          </a:xfrm>
          <a:prstGeom prst="rect">
            <a:avLst/>
          </a:prstGeom>
          <a:noFill/>
        </p:spPr>
        <p:txBody>
          <a:bodyPr wrap="square" rtlCol="0">
            <a:spAutoFit/>
          </a:bodyPr>
          <a:lstStyle/>
          <a:p>
            <a:r>
              <a:rPr lang="tr-TR" sz="1400" b="1" dirty="0" smtClean="0">
                <a:effectLst>
                  <a:outerShdw blurRad="38100" dist="38100" dir="2700000" algn="tl">
                    <a:srgbClr val="000000">
                      <a:alpha val="43137"/>
                    </a:srgbClr>
                  </a:outerShdw>
                </a:effectLst>
              </a:rPr>
              <a:t>ENERGY(</a:t>
            </a:r>
            <a:r>
              <a:rPr lang="tr-TR" sz="1400" b="1" dirty="0" err="1" smtClean="0">
                <a:effectLst>
                  <a:outerShdw blurRad="38100" dist="38100" dir="2700000" algn="tl">
                    <a:srgbClr val="000000">
                      <a:alpha val="43137"/>
                    </a:srgbClr>
                  </a:outerShdw>
                </a:effectLst>
              </a:rPr>
              <a:t>MeV</a:t>
            </a:r>
            <a:r>
              <a:rPr lang="tr-TR" sz="1400" b="1" dirty="0" smtClean="0">
                <a:effectLst>
                  <a:outerShdw blurRad="38100" dist="38100" dir="2700000" algn="tl">
                    <a:srgbClr val="000000">
                      <a:alpha val="43137"/>
                    </a:srgbClr>
                  </a:outerShdw>
                </a:effectLst>
              </a:rPr>
              <a:t>)</a:t>
            </a:r>
            <a:endParaRPr lang="tr-TR" sz="1400" b="1" dirty="0">
              <a:effectLst>
                <a:outerShdw blurRad="38100" dist="38100" dir="2700000" algn="tl">
                  <a:srgbClr val="000000">
                    <a:alpha val="43137"/>
                  </a:srgbClr>
                </a:outerShdw>
              </a:effectLst>
            </a:endParaRPr>
          </a:p>
        </p:txBody>
      </p:sp>
      <p:sp>
        <p:nvSpPr>
          <p:cNvPr id="7" name="Metin kutusu 6"/>
          <p:cNvSpPr txBox="1"/>
          <p:nvPr/>
        </p:nvSpPr>
        <p:spPr>
          <a:xfrm rot="16200000">
            <a:off x="-283966" y="2471068"/>
            <a:ext cx="1728192" cy="307777"/>
          </a:xfrm>
          <a:prstGeom prst="rect">
            <a:avLst/>
          </a:prstGeom>
          <a:noFill/>
        </p:spPr>
        <p:txBody>
          <a:bodyPr wrap="square" rtlCol="0">
            <a:spAutoFit/>
          </a:bodyPr>
          <a:lstStyle/>
          <a:p>
            <a:r>
              <a:rPr lang="tr-TR" sz="1400" b="1" dirty="0" smtClean="0">
                <a:effectLst>
                  <a:outerShdw blurRad="38100" dist="38100" dir="2700000" algn="tl">
                    <a:srgbClr val="000000">
                      <a:alpha val="43137"/>
                    </a:srgbClr>
                  </a:outerShdw>
                </a:effectLst>
              </a:rPr>
              <a:t>COUNT</a:t>
            </a:r>
            <a:endParaRPr lang="tr-TR" sz="1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38134" y="1219200"/>
            <a:ext cx="8143932" cy="5416868"/>
          </a:xfrm>
          <a:prstGeom prst="rect">
            <a:avLst/>
          </a:prstGeom>
        </p:spPr>
        <p:txBody>
          <a:bodyPr wrap="square">
            <a:spAutoFit/>
          </a:bodyPr>
          <a:lstStyle/>
          <a:p>
            <a:pPr>
              <a:buFont typeface="Wingdings" pitchFamily="2" charset="2"/>
              <a:buChar char="Ø"/>
            </a:pPr>
            <a:endParaRPr lang="tr-TR" dirty="0" smtClean="0"/>
          </a:p>
          <a:p>
            <a:pPr>
              <a:buFont typeface="Wingdings" pitchFamily="2" charset="2"/>
              <a:buChar char="Ø"/>
            </a:pPr>
            <a:r>
              <a:rPr lang="tr-TR" sz="2000" dirty="0" err="1" smtClean="0"/>
              <a:t>The</a:t>
            </a:r>
            <a:r>
              <a:rPr lang="tr-TR" sz="2000" dirty="0" smtClean="0"/>
              <a:t> GT </a:t>
            </a:r>
            <a:r>
              <a:rPr lang="tr-TR" sz="2000" dirty="0" err="1" smtClean="0"/>
              <a:t>transition</a:t>
            </a:r>
            <a:r>
              <a:rPr lang="tr-TR" sz="2000" dirty="0" smtClean="0"/>
              <a:t> is </a:t>
            </a:r>
            <a:r>
              <a:rPr lang="tr-TR" sz="2000" dirty="0" err="1" smtClean="0"/>
              <a:t>usually</a:t>
            </a:r>
            <a:r>
              <a:rPr lang="tr-TR" sz="2000" dirty="0" smtClean="0"/>
              <a:t> </a:t>
            </a:r>
            <a:r>
              <a:rPr lang="tr-TR" sz="2000" dirty="0" err="1" smtClean="0"/>
              <a:t>measured</a:t>
            </a:r>
            <a:r>
              <a:rPr lang="tr-TR" sz="2000" dirty="0" smtClean="0"/>
              <a:t> in a beta </a:t>
            </a:r>
            <a:r>
              <a:rPr lang="tr-TR" sz="2000" dirty="0" err="1" smtClean="0"/>
              <a:t>decay</a:t>
            </a:r>
            <a:r>
              <a:rPr lang="tr-TR" sz="2000" dirty="0" smtClean="0"/>
              <a:t>, in </a:t>
            </a:r>
            <a:r>
              <a:rPr lang="tr-TR" sz="2000" dirty="0" err="1" smtClean="0"/>
              <a:t>which</a:t>
            </a:r>
            <a:r>
              <a:rPr lang="tr-TR" sz="2000" dirty="0" smtClean="0"/>
              <a:t> </a:t>
            </a:r>
            <a:r>
              <a:rPr lang="tr-TR" sz="2000" dirty="0" err="1" smtClean="0"/>
              <a:t>this</a:t>
            </a:r>
            <a:r>
              <a:rPr lang="tr-TR" sz="2000" dirty="0" smtClean="0"/>
              <a:t> </a:t>
            </a:r>
            <a:r>
              <a:rPr lang="tr-TR" sz="2000" dirty="0" err="1" smtClean="0"/>
              <a:t>transition</a:t>
            </a:r>
            <a:r>
              <a:rPr lang="tr-TR" sz="2000" dirty="0" smtClean="0"/>
              <a:t> is </a:t>
            </a:r>
            <a:r>
              <a:rPr lang="tr-TR" sz="2000" dirty="0" err="1" smtClean="0"/>
              <a:t>allowed</a:t>
            </a:r>
            <a:r>
              <a:rPr lang="tr-TR" sz="2000" dirty="0" smtClean="0"/>
              <a:t>.</a:t>
            </a:r>
          </a:p>
          <a:p>
            <a:pPr>
              <a:buFont typeface="Wingdings" pitchFamily="2" charset="2"/>
              <a:buChar char="Ø"/>
            </a:pPr>
            <a:endParaRPr lang="tr-TR" sz="2000" dirty="0" smtClean="0"/>
          </a:p>
          <a:p>
            <a:pPr>
              <a:buFont typeface="Wingdings" pitchFamily="2" charset="2"/>
              <a:buChar char="Ø"/>
            </a:pPr>
            <a:endParaRPr lang="tr-TR" sz="2000" dirty="0"/>
          </a:p>
          <a:p>
            <a:pPr>
              <a:buFont typeface="Wingdings" pitchFamily="2" charset="2"/>
              <a:buChar char="Ø"/>
            </a:pPr>
            <a:r>
              <a:rPr lang="tr-TR" sz="2000" dirty="0" smtClean="0"/>
              <a:t>High </a:t>
            </a:r>
            <a:r>
              <a:rPr lang="tr-TR" sz="2000" dirty="0" err="1" smtClean="0"/>
              <a:t>excitation</a:t>
            </a:r>
            <a:r>
              <a:rPr lang="tr-TR" sz="2000" dirty="0" smtClean="0"/>
              <a:t> </a:t>
            </a:r>
            <a:r>
              <a:rPr lang="tr-TR" sz="2000" dirty="0" err="1" smtClean="0"/>
              <a:t>energies</a:t>
            </a:r>
            <a:r>
              <a:rPr lang="tr-TR" sz="2000" dirty="0" smtClean="0"/>
              <a:t> can be </a:t>
            </a:r>
            <a:r>
              <a:rPr lang="tr-TR" sz="2000" dirty="0" err="1" smtClean="0"/>
              <a:t>studied</a:t>
            </a:r>
            <a:r>
              <a:rPr lang="tr-TR" sz="2000" dirty="0" smtClean="0"/>
              <a:t> </a:t>
            </a:r>
            <a:r>
              <a:rPr lang="tr-TR" sz="2000" dirty="0" err="1" smtClean="0"/>
              <a:t>which</a:t>
            </a:r>
            <a:r>
              <a:rPr lang="tr-TR" sz="2000" dirty="0" smtClean="0"/>
              <a:t> </a:t>
            </a:r>
            <a:r>
              <a:rPr lang="tr-TR" sz="2000" dirty="0" err="1" smtClean="0"/>
              <a:t>are</a:t>
            </a:r>
            <a:r>
              <a:rPr lang="tr-TR" sz="2000" dirty="0" smtClean="0"/>
              <a:t> </a:t>
            </a:r>
            <a:r>
              <a:rPr lang="tr-TR" sz="2000" dirty="0" err="1" smtClean="0"/>
              <a:t>enable</a:t>
            </a:r>
            <a:r>
              <a:rPr lang="tr-TR" sz="2000" dirty="0" smtClean="0"/>
              <a:t> </a:t>
            </a:r>
            <a:r>
              <a:rPr lang="tr-TR" sz="2000" dirty="0" err="1" smtClean="0"/>
              <a:t>to</a:t>
            </a:r>
            <a:r>
              <a:rPr lang="tr-TR" sz="2000" dirty="0" smtClean="0"/>
              <a:t> </a:t>
            </a:r>
            <a:r>
              <a:rPr lang="tr-TR" sz="2000" dirty="0" err="1" smtClean="0"/>
              <a:t>study</a:t>
            </a:r>
            <a:r>
              <a:rPr lang="tr-TR" sz="2000" dirty="0" smtClean="0"/>
              <a:t> </a:t>
            </a:r>
            <a:r>
              <a:rPr lang="tr-TR" sz="2000" dirty="0" err="1" smtClean="0"/>
              <a:t>with</a:t>
            </a:r>
            <a:r>
              <a:rPr lang="tr-TR" sz="2000" dirty="0" smtClean="0"/>
              <a:t> beta </a:t>
            </a:r>
            <a:r>
              <a:rPr lang="tr-TR" sz="2000" dirty="0" err="1" smtClean="0"/>
              <a:t>decay</a:t>
            </a:r>
            <a:r>
              <a:rPr lang="tr-TR" sz="2000" dirty="0" smtClean="0"/>
              <a:t>.</a:t>
            </a:r>
          </a:p>
          <a:p>
            <a:pPr>
              <a:buFont typeface="Wingdings" pitchFamily="2" charset="2"/>
              <a:buChar char="Ø"/>
            </a:pPr>
            <a:endParaRPr lang="tr-TR" sz="2000" dirty="0" smtClean="0"/>
          </a:p>
          <a:p>
            <a:pPr>
              <a:buFont typeface="Wingdings" pitchFamily="2" charset="2"/>
              <a:buChar char="Ø"/>
            </a:pPr>
            <a:endParaRPr lang="tr-TR" sz="2000" dirty="0"/>
          </a:p>
          <a:p>
            <a:pPr>
              <a:buFont typeface="Wingdings" pitchFamily="2" charset="2"/>
              <a:buChar char="Ø"/>
            </a:pPr>
            <a:r>
              <a:rPr lang="tr-TR" sz="2000" dirty="0" err="1" smtClean="0"/>
              <a:t>Isospin</a:t>
            </a:r>
            <a:r>
              <a:rPr lang="tr-TR" sz="2000" dirty="0" smtClean="0"/>
              <a:t> </a:t>
            </a:r>
            <a:r>
              <a:rPr lang="tr-TR" sz="2000" dirty="0" err="1" smtClean="0"/>
              <a:t>symmetry</a:t>
            </a:r>
            <a:r>
              <a:rPr lang="tr-TR" sz="2000" dirty="0" smtClean="0"/>
              <a:t> is a </a:t>
            </a:r>
            <a:r>
              <a:rPr lang="tr-TR" sz="2000" dirty="0" err="1" smtClean="0"/>
              <a:t>useful</a:t>
            </a:r>
            <a:r>
              <a:rPr lang="tr-TR" sz="2000" dirty="0" smtClean="0"/>
              <a:t> </a:t>
            </a:r>
            <a:r>
              <a:rPr lang="tr-TR" sz="2000" dirty="0" err="1" smtClean="0"/>
              <a:t>tool</a:t>
            </a:r>
            <a:r>
              <a:rPr lang="tr-TR" sz="2000" dirty="0" smtClean="0"/>
              <a:t> </a:t>
            </a:r>
            <a:r>
              <a:rPr lang="tr-TR" sz="2000" dirty="0" err="1" smtClean="0"/>
              <a:t>to</a:t>
            </a:r>
            <a:r>
              <a:rPr lang="tr-TR" sz="2000" dirty="0" smtClean="0"/>
              <a:t> </a:t>
            </a:r>
            <a:r>
              <a:rPr lang="tr-TR" sz="2000" dirty="0" err="1" smtClean="0"/>
              <a:t>study</a:t>
            </a:r>
            <a:r>
              <a:rPr lang="tr-TR" sz="2000" dirty="0" smtClean="0"/>
              <a:t> GT </a:t>
            </a:r>
            <a:r>
              <a:rPr lang="tr-TR" sz="2000" dirty="0" err="1" smtClean="0"/>
              <a:t>transition</a:t>
            </a:r>
            <a:r>
              <a:rPr lang="tr-TR" sz="2000" dirty="0" smtClean="0"/>
              <a:t> </a:t>
            </a:r>
            <a:r>
              <a:rPr lang="tr-TR" sz="2000" dirty="0" err="1" smtClean="0"/>
              <a:t>strengths</a:t>
            </a:r>
            <a:r>
              <a:rPr lang="tr-TR" sz="2000" dirty="0"/>
              <a:t> </a:t>
            </a:r>
            <a:r>
              <a:rPr lang="tr-TR" sz="2000" dirty="0" err="1" smtClean="0"/>
              <a:t>because</a:t>
            </a:r>
            <a:r>
              <a:rPr lang="tr-TR" sz="2000" dirty="0" smtClean="0"/>
              <a:t> it </a:t>
            </a:r>
            <a:r>
              <a:rPr lang="tr-TR" sz="2000" dirty="0" err="1" smtClean="0"/>
              <a:t>provide</a:t>
            </a:r>
            <a:r>
              <a:rPr lang="tr-TR" sz="2000" dirty="0" smtClean="0"/>
              <a:t> us </a:t>
            </a:r>
            <a:r>
              <a:rPr lang="tr-TR" sz="2000" dirty="0" err="1" smtClean="0"/>
              <a:t>to</a:t>
            </a:r>
            <a:r>
              <a:rPr lang="tr-TR" sz="2000" dirty="0" smtClean="0"/>
              <a:t> </a:t>
            </a:r>
            <a:r>
              <a:rPr lang="tr-TR" sz="2000" dirty="0" err="1" smtClean="0"/>
              <a:t>combine</a:t>
            </a:r>
            <a:r>
              <a:rPr lang="tr-TR" sz="2000" dirty="0" smtClean="0"/>
              <a:t> </a:t>
            </a:r>
            <a:r>
              <a:rPr lang="tr-TR" sz="2000" dirty="0" err="1" smtClean="0"/>
              <a:t>charge</a:t>
            </a:r>
            <a:r>
              <a:rPr lang="tr-TR" sz="2000" dirty="0" smtClean="0"/>
              <a:t> </a:t>
            </a:r>
            <a:r>
              <a:rPr lang="tr-TR" sz="2000" dirty="0" err="1" smtClean="0"/>
              <a:t>exchange</a:t>
            </a:r>
            <a:r>
              <a:rPr lang="tr-TR" sz="2000" dirty="0" smtClean="0"/>
              <a:t> </a:t>
            </a:r>
            <a:r>
              <a:rPr lang="tr-TR" sz="2000" dirty="0" err="1" smtClean="0"/>
              <a:t>and</a:t>
            </a:r>
            <a:r>
              <a:rPr lang="tr-TR" sz="2000" dirty="0" smtClean="0"/>
              <a:t> beta </a:t>
            </a:r>
            <a:r>
              <a:rPr lang="tr-TR" sz="2000" dirty="0" err="1" smtClean="0"/>
              <a:t>decay</a:t>
            </a:r>
            <a:r>
              <a:rPr lang="tr-TR" sz="2000" dirty="0" smtClean="0"/>
              <a:t>.</a:t>
            </a:r>
          </a:p>
          <a:p>
            <a:pPr>
              <a:buFont typeface="Wingdings" pitchFamily="2" charset="2"/>
              <a:buChar char="Ø"/>
            </a:pPr>
            <a:endParaRPr lang="tr-TR" sz="2000" dirty="0"/>
          </a:p>
          <a:p>
            <a:pPr>
              <a:buFont typeface="Wingdings" pitchFamily="2" charset="2"/>
              <a:buChar char="Ø"/>
            </a:pPr>
            <a:r>
              <a:rPr lang="tr-TR" sz="2000" dirty="0" err="1" smtClean="0"/>
              <a:t>Excitation</a:t>
            </a:r>
            <a:r>
              <a:rPr lang="tr-TR" sz="2000" dirty="0" smtClean="0"/>
              <a:t> </a:t>
            </a:r>
            <a:r>
              <a:rPr lang="tr-TR" sz="2000" dirty="0" err="1" smtClean="0"/>
              <a:t>energies</a:t>
            </a:r>
            <a:r>
              <a:rPr lang="tr-TR" sz="2000" dirty="0" smtClean="0"/>
              <a:t> </a:t>
            </a:r>
            <a:r>
              <a:rPr lang="tr-TR" sz="2000" dirty="0" err="1" smtClean="0"/>
              <a:t>up</a:t>
            </a:r>
            <a:r>
              <a:rPr lang="tr-TR" sz="2000" dirty="0" smtClean="0"/>
              <a:t> </a:t>
            </a:r>
            <a:r>
              <a:rPr lang="tr-TR" sz="2000" dirty="0" err="1" smtClean="0"/>
              <a:t>to</a:t>
            </a:r>
            <a:r>
              <a:rPr lang="tr-TR" sz="2000" dirty="0" smtClean="0"/>
              <a:t> 12 </a:t>
            </a:r>
            <a:r>
              <a:rPr lang="tr-TR" sz="2000" dirty="0" err="1" smtClean="0"/>
              <a:t>MeV</a:t>
            </a:r>
            <a:r>
              <a:rPr lang="tr-TR" sz="2000" dirty="0" smtClean="0"/>
              <a:t> has </a:t>
            </a:r>
            <a:r>
              <a:rPr lang="tr-TR" sz="2000" dirty="0" err="1" smtClean="0"/>
              <a:t>been</a:t>
            </a:r>
            <a:r>
              <a:rPr lang="tr-TR" sz="2000" dirty="0" smtClean="0"/>
              <a:t> </a:t>
            </a:r>
            <a:r>
              <a:rPr lang="tr-TR" sz="2000" dirty="0" err="1" smtClean="0"/>
              <a:t>studied</a:t>
            </a:r>
            <a:r>
              <a:rPr lang="tr-TR" sz="2000" dirty="0" smtClean="0"/>
              <a:t> </a:t>
            </a:r>
            <a:r>
              <a:rPr lang="tr-TR" sz="2000" dirty="0" err="1" smtClean="0"/>
              <a:t>for</a:t>
            </a:r>
            <a:r>
              <a:rPr lang="tr-TR" sz="2000" dirty="0" smtClean="0"/>
              <a:t> </a:t>
            </a:r>
            <a:r>
              <a:rPr lang="tr-TR" sz="2000" dirty="0" err="1" smtClean="0"/>
              <a:t>the</a:t>
            </a:r>
            <a:r>
              <a:rPr lang="tr-TR" sz="2000" dirty="0" smtClean="0"/>
              <a:t> </a:t>
            </a:r>
            <a:r>
              <a:rPr lang="tr-TR" sz="2000" dirty="0" err="1" smtClean="0"/>
              <a:t>first</a:t>
            </a:r>
            <a:r>
              <a:rPr lang="tr-TR" sz="2000" dirty="0" smtClean="0"/>
              <a:t> time</a:t>
            </a:r>
          </a:p>
          <a:p>
            <a:pPr>
              <a:buFont typeface="Wingdings" pitchFamily="2" charset="2"/>
              <a:buChar char="Ø"/>
            </a:pPr>
            <a:endParaRPr lang="tr-TR" sz="2000" dirty="0"/>
          </a:p>
          <a:p>
            <a:pPr>
              <a:buFont typeface="Wingdings" pitchFamily="2" charset="2"/>
              <a:buChar char="Ø"/>
            </a:pPr>
            <a:r>
              <a:rPr lang="tr-TR" sz="2000" dirty="0" err="1" smtClean="0"/>
              <a:t>To</a:t>
            </a:r>
            <a:r>
              <a:rPr lang="tr-TR" sz="2000" dirty="0" smtClean="0"/>
              <a:t> </a:t>
            </a:r>
            <a:r>
              <a:rPr lang="tr-TR" sz="2000" dirty="0" err="1" smtClean="0"/>
              <a:t>add</a:t>
            </a:r>
            <a:r>
              <a:rPr lang="tr-TR" sz="2000" dirty="0" smtClean="0"/>
              <a:t> </a:t>
            </a:r>
            <a:r>
              <a:rPr lang="tr-TR" sz="2000" dirty="0" err="1" smtClean="0"/>
              <a:t>new</a:t>
            </a:r>
            <a:r>
              <a:rPr lang="tr-TR" sz="2000" dirty="0" smtClean="0"/>
              <a:t> </a:t>
            </a:r>
            <a:r>
              <a:rPr lang="tr-TR" sz="2000" dirty="0" err="1" smtClean="0"/>
              <a:t>informations</a:t>
            </a:r>
            <a:r>
              <a:rPr lang="tr-TR" sz="2000" dirty="0" smtClean="0"/>
              <a:t> </a:t>
            </a:r>
            <a:r>
              <a:rPr lang="tr-TR" sz="2000" dirty="0" err="1" smtClean="0"/>
              <a:t>to</a:t>
            </a:r>
            <a:r>
              <a:rPr lang="tr-TR" sz="2000" dirty="0" smtClean="0"/>
              <a:t> </a:t>
            </a:r>
            <a:r>
              <a:rPr lang="tr-TR" sz="2000" dirty="0" err="1" smtClean="0"/>
              <a:t>the</a:t>
            </a:r>
            <a:r>
              <a:rPr lang="tr-TR" sz="2000" dirty="0" smtClean="0"/>
              <a:t> </a:t>
            </a:r>
            <a:r>
              <a:rPr lang="tr-TR" sz="2000" dirty="0" err="1" smtClean="0"/>
              <a:t>literature</a:t>
            </a:r>
            <a:r>
              <a:rPr lang="tr-TR" sz="2000" dirty="0" smtClean="0"/>
              <a:t>, </a:t>
            </a:r>
            <a:r>
              <a:rPr lang="tr-TR" sz="2000" dirty="0" err="1" smtClean="0"/>
              <a:t>this</a:t>
            </a:r>
            <a:r>
              <a:rPr lang="tr-TR" sz="2000" dirty="0" smtClean="0"/>
              <a:t> </a:t>
            </a:r>
            <a:r>
              <a:rPr lang="tr-TR" sz="2000" dirty="0" err="1" smtClean="0"/>
              <a:t>study</a:t>
            </a:r>
            <a:r>
              <a:rPr lang="tr-TR" sz="2000" dirty="0" smtClean="0"/>
              <a:t> </a:t>
            </a:r>
            <a:r>
              <a:rPr lang="tr-TR" sz="2000" dirty="0" err="1" smtClean="0"/>
              <a:t>will</a:t>
            </a:r>
            <a:r>
              <a:rPr lang="tr-TR" sz="2000" dirty="0"/>
              <a:t> </a:t>
            </a:r>
            <a:r>
              <a:rPr lang="tr-TR" sz="2000" dirty="0" smtClean="0"/>
              <a:t>be </a:t>
            </a:r>
            <a:r>
              <a:rPr lang="tr-TR" sz="2000" dirty="0" err="1" smtClean="0"/>
              <a:t>useful</a:t>
            </a:r>
            <a:r>
              <a:rPr lang="tr-TR" sz="2000" dirty="0" smtClean="0"/>
              <a:t> </a:t>
            </a:r>
            <a:r>
              <a:rPr lang="tr-TR" sz="2000" dirty="0" err="1" smtClean="0"/>
              <a:t>tool</a:t>
            </a:r>
            <a:r>
              <a:rPr lang="tr-TR" sz="2000" dirty="0" smtClean="0"/>
              <a:t> </a:t>
            </a:r>
            <a:r>
              <a:rPr lang="tr-TR" sz="2000" dirty="0" err="1" smtClean="0"/>
              <a:t>for</a:t>
            </a:r>
            <a:r>
              <a:rPr lang="tr-TR" sz="2000" dirty="0" smtClean="0"/>
              <a:t> </a:t>
            </a:r>
            <a:r>
              <a:rPr lang="tr-TR" sz="2000" dirty="0" err="1" smtClean="0"/>
              <a:t>the</a:t>
            </a:r>
            <a:r>
              <a:rPr lang="tr-TR" sz="2000" dirty="0" smtClean="0"/>
              <a:t> </a:t>
            </a:r>
            <a:r>
              <a:rPr lang="tr-TR" sz="2000" dirty="0" err="1" smtClean="0"/>
              <a:t>next</a:t>
            </a:r>
            <a:r>
              <a:rPr lang="tr-TR" sz="2000" dirty="0" smtClean="0"/>
              <a:t> </a:t>
            </a:r>
            <a:r>
              <a:rPr lang="tr-TR" sz="2000" dirty="0" err="1" smtClean="0"/>
              <a:t>studies</a:t>
            </a:r>
            <a:r>
              <a:rPr lang="tr-TR" sz="2000" dirty="0" smtClean="0"/>
              <a:t>.</a:t>
            </a:r>
          </a:p>
          <a:p>
            <a:endParaRPr lang="tr-TR" sz="2400" dirty="0"/>
          </a:p>
          <a:p>
            <a:pPr>
              <a:buFont typeface="Wingdings" pitchFamily="2" charset="2"/>
              <a:buChar char="Ø"/>
            </a:pPr>
            <a:endParaRPr lang="tr-TR" sz="2400" dirty="0" smtClean="0"/>
          </a:p>
        </p:txBody>
      </p:sp>
      <p:sp>
        <p:nvSpPr>
          <p:cNvPr id="4" name="3 Slayt Numarası Yer Tutucusu"/>
          <p:cNvSpPr>
            <a:spLocks noGrp="1"/>
          </p:cNvSpPr>
          <p:nvPr>
            <p:ph type="sldNum" sz="quarter" idx="12"/>
          </p:nvPr>
        </p:nvSpPr>
        <p:spPr/>
        <p:txBody>
          <a:bodyPr/>
          <a:lstStyle/>
          <a:p>
            <a:fld id="{BA1583FC-4E23-49D2-98C5-E731915BC68F}" type="slidenum">
              <a:rPr lang="tr-TR" smtClean="0"/>
              <a:pPr/>
              <a:t>18</a:t>
            </a:fld>
            <a:endParaRPr lang="tr-TR"/>
          </a:p>
        </p:txBody>
      </p:sp>
      <p:sp>
        <p:nvSpPr>
          <p:cNvPr id="5" name="4 Metin kutusu"/>
          <p:cNvSpPr txBox="1"/>
          <p:nvPr/>
        </p:nvSpPr>
        <p:spPr>
          <a:xfrm>
            <a:off x="2971800" y="457200"/>
            <a:ext cx="3276600" cy="646331"/>
          </a:xfrm>
          <a:prstGeom prst="rect">
            <a:avLst/>
          </a:prstGeom>
          <a:noFill/>
        </p:spPr>
        <p:txBody>
          <a:bodyPr wrap="square" rtlCol="0">
            <a:spAutoFit/>
          </a:bodyPr>
          <a:lstStyle/>
          <a:p>
            <a:r>
              <a:rPr lang="tr-TR" sz="3600" dirty="0" smtClean="0">
                <a:solidFill>
                  <a:schemeClr val="accent1">
                    <a:lumMod val="75000"/>
                  </a:schemeClr>
                </a:solidFill>
              </a:rPr>
              <a:t>SUMMARY</a:t>
            </a:r>
            <a:endParaRPr lang="tr-TR" sz="360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565198" y="764704"/>
            <a:ext cx="6972300" cy="1011237"/>
          </a:xfrm>
        </p:spPr>
        <p:txBody>
          <a:bodyPr/>
          <a:lstStyle/>
          <a:p>
            <a:r>
              <a:rPr lang="tr-TR" b="1" dirty="0" smtClean="0">
                <a:solidFill>
                  <a:srgbClr val="002060"/>
                </a:solidFill>
                <a:latin typeface="Times New Roman" pitchFamily="18" charset="0"/>
                <a:cs typeface="Times New Roman" pitchFamily="18" charset="0"/>
              </a:rPr>
              <a:t>   SPECIAL THANKS TO</a:t>
            </a:r>
          </a:p>
        </p:txBody>
      </p:sp>
      <p:sp>
        <p:nvSpPr>
          <p:cNvPr id="9" name="8 Slayt Numarası Yer Tutucusu"/>
          <p:cNvSpPr>
            <a:spLocks noGrp="1"/>
          </p:cNvSpPr>
          <p:nvPr>
            <p:ph type="sldNum" sz="quarter" idx="12"/>
          </p:nvPr>
        </p:nvSpPr>
        <p:spPr/>
        <p:txBody>
          <a:bodyPr/>
          <a:lstStyle/>
          <a:p>
            <a:fld id="{BA1583FC-4E23-49D2-98C5-E731915BC68F}" type="slidenum">
              <a:rPr lang="tr-TR" smtClean="0"/>
              <a:pPr/>
              <a:t>19</a:t>
            </a:fld>
            <a:endParaRPr lang="tr-TR"/>
          </a:p>
        </p:txBody>
      </p:sp>
      <p:sp>
        <p:nvSpPr>
          <p:cNvPr id="41988" name="TextBox 3"/>
          <p:cNvSpPr txBox="1">
            <a:spLocks noChangeArrowheads="1"/>
          </p:cNvSpPr>
          <p:nvPr/>
        </p:nvSpPr>
        <p:spPr bwMode="auto">
          <a:xfrm>
            <a:off x="1928794" y="3643314"/>
            <a:ext cx="4714875" cy="523875"/>
          </a:xfrm>
          <a:prstGeom prst="rect">
            <a:avLst/>
          </a:prstGeom>
          <a:noFill/>
          <a:ln w="9525">
            <a:noFill/>
            <a:miter lim="800000"/>
            <a:headEnd/>
            <a:tailEnd/>
          </a:ln>
        </p:spPr>
        <p:txBody>
          <a:bodyPr>
            <a:spAutoFit/>
          </a:bodyPr>
          <a:lstStyle/>
          <a:p>
            <a:r>
              <a:rPr lang="tr-TR" sz="2800" b="1" dirty="0">
                <a:latin typeface="Times New Roman" pitchFamily="18" charset="0"/>
                <a:cs typeface="Times New Roman" pitchFamily="18" charset="0"/>
              </a:rPr>
              <a:t>PROF. </a:t>
            </a:r>
            <a:r>
              <a:rPr lang="tr-TR" sz="2800" b="1" dirty="0" smtClean="0">
                <a:latin typeface="Times New Roman" pitchFamily="18" charset="0"/>
                <a:cs typeface="Times New Roman" pitchFamily="18" charset="0"/>
              </a:rPr>
              <a:t>BAKİ </a:t>
            </a:r>
            <a:r>
              <a:rPr lang="tr-TR" sz="2800" b="1" dirty="0">
                <a:latin typeface="Times New Roman" pitchFamily="18" charset="0"/>
                <a:cs typeface="Times New Roman" pitchFamily="18" charset="0"/>
              </a:rPr>
              <a:t>AKKUŞ</a:t>
            </a:r>
          </a:p>
        </p:txBody>
      </p:sp>
      <p:sp>
        <p:nvSpPr>
          <p:cNvPr id="41989" name="TextBox 4"/>
          <p:cNvSpPr txBox="1">
            <a:spLocks noChangeArrowheads="1"/>
          </p:cNvSpPr>
          <p:nvPr/>
        </p:nvSpPr>
        <p:spPr bwMode="auto">
          <a:xfrm>
            <a:off x="1219200" y="4124980"/>
            <a:ext cx="5286411" cy="523220"/>
          </a:xfrm>
          <a:prstGeom prst="rect">
            <a:avLst/>
          </a:prstGeom>
          <a:noFill/>
          <a:ln w="9525">
            <a:noFill/>
            <a:miter lim="800000"/>
            <a:headEnd/>
            <a:tailEnd/>
          </a:ln>
        </p:spPr>
        <p:txBody>
          <a:bodyPr wrap="square">
            <a:spAutoFit/>
          </a:bodyPr>
          <a:lstStyle/>
          <a:p>
            <a:pPr algn="ctr"/>
            <a:r>
              <a:rPr lang="tr-TR" sz="2800" b="1" dirty="0" smtClean="0">
                <a:latin typeface="Times New Roman" pitchFamily="18" charset="0"/>
                <a:cs typeface="Times New Roman" pitchFamily="18" charset="0"/>
              </a:rPr>
              <a:t>PROF. </a:t>
            </a:r>
            <a:r>
              <a:rPr lang="tr-TR" sz="2800" b="1" dirty="0" smtClean="0">
                <a:latin typeface="Times New Roman" pitchFamily="18" charset="0"/>
                <a:cs typeface="Times New Roman" pitchFamily="18" charset="0"/>
              </a:rPr>
              <a:t>YEŞİM </a:t>
            </a:r>
            <a:r>
              <a:rPr lang="tr-TR" sz="2800" b="1" dirty="0">
                <a:latin typeface="Times New Roman" pitchFamily="18" charset="0"/>
                <a:cs typeface="Times New Roman" pitchFamily="18" charset="0"/>
              </a:rPr>
              <a:t>ÖKTEM </a:t>
            </a:r>
          </a:p>
        </p:txBody>
      </p:sp>
      <p:sp>
        <p:nvSpPr>
          <p:cNvPr id="41990" name="TextBox 5"/>
          <p:cNvSpPr txBox="1">
            <a:spLocks noChangeArrowheads="1"/>
          </p:cNvSpPr>
          <p:nvPr/>
        </p:nvSpPr>
        <p:spPr bwMode="auto">
          <a:xfrm>
            <a:off x="1410468" y="2677180"/>
            <a:ext cx="5786478" cy="523220"/>
          </a:xfrm>
          <a:prstGeom prst="rect">
            <a:avLst/>
          </a:prstGeom>
          <a:noFill/>
          <a:ln w="9525">
            <a:noFill/>
            <a:miter lim="800000"/>
            <a:headEnd/>
            <a:tailEnd/>
          </a:ln>
        </p:spPr>
        <p:txBody>
          <a:bodyPr wrap="square">
            <a:spAutoFit/>
          </a:bodyPr>
          <a:lstStyle/>
          <a:p>
            <a:pPr algn="ctr"/>
            <a:r>
              <a:rPr lang="tr-TR" sz="2800" b="1" dirty="0">
                <a:latin typeface="Times New Roman" pitchFamily="18" charset="0"/>
                <a:cs typeface="Times New Roman" pitchFamily="18" charset="0"/>
              </a:rPr>
              <a:t>PROF. YOSHITAKA </a:t>
            </a:r>
            <a:r>
              <a:rPr lang="tr-TR" sz="2800" b="1" dirty="0" smtClean="0">
                <a:latin typeface="Times New Roman" pitchFamily="18" charset="0"/>
                <a:cs typeface="Times New Roman" pitchFamily="18" charset="0"/>
              </a:rPr>
              <a:t>FUJITA</a:t>
            </a:r>
            <a:endParaRPr lang="tr-TR" sz="2800" b="1" dirty="0">
              <a:latin typeface="Times New Roman" pitchFamily="18" charset="0"/>
              <a:cs typeface="Times New Roman" pitchFamily="18" charset="0"/>
            </a:endParaRPr>
          </a:p>
        </p:txBody>
      </p:sp>
      <p:sp>
        <p:nvSpPr>
          <p:cNvPr id="41992" name="TextBox 7"/>
          <p:cNvSpPr txBox="1">
            <a:spLocks noChangeArrowheads="1"/>
          </p:cNvSpPr>
          <p:nvPr/>
        </p:nvSpPr>
        <p:spPr bwMode="auto">
          <a:xfrm>
            <a:off x="1928793" y="2204320"/>
            <a:ext cx="5929313" cy="523220"/>
          </a:xfrm>
          <a:prstGeom prst="rect">
            <a:avLst/>
          </a:prstGeom>
          <a:noFill/>
          <a:ln w="9525">
            <a:noFill/>
            <a:miter lim="800000"/>
            <a:headEnd/>
            <a:tailEnd/>
          </a:ln>
        </p:spPr>
        <p:txBody>
          <a:bodyPr>
            <a:spAutoFit/>
          </a:bodyPr>
          <a:lstStyle/>
          <a:p>
            <a:r>
              <a:rPr lang="tr-TR" sz="2800" b="1" dirty="0" smtClean="0">
                <a:latin typeface="Times New Roman" pitchFamily="18" charset="0"/>
                <a:cs typeface="Times New Roman" pitchFamily="18" charset="0"/>
              </a:rPr>
              <a:t>ASSOC. PROF. </a:t>
            </a:r>
            <a:r>
              <a:rPr lang="tr-TR" sz="2800" b="1" dirty="0">
                <a:latin typeface="Times New Roman" pitchFamily="18" charset="0"/>
                <a:cs typeface="Times New Roman" pitchFamily="18" charset="0"/>
              </a:rPr>
              <a:t>ELA GANİOĞLU</a:t>
            </a:r>
          </a:p>
        </p:txBody>
      </p:sp>
      <p:sp>
        <p:nvSpPr>
          <p:cNvPr id="10" name="TextBox 7"/>
          <p:cNvSpPr txBox="1">
            <a:spLocks noChangeArrowheads="1"/>
          </p:cNvSpPr>
          <p:nvPr/>
        </p:nvSpPr>
        <p:spPr bwMode="auto">
          <a:xfrm>
            <a:off x="1928794" y="3143248"/>
            <a:ext cx="5929313" cy="523220"/>
          </a:xfrm>
          <a:prstGeom prst="rect">
            <a:avLst/>
          </a:prstGeom>
          <a:noFill/>
          <a:ln w="9525">
            <a:noFill/>
            <a:miter lim="800000"/>
            <a:headEnd/>
            <a:tailEnd/>
          </a:ln>
        </p:spPr>
        <p:txBody>
          <a:bodyPr>
            <a:spAutoFit/>
          </a:bodyPr>
          <a:lstStyle/>
          <a:p>
            <a:r>
              <a:rPr lang="tr-TR" sz="2800" b="1" dirty="0" smtClean="0">
                <a:latin typeface="Times New Roman" pitchFamily="18" charset="0"/>
                <a:cs typeface="Times New Roman" pitchFamily="18" charset="0"/>
              </a:rPr>
              <a:t>DR</a:t>
            </a:r>
            <a:r>
              <a:rPr lang="tr-TR" sz="2800" b="1" dirty="0">
                <a:latin typeface="Times New Roman" pitchFamily="18" charset="0"/>
                <a:cs typeface="Times New Roman" pitchFamily="18" charset="0"/>
              </a:rPr>
              <a:t>. </a:t>
            </a:r>
            <a:r>
              <a:rPr lang="tr-TR" sz="2800" b="1" dirty="0" smtClean="0">
                <a:latin typeface="Times New Roman" pitchFamily="18" charset="0"/>
                <a:cs typeface="Times New Roman" pitchFamily="18" charset="0"/>
              </a:rPr>
              <a:t>HIROHIKO FUJITA</a:t>
            </a:r>
            <a:endParaRPr lang="tr-TR"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103313" y="1530350"/>
            <a:ext cx="7542212" cy="4525963"/>
          </a:xfrm>
          <a:prstGeom prst="rect">
            <a:avLst/>
          </a:prstGeom>
        </p:spPr>
        <p:txBody>
          <a:bodyPr>
            <a:normAutofit/>
          </a:bodyPr>
          <a:lstStyle/>
          <a:p>
            <a:pPr marL="342900" indent="-342900" fontAlgn="auto">
              <a:spcBef>
                <a:spcPct val="20000"/>
              </a:spcBef>
              <a:spcAft>
                <a:spcPts val="0"/>
              </a:spcAft>
              <a:defRPr/>
            </a:pPr>
            <a:endParaRPr lang="tr-TR" sz="2000" dirty="0" smtClean="0"/>
          </a:p>
          <a:p>
            <a:pPr marL="342900" indent="-342900" fontAlgn="auto">
              <a:spcBef>
                <a:spcPct val="20000"/>
              </a:spcBef>
              <a:spcAft>
                <a:spcPts val="0"/>
              </a:spcAft>
              <a:buFont typeface="Arial" pitchFamily="34" charset="0"/>
              <a:buChar char="•"/>
              <a:defRPr/>
            </a:pPr>
            <a:r>
              <a:rPr lang="tr-TR" sz="2000" dirty="0" err="1" smtClean="0"/>
              <a:t>Importance</a:t>
            </a:r>
            <a:r>
              <a:rPr lang="tr-TR" sz="2000" dirty="0" smtClean="0"/>
              <a:t> </a:t>
            </a:r>
            <a:r>
              <a:rPr lang="tr-TR" sz="2000" dirty="0" smtClean="0">
                <a:latin typeface="+mn-lt"/>
              </a:rPr>
              <a:t>of Gamow-Teller  </a:t>
            </a:r>
            <a:r>
              <a:rPr lang="tr-TR" sz="2000" dirty="0" err="1" smtClean="0">
                <a:latin typeface="+mn-lt"/>
              </a:rPr>
              <a:t>and</a:t>
            </a:r>
            <a:r>
              <a:rPr lang="tr-TR" sz="2000" dirty="0" smtClean="0"/>
              <a:t> </a:t>
            </a:r>
            <a:r>
              <a:rPr lang="tr-TR" sz="2000" dirty="0" err="1" smtClean="0"/>
              <a:t>Fermi</a:t>
            </a:r>
            <a:r>
              <a:rPr lang="tr-TR" sz="2000" dirty="0" smtClean="0"/>
              <a:t> </a:t>
            </a:r>
            <a:r>
              <a:rPr lang="tr-TR" sz="2000" dirty="0" err="1" smtClean="0"/>
              <a:t>Transitions</a:t>
            </a:r>
            <a:endParaRPr lang="tr-TR" sz="2000" dirty="0">
              <a:latin typeface="+mn-lt"/>
            </a:endParaRPr>
          </a:p>
          <a:p>
            <a:pPr marL="342900" indent="-342900" fontAlgn="auto">
              <a:spcBef>
                <a:spcPct val="20000"/>
              </a:spcBef>
              <a:spcAft>
                <a:spcPts val="0"/>
              </a:spcAft>
              <a:buFont typeface="Arial" pitchFamily="34" charset="0"/>
              <a:buChar char="•"/>
              <a:defRPr/>
            </a:pPr>
            <a:r>
              <a:rPr lang="tr-TR" sz="2000" dirty="0" smtClean="0"/>
              <a:t>Gamow-Teller  </a:t>
            </a:r>
            <a:r>
              <a:rPr lang="tr-TR" sz="2000" dirty="0" err="1" smtClean="0"/>
              <a:t>and</a:t>
            </a:r>
            <a:r>
              <a:rPr lang="tr-TR" sz="2000" dirty="0" smtClean="0"/>
              <a:t> </a:t>
            </a:r>
            <a:r>
              <a:rPr lang="tr-TR" sz="2000" dirty="0" err="1" smtClean="0"/>
              <a:t>Fermi</a:t>
            </a:r>
            <a:r>
              <a:rPr lang="tr-TR" sz="2000" dirty="0" smtClean="0"/>
              <a:t> </a:t>
            </a:r>
            <a:r>
              <a:rPr lang="tr-TR" sz="2000" dirty="0" err="1" smtClean="0"/>
              <a:t>Selection</a:t>
            </a:r>
            <a:r>
              <a:rPr lang="tr-TR" sz="2000" dirty="0" smtClean="0"/>
              <a:t> </a:t>
            </a:r>
            <a:r>
              <a:rPr lang="tr-TR" sz="2000" dirty="0" err="1" smtClean="0"/>
              <a:t>Rules</a:t>
            </a:r>
            <a:endParaRPr lang="tr-TR" sz="2000" dirty="0">
              <a:latin typeface="+mn-lt"/>
            </a:endParaRPr>
          </a:p>
          <a:p>
            <a:pPr marL="342900" indent="-342900" fontAlgn="auto">
              <a:spcBef>
                <a:spcPct val="20000"/>
              </a:spcBef>
              <a:spcAft>
                <a:spcPts val="0"/>
              </a:spcAft>
              <a:buFont typeface="Arial" pitchFamily="34" charset="0"/>
              <a:buChar char="•"/>
              <a:defRPr/>
            </a:pPr>
            <a:r>
              <a:rPr lang="tr-TR" sz="2000" dirty="0" err="1" smtClean="0">
                <a:latin typeface="+mn-lt"/>
              </a:rPr>
              <a:t>Measurement</a:t>
            </a:r>
            <a:r>
              <a:rPr lang="tr-TR" sz="2000" dirty="0" smtClean="0">
                <a:latin typeface="+mn-lt"/>
              </a:rPr>
              <a:t> of B(GT) </a:t>
            </a:r>
            <a:r>
              <a:rPr lang="tr-TR" sz="2000" dirty="0" err="1" smtClean="0">
                <a:latin typeface="+mn-lt"/>
              </a:rPr>
              <a:t>Transition</a:t>
            </a:r>
            <a:r>
              <a:rPr lang="tr-TR" sz="2000" dirty="0" smtClean="0">
                <a:latin typeface="+mn-lt"/>
              </a:rPr>
              <a:t> </a:t>
            </a:r>
            <a:r>
              <a:rPr lang="tr-TR" sz="2000" dirty="0" err="1" smtClean="0">
                <a:latin typeface="+mn-lt"/>
              </a:rPr>
              <a:t>Strengths</a:t>
            </a:r>
            <a:endParaRPr lang="tr-TR" sz="2000" dirty="0" smtClean="0">
              <a:latin typeface="+mn-lt"/>
            </a:endParaRPr>
          </a:p>
          <a:p>
            <a:pPr marL="342900" indent="-342900" fontAlgn="auto">
              <a:spcBef>
                <a:spcPct val="20000"/>
              </a:spcBef>
              <a:spcAft>
                <a:spcPts val="0"/>
              </a:spcAft>
              <a:defRPr/>
            </a:pPr>
            <a:r>
              <a:rPr lang="tr-TR" sz="2000" dirty="0" smtClean="0"/>
              <a:t>       - Beta </a:t>
            </a:r>
            <a:r>
              <a:rPr lang="tr-TR" sz="2000" dirty="0" err="1" smtClean="0"/>
              <a:t>Decay</a:t>
            </a:r>
            <a:endParaRPr lang="tr-TR" sz="2000" dirty="0" smtClean="0"/>
          </a:p>
          <a:p>
            <a:pPr marL="342900" indent="-342900" fontAlgn="auto">
              <a:spcBef>
                <a:spcPct val="20000"/>
              </a:spcBef>
              <a:spcAft>
                <a:spcPts val="0"/>
              </a:spcAft>
              <a:defRPr/>
            </a:pPr>
            <a:r>
              <a:rPr lang="tr-TR" sz="2000" dirty="0" smtClean="0">
                <a:latin typeface="+mn-lt"/>
              </a:rPr>
              <a:t>       -</a:t>
            </a:r>
            <a:r>
              <a:rPr lang="tr-TR" sz="2000" dirty="0" err="1" smtClean="0">
                <a:latin typeface="+mn-lt"/>
              </a:rPr>
              <a:t>Charge</a:t>
            </a:r>
            <a:r>
              <a:rPr lang="tr-TR" sz="2000" dirty="0" smtClean="0">
                <a:latin typeface="+mn-lt"/>
              </a:rPr>
              <a:t> Exchange </a:t>
            </a:r>
            <a:r>
              <a:rPr lang="tr-TR" sz="2000" dirty="0" err="1" smtClean="0">
                <a:latin typeface="+mn-lt"/>
              </a:rPr>
              <a:t>Reactions</a:t>
            </a:r>
            <a:endParaRPr lang="tr-TR" sz="2000" dirty="0" smtClean="0">
              <a:latin typeface="+mn-lt"/>
            </a:endParaRPr>
          </a:p>
          <a:p>
            <a:pPr marL="342900" indent="-342900" fontAlgn="auto">
              <a:spcBef>
                <a:spcPct val="20000"/>
              </a:spcBef>
              <a:spcAft>
                <a:spcPts val="0"/>
              </a:spcAft>
              <a:buFont typeface="Arial" pitchFamily="34" charset="0"/>
              <a:buChar char="•"/>
              <a:defRPr/>
            </a:pPr>
            <a:r>
              <a:rPr lang="tr-TR" sz="2000" dirty="0" err="1" smtClean="0"/>
              <a:t>Isospin</a:t>
            </a:r>
            <a:r>
              <a:rPr lang="tr-TR" sz="2000" dirty="0" smtClean="0"/>
              <a:t> </a:t>
            </a:r>
            <a:r>
              <a:rPr lang="tr-TR" sz="2000" dirty="0" err="1" smtClean="0"/>
              <a:t>Structure</a:t>
            </a:r>
            <a:endParaRPr lang="tr-TR" sz="2000" dirty="0" smtClean="0"/>
          </a:p>
          <a:p>
            <a:pPr marL="342900" indent="-342900" fontAlgn="auto">
              <a:spcBef>
                <a:spcPct val="20000"/>
              </a:spcBef>
              <a:spcAft>
                <a:spcPts val="0"/>
              </a:spcAft>
              <a:buFont typeface="Arial" pitchFamily="34" charset="0"/>
              <a:buChar char="•"/>
              <a:defRPr/>
            </a:pPr>
            <a:r>
              <a:rPr lang="tr-TR" sz="2000" dirty="0" smtClean="0"/>
              <a:t>RCNP-Grand </a:t>
            </a:r>
            <a:r>
              <a:rPr lang="tr-TR" sz="2000" dirty="0" err="1" smtClean="0"/>
              <a:t>Raiden</a:t>
            </a:r>
            <a:r>
              <a:rPr lang="tr-TR" sz="2000" dirty="0" smtClean="0"/>
              <a:t> </a:t>
            </a:r>
            <a:r>
              <a:rPr lang="tr-TR" sz="2000" dirty="0" err="1" smtClean="0"/>
              <a:t>Spectrometer</a:t>
            </a:r>
            <a:endParaRPr lang="tr-TR" sz="2000" dirty="0" smtClean="0"/>
          </a:p>
          <a:p>
            <a:pPr marL="342900" indent="-342900" fontAlgn="auto">
              <a:spcBef>
                <a:spcPct val="20000"/>
              </a:spcBef>
              <a:spcAft>
                <a:spcPts val="0"/>
              </a:spcAft>
              <a:buFont typeface="Arial" pitchFamily="34" charset="0"/>
              <a:buChar char="•"/>
              <a:defRPr/>
            </a:pPr>
            <a:r>
              <a:rPr lang="tr-TR" sz="2000" dirty="0" err="1" smtClean="0"/>
              <a:t>Extraction</a:t>
            </a:r>
            <a:r>
              <a:rPr lang="tr-TR" sz="2000" dirty="0" smtClean="0"/>
              <a:t> of </a:t>
            </a:r>
            <a:r>
              <a:rPr lang="tr-TR" sz="2000" dirty="0" smtClean="0">
                <a:latin typeface="+mn-lt"/>
              </a:rPr>
              <a:t>B(GT) </a:t>
            </a:r>
            <a:r>
              <a:rPr lang="tr-TR" sz="2000" dirty="0" err="1" smtClean="0">
                <a:latin typeface="+mn-lt"/>
              </a:rPr>
              <a:t>Values</a:t>
            </a:r>
            <a:r>
              <a:rPr lang="tr-TR" sz="2000" dirty="0" smtClean="0">
                <a:latin typeface="+mn-lt"/>
              </a:rPr>
              <a:t> </a:t>
            </a:r>
            <a:r>
              <a:rPr lang="tr-TR" sz="2000" baseline="30000" dirty="0" smtClean="0"/>
              <a:t>46</a:t>
            </a:r>
            <a:r>
              <a:rPr lang="tr-TR" sz="2000" dirty="0" smtClean="0"/>
              <a:t>V</a:t>
            </a:r>
            <a:endParaRPr lang="tr-TR" sz="2000" dirty="0">
              <a:latin typeface="+mn-lt"/>
            </a:endParaRPr>
          </a:p>
          <a:p>
            <a:pPr marL="342900" indent="-342900" fontAlgn="auto">
              <a:spcBef>
                <a:spcPct val="20000"/>
              </a:spcBef>
              <a:spcAft>
                <a:spcPts val="0"/>
              </a:spcAft>
              <a:defRPr/>
            </a:pPr>
            <a:endParaRPr lang="tr-TR" sz="3200" dirty="0">
              <a:latin typeface="+mn-lt"/>
            </a:endParaRPr>
          </a:p>
        </p:txBody>
      </p:sp>
      <p:sp>
        <p:nvSpPr>
          <p:cNvPr id="3" name="Rectangle 2"/>
          <p:cNvSpPr>
            <a:spLocks noGrp="1" noChangeArrowheads="1"/>
          </p:cNvSpPr>
          <p:nvPr>
            <p:ph type="title"/>
          </p:nvPr>
        </p:nvSpPr>
        <p:spPr>
          <a:xfrm>
            <a:off x="0" y="166688"/>
            <a:ext cx="8229600" cy="1143000"/>
          </a:xfrm>
        </p:spPr>
        <p:txBody>
          <a:bodyPr>
            <a:normAutofit/>
          </a:bodyPr>
          <a:lstStyle/>
          <a:p>
            <a:pPr eaLnBrk="1" hangingPunct="1"/>
            <a:r>
              <a:rPr lang="tr-TR" sz="3600" b="1" dirty="0" smtClean="0">
                <a:solidFill>
                  <a:schemeClr val="tx2"/>
                </a:solidFill>
              </a:rPr>
              <a:t>                           </a:t>
            </a:r>
            <a:r>
              <a:rPr lang="tr-TR" sz="3600" b="1" dirty="0" err="1" smtClean="0"/>
              <a:t>Contents</a:t>
            </a:r>
            <a:endParaRPr lang="tr-TR" sz="3600" dirty="0" smtClean="0">
              <a:solidFill>
                <a:schemeClr val="tx2"/>
              </a:solidFill>
            </a:endParaRPr>
          </a:p>
        </p:txBody>
      </p:sp>
      <p:sp>
        <p:nvSpPr>
          <p:cNvPr id="5" name="4 Slayt Numarası Yer Tutucusu"/>
          <p:cNvSpPr>
            <a:spLocks noGrp="1"/>
          </p:cNvSpPr>
          <p:nvPr>
            <p:ph type="sldNum" sz="quarter" idx="12"/>
          </p:nvPr>
        </p:nvSpPr>
        <p:spPr/>
        <p:txBody>
          <a:bodyPr/>
          <a:lstStyle/>
          <a:p>
            <a:fld id="{BA1583FC-4E23-49D2-98C5-E731915BC68F}" type="slidenum">
              <a:rPr lang="tr-TR" smtClean="0"/>
              <a:pPr/>
              <a:t>2</a:t>
            </a:fld>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52400"/>
            <a:ext cx="9429784" cy="762000"/>
          </a:xfrm>
        </p:spPr>
        <p:txBody>
          <a:bodyPr>
            <a:normAutofit/>
          </a:bodyPr>
          <a:lstStyle/>
          <a:p>
            <a:r>
              <a:rPr lang="tr-TR" sz="2800" dirty="0" smtClean="0">
                <a:solidFill>
                  <a:schemeClr val="tx2"/>
                </a:solidFill>
              </a:rPr>
              <a:t>IMPORTANCE of GAMOW-TELLER </a:t>
            </a:r>
            <a:r>
              <a:rPr lang="tr-TR" sz="2800" dirty="0" err="1" smtClean="0">
                <a:solidFill>
                  <a:schemeClr val="tx2"/>
                </a:solidFill>
              </a:rPr>
              <a:t>and</a:t>
            </a:r>
            <a:r>
              <a:rPr lang="tr-TR" sz="2800" dirty="0" smtClean="0"/>
              <a:t> FERMI </a:t>
            </a:r>
            <a:r>
              <a:rPr lang="tr-TR" sz="2800" dirty="0" smtClean="0">
                <a:solidFill>
                  <a:schemeClr val="tx2"/>
                </a:solidFill>
              </a:rPr>
              <a:t>TRANSITIONS</a:t>
            </a:r>
            <a:endParaRPr lang="tr-TR" sz="2800" dirty="0">
              <a:solidFill>
                <a:schemeClr val="tx2"/>
              </a:solidFill>
            </a:endParaRPr>
          </a:p>
        </p:txBody>
      </p:sp>
      <p:sp>
        <p:nvSpPr>
          <p:cNvPr id="4" name="3 Slayt Numarası Yer Tutucusu"/>
          <p:cNvSpPr>
            <a:spLocks noGrp="1"/>
          </p:cNvSpPr>
          <p:nvPr>
            <p:ph type="sldNum" sz="quarter" idx="12"/>
          </p:nvPr>
        </p:nvSpPr>
        <p:spPr/>
        <p:txBody>
          <a:bodyPr/>
          <a:lstStyle/>
          <a:p>
            <a:fld id="{BA1583FC-4E23-49D2-98C5-E731915BC68F}" type="slidenum">
              <a:rPr lang="tr-TR" smtClean="0"/>
              <a:pPr/>
              <a:t>3</a:t>
            </a:fld>
            <a:endParaRPr lang="tr-TR"/>
          </a:p>
        </p:txBody>
      </p:sp>
      <p:sp>
        <p:nvSpPr>
          <p:cNvPr id="3" name="2 İçerik Yer Tutucusu"/>
          <p:cNvSpPr>
            <a:spLocks noGrp="1"/>
          </p:cNvSpPr>
          <p:nvPr>
            <p:ph sz="quarter" idx="1"/>
          </p:nvPr>
        </p:nvSpPr>
        <p:spPr>
          <a:xfrm>
            <a:off x="609600" y="1219200"/>
            <a:ext cx="8077200" cy="4800600"/>
          </a:xfrm>
        </p:spPr>
        <p:txBody>
          <a:bodyPr>
            <a:normAutofit/>
          </a:bodyPr>
          <a:lstStyle/>
          <a:p>
            <a:r>
              <a:rPr lang="tr-TR" sz="2800" dirty="0" err="1" smtClean="0"/>
              <a:t>Gamow</a:t>
            </a:r>
            <a:r>
              <a:rPr lang="tr-TR" sz="2800" dirty="0" smtClean="0"/>
              <a:t> Teller </a:t>
            </a:r>
            <a:r>
              <a:rPr lang="tr-TR" sz="2800" dirty="0" err="1" smtClean="0"/>
              <a:t>transition</a:t>
            </a:r>
            <a:r>
              <a:rPr lang="tr-TR" sz="2800" dirty="0" smtClean="0"/>
              <a:t> is </a:t>
            </a:r>
            <a:r>
              <a:rPr lang="tr-TR" sz="2800" dirty="0" err="1" smtClean="0"/>
              <a:t>one</a:t>
            </a:r>
            <a:r>
              <a:rPr lang="tr-TR" sz="2800" dirty="0" smtClean="0"/>
              <a:t> of </a:t>
            </a:r>
            <a:r>
              <a:rPr lang="tr-TR" sz="2800" dirty="0" err="1" smtClean="0"/>
              <a:t>the</a:t>
            </a:r>
            <a:r>
              <a:rPr lang="tr-TR" sz="2800" dirty="0" smtClean="0"/>
              <a:t> </a:t>
            </a:r>
            <a:r>
              <a:rPr lang="tr-TR" sz="2800" dirty="0" err="1" smtClean="0"/>
              <a:t>allowed</a:t>
            </a:r>
            <a:r>
              <a:rPr lang="tr-TR" sz="2800" dirty="0" smtClean="0"/>
              <a:t> </a:t>
            </a:r>
            <a:r>
              <a:rPr lang="tr-TR" sz="2800" dirty="0" err="1" smtClean="0"/>
              <a:t>transition</a:t>
            </a:r>
            <a:r>
              <a:rPr lang="tr-TR" sz="2800" dirty="0" smtClean="0"/>
              <a:t> </a:t>
            </a:r>
            <a:r>
              <a:rPr lang="tr-TR" sz="2800" dirty="0" err="1" smtClean="0"/>
              <a:t>which</a:t>
            </a:r>
            <a:r>
              <a:rPr lang="tr-TR" sz="2800" dirty="0" smtClean="0"/>
              <a:t> is </a:t>
            </a:r>
            <a:r>
              <a:rPr lang="tr-TR" sz="2800" dirty="0" err="1" smtClean="0"/>
              <a:t>observed</a:t>
            </a:r>
            <a:r>
              <a:rPr lang="tr-TR" sz="2800" dirty="0" smtClean="0"/>
              <a:t> in beta </a:t>
            </a:r>
            <a:r>
              <a:rPr lang="tr-TR" sz="2800" dirty="0" err="1" smtClean="0"/>
              <a:t>decay</a:t>
            </a:r>
            <a:r>
              <a:rPr lang="tr-TR" sz="2800" dirty="0" smtClean="0"/>
              <a:t>.</a:t>
            </a:r>
          </a:p>
          <a:p>
            <a:pPr>
              <a:buFont typeface="Wingdings" pitchFamily="2" charset="2"/>
              <a:buChar char="Ø"/>
            </a:pPr>
            <a:r>
              <a:rPr lang="tr-TR" sz="2000" dirty="0" err="1"/>
              <a:t>I</a:t>
            </a:r>
            <a:r>
              <a:rPr lang="tr-TR" sz="2000" dirty="0" err="1" smtClean="0"/>
              <a:t>t</a:t>
            </a:r>
            <a:r>
              <a:rPr lang="tr-TR" sz="2000" dirty="0" smtClean="0"/>
              <a:t> is </a:t>
            </a:r>
            <a:r>
              <a:rPr lang="tr-TR" sz="2000" dirty="0"/>
              <a:t>t</a:t>
            </a:r>
            <a:r>
              <a:rPr lang="en-US" sz="2000" dirty="0" smtClean="0"/>
              <a:t>he </a:t>
            </a:r>
            <a:r>
              <a:rPr lang="en-US" sz="2000" dirty="0"/>
              <a:t>most common </a:t>
            </a:r>
            <a:r>
              <a:rPr lang="en-US" sz="2000" dirty="0">
                <a:solidFill>
                  <a:prstClr val="black"/>
                </a:solidFill>
              </a:rPr>
              <a:t>(</a:t>
            </a:r>
            <a:r>
              <a:rPr lang="en-US" sz="2000" dirty="0" err="1">
                <a:solidFill>
                  <a:prstClr val="black"/>
                </a:solidFill>
              </a:rPr>
              <a:t>στ</a:t>
            </a:r>
            <a:r>
              <a:rPr lang="en-US" sz="2000" dirty="0">
                <a:solidFill>
                  <a:prstClr val="black"/>
                </a:solidFill>
              </a:rPr>
              <a:t>) </a:t>
            </a:r>
            <a:r>
              <a:rPr lang="en-US" sz="2000" dirty="0" smtClean="0"/>
              <a:t>type </a:t>
            </a:r>
            <a:r>
              <a:rPr lang="en-US" sz="2000" dirty="0"/>
              <a:t>of weak </a:t>
            </a:r>
            <a:r>
              <a:rPr lang="en-US" sz="2000" dirty="0" smtClean="0"/>
              <a:t>interaction</a:t>
            </a:r>
            <a:r>
              <a:rPr lang="tr-TR" sz="2000" dirty="0" smtClean="0"/>
              <a:t> in </a:t>
            </a:r>
            <a:r>
              <a:rPr lang="tr-TR" sz="2000" dirty="0" err="1" smtClean="0"/>
              <a:t>nuclei</a:t>
            </a:r>
            <a:r>
              <a:rPr lang="tr-TR" sz="2000" dirty="0" smtClean="0"/>
              <a:t>.</a:t>
            </a:r>
          </a:p>
          <a:p>
            <a:pPr>
              <a:buFont typeface="Wingdings" pitchFamily="2" charset="2"/>
              <a:buChar char="Ø"/>
            </a:pPr>
            <a:r>
              <a:rPr lang="tr-TR" sz="2000" dirty="0" err="1" smtClean="0"/>
              <a:t>It</a:t>
            </a:r>
            <a:r>
              <a:rPr lang="tr-TR" sz="2000" dirty="0" smtClean="0"/>
              <a:t> </a:t>
            </a:r>
            <a:r>
              <a:rPr lang="tr-TR" sz="2000" dirty="0" err="1" smtClean="0"/>
              <a:t>gives</a:t>
            </a:r>
            <a:r>
              <a:rPr lang="tr-TR" sz="2000" dirty="0" smtClean="0"/>
              <a:t> </a:t>
            </a:r>
            <a:r>
              <a:rPr lang="tr-TR" sz="2000" dirty="0" err="1" smtClean="0"/>
              <a:t>information</a:t>
            </a:r>
            <a:r>
              <a:rPr lang="tr-TR" sz="2000" dirty="0"/>
              <a:t> </a:t>
            </a:r>
            <a:r>
              <a:rPr lang="tr-TR" sz="2000" dirty="0" err="1" smtClean="0"/>
              <a:t>about</a:t>
            </a:r>
            <a:r>
              <a:rPr lang="tr-TR" sz="2000" dirty="0" smtClean="0"/>
              <a:t> </a:t>
            </a:r>
            <a:r>
              <a:rPr lang="tr-TR" sz="2000" dirty="0" err="1" smtClean="0"/>
              <a:t>excited</a:t>
            </a:r>
            <a:r>
              <a:rPr lang="tr-TR" sz="2000" dirty="0" smtClean="0"/>
              <a:t> </a:t>
            </a:r>
            <a:r>
              <a:rPr lang="tr-TR" sz="2000" dirty="0" err="1"/>
              <a:t>states</a:t>
            </a:r>
            <a:r>
              <a:rPr lang="tr-TR" sz="2000" dirty="0"/>
              <a:t> </a:t>
            </a:r>
            <a:r>
              <a:rPr lang="tr-TR" sz="2000" dirty="0" err="1" smtClean="0"/>
              <a:t>and</a:t>
            </a:r>
            <a:r>
              <a:rPr lang="tr-TR" sz="2000" dirty="0" smtClean="0"/>
              <a:t> n</a:t>
            </a:r>
            <a:r>
              <a:rPr lang="en-US" sz="2000" dirty="0" err="1" smtClean="0"/>
              <a:t>uclear</a:t>
            </a:r>
            <a:r>
              <a:rPr lang="en-US" sz="2000" dirty="0" smtClean="0"/>
              <a:t> </a:t>
            </a:r>
            <a:r>
              <a:rPr lang="en-US" sz="2000" dirty="0"/>
              <a:t>structure of the </a:t>
            </a:r>
            <a:r>
              <a:rPr lang="en-US" sz="2000" dirty="0" smtClean="0"/>
              <a:t>core</a:t>
            </a:r>
            <a:endParaRPr lang="tr-TR" sz="2000" dirty="0" smtClean="0"/>
          </a:p>
          <a:p>
            <a:pPr>
              <a:buFont typeface="Wingdings" pitchFamily="2" charset="2"/>
              <a:buChar char="Ø"/>
            </a:pPr>
            <a:r>
              <a:rPr lang="tr-TR" sz="2000" dirty="0" err="1" smtClean="0"/>
              <a:t>It</a:t>
            </a:r>
            <a:r>
              <a:rPr lang="tr-TR" sz="2000" dirty="0" smtClean="0"/>
              <a:t> </a:t>
            </a:r>
            <a:r>
              <a:rPr lang="en-US" sz="2000" dirty="0" smtClean="0"/>
              <a:t>is </a:t>
            </a:r>
            <a:r>
              <a:rPr lang="en-US" sz="2000" dirty="0"/>
              <a:t>a key process in the </a:t>
            </a:r>
            <a:r>
              <a:rPr lang="tr-TR" sz="2000" dirty="0"/>
              <a:t>N</a:t>
            </a:r>
            <a:r>
              <a:rPr lang="en-US" sz="2000" dirty="0" err="1" smtClean="0"/>
              <a:t>uclear</a:t>
            </a:r>
            <a:r>
              <a:rPr lang="tr-TR" sz="2000" dirty="0" smtClean="0"/>
              <a:t> </a:t>
            </a:r>
            <a:r>
              <a:rPr lang="en-US" sz="2000" dirty="0" smtClean="0"/>
              <a:t>Astrophysics field</a:t>
            </a:r>
            <a:r>
              <a:rPr lang="tr-TR" sz="2000" dirty="0" smtClean="0"/>
              <a:t>.</a:t>
            </a:r>
          </a:p>
          <a:p>
            <a:r>
              <a:rPr lang="tr-TR" sz="2800" dirty="0" err="1" smtClean="0"/>
              <a:t>Fermi</a:t>
            </a:r>
            <a:r>
              <a:rPr lang="tr-TR" sz="2800" dirty="0" smtClean="0"/>
              <a:t> </a:t>
            </a:r>
            <a:r>
              <a:rPr lang="en-US" sz="2800" dirty="0" smtClean="0"/>
              <a:t>transition </a:t>
            </a:r>
            <a:r>
              <a:rPr lang="en-US" sz="2800" dirty="0"/>
              <a:t>is </a:t>
            </a:r>
            <a:r>
              <a:rPr lang="tr-TR" sz="2800" dirty="0" smtClean="0"/>
              <a:t>an</a:t>
            </a:r>
            <a:r>
              <a:rPr lang="en-US" sz="2800" dirty="0" smtClean="0"/>
              <a:t> </a:t>
            </a:r>
            <a:r>
              <a:rPr lang="en-US" sz="2800" dirty="0"/>
              <a:t>allowed transition </a:t>
            </a:r>
            <a:r>
              <a:rPr lang="en-US" sz="2800" dirty="0" smtClean="0"/>
              <a:t>in </a:t>
            </a:r>
            <a:r>
              <a:rPr lang="en-US" sz="2800" dirty="0"/>
              <a:t>beta </a:t>
            </a:r>
            <a:r>
              <a:rPr lang="en-US" sz="2800" dirty="0" smtClean="0"/>
              <a:t>decay</a:t>
            </a:r>
            <a:r>
              <a:rPr lang="tr-TR" sz="2800" dirty="0" smtClean="0"/>
              <a:t> </a:t>
            </a:r>
            <a:r>
              <a:rPr lang="tr-TR" sz="2800" dirty="0" err="1" smtClean="0"/>
              <a:t>too</a:t>
            </a:r>
            <a:r>
              <a:rPr lang="tr-TR" sz="2800" dirty="0" smtClean="0"/>
              <a:t>.</a:t>
            </a:r>
          </a:p>
          <a:p>
            <a:pPr>
              <a:buFont typeface="Wingdings" pitchFamily="2" charset="2"/>
              <a:buChar char="Ø"/>
            </a:pPr>
            <a:r>
              <a:rPr lang="tr-TR" sz="2000" dirty="0" err="1" smtClean="0"/>
              <a:t>isospin</a:t>
            </a:r>
            <a:r>
              <a:rPr lang="tr-TR" sz="2000" dirty="0" smtClean="0"/>
              <a:t> </a:t>
            </a:r>
            <a:r>
              <a:rPr lang="en-US" sz="2000" dirty="0" smtClean="0"/>
              <a:t>(τ) </a:t>
            </a:r>
            <a:r>
              <a:rPr lang="tr-TR" sz="2000" dirty="0" err="1" smtClean="0"/>
              <a:t>type</a:t>
            </a:r>
            <a:r>
              <a:rPr lang="tr-TR" sz="2000" dirty="0" smtClean="0"/>
              <a:t> </a:t>
            </a:r>
            <a:r>
              <a:rPr lang="tr-TR" sz="2000" dirty="0" err="1" smtClean="0"/>
              <a:t>interaction</a:t>
            </a:r>
            <a:r>
              <a:rPr lang="tr-TR" sz="2000" dirty="0"/>
              <a:t> </a:t>
            </a:r>
            <a:r>
              <a:rPr lang="tr-TR" sz="2000" dirty="0" smtClean="0"/>
              <a:t>in </a:t>
            </a:r>
            <a:r>
              <a:rPr lang="tr-TR" sz="2000" dirty="0" err="1" smtClean="0"/>
              <a:t>nuclei</a:t>
            </a:r>
            <a:r>
              <a:rPr lang="tr-TR" sz="2000" dirty="0" smtClean="0"/>
              <a:t>.</a:t>
            </a:r>
          </a:p>
          <a:p>
            <a:pPr>
              <a:buFont typeface="Wingdings" pitchFamily="2" charset="2"/>
              <a:buChar char="Ø"/>
            </a:pPr>
            <a:r>
              <a:rPr lang="tr-TR" sz="2000" dirty="0" err="1" smtClean="0"/>
              <a:t>only</a:t>
            </a:r>
            <a:r>
              <a:rPr lang="tr-TR" sz="2000" dirty="0" smtClean="0"/>
              <a:t> </a:t>
            </a:r>
            <a:r>
              <a:rPr lang="tr-TR" sz="2000" dirty="0" err="1" smtClean="0"/>
              <a:t>one</a:t>
            </a:r>
            <a:r>
              <a:rPr lang="tr-TR" sz="2000" dirty="0" smtClean="0"/>
              <a:t> </a:t>
            </a:r>
            <a:r>
              <a:rPr lang="tr-TR" sz="2000" dirty="0" err="1" smtClean="0"/>
              <a:t>transition</a:t>
            </a:r>
            <a:r>
              <a:rPr lang="tr-TR" sz="2000" dirty="0" smtClean="0"/>
              <a:t> </a:t>
            </a:r>
            <a:r>
              <a:rPr lang="tr-TR" sz="2000" dirty="0" err="1" smtClean="0"/>
              <a:t>to</a:t>
            </a:r>
            <a:r>
              <a:rPr lang="tr-TR" sz="2000" dirty="0" smtClean="0"/>
              <a:t> a </a:t>
            </a:r>
            <a:r>
              <a:rPr lang="tr-TR" sz="2000" dirty="0" err="1" smtClean="0"/>
              <a:t>state</a:t>
            </a:r>
            <a:r>
              <a:rPr lang="tr-TR" sz="2000" dirty="0" smtClean="0"/>
              <a:t>(</a:t>
            </a:r>
            <a:r>
              <a:rPr lang="tr-TR" sz="2000" dirty="0" err="1" smtClean="0"/>
              <a:t>İsobaric</a:t>
            </a:r>
            <a:r>
              <a:rPr lang="tr-TR" sz="2000" dirty="0" smtClean="0"/>
              <a:t> Analog </a:t>
            </a:r>
            <a:r>
              <a:rPr lang="tr-TR" sz="2000" dirty="0" err="1" smtClean="0"/>
              <a:t>State</a:t>
            </a:r>
            <a:r>
              <a:rPr lang="tr-TR" sz="2000" dirty="0" smtClean="0"/>
              <a:t>)</a:t>
            </a:r>
          </a:p>
          <a:p>
            <a:endParaRPr lang="tr-TR"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AutoShape 1"/>
          <p:cNvSpPr>
            <a:spLocks noChangeShapeType="1"/>
          </p:cNvSpPr>
          <p:nvPr/>
        </p:nvSpPr>
        <p:spPr bwMode="auto">
          <a:xfrm>
            <a:off x="209550" y="65088"/>
            <a:ext cx="147638"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tr-TR" dirty="0"/>
          </a:p>
        </p:txBody>
      </p:sp>
      <p:graphicFrame>
        <p:nvGraphicFramePr>
          <p:cNvPr id="6" name="5 Tablo"/>
          <p:cNvGraphicFramePr>
            <a:graphicFrameLocks noGrp="1"/>
          </p:cNvGraphicFramePr>
          <p:nvPr>
            <p:extLst>
              <p:ext uri="{D42A27DB-BD31-4B8C-83A1-F6EECF244321}">
                <p14:modId xmlns:p14="http://schemas.microsoft.com/office/powerpoint/2010/main" val="2957325971"/>
              </p:ext>
            </p:extLst>
          </p:nvPr>
        </p:nvGraphicFramePr>
        <p:xfrm>
          <a:off x="785786" y="2143115"/>
          <a:ext cx="7572426" cy="3000398"/>
        </p:xfrm>
        <a:graphic>
          <a:graphicData uri="http://schemas.openxmlformats.org/drawingml/2006/table">
            <a:tbl>
              <a:tblPr/>
              <a:tblGrid>
                <a:gridCol w="1768056"/>
                <a:gridCol w="1243356"/>
                <a:gridCol w="1674141"/>
                <a:gridCol w="1139232"/>
                <a:gridCol w="720698"/>
                <a:gridCol w="1026943"/>
              </a:tblGrid>
              <a:tr h="1727120">
                <a:tc>
                  <a:txBody>
                    <a:bodyPr/>
                    <a:lstStyle/>
                    <a:p>
                      <a:pPr algn="ctr">
                        <a:lnSpc>
                          <a:spcPct val="150000"/>
                        </a:lnSpc>
                        <a:spcAft>
                          <a:spcPts val="1200"/>
                        </a:spcAft>
                      </a:pPr>
                      <a:endParaRPr lang="tr-TR" sz="1400" dirty="0">
                        <a:latin typeface="Times New Roman"/>
                        <a:ea typeface="Calibri"/>
                      </a:endParaRPr>
                    </a:p>
                    <a:p>
                      <a:pPr algn="ctr">
                        <a:lnSpc>
                          <a:spcPct val="150000"/>
                        </a:lnSpc>
                        <a:spcAft>
                          <a:spcPts val="1200"/>
                        </a:spcAft>
                      </a:pPr>
                      <a:r>
                        <a:rPr lang="tr-TR" sz="1400" b="1" dirty="0" err="1" smtClean="0">
                          <a:solidFill>
                            <a:srgbClr val="000000"/>
                          </a:solidFill>
                          <a:latin typeface="Times New Roman"/>
                          <a:ea typeface="Calibri"/>
                        </a:rPr>
                        <a:t>Decay</a:t>
                      </a:r>
                      <a:r>
                        <a:rPr lang="tr-TR" sz="1400" b="1" dirty="0" smtClean="0">
                          <a:solidFill>
                            <a:srgbClr val="000000"/>
                          </a:solidFill>
                          <a:latin typeface="Times New Roman"/>
                          <a:ea typeface="Calibri"/>
                        </a:rPr>
                        <a:t> </a:t>
                      </a:r>
                      <a:r>
                        <a:rPr lang="tr-TR" sz="1400" b="1" dirty="0" err="1" smtClean="0">
                          <a:solidFill>
                            <a:srgbClr val="000000"/>
                          </a:solidFill>
                          <a:latin typeface="Times New Roman"/>
                          <a:ea typeface="Calibri"/>
                        </a:rPr>
                        <a:t>Mode</a:t>
                      </a:r>
                      <a:endParaRPr lang="tr-TR" sz="14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200"/>
                        </a:spcAft>
                      </a:pPr>
                      <a:endParaRPr lang="tr-TR" sz="1400" dirty="0">
                        <a:latin typeface="Times New Roman"/>
                        <a:ea typeface="Calibri"/>
                      </a:endParaRPr>
                    </a:p>
                    <a:p>
                      <a:pPr algn="ctr">
                        <a:lnSpc>
                          <a:spcPct val="150000"/>
                        </a:lnSpc>
                        <a:spcAft>
                          <a:spcPts val="1200"/>
                        </a:spcAft>
                      </a:pPr>
                      <a:r>
                        <a:rPr lang="tr-TR" sz="1400" b="1" dirty="0" err="1" smtClean="0">
                          <a:solidFill>
                            <a:srgbClr val="000000"/>
                          </a:solidFill>
                          <a:latin typeface="Times New Roman"/>
                          <a:ea typeface="Calibri"/>
                        </a:rPr>
                        <a:t>Transition</a:t>
                      </a:r>
                      <a:r>
                        <a:rPr lang="tr-TR" sz="1400" b="1" dirty="0" smtClean="0">
                          <a:solidFill>
                            <a:srgbClr val="000000"/>
                          </a:solidFill>
                          <a:latin typeface="Times New Roman"/>
                          <a:ea typeface="Calibri"/>
                        </a:rPr>
                        <a:t> </a:t>
                      </a:r>
                      <a:r>
                        <a:rPr lang="tr-TR" sz="1400" b="1" dirty="0" err="1" smtClean="0">
                          <a:solidFill>
                            <a:srgbClr val="000000"/>
                          </a:solidFill>
                          <a:latin typeface="Times New Roman"/>
                          <a:ea typeface="Calibri"/>
                        </a:rPr>
                        <a:t>Operator</a:t>
                      </a:r>
                      <a:endParaRPr lang="tr-TR" sz="14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200"/>
                        </a:spcAft>
                      </a:pPr>
                      <a:endParaRPr lang="tr-TR" sz="1400" dirty="0">
                        <a:latin typeface="Times New Roman"/>
                        <a:ea typeface="Calibri"/>
                      </a:endParaRPr>
                    </a:p>
                    <a:p>
                      <a:pPr algn="ctr">
                        <a:lnSpc>
                          <a:spcPct val="150000"/>
                        </a:lnSpc>
                        <a:spcAft>
                          <a:spcPts val="1200"/>
                        </a:spcAft>
                      </a:pPr>
                      <a:r>
                        <a:rPr lang="tr-TR" sz="1400" b="1" dirty="0">
                          <a:solidFill>
                            <a:srgbClr val="000000"/>
                          </a:solidFill>
                          <a:latin typeface="Times New Roman"/>
                          <a:ea typeface="Calibri"/>
                        </a:rPr>
                        <a:t>Spin</a:t>
                      </a:r>
                      <a:endParaRPr lang="tr-TR" sz="1400" dirty="0">
                        <a:latin typeface="Times New Roman"/>
                        <a:ea typeface="Calibri"/>
                      </a:endParaRPr>
                    </a:p>
                    <a:p>
                      <a:pPr algn="ctr">
                        <a:lnSpc>
                          <a:spcPct val="150000"/>
                        </a:lnSpc>
                        <a:spcAft>
                          <a:spcPts val="1200"/>
                        </a:spcAft>
                      </a:pPr>
                      <a:r>
                        <a:rPr lang="tr-TR" sz="1400" b="1" dirty="0">
                          <a:solidFill>
                            <a:srgbClr val="000000"/>
                          </a:solidFill>
                          <a:latin typeface="Times New Roman"/>
                          <a:ea typeface="Calibri"/>
                        </a:rPr>
                        <a:t>s</a:t>
                      </a:r>
                      <a:endParaRPr lang="tr-TR" sz="14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200"/>
                        </a:spcAft>
                      </a:pPr>
                      <a:endParaRPr lang="tr-TR" sz="1400" dirty="0">
                        <a:latin typeface="Times New Roman"/>
                        <a:ea typeface="Calibri"/>
                      </a:endParaRPr>
                    </a:p>
                    <a:p>
                      <a:pPr algn="ctr">
                        <a:lnSpc>
                          <a:spcPct val="150000"/>
                        </a:lnSpc>
                        <a:spcAft>
                          <a:spcPts val="1200"/>
                        </a:spcAft>
                      </a:pPr>
                      <a:r>
                        <a:rPr lang="tr-TR" sz="1400" b="1" dirty="0" err="1" smtClean="0">
                          <a:solidFill>
                            <a:srgbClr val="000000"/>
                          </a:solidFill>
                          <a:latin typeface="Times New Roman"/>
                          <a:ea typeface="Calibri"/>
                        </a:rPr>
                        <a:t>Angular</a:t>
                      </a:r>
                      <a:r>
                        <a:rPr lang="tr-TR" sz="1400" b="1" dirty="0" smtClean="0">
                          <a:solidFill>
                            <a:srgbClr val="000000"/>
                          </a:solidFill>
                          <a:latin typeface="Times New Roman"/>
                          <a:ea typeface="Calibri"/>
                        </a:rPr>
                        <a:t> </a:t>
                      </a:r>
                      <a:r>
                        <a:rPr lang="tr-TR" sz="1400" b="1" dirty="0">
                          <a:solidFill>
                            <a:srgbClr val="000000"/>
                          </a:solidFill>
                          <a:latin typeface="Times New Roman"/>
                          <a:ea typeface="Calibri"/>
                        </a:rPr>
                        <a:t>Momentum </a:t>
                      </a:r>
                      <a:r>
                        <a:rPr lang="tr-TR" sz="1400" b="1" i="1" dirty="0">
                          <a:solidFill>
                            <a:srgbClr val="000000"/>
                          </a:solidFill>
                          <a:latin typeface="Times New Roman"/>
                          <a:ea typeface="Calibri"/>
                        </a:rPr>
                        <a:t>l</a:t>
                      </a:r>
                      <a:endParaRPr lang="tr-TR" sz="14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200"/>
                        </a:spcAft>
                      </a:pPr>
                      <a:endParaRPr lang="tr-TR" sz="1400" dirty="0">
                        <a:latin typeface="Times New Roman"/>
                        <a:ea typeface="Calibri"/>
                      </a:endParaRPr>
                    </a:p>
                    <a:p>
                      <a:pPr algn="ctr">
                        <a:lnSpc>
                          <a:spcPct val="150000"/>
                        </a:lnSpc>
                        <a:spcAft>
                          <a:spcPts val="1200"/>
                        </a:spcAft>
                      </a:pPr>
                      <a:r>
                        <a:rPr lang="tr-TR" sz="1400" b="1" dirty="0" err="1" smtClean="0">
                          <a:solidFill>
                            <a:srgbClr val="000000"/>
                          </a:solidFill>
                          <a:latin typeface="Times New Roman"/>
                          <a:ea typeface="Calibri"/>
                        </a:rPr>
                        <a:t>Parity</a:t>
                      </a:r>
                      <a:endParaRPr lang="tr-TR" sz="1400" dirty="0">
                        <a:latin typeface="Times New Roman"/>
                        <a:ea typeface="Calibri"/>
                      </a:endParaRPr>
                    </a:p>
                    <a:p>
                      <a:pPr algn="ctr">
                        <a:lnSpc>
                          <a:spcPct val="150000"/>
                        </a:lnSpc>
                        <a:spcAft>
                          <a:spcPts val="1200"/>
                        </a:spcAft>
                      </a:pPr>
                      <a:r>
                        <a:rPr lang="tr-TR" sz="1400" b="1" dirty="0">
                          <a:solidFill>
                            <a:srgbClr val="000000"/>
                          </a:solidFill>
                          <a:latin typeface="Times New Roman"/>
                          <a:ea typeface="Calibri"/>
                        </a:rPr>
                        <a:t>π</a:t>
                      </a:r>
                      <a:endParaRPr lang="tr-TR" sz="14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200"/>
                        </a:spcAft>
                      </a:pPr>
                      <a:endParaRPr lang="tr-TR" sz="1400" dirty="0">
                        <a:latin typeface="Times New Roman"/>
                        <a:ea typeface="Calibri"/>
                      </a:endParaRPr>
                    </a:p>
                    <a:p>
                      <a:pPr algn="ctr">
                        <a:lnSpc>
                          <a:spcPct val="150000"/>
                        </a:lnSpc>
                        <a:spcAft>
                          <a:spcPts val="1200"/>
                        </a:spcAft>
                      </a:pPr>
                      <a:r>
                        <a:rPr lang="tr-TR" sz="1400" b="1" dirty="0" err="1" smtClean="0">
                          <a:solidFill>
                            <a:srgbClr val="000000"/>
                          </a:solidFill>
                          <a:latin typeface="Times New Roman"/>
                          <a:ea typeface="Calibri"/>
                        </a:rPr>
                        <a:t>Isospin</a:t>
                      </a:r>
                      <a:endParaRPr lang="tr-TR" sz="1400" dirty="0">
                        <a:latin typeface="Times New Roman"/>
                        <a:ea typeface="Calibri"/>
                      </a:endParaRPr>
                    </a:p>
                    <a:p>
                      <a:pPr algn="ctr">
                        <a:lnSpc>
                          <a:spcPct val="150000"/>
                        </a:lnSpc>
                        <a:spcAft>
                          <a:spcPts val="1200"/>
                        </a:spcAft>
                      </a:pPr>
                      <a:r>
                        <a:rPr lang="tr-TR" sz="1400" b="1" dirty="0">
                          <a:solidFill>
                            <a:srgbClr val="000000"/>
                          </a:solidFill>
                          <a:latin typeface="Times New Roman"/>
                          <a:ea typeface="Calibri"/>
                        </a:rPr>
                        <a:t>T</a:t>
                      </a:r>
                      <a:endParaRPr lang="tr-TR" sz="14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382">
                <a:tc>
                  <a:txBody>
                    <a:bodyPr/>
                    <a:lstStyle/>
                    <a:p>
                      <a:pPr algn="ctr">
                        <a:lnSpc>
                          <a:spcPct val="150000"/>
                        </a:lnSpc>
                        <a:spcAft>
                          <a:spcPts val="1200"/>
                        </a:spcAft>
                      </a:pPr>
                      <a:r>
                        <a:rPr lang="tr-TR" sz="1400" dirty="0">
                          <a:solidFill>
                            <a:srgbClr val="000000"/>
                          </a:solidFill>
                          <a:latin typeface="Times New Roman"/>
                          <a:ea typeface="Calibri"/>
                        </a:rPr>
                        <a:t>F</a:t>
                      </a:r>
                      <a:endParaRPr lang="tr-TR" sz="14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200"/>
                        </a:spcAft>
                      </a:pPr>
                      <a:r>
                        <a:rPr lang="tr-TR" sz="1400" dirty="0">
                          <a:solidFill>
                            <a:srgbClr val="000000"/>
                          </a:solidFill>
                          <a:latin typeface="Times New Roman"/>
                          <a:ea typeface="Calibri"/>
                        </a:rPr>
                        <a:t>τ</a:t>
                      </a:r>
                      <a:endParaRPr lang="tr-TR" sz="14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200"/>
                        </a:spcAft>
                      </a:pPr>
                      <a:r>
                        <a:rPr lang="tr-TR" sz="1400" dirty="0">
                          <a:solidFill>
                            <a:srgbClr val="000000"/>
                          </a:solidFill>
                          <a:latin typeface="Times New Roman"/>
                          <a:ea typeface="Calibri"/>
                        </a:rPr>
                        <a:t>ΔS = 0</a:t>
                      </a:r>
                      <a:endParaRPr lang="tr-TR" sz="14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200"/>
                        </a:spcAft>
                      </a:pPr>
                      <a:r>
                        <a:rPr lang="tr-TR" sz="1400" dirty="0">
                          <a:solidFill>
                            <a:srgbClr val="000000"/>
                          </a:solidFill>
                          <a:latin typeface="Times New Roman"/>
                          <a:ea typeface="Calibri"/>
                        </a:rPr>
                        <a:t>Δ</a:t>
                      </a:r>
                      <a:r>
                        <a:rPr lang="tr-TR" sz="1400" i="1" dirty="0">
                          <a:solidFill>
                            <a:srgbClr val="000000"/>
                          </a:solidFill>
                          <a:latin typeface="Times New Roman"/>
                          <a:ea typeface="Calibri"/>
                        </a:rPr>
                        <a:t>l </a:t>
                      </a:r>
                      <a:r>
                        <a:rPr lang="tr-TR" sz="1400" dirty="0">
                          <a:solidFill>
                            <a:srgbClr val="000000"/>
                          </a:solidFill>
                          <a:latin typeface="Times New Roman"/>
                          <a:ea typeface="Calibri"/>
                        </a:rPr>
                        <a:t>= 0</a:t>
                      </a:r>
                      <a:endParaRPr lang="tr-TR" sz="14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200"/>
                        </a:spcAft>
                      </a:pPr>
                      <a:r>
                        <a:rPr lang="tr-TR" sz="1400" dirty="0">
                          <a:solidFill>
                            <a:srgbClr val="000000"/>
                          </a:solidFill>
                          <a:latin typeface="Times New Roman"/>
                          <a:ea typeface="Calibri"/>
                        </a:rPr>
                        <a:t>Δπ = 0</a:t>
                      </a:r>
                      <a:endParaRPr lang="tr-TR" sz="14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200"/>
                        </a:spcAft>
                      </a:pPr>
                      <a:r>
                        <a:rPr lang="tr-TR" sz="1400" dirty="0">
                          <a:solidFill>
                            <a:srgbClr val="000000"/>
                          </a:solidFill>
                          <a:latin typeface="Times New Roman"/>
                          <a:ea typeface="Calibri"/>
                        </a:rPr>
                        <a:t>ΔT = </a:t>
                      </a:r>
                      <a:r>
                        <a:rPr lang="tr-TR" sz="1400" dirty="0" smtClean="0">
                          <a:solidFill>
                            <a:srgbClr val="000000"/>
                          </a:solidFill>
                          <a:latin typeface="Times New Roman"/>
                          <a:ea typeface="Calibri"/>
                        </a:rPr>
                        <a:t>1</a:t>
                      </a:r>
                      <a:endParaRPr lang="tr-TR" sz="14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2896">
                <a:tc>
                  <a:txBody>
                    <a:bodyPr/>
                    <a:lstStyle/>
                    <a:p>
                      <a:pPr algn="ctr">
                        <a:lnSpc>
                          <a:spcPct val="150000"/>
                        </a:lnSpc>
                        <a:spcAft>
                          <a:spcPts val="1200"/>
                        </a:spcAft>
                      </a:pPr>
                      <a:r>
                        <a:rPr lang="tr-TR" sz="1400" dirty="0">
                          <a:solidFill>
                            <a:srgbClr val="000000"/>
                          </a:solidFill>
                          <a:latin typeface="Times New Roman"/>
                          <a:ea typeface="Calibri"/>
                        </a:rPr>
                        <a:t>GT</a:t>
                      </a:r>
                      <a:endParaRPr lang="tr-TR" sz="14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200"/>
                        </a:spcAft>
                      </a:pPr>
                      <a:r>
                        <a:rPr lang="tr-TR" sz="1400" dirty="0">
                          <a:solidFill>
                            <a:srgbClr val="000000"/>
                          </a:solidFill>
                          <a:latin typeface="Times New Roman"/>
                          <a:ea typeface="Calibri"/>
                        </a:rPr>
                        <a:t>στ</a:t>
                      </a:r>
                      <a:endParaRPr lang="tr-TR" sz="14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200"/>
                        </a:spcAft>
                      </a:pPr>
                      <a:r>
                        <a:rPr lang="tr-TR" sz="1400" dirty="0">
                          <a:solidFill>
                            <a:srgbClr val="000000"/>
                          </a:solidFill>
                          <a:latin typeface="Times New Roman"/>
                          <a:ea typeface="Calibri"/>
                        </a:rPr>
                        <a:t>|ΔS| = </a:t>
                      </a:r>
                      <a:r>
                        <a:rPr lang="tr-TR" sz="1400" dirty="0" smtClean="0">
                          <a:solidFill>
                            <a:srgbClr val="000000"/>
                          </a:solidFill>
                          <a:latin typeface="Times New Roman"/>
                          <a:ea typeface="Calibri"/>
                        </a:rPr>
                        <a:t>0,1</a:t>
                      </a:r>
                      <a:endParaRPr lang="tr-TR" sz="14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200"/>
                        </a:spcAft>
                      </a:pPr>
                      <a:r>
                        <a:rPr lang="tr-TR" sz="1400" dirty="0">
                          <a:solidFill>
                            <a:srgbClr val="000000"/>
                          </a:solidFill>
                          <a:latin typeface="Times New Roman"/>
                          <a:ea typeface="Calibri"/>
                        </a:rPr>
                        <a:t>Δ</a:t>
                      </a:r>
                      <a:r>
                        <a:rPr lang="tr-TR" sz="1400" i="1" dirty="0">
                          <a:solidFill>
                            <a:srgbClr val="000000"/>
                          </a:solidFill>
                          <a:latin typeface="Times New Roman"/>
                          <a:ea typeface="Calibri"/>
                        </a:rPr>
                        <a:t>l </a:t>
                      </a:r>
                      <a:r>
                        <a:rPr lang="tr-TR" sz="1400" dirty="0">
                          <a:solidFill>
                            <a:srgbClr val="000000"/>
                          </a:solidFill>
                          <a:latin typeface="Times New Roman"/>
                          <a:ea typeface="Calibri"/>
                        </a:rPr>
                        <a:t>= 0</a:t>
                      </a:r>
                      <a:endParaRPr lang="tr-TR" sz="14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200"/>
                        </a:spcAft>
                      </a:pPr>
                      <a:r>
                        <a:rPr lang="tr-TR" sz="1400" dirty="0">
                          <a:solidFill>
                            <a:srgbClr val="000000"/>
                          </a:solidFill>
                          <a:latin typeface="Times New Roman"/>
                          <a:ea typeface="Calibri"/>
                        </a:rPr>
                        <a:t>Δπ = 0</a:t>
                      </a:r>
                      <a:endParaRPr lang="tr-TR" sz="14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200"/>
                        </a:spcAft>
                      </a:pPr>
                      <a:r>
                        <a:rPr lang="tr-TR" sz="1400" dirty="0">
                          <a:solidFill>
                            <a:srgbClr val="000000"/>
                          </a:solidFill>
                          <a:latin typeface="Times New Roman"/>
                          <a:ea typeface="Calibri"/>
                        </a:rPr>
                        <a:t>|ΔT| = 0,1</a:t>
                      </a:r>
                      <a:endParaRPr lang="tr-TR" sz="14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4514" name="AutoShape 2"/>
          <p:cNvSpPr>
            <a:spLocks noChangeShapeType="1"/>
          </p:cNvSpPr>
          <p:nvPr/>
        </p:nvSpPr>
        <p:spPr bwMode="auto">
          <a:xfrm>
            <a:off x="209550" y="65088"/>
            <a:ext cx="147638"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tr-TR" dirty="0"/>
          </a:p>
        </p:txBody>
      </p:sp>
      <p:sp>
        <p:nvSpPr>
          <p:cNvPr id="8" name="4 Metin kutusu"/>
          <p:cNvSpPr txBox="1">
            <a:spLocks noGrp="1" noChangeArrowheads="1"/>
          </p:cNvSpPr>
          <p:nvPr>
            <p:ph type="title"/>
          </p:nvPr>
        </p:nvSpPr>
        <p:spPr bwMode="auto">
          <a:xfrm>
            <a:off x="214282" y="274638"/>
            <a:ext cx="8929718" cy="569387"/>
          </a:xfrm>
          <a:prstGeom prst="rect">
            <a:avLst/>
          </a:prstGeom>
          <a:noFill/>
          <a:ln w="9525">
            <a:noFill/>
            <a:miter lim="800000"/>
            <a:headEnd/>
            <a:tailEnd/>
          </a:ln>
        </p:spPr>
        <p:txBody>
          <a:bodyPr wrap="square">
            <a:spAutoFit/>
          </a:bodyPr>
          <a:lstStyle/>
          <a:p>
            <a:r>
              <a:rPr lang="tr-TR" sz="2800" b="1" dirty="0" smtClean="0">
                <a:solidFill>
                  <a:schemeClr val="tx2"/>
                </a:solidFill>
              </a:rPr>
              <a:t>GAMOW-TELLER </a:t>
            </a:r>
            <a:r>
              <a:rPr lang="tr-TR" sz="2800" b="1" dirty="0" err="1" smtClean="0"/>
              <a:t>and</a:t>
            </a:r>
            <a:r>
              <a:rPr lang="tr-TR" sz="2800" b="1" dirty="0" smtClean="0">
                <a:solidFill>
                  <a:schemeClr val="tx2"/>
                </a:solidFill>
              </a:rPr>
              <a:t> FERMI SELECTION RULES</a:t>
            </a:r>
            <a:endParaRPr lang="tr-TR" sz="2800" b="1" dirty="0">
              <a:solidFill>
                <a:schemeClr val="tx2"/>
              </a:solidFill>
            </a:endParaRPr>
          </a:p>
        </p:txBody>
      </p:sp>
      <p:sp>
        <p:nvSpPr>
          <p:cNvPr id="7" name="6 Slayt Numarası Yer Tutucusu"/>
          <p:cNvSpPr>
            <a:spLocks noGrp="1"/>
          </p:cNvSpPr>
          <p:nvPr>
            <p:ph type="sldNum" sz="quarter" idx="12"/>
          </p:nvPr>
        </p:nvSpPr>
        <p:spPr/>
        <p:txBody>
          <a:bodyPr/>
          <a:lstStyle/>
          <a:p>
            <a:fld id="{BA1583FC-4E23-49D2-98C5-E731915BC68F}" type="slidenum">
              <a:rPr lang="tr-TR" smtClean="0"/>
              <a:pPr/>
              <a:t>4</a:t>
            </a:fld>
            <a:endParaRPr lang="tr-TR"/>
          </a:p>
        </p:txBody>
      </p:sp>
      <p:sp>
        <p:nvSpPr>
          <p:cNvPr id="9" name="Metin kutusu 1"/>
          <p:cNvSpPr txBox="1">
            <a:spLocks noChangeArrowheads="1"/>
          </p:cNvSpPr>
          <p:nvPr/>
        </p:nvSpPr>
        <p:spPr bwMode="auto">
          <a:xfrm>
            <a:off x="1142976" y="5786454"/>
            <a:ext cx="4464050" cy="644525"/>
          </a:xfrm>
          <a:prstGeom prst="rect">
            <a:avLst/>
          </a:prstGeom>
          <a:noFill/>
          <a:ln w="9525">
            <a:noFill/>
            <a:miter lim="800000"/>
            <a:headEnd/>
            <a:tailEnd/>
          </a:ln>
        </p:spPr>
        <p:txBody>
          <a:bodyPr>
            <a:spAutoFit/>
          </a:bodyPr>
          <a:lstStyle/>
          <a:p>
            <a:r>
              <a:rPr lang="el-GR" dirty="0">
                <a:latin typeface="Calibri" pitchFamily="34" charset="0"/>
              </a:rPr>
              <a:t>σ</a:t>
            </a:r>
            <a:r>
              <a:rPr lang="tr-TR" dirty="0">
                <a:latin typeface="Calibri" pitchFamily="34" charset="0"/>
              </a:rPr>
              <a:t>: </a:t>
            </a:r>
            <a:r>
              <a:rPr lang="tr-TR" dirty="0" err="1">
                <a:latin typeface="Calibri" pitchFamily="34" charset="0"/>
              </a:rPr>
              <a:t>spin</a:t>
            </a:r>
            <a:r>
              <a:rPr lang="tr-TR" dirty="0">
                <a:latin typeface="Calibri" pitchFamily="34" charset="0"/>
              </a:rPr>
              <a:t> </a:t>
            </a:r>
            <a:r>
              <a:rPr lang="tr-TR" dirty="0" err="1" smtClean="0">
                <a:latin typeface="Calibri" pitchFamily="34" charset="0"/>
              </a:rPr>
              <a:t>operator</a:t>
            </a:r>
            <a:endParaRPr lang="tr-TR" dirty="0">
              <a:latin typeface="Calibri" pitchFamily="34" charset="0"/>
            </a:endParaRPr>
          </a:p>
          <a:p>
            <a:r>
              <a:rPr lang="tr-TR" dirty="0">
                <a:latin typeface="Calibri" pitchFamily="34" charset="0"/>
              </a:rPr>
              <a:t>τ: </a:t>
            </a:r>
            <a:r>
              <a:rPr lang="tr-TR" dirty="0" err="1" smtClean="0">
                <a:latin typeface="Calibri" pitchFamily="34" charset="0"/>
              </a:rPr>
              <a:t>isospin</a:t>
            </a:r>
            <a:r>
              <a:rPr lang="tr-TR" dirty="0" smtClean="0">
                <a:latin typeface="Calibri" pitchFamily="34" charset="0"/>
              </a:rPr>
              <a:t> </a:t>
            </a:r>
            <a:r>
              <a:rPr lang="tr-TR" dirty="0" err="1" smtClean="0">
                <a:latin typeface="Calibri" pitchFamily="34" charset="0"/>
              </a:rPr>
              <a:t>operator</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8715404" cy="560406"/>
          </a:xfrm>
        </p:spPr>
        <p:txBody>
          <a:bodyPr>
            <a:normAutofit fontScale="90000"/>
          </a:bodyPr>
          <a:lstStyle/>
          <a:p>
            <a:r>
              <a:rPr lang="tr-TR" sz="2800" dirty="0" smtClean="0">
                <a:solidFill>
                  <a:schemeClr val="accent1"/>
                </a:solidFill>
              </a:rPr>
              <a:t>GAMOW-TELLER AND FERMI TRANSITION STRENGTHS</a:t>
            </a:r>
            <a:endParaRPr lang="tr-TR" sz="2800" dirty="0">
              <a:solidFill>
                <a:schemeClr val="accent1"/>
              </a:solidFill>
            </a:endParaRPr>
          </a:p>
        </p:txBody>
      </p:sp>
      <p:sp>
        <p:nvSpPr>
          <p:cNvPr id="5" name="4 Slayt Numarası Yer Tutucusu"/>
          <p:cNvSpPr>
            <a:spLocks noGrp="1"/>
          </p:cNvSpPr>
          <p:nvPr>
            <p:ph type="sldNum" sz="quarter" idx="12"/>
          </p:nvPr>
        </p:nvSpPr>
        <p:spPr/>
        <p:txBody>
          <a:bodyPr/>
          <a:lstStyle/>
          <a:p>
            <a:fld id="{BA1583FC-4E23-49D2-98C5-E731915BC68F}" type="slidenum">
              <a:rPr lang="tr-TR" smtClean="0"/>
              <a:pPr/>
              <a:t>5</a:t>
            </a:fld>
            <a:endParaRPr lang="tr-TR"/>
          </a:p>
        </p:txBody>
      </p:sp>
      <p:pic>
        <p:nvPicPr>
          <p:cNvPr id="6" name="5 Resim"/>
          <p:cNvPicPr/>
          <p:nvPr/>
        </p:nvPicPr>
        <p:blipFill>
          <a:blip r:embed="rId2"/>
          <a:srcRect/>
          <a:stretch>
            <a:fillRect/>
          </a:stretch>
        </p:blipFill>
        <p:spPr bwMode="auto">
          <a:xfrm>
            <a:off x="533400" y="1219200"/>
            <a:ext cx="2780030" cy="1237615"/>
          </a:xfrm>
          <a:prstGeom prst="rect">
            <a:avLst/>
          </a:prstGeom>
          <a:noFill/>
          <a:ln w="9525">
            <a:noFill/>
            <a:miter lim="800000"/>
            <a:headEnd/>
            <a:tailEnd/>
          </a:ln>
        </p:spPr>
      </p:pic>
      <p:pic>
        <p:nvPicPr>
          <p:cNvPr id="7" name="6 Resim"/>
          <p:cNvPicPr/>
          <p:nvPr/>
        </p:nvPicPr>
        <p:blipFill>
          <a:blip r:embed="rId3"/>
          <a:srcRect/>
          <a:stretch>
            <a:fillRect/>
          </a:stretch>
        </p:blipFill>
        <p:spPr bwMode="auto">
          <a:xfrm>
            <a:off x="5715000" y="1219200"/>
            <a:ext cx="2595245" cy="1136015"/>
          </a:xfrm>
          <a:prstGeom prst="rect">
            <a:avLst/>
          </a:prstGeom>
          <a:noFill/>
          <a:ln w="9525">
            <a:noFill/>
            <a:miter lim="800000"/>
            <a:headEnd/>
            <a:tailEnd/>
          </a:ln>
        </p:spPr>
      </p:pic>
      <p:sp>
        <p:nvSpPr>
          <p:cNvPr id="9" name="8 Metin kutusu"/>
          <p:cNvSpPr txBox="1"/>
          <p:nvPr/>
        </p:nvSpPr>
        <p:spPr>
          <a:xfrm>
            <a:off x="1219200" y="2286000"/>
            <a:ext cx="1371600" cy="369332"/>
          </a:xfrm>
          <a:prstGeom prst="rect">
            <a:avLst/>
          </a:prstGeom>
          <a:noFill/>
        </p:spPr>
        <p:txBody>
          <a:bodyPr wrap="square" rtlCol="0">
            <a:spAutoFit/>
          </a:bodyPr>
          <a:lstStyle/>
          <a:p>
            <a:r>
              <a:rPr lang="tr-TR" dirty="0" err="1" smtClean="0"/>
              <a:t>Spin</a:t>
            </a:r>
            <a:r>
              <a:rPr lang="tr-TR" dirty="0" smtClean="0"/>
              <a:t>-</a:t>
            </a:r>
            <a:r>
              <a:rPr lang="tr-TR" dirty="0" err="1" smtClean="0"/>
              <a:t>flip</a:t>
            </a:r>
            <a:endParaRPr lang="tr-TR" dirty="0"/>
          </a:p>
        </p:txBody>
      </p:sp>
      <p:sp>
        <p:nvSpPr>
          <p:cNvPr id="10" name="9 Metin kutusu"/>
          <p:cNvSpPr txBox="1"/>
          <p:nvPr/>
        </p:nvSpPr>
        <p:spPr>
          <a:xfrm>
            <a:off x="6400800" y="2209800"/>
            <a:ext cx="1371600" cy="369332"/>
          </a:xfrm>
          <a:prstGeom prst="rect">
            <a:avLst/>
          </a:prstGeom>
          <a:noFill/>
        </p:spPr>
        <p:txBody>
          <a:bodyPr wrap="square" rtlCol="0">
            <a:spAutoFit/>
          </a:bodyPr>
          <a:lstStyle/>
          <a:p>
            <a:r>
              <a:rPr lang="tr-TR" dirty="0" err="1" smtClean="0"/>
              <a:t>İsospin</a:t>
            </a:r>
            <a:r>
              <a:rPr lang="tr-TR" dirty="0" smtClean="0"/>
              <a:t>-</a:t>
            </a:r>
            <a:r>
              <a:rPr lang="tr-TR" dirty="0" err="1" smtClean="0"/>
              <a:t>flip</a:t>
            </a:r>
            <a:endParaRPr lang="tr-TR" dirty="0"/>
          </a:p>
        </p:txBody>
      </p:sp>
      <p:pic>
        <p:nvPicPr>
          <p:cNvPr id="8194" name="Picture 2"/>
          <p:cNvPicPr>
            <a:picLocks noChangeAspect="1" noChangeArrowheads="1"/>
          </p:cNvPicPr>
          <p:nvPr/>
        </p:nvPicPr>
        <p:blipFill>
          <a:blip r:embed="rId4"/>
          <a:srcRect/>
          <a:stretch>
            <a:fillRect/>
          </a:stretch>
        </p:blipFill>
        <p:spPr bwMode="auto">
          <a:xfrm>
            <a:off x="685800" y="4572000"/>
            <a:ext cx="2489200" cy="4572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5"/>
          <a:srcRect/>
          <a:stretch>
            <a:fillRect/>
          </a:stretch>
        </p:blipFill>
        <p:spPr bwMode="auto">
          <a:xfrm>
            <a:off x="6019800" y="4343400"/>
            <a:ext cx="2258060" cy="533400"/>
          </a:xfrm>
          <a:prstGeom prst="rect">
            <a:avLst/>
          </a:prstGeom>
          <a:noFill/>
          <a:ln w="9525">
            <a:noFill/>
            <a:miter lim="800000"/>
            <a:headEnd/>
            <a:tailEnd/>
          </a:ln>
          <a:effectLst/>
        </p:spPr>
      </p:pic>
      <p:cxnSp>
        <p:nvCxnSpPr>
          <p:cNvPr id="16" name="15 Düz Ok Bağlayıcısı"/>
          <p:cNvCxnSpPr/>
          <p:nvPr/>
        </p:nvCxnSpPr>
        <p:spPr>
          <a:xfrm rot="5400000">
            <a:off x="990600" y="3581400"/>
            <a:ext cx="1676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16 Düz Ok Bağlayıcısı"/>
          <p:cNvCxnSpPr/>
          <p:nvPr/>
        </p:nvCxnSpPr>
        <p:spPr>
          <a:xfrm rot="5400000">
            <a:off x="6249194" y="3428206"/>
            <a:ext cx="1676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ox(in)">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195"/>
                                        </p:tgtEl>
                                        <p:attrNameLst>
                                          <p:attrName>style.visibility</p:attrName>
                                        </p:attrNameLst>
                                      </p:cBhvr>
                                      <p:to>
                                        <p:strVal val="visible"/>
                                      </p:to>
                                    </p:set>
                                    <p:animEffect transition="in" filter="box(in)">
                                      <p:cBhvr>
                                        <p:cTn id="2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Başlık"/>
          <p:cNvSpPr>
            <a:spLocks noGrp="1"/>
          </p:cNvSpPr>
          <p:nvPr>
            <p:ph type="title"/>
          </p:nvPr>
        </p:nvSpPr>
        <p:spPr>
          <a:xfrm>
            <a:off x="0" y="0"/>
            <a:ext cx="8229600" cy="1143000"/>
          </a:xfrm>
        </p:spPr>
        <p:txBody>
          <a:bodyPr>
            <a:normAutofit/>
          </a:bodyPr>
          <a:lstStyle/>
          <a:p>
            <a:r>
              <a:rPr lang="tr-TR" sz="3600" dirty="0" smtClean="0">
                <a:solidFill>
                  <a:schemeClr val="accent2">
                    <a:lumMod val="75000"/>
                  </a:schemeClr>
                </a:solidFill>
              </a:rPr>
              <a:t>BETA  DECAY</a:t>
            </a:r>
            <a:endParaRPr lang="tr-TR" sz="3600" dirty="0">
              <a:solidFill>
                <a:schemeClr val="accent2">
                  <a:lumMod val="75000"/>
                </a:schemeClr>
              </a:solidFill>
            </a:endParaRPr>
          </a:p>
        </p:txBody>
      </p:sp>
      <p:sp>
        <p:nvSpPr>
          <p:cNvPr id="13" name="12 Slayt Numarası Yer Tutucusu"/>
          <p:cNvSpPr>
            <a:spLocks noGrp="1"/>
          </p:cNvSpPr>
          <p:nvPr>
            <p:ph type="sldNum" sz="quarter" idx="12"/>
          </p:nvPr>
        </p:nvSpPr>
        <p:spPr/>
        <p:txBody>
          <a:bodyPr/>
          <a:lstStyle/>
          <a:p>
            <a:fld id="{BA1583FC-4E23-49D2-98C5-E731915BC68F}" type="slidenum">
              <a:rPr lang="tr-TR" smtClean="0"/>
              <a:pPr/>
              <a:t>6</a:t>
            </a:fld>
            <a:endParaRPr lang="tr-TR"/>
          </a:p>
        </p:txBody>
      </p:sp>
      <p:sp>
        <p:nvSpPr>
          <p:cNvPr id="12" name="11 Metin kutusu"/>
          <p:cNvSpPr txBox="1"/>
          <p:nvPr/>
        </p:nvSpPr>
        <p:spPr>
          <a:xfrm>
            <a:off x="152400" y="1752600"/>
            <a:ext cx="4067204" cy="4431983"/>
          </a:xfrm>
          <a:prstGeom prst="rect">
            <a:avLst/>
          </a:prstGeom>
          <a:noFill/>
        </p:spPr>
        <p:txBody>
          <a:bodyPr wrap="square" rtlCol="0">
            <a:spAutoFit/>
          </a:bodyPr>
          <a:lstStyle/>
          <a:p>
            <a:r>
              <a:rPr lang="tr-TR" sz="2400" b="1" dirty="0" smtClean="0"/>
              <a:t>Beta </a:t>
            </a:r>
            <a:r>
              <a:rPr lang="tr-TR" sz="2400" b="1" dirty="0" err="1" smtClean="0"/>
              <a:t>Decay</a:t>
            </a:r>
            <a:r>
              <a:rPr lang="tr-TR" sz="2400" b="1" dirty="0" smtClean="0"/>
              <a:t> </a:t>
            </a:r>
            <a:r>
              <a:rPr lang="tr-TR" sz="2400" b="1" dirty="0" err="1" smtClean="0"/>
              <a:t>Studies</a:t>
            </a:r>
            <a:r>
              <a:rPr lang="tr-TR" sz="2400" dirty="0" smtClean="0"/>
              <a:t>;</a:t>
            </a:r>
          </a:p>
          <a:p>
            <a:endParaRPr lang="tr-TR" sz="2400" dirty="0" smtClean="0"/>
          </a:p>
          <a:p>
            <a:r>
              <a:rPr lang="tr-TR" sz="2400" dirty="0" smtClean="0"/>
              <a:t>- </a:t>
            </a:r>
            <a:r>
              <a:rPr lang="tr-TR" sz="2400" dirty="0" err="1" smtClean="0"/>
              <a:t>Direct</a:t>
            </a:r>
            <a:r>
              <a:rPr lang="tr-TR" sz="2400" dirty="0" smtClean="0"/>
              <a:t> </a:t>
            </a:r>
            <a:r>
              <a:rPr lang="tr-TR" sz="2400" dirty="0" err="1" smtClean="0"/>
              <a:t>information</a:t>
            </a:r>
            <a:r>
              <a:rPr lang="tr-TR" sz="2400" dirty="0" smtClean="0"/>
              <a:t> of B(GT) </a:t>
            </a:r>
            <a:r>
              <a:rPr lang="tr-TR" sz="2400" dirty="0" err="1" smtClean="0"/>
              <a:t>values</a:t>
            </a:r>
            <a:r>
              <a:rPr lang="tr-TR" sz="2400" dirty="0" smtClean="0"/>
              <a:t> can be </a:t>
            </a:r>
            <a:r>
              <a:rPr lang="tr-TR" sz="2400" dirty="0" err="1" smtClean="0"/>
              <a:t>obtain</a:t>
            </a:r>
            <a:r>
              <a:rPr lang="tr-TR" sz="2400" dirty="0" smtClean="0"/>
              <a:t> </a:t>
            </a:r>
            <a:r>
              <a:rPr lang="tr-TR" sz="2400" dirty="0" err="1" smtClean="0"/>
              <a:t>from</a:t>
            </a:r>
            <a:r>
              <a:rPr lang="tr-TR" sz="2400" dirty="0" smtClean="0"/>
              <a:t> </a:t>
            </a:r>
          </a:p>
          <a:p>
            <a:r>
              <a:rPr lang="tr-TR" sz="2400" dirty="0" smtClean="0"/>
              <a:t>β </a:t>
            </a:r>
            <a:r>
              <a:rPr lang="tr-TR" sz="2400" dirty="0" err="1" smtClean="0"/>
              <a:t>decay</a:t>
            </a:r>
            <a:r>
              <a:rPr lang="tr-TR" sz="2400" dirty="0" smtClean="0"/>
              <a:t> </a:t>
            </a:r>
            <a:r>
              <a:rPr lang="tr-TR" sz="2400" dirty="0" err="1" smtClean="0"/>
              <a:t>experiments</a:t>
            </a:r>
            <a:r>
              <a:rPr lang="tr-TR" sz="2400" dirty="0" smtClean="0"/>
              <a:t>.</a:t>
            </a:r>
          </a:p>
          <a:p>
            <a:r>
              <a:rPr lang="tr-TR" sz="2400" b="1" dirty="0" smtClean="0"/>
              <a:t>-</a:t>
            </a:r>
            <a:r>
              <a:rPr lang="tr-TR" sz="2400" dirty="0" err="1" smtClean="0"/>
              <a:t>Weak</a:t>
            </a:r>
            <a:r>
              <a:rPr lang="tr-TR" sz="2400" dirty="0" smtClean="0"/>
              <a:t> </a:t>
            </a:r>
            <a:r>
              <a:rPr lang="tr-TR" sz="2400" dirty="0" err="1" smtClean="0"/>
              <a:t>interaction</a:t>
            </a:r>
            <a:r>
              <a:rPr lang="tr-TR" sz="2400" dirty="0" smtClean="0"/>
              <a:t> </a:t>
            </a:r>
            <a:r>
              <a:rPr lang="tr-TR" sz="2400" dirty="0" err="1" smtClean="0"/>
              <a:t>process</a:t>
            </a:r>
            <a:endParaRPr lang="tr-TR" sz="2400" dirty="0" smtClean="0"/>
          </a:p>
          <a:p>
            <a:r>
              <a:rPr lang="tr-TR" sz="2400" b="1" dirty="0" smtClean="0"/>
              <a:t>-</a:t>
            </a:r>
            <a:r>
              <a:rPr lang="en-US" sz="2400" dirty="0" smtClean="0"/>
              <a:t> Beta decay studies are limited in the low excitation energy region</a:t>
            </a:r>
            <a:r>
              <a:rPr lang="tr-TR" sz="2400" dirty="0" smtClean="0"/>
              <a:t>s.</a:t>
            </a:r>
          </a:p>
          <a:p>
            <a:endParaRPr lang="tr-TR" sz="2400" b="1" dirty="0" smtClean="0"/>
          </a:p>
          <a:p>
            <a:endParaRPr lang="tr-TR" dirty="0" smtClean="0"/>
          </a:p>
          <a:p>
            <a:endParaRPr lang="tr-TR" sz="2400" dirty="0"/>
          </a:p>
        </p:txBody>
      </p:sp>
      <p:pic>
        <p:nvPicPr>
          <p:cNvPr id="7172" name="Picture 4" descr="http://nemo.in2p3.fr/physics/images/NucleusBetaDecayScheme.png"/>
          <p:cNvPicPr>
            <a:picLocks noChangeAspect="1" noChangeArrowheads="1"/>
          </p:cNvPicPr>
          <p:nvPr/>
        </p:nvPicPr>
        <p:blipFill>
          <a:blip r:embed="rId2"/>
          <a:srcRect/>
          <a:stretch>
            <a:fillRect/>
          </a:stretch>
        </p:blipFill>
        <p:spPr bwMode="auto">
          <a:xfrm>
            <a:off x="4800600" y="304800"/>
            <a:ext cx="3848984" cy="2819400"/>
          </a:xfrm>
          <a:prstGeom prst="rect">
            <a:avLst/>
          </a:prstGeom>
          <a:noFill/>
        </p:spPr>
      </p:pic>
      <p:pic>
        <p:nvPicPr>
          <p:cNvPr id="7173" name="Picture 5"/>
          <p:cNvPicPr>
            <a:picLocks noChangeAspect="1" noChangeArrowheads="1"/>
          </p:cNvPicPr>
          <p:nvPr/>
        </p:nvPicPr>
        <p:blipFill>
          <a:blip r:embed="rId3"/>
          <a:srcRect/>
          <a:stretch>
            <a:fillRect/>
          </a:stretch>
        </p:blipFill>
        <p:spPr bwMode="auto">
          <a:xfrm>
            <a:off x="5867400" y="2971800"/>
            <a:ext cx="3048000" cy="3505200"/>
          </a:xfrm>
          <a:prstGeom prst="rect">
            <a:avLst/>
          </a:prstGeom>
          <a:noFill/>
          <a:ln w="9525">
            <a:noFill/>
            <a:miter lim="800000"/>
            <a:headEnd/>
            <a:tailEnd/>
          </a:ln>
          <a:effectLst/>
        </p:spPr>
      </p:pic>
      <p:sp>
        <p:nvSpPr>
          <p:cNvPr id="15" name="14 Metin kutusu"/>
          <p:cNvSpPr txBox="1"/>
          <p:nvPr/>
        </p:nvSpPr>
        <p:spPr>
          <a:xfrm>
            <a:off x="2971800" y="2057400"/>
            <a:ext cx="327660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sz="2400" dirty="0" smtClean="0">
                <a:solidFill>
                  <a:srgbClr val="0070C0"/>
                </a:solidFill>
              </a:rPr>
              <a:t>ADVANTAGE!!!</a:t>
            </a:r>
          </a:p>
          <a:p>
            <a:endParaRPr lang="tr-TR" sz="2400" dirty="0" smtClean="0">
              <a:solidFill>
                <a:srgbClr val="0070C0"/>
              </a:solidFill>
            </a:endParaRPr>
          </a:p>
          <a:p>
            <a:endParaRPr lang="tr-TR" sz="2400" dirty="0" smtClean="0">
              <a:solidFill>
                <a:srgbClr val="0070C0"/>
              </a:solidFill>
            </a:endParaRPr>
          </a:p>
          <a:p>
            <a:endParaRPr lang="tr-TR" sz="2400" dirty="0" smtClean="0">
              <a:solidFill>
                <a:srgbClr val="0070C0"/>
              </a:solidFill>
            </a:endParaRPr>
          </a:p>
          <a:p>
            <a:r>
              <a:rPr lang="tr-TR" sz="2400" dirty="0" err="1" smtClean="0">
                <a:solidFill>
                  <a:srgbClr val="0070C0"/>
                </a:solidFill>
              </a:rPr>
              <a:t>Absolute</a:t>
            </a:r>
            <a:r>
              <a:rPr lang="tr-TR" sz="2400" dirty="0" smtClean="0">
                <a:solidFill>
                  <a:srgbClr val="0070C0"/>
                </a:solidFill>
              </a:rPr>
              <a:t> B(GT) </a:t>
            </a:r>
            <a:r>
              <a:rPr lang="tr-TR" sz="2400" dirty="0" err="1" smtClean="0">
                <a:solidFill>
                  <a:srgbClr val="0070C0"/>
                </a:solidFill>
              </a:rPr>
              <a:t>values</a:t>
            </a:r>
            <a:endParaRPr lang="tr-TR" sz="2400" dirty="0">
              <a:solidFill>
                <a:srgbClr val="0070C0"/>
              </a:solidFill>
            </a:endParaRPr>
          </a:p>
        </p:txBody>
      </p:sp>
      <p:cxnSp>
        <p:nvCxnSpPr>
          <p:cNvPr id="17" name="16 Düz Ok Bağlayıcısı"/>
          <p:cNvCxnSpPr/>
          <p:nvPr/>
        </p:nvCxnSpPr>
        <p:spPr>
          <a:xfrm rot="5400000">
            <a:off x="3963194" y="2971006"/>
            <a:ext cx="9144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amond(i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304800"/>
            <a:ext cx="7772400" cy="655638"/>
          </a:xfrm>
        </p:spPr>
        <p:txBody>
          <a:bodyPr>
            <a:normAutofit fontScale="90000"/>
          </a:bodyPr>
          <a:lstStyle/>
          <a:p>
            <a:r>
              <a:rPr lang="tr-TR" sz="3600" dirty="0" smtClean="0">
                <a:solidFill>
                  <a:schemeClr val="accent2">
                    <a:lumMod val="75000"/>
                  </a:schemeClr>
                </a:solidFill>
              </a:rPr>
              <a:t>CHARGE EXCHANGE REACTIONS</a:t>
            </a:r>
            <a:endParaRPr lang="tr-TR" sz="3600" dirty="0">
              <a:solidFill>
                <a:schemeClr val="accent2">
                  <a:lumMod val="75000"/>
                </a:schemeClr>
              </a:solidFill>
            </a:endParaRPr>
          </a:p>
        </p:txBody>
      </p:sp>
      <p:sp>
        <p:nvSpPr>
          <p:cNvPr id="4" name="3 Slayt Numarası Yer Tutucusu"/>
          <p:cNvSpPr>
            <a:spLocks noGrp="1"/>
          </p:cNvSpPr>
          <p:nvPr>
            <p:ph type="sldNum" sz="quarter" idx="12"/>
          </p:nvPr>
        </p:nvSpPr>
        <p:spPr/>
        <p:txBody>
          <a:bodyPr/>
          <a:lstStyle/>
          <a:p>
            <a:fld id="{BA1583FC-4E23-49D2-98C5-E731915BC68F}" type="slidenum">
              <a:rPr lang="tr-TR" smtClean="0"/>
              <a:pPr/>
              <a:t>7</a:t>
            </a:fld>
            <a:endParaRPr lang="tr-TR"/>
          </a:p>
        </p:txBody>
      </p:sp>
      <p:sp>
        <p:nvSpPr>
          <p:cNvPr id="3" name="2 İçerik Yer Tutucusu"/>
          <p:cNvSpPr>
            <a:spLocks noGrp="1"/>
          </p:cNvSpPr>
          <p:nvPr>
            <p:ph sz="quarter" idx="1"/>
          </p:nvPr>
        </p:nvSpPr>
        <p:spPr>
          <a:xfrm>
            <a:off x="457200" y="914400"/>
            <a:ext cx="4724400" cy="5105400"/>
          </a:xfrm>
        </p:spPr>
        <p:txBody>
          <a:bodyPr>
            <a:noAutofit/>
          </a:bodyPr>
          <a:lstStyle/>
          <a:p>
            <a:r>
              <a:rPr lang="tr-TR" sz="1800" b="1" dirty="0" err="1" smtClean="0"/>
              <a:t>In</a:t>
            </a:r>
            <a:r>
              <a:rPr lang="tr-TR" sz="1800" b="1" dirty="0" smtClean="0"/>
              <a:t> </a:t>
            </a:r>
            <a:r>
              <a:rPr lang="tr-TR" sz="1800" b="1" dirty="0" err="1" smtClean="0"/>
              <a:t>order</a:t>
            </a:r>
            <a:r>
              <a:rPr lang="tr-TR" sz="1800" b="1" dirty="0" smtClean="0"/>
              <a:t> </a:t>
            </a:r>
            <a:r>
              <a:rPr lang="tr-TR" sz="1800" b="1" dirty="0" err="1" smtClean="0"/>
              <a:t>to</a:t>
            </a:r>
            <a:r>
              <a:rPr lang="tr-TR" sz="1800" b="1" dirty="0" smtClean="0"/>
              <a:t> </a:t>
            </a:r>
            <a:r>
              <a:rPr lang="tr-TR" sz="1800" b="1" dirty="0" err="1" smtClean="0"/>
              <a:t>study</a:t>
            </a:r>
            <a:r>
              <a:rPr lang="tr-TR" sz="1800" b="1" dirty="0" smtClean="0"/>
              <a:t> </a:t>
            </a:r>
            <a:r>
              <a:rPr lang="tr-TR" sz="1800" b="1" dirty="0" err="1" smtClean="0"/>
              <a:t>the</a:t>
            </a:r>
            <a:r>
              <a:rPr lang="tr-TR" sz="1800" b="1" dirty="0" smtClean="0"/>
              <a:t> GT </a:t>
            </a:r>
            <a:r>
              <a:rPr lang="tr-TR" sz="1800" b="1" dirty="0" err="1" smtClean="0"/>
              <a:t>transitions</a:t>
            </a:r>
            <a:r>
              <a:rPr lang="tr-TR" sz="1800" b="1" dirty="0" smtClean="0"/>
              <a:t> </a:t>
            </a:r>
            <a:r>
              <a:rPr lang="tr-TR" sz="1800" b="1" dirty="0" err="1" smtClean="0"/>
              <a:t>to</a:t>
            </a:r>
            <a:r>
              <a:rPr lang="tr-TR" sz="1800" b="1" dirty="0" smtClean="0"/>
              <a:t> </a:t>
            </a:r>
            <a:r>
              <a:rPr lang="tr-TR" sz="1800" b="1" dirty="0" err="1" smtClean="0"/>
              <a:t>the</a:t>
            </a:r>
            <a:r>
              <a:rPr lang="tr-TR" sz="1800" b="1" dirty="0" smtClean="0"/>
              <a:t> </a:t>
            </a:r>
            <a:r>
              <a:rPr lang="tr-TR" sz="1800" b="1" dirty="0" err="1" smtClean="0"/>
              <a:t>states</a:t>
            </a:r>
            <a:r>
              <a:rPr lang="tr-TR" sz="1800" b="1" dirty="0" smtClean="0"/>
              <a:t> </a:t>
            </a:r>
            <a:r>
              <a:rPr lang="tr-TR" sz="1800" b="1" dirty="0" err="1" smtClean="0"/>
              <a:t>inaccessible</a:t>
            </a:r>
            <a:r>
              <a:rPr lang="tr-TR" sz="1800" b="1" dirty="0" smtClean="0"/>
              <a:t> </a:t>
            </a:r>
            <a:r>
              <a:rPr lang="tr-TR" sz="1800" b="1" dirty="0" err="1" smtClean="0"/>
              <a:t>by</a:t>
            </a:r>
            <a:r>
              <a:rPr lang="tr-TR" sz="1800" b="1" dirty="0" smtClean="0"/>
              <a:t> beta </a:t>
            </a:r>
            <a:r>
              <a:rPr lang="tr-TR" sz="1800" b="1" dirty="0" err="1" smtClean="0"/>
              <a:t>decay</a:t>
            </a:r>
            <a:r>
              <a:rPr lang="tr-TR" sz="1800" b="1" dirty="0" smtClean="0"/>
              <a:t>, (</a:t>
            </a:r>
            <a:r>
              <a:rPr lang="tr-TR" sz="1800" b="1" dirty="0" err="1" smtClean="0"/>
              <a:t>p,n</a:t>
            </a:r>
            <a:r>
              <a:rPr lang="tr-TR" sz="1800" b="1" dirty="0" smtClean="0"/>
              <a:t>) </a:t>
            </a:r>
            <a:r>
              <a:rPr lang="tr-TR" sz="1800" b="1" dirty="0" err="1" smtClean="0"/>
              <a:t>type</a:t>
            </a:r>
            <a:r>
              <a:rPr lang="tr-TR" sz="1800" b="1" dirty="0" smtClean="0"/>
              <a:t> </a:t>
            </a:r>
            <a:r>
              <a:rPr lang="tr-TR" sz="1800" b="1" dirty="0" err="1" smtClean="0"/>
              <a:t>charge</a:t>
            </a:r>
            <a:r>
              <a:rPr lang="tr-TR" sz="1800" b="1" dirty="0" smtClean="0"/>
              <a:t> </a:t>
            </a:r>
            <a:r>
              <a:rPr lang="tr-TR" sz="1800" b="1" dirty="0" err="1" smtClean="0"/>
              <a:t>exchange</a:t>
            </a:r>
            <a:r>
              <a:rPr lang="tr-TR" sz="1800" b="1" dirty="0" smtClean="0"/>
              <a:t> </a:t>
            </a:r>
            <a:r>
              <a:rPr lang="tr-TR" sz="1800" b="1" dirty="0" err="1" smtClean="0"/>
              <a:t>reactions</a:t>
            </a:r>
            <a:r>
              <a:rPr lang="tr-TR" sz="1800" b="1" dirty="0"/>
              <a:t> </a:t>
            </a:r>
            <a:r>
              <a:rPr lang="tr-TR" sz="1800" b="1" dirty="0" err="1" smtClean="0"/>
              <a:t>was</a:t>
            </a:r>
            <a:r>
              <a:rPr lang="tr-TR" sz="1800" b="1" dirty="0" smtClean="0"/>
              <a:t> </a:t>
            </a:r>
            <a:r>
              <a:rPr lang="tr-TR" sz="1800" b="1" dirty="0" err="1" smtClean="0"/>
              <a:t>performed</a:t>
            </a:r>
            <a:r>
              <a:rPr lang="tr-TR" sz="1800" b="1" dirty="0" smtClean="0"/>
              <a:t> at </a:t>
            </a:r>
            <a:r>
              <a:rPr lang="tr-TR" sz="1800" b="1" dirty="0" err="1" smtClean="0"/>
              <a:t>intermediate</a:t>
            </a:r>
            <a:r>
              <a:rPr lang="tr-TR" sz="1800" b="1" dirty="0" smtClean="0"/>
              <a:t> </a:t>
            </a:r>
            <a:r>
              <a:rPr lang="tr-TR" sz="1800" b="1" dirty="0" err="1" smtClean="0"/>
              <a:t>energies</a:t>
            </a:r>
            <a:r>
              <a:rPr lang="tr-TR" sz="1800" b="1" dirty="0" smtClean="0"/>
              <a:t> (100-500 </a:t>
            </a:r>
            <a:r>
              <a:rPr lang="tr-TR" sz="1800" b="1" dirty="0" err="1" smtClean="0"/>
              <a:t>MeV</a:t>
            </a:r>
            <a:r>
              <a:rPr lang="tr-TR" sz="1800" b="1" dirty="0" smtClean="0"/>
              <a:t>/u) in 1980s.</a:t>
            </a:r>
          </a:p>
          <a:p>
            <a:r>
              <a:rPr lang="tr-TR" sz="1800" dirty="0" err="1" smtClean="0"/>
              <a:t>Extensive</a:t>
            </a:r>
            <a:r>
              <a:rPr lang="tr-TR" sz="1800" dirty="0" smtClean="0"/>
              <a:t> </a:t>
            </a:r>
            <a:r>
              <a:rPr lang="tr-TR" sz="1800" dirty="0" err="1" smtClean="0"/>
              <a:t>information</a:t>
            </a:r>
            <a:r>
              <a:rPr lang="tr-TR" sz="1800" dirty="0" smtClean="0"/>
              <a:t> </a:t>
            </a:r>
            <a:r>
              <a:rPr lang="tr-TR" sz="1800" dirty="0" err="1" smtClean="0"/>
              <a:t>was</a:t>
            </a:r>
            <a:r>
              <a:rPr lang="tr-TR" sz="1800" dirty="0" smtClean="0"/>
              <a:t> </a:t>
            </a:r>
            <a:r>
              <a:rPr lang="tr-TR" sz="1800" dirty="0" err="1" smtClean="0"/>
              <a:t>obtained</a:t>
            </a:r>
            <a:r>
              <a:rPr lang="tr-TR" sz="1800" dirty="0" smtClean="0"/>
              <a:t> </a:t>
            </a:r>
            <a:r>
              <a:rPr lang="tr-TR" sz="1800" dirty="0" err="1" smtClean="0"/>
              <a:t>about</a:t>
            </a:r>
            <a:r>
              <a:rPr lang="tr-TR" sz="1800" dirty="0" smtClean="0"/>
              <a:t> Gamow-Teller </a:t>
            </a:r>
            <a:r>
              <a:rPr lang="tr-TR" sz="1800" dirty="0" err="1" smtClean="0"/>
              <a:t>transition</a:t>
            </a:r>
            <a:r>
              <a:rPr lang="tr-TR" sz="1800" dirty="0" smtClean="0"/>
              <a:t> </a:t>
            </a:r>
            <a:r>
              <a:rPr lang="tr-TR" sz="1800" dirty="0" err="1" smtClean="0"/>
              <a:t>strengths</a:t>
            </a:r>
            <a:r>
              <a:rPr lang="tr-TR" sz="1800" dirty="0" smtClean="0"/>
              <a:t>.</a:t>
            </a:r>
          </a:p>
          <a:p>
            <a:r>
              <a:rPr lang="tr-TR" sz="1800" dirty="0" err="1" smtClean="0"/>
              <a:t>Because</a:t>
            </a:r>
            <a:r>
              <a:rPr lang="tr-TR" sz="1800" dirty="0" smtClean="0"/>
              <a:t> of </a:t>
            </a:r>
            <a:r>
              <a:rPr lang="tr-TR" sz="1800" dirty="0" err="1" smtClean="0"/>
              <a:t>the</a:t>
            </a:r>
            <a:r>
              <a:rPr lang="tr-TR" sz="1800" dirty="0" smtClean="0"/>
              <a:t> </a:t>
            </a:r>
            <a:r>
              <a:rPr lang="tr-TR" sz="1800" dirty="0" err="1" smtClean="0"/>
              <a:t>insufficent</a:t>
            </a:r>
            <a:r>
              <a:rPr lang="tr-TR" sz="1800" dirty="0" smtClean="0"/>
              <a:t> </a:t>
            </a:r>
            <a:r>
              <a:rPr lang="tr-TR" sz="1800" dirty="0" err="1" smtClean="0"/>
              <a:t>enrgy</a:t>
            </a:r>
            <a:r>
              <a:rPr lang="tr-TR" sz="1800" dirty="0" smtClean="0"/>
              <a:t> </a:t>
            </a:r>
            <a:r>
              <a:rPr lang="tr-TR" sz="1800" dirty="0" err="1" smtClean="0"/>
              <a:t>resolution</a:t>
            </a:r>
            <a:r>
              <a:rPr lang="tr-TR" sz="1800" dirty="0" smtClean="0"/>
              <a:t> (~ 300 keV) </a:t>
            </a:r>
            <a:r>
              <a:rPr lang="tr-TR" sz="1800" dirty="0" err="1" smtClean="0"/>
              <a:t>each</a:t>
            </a:r>
            <a:r>
              <a:rPr lang="tr-TR" sz="1800" dirty="0" smtClean="0"/>
              <a:t> </a:t>
            </a:r>
            <a:r>
              <a:rPr lang="tr-TR" sz="1800" dirty="0" err="1" smtClean="0"/>
              <a:t>peak</a:t>
            </a:r>
            <a:r>
              <a:rPr lang="tr-TR" sz="1800" dirty="0" smtClean="0"/>
              <a:t> </a:t>
            </a:r>
            <a:r>
              <a:rPr lang="tr-TR" sz="1800" dirty="0" err="1" smtClean="0"/>
              <a:t>could</a:t>
            </a:r>
            <a:r>
              <a:rPr lang="tr-TR" sz="1800" dirty="0" smtClean="0"/>
              <a:t> not be </a:t>
            </a:r>
            <a:r>
              <a:rPr lang="tr-TR" sz="1800" dirty="0" err="1" smtClean="0"/>
              <a:t>studied</a:t>
            </a:r>
            <a:r>
              <a:rPr lang="tr-TR" sz="1800" dirty="0" smtClean="0"/>
              <a:t> in </a:t>
            </a:r>
            <a:r>
              <a:rPr lang="tr-TR" sz="1800" dirty="0" err="1" smtClean="0"/>
              <a:t>detail</a:t>
            </a:r>
            <a:r>
              <a:rPr lang="tr-TR" sz="1800" dirty="0" smtClean="0"/>
              <a:t>.</a:t>
            </a:r>
          </a:p>
          <a:p>
            <a:r>
              <a:rPr lang="tr-TR" sz="1800" dirty="0" err="1" smtClean="0"/>
              <a:t>By</a:t>
            </a:r>
            <a:r>
              <a:rPr lang="tr-TR" sz="1800" dirty="0" smtClean="0"/>
              <a:t> </a:t>
            </a:r>
            <a:r>
              <a:rPr lang="tr-TR" sz="1800" dirty="0" err="1" smtClean="0"/>
              <a:t>adding</a:t>
            </a:r>
            <a:r>
              <a:rPr lang="tr-TR" sz="1800" dirty="0" smtClean="0"/>
              <a:t> </a:t>
            </a:r>
            <a:r>
              <a:rPr lang="tr-TR" sz="1800" dirty="0" err="1" smtClean="0"/>
              <a:t>different</a:t>
            </a:r>
            <a:r>
              <a:rPr lang="tr-TR" sz="1800" dirty="0" smtClean="0"/>
              <a:t> </a:t>
            </a:r>
            <a:r>
              <a:rPr lang="tr-TR" sz="1800" dirty="0" err="1" smtClean="0"/>
              <a:t>techniques</a:t>
            </a:r>
            <a:r>
              <a:rPr lang="tr-TR" sz="1800" dirty="0" smtClean="0"/>
              <a:t> , in RCNP/Osaka,(</a:t>
            </a:r>
            <a:r>
              <a:rPr lang="tr-TR" sz="1800" baseline="30000" dirty="0" smtClean="0"/>
              <a:t>3</a:t>
            </a:r>
            <a:r>
              <a:rPr lang="tr-TR" sz="1800" dirty="0" smtClean="0"/>
              <a:t>He,t) </a:t>
            </a:r>
            <a:r>
              <a:rPr lang="tr-TR" sz="1800" dirty="0" err="1" smtClean="0"/>
              <a:t>type</a:t>
            </a:r>
            <a:r>
              <a:rPr lang="tr-TR" sz="1800" dirty="0" smtClean="0"/>
              <a:t> </a:t>
            </a:r>
            <a:r>
              <a:rPr lang="tr-TR" sz="1800" dirty="0" err="1" smtClean="0"/>
              <a:t>charge</a:t>
            </a:r>
            <a:r>
              <a:rPr lang="tr-TR" sz="1800" dirty="0" smtClean="0"/>
              <a:t> </a:t>
            </a:r>
            <a:r>
              <a:rPr lang="tr-TR" sz="1800" dirty="0" err="1" smtClean="0"/>
              <a:t>exchange</a:t>
            </a:r>
            <a:r>
              <a:rPr lang="tr-TR" sz="1800" dirty="0" smtClean="0"/>
              <a:t> </a:t>
            </a:r>
            <a:r>
              <a:rPr lang="tr-TR" sz="1800" dirty="0" err="1" smtClean="0"/>
              <a:t>reactions</a:t>
            </a:r>
            <a:r>
              <a:rPr lang="tr-TR" sz="1800" dirty="0" smtClean="0"/>
              <a:t> </a:t>
            </a:r>
            <a:r>
              <a:rPr lang="tr-TR" sz="1800" dirty="0" err="1" smtClean="0"/>
              <a:t>was</a:t>
            </a:r>
            <a:r>
              <a:rPr lang="tr-TR" sz="1800" dirty="0" smtClean="0"/>
              <a:t> </a:t>
            </a:r>
            <a:r>
              <a:rPr lang="tr-TR" sz="1800" dirty="0" err="1" smtClean="0"/>
              <a:t>performed</a:t>
            </a:r>
            <a:r>
              <a:rPr lang="tr-TR" sz="1800" dirty="0" smtClean="0"/>
              <a:t> </a:t>
            </a:r>
            <a:r>
              <a:rPr lang="tr-TR" sz="1800" dirty="0" err="1" smtClean="0"/>
              <a:t>and</a:t>
            </a:r>
            <a:r>
              <a:rPr lang="tr-TR" sz="1800" dirty="0" smtClean="0"/>
              <a:t> </a:t>
            </a:r>
            <a:r>
              <a:rPr lang="tr-TR" sz="1800" dirty="0" err="1" smtClean="0"/>
              <a:t>better</a:t>
            </a:r>
            <a:r>
              <a:rPr lang="tr-TR" sz="1800" dirty="0" smtClean="0"/>
              <a:t> </a:t>
            </a:r>
            <a:r>
              <a:rPr lang="tr-TR" sz="1800" dirty="0" err="1" smtClean="0"/>
              <a:t>energy</a:t>
            </a:r>
            <a:r>
              <a:rPr lang="tr-TR" sz="1800" dirty="0" smtClean="0"/>
              <a:t> </a:t>
            </a:r>
            <a:r>
              <a:rPr lang="tr-TR" sz="1800" dirty="0" err="1" smtClean="0"/>
              <a:t>resolution</a:t>
            </a:r>
            <a:r>
              <a:rPr lang="tr-TR" sz="1800" dirty="0" smtClean="0"/>
              <a:t> </a:t>
            </a:r>
            <a:r>
              <a:rPr lang="tr-TR" sz="1800" dirty="0" err="1" smtClean="0"/>
              <a:t>was</a:t>
            </a:r>
            <a:r>
              <a:rPr lang="tr-TR" sz="1800" dirty="0" smtClean="0"/>
              <a:t> </a:t>
            </a:r>
            <a:r>
              <a:rPr lang="tr-TR" sz="1800" dirty="0" err="1" smtClean="0"/>
              <a:t>achieved</a:t>
            </a:r>
            <a:r>
              <a:rPr lang="tr-TR" sz="1800" dirty="0" smtClean="0"/>
              <a:t>. (~30 keV)</a:t>
            </a:r>
          </a:p>
          <a:p>
            <a:r>
              <a:rPr lang="tr-TR" sz="1800" dirty="0" err="1" smtClean="0"/>
              <a:t>It</a:t>
            </a:r>
            <a:r>
              <a:rPr lang="tr-TR" sz="1800" dirty="0" smtClean="0"/>
              <a:t> </a:t>
            </a:r>
            <a:r>
              <a:rPr lang="tr-TR" sz="1800" dirty="0" err="1" smtClean="0"/>
              <a:t>was</a:t>
            </a:r>
            <a:r>
              <a:rPr lang="tr-TR" sz="1800" dirty="0" smtClean="0"/>
              <a:t> not </a:t>
            </a:r>
            <a:r>
              <a:rPr lang="tr-TR" sz="1800" dirty="0" err="1" smtClean="0"/>
              <a:t>possible</a:t>
            </a:r>
            <a:r>
              <a:rPr lang="tr-TR" sz="1800" dirty="0" smtClean="0"/>
              <a:t> </a:t>
            </a:r>
            <a:r>
              <a:rPr lang="tr-TR" sz="1800" dirty="0" err="1" smtClean="0"/>
              <a:t>to</a:t>
            </a:r>
            <a:r>
              <a:rPr lang="tr-TR" sz="1800" dirty="0" smtClean="0"/>
              <a:t> </a:t>
            </a:r>
            <a:r>
              <a:rPr lang="tr-TR" sz="1800" dirty="0" err="1" smtClean="0"/>
              <a:t>determine</a:t>
            </a:r>
            <a:r>
              <a:rPr lang="tr-TR" sz="1800" dirty="0" smtClean="0"/>
              <a:t> GT </a:t>
            </a:r>
            <a:r>
              <a:rPr lang="tr-TR" sz="1800" dirty="0" err="1" smtClean="0"/>
              <a:t>states</a:t>
            </a:r>
            <a:r>
              <a:rPr lang="tr-TR" sz="1800" dirty="0" smtClean="0"/>
              <a:t> in (</a:t>
            </a:r>
            <a:r>
              <a:rPr lang="tr-TR" sz="1800" dirty="0" err="1" smtClean="0"/>
              <a:t>p,n</a:t>
            </a:r>
            <a:r>
              <a:rPr lang="tr-TR" sz="1800" dirty="0" smtClean="0"/>
              <a:t>) </a:t>
            </a:r>
            <a:r>
              <a:rPr lang="tr-TR" sz="1800" dirty="0" err="1" smtClean="0"/>
              <a:t>reactions</a:t>
            </a:r>
            <a:r>
              <a:rPr lang="tr-TR" sz="1800" dirty="0" smtClean="0"/>
              <a:t>.</a:t>
            </a:r>
            <a:endParaRPr lang="tr-TR" sz="1800" dirty="0"/>
          </a:p>
        </p:txBody>
      </p:sp>
      <p:sp>
        <p:nvSpPr>
          <p:cNvPr id="5" name="4 Metin kutusu"/>
          <p:cNvSpPr txBox="1"/>
          <p:nvPr/>
        </p:nvSpPr>
        <p:spPr>
          <a:xfrm>
            <a:off x="2209800" y="2209800"/>
            <a:ext cx="3276600"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400" dirty="0" smtClean="0">
                <a:solidFill>
                  <a:srgbClr val="0070C0"/>
                </a:solidFill>
              </a:rPr>
              <a:t>ADVANTAGE!!!</a:t>
            </a:r>
          </a:p>
          <a:p>
            <a:endParaRPr lang="tr-TR" sz="2400" dirty="0" smtClean="0">
              <a:solidFill>
                <a:srgbClr val="0070C0"/>
              </a:solidFill>
            </a:endParaRPr>
          </a:p>
          <a:p>
            <a:endParaRPr lang="tr-TR" sz="2400" dirty="0" smtClean="0">
              <a:solidFill>
                <a:srgbClr val="0070C0"/>
              </a:solidFill>
            </a:endParaRPr>
          </a:p>
          <a:p>
            <a:endParaRPr lang="tr-TR" sz="2400" dirty="0" smtClean="0">
              <a:solidFill>
                <a:srgbClr val="0070C0"/>
              </a:solidFill>
            </a:endParaRPr>
          </a:p>
          <a:p>
            <a:r>
              <a:rPr lang="tr-TR" sz="2400" dirty="0" err="1" smtClean="0">
                <a:solidFill>
                  <a:srgbClr val="0070C0"/>
                </a:solidFill>
              </a:rPr>
              <a:t>Highly</a:t>
            </a:r>
            <a:r>
              <a:rPr lang="tr-TR" sz="2400" dirty="0" smtClean="0">
                <a:solidFill>
                  <a:srgbClr val="0070C0"/>
                </a:solidFill>
              </a:rPr>
              <a:t> </a:t>
            </a:r>
            <a:r>
              <a:rPr lang="tr-TR" sz="2400" dirty="0" err="1" smtClean="0">
                <a:solidFill>
                  <a:srgbClr val="0070C0"/>
                </a:solidFill>
              </a:rPr>
              <a:t>excited</a:t>
            </a:r>
            <a:r>
              <a:rPr lang="tr-TR" sz="2400" dirty="0" smtClean="0">
                <a:solidFill>
                  <a:srgbClr val="0070C0"/>
                </a:solidFill>
              </a:rPr>
              <a:t> </a:t>
            </a:r>
            <a:r>
              <a:rPr lang="tr-TR" sz="2400" dirty="0" err="1" smtClean="0">
                <a:solidFill>
                  <a:srgbClr val="0070C0"/>
                </a:solidFill>
              </a:rPr>
              <a:t>states</a:t>
            </a:r>
            <a:r>
              <a:rPr lang="tr-TR" sz="2400" dirty="0" smtClean="0">
                <a:solidFill>
                  <a:srgbClr val="0070C0"/>
                </a:solidFill>
              </a:rPr>
              <a:t> can be </a:t>
            </a:r>
            <a:r>
              <a:rPr lang="tr-TR" sz="2400" dirty="0" err="1" smtClean="0">
                <a:solidFill>
                  <a:srgbClr val="0070C0"/>
                </a:solidFill>
              </a:rPr>
              <a:t>accesed</a:t>
            </a:r>
            <a:endParaRPr lang="tr-TR" sz="2400" dirty="0">
              <a:solidFill>
                <a:srgbClr val="0070C0"/>
              </a:solidFill>
            </a:endParaRPr>
          </a:p>
        </p:txBody>
      </p:sp>
      <p:pic>
        <p:nvPicPr>
          <p:cNvPr id="6145" name="Picture 1"/>
          <p:cNvPicPr>
            <a:picLocks noChangeAspect="1" noChangeArrowheads="1"/>
          </p:cNvPicPr>
          <p:nvPr/>
        </p:nvPicPr>
        <p:blipFill>
          <a:blip r:embed="rId2"/>
          <a:srcRect/>
          <a:stretch>
            <a:fillRect/>
          </a:stretch>
        </p:blipFill>
        <p:spPr bwMode="auto">
          <a:xfrm>
            <a:off x="5410200" y="990600"/>
            <a:ext cx="3409950" cy="4953000"/>
          </a:xfrm>
          <a:prstGeom prst="rect">
            <a:avLst/>
          </a:prstGeom>
          <a:noFill/>
          <a:ln w="9525">
            <a:noFill/>
            <a:miter lim="800000"/>
            <a:headEnd/>
            <a:tailEnd/>
          </a:ln>
          <a:effectLst/>
        </p:spPr>
      </p:pic>
      <p:cxnSp>
        <p:nvCxnSpPr>
          <p:cNvPr id="8" name="7 Düz Ok Bağlayıcısı"/>
          <p:cNvCxnSpPr/>
          <p:nvPr/>
        </p:nvCxnSpPr>
        <p:spPr>
          <a:xfrm rot="5400000">
            <a:off x="3086894" y="3161506"/>
            <a:ext cx="9906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142976" y="857232"/>
            <a:ext cx="7156450" cy="3929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grpSp>
        <p:nvGrpSpPr>
          <p:cNvPr id="5" name="19 Grup"/>
          <p:cNvGrpSpPr/>
          <p:nvPr/>
        </p:nvGrpSpPr>
        <p:grpSpPr>
          <a:xfrm>
            <a:off x="1249318" y="5472747"/>
            <a:ext cx="2788757" cy="720080"/>
            <a:chOff x="2904693" y="4851638"/>
            <a:chExt cx="6117303" cy="882116"/>
          </a:xfrm>
          <a:solidFill>
            <a:schemeClr val="accent1">
              <a:lumMod val="60000"/>
              <a:lumOff val="40000"/>
            </a:schemeClr>
          </a:solidFill>
        </p:grpSpPr>
        <p:sp>
          <p:nvSpPr>
            <p:cNvPr id="6" name="5 Yatay Kaydırma"/>
            <p:cNvSpPr/>
            <p:nvPr/>
          </p:nvSpPr>
          <p:spPr bwMode="auto">
            <a:xfrm>
              <a:off x="2904693" y="4851638"/>
              <a:ext cx="6117303" cy="882116"/>
            </a:xfrm>
            <a:prstGeom prst="horizontalScroll">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dirty="0"/>
            </a:p>
          </p:txBody>
        </p:sp>
        <p:sp>
          <p:nvSpPr>
            <p:cNvPr id="7" name="Text Box 14"/>
            <p:cNvSpPr txBox="1">
              <a:spLocks noChangeArrowheads="1"/>
            </p:cNvSpPr>
            <p:nvPr/>
          </p:nvSpPr>
          <p:spPr bwMode="auto">
            <a:xfrm>
              <a:off x="3742705" y="5107497"/>
              <a:ext cx="4974834" cy="377035"/>
            </a:xfrm>
            <a:prstGeom prst="rect">
              <a:avLst/>
            </a:prstGeom>
            <a:grpFill/>
            <a:ln w="9525">
              <a:noFill/>
              <a:miter lim="800000"/>
              <a:headEnd/>
              <a:tailEnd/>
            </a:ln>
          </p:spPr>
          <p:txBody>
            <a:bodyPr>
              <a:spAutoFit/>
            </a:bodyPr>
            <a:lstStyle/>
            <a:p>
              <a:pPr>
                <a:defRPr/>
              </a:pPr>
              <a:r>
                <a:rPr lang="tr-TR" altLang="ja-JP" sz="1400" b="1" dirty="0">
                  <a:solidFill>
                    <a:srgbClr val="002060"/>
                  </a:solidFill>
                  <a:latin typeface="Calibri" pitchFamily="34" charset="0"/>
                  <a:cs typeface="HGｺﾞｼｯｸE"/>
                </a:rPr>
                <a:t>J. Rapaport et al. NPA (‘83)</a:t>
              </a:r>
              <a:endParaRPr lang="en-US" altLang="ja-JP" sz="1400" b="1" dirty="0">
                <a:solidFill>
                  <a:srgbClr val="002060"/>
                </a:solidFill>
                <a:latin typeface="Calibri" pitchFamily="34" charset="0"/>
                <a:cs typeface="HGｺﾞｼｯｸE"/>
              </a:endParaRPr>
            </a:p>
          </p:txBody>
        </p:sp>
      </p:grpSp>
      <p:grpSp>
        <p:nvGrpSpPr>
          <p:cNvPr id="8" name="16 Grup"/>
          <p:cNvGrpSpPr/>
          <p:nvPr/>
        </p:nvGrpSpPr>
        <p:grpSpPr>
          <a:xfrm>
            <a:off x="4827591" y="5400740"/>
            <a:ext cx="3240360" cy="792087"/>
            <a:chOff x="3275856" y="4941168"/>
            <a:chExt cx="5327650" cy="882116"/>
          </a:xfrm>
          <a:solidFill>
            <a:schemeClr val="accent6">
              <a:lumMod val="20000"/>
              <a:lumOff val="80000"/>
            </a:schemeClr>
          </a:solidFill>
        </p:grpSpPr>
        <p:sp>
          <p:nvSpPr>
            <p:cNvPr id="9" name="8 Yatay Kaydırma"/>
            <p:cNvSpPr/>
            <p:nvPr/>
          </p:nvSpPr>
          <p:spPr bwMode="auto">
            <a:xfrm>
              <a:off x="3275856" y="4941168"/>
              <a:ext cx="5327650" cy="882116"/>
            </a:xfrm>
            <a:prstGeom prst="horizontalScroll">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dirty="0"/>
            </a:p>
          </p:txBody>
        </p:sp>
        <p:sp>
          <p:nvSpPr>
            <p:cNvPr id="10" name="Text Box 14"/>
            <p:cNvSpPr txBox="1">
              <a:spLocks noChangeArrowheads="1"/>
            </p:cNvSpPr>
            <p:nvPr/>
          </p:nvSpPr>
          <p:spPr bwMode="auto">
            <a:xfrm>
              <a:off x="3742705" y="5107497"/>
              <a:ext cx="4717727" cy="582689"/>
            </a:xfrm>
            <a:prstGeom prst="rect">
              <a:avLst/>
            </a:prstGeom>
            <a:grpFill/>
            <a:ln w="9525">
              <a:noFill/>
              <a:miter lim="800000"/>
              <a:headEnd/>
              <a:tailEnd/>
            </a:ln>
          </p:spPr>
          <p:txBody>
            <a:bodyPr>
              <a:spAutoFit/>
            </a:bodyPr>
            <a:lstStyle/>
            <a:p>
              <a:pPr>
                <a:defRPr/>
              </a:pPr>
              <a:r>
                <a:rPr lang="tr-TR" altLang="ja-JP" sz="1400" b="1" dirty="0">
                  <a:solidFill>
                    <a:srgbClr val="C00000"/>
                  </a:solidFill>
                  <a:latin typeface="Calibri" pitchFamily="34" charset="0"/>
                  <a:cs typeface="HGｺﾞｼｯｸE"/>
                </a:rPr>
                <a:t>Y. Fujita et al., EPJA 13 (‘02)</a:t>
              </a:r>
            </a:p>
            <a:p>
              <a:pPr>
                <a:defRPr/>
              </a:pPr>
              <a:r>
                <a:rPr lang="tr-TR" altLang="ja-JP" sz="1400" b="1" dirty="0">
                  <a:solidFill>
                    <a:srgbClr val="C00000"/>
                  </a:solidFill>
                  <a:latin typeface="Calibri" pitchFamily="34" charset="0"/>
                  <a:cs typeface="HGｺﾞｼｯｸE"/>
                </a:rPr>
                <a:t>H. Fujita et al., PRC75 (‘07) 034310</a:t>
              </a:r>
              <a:endParaRPr lang="en-US" altLang="ja-JP" sz="1400" b="1" dirty="0">
                <a:solidFill>
                  <a:srgbClr val="C00000"/>
                </a:solidFill>
                <a:latin typeface="Calibri" pitchFamily="34" charset="0"/>
                <a:cs typeface="HGｺﾞｼｯｸE"/>
              </a:endParaRPr>
            </a:p>
          </p:txBody>
        </p:sp>
      </p:grpSp>
      <p:sp>
        <p:nvSpPr>
          <p:cNvPr id="11" name="10 Slayt Numarası Yer Tutucusu"/>
          <p:cNvSpPr>
            <a:spLocks noGrp="1"/>
          </p:cNvSpPr>
          <p:nvPr>
            <p:ph type="sldNum" sz="quarter" idx="12"/>
          </p:nvPr>
        </p:nvSpPr>
        <p:spPr/>
        <p:txBody>
          <a:bodyPr/>
          <a:lstStyle/>
          <a:p>
            <a:fld id="{BA1583FC-4E23-49D2-98C5-E731915BC68F}" type="slidenum">
              <a:rPr lang="tr-TR" smtClean="0"/>
              <a:pPr/>
              <a:t>8</a:t>
            </a:fld>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BA1583FC-4E23-49D2-98C5-E731915BC68F}" type="slidenum">
              <a:rPr lang="tr-TR" smtClean="0"/>
              <a:pPr/>
              <a:t>9</a:t>
            </a:fld>
            <a:endParaRPr lang="tr-TR"/>
          </a:p>
        </p:txBody>
      </p:sp>
      <p:sp>
        <p:nvSpPr>
          <p:cNvPr id="3" name="2 İçerik Yer Tutucusu"/>
          <p:cNvSpPr>
            <a:spLocks noGrp="1"/>
          </p:cNvSpPr>
          <p:nvPr>
            <p:ph sz="quarter" idx="1"/>
          </p:nvPr>
        </p:nvSpPr>
        <p:spPr>
          <a:xfrm>
            <a:off x="642910" y="1643050"/>
            <a:ext cx="8229600" cy="4525963"/>
          </a:xfrm>
        </p:spPr>
        <p:txBody>
          <a:bodyPr>
            <a:normAutofit/>
          </a:bodyPr>
          <a:lstStyle/>
          <a:p>
            <a:r>
              <a:rPr lang="tr-TR" sz="2400" dirty="0" smtClean="0"/>
              <a:t>Under </a:t>
            </a:r>
            <a:r>
              <a:rPr lang="tr-TR" sz="2400" dirty="0" err="1" smtClean="0"/>
              <a:t>the</a:t>
            </a:r>
            <a:r>
              <a:rPr lang="tr-TR" sz="2400" dirty="0" smtClean="0"/>
              <a:t> </a:t>
            </a:r>
            <a:r>
              <a:rPr lang="tr-TR" sz="2400" dirty="0" err="1" smtClean="0"/>
              <a:t>assumption</a:t>
            </a:r>
            <a:r>
              <a:rPr lang="tr-TR" sz="2400" dirty="0" smtClean="0"/>
              <a:t> of </a:t>
            </a:r>
            <a:r>
              <a:rPr lang="tr-TR" sz="2400" dirty="0" err="1" smtClean="0"/>
              <a:t>isospin</a:t>
            </a:r>
            <a:r>
              <a:rPr lang="tr-TR" sz="2400" dirty="0" smtClean="0"/>
              <a:t> </a:t>
            </a:r>
            <a:r>
              <a:rPr lang="tr-TR" sz="2400" dirty="0" err="1" smtClean="0"/>
              <a:t>symmetry</a:t>
            </a:r>
            <a:r>
              <a:rPr lang="tr-TR" sz="2400" dirty="0" smtClean="0"/>
              <a:t>, beta </a:t>
            </a:r>
            <a:r>
              <a:rPr lang="tr-TR" sz="2400" dirty="0" err="1" smtClean="0"/>
              <a:t>decay</a:t>
            </a:r>
            <a:r>
              <a:rPr lang="tr-TR" sz="2400" dirty="0" smtClean="0"/>
              <a:t> </a:t>
            </a:r>
            <a:r>
              <a:rPr lang="tr-TR" sz="2400" dirty="0" err="1" smtClean="0"/>
              <a:t>and</a:t>
            </a:r>
            <a:r>
              <a:rPr lang="tr-TR" sz="2400" dirty="0" smtClean="0"/>
              <a:t> </a:t>
            </a:r>
            <a:r>
              <a:rPr lang="tr-TR" sz="2400" dirty="0" err="1" smtClean="0"/>
              <a:t>charge</a:t>
            </a:r>
            <a:r>
              <a:rPr lang="tr-TR" sz="2400" dirty="0" smtClean="0"/>
              <a:t> </a:t>
            </a:r>
            <a:r>
              <a:rPr lang="tr-TR" sz="2400" dirty="0" err="1" smtClean="0"/>
              <a:t>exchange</a:t>
            </a:r>
            <a:r>
              <a:rPr lang="tr-TR" sz="2400" dirty="0" smtClean="0"/>
              <a:t> </a:t>
            </a:r>
            <a:r>
              <a:rPr lang="tr-TR" sz="2400" dirty="0" err="1" smtClean="0"/>
              <a:t>reactions</a:t>
            </a:r>
            <a:r>
              <a:rPr lang="tr-TR" sz="2400" dirty="0" smtClean="0"/>
              <a:t> in </a:t>
            </a:r>
            <a:r>
              <a:rPr lang="tr-TR" sz="2400" dirty="0" err="1" smtClean="0"/>
              <a:t>mirror</a:t>
            </a:r>
            <a:r>
              <a:rPr lang="tr-TR" sz="2400" dirty="0" smtClean="0"/>
              <a:t> </a:t>
            </a:r>
            <a:r>
              <a:rPr lang="tr-TR" sz="2400" dirty="0" err="1" smtClean="0"/>
              <a:t>nuclei</a:t>
            </a:r>
            <a:r>
              <a:rPr lang="tr-TR" sz="2400" dirty="0" smtClean="0"/>
              <a:t> </a:t>
            </a:r>
            <a:r>
              <a:rPr lang="tr-TR" sz="2400" dirty="0" err="1" smtClean="0"/>
              <a:t>complemet</a:t>
            </a:r>
            <a:r>
              <a:rPr lang="tr-TR" sz="2400" dirty="0" smtClean="0"/>
              <a:t> </a:t>
            </a:r>
            <a:r>
              <a:rPr lang="tr-TR" sz="2400" dirty="0" err="1" smtClean="0"/>
              <a:t>each</a:t>
            </a:r>
            <a:r>
              <a:rPr lang="tr-TR" sz="2400" dirty="0" smtClean="0"/>
              <a:t> </a:t>
            </a:r>
            <a:r>
              <a:rPr lang="tr-TR" sz="2400" dirty="0" err="1" smtClean="0"/>
              <a:t>other</a:t>
            </a:r>
            <a:r>
              <a:rPr lang="tr-TR" sz="2400" dirty="0" smtClean="0"/>
              <a:t>.</a:t>
            </a:r>
          </a:p>
          <a:p>
            <a:endParaRPr lang="tr-TR" sz="2400" dirty="0" smtClean="0"/>
          </a:p>
          <a:p>
            <a:r>
              <a:rPr lang="tr-TR" sz="2400" dirty="0" smtClean="0"/>
              <a:t>GT </a:t>
            </a:r>
            <a:r>
              <a:rPr lang="tr-TR" sz="2400" dirty="0" err="1" smtClean="0"/>
              <a:t>transition</a:t>
            </a:r>
            <a:r>
              <a:rPr lang="tr-TR" sz="2400" dirty="0" smtClean="0"/>
              <a:t> </a:t>
            </a:r>
            <a:r>
              <a:rPr lang="tr-TR" sz="2400" dirty="0" err="1" smtClean="0"/>
              <a:t>strengths</a:t>
            </a:r>
            <a:r>
              <a:rPr lang="tr-TR" sz="2400" dirty="0" smtClean="0"/>
              <a:t>  can be </a:t>
            </a:r>
            <a:r>
              <a:rPr lang="tr-TR" sz="2400" dirty="0" err="1" smtClean="0"/>
              <a:t>anaylsed</a:t>
            </a:r>
            <a:r>
              <a:rPr lang="tr-TR" sz="2400" dirty="0" smtClean="0"/>
              <a:t> </a:t>
            </a:r>
            <a:r>
              <a:rPr lang="tr-TR" sz="2400" dirty="0" err="1" smtClean="0"/>
              <a:t>by</a:t>
            </a:r>
            <a:r>
              <a:rPr lang="tr-TR" sz="2400" dirty="0" smtClean="0"/>
              <a:t> </a:t>
            </a:r>
            <a:r>
              <a:rPr lang="tr-TR" sz="2400" dirty="0" err="1" smtClean="0"/>
              <a:t>combining</a:t>
            </a:r>
            <a:r>
              <a:rPr lang="tr-TR" sz="2400" dirty="0" smtClean="0"/>
              <a:t> beta </a:t>
            </a:r>
            <a:r>
              <a:rPr lang="tr-TR" sz="2400" dirty="0" err="1" smtClean="0"/>
              <a:t>decay</a:t>
            </a:r>
            <a:r>
              <a:rPr lang="tr-TR" sz="2400" dirty="0" smtClean="0"/>
              <a:t> </a:t>
            </a:r>
            <a:r>
              <a:rPr lang="tr-TR" sz="2400" dirty="0" err="1" smtClean="0"/>
              <a:t>and</a:t>
            </a:r>
            <a:r>
              <a:rPr lang="tr-TR" sz="2400" dirty="0" smtClean="0"/>
              <a:t> </a:t>
            </a:r>
            <a:r>
              <a:rPr lang="tr-TR" sz="2400" dirty="0" err="1" smtClean="0"/>
              <a:t>charge</a:t>
            </a:r>
            <a:r>
              <a:rPr lang="tr-TR" sz="2400" dirty="0" smtClean="0"/>
              <a:t> </a:t>
            </a:r>
            <a:r>
              <a:rPr lang="tr-TR" sz="2400" dirty="0" err="1" smtClean="0"/>
              <a:t>exchange</a:t>
            </a:r>
            <a:r>
              <a:rPr lang="tr-TR" sz="2400" dirty="0" smtClean="0"/>
              <a:t> </a:t>
            </a:r>
            <a:r>
              <a:rPr lang="tr-TR" sz="2400" dirty="0" err="1" smtClean="0"/>
              <a:t>reactions</a:t>
            </a:r>
            <a:r>
              <a:rPr lang="tr-TR" sz="2400" dirty="0" smtClean="0"/>
              <a:t> </a:t>
            </a:r>
            <a:r>
              <a:rPr lang="tr-TR" sz="2400" dirty="0" err="1" smtClean="0"/>
              <a:t>under</a:t>
            </a:r>
            <a:r>
              <a:rPr lang="tr-TR" sz="2400" dirty="0" smtClean="0"/>
              <a:t>  </a:t>
            </a:r>
            <a:r>
              <a:rPr lang="tr-TR" sz="2400" dirty="0" err="1" smtClean="0"/>
              <a:t>this</a:t>
            </a:r>
            <a:r>
              <a:rPr lang="tr-TR" sz="2400" dirty="0" smtClean="0"/>
              <a:t> </a:t>
            </a:r>
            <a:r>
              <a:rPr lang="tr-TR" sz="2400" dirty="0" err="1" smtClean="0"/>
              <a:t>mirror</a:t>
            </a:r>
            <a:r>
              <a:rPr lang="tr-TR" sz="2400" dirty="0" smtClean="0"/>
              <a:t> </a:t>
            </a:r>
            <a:r>
              <a:rPr lang="tr-TR" sz="2400" dirty="0" err="1" smtClean="0"/>
              <a:t>symmetry</a:t>
            </a:r>
            <a:r>
              <a:rPr lang="tr-TR" sz="2400" dirty="0" smtClean="0"/>
              <a:t> </a:t>
            </a:r>
            <a:r>
              <a:rPr lang="tr-TR" sz="2400" dirty="0" err="1" smtClean="0"/>
              <a:t>process</a:t>
            </a:r>
            <a:r>
              <a:rPr lang="tr-TR" sz="2400" dirty="0" smtClean="0"/>
              <a:t>.</a:t>
            </a:r>
            <a:endParaRPr lang="tr-TR"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1709</TotalTime>
  <Words>703</Words>
  <Application>Microsoft Office PowerPoint</Application>
  <PresentationFormat>Ekran Gösterisi (4:3)</PresentationFormat>
  <Paragraphs>144</Paragraphs>
  <Slides>19</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19</vt:i4>
      </vt:variant>
    </vt:vector>
  </HeadingPairs>
  <TitlesOfParts>
    <vt:vector size="21" baseType="lpstr">
      <vt:lpstr>Hisse Senedi</vt:lpstr>
      <vt:lpstr>Denklem</vt:lpstr>
      <vt:lpstr> </vt:lpstr>
      <vt:lpstr>                           Contents</vt:lpstr>
      <vt:lpstr>IMPORTANCE of GAMOW-TELLER and FERMI TRANSITIONS</vt:lpstr>
      <vt:lpstr>GAMOW-TELLER and FERMI SELECTION RULES</vt:lpstr>
      <vt:lpstr>GAMOW-TELLER AND FERMI TRANSITION STRENGTHS</vt:lpstr>
      <vt:lpstr>BETA  DECAY</vt:lpstr>
      <vt:lpstr>CHARGE EXCHANGE REACTIONS</vt:lpstr>
      <vt:lpstr>PowerPoint Sunusu</vt:lpstr>
      <vt:lpstr>PowerPoint Sunusu</vt:lpstr>
      <vt:lpstr>PowerPoint Sunusu</vt:lpstr>
      <vt:lpstr>  MEASUREMENT OF GAMOW-TELLER TRANSITION STRENGTHS</vt:lpstr>
      <vt:lpstr>RCNP</vt:lpstr>
      <vt:lpstr>    EXTRACTION of B(GT) VALUES</vt:lpstr>
      <vt:lpstr>EXTRACTION of B(GT) VALUES</vt:lpstr>
      <vt:lpstr>           RESULTS</vt:lpstr>
      <vt:lpstr>PowerPoint Sunusu</vt:lpstr>
      <vt:lpstr>PowerPoint Sunusu</vt:lpstr>
      <vt:lpstr>PowerPoint Sunusu</vt:lpstr>
      <vt:lpstr>   SPECIAL THANKS 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YÜKSEK REZOLÜSYONLU 46Ti (3He, t) 46V REAKSİYONUNDA GAMOW-TELLER GEÇİŞLERİNİN İNCELENMESİ</dc:title>
  <dc:creator>Merve</dc:creator>
  <cp:lastModifiedBy>gülfem</cp:lastModifiedBy>
  <cp:revision>201</cp:revision>
  <dcterms:created xsi:type="dcterms:W3CDTF">2014-12-04T15:25:13Z</dcterms:created>
  <dcterms:modified xsi:type="dcterms:W3CDTF">2015-08-31T09:08:13Z</dcterms:modified>
</cp:coreProperties>
</file>