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0" r:id="rId4"/>
    <p:sldId id="284" r:id="rId5"/>
    <p:sldId id="261" r:id="rId6"/>
    <p:sldId id="263" r:id="rId7"/>
    <p:sldId id="272" r:id="rId8"/>
    <p:sldId id="277" r:id="rId9"/>
    <p:sldId id="279" r:id="rId10"/>
    <p:sldId id="282" r:id="rId11"/>
    <p:sldId id="283" r:id="rId12"/>
    <p:sldId id="273" r:id="rId13"/>
    <p:sldId id="28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B3B3-8C92-4702-BEA4-3FF6B9EB2E75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EE07-1C20-43DC-AAD0-104E4BBF2A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06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7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45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2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97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47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8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02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73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07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97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2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59A0-886F-46AB-8EDA-6B259B2AD3F3}" type="datetimeFigureOut">
              <a:rPr lang="nl-NL" smtClean="0"/>
              <a:t>30-8-2015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B820-7E97-47C4-818C-36D9757D9C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23285"/>
          <a:stretch/>
        </p:blipFill>
        <p:spPr>
          <a:xfrm>
            <a:off x="1907704" y="2420888"/>
            <a:ext cx="7236296" cy="3375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420888"/>
            <a:ext cx="1907704" cy="443711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0" y="1124744"/>
            <a:ext cx="9144000" cy="1296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 readout concept of the PANDA experiment</a:t>
            </a:r>
            <a:endParaRPr lang="nl-NL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6242"/>
            <a:ext cx="1732557" cy="54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76" y="25632"/>
            <a:ext cx="1023120" cy="8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5" y="2636912"/>
            <a:ext cx="1440000" cy="14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31" y="4293096"/>
            <a:ext cx="1763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European Nuclear Physics Conference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Groningen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2015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2329" y="5949280"/>
            <a:ext cx="7128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Bookman Old Style" panose="02050604050505020204" pitchFamily="18" charset="0"/>
              </a:rPr>
              <a:t>M. </a:t>
            </a:r>
            <a:r>
              <a:rPr lang="en-US" sz="1600" u="sng" dirty="0" err="1" smtClean="0">
                <a:latin typeface="Bookman Old Style" panose="02050604050505020204" pitchFamily="18" charset="0"/>
              </a:rPr>
              <a:t>Tiemens</a:t>
            </a:r>
            <a:r>
              <a:rPr lang="en-US" sz="1600" dirty="0" smtClean="0">
                <a:latin typeface="Bookman Old Style" panose="02050604050505020204" pitchFamily="18" charset="0"/>
              </a:rPr>
              <a:t>, M. </a:t>
            </a:r>
            <a:r>
              <a:rPr lang="en-US" sz="1600" dirty="0" err="1" smtClean="0">
                <a:latin typeface="Bookman Old Style" panose="02050604050505020204" pitchFamily="18" charset="0"/>
              </a:rPr>
              <a:t>Kavatsyuk</a:t>
            </a:r>
            <a:r>
              <a:rPr lang="en-US" sz="1600" dirty="0" smtClean="0">
                <a:latin typeface="Bookman Old Style" panose="02050604050505020204" pitchFamily="18" charset="0"/>
              </a:rPr>
              <a:t>, J.G. </a:t>
            </a:r>
            <a:r>
              <a:rPr lang="en-US" sz="1600" dirty="0" err="1" smtClean="0">
                <a:latin typeface="Bookman Old Style" panose="02050604050505020204" pitchFamily="18" charset="0"/>
              </a:rPr>
              <a:t>Messchendorp</a:t>
            </a:r>
            <a:r>
              <a:rPr lang="en-US" sz="1600" dirty="0" smtClean="0">
                <a:latin typeface="Bookman Old Style" panose="02050604050505020204" pitchFamily="18" charset="0"/>
              </a:rPr>
              <a:t>, N. </a:t>
            </a:r>
            <a:r>
              <a:rPr lang="en-US" sz="1600" dirty="0" err="1" smtClean="0">
                <a:latin typeface="Bookman Old Style" panose="02050604050505020204" pitchFamily="18" charset="0"/>
              </a:rPr>
              <a:t>Kalantar-Nayestanaki</a:t>
            </a:r>
            <a:r>
              <a:rPr lang="en-US" sz="1600" dirty="0" smtClean="0">
                <a:latin typeface="Bookman Old Style" panose="02050604050505020204" pitchFamily="18" charset="0"/>
              </a:rPr>
              <a:t>, P. </a:t>
            </a:r>
            <a:r>
              <a:rPr lang="en-US" sz="1600" dirty="0" err="1" smtClean="0">
                <a:latin typeface="Bookman Old Style" panose="02050604050505020204" pitchFamily="18" charset="0"/>
              </a:rPr>
              <a:t>Schakel</a:t>
            </a:r>
            <a:r>
              <a:rPr lang="en-US" sz="1600" dirty="0" smtClean="0">
                <a:latin typeface="Bookman Old Style" panose="02050604050505020204" pitchFamily="18" charset="0"/>
              </a:rPr>
              <a:t>, P. </a:t>
            </a:r>
            <a:r>
              <a:rPr lang="en-US" sz="1600" dirty="0" err="1" smtClean="0">
                <a:latin typeface="Bookman Old Style" panose="02050604050505020204" pitchFamily="18" charset="0"/>
              </a:rPr>
              <a:t>Lemmens</a:t>
            </a:r>
            <a:r>
              <a:rPr lang="en-US" sz="1600" dirty="0" smtClean="0">
                <a:latin typeface="Bookman Old Style" panose="02050604050505020204" pitchFamily="18" charset="0"/>
              </a:rPr>
              <a:t> – For the </a:t>
            </a:r>
            <a:r>
              <a:rPr lang="en-US" sz="1600" b="1" i="1" dirty="0" smtClean="0">
                <a:latin typeface="Bookman Old Style" panose="02050604050505020204" pitchFamily="18" charset="0"/>
              </a:rPr>
              <a:t>PANDA</a:t>
            </a:r>
            <a:r>
              <a:rPr lang="en-US" sz="1600" dirty="0" smtClean="0">
                <a:latin typeface="Bookman Old Style" panose="02050604050505020204" pitchFamily="18" charset="0"/>
              </a:rPr>
              <a:t> Collaboration</a:t>
            </a:r>
            <a:endParaRPr lang="nl-NL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10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lowchart: Manual Input 3"/>
          <p:cNvSpPr/>
          <p:nvPr/>
        </p:nvSpPr>
        <p:spPr>
          <a:xfrm rot="477182">
            <a:off x="2866741" y="5181162"/>
            <a:ext cx="917509" cy="2082812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lowchart: Manual Input 10"/>
          <p:cNvSpPr/>
          <p:nvPr/>
        </p:nvSpPr>
        <p:spPr>
          <a:xfrm rot="21034228" flipH="1">
            <a:off x="5290271" y="5173531"/>
            <a:ext cx="917509" cy="2082812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rapezoid 4"/>
          <p:cNvSpPr/>
          <p:nvPr/>
        </p:nvSpPr>
        <p:spPr>
          <a:xfrm>
            <a:off x="3833324" y="5013176"/>
            <a:ext cx="1399505" cy="1844824"/>
          </a:xfrm>
          <a:prstGeom prst="trapezoid">
            <a:avLst>
              <a:gd name="adj" fmla="val 212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Up Ribbon 2"/>
          <p:cNvSpPr/>
          <p:nvPr/>
        </p:nvSpPr>
        <p:spPr>
          <a:xfrm>
            <a:off x="35496" y="5949280"/>
            <a:ext cx="9054697" cy="720080"/>
          </a:xfrm>
          <a:prstGeom prst="ribbon2">
            <a:avLst>
              <a:gd name="adj1" fmla="val 16667"/>
              <a:gd name="adj2" fmla="val 7262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GOAL: </a:t>
            </a:r>
            <a:r>
              <a:rPr lang="en-US" sz="2200" dirty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As close to real data stream as possible</a:t>
            </a:r>
            <a:endParaRPr lang="nl-NL" sz="2200" dirty="0"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Trapezoid 83"/>
          <p:cNvSpPr/>
          <p:nvPr/>
        </p:nvSpPr>
        <p:spPr>
          <a:xfrm rot="4262276" flipV="1">
            <a:off x="8013819" y="2641945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Trapezoid 84"/>
          <p:cNvSpPr/>
          <p:nvPr/>
        </p:nvSpPr>
        <p:spPr>
          <a:xfrm rot="5400000" flipV="1">
            <a:off x="8098176" y="3195005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Trapezoid 85"/>
          <p:cNvSpPr/>
          <p:nvPr/>
        </p:nvSpPr>
        <p:spPr>
          <a:xfrm rot="2809858" flipV="1">
            <a:off x="7658048" y="2100092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rapezoid 86"/>
          <p:cNvSpPr/>
          <p:nvPr/>
        </p:nvSpPr>
        <p:spPr>
          <a:xfrm rot="1503232" flipV="1">
            <a:off x="7137988" y="1756868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Trapezoid 88"/>
          <p:cNvSpPr/>
          <p:nvPr/>
        </p:nvSpPr>
        <p:spPr>
          <a:xfrm rot="20462276" flipV="1">
            <a:off x="5996044" y="1720542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Trapezoid 89"/>
          <p:cNvSpPr/>
          <p:nvPr/>
        </p:nvSpPr>
        <p:spPr>
          <a:xfrm flipV="1">
            <a:off x="6549104" y="1636184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Trapezoid 90"/>
          <p:cNvSpPr/>
          <p:nvPr/>
        </p:nvSpPr>
        <p:spPr>
          <a:xfrm rot="19009858" flipV="1">
            <a:off x="5454191" y="2076313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Trapezoid 91"/>
          <p:cNvSpPr/>
          <p:nvPr/>
        </p:nvSpPr>
        <p:spPr>
          <a:xfrm rot="17703232" flipV="1">
            <a:off x="5110967" y="2596372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4" name="Group 73"/>
          <p:cNvGrpSpPr/>
          <p:nvPr/>
        </p:nvGrpSpPr>
        <p:grpSpPr>
          <a:xfrm rot="10800000">
            <a:off x="4562844" y="3609965"/>
            <a:ext cx="4199629" cy="2339315"/>
            <a:chOff x="735642" y="1649380"/>
            <a:chExt cx="4988486" cy="2778731"/>
          </a:xfrm>
        </p:grpSpPr>
        <p:sp>
          <p:nvSpPr>
            <p:cNvPr id="75" name="Trapezoid 74"/>
            <p:cNvSpPr/>
            <p:nvPr/>
          </p:nvSpPr>
          <p:spPr>
            <a:xfrm rot="4262276" flipV="1">
              <a:off x="4696822" y="2844061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rapezoid 75"/>
            <p:cNvSpPr/>
            <p:nvPr/>
          </p:nvSpPr>
          <p:spPr>
            <a:xfrm rot="5400000" flipV="1">
              <a:off x="4797025" y="3501008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Trapezoid 76"/>
            <p:cNvSpPr/>
            <p:nvPr/>
          </p:nvSpPr>
          <p:spPr>
            <a:xfrm rot="2809858" flipV="1">
              <a:off x="4274223" y="2200427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Trapezoid 77"/>
            <p:cNvSpPr/>
            <p:nvPr/>
          </p:nvSpPr>
          <p:spPr>
            <a:xfrm rot="1503232" flipV="1">
              <a:off x="3656476" y="1792732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9" name="Group 78"/>
            <p:cNvGrpSpPr/>
            <p:nvPr/>
          </p:nvGrpSpPr>
          <p:grpSpPr>
            <a:xfrm rot="16200000">
              <a:off x="1019506" y="1365516"/>
              <a:ext cx="2067652" cy="2635379"/>
              <a:chOff x="3808876" y="1945132"/>
              <a:chExt cx="2067652" cy="2635379"/>
            </a:xfrm>
          </p:grpSpPr>
          <p:sp>
            <p:nvSpPr>
              <p:cNvPr id="80" name="Trapezoid 79"/>
              <p:cNvSpPr/>
              <p:nvPr/>
            </p:nvSpPr>
            <p:spPr>
              <a:xfrm rot="4262276" flipV="1">
                <a:off x="4849222" y="2996461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Trapezoid 80"/>
              <p:cNvSpPr/>
              <p:nvPr/>
            </p:nvSpPr>
            <p:spPr>
              <a:xfrm rot="5400000" flipV="1">
                <a:off x="4949425" y="3653408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Trapezoid 81"/>
              <p:cNvSpPr/>
              <p:nvPr/>
            </p:nvSpPr>
            <p:spPr>
              <a:xfrm rot="2809858" flipV="1">
                <a:off x="4426623" y="2352827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Trapezoid 82"/>
              <p:cNvSpPr/>
              <p:nvPr/>
            </p:nvSpPr>
            <p:spPr>
              <a:xfrm rot="1503232" flipV="1">
                <a:off x="3808876" y="1945132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cxnSp>
        <p:nvCxnSpPr>
          <p:cNvPr id="93" name="Straight Connector 92"/>
          <p:cNvCxnSpPr>
            <a:endCxn id="90" idx="0"/>
          </p:cNvCxnSpPr>
          <p:nvPr/>
        </p:nvCxnSpPr>
        <p:spPr>
          <a:xfrm flipV="1">
            <a:off x="6718126" y="2848604"/>
            <a:ext cx="5264" cy="93564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2" idx="0"/>
            <a:endCxn id="83" idx="0"/>
          </p:cNvCxnSpPr>
          <p:nvPr/>
        </p:nvCxnSpPr>
        <p:spPr>
          <a:xfrm>
            <a:off x="5834424" y="3459293"/>
            <a:ext cx="1772667" cy="66687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78" idx="0"/>
          </p:cNvCxnSpPr>
          <p:nvPr/>
        </p:nvCxnSpPr>
        <p:spPr>
          <a:xfrm flipH="1">
            <a:off x="6385953" y="3801214"/>
            <a:ext cx="337437" cy="87200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844305" y="2859124"/>
            <a:ext cx="1788068" cy="1836796"/>
            <a:chOff x="5844305" y="2859124"/>
            <a:chExt cx="1788068" cy="1836796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6735707" y="2859124"/>
              <a:ext cx="5264" cy="93564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844305" y="3455658"/>
              <a:ext cx="1788068" cy="6951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40971" y="3811734"/>
              <a:ext cx="350813" cy="88418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8-Point Star 95"/>
          <p:cNvSpPr/>
          <p:nvPr/>
        </p:nvSpPr>
        <p:spPr>
          <a:xfrm>
            <a:off x="6451899" y="3528419"/>
            <a:ext cx="542980" cy="545589"/>
          </a:xfrm>
          <a:prstGeom prst="star8">
            <a:avLst>
              <a:gd name="adj" fmla="val 141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95536" y="1916832"/>
            <a:ext cx="1986491" cy="44624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Impact" panose="020B0806030902050204" pitchFamily="34" charset="0"/>
              </a:rPr>
              <a:t>TIMEBASED</a:t>
            </a:r>
            <a:endParaRPr lang="nl-NL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7814" y="2631826"/>
            <a:ext cx="4170169" cy="31014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TextBox 102"/>
          <p:cNvSpPr txBox="1"/>
          <p:nvPr/>
        </p:nvSpPr>
        <p:spPr>
          <a:xfrm>
            <a:off x="731272" y="2732327"/>
            <a:ext cx="325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Event Building</a:t>
            </a:r>
            <a:endParaRPr lang="nl-NL" sz="2400" dirty="0">
              <a:latin typeface="Impact" panose="020B0806030902050204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80959" y="2732327"/>
            <a:ext cx="812232" cy="512684"/>
            <a:chOff x="1399373" y="4293096"/>
            <a:chExt cx="370339" cy="308311"/>
          </a:xfrm>
        </p:grpSpPr>
        <p:sp>
          <p:nvSpPr>
            <p:cNvPr id="166" name="Rectangle 165"/>
            <p:cNvSpPr/>
            <p:nvPr/>
          </p:nvSpPr>
          <p:spPr>
            <a:xfrm>
              <a:off x="1399373" y="4293096"/>
              <a:ext cx="370339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402531" y="4411247"/>
              <a:ext cx="292225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402531" y="4529399"/>
              <a:ext cx="228705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8" name="Group 107"/>
          <p:cNvGrpSpPr/>
          <p:nvPr/>
        </p:nvGrpSpPr>
        <p:grpSpPr>
          <a:xfrm flipH="1">
            <a:off x="3577466" y="2740019"/>
            <a:ext cx="836677" cy="504992"/>
            <a:chOff x="1399373" y="4293096"/>
            <a:chExt cx="370339" cy="308311"/>
          </a:xfrm>
        </p:grpSpPr>
        <p:sp>
          <p:nvSpPr>
            <p:cNvPr id="141" name="Rectangle 140"/>
            <p:cNvSpPr/>
            <p:nvPr/>
          </p:nvSpPr>
          <p:spPr>
            <a:xfrm>
              <a:off x="1399373" y="4293096"/>
              <a:ext cx="370339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402531" y="4411247"/>
              <a:ext cx="292225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02531" y="4529399"/>
              <a:ext cx="228705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329346" y="4447883"/>
            <a:ext cx="1497846" cy="1016396"/>
            <a:chOff x="4283968" y="4143886"/>
            <a:chExt cx="2016224" cy="1368152"/>
          </a:xfrm>
        </p:grpSpPr>
        <p:sp>
          <p:nvSpPr>
            <p:cNvPr id="170" name="Rectangle 169"/>
            <p:cNvSpPr/>
            <p:nvPr/>
          </p:nvSpPr>
          <p:spPr>
            <a:xfrm>
              <a:off x="4283968" y="4143886"/>
              <a:ext cx="2016224" cy="13681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652120" y="4797152"/>
              <a:ext cx="519976" cy="606639"/>
              <a:chOff x="3491880" y="1556792"/>
              <a:chExt cx="1296144" cy="1512168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4055219" y="1556792"/>
                <a:ext cx="169465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Round Same Side Corner Rectangle 204"/>
              <p:cNvSpPr/>
              <p:nvPr/>
            </p:nvSpPr>
            <p:spPr>
              <a:xfrm>
                <a:off x="3793168" y="1599104"/>
                <a:ext cx="685980" cy="48306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491880" y="1772816"/>
                <a:ext cx="1296144" cy="129614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617894" y="1898830"/>
                <a:ext cx="1044116" cy="10441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08" name="Straight Connector 207"/>
              <p:cNvCxnSpPr>
                <a:stCxn id="207" idx="7"/>
                <a:endCxn id="207" idx="3"/>
              </p:cNvCxnSpPr>
              <p:nvPr/>
            </p:nvCxnSpPr>
            <p:spPr>
              <a:xfrm flipH="1"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07" idx="1"/>
                <a:endCxn id="207" idx="5"/>
              </p:cNvCxnSpPr>
              <p:nvPr/>
            </p:nvCxnSpPr>
            <p:spPr>
              <a:xfrm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07" idx="0"/>
                <a:endCxn id="207" idx="4"/>
              </p:cNvCxnSpPr>
              <p:nvPr/>
            </p:nvCxnSpPr>
            <p:spPr>
              <a:xfrm>
                <a:off x="4139952" y="1898830"/>
                <a:ext cx="0" cy="1044116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07" idx="2"/>
                <a:endCxn id="207" idx="6"/>
              </p:cNvCxnSpPr>
              <p:nvPr/>
            </p:nvCxnSpPr>
            <p:spPr>
              <a:xfrm>
                <a:off x="3617894" y="2420888"/>
                <a:ext cx="1044116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Oval 211"/>
              <p:cNvSpPr/>
              <p:nvPr/>
            </p:nvSpPr>
            <p:spPr>
              <a:xfrm>
                <a:off x="3762898" y="2039859"/>
                <a:ext cx="754107" cy="762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13" name="Group 212"/>
              <p:cNvGrpSpPr/>
              <p:nvPr/>
            </p:nvGrpSpPr>
            <p:grpSpPr>
              <a:xfrm rot="19026713">
                <a:off x="3932230" y="2008401"/>
                <a:ext cx="108012" cy="516818"/>
                <a:chOff x="4085946" y="1898829"/>
                <a:chExt cx="108012" cy="516818"/>
              </a:xfrm>
            </p:grpSpPr>
            <p:sp>
              <p:nvSpPr>
                <p:cNvPr id="217" name="Isosceles Triangle 216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8" name="Isosceles Triangle 217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 rot="2500744">
                <a:off x="4217327" y="2124330"/>
                <a:ext cx="121283" cy="374081"/>
                <a:chOff x="4085946" y="1898829"/>
                <a:chExt cx="108012" cy="516818"/>
              </a:xfrm>
            </p:grpSpPr>
            <p:sp>
              <p:nvSpPr>
                <p:cNvPr id="215" name="Isosceles Triangle 214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4427984" y="4797152"/>
              <a:ext cx="519976" cy="606639"/>
              <a:chOff x="3491880" y="1556792"/>
              <a:chExt cx="1296144" cy="1512168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4055219" y="1556792"/>
                <a:ext cx="169465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Round Same Side Corner Rectangle 189"/>
              <p:cNvSpPr/>
              <p:nvPr/>
            </p:nvSpPr>
            <p:spPr>
              <a:xfrm>
                <a:off x="3793168" y="1599104"/>
                <a:ext cx="685980" cy="48306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491880" y="1772816"/>
                <a:ext cx="1296144" cy="129614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617894" y="1898830"/>
                <a:ext cx="1044116" cy="10441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93" name="Straight Connector 192"/>
              <p:cNvCxnSpPr>
                <a:stCxn id="192" idx="7"/>
                <a:endCxn id="192" idx="3"/>
              </p:cNvCxnSpPr>
              <p:nvPr/>
            </p:nvCxnSpPr>
            <p:spPr>
              <a:xfrm flipH="1"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92" idx="1"/>
                <a:endCxn id="192" idx="5"/>
              </p:cNvCxnSpPr>
              <p:nvPr/>
            </p:nvCxnSpPr>
            <p:spPr>
              <a:xfrm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92" idx="0"/>
                <a:endCxn id="192" idx="4"/>
              </p:cNvCxnSpPr>
              <p:nvPr/>
            </p:nvCxnSpPr>
            <p:spPr>
              <a:xfrm>
                <a:off x="4139952" y="1898830"/>
                <a:ext cx="0" cy="1044116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2" idx="2"/>
                <a:endCxn id="192" idx="6"/>
              </p:cNvCxnSpPr>
              <p:nvPr/>
            </p:nvCxnSpPr>
            <p:spPr>
              <a:xfrm>
                <a:off x="3617894" y="2420888"/>
                <a:ext cx="1044116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Oval 196"/>
              <p:cNvSpPr/>
              <p:nvPr/>
            </p:nvSpPr>
            <p:spPr>
              <a:xfrm>
                <a:off x="3762898" y="2039859"/>
                <a:ext cx="754107" cy="762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98" name="Group 197"/>
              <p:cNvGrpSpPr/>
              <p:nvPr/>
            </p:nvGrpSpPr>
            <p:grpSpPr>
              <a:xfrm rot="19026713">
                <a:off x="3932230" y="2008401"/>
                <a:ext cx="108012" cy="516818"/>
                <a:chOff x="4085946" y="1898829"/>
                <a:chExt cx="108012" cy="516818"/>
              </a:xfrm>
            </p:grpSpPr>
            <p:sp>
              <p:nvSpPr>
                <p:cNvPr id="202" name="Isosceles Triangle 201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 rot="2500744">
                <a:off x="4217327" y="2124330"/>
                <a:ext cx="121283" cy="374081"/>
                <a:chOff x="4085946" y="1898829"/>
                <a:chExt cx="108012" cy="516818"/>
              </a:xfrm>
            </p:grpSpPr>
            <p:sp>
              <p:nvSpPr>
                <p:cNvPr id="200" name="Isosceles Triangle 199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>
              <a:off x="5059561" y="4797152"/>
              <a:ext cx="519976" cy="606639"/>
              <a:chOff x="3491880" y="1556792"/>
              <a:chExt cx="1296144" cy="1512168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4055219" y="1556792"/>
                <a:ext cx="169465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Round Same Side Corner Rectangle 174"/>
              <p:cNvSpPr/>
              <p:nvPr/>
            </p:nvSpPr>
            <p:spPr>
              <a:xfrm>
                <a:off x="3793168" y="1599104"/>
                <a:ext cx="685980" cy="48306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491880" y="1772816"/>
                <a:ext cx="1296144" cy="129614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617894" y="1898830"/>
                <a:ext cx="1044116" cy="10441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78" name="Straight Connector 177"/>
              <p:cNvCxnSpPr>
                <a:stCxn id="177" idx="7"/>
                <a:endCxn id="177" idx="3"/>
              </p:cNvCxnSpPr>
              <p:nvPr/>
            </p:nvCxnSpPr>
            <p:spPr>
              <a:xfrm flipH="1"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>
                <a:stCxn id="177" idx="1"/>
                <a:endCxn id="177" idx="5"/>
              </p:cNvCxnSpPr>
              <p:nvPr/>
            </p:nvCxnSpPr>
            <p:spPr>
              <a:xfrm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77" idx="0"/>
                <a:endCxn id="177" idx="4"/>
              </p:cNvCxnSpPr>
              <p:nvPr/>
            </p:nvCxnSpPr>
            <p:spPr>
              <a:xfrm>
                <a:off x="4139952" y="1898830"/>
                <a:ext cx="0" cy="1044116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7" idx="2"/>
                <a:endCxn id="177" idx="6"/>
              </p:cNvCxnSpPr>
              <p:nvPr/>
            </p:nvCxnSpPr>
            <p:spPr>
              <a:xfrm>
                <a:off x="3617894" y="2420888"/>
                <a:ext cx="1044116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181"/>
              <p:cNvSpPr/>
              <p:nvPr/>
            </p:nvSpPr>
            <p:spPr>
              <a:xfrm>
                <a:off x="3762898" y="2039859"/>
                <a:ext cx="754107" cy="762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 rot="19026713">
                <a:off x="3932230" y="2008401"/>
                <a:ext cx="108012" cy="516818"/>
                <a:chOff x="4085946" y="1898829"/>
                <a:chExt cx="108012" cy="516818"/>
              </a:xfrm>
            </p:grpSpPr>
            <p:sp>
              <p:nvSpPr>
                <p:cNvPr id="187" name="Isosceles Triangle 186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8" name="Isosceles Triangle 187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 rot="2500744">
                <a:off x="4217327" y="2124330"/>
                <a:ext cx="121283" cy="374081"/>
                <a:chOff x="4085946" y="1898829"/>
                <a:chExt cx="108012" cy="516818"/>
              </a:xfrm>
            </p:grpSpPr>
            <p:sp>
              <p:nvSpPr>
                <p:cNvPr id="185" name="Isosceles Triangle 184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6" name="Isosceles Triangle 185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219" name="Group 218"/>
          <p:cNvGrpSpPr/>
          <p:nvPr/>
        </p:nvGrpSpPr>
        <p:grpSpPr>
          <a:xfrm>
            <a:off x="2329346" y="3431487"/>
            <a:ext cx="1497847" cy="1376072"/>
            <a:chOff x="4283968" y="2775734"/>
            <a:chExt cx="2016224" cy="1852305"/>
          </a:xfrm>
        </p:grpSpPr>
        <p:grpSp>
          <p:nvGrpSpPr>
            <p:cNvPr id="220" name="Group 219"/>
            <p:cNvGrpSpPr/>
            <p:nvPr/>
          </p:nvGrpSpPr>
          <p:grpSpPr>
            <a:xfrm>
              <a:off x="4283968" y="2775734"/>
              <a:ext cx="2016224" cy="1852305"/>
              <a:chOff x="4283968" y="2775734"/>
              <a:chExt cx="2016224" cy="1852305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23" name="Rectangle 222"/>
              <p:cNvSpPr/>
              <p:nvPr/>
            </p:nvSpPr>
            <p:spPr>
              <a:xfrm>
                <a:off x="4283968" y="2775734"/>
                <a:ext cx="2016224" cy="13681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24" name="Group 223"/>
              <p:cNvGrpSpPr/>
              <p:nvPr/>
            </p:nvGrpSpPr>
            <p:grpSpPr>
              <a:xfrm rot="10800000">
                <a:off x="5086073" y="4143886"/>
                <a:ext cx="412013" cy="484153"/>
                <a:chOff x="2918327" y="3659733"/>
                <a:chExt cx="412013" cy="484153"/>
              </a:xfrm>
              <a:grpFill/>
            </p:grpSpPr>
            <p:sp>
              <p:nvSpPr>
                <p:cNvPr id="225" name="Trapezoid 224"/>
                <p:cNvSpPr/>
                <p:nvPr/>
              </p:nvSpPr>
              <p:spPr>
                <a:xfrm>
                  <a:off x="2937693" y="3885268"/>
                  <a:ext cx="392647" cy="25861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2918327" y="3659733"/>
                  <a:ext cx="406951" cy="4069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221" name="Freeform 220"/>
            <p:cNvSpPr/>
            <p:nvPr/>
          </p:nvSpPr>
          <p:spPr>
            <a:xfrm>
              <a:off x="4740166" y="3016469"/>
              <a:ext cx="1093075" cy="893379"/>
            </a:xfrm>
            <a:custGeom>
              <a:avLst/>
              <a:gdLst>
                <a:gd name="connsiteX0" fmla="*/ 0 w 1093075"/>
                <a:gd name="connsiteY0" fmla="*/ 0 h 893379"/>
                <a:gd name="connsiteX1" fmla="*/ 567558 w 1093075"/>
                <a:gd name="connsiteY1" fmla="*/ 231228 h 893379"/>
                <a:gd name="connsiteX2" fmla="*/ 567558 w 1093075"/>
                <a:gd name="connsiteY2" fmla="*/ 672662 h 893379"/>
                <a:gd name="connsiteX3" fmla="*/ 1093075 w 1093075"/>
                <a:gd name="connsiteY3" fmla="*/ 893379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075" h="893379">
                  <a:moveTo>
                    <a:pt x="0" y="0"/>
                  </a:moveTo>
                  <a:cubicBezTo>
                    <a:pt x="236482" y="59559"/>
                    <a:pt x="472965" y="119118"/>
                    <a:pt x="567558" y="231228"/>
                  </a:cubicBezTo>
                  <a:cubicBezTo>
                    <a:pt x="662151" y="343338"/>
                    <a:pt x="479972" y="562303"/>
                    <a:pt x="567558" y="672662"/>
                  </a:cubicBezTo>
                  <a:cubicBezTo>
                    <a:pt x="655144" y="783021"/>
                    <a:pt x="874109" y="838200"/>
                    <a:pt x="1093075" y="893379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5374267" y="3106963"/>
              <a:ext cx="354521" cy="5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nl-NL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831499" y="3431487"/>
            <a:ext cx="1853664" cy="1016396"/>
            <a:chOff x="2267744" y="2775734"/>
            <a:chExt cx="2495183" cy="1368152"/>
          </a:xfrm>
        </p:grpSpPr>
        <p:grpSp>
          <p:nvGrpSpPr>
            <p:cNvPr id="228" name="Group 227"/>
            <p:cNvGrpSpPr/>
            <p:nvPr/>
          </p:nvGrpSpPr>
          <p:grpSpPr>
            <a:xfrm>
              <a:off x="2267744" y="2775734"/>
              <a:ext cx="2495183" cy="1368152"/>
              <a:chOff x="2267744" y="2775734"/>
              <a:chExt cx="2495183" cy="1368152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2267744" y="2775734"/>
                <a:ext cx="2016224" cy="13681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238" name="Group 237"/>
              <p:cNvGrpSpPr/>
              <p:nvPr/>
            </p:nvGrpSpPr>
            <p:grpSpPr>
              <a:xfrm rot="5400000">
                <a:off x="4317441" y="3220330"/>
                <a:ext cx="412013" cy="478959"/>
                <a:chOff x="2918327" y="3664927"/>
                <a:chExt cx="412013" cy="478959"/>
              </a:xfrm>
              <a:grpFill/>
            </p:grpSpPr>
            <p:sp>
              <p:nvSpPr>
                <p:cNvPr id="239" name="Trapezoid 238"/>
                <p:cNvSpPr/>
                <p:nvPr/>
              </p:nvSpPr>
              <p:spPr>
                <a:xfrm>
                  <a:off x="2937693" y="3885268"/>
                  <a:ext cx="392647" cy="25861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2918327" y="3664927"/>
                  <a:ext cx="406951" cy="4069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/>
                </a:p>
              </p:txBody>
            </p:sp>
          </p:grpSp>
        </p:grpSp>
        <p:sp>
          <p:nvSpPr>
            <p:cNvPr id="229" name="Oval 228"/>
            <p:cNvSpPr/>
            <p:nvPr/>
          </p:nvSpPr>
          <p:spPr>
            <a:xfrm>
              <a:off x="2569459" y="3355539"/>
              <a:ext cx="216024" cy="203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230" name="Oval 229"/>
            <p:cNvSpPr/>
            <p:nvPr/>
          </p:nvSpPr>
          <p:spPr>
            <a:xfrm>
              <a:off x="2982493" y="3355538"/>
              <a:ext cx="216024" cy="203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231" name="Oval 230"/>
            <p:cNvSpPr/>
            <p:nvPr/>
          </p:nvSpPr>
          <p:spPr>
            <a:xfrm>
              <a:off x="3395527" y="3355537"/>
              <a:ext cx="216024" cy="203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232" name="Oval 231"/>
            <p:cNvSpPr/>
            <p:nvPr/>
          </p:nvSpPr>
          <p:spPr>
            <a:xfrm>
              <a:off x="3808560" y="3355537"/>
              <a:ext cx="216024" cy="203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2456331" y="2909759"/>
              <a:ext cx="274349" cy="5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E</a:t>
              </a:r>
              <a:endParaRPr lang="nl-NL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869366" y="2923336"/>
              <a:ext cx="274349" cy="5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E</a:t>
              </a:r>
              <a:endParaRPr lang="nl-NL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282400" y="2909758"/>
              <a:ext cx="274349" cy="5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E</a:t>
              </a:r>
              <a:endParaRPr lang="nl-NL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695432" y="2923335"/>
              <a:ext cx="274349" cy="5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E</a:t>
              </a:r>
              <a:endParaRPr lang="nl-NL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421804" y="4098177"/>
            <a:ext cx="299987" cy="351680"/>
            <a:chOff x="2918327" y="3670496"/>
            <a:chExt cx="412013" cy="473390"/>
          </a:xfrm>
          <a:solidFill>
            <a:schemeClr val="bg1"/>
          </a:solidFill>
        </p:grpSpPr>
        <p:sp>
          <p:nvSpPr>
            <p:cNvPr id="242" name="Trapezoid 241"/>
            <p:cNvSpPr/>
            <p:nvPr/>
          </p:nvSpPr>
          <p:spPr>
            <a:xfrm>
              <a:off x="2937693" y="3885268"/>
              <a:ext cx="392647" cy="258618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3" name="Oval 242"/>
            <p:cNvSpPr/>
            <p:nvPr/>
          </p:nvSpPr>
          <p:spPr>
            <a:xfrm>
              <a:off x="2918327" y="3670496"/>
              <a:ext cx="406951" cy="406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831498" y="4092688"/>
            <a:ext cx="1497848" cy="1368356"/>
            <a:chOff x="2267744" y="3670121"/>
            <a:chExt cx="2016224" cy="1841917"/>
          </a:xfrm>
        </p:grpSpPr>
        <p:grpSp>
          <p:nvGrpSpPr>
            <p:cNvPr id="245" name="Group 244"/>
            <p:cNvGrpSpPr/>
            <p:nvPr/>
          </p:nvGrpSpPr>
          <p:grpSpPr>
            <a:xfrm>
              <a:off x="2267744" y="3670121"/>
              <a:ext cx="2016224" cy="1841917"/>
              <a:chOff x="2123728" y="3670121"/>
              <a:chExt cx="2016224" cy="184191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249" name="Rectangle 248"/>
              <p:cNvSpPr/>
              <p:nvPr/>
            </p:nvSpPr>
            <p:spPr>
              <a:xfrm>
                <a:off x="2123728" y="4143886"/>
                <a:ext cx="2016224" cy="13681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50" name="Group 249"/>
              <p:cNvGrpSpPr/>
              <p:nvPr/>
            </p:nvGrpSpPr>
            <p:grpSpPr>
              <a:xfrm>
                <a:off x="2918327" y="3670121"/>
                <a:ext cx="412013" cy="473765"/>
                <a:chOff x="2918327" y="3670121"/>
                <a:chExt cx="412013" cy="473765"/>
              </a:xfrm>
              <a:grpFill/>
            </p:grpSpPr>
            <p:sp>
              <p:nvSpPr>
                <p:cNvPr id="251" name="Trapezoid 250"/>
                <p:cNvSpPr/>
                <p:nvPr/>
              </p:nvSpPr>
              <p:spPr>
                <a:xfrm>
                  <a:off x="2937693" y="3885268"/>
                  <a:ext cx="392647" cy="258618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2918327" y="3670121"/>
                  <a:ext cx="406951" cy="4069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246" name="Freeform 245"/>
            <p:cNvSpPr/>
            <p:nvPr/>
          </p:nvSpPr>
          <p:spPr>
            <a:xfrm>
              <a:off x="2543503" y="4351283"/>
              <a:ext cx="1229711" cy="893379"/>
            </a:xfrm>
            <a:custGeom>
              <a:avLst/>
              <a:gdLst>
                <a:gd name="connsiteX0" fmla="*/ 0 w 1229711"/>
                <a:gd name="connsiteY0" fmla="*/ 893379 h 893379"/>
                <a:gd name="connsiteX1" fmla="*/ 399394 w 1229711"/>
                <a:gd name="connsiteY1" fmla="*/ 325820 h 893379"/>
                <a:gd name="connsiteX2" fmla="*/ 1229711 w 1229711"/>
                <a:gd name="connsiteY2" fmla="*/ 0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711" h="893379">
                  <a:moveTo>
                    <a:pt x="0" y="893379"/>
                  </a:moveTo>
                  <a:cubicBezTo>
                    <a:pt x="97221" y="684047"/>
                    <a:pt x="194442" y="474716"/>
                    <a:pt x="399394" y="325820"/>
                  </a:cubicBezTo>
                  <a:cubicBezTo>
                    <a:pt x="604346" y="176923"/>
                    <a:pt x="917028" y="88461"/>
                    <a:pt x="1229711" y="0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2406869" y="4435366"/>
              <a:ext cx="1124607" cy="756744"/>
            </a:xfrm>
            <a:custGeom>
              <a:avLst/>
              <a:gdLst>
                <a:gd name="connsiteX0" fmla="*/ 0 w 1124607"/>
                <a:gd name="connsiteY0" fmla="*/ 0 h 756744"/>
                <a:gd name="connsiteX1" fmla="*/ 620110 w 1124607"/>
                <a:gd name="connsiteY1" fmla="*/ 157655 h 756744"/>
                <a:gd name="connsiteX2" fmla="*/ 1124607 w 1124607"/>
                <a:gd name="connsiteY2" fmla="*/ 756744 h 75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607" h="756744">
                  <a:moveTo>
                    <a:pt x="0" y="0"/>
                  </a:moveTo>
                  <a:cubicBezTo>
                    <a:pt x="216338" y="15765"/>
                    <a:pt x="432676" y="31531"/>
                    <a:pt x="620110" y="157655"/>
                  </a:cubicBezTo>
                  <a:cubicBezTo>
                    <a:pt x="807544" y="283779"/>
                    <a:pt x="966075" y="520261"/>
                    <a:pt x="1124607" y="756744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2734053" y="4844106"/>
              <a:ext cx="604929" cy="497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IP</a:t>
              </a:r>
              <a:endParaRPr lang="nl-NL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 rot="16200000">
            <a:off x="1998396" y="4725033"/>
            <a:ext cx="306083" cy="355817"/>
            <a:chOff x="2918327" y="3664927"/>
            <a:chExt cx="412013" cy="478959"/>
          </a:xfrm>
          <a:solidFill>
            <a:schemeClr val="accent3">
              <a:lumMod val="75000"/>
            </a:schemeClr>
          </a:solidFill>
        </p:grpSpPr>
        <p:sp>
          <p:nvSpPr>
            <p:cNvPr id="254" name="Trapezoid 253"/>
            <p:cNvSpPr/>
            <p:nvPr/>
          </p:nvSpPr>
          <p:spPr>
            <a:xfrm>
              <a:off x="2937693" y="3885268"/>
              <a:ext cx="392647" cy="258618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5" name="Oval 254"/>
            <p:cNvSpPr/>
            <p:nvPr/>
          </p:nvSpPr>
          <p:spPr>
            <a:xfrm>
              <a:off x="2918327" y="3664927"/>
              <a:ext cx="406951" cy="406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6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11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6" name="Picture 2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/>
          <a:stretch/>
        </p:blipFill>
        <p:spPr>
          <a:xfrm>
            <a:off x="251520" y="1844824"/>
            <a:ext cx="8173224" cy="4943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52120" y="1340768"/>
                <a:ext cx="324036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Impact" panose="020B0806030902050204" pitchFamily="34" charset="0"/>
                  </a:rPr>
                  <a:t>Simple Test Channel: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𝛾𝛾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340768"/>
                <a:ext cx="3240360" cy="360040"/>
              </a:xfrm>
              <a:prstGeom prst="rect">
                <a:avLst/>
              </a:prstGeom>
              <a:blipFill rotWithShape="1">
                <a:blip r:embed="rId4"/>
                <a:stretch>
                  <a:fillRect t="-11864"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19672" y="2492896"/>
                <a:ext cx="1944216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=2.081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smtClean="0">
                    <a:latin typeface="Bookman Old Style" panose="02050604050505020204" pitchFamily="18" charset="0"/>
                  </a:rPr>
                  <a:t>GeV</a:t>
                </a:r>
                <a:endParaRPr lang="nl-NL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92896"/>
                <a:ext cx="1944216" cy="360040"/>
              </a:xfrm>
              <a:prstGeom prst="rect">
                <a:avLst/>
              </a:prstGeom>
              <a:blipFill rotWithShape="1">
                <a:blip r:embed="rId5"/>
                <a:stretch>
                  <a:fillRect t="-8475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11710" y="2996952"/>
            <a:ext cx="194421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~75% Recovered</a:t>
            </a:r>
            <a:endParaRPr lang="nl-NL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" name="TextBox 13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12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2869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5" y="2060848"/>
            <a:ext cx="8334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Pile-up and too similar final state topology require a different type of readout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intelligent, </a:t>
            </a:r>
            <a:r>
              <a:rPr lang="en-US" sz="2400" dirty="0" err="1" smtClean="0"/>
              <a:t>deadtime</a:t>
            </a:r>
            <a:r>
              <a:rPr lang="en-US" sz="2400" dirty="0" smtClean="0"/>
              <a:t>-free, self-triggering readout system processes and reduces data on-the-fly.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hardware and algorithms exist or are in their final stage of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simulation type closely mimics the real data flow and readout chain.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659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" name="TextBox 13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13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7472"/>
            <a:ext cx="843476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6200000">
            <a:off x="4464730" y="171578"/>
            <a:ext cx="1349842" cy="8008702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rapezoid 48"/>
          <p:cNvSpPr/>
          <p:nvPr/>
        </p:nvSpPr>
        <p:spPr>
          <a:xfrm rot="5400000" flipV="1">
            <a:off x="5760132" y="2618910"/>
            <a:ext cx="648072" cy="2016224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hord 2"/>
          <p:cNvSpPr/>
          <p:nvPr/>
        </p:nvSpPr>
        <p:spPr>
          <a:xfrm rot="10800000">
            <a:off x="-1836712" y="2702776"/>
            <a:ext cx="3456383" cy="3038102"/>
          </a:xfrm>
          <a:prstGeom prst="chord">
            <a:avLst>
              <a:gd name="adj1" fmla="val 5320900"/>
              <a:gd name="adj2" fmla="val 162951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rapezoid 31"/>
          <p:cNvSpPr/>
          <p:nvPr/>
        </p:nvSpPr>
        <p:spPr>
          <a:xfrm rot="15469724">
            <a:off x="4470230" y="-1826961"/>
            <a:ext cx="1349842" cy="8726503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rapezoid 32"/>
          <p:cNvSpPr/>
          <p:nvPr/>
        </p:nvSpPr>
        <p:spPr>
          <a:xfrm rot="16808392">
            <a:off x="4350562" y="1377627"/>
            <a:ext cx="1349842" cy="8726503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rapezoid 33"/>
          <p:cNvSpPr/>
          <p:nvPr/>
        </p:nvSpPr>
        <p:spPr>
          <a:xfrm rot="17734555">
            <a:off x="2042301" y="3738756"/>
            <a:ext cx="1349842" cy="6056316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rapezoid 34"/>
          <p:cNvSpPr/>
          <p:nvPr/>
        </p:nvSpPr>
        <p:spPr>
          <a:xfrm rot="14743269">
            <a:off x="2134912" y="-1296305"/>
            <a:ext cx="1349842" cy="6056316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347864" y="355501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3059832" y="3699032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/>
        </p:nvSpPr>
        <p:spPr>
          <a:xfrm>
            <a:off x="3203848" y="3376169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Up Ribbon 10"/>
          <p:cNvSpPr/>
          <p:nvPr/>
        </p:nvSpPr>
        <p:spPr>
          <a:xfrm>
            <a:off x="2016158" y="4450493"/>
            <a:ext cx="4788090" cy="576064"/>
          </a:xfrm>
          <a:prstGeom prst="ribbon2">
            <a:avLst>
              <a:gd name="adj1" fmla="val 14013"/>
              <a:gd name="adj2" fmla="val 6712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Hit rates up to 500 kHz</a:t>
            </a:r>
            <a:endParaRPr lang="nl-NL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854" y="1260049"/>
            <a:ext cx="33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the Stage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88408" y="2520775"/>
            <a:ext cx="1615840" cy="764209"/>
            <a:chOff x="4094079" y="5013176"/>
            <a:chExt cx="1615840" cy="764209"/>
          </a:xfrm>
        </p:grpSpPr>
        <p:sp>
          <p:nvSpPr>
            <p:cNvPr id="19" name="Circular Arrow 18"/>
            <p:cNvSpPr/>
            <p:nvPr/>
          </p:nvSpPr>
          <p:spPr>
            <a:xfrm rot="5726005">
              <a:off x="4331301" y="5093028"/>
              <a:ext cx="640346" cy="728367"/>
            </a:xfrm>
            <a:prstGeom prst="circularArrow">
              <a:avLst>
                <a:gd name="adj1" fmla="val 10432"/>
                <a:gd name="adj2" fmla="val 875252"/>
                <a:gd name="adj3" fmla="val 18985091"/>
                <a:gd name="adj4" fmla="val 13631286"/>
                <a:gd name="adj5" fmla="val 125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94079" y="5013176"/>
              <a:ext cx="1615840" cy="3926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Impact" panose="020B0806030902050204" pitchFamily="34" charset="0"/>
                </a:rPr>
                <a:t>EMC Crystal</a:t>
              </a:r>
              <a:endParaRPr lang="nl-NL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23728" y="2622552"/>
            <a:ext cx="1615840" cy="774909"/>
            <a:chOff x="4094079" y="5013176"/>
            <a:chExt cx="1615840" cy="774909"/>
          </a:xfrm>
          <a:solidFill>
            <a:schemeClr val="accent2"/>
          </a:solidFill>
        </p:grpSpPr>
        <p:sp>
          <p:nvSpPr>
            <p:cNvPr id="23" name="Circular Arrow 22"/>
            <p:cNvSpPr/>
            <p:nvPr/>
          </p:nvSpPr>
          <p:spPr>
            <a:xfrm rot="5726005" flipV="1">
              <a:off x="4837039" y="5119637"/>
              <a:ext cx="640346" cy="696549"/>
            </a:xfrm>
            <a:prstGeom prst="circularArrow">
              <a:avLst>
                <a:gd name="adj1" fmla="val 10432"/>
                <a:gd name="adj2" fmla="val 875252"/>
                <a:gd name="adj3" fmla="val 18985091"/>
                <a:gd name="adj4" fmla="val 13631286"/>
                <a:gd name="adj5" fmla="val 12500"/>
              </a:avLst>
            </a:prstGeom>
            <a:grpFill/>
            <a:ln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94079" y="5013176"/>
              <a:ext cx="1615840" cy="3926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EM Particles</a:t>
              </a:r>
              <a:endParaRPr lang="nl-NL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4760969" y="3520185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/>
          <p:cNvSpPr/>
          <p:nvPr/>
        </p:nvSpPr>
        <p:spPr>
          <a:xfrm>
            <a:off x="4913445" y="370010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l 26"/>
          <p:cNvSpPr/>
          <p:nvPr/>
        </p:nvSpPr>
        <p:spPr>
          <a:xfrm>
            <a:off x="4982069" y="3448177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l 27"/>
          <p:cNvSpPr/>
          <p:nvPr/>
        </p:nvSpPr>
        <p:spPr>
          <a:xfrm>
            <a:off x="4982068" y="3715093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 28"/>
          <p:cNvSpPr/>
          <p:nvPr/>
        </p:nvSpPr>
        <p:spPr>
          <a:xfrm>
            <a:off x="4794319" y="362810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 29"/>
          <p:cNvSpPr/>
          <p:nvPr/>
        </p:nvSpPr>
        <p:spPr>
          <a:xfrm>
            <a:off x="4910060" y="3407089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Up Ribbon 30"/>
          <p:cNvSpPr/>
          <p:nvPr/>
        </p:nvSpPr>
        <p:spPr>
          <a:xfrm>
            <a:off x="2016158" y="4365104"/>
            <a:ext cx="4788090" cy="972773"/>
          </a:xfrm>
          <a:prstGeom prst="ribbon2">
            <a:avLst>
              <a:gd name="adj1" fmla="val 14013"/>
              <a:gd name="adj2" fmla="val 67122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Pile-up of particles Probability: ~10%</a:t>
            </a:r>
            <a:endParaRPr lang="nl-NL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342900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Primary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Interaction: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EVENT</a:t>
            </a:r>
            <a:endParaRPr lang="nl-NL" sz="20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6" name="Circular Arrow 45"/>
          <p:cNvSpPr/>
          <p:nvPr/>
        </p:nvSpPr>
        <p:spPr>
          <a:xfrm rot="5726005" flipV="1">
            <a:off x="26315" y="3163766"/>
            <a:ext cx="1007887" cy="1006336"/>
          </a:xfrm>
          <a:prstGeom prst="circularArrow">
            <a:avLst>
              <a:gd name="adj1" fmla="val 11134"/>
              <a:gd name="adj2" fmla="val 875252"/>
              <a:gd name="adj3" fmla="val 18325177"/>
              <a:gd name="adj4" fmla="val 13631286"/>
              <a:gd name="adj5" fmla="val 125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7" name="Circular Arrow 46"/>
          <p:cNvSpPr/>
          <p:nvPr/>
        </p:nvSpPr>
        <p:spPr>
          <a:xfrm rot="4665778" flipH="1" flipV="1">
            <a:off x="90811" y="4141707"/>
            <a:ext cx="970907" cy="1006336"/>
          </a:xfrm>
          <a:prstGeom prst="circularArrow">
            <a:avLst>
              <a:gd name="adj1" fmla="val 11134"/>
              <a:gd name="adj2" fmla="val 875252"/>
              <a:gd name="adj3" fmla="val 18325177"/>
              <a:gd name="adj4" fmla="val 13631286"/>
              <a:gd name="adj5" fmla="val 125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17637" y="3959904"/>
            <a:ext cx="360040" cy="43204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xtBox 47"/>
          <p:cNvSpPr txBox="1"/>
          <p:nvPr/>
        </p:nvSpPr>
        <p:spPr>
          <a:xfrm>
            <a:off x="0" y="50131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CR A Extended" panose="02010509020102010303" pitchFamily="50" charset="0"/>
              </a:rPr>
              <a:t>20 MHz</a:t>
            </a:r>
            <a:endParaRPr lang="nl-NL" sz="2000" dirty="0"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6588E-6 L 0.18125 2.46588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2.26926E-6 L 0.20486 2.26926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4.00185E-7 L 0.18906 4.00185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19086" y="3958952"/>
            <a:ext cx="1545970" cy="694184"/>
            <a:chOff x="719086" y="3958952"/>
            <a:chExt cx="1545970" cy="694184"/>
          </a:xfrm>
        </p:grpSpPr>
        <p:sp>
          <p:nvSpPr>
            <p:cNvPr id="10" name="Rectangle 9"/>
            <p:cNvSpPr/>
            <p:nvPr/>
          </p:nvSpPr>
          <p:spPr>
            <a:xfrm>
              <a:off x="719086" y="3958952"/>
              <a:ext cx="1437472" cy="6941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Signal: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~1 Hz</a:t>
              </a:r>
              <a:endParaRPr lang="nl-NL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56558" y="4185084"/>
              <a:ext cx="108498" cy="3093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7504" y="2132856"/>
            <a:ext cx="4248472" cy="1224136"/>
            <a:chOff x="107504" y="2132856"/>
            <a:chExt cx="4248472" cy="1224136"/>
          </a:xfrm>
        </p:grpSpPr>
        <p:sp>
          <p:nvSpPr>
            <p:cNvPr id="3" name="Rectangle 2"/>
            <p:cNvSpPr/>
            <p:nvPr/>
          </p:nvSpPr>
          <p:spPr>
            <a:xfrm>
              <a:off x="107504" y="2132856"/>
              <a:ext cx="4248472" cy="122413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88854" y="2132856"/>
                  <a:ext cx="4095114" cy="1224136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Typical</a:t>
                  </a:r>
                  <a:r>
                    <a:rPr kumimoji="0" lang="en-US" sz="2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 b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ackground channel: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𝜓𝜂𝜂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54" y="2132856"/>
                  <a:ext cx="4095114" cy="12241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381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4788024" y="2132856"/>
            <a:ext cx="4248472" cy="1224136"/>
            <a:chOff x="4788024" y="2132856"/>
            <a:chExt cx="4248472" cy="1224136"/>
          </a:xfrm>
        </p:grpSpPr>
        <p:sp>
          <p:nvSpPr>
            <p:cNvPr id="19" name="Rectangle 18"/>
            <p:cNvSpPr/>
            <p:nvPr/>
          </p:nvSpPr>
          <p:spPr>
            <a:xfrm>
              <a:off x="4788024" y="2132856"/>
              <a:ext cx="4248472" cy="122413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862720" y="2168860"/>
                  <a:ext cx="4086146" cy="1152128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Typical</a:t>
                  </a:r>
                  <a:r>
                    <a:rPr kumimoji="0" lang="en-US" sz="2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 b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ackground channel: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𝜓𝜂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720" y="2168860"/>
                  <a:ext cx="4086146" cy="11521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388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188854" y="1260049"/>
            <a:ext cx="33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the Stage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83768" y="5085184"/>
            <a:ext cx="5184576" cy="1512168"/>
            <a:chOff x="1835696" y="5085184"/>
            <a:chExt cx="5184576" cy="1512168"/>
          </a:xfrm>
        </p:grpSpPr>
        <p:sp>
          <p:nvSpPr>
            <p:cNvPr id="21" name="Rectangle 20"/>
            <p:cNvSpPr/>
            <p:nvPr/>
          </p:nvSpPr>
          <p:spPr>
            <a:xfrm>
              <a:off x="1835696" y="5085184"/>
              <a:ext cx="5184576" cy="15121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907704" y="5085184"/>
                  <a:ext cx="5040560" cy="1224136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Typical</a:t>
                  </a:r>
                  <a:r>
                    <a:rPr kumimoji="0" lang="en-US" sz="2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 b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ackground channel: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𝜓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Verdana" panose="020B0604030504040204" pitchFamily="34" charset="0"/>
                                    <a:ea typeface="ＭＳ Ｐゴシック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⇝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5085184"/>
                  <a:ext cx="5040560" cy="12241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37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154014" y="6165304"/>
              <a:ext cx="1423275" cy="420340"/>
              <a:chOff x="1547664" y="5816972"/>
              <a:chExt cx="1423275" cy="420340"/>
            </a:xfrm>
          </p:grpSpPr>
          <p:sp>
            <p:nvSpPr>
              <p:cNvPr id="24" name="Left Bracket 23"/>
              <p:cNvSpPr/>
              <p:nvPr/>
            </p:nvSpPr>
            <p:spPr>
              <a:xfrm rot="16200000">
                <a:off x="1863040" y="5609939"/>
                <a:ext cx="125663" cy="539729"/>
              </a:xfrm>
              <a:prstGeom prst="leftBracket">
                <a:avLst>
                  <a:gd name="adj" fmla="val 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47664" y="5898758"/>
                <a:ext cx="142327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Low E, lost</a:t>
                </a:r>
                <a:endParaRPr lang="nl-NL" sz="1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265056" y="3573016"/>
            <a:ext cx="5979352" cy="1224136"/>
            <a:chOff x="1400960" y="3573016"/>
            <a:chExt cx="5979352" cy="1224136"/>
          </a:xfrm>
        </p:grpSpPr>
        <p:sp>
          <p:nvSpPr>
            <p:cNvPr id="2" name="Rectangle 1"/>
            <p:cNvSpPr/>
            <p:nvPr/>
          </p:nvSpPr>
          <p:spPr>
            <a:xfrm>
              <a:off x="1400960" y="3573016"/>
              <a:ext cx="5979352" cy="1224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475656" y="3609089"/>
                  <a:ext cx="5904656" cy="1138839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Example of desired signal: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𝑌</m:t>
                        </m:r>
                        <m:d>
                          <m:d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4260</m:t>
                            </m:r>
                          </m:e>
                        </m:d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f>
                          <m:fPr>
                            <m:type m:val="lin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3609089"/>
                  <a:ext cx="5904656" cy="113883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653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/>
          <p:cNvSpPr/>
          <p:nvPr/>
        </p:nvSpPr>
        <p:spPr>
          <a:xfrm>
            <a:off x="5110716" y="4178508"/>
            <a:ext cx="1080120" cy="618644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0"/>
          <p:cNvSpPr/>
          <p:nvPr/>
        </p:nvSpPr>
        <p:spPr>
          <a:xfrm>
            <a:off x="6406860" y="4185084"/>
            <a:ext cx="1656184" cy="618644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xtBox 31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512" y="2636912"/>
            <a:ext cx="4608512" cy="3672408"/>
            <a:chOff x="179512" y="2636912"/>
            <a:chExt cx="4608512" cy="3672408"/>
          </a:xfrm>
        </p:grpSpPr>
        <p:sp>
          <p:nvSpPr>
            <p:cNvPr id="5" name="Rectangle 4"/>
            <p:cNvSpPr/>
            <p:nvPr/>
          </p:nvSpPr>
          <p:spPr>
            <a:xfrm>
              <a:off x="4355976" y="2636912"/>
              <a:ext cx="432048" cy="288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3356990"/>
              <a:ext cx="324036" cy="25922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512" y="5949280"/>
              <a:ext cx="230425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3548" y="5373216"/>
              <a:ext cx="1620180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512" y="5445224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 Black" panose="020B0A04020102020204" pitchFamily="34" charset="0"/>
                </a:rPr>
                <a:t>Background: ~20 MHz</a:t>
              </a:r>
              <a:endParaRPr lang="nl-NL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2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95936" y="6037483"/>
            <a:ext cx="710638" cy="792088"/>
            <a:chOff x="5940152" y="3501007"/>
            <a:chExt cx="710638" cy="792088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894908" y="3546251"/>
              <a:ext cx="792088" cy="701599"/>
              <a:chOff x="3923928" y="3828553"/>
              <a:chExt cx="934370" cy="701599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>
                <a:off x="4391114" y="4062967"/>
                <a:ext cx="0" cy="93436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3923928" y="3828553"/>
                <a:ext cx="0" cy="696616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Freeform 81"/>
            <p:cNvSpPr/>
            <p:nvPr/>
          </p:nvSpPr>
          <p:spPr>
            <a:xfrm rot="16200000">
              <a:off x="6162254" y="3510042"/>
              <a:ext cx="275474" cy="701598"/>
            </a:xfrm>
            <a:custGeom>
              <a:avLst/>
              <a:gdLst>
                <a:gd name="connsiteX0" fmla="*/ 0 w 1004207"/>
                <a:gd name="connsiteY0" fmla="*/ 653146 h 653146"/>
                <a:gd name="connsiteX1" fmla="*/ 244929 w 1004207"/>
                <a:gd name="connsiteY1" fmla="*/ 506189 h 653146"/>
                <a:gd name="connsiteX2" fmla="*/ 514350 w 1004207"/>
                <a:gd name="connsiteY2" fmla="*/ 3 h 653146"/>
                <a:gd name="connsiteX3" fmla="*/ 791936 w 1004207"/>
                <a:gd name="connsiteY3" fmla="*/ 514353 h 653146"/>
                <a:gd name="connsiteX4" fmla="*/ 1004207 w 1004207"/>
                <a:gd name="connsiteY4" fmla="*/ 644982 h 65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207" h="653146">
                  <a:moveTo>
                    <a:pt x="0" y="653146"/>
                  </a:moveTo>
                  <a:cubicBezTo>
                    <a:pt x="79602" y="634096"/>
                    <a:pt x="159204" y="615046"/>
                    <a:pt x="244929" y="506189"/>
                  </a:cubicBezTo>
                  <a:cubicBezTo>
                    <a:pt x="330654" y="397332"/>
                    <a:pt x="423182" y="-1358"/>
                    <a:pt x="514350" y="3"/>
                  </a:cubicBezTo>
                  <a:cubicBezTo>
                    <a:pt x="605518" y="1364"/>
                    <a:pt x="710293" y="406857"/>
                    <a:pt x="791936" y="514353"/>
                  </a:cubicBezTo>
                  <a:cubicBezTo>
                    <a:pt x="873579" y="621849"/>
                    <a:pt x="938893" y="633415"/>
                    <a:pt x="1004207" y="644982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851920" y="3755295"/>
            <a:ext cx="943832" cy="825833"/>
            <a:chOff x="3803579" y="3003671"/>
            <a:chExt cx="943832" cy="825833"/>
          </a:xfrm>
        </p:grpSpPr>
        <p:sp>
          <p:nvSpPr>
            <p:cNvPr id="107" name="Freeform 106"/>
            <p:cNvSpPr/>
            <p:nvPr/>
          </p:nvSpPr>
          <p:spPr>
            <a:xfrm rot="16200000">
              <a:off x="4037840" y="3223155"/>
              <a:ext cx="494382" cy="718314"/>
            </a:xfrm>
            <a:custGeom>
              <a:avLst/>
              <a:gdLst>
                <a:gd name="connsiteX0" fmla="*/ 0 w 391886"/>
                <a:gd name="connsiteY0" fmla="*/ 326571 h 326571"/>
                <a:gd name="connsiteX1" fmla="*/ 97972 w 391886"/>
                <a:gd name="connsiteY1" fmla="*/ 326571 h 326571"/>
                <a:gd name="connsiteX2" fmla="*/ 97972 w 391886"/>
                <a:gd name="connsiteY2" fmla="*/ 212271 h 326571"/>
                <a:gd name="connsiteX3" fmla="*/ 163286 w 391886"/>
                <a:gd name="connsiteY3" fmla="*/ 212271 h 326571"/>
                <a:gd name="connsiteX4" fmla="*/ 171450 w 391886"/>
                <a:gd name="connsiteY4" fmla="*/ 97971 h 326571"/>
                <a:gd name="connsiteX5" fmla="*/ 228600 w 391886"/>
                <a:gd name="connsiteY5" fmla="*/ 97971 h 326571"/>
                <a:gd name="connsiteX6" fmla="*/ 228600 w 391886"/>
                <a:gd name="connsiteY6" fmla="*/ 0 h 326571"/>
                <a:gd name="connsiteX7" fmla="*/ 285750 w 391886"/>
                <a:gd name="connsiteY7" fmla="*/ 0 h 326571"/>
                <a:gd name="connsiteX8" fmla="*/ 277586 w 391886"/>
                <a:gd name="connsiteY8" fmla="*/ 97971 h 326571"/>
                <a:gd name="connsiteX9" fmla="*/ 334736 w 391886"/>
                <a:gd name="connsiteY9" fmla="*/ 89807 h 326571"/>
                <a:gd name="connsiteX10" fmla="*/ 334736 w 391886"/>
                <a:gd name="connsiteY10" fmla="*/ 187779 h 326571"/>
                <a:gd name="connsiteX11" fmla="*/ 391886 w 391886"/>
                <a:gd name="connsiteY11" fmla="*/ 195943 h 326571"/>
                <a:gd name="connsiteX12" fmla="*/ 391886 w 391886"/>
                <a:gd name="connsiteY12" fmla="*/ 293914 h 326571"/>
                <a:gd name="connsiteX13" fmla="*/ 391886 w 391886"/>
                <a:gd name="connsiteY13" fmla="*/ 293914 h 326571"/>
                <a:gd name="connsiteX0" fmla="*/ 0 w 400050"/>
                <a:gd name="connsiteY0" fmla="*/ 326571 h 326571"/>
                <a:gd name="connsiteX1" fmla="*/ 97972 w 400050"/>
                <a:gd name="connsiteY1" fmla="*/ 326571 h 326571"/>
                <a:gd name="connsiteX2" fmla="*/ 97972 w 400050"/>
                <a:gd name="connsiteY2" fmla="*/ 212271 h 326571"/>
                <a:gd name="connsiteX3" fmla="*/ 163286 w 400050"/>
                <a:gd name="connsiteY3" fmla="*/ 212271 h 326571"/>
                <a:gd name="connsiteX4" fmla="*/ 171450 w 400050"/>
                <a:gd name="connsiteY4" fmla="*/ 97971 h 326571"/>
                <a:gd name="connsiteX5" fmla="*/ 228600 w 400050"/>
                <a:gd name="connsiteY5" fmla="*/ 97971 h 326571"/>
                <a:gd name="connsiteX6" fmla="*/ 228600 w 400050"/>
                <a:gd name="connsiteY6" fmla="*/ 0 h 326571"/>
                <a:gd name="connsiteX7" fmla="*/ 285750 w 400050"/>
                <a:gd name="connsiteY7" fmla="*/ 0 h 326571"/>
                <a:gd name="connsiteX8" fmla="*/ 277586 w 400050"/>
                <a:gd name="connsiteY8" fmla="*/ 97971 h 326571"/>
                <a:gd name="connsiteX9" fmla="*/ 334736 w 400050"/>
                <a:gd name="connsiteY9" fmla="*/ 89807 h 326571"/>
                <a:gd name="connsiteX10" fmla="*/ 334736 w 400050"/>
                <a:gd name="connsiteY10" fmla="*/ 187779 h 326571"/>
                <a:gd name="connsiteX11" fmla="*/ 391886 w 400050"/>
                <a:gd name="connsiteY11" fmla="*/ 195943 h 326571"/>
                <a:gd name="connsiteX12" fmla="*/ 391886 w 400050"/>
                <a:gd name="connsiteY12" fmla="*/ 293914 h 326571"/>
                <a:gd name="connsiteX13" fmla="*/ 391886 w 400050"/>
                <a:gd name="connsiteY13" fmla="*/ 293914 h 326571"/>
                <a:gd name="connsiteX14" fmla="*/ 400050 w 400050"/>
                <a:gd name="connsiteY14" fmla="*/ 302079 h 326571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77586 w 522514"/>
                <a:gd name="connsiteY8" fmla="*/ 97971 h 359229"/>
                <a:gd name="connsiteX9" fmla="*/ 334736 w 522514"/>
                <a:gd name="connsiteY9" fmla="*/ 89807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4736 w 522514"/>
                <a:gd name="connsiteY9" fmla="*/ 89807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4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94570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7117 w 522514"/>
                <a:gd name="connsiteY10" fmla="*/ 199685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7117 w 522514"/>
                <a:gd name="connsiteY10" fmla="*/ 192541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7117 w 522514"/>
                <a:gd name="connsiteY10" fmla="*/ 192541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4268 w 522514"/>
                <a:gd name="connsiteY13" fmla="*/ 312964 h 359229"/>
                <a:gd name="connsiteX14" fmla="*/ 522514 w 522514"/>
                <a:gd name="connsiteY14" fmla="*/ 359229 h 359229"/>
                <a:gd name="connsiteX0" fmla="*/ 0 w 522514"/>
                <a:gd name="connsiteY0" fmla="*/ 326571 h 326571"/>
                <a:gd name="connsiteX1" fmla="*/ 97972 w 522514"/>
                <a:gd name="connsiteY1" fmla="*/ 326571 h 326571"/>
                <a:gd name="connsiteX2" fmla="*/ 97972 w 522514"/>
                <a:gd name="connsiteY2" fmla="*/ 212271 h 326571"/>
                <a:gd name="connsiteX3" fmla="*/ 163286 w 522514"/>
                <a:gd name="connsiteY3" fmla="*/ 212271 h 326571"/>
                <a:gd name="connsiteX4" fmla="*/ 171450 w 522514"/>
                <a:gd name="connsiteY4" fmla="*/ 97971 h 326571"/>
                <a:gd name="connsiteX5" fmla="*/ 228600 w 522514"/>
                <a:gd name="connsiteY5" fmla="*/ 97971 h 326571"/>
                <a:gd name="connsiteX6" fmla="*/ 228600 w 522514"/>
                <a:gd name="connsiteY6" fmla="*/ 0 h 326571"/>
                <a:gd name="connsiteX7" fmla="*/ 285750 w 522514"/>
                <a:gd name="connsiteY7" fmla="*/ 0 h 326571"/>
                <a:gd name="connsiteX8" fmla="*/ 284730 w 522514"/>
                <a:gd name="connsiteY8" fmla="*/ 97971 h 326571"/>
                <a:gd name="connsiteX9" fmla="*/ 339498 w 522514"/>
                <a:gd name="connsiteY9" fmla="*/ 101713 h 326571"/>
                <a:gd name="connsiteX10" fmla="*/ 337117 w 522514"/>
                <a:gd name="connsiteY10" fmla="*/ 192541 h 326571"/>
                <a:gd name="connsiteX11" fmla="*/ 391886 w 522514"/>
                <a:gd name="connsiteY11" fmla="*/ 195943 h 326571"/>
                <a:gd name="connsiteX12" fmla="*/ 391886 w 522514"/>
                <a:gd name="connsiteY12" fmla="*/ 293914 h 326571"/>
                <a:gd name="connsiteX13" fmla="*/ 394268 w 522514"/>
                <a:gd name="connsiteY13" fmla="*/ 312964 h 326571"/>
                <a:gd name="connsiteX14" fmla="*/ 522514 w 52251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71450 w 465364"/>
                <a:gd name="connsiteY4" fmla="*/ 97971 h 326571"/>
                <a:gd name="connsiteX5" fmla="*/ 228600 w 465364"/>
                <a:gd name="connsiteY5" fmla="*/ 97971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57163 w 465364"/>
                <a:gd name="connsiteY4" fmla="*/ 97971 h 326571"/>
                <a:gd name="connsiteX5" fmla="*/ 228600 w 465364"/>
                <a:gd name="connsiteY5" fmla="*/ 97971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28600 w 465364"/>
                <a:gd name="connsiteY5" fmla="*/ 97971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30981 w 465364"/>
                <a:gd name="connsiteY5" fmla="*/ 107496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23838 w 465364"/>
                <a:gd name="connsiteY5" fmla="*/ 100352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33363 w 465364"/>
                <a:gd name="connsiteY5" fmla="*/ 105115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28601 w 465364"/>
                <a:gd name="connsiteY5" fmla="*/ 102733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39171"/>
                <a:gd name="connsiteY0" fmla="*/ 324189 h 326571"/>
                <a:gd name="connsiteX1" fmla="*/ 71779 w 439171"/>
                <a:gd name="connsiteY1" fmla="*/ 326571 h 326571"/>
                <a:gd name="connsiteX2" fmla="*/ 71779 w 439171"/>
                <a:gd name="connsiteY2" fmla="*/ 212271 h 326571"/>
                <a:gd name="connsiteX3" fmla="*/ 137093 w 439171"/>
                <a:gd name="connsiteY3" fmla="*/ 212271 h 326571"/>
                <a:gd name="connsiteX4" fmla="*/ 138114 w 439171"/>
                <a:gd name="connsiteY4" fmla="*/ 102734 h 326571"/>
                <a:gd name="connsiteX5" fmla="*/ 202408 w 439171"/>
                <a:gd name="connsiteY5" fmla="*/ 102733 h 326571"/>
                <a:gd name="connsiteX6" fmla="*/ 202407 w 439171"/>
                <a:gd name="connsiteY6" fmla="*/ 0 h 326571"/>
                <a:gd name="connsiteX7" fmla="*/ 259557 w 439171"/>
                <a:gd name="connsiteY7" fmla="*/ 0 h 326571"/>
                <a:gd name="connsiteX8" fmla="*/ 258537 w 439171"/>
                <a:gd name="connsiteY8" fmla="*/ 97971 h 326571"/>
                <a:gd name="connsiteX9" fmla="*/ 313305 w 439171"/>
                <a:gd name="connsiteY9" fmla="*/ 101713 h 326571"/>
                <a:gd name="connsiteX10" fmla="*/ 310924 w 439171"/>
                <a:gd name="connsiteY10" fmla="*/ 192541 h 326571"/>
                <a:gd name="connsiteX11" fmla="*/ 365693 w 439171"/>
                <a:gd name="connsiteY11" fmla="*/ 195943 h 326571"/>
                <a:gd name="connsiteX12" fmla="*/ 365693 w 439171"/>
                <a:gd name="connsiteY12" fmla="*/ 293914 h 326571"/>
                <a:gd name="connsiteX13" fmla="*/ 368075 w 439171"/>
                <a:gd name="connsiteY13" fmla="*/ 312964 h 326571"/>
                <a:gd name="connsiteX14" fmla="*/ 439171 w 439171"/>
                <a:gd name="connsiteY14" fmla="*/ 313985 h 326571"/>
                <a:gd name="connsiteX0" fmla="*/ 0 w 436789"/>
                <a:gd name="connsiteY0" fmla="*/ 331333 h 331333"/>
                <a:gd name="connsiteX1" fmla="*/ 69397 w 436789"/>
                <a:gd name="connsiteY1" fmla="*/ 326571 h 331333"/>
                <a:gd name="connsiteX2" fmla="*/ 69397 w 436789"/>
                <a:gd name="connsiteY2" fmla="*/ 212271 h 331333"/>
                <a:gd name="connsiteX3" fmla="*/ 134711 w 436789"/>
                <a:gd name="connsiteY3" fmla="*/ 212271 h 331333"/>
                <a:gd name="connsiteX4" fmla="*/ 135732 w 436789"/>
                <a:gd name="connsiteY4" fmla="*/ 102734 h 331333"/>
                <a:gd name="connsiteX5" fmla="*/ 200026 w 436789"/>
                <a:gd name="connsiteY5" fmla="*/ 102733 h 331333"/>
                <a:gd name="connsiteX6" fmla="*/ 200025 w 436789"/>
                <a:gd name="connsiteY6" fmla="*/ 0 h 331333"/>
                <a:gd name="connsiteX7" fmla="*/ 257175 w 436789"/>
                <a:gd name="connsiteY7" fmla="*/ 0 h 331333"/>
                <a:gd name="connsiteX8" fmla="*/ 256155 w 436789"/>
                <a:gd name="connsiteY8" fmla="*/ 97971 h 331333"/>
                <a:gd name="connsiteX9" fmla="*/ 310923 w 436789"/>
                <a:gd name="connsiteY9" fmla="*/ 101713 h 331333"/>
                <a:gd name="connsiteX10" fmla="*/ 308542 w 436789"/>
                <a:gd name="connsiteY10" fmla="*/ 192541 h 331333"/>
                <a:gd name="connsiteX11" fmla="*/ 363311 w 436789"/>
                <a:gd name="connsiteY11" fmla="*/ 195943 h 331333"/>
                <a:gd name="connsiteX12" fmla="*/ 363311 w 436789"/>
                <a:gd name="connsiteY12" fmla="*/ 293914 h 331333"/>
                <a:gd name="connsiteX13" fmla="*/ 365693 w 436789"/>
                <a:gd name="connsiteY13" fmla="*/ 312964 h 331333"/>
                <a:gd name="connsiteX14" fmla="*/ 436789 w 436789"/>
                <a:gd name="connsiteY14" fmla="*/ 313985 h 331333"/>
                <a:gd name="connsiteX0" fmla="*/ 0 w 439170"/>
                <a:gd name="connsiteY0" fmla="*/ 319427 h 326571"/>
                <a:gd name="connsiteX1" fmla="*/ 71778 w 439170"/>
                <a:gd name="connsiteY1" fmla="*/ 326571 h 326571"/>
                <a:gd name="connsiteX2" fmla="*/ 71778 w 439170"/>
                <a:gd name="connsiteY2" fmla="*/ 212271 h 326571"/>
                <a:gd name="connsiteX3" fmla="*/ 137092 w 439170"/>
                <a:gd name="connsiteY3" fmla="*/ 212271 h 326571"/>
                <a:gd name="connsiteX4" fmla="*/ 138113 w 439170"/>
                <a:gd name="connsiteY4" fmla="*/ 102734 h 326571"/>
                <a:gd name="connsiteX5" fmla="*/ 202407 w 439170"/>
                <a:gd name="connsiteY5" fmla="*/ 102733 h 326571"/>
                <a:gd name="connsiteX6" fmla="*/ 202406 w 439170"/>
                <a:gd name="connsiteY6" fmla="*/ 0 h 326571"/>
                <a:gd name="connsiteX7" fmla="*/ 259556 w 439170"/>
                <a:gd name="connsiteY7" fmla="*/ 0 h 326571"/>
                <a:gd name="connsiteX8" fmla="*/ 258536 w 439170"/>
                <a:gd name="connsiteY8" fmla="*/ 97971 h 326571"/>
                <a:gd name="connsiteX9" fmla="*/ 313304 w 439170"/>
                <a:gd name="connsiteY9" fmla="*/ 101713 h 326571"/>
                <a:gd name="connsiteX10" fmla="*/ 310923 w 439170"/>
                <a:gd name="connsiteY10" fmla="*/ 192541 h 326571"/>
                <a:gd name="connsiteX11" fmla="*/ 365692 w 439170"/>
                <a:gd name="connsiteY11" fmla="*/ 195943 h 326571"/>
                <a:gd name="connsiteX12" fmla="*/ 365692 w 439170"/>
                <a:gd name="connsiteY12" fmla="*/ 293914 h 326571"/>
                <a:gd name="connsiteX13" fmla="*/ 368074 w 439170"/>
                <a:gd name="connsiteY13" fmla="*/ 312964 h 326571"/>
                <a:gd name="connsiteX14" fmla="*/ 439170 w 439170"/>
                <a:gd name="connsiteY14" fmla="*/ 313985 h 326571"/>
                <a:gd name="connsiteX0" fmla="*/ 0 w 439170"/>
                <a:gd name="connsiteY0" fmla="*/ 319427 h 330994"/>
                <a:gd name="connsiteX1" fmla="*/ 9185 w 439170"/>
                <a:gd name="connsiteY1" fmla="*/ 330994 h 330994"/>
                <a:gd name="connsiteX2" fmla="*/ 71778 w 439170"/>
                <a:gd name="connsiteY2" fmla="*/ 326571 h 330994"/>
                <a:gd name="connsiteX3" fmla="*/ 71778 w 439170"/>
                <a:gd name="connsiteY3" fmla="*/ 212271 h 330994"/>
                <a:gd name="connsiteX4" fmla="*/ 137092 w 439170"/>
                <a:gd name="connsiteY4" fmla="*/ 212271 h 330994"/>
                <a:gd name="connsiteX5" fmla="*/ 138113 w 439170"/>
                <a:gd name="connsiteY5" fmla="*/ 102734 h 330994"/>
                <a:gd name="connsiteX6" fmla="*/ 202407 w 439170"/>
                <a:gd name="connsiteY6" fmla="*/ 102733 h 330994"/>
                <a:gd name="connsiteX7" fmla="*/ 202406 w 439170"/>
                <a:gd name="connsiteY7" fmla="*/ 0 h 330994"/>
                <a:gd name="connsiteX8" fmla="*/ 259556 w 439170"/>
                <a:gd name="connsiteY8" fmla="*/ 0 h 330994"/>
                <a:gd name="connsiteX9" fmla="*/ 258536 w 439170"/>
                <a:gd name="connsiteY9" fmla="*/ 97971 h 330994"/>
                <a:gd name="connsiteX10" fmla="*/ 313304 w 439170"/>
                <a:gd name="connsiteY10" fmla="*/ 101713 h 330994"/>
                <a:gd name="connsiteX11" fmla="*/ 310923 w 439170"/>
                <a:gd name="connsiteY11" fmla="*/ 192541 h 330994"/>
                <a:gd name="connsiteX12" fmla="*/ 365692 w 439170"/>
                <a:gd name="connsiteY12" fmla="*/ 195943 h 330994"/>
                <a:gd name="connsiteX13" fmla="*/ 365692 w 439170"/>
                <a:gd name="connsiteY13" fmla="*/ 293914 h 330994"/>
                <a:gd name="connsiteX14" fmla="*/ 368074 w 439170"/>
                <a:gd name="connsiteY14" fmla="*/ 312964 h 330994"/>
                <a:gd name="connsiteX15" fmla="*/ 439170 w 439170"/>
                <a:gd name="connsiteY15" fmla="*/ 313985 h 330994"/>
                <a:gd name="connsiteX0" fmla="*/ 29199 w 468369"/>
                <a:gd name="connsiteY0" fmla="*/ 319427 h 326571"/>
                <a:gd name="connsiteX1" fmla="*/ 284 w 468369"/>
                <a:gd name="connsiteY1" fmla="*/ 226219 h 326571"/>
                <a:gd name="connsiteX2" fmla="*/ 100977 w 468369"/>
                <a:gd name="connsiteY2" fmla="*/ 326571 h 326571"/>
                <a:gd name="connsiteX3" fmla="*/ 100977 w 468369"/>
                <a:gd name="connsiteY3" fmla="*/ 212271 h 326571"/>
                <a:gd name="connsiteX4" fmla="*/ 166291 w 468369"/>
                <a:gd name="connsiteY4" fmla="*/ 212271 h 326571"/>
                <a:gd name="connsiteX5" fmla="*/ 167312 w 468369"/>
                <a:gd name="connsiteY5" fmla="*/ 102734 h 326571"/>
                <a:gd name="connsiteX6" fmla="*/ 231606 w 468369"/>
                <a:gd name="connsiteY6" fmla="*/ 102733 h 326571"/>
                <a:gd name="connsiteX7" fmla="*/ 231605 w 468369"/>
                <a:gd name="connsiteY7" fmla="*/ 0 h 326571"/>
                <a:gd name="connsiteX8" fmla="*/ 288755 w 468369"/>
                <a:gd name="connsiteY8" fmla="*/ 0 h 326571"/>
                <a:gd name="connsiteX9" fmla="*/ 287735 w 468369"/>
                <a:gd name="connsiteY9" fmla="*/ 97971 h 326571"/>
                <a:gd name="connsiteX10" fmla="*/ 342503 w 468369"/>
                <a:gd name="connsiteY10" fmla="*/ 101713 h 326571"/>
                <a:gd name="connsiteX11" fmla="*/ 340122 w 468369"/>
                <a:gd name="connsiteY11" fmla="*/ 192541 h 326571"/>
                <a:gd name="connsiteX12" fmla="*/ 394891 w 468369"/>
                <a:gd name="connsiteY12" fmla="*/ 195943 h 326571"/>
                <a:gd name="connsiteX13" fmla="*/ 394891 w 468369"/>
                <a:gd name="connsiteY13" fmla="*/ 293914 h 326571"/>
                <a:gd name="connsiteX14" fmla="*/ 397273 w 468369"/>
                <a:gd name="connsiteY14" fmla="*/ 312964 h 326571"/>
                <a:gd name="connsiteX15" fmla="*/ 468369 w 468369"/>
                <a:gd name="connsiteY15" fmla="*/ 313985 h 326571"/>
                <a:gd name="connsiteX0" fmla="*/ 0 w 439170"/>
                <a:gd name="connsiteY0" fmla="*/ 319427 h 333236"/>
                <a:gd name="connsiteX1" fmla="*/ 71778 w 439170"/>
                <a:gd name="connsiteY1" fmla="*/ 326571 h 333236"/>
                <a:gd name="connsiteX2" fmla="*/ 71778 w 439170"/>
                <a:gd name="connsiteY2" fmla="*/ 212271 h 333236"/>
                <a:gd name="connsiteX3" fmla="*/ 137092 w 439170"/>
                <a:gd name="connsiteY3" fmla="*/ 212271 h 333236"/>
                <a:gd name="connsiteX4" fmla="*/ 138113 w 439170"/>
                <a:gd name="connsiteY4" fmla="*/ 102734 h 333236"/>
                <a:gd name="connsiteX5" fmla="*/ 202407 w 439170"/>
                <a:gd name="connsiteY5" fmla="*/ 102733 h 333236"/>
                <a:gd name="connsiteX6" fmla="*/ 202406 w 439170"/>
                <a:gd name="connsiteY6" fmla="*/ 0 h 333236"/>
                <a:gd name="connsiteX7" fmla="*/ 259556 w 439170"/>
                <a:gd name="connsiteY7" fmla="*/ 0 h 333236"/>
                <a:gd name="connsiteX8" fmla="*/ 258536 w 439170"/>
                <a:gd name="connsiteY8" fmla="*/ 97971 h 333236"/>
                <a:gd name="connsiteX9" fmla="*/ 313304 w 439170"/>
                <a:gd name="connsiteY9" fmla="*/ 101713 h 333236"/>
                <a:gd name="connsiteX10" fmla="*/ 310923 w 439170"/>
                <a:gd name="connsiteY10" fmla="*/ 192541 h 333236"/>
                <a:gd name="connsiteX11" fmla="*/ 365692 w 439170"/>
                <a:gd name="connsiteY11" fmla="*/ 195943 h 333236"/>
                <a:gd name="connsiteX12" fmla="*/ 365692 w 439170"/>
                <a:gd name="connsiteY12" fmla="*/ 293914 h 333236"/>
                <a:gd name="connsiteX13" fmla="*/ 368074 w 439170"/>
                <a:gd name="connsiteY13" fmla="*/ 312964 h 333236"/>
                <a:gd name="connsiteX14" fmla="*/ 439170 w 439170"/>
                <a:gd name="connsiteY14" fmla="*/ 313985 h 333236"/>
                <a:gd name="connsiteX0" fmla="*/ 0 w 439170"/>
                <a:gd name="connsiteY0" fmla="*/ 319427 h 326571"/>
                <a:gd name="connsiteX1" fmla="*/ 71778 w 439170"/>
                <a:gd name="connsiteY1" fmla="*/ 326571 h 326571"/>
                <a:gd name="connsiteX2" fmla="*/ 71778 w 439170"/>
                <a:gd name="connsiteY2" fmla="*/ 212271 h 326571"/>
                <a:gd name="connsiteX3" fmla="*/ 137092 w 439170"/>
                <a:gd name="connsiteY3" fmla="*/ 212271 h 326571"/>
                <a:gd name="connsiteX4" fmla="*/ 138113 w 439170"/>
                <a:gd name="connsiteY4" fmla="*/ 102734 h 326571"/>
                <a:gd name="connsiteX5" fmla="*/ 202407 w 439170"/>
                <a:gd name="connsiteY5" fmla="*/ 102733 h 326571"/>
                <a:gd name="connsiteX6" fmla="*/ 202406 w 439170"/>
                <a:gd name="connsiteY6" fmla="*/ 0 h 326571"/>
                <a:gd name="connsiteX7" fmla="*/ 259556 w 439170"/>
                <a:gd name="connsiteY7" fmla="*/ 0 h 326571"/>
                <a:gd name="connsiteX8" fmla="*/ 258536 w 439170"/>
                <a:gd name="connsiteY8" fmla="*/ 97971 h 326571"/>
                <a:gd name="connsiteX9" fmla="*/ 313304 w 439170"/>
                <a:gd name="connsiteY9" fmla="*/ 101713 h 326571"/>
                <a:gd name="connsiteX10" fmla="*/ 310923 w 439170"/>
                <a:gd name="connsiteY10" fmla="*/ 192541 h 326571"/>
                <a:gd name="connsiteX11" fmla="*/ 365692 w 439170"/>
                <a:gd name="connsiteY11" fmla="*/ 195943 h 326571"/>
                <a:gd name="connsiteX12" fmla="*/ 365692 w 439170"/>
                <a:gd name="connsiteY12" fmla="*/ 293914 h 326571"/>
                <a:gd name="connsiteX13" fmla="*/ 368074 w 439170"/>
                <a:gd name="connsiteY13" fmla="*/ 312964 h 326571"/>
                <a:gd name="connsiteX14" fmla="*/ 439170 w 439170"/>
                <a:gd name="connsiteY14" fmla="*/ 313985 h 326571"/>
                <a:gd name="connsiteX0" fmla="*/ 0 w 422501"/>
                <a:gd name="connsiteY0" fmla="*/ 371814 h 371847"/>
                <a:gd name="connsiteX1" fmla="*/ 55109 w 422501"/>
                <a:gd name="connsiteY1" fmla="*/ 326571 h 371847"/>
                <a:gd name="connsiteX2" fmla="*/ 55109 w 422501"/>
                <a:gd name="connsiteY2" fmla="*/ 212271 h 371847"/>
                <a:gd name="connsiteX3" fmla="*/ 120423 w 422501"/>
                <a:gd name="connsiteY3" fmla="*/ 212271 h 371847"/>
                <a:gd name="connsiteX4" fmla="*/ 121444 w 422501"/>
                <a:gd name="connsiteY4" fmla="*/ 102734 h 371847"/>
                <a:gd name="connsiteX5" fmla="*/ 185738 w 422501"/>
                <a:gd name="connsiteY5" fmla="*/ 102733 h 371847"/>
                <a:gd name="connsiteX6" fmla="*/ 185737 w 422501"/>
                <a:gd name="connsiteY6" fmla="*/ 0 h 371847"/>
                <a:gd name="connsiteX7" fmla="*/ 242887 w 422501"/>
                <a:gd name="connsiteY7" fmla="*/ 0 h 371847"/>
                <a:gd name="connsiteX8" fmla="*/ 241867 w 422501"/>
                <a:gd name="connsiteY8" fmla="*/ 97971 h 371847"/>
                <a:gd name="connsiteX9" fmla="*/ 296635 w 422501"/>
                <a:gd name="connsiteY9" fmla="*/ 101713 h 371847"/>
                <a:gd name="connsiteX10" fmla="*/ 294254 w 422501"/>
                <a:gd name="connsiteY10" fmla="*/ 192541 h 371847"/>
                <a:gd name="connsiteX11" fmla="*/ 349023 w 422501"/>
                <a:gd name="connsiteY11" fmla="*/ 195943 h 371847"/>
                <a:gd name="connsiteX12" fmla="*/ 349023 w 422501"/>
                <a:gd name="connsiteY12" fmla="*/ 293914 h 371847"/>
                <a:gd name="connsiteX13" fmla="*/ 351405 w 422501"/>
                <a:gd name="connsiteY13" fmla="*/ 312964 h 371847"/>
                <a:gd name="connsiteX14" fmla="*/ 422501 w 422501"/>
                <a:gd name="connsiteY14" fmla="*/ 313985 h 371847"/>
                <a:gd name="connsiteX0" fmla="*/ 0 w 434407"/>
                <a:gd name="connsiteY0" fmla="*/ 331332 h 331529"/>
                <a:gd name="connsiteX1" fmla="*/ 67015 w 434407"/>
                <a:gd name="connsiteY1" fmla="*/ 326571 h 331529"/>
                <a:gd name="connsiteX2" fmla="*/ 67015 w 434407"/>
                <a:gd name="connsiteY2" fmla="*/ 212271 h 331529"/>
                <a:gd name="connsiteX3" fmla="*/ 132329 w 434407"/>
                <a:gd name="connsiteY3" fmla="*/ 212271 h 331529"/>
                <a:gd name="connsiteX4" fmla="*/ 133350 w 434407"/>
                <a:gd name="connsiteY4" fmla="*/ 102734 h 331529"/>
                <a:gd name="connsiteX5" fmla="*/ 197644 w 434407"/>
                <a:gd name="connsiteY5" fmla="*/ 102733 h 331529"/>
                <a:gd name="connsiteX6" fmla="*/ 197643 w 434407"/>
                <a:gd name="connsiteY6" fmla="*/ 0 h 331529"/>
                <a:gd name="connsiteX7" fmla="*/ 254793 w 434407"/>
                <a:gd name="connsiteY7" fmla="*/ 0 h 331529"/>
                <a:gd name="connsiteX8" fmla="*/ 253773 w 434407"/>
                <a:gd name="connsiteY8" fmla="*/ 97971 h 331529"/>
                <a:gd name="connsiteX9" fmla="*/ 308541 w 434407"/>
                <a:gd name="connsiteY9" fmla="*/ 101713 h 331529"/>
                <a:gd name="connsiteX10" fmla="*/ 306160 w 434407"/>
                <a:gd name="connsiteY10" fmla="*/ 192541 h 331529"/>
                <a:gd name="connsiteX11" fmla="*/ 360929 w 434407"/>
                <a:gd name="connsiteY11" fmla="*/ 195943 h 331529"/>
                <a:gd name="connsiteX12" fmla="*/ 360929 w 434407"/>
                <a:gd name="connsiteY12" fmla="*/ 293914 h 331529"/>
                <a:gd name="connsiteX13" fmla="*/ 363311 w 434407"/>
                <a:gd name="connsiteY13" fmla="*/ 312964 h 331529"/>
                <a:gd name="connsiteX14" fmla="*/ 434407 w 434407"/>
                <a:gd name="connsiteY14" fmla="*/ 313985 h 331529"/>
                <a:gd name="connsiteX0" fmla="*/ 0 w 434407"/>
                <a:gd name="connsiteY0" fmla="*/ 324188 h 326571"/>
                <a:gd name="connsiteX1" fmla="*/ 67015 w 434407"/>
                <a:gd name="connsiteY1" fmla="*/ 326571 h 326571"/>
                <a:gd name="connsiteX2" fmla="*/ 67015 w 434407"/>
                <a:gd name="connsiteY2" fmla="*/ 212271 h 326571"/>
                <a:gd name="connsiteX3" fmla="*/ 132329 w 434407"/>
                <a:gd name="connsiteY3" fmla="*/ 212271 h 326571"/>
                <a:gd name="connsiteX4" fmla="*/ 133350 w 434407"/>
                <a:gd name="connsiteY4" fmla="*/ 102734 h 326571"/>
                <a:gd name="connsiteX5" fmla="*/ 197644 w 434407"/>
                <a:gd name="connsiteY5" fmla="*/ 102733 h 326571"/>
                <a:gd name="connsiteX6" fmla="*/ 197643 w 434407"/>
                <a:gd name="connsiteY6" fmla="*/ 0 h 326571"/>
                <a:gd name="connsiteX7" fmla="*/ 254793 w 434407"/>
                <a:gd name="connsiteY7" fmla="*/ 0 h 326571"/>
                <a:gd name="connsiteX8" fmla="*/ 253773 w 434407"/>
                <a:gd name="connsiteY8" fmla="*/ 97971 h 326571"/>
                <a:gd name="connsiteX9" fmla="*/ 308541 w 434407"/>
                <a:gd name="connsiteY9" fmla="*/ 101713 h 326571"/>
                <a:gd name="connsiteX10" fmla="*/ 306160 w 434407"/>
                <a:gd name="connsiteY10" fmla="*/ 192541 h 326571"/>
                <a:gd name="connsiteX11" fmla="*/ 360929 w 434407"/>
                <a:gd name="connsiteY11" fmla="*/ 195943 h 326571"/>
                <a:gd name="connsiteX12" fmla="*/ 360929 w 434407"/>
                <a:gd name="connsiteY12" fmla="*/ 293914 h 326571"/>
                <a:gd name="connsiteX13" fmla="*/ 363311 w 434407"/>
                <a:gd name="connsiteY13" fmla="*/ 312964 h 326571"/>
                <a:gd name="connsiteX14" fmla="*/ 434407 w 434407"/>
                <a:gd name="connsiteY14" fmla="*/ 313985 h 326571"/>
                <a:gd name="connsiteX0" fmla="*/ 0 w 434407"/>
                <a:gd name="connsiteY0" fmla="*/ 324188 h 326571"/>
                <a:gd name="connsiteX1" fmla="*/ 67015 w 434407"/>
                <a:gd name="connsiteY1" fmla="*/ 326571 h 326571"/>
                <a:gd name="connsiteX2" fmla="*/ 67015 w 434407"/>
                <a:gd name="connsiteY2" fmla="*/ 212271 h 326571"/>
                <a:gd name="connsiteX3" fmla="*/ 132329 w 434407"/>
                <a:gd name="connsiteY3" fmla="*/ 212271 h 326571"/>
                <a:gd name="connsiteX4" fmla="*/ 133350 w 434407"/>
                <a:gd name="connsiteY4" fmla="*/ 102734 h 326571"/>
                <a:gd name="connsiteX5" fmla="*/ 197644 w 434407"/>
                <a:gd name="connsiteY5" fmla="*/ 102733 h 326571"/>
                <a:gd name="connsiteX6" fmla="*/ 197643 w 434407"/>
                <a:gd name="connsiteY6" fmla="*/ 0 h 326571"/>
                <a:gd name="connsiteX7" fmla="*/ 254793 w 434407"/>
                <a:gd name="connsiteY7" fmla="*/ 0 h 326571"/>
                <a:gd name="connsiteX8" fmla="*/ 253773 w 434407"/>
                <a:gd name="connsiteY8" fmla="*/ 97971 h 326571"/>
                <a:gd name="connsiteX9" fmla="*/ 308541 w 434407"/>
                <a:gd name="connsiteY9" fmla="*/ 101713 h 326571"/>
                <a:gd name="connsiteX10" fmla="*/ 306160 w 434407"/>
                <a:gd name="connsiteY10" fmla="*/ 192541 h 326571"/>
                <a:gd name="connsiteX11" fmla="*/ 360929 w 434407"/>
                <a:gd name="connsiteY11" fmla="*/ 195943 h 326571"/>
                <a:gd name="connsiteX12" fmla="*/ 360929 w 434407"/>
                <a:gd name="connsiteY12" fmla="*/ 293914 h 326571"/>
                <a:gd name="connsiteX13" fmla="*/ 363311 w 434407"/>
                <a:gd name="connsiteY13" fmla="*/ 312964 h 326571"/>
                <a:gd name="connsiteX14" fmla="*/ 434407 w 434407"/>
                <a:gd name="connsiteY14" fmla="*/ 313985 h 326571"/>
                <a:gd name="connsiteX0" fmla="*/ 0 w 434407"/>
                <a:gd name="connsiteY0" fmla="*/ 326569 h 327032"/>
                <a:gd name="connsiteX1" fmla="*/ 67015 w 434407"/>
                <a:gd name="connsiteY1" fmla="*/ 326571 h 327032"/>
                <a:gd name="connsiteX2" fmla="*/ 67015 w 434407"/>
                <a:gd name="connsiteY2" fmla="*/ 212271 h 327032"/>
                <a:gd name="connsiteX3" fmla="*/ 132329 w 434407"/>
                <a:gd name="connsiteY3" fmla="*/ 212271 h 327032"/>
                <a:gd name="connsiteX4" fmla="*/ 133350 w 434407"/>
                <a:gd name="connsiteY4" fmla="*/ 102734 h 327032"/>
                <a:gd name="connsiteX5" fmla="*/ 197644 w 434407"/>
                <a:gd name="connsiteY5" fmla="*/ 102733 h 327032"/>
                <a:gd name="connsiteX6" fmla="*/ 197643 w 434407"/>
                <a:gd name="connsiteY6" fmla="*/ 0 h 327032"/>
                <a:gd name="connsiteX7" fmla="*/ 254793 w 434407"/>
                <a:gd name="connsiteY7" fmla="*/ 0 h 327032"/>
                <a:gd name="connsiteX8" fmla="*/ 253773 w 434407"/>
                <a:gd name="connsiteY8" fmla="*/ 97971 h 327032"/>
                <a:gd name="connsiteX9" fmla="*/ 308541 w 434407"/>
                <a:gd name="connsiteY9" fmla="*/ 101713 h 327032"/>
                <a:gd name="connsiteX10" fmla="*/ 306160 w 434407"/>
                <a:gd name="connsiteY10" fmla="*/ 192541 h 327032"/>
                <a:gd name="connsiteX11" fmla="*/ 360929 w 434407"/>
                <a:gd name="connsiteY11" fmla="*/ 195943 h 327032"/>
                <a:gd name="connsiteX12" fmla="*/ 360929 w 434407"/>
                <a:gd name="connsiteY12" fmla="*/ 293914 h 327032"/>
                <a:gd name="connsiteX13" fmla="*/ 363311 w 434407"/>
                <a:gd name="connsiteY13" fmla="*/ 312964 h 327032"/>
                <a:gd name="connsiteX14" fmla="*/ 434407 w 434407"/>
                <a:gd name="connsiteY14" fmla="*/ 313985 h 32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4407" h="327032">
                  <a:moveTo>
                    <a:pt x="0" y="326569"/>
                  </a:moveTo>
                  <a:cubicBezTo>
                    <a:pt x="14954" y="328057"/>
                    <a:pt x="45527" y="325380"/>
                    <a:pt x="67015" y="326571"/>
                  </a:cubicBezTo>
                  <a:lnTo>
                    <a:pt x="67015" y="212271"/>
                  </a:lnTo>
                  <a:lnTo>
                    <a:pt x="132329" y="212271"/>
                  </a:lnTo>
                  <a:cubicBezTo>
                    <a:pt x="132669" y="175759"/>
                    <a:pt x="133010" y="139246"/>
                    <a:pt x="133350" y="102734"/>
                  </a:cubicBezTo>
                  <a:lnTo>
                    <a:pt x="197644" y="102733"/>
                  </a:lnTo>
                  <a:cubicBezTo>
                    <a:pt x="196850" y="66901"/>
                    <a:pt x="198437" y="35832"/>
                    <a:pt x="197643" y="0"/>
                  </a:cubicBezTo>
                  <a:lnTo>
                    <a:pt x="254793" y="0"/>
                  </a:lnTo>
                  <a:lnTo>
                    <a:pt x="253773" y="97971"/>
                  </a:lnTo>
                  <a:lnTo>
                    <a:pt x="308541" y="101713"/>
                  </a:lnTo>
                  <a:cubicBezTo>
                    <a:pt x="307747" y="134370"/>
                    <a:pt x="306954" y="159884"/>
                    <a:pt x="306160" y="192541"/>
                  </a:cubicBezTo>
                  <a:lnTo>
                    <a:pt x="360929" y="195943"/>
                  </a:lnTo>
                  <a:cubicBezTo>
                    <a:pt x="360929" y="228600"/>
                    <a:pt x="360532" y="274411"/>
                    <a:pt x="360929" y="293914"/>
                  </a:cubicBezTo>
                  <a:cubicBezTo>
                    <a:pt x="361326" y="313417"/>
                    <a:pt x="362517" y="306614"/>
                    <a:pt x="363311" y="312964"/>
                  </a:cubicBezTo>
                  <a:lnTo>
                    <a:pt x="434407" y="313985"/>
                  </a:lnTo>
                </a:path>
              </a:pathLst>
            </a:cu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3803579" y="3829504"/>
              <a:ext cx="943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4747411" y="3003671"/>
              <a:ext cx="0" cy="825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323528" y="5127321"/>
            <a:ext cx="2664296" cy="419781"/>
            <a:chOff x="755576" y="3123364"/>
            <a:chExt cx="2664296" cy="419781"/>
          </a:xfrm>
          <a:solidFill>
            <a:schemeClr val="accent5">
              <a:lumMod val="50000"/>
            </a:schemeClr>
          </a:solidFill>
        </p:grpSpPr>
        <p:sp>
          <p:nvSpPr>
            <p:cNvPr id="111" name="Rectangle 110"/>
            <p:cNvSpPr/>
            <p:nvPr/>
          </p:nvSpPr>
          <p:spPr>
            <a:xfrm>
              <a:off x="755576" y="3123364"/>
              <a:ext cx="2160240" cy="419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Impact" panose="020B0806030902050204" pitchFamily="34" charset="0"/>
                </a:rPr>
                <a:t>Digitiser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2915816" y="3159365"/>
              <a:ext cx="504056" cy="34777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580112" y="4501590"/>
            <a:ext cx="3303326" cy="10156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CR A Std" pitchFamily="49" charset="0"/>
                <a:cs typeface="Arial" panose="020B0604020202020204" pitchFamily="34" charset="0"/>
              </a:rPr>
              <a:t>80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CR A Std" pitchFamily="49" charset="0"/>
                <a:cs typeface="Arial" panose="020B0604020202020204" pitchFamily="34" charset="0"/>
              </a:rPr>
              <a:t>14-bit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CR A Std" pitchFamily="49" charset="0"/>
                <a:cs typeface="Arial" panose="020B0604020202020204" pitchFamily="34" charset="0"/>
              </a:rPr>
              <a:t>32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OCR A Std" pitchFamily="49" charset="0"/>
                <a:cs typeface="Arial" panose="020B0604020202020204" pitchFamily="34" charset="0"/>
              </a:rPr>
              <a:t>ch.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CR A Std" pitchFamily="49" charset="0"/>
                <a:cs typeface="Arial" panose="020B0604020202020204" pitchFamily="34" charset="0"/>
              </a:rPr>
              <a:t> dual gain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OCR A Std" pitchFamily="49" charset="0"/>
              <a:cs typeface="Arial" panose="020B0604020202020204" pitchFamily="34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131840" y="4725144"/>
            <a:ext cx="2448272" cy="1224136"/>
            <a:chOff x="3059832" y="3356992"/>
            <a:chExt cx="2448272" cy="1224136"/>
          </a:xfrm>
        </p:grpSpPr>
        <p:sp>
          <p:nvSpPr>
            <p:cNvPr id="179" name="Rectangle 178"/>
            <p:cNvSpPr/>
            <p:nvPr/>
          </p:nvSpPr>
          <p:spPr>
            <a:xfrm>
              <a:off x="3059832" y="3356992"/>
              <a:ext cx="2448272" cy="1224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3179841" y="3480973"/>
              <a:ext cx="441049" cy="441049"/>
              <a:chOff x="2555776" y="1844824"/>
              <a:chExt cx="576064" cy="576064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ectangle 209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179841" y="3969060"/>
              <a:ext cx="441049" cy="441049"/>
              <a:chOff x="2555776" y="1844824"/>
              <a:chExt cx="576064" cy="576064"/>
            </a:xfrm>
          </p:grpSpPr>
          <p:cxnSp>
            <p:nvCxnSpPr>
              <p:cNvPr id="201" name="Straight Connector 200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Rectangle 204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sp>
          <p:nvSpPr>
            <p:cNvPr id="182" name="Rectangle 181"/>
            <p:cNvSpPr/>
            <p:nvPr/>
          </p:nvSpPr>
          <p:spPr>
            <a:xfrm>
              <a:off x="4691180" y="4170985"/>
              <a:ext cx="730357" cy="3020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0101</a:t>
              </a:r>
              <a:endParaRPr lang="nl-NL" sz="1600" b="1" dirty="0">
                <a:solidFill>
                  <a:schemeClr val="accent5">
                    <a:lumMod val="50000"/>
                  </a:schemeClr>
                </a:solidFill>
                <a:latin typeface="OCR A Extended" panose="02010509020102010303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>
            <a:xfrm flipH="1">
              <a:off x="4355976" y="3536104"/>
              <a:ext cx="1152128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4226362" y="3480973"/>
              <a:ext cx="129614" cy="55131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620890" y="3480973"/>
              <a:ext cx="605472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>
            <a:xfrm>
              <a:off x="4139952" y="342900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H="1">
              <a:off x="4291170" y="3508538"/>
              <a:ext cx="212430" cy="3452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3822602" y="3853750"/>
              <a:ext cx="468567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3750594" y="380476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 flipV="1">
              <a:off x="3923626" y="3681144"/>
              <a:ext cx="473759" cy="2977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292080" y="3536104"/>
              <a:ext cx="0" cy="385918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/>
            <p:cNvSpPr/>
            <p:nvPr/>
          </p:nvSpPr>
          <p:spPr>
            <a:xfrm>
              <a:off x="5220072" y="3866891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3822602" y="3684121"/>
              <a:ext cx="807521" cy="807521"/>
              <a:chOff x="3051965" y="738228"/>
              <a:chExt cx="2235200" cy="2235200"/>
            </a:xfrm>
          </p:grpSpPr>
          <p:sp>
            <p:nvSpPr>
              <p:cNvPr id="199" name="Shape 198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0" name="Oval 199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4503600" y="3429000"/>
              <a:ext cx="644464" cy="644464"/>
              <a:chOff x="3051965" y="738228"/>
              <a:chExt cx="2235200" cy="2235200"/>
            </a:xfrm>
          </p:grpSpPr>
          <p:sp>
            <p:nvSpPr>
              <p:cNvPr id="197" name="Shape 196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8" name="Oval 197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cxnSp>
          <p:nvCxnSpPr>
            <p:cNvPr id="195" name="Straight Connector 194"/>
            <p:cNvCxnSpPr/>
            <p:nvPr/>
          </p:nvCxnSpPr>
          <p:spPr>
            <a:xfrm flipV="1">
              <a:off x="3750594" y="4244716"/>
              <a:ext cx="0" cy="3364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>
            <a:xfrm>
              <a:off x="3678586" y="4121895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TextBox 100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4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8854" y="1260049"/>
            <a:ext cx="5321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Triggerless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Readout Concept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335998" y="6205281"/>
            <a:ext cx="2664296" cy="419781"/>
            <a:chOff x="755576" y="3123364"/>
            <a:chExt cx="2664296" cy="419781"/>
          </a:xfrm>
          <a:solidFill>
            <a:schemeClr val="accent1">
              <a:lumMod val="75000"/>
            </a:schemeClr>
          </a:solidFill>
        </p:grpSpPr>
        <p:sp>
          <p:nvSpPr>
            <p:cNvPr id="152" name="Rectangle 151"/>
            <p:cNvSpPr/>
            <p:nvPr/>
          </p:nvSpPr>
          <p:spPr>
            <a:xfrm>
              <a:off x="755576" y="3123364"/>
              <a:ext cx="2160240" cy="419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Preamp Output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  <p:sp>
          <p:nvSpPr>
            <p:cNvPr id="153" name="Right Arrow 152"/>
            <p:cNvSpPr/>
            <p:nvPr/>
          </p:nvSpPr>
          <p:spPr>
            <a:xfrm>
              <a:off x="2915816" y="3159365"/>
              <a:ext cx="504056" cy="34777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0" name="Up Ribbon 149"/>
          <p:cNvSpPr/>
          <p:nvPr/>
        </p:nvSpPr>
        <p:spPr>
          <a:xfrm>
            <a:off x="1907704" y="6165304"/>
            <a:ext cx="5040560" cy="499736"/>
          </a:xfrm>
          <a:prstGeom prst="ribbon2">
            <a:avLst>
              <a:gd name="adj1" fmla="val 14013"/>
              <a:gd name="adj2" fmla="val 6712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Dynamic Range: 10,000</a:t>
            </a:r>
            <a:endParaRPr lang="nl-NL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24938" y="2497331"/>
            <a:ext cx="8901340" cy="4244037"/>
            <a:chOff x="124938" y="2497331"/>
            <a:chExt cx="8901340" cy="4244037"/>
          </a:xfrm>
        </p:grpSpPr>
        <p:sp>
          <p:nvSpPr>
            <p:cNvPr id="155" name="Rectangle 154"/>
            <p:cNvSpPr/>
            <p:nvPr/>
          </p:nvSpPr>
          <p:spPr>
            <a:xfrm>
              <a:off x="124938" y="2580780"/>
              <a:ext cx="8901340" cy="416058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1687998" y="2497331"/>
              <a:ext cx="6748969" cy="4137608"/>
              <a:chOff x="0" y="2092786"/>
              <a:chExt cx="6748969" cy="4137608"/>
            </a:xfrm>
          </p:grpSpPr>
          <p:pic>
            <p:nvPicPr>
              <p:cNvPr id="157" name="Picture 2"/>
              <p:cNvPicPr>
                <a:picLocks noChangeAspect="1"/>
              </p:cNvPicPr>
              <p:nvPr/>
            </p:nvPicPr>
            <p:blipFill rotWithShape="1">
              <a:blip r:embed="rId3">
                <a:lum/>
                <a:alphaModFix/>
              </a:blip>
              <a:srcRect l="4432" t="5633" b="9270"/>
              <a:stretch/>
            </p:blipFill>
            <p:spPr>
              <a:xfrm>
                <a:off x="3786" y="2428447"/>
                <a:ext cx="5693212" cy="380194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8" name="Straight Arrow Connector 157"/>
              <p:cNvCxnSpPr/>
              <p:nvPr/>
            </p:nvCxnSpPr>
            <p:spPr>
              <a:xfrm>
                <a:off x="0" y="2492896"/>
                <a:ext cx="569699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/>
              <p:cNvSpPr txBox="1"/>
              <p:nvPr/>
            </p:nvSpPr>
            <p:spPr>
              <a:xfrm>
                <a:off x="2123728" y="2092786"/>
                <a:ext cx="1379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OCR A Extended" panose="02010509020102010303" pitchFamily="50" charset="0"/>
                  </a:rPr>
                  <a:t>160 mm</a:t>
                </a:r>
                <a:endParaRPr lang="nl-NL" sz="2000" dirty="0">
                  <a:latin typeface="OCR A Extended" panose="02010509020102010303" pitchFamily="50" charset="0"/>
                </a:endParaRPr>
              </a:p>
            </p:txBody>
          </p:sp>
          <p:cxnSp>
            <p:nvCxnSpPr>
              <p:cNvPr id="160" name="Straight Arrow Connector 159"/>
              <p:cNvCxnSpPr/>
              <p:nvPr/>
            </p:nvCxnSpPr>
            <p:spPr>
              <a:xfrm flipV="1">
                <a:off x="5580112" y="2435365"/>
                <a:ext cx="0" cy="3795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5580113" y="4293096"/>
                <a:ext cx="1168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OCR A Extended" panose="02010509020102010303" pitchFamily="50" charset="0"/>
                  </a:rPr>
                  <a:t>100 mm</a:t>
                </a:r>
                <a:endParaRPr lang="nl-NL" sz="2000" dirty="0">
                  <a:latin typeface="OCR A Extended" panose="02010509020102010303" pitchFamily="50" charset="0"/>
                </a:endParaRPr>
              </a:p>
            </p:txBody>
          </p:sp>
        </p:grpSp>
      </p:grpSp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16935"/>
          <a:stretch/>
        </p:blipFill>
        <p:spPr>
          <a:xfrm>
            <a:off x="154269" y="1928796"/>
            <a:ext cx="8882227" cy="4929204"/>
          </a:xfrm>
          <a:prstGeom prst="rect">
            <a:avLst/>
          </a:prstGeom>
        </p:spPr>
      </p:pic>
      <p:grpSp>
        <p:nvGrpSpPr>
          <p:cNvPr id="163" name="Group 162"/>
          <p:cNvGrpSpPr/>
          <p:nvPr/>
        </p:nvGrpSpPr>
        <p:grpSpPr>
          <a:xfrm>
            <a:off x="107504" y="1916832"/>
            <a:ext cx="2808312" cy="1513575"/>
            <a:chOff x="251520" y="1916832"/>
            <a:chExt cx="2808312" cy="1513575"/>
          </a:xfrm>
        </p:grpSpPr>
        <p:sp>
          <p:nvSpPr>
            <p:cNvPr id="164" name="Rectangle 163"/>
            <p:cNvSpPr/>
            <p:nvPr/>
          </p:nvSpPr>
          <p:spPr>
            <a:xfrm>
              <a:off x="251520" y="1916832"/>
              <a:ext cx="2808312" cy="151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355850" y="1931610"/>
              <a:ext cx="2631974" cy="1404156"/>
              <a:chOff x="3596210" y="908720"/>
              <a:chExt cx="2631974" cy="1404156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3596210" y="1016732"/>
                <a:ext cx="288032" cy="1296144"/>
                <a:chOff x="1703116" y="1016732"/>
                <a:chExt cx="288032" cy="1512168"/>
              </a:xfrm>
            </p:grpSpPr>
            <p:sp>
              <p:nvSpPr>
                <p:cNvPr id="304" name="Left Bracket 303"/>
                <p:cNvSpPr/>
                <p:nvPr/>
              </p:nvSpPr>
              <p:spPr>
                <a:xfrm>
                  <a:off x="1703116" y="1016732"/>
                  <a:ext cx="288032" cy="1512168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5" name="Left Bracket 304"/>
                <p:cNvSpPr/>
                <p:nvPr/>
              </p:nvSpPr>
              <p:spPr>
                <a:xfrm>
                  <a:off x="1763688" y="1124744"/>
                  <a:ext cx="227460" cy="1296144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6" name="Left Bracket 305"/>
                <p:cNvSpPr/>
                <p:nvPr/>
              </p:nvSpPr>
              <p:spPr>
                <a:xfrm>
                  <a:off x="1843716" y="1214120"/>
                  <a:ext cx="147432" cy="1098756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 flipH="1">
                <a:off x="5940152" y="1016732"/>
                <a:ext cx="288032" cy="1296144"/>
                <a:chOff x="1703116" y="1016732"/>
                <a:chExt cx="288032" cy="1512168"/>
              </a:xfrm>
            </p:grpSpPr>
            <p:sp>
              <p:nvSpPr>
                <p:cNvPr id="301" name="Left Bracket 300"/>
                <p:cNvSpPr/>
                <p:nvPr/>
              </p:nvSpPr>
              <p:spPr>
                <a:xfrm>
                  <a:off x="1703116" y="1016732"/>
                  <a:ext cx="288032" cy="1512168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2" name="Left Bracket 301"/>
                <p:cNvSpPr/>
                <p:nvPr/>
              </p:nvSpPr>
              <p:spPr>
                <a:xfrm>
                  <a:off x="1763688" y="1124744"/>
                  <a:ext cx="227460" cy="1296144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3" name="Left Bracket 302"/>
                <p:cNvSpPr/>
                <p:nvPr/>
              </p:nvSpPr>
              <p:spPr>
                <a:xfrm>
                  <a:off x="1843716" y="1214120"/>
                  <a:ext cx="147432" cy="1098756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68" name="TextBox 167"/>
              <p:cNvSpPr txBox="1"/>
              <p:nvPr/>
            </p:nvSpPr>
            <p:spPr>
              <a:xfrm>
                <a:off x="3884242" y="908720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Impact" panose="020B0806030902050204" pitchFamily="34" charset="0"/>
                  </a:rPr>
                  <a:t>Baseline Correction</a:t>
                </a:r>
                <a:endParaRPr lang="nl-NL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3971258" y="1268760"/>
                <a:ext cx="774572" cy="561281"/>
                <a:chOff x="3203848" y="4674535"/>
                <a:chExt cx="1979932" cy="1455810"/>
              </a:xfrm>
            </p:grpSpPr>
            <p:sp>
              <p:nvSpPr>
                <p:cNvPr id="177" name="Freeform 176"/>
                <p:cNvSpPr/>
                <p:nvPr/>
              </p:nvSpPr>
              <p:spPr>
                <a:xfrm>
                  <a:off x="3671900" y="4674535"/>
                  <a:ext cx="882961" cy="1455810"/>
                </a:xfrm>
                <a:custGeom>
                  <a:avLst/>
                  <a:gdLst>
                    <a:gd name="connsiteX0" fmla="*/ 0 w 1390918"/>
                    <a:gd name="connsiteY0" fmla="*/ 1456993 h 1456993"/>
                    <a:gd name="connsiteX1" fmla="*/ 167425 w 1390918"/>
                    <a:gd name="connsiteY1" fmla="*/ 594108 h 1456993"/>
                    <a:gd name="connsiteX2" fmla="*/ 412124 w 1390918"/>
                    <a:gd name="connsiteY2" fmla="*/ 1680 h 1456993"/>
                    <a:gd name="connsiteX3" fmla="*/ 901521 w 1390918"/>
                    <a:gd name="connsiteY3" fmla="*/ 774412 h 1456993"/>
                    <a:gd name="connsiteX4" fmla="*/ 1223493 w 1390918"/>
                    <a:gd name="connsiteY4" fmla="*/ 1341083 h 1456993"/>
                    <a:gd name="connsiteX5" fmla="*/ 1390918 w 1390918"/>
                    <a:gd name="connsiteY5" fmla="*/ 1431235 h 1456993"/>
                    <a:gd name="connsiteX0" fmla="*/ 0 w 1619297"/>
                    <a:gd name="connsiteY0" fmla="*/ 1456993 h 1456993"/>
                    <a:gd name="connsiteX1" fmla="*/ 167425 w 1619297"/>
                    <a:gd name="connsiteY1" fmla="*/ 594108 h 1456993"/>
                    <a:gd name="connsiteX2" fmla="*/ 412124 w 1619297"/>
                    <a:gd name="connsiteY2" fmla="*/ 1680 h 1456993"/>
                    <a:gd name="connsiteX3" fmla="*/ 901521 w 1619297"/>
                    <a:gd name="connsiteY3" fmla="*/ 774412 h 1456993"/>
                    <a:gd name="connsiteX4" fmla="*/ 1223493 w 1619297"/>
                    <a:gd name="connsiteY4" fmla="*/ 1341083 h 1456993"/>
                    <a:gd name="connsiteX5" fmla="*/ 1619297 w 1619297"/>
                    <a:gd name="connsiteY5" fmla="*/ 1441909 h 1456993"/>
                    <a:gd name="connsiteX0" fmla="*/ 0 w 1619297"/>
                    <a:gd name="connsiteY0" fmla="*/ 1456993 h 1456993"/>
                    <a:gd name="connsiteX1" fmla="*/ 167425 w 1619297"/>
                    <a:gd name="connsiteY1" fmla="*/ 594108 h 1456993"/>
                    <a:gd name="connsiteX2" fmla="*/ 412124 w 1619297"/>
                    <a:gd name="connsiteY2" fmla="*/ 1680 h 1456993"/>
                    <a:gd name="connsiteX3" fmla="*/ 901521 w 1619297"/>
                    <a:gd name="connsiteY3" fmla="*/ 774412 h 1456993"/>
                    <a:gd name="connsiteX4" fmla="*/ 1360519 w 1619297"/>
                    <a:gd name="connsiteY4" fmla="*/ 1337525 h 1456993"/>
                    <a:gd name="connsiteX5" fmla="*/ 1619297 w 1619297"/>
                    <a:gd name="connsiteY5" fmla="*/ 1441909 h 1456993"/>
                    <a:gd name="connsiteX0" fmla="*/ 0 w 1619297"/>
                    <a:gd name="connsiteY0" fmla="*/ 1456872 h 1456872"/>
                    <a:gd name="connsiteX1" fmla="*/ 167425 w 1619297"/>
                    <a:gd name="connsiteY1" fmla="*/ 593987 h 1456872"/>
                    <a:gd name="connsiteX2" fmla="*/ 412124 w 1619297"/>
                    <a:gd name="connsiteY2" fmla="*/ 1559 h 1456872"/>
                    <a:gd name="connsiteX3" fmla="*/ 829744 w 1619297"/>
                    <a:gd name="connsiteY3" fmla="*/ 767175 h 1456872"/>
                    <a:gd name="connsiteX4" fmla="*/ 1360519 w 1619297"/>
                    <a:gd name="connsiteY4" fmla="*/ 1337404 h 1456872"/>
                    <a:gd name="connsiteX5" fmla="*/ 1619297 w 1619297"/>
                    <a:gd name="connsiteY5" fmla="*/ 1441788 h 1456872"/>
                    <a:gd name="connsiteX0" fmla="*/ 0 w 1619297"/>
                    <a:gd name="connsiteY0" fmla="*/ 1455810 h 1455810"/>
                    <a:gd name="connsiteX1" fmla="*/ 167425 w 1619297"/>
                    <a:gd name="connsiteY1" fmla="*/ 592925 h 1455810"/>
                    <a:gd name="connsiteX2" fmla="*/ 412124 w 1619297"/>
                    <a:gd name="connsiteY2" fmla="*/ 497 h 1455810"/>
                    <a:gd name="connsiteX3" fmla="*/ 829744 w 1619297"/>
                    <a:gd name="connsiteY3" fmla="*/ 687838 h 1455810"/>
                    <a:gd name="connsiteX4" fmla="*/ 1360519 w 1619297"/>
                    <a:gd name="connsiteY4" fmla="*/ 1336342 h 1455810"/>
                    <a:gd name="connsiteX5" fmla="*/ 1619297 w 1619297"/>
                    <a:gd name="connsiteY5" fmla="*/ 1440726 h 1455810"/>
                    <a:gd name="connsiteX0" fmla="*/ 0 w 1619297"/>
                    <a:gd name="connsiteY0" fmla="*/ 1455810 h 1455810"/>
                    <a:gd name="connsiteX1" fmla="*/ 167425 w 1619297"/>
                    <a:gd name="connsiteY1" fmla="*/ 592925 h 1455810"/>
                    <a:gd name="connsiteX2" fmla="*/ 412124 w 1619297"/>
                    <a:gd name="connsiteY2" fmla="*/ 497 h 1455810"/>
                    <a:gd name="connsiteX3" fmla="*/ 829744 w 1619297"/>
                    <a:gd name="connsiteY3" fmla="*/ 687838 h 1455810"/>
                    <a:gd name="connsiteX4" fmla="*/ 1282217 w 1619297"/>
                    <a:gd name="connsiteY4" fmla="*/ 1279414 h 1455810"/>
                    <a:gd name="connsiteX5" fmla="*/ 1619297 w 1619297"/>
                    <a:gd name="connsiteY5" fmla="*/ 1440726 h 145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97" h="1455810">
                      <a:moveTo>
                        <a:pt x="0" y="1455810"/>
                      </a:moveTo>
                      <a:cubicBezTo>
                        <a:pt x="49369" y="1145643"/>
                        <a:pt x="98738" y="835477"/>
                        <a:pt x="167425" y="592925"/>
                      </a:cubicBezTo>
                      <a:cubicBezTo>
                        <a:pt x="236112" y="350373"/>
                        <a:pt x="301738" y="-15322"/>
                        <a:pt x="412124" y="497"/>
                      </a:cubicBezTo>
                      <a:cubicBezTo>
                        <a:pt x="522510" y="16316"/>
                        <a:pt x="684729" y="474685"/>
                        <a:pt x="829744" y="687838"/>
                      </a:cubicBezTo>
                      <a:cubicBezTo>
                        <a:pt x="974759" y="900991"/>
                        <a:pt x="1150625" y="1153933"/>
                        <a:pt x="1282217" y="1279414"/>
                      </a:cubicBezTo>
                      <a:cubicBezTo>
                        <a:pt x="1413809" y="1404895"/>
                        <a:pt x="1576367" y="1450385"/>
                        <a:pt x="1619297" y="1440726"/>
                      </a:cubicBezTo>
                    </a:path>
                  </a:pathLst>
                </a:cu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299" name="Straight Connector 298"/>
                <p:cNvCxnSpPr/>
                <p:nvPr/>
              </p:nvCxnSpPr>
              <p:spPr>
                <a:xfrm flipH="1">
                  <a:off x="3203848" y="6130345"/>
                  <a:ext cx="468052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>
                  <a:stCxn id="177" idx="5"/>
                </p:cNvCxnSpPr>
                <p:nvPr/>
              </p:nvCxnSpPr>
              <p:spPr>
                <a:xfrm>
                  <a:off x="4554859" y="6115260"/>
                  <a:ext cx="628921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3923626" y="1375038"/>
                <a:ext cx="0" cy="7827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>
                <a:off x="3923626" y="2157834"/>
                <a:ext cx="19445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Group 171"/>
              <p:cNvGrpSpPr/>
              <p:nvPr/>
            </p:nvGrpSpPr>
            <p:grpSpPr>
              <a:xfrm>
                <a:off x="5056510" y="1571575"/>
                <a:ext cx="774420" cy="561281"/>
                <a:chOff x="3204237" y="4674535"/>
                <a:chExt cx="1979543" cy="1455810"/>
              </a:xfrm>
            </p:grpSpPr>
            <p:sp>
              <p:nvSpPr>
                <p:cNvPr id="174" name="Freeform 173"/>
                <p:cNvSpPr/>
                <p:nvPr/>
              </p:nvSpPr>
              <p:spPr>
                <a:xfrm>
                  <a:off x="3671900" y="4674535"/>
                  <a:ext cx="882961" cy="1455810"/>
                </a:xfrm>
                <a:custGeom>
                  <a:avLst/>
                  <a:gdLst>
                    <a:gd name="connsiteX0" fmla="*/ 0 w 1390918"/>
                    <a:gd name="connsiteY0" fmla="*/ 1456993 h 1456993"/>
                    <a:gd name="connsiteX1" fmla="*/ 167425 w 1390918"/>
                    <a:gd name="connsiteY1" fmla="*/ 594108 h 1456993"/>
                    <a:gd name="connsiteX2" fmla="*/ 412124 w 1390918"/>
                    <a:gd name="connsiteY2" fmla="*/ 1680 h 1456993"/>
                    <a:gd name="connsiteX3" fmla="*/ 901521 w 1390918"/>
                    <a:gd name="connsiteY3" fmla="*/ 774412 h 1456993"/>
                    <a:gd name="connsiteX4" fmla="*/ 1223493 w 1390918"/>
                    <a:gd name="connsiteY4" fmla="*/ 1341083 h 1456993"/>
                    <a:gd name="connsiteX5" fmla="*/ 1390918 w 1390918"/>
                    <a:gd name="connsiteY5" fmla="*/ 1431235 h 1456993"/>
                    <a:gd name="connsiteX0" fmla="*/ 0 w 1619297"/>
                    <a:gd name="connsiteY0" fmla="*/ 1456993 h 1456993"/>
                    <a:gd name="connsiteX1" fmla="*/ 167425 w 1619297"/>
                    <a:gd name="connsiteY1" fmla="*/ 594108 h 1456993"/>
                    <a:gd name="connsiteX2" fmla="*/ 412124 w 1619297"/>
                    <a:gd name="connsiteY2" fmla="*/ 1680 h 1456993"/>
                    <a:gd name="connsiteX3" fmla="*/ 901521 w 1619297"/>
                    <a:gd name="connsiteY3" fmla="*/ 774412 h 1456993"/>
                    <a:gd name="connsiteX4" fmla="*/ 1223493 w 1619297"/>
                    <a:gd name="connsiteY4" fmla="*/ 1341083 h 1456993"/>
                    <a:gd name="connsiteX5" fmla="*/ 1619297 w 1619297"/>
                    <a:gd name="connsiteY5" fmla="*/ 1441909 h 1456993"/>
                    <a:gd name="connsiteX0" fmla="*/ 0 w 1619297"/>
                    <a:gd name="connsiteY0" fmla="*/ 1456993 h 1456993"/>
                    <a:gd name="connsiteX1" fmla="*/ 167425 w 1619297"/>
                    <a:gd name="connsiteY1" fmla="*/ 594108 h 1456993"/>
                    <a:gd name="connsiteX2" fmla="*/ 412124 w 1619297"/>
                    <a:gd name="connsiteY2" fmla="*/ 1680 h 1456993"/>
                    <a:gd name="connsiteX3" fmla="*/ 901521 w 1619297"/>
                    <a:gd name="connsiteY3" fmla="*/ 774412 h 1456993"/>
                    <a:gd name="connsiteX4" fmla="*/ 1360519 w 1619297"/>
                    <a:gd name="connsiteY4" fmla="*/ 1337525 h 1456993"/>
                    <a:gd name="connsiteX5" fmla="*/ 1619297 w 1619297"/>
                    <a:gd name="connsiteY5" fmla="*/ 1441909 h 1456993"/>
                    <a:gd name="connsiteX0" fmla="*/ 0 w 1619297"/>
                    <a:gd name="connsiteY0" fmla="*/ 1456872 h 1456872"/>
                    <a:gd name="connsiteX1" fmla="*/ 167425 w 1619297"/>
                    <a:gd name="connsiteY1" fmla="*/ 593987 h 1456872"/>
                    <a:gd name="connsiteX2" fmla="*/ 412124 w 1619297"/>
                    <a:gd name="connsiteY2" fmla="*/ 1559 h 1456872"/>
                    <a:gd name="connsiteX3" fmla="*/ 829744 w 1619297"/>
                    <a:gd name="connsiteY3" fmla="*/ 767175 h 1456872"/>
                    <a:gd name="connsiteX4" fmla="*/ 1360519 w 1619297"/>
                    <a:gd name="connsiteY4" fmla="*/ 1337404 h 1456872"/>
                    <a:gd name="connsiteX5" fmla="*/ 1619297 w 1619297"/>
                    <a:gd name="connsiteY5" fmla="*/ 1441788 h 1456872"/>
                    <a:gd name="connsiteX0" fmla="*/ 0 w 1619297"/>
                    <a:gd name="connsiteY0" fmla="*/ 1455810 h 1455810"/>
                    <a:gd name="connsiteX1" fmla="*/ 167425 w 1619297"/>
                    <a:gd name="connsiteY1" fmla="*/ 592925 h 1455810"/>
                    <a:gd name="connsiteX2" fmla="*/ 412124 w 1619297"/>
                    <a:gd name="connsiteY2" fmla="*/ 497 h 1455810"/>
                    <a:gd name="connsiteX3" fmla="*/ 829744 w 1619297"/>
                    <a:gd name="connsiteY3" fmla="*/ 687838 h 1455810"/>
                    <a:gd name="connsiteX4" fmla="*/ 1360519 w 1619297"/>
                    <a:gd name="connsiteY4" fmla="*/ 1336342 h 1455810"/>
                    <a:gd name="connsiteX5" fmla="*/ 1619297 w 1619297"/>
                    <a:gd name="connsiteY5" fmla="*/ 1440726 h 1455810"/>
                    <a:gd name="connsiteX0" fmla="*/ 0 w 1619297"/>
                    <a:gd name="connsiteY0" fmla="*/ 1455810 h 1455810"/>
                    <a:gd name="connsiteX1" fmla="*/ 167425 w 1619297"/>
                    <a:gd name="connsiteY1" fmla="*/ 592925 h 1455810"/>
                    <a:gd name="connsiteX2" fmla="*/ 412124 w 1619297"/>
                    <a:gd name="connsiteY2" fmla="*/ 497 h 1455810"/>
                    <a:gd name="connsiteX3" fmla="*/ 829744 w 1619297"/>
                    <a:gd name="connsiteY3" fmla="*/ 687838 h 1455810"/>
                    <a:gd name="connsiteX4" fmla="*/ 1282217 w 1619297"/>
                    <a:gd name="connsiteY4" fmla="*/ 1279414 h 1455810"/>
                    <a:gd name="connsiteX5" fmla="*/ 1619297 w 1619297"/>
                    <a:gd name="connsiteY5" fmla="*/ 1440726 h 145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97" h="1455810">
                      <a:moveTo>
                        <a:pt x="0" y="1455810"/>
                      </a:moveTo>
                      <a:cubicBezTo>
                        <a:pt x="49369" y="1145643"/>
                        <a:pt x="98738" y="835477"/>
                        <a:pt x="167425" y="592925"/>
                      </a:cubicBezTo>
                      <a:cubicBezTo>
                        <a:pt x="236112" y="350373"/>
                        <a:pt x="301738" y="-15322"/>
                        <a:pt x="412124" y="497"/>
                      </a:cubicBezTo>
                      <a:cubicBezTo>
                        <a:pt x="522510" y="16316"/>
                        <a:pt x="684729" y="474685"/>
                        <a:pt x="829744" y="687838"/>
                      </a:cubicBezTo>
                      <a:cubicBezTo>
                        <a:pt x="974759" y="900991"/>
                        <a:pt x="1150625" y="1153933"/>
                        <a:pt x="1282217" y="1279414"/>
                      </a:cubicBezTo>
                      <a:cubicBezTo>
                        <a:pt x="1413809" y="1404895"/>
                        <a:pt x="1576367" y="1450385"/>
                        <a:pt x="1619297" y="1440726"/>
                      </a:cubicBezTo>
                    </a:path>
                  </a:pathLst>
                </a:cu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3204237" y="6103266"/>
                  <a:ext cx="468051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74" idx="5"/>
                </p:cNvCxnSpPr>
                <p:nvPr/>
              </p:nvCxnSpPr>
              <p:spPr>
                <a:xfrm>
                  <a:off x="4554859" y="6115260"/>
                  <a:ext cx="628921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Circular Arrow 172"/>
              <p:cNvSpPr/>
              <p:nvPr/>
            </p:nvSpPr>
            <p:spPr>
              <a:xfrm rot="839580">
                <a:off x="4506544" y="1553901"/>
                <a:ext cx="640346" cy="728367"/>
              </a:xfrm>
              <a:prstGeom prst="circularArrow">
                <a:avLst>
                  <a:gd name="adj1" fmla="val 10432"/>
                  <a:gd name="adj2" fmla="val 875252"/>
                  <a:gd name="adj3" fmla="val 18985091"/>
                  <a:gd name="adj4" fmla="val 13631286"/>
                  <a:gd name="adj5" fmla="val 12500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7" name="Group 306"/>
          <p:cNvGrpSpPr/>
          <p:nvPr/>
        </p:nvGrpSpPr>
        <p:grpSpPr>
          <a:xfrm>
            <a:off x="128390" y="3573016"/>
            <a:ext cx="2571402" cy="1512168"/>
            <a:chOff x="355850" y="3573016"/>
            <a:chExt cx="2571402" cy="1512168"/>
          </a:xfrm>
        </p:grpSpPr>
        <p:sp>
          <p:nvSpPr>
            <p:cNvPr id="308" name="Rectangle 307"/>
            <p:cNvSpPr/>
            <p:nvPr/>
          </p:nvSpPr>
          <p:spPr>
            <a:xfrm>
              <a:off x="355850" y="3573016"/>
              <a:ext cx="2571402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479574" y="3573016"/>
              <a:ext cx="2376264" cy="1404156"/>
              <a:chOff x="755576" y="908720"/>
              <a:chExt cx="2376264" cy="1404156"/>
            </a:xfrm>
          </p:grpSpPr>
          <p:grpSp>
            <p:nvGrpSpPr>
              <p:cNvPr id="310" name="Group 309"/>
              <p:cNvGrpSpPr/>
              <p:nvPr/>
            </p:nvGrpSpPr>
            <p:grpSpPr>
              <a:xfrm>
                <a:off x="755576" y="1016732"/>
                <a:ext cx="288032" cy="1296144"/>
                <a:chOff x="1703116" y="1016732"/>
                <a:chExt cx="288032" cy="1512168"/>
              </a:xfrm>
            </p:grpSpPr>
            <p:sp>
              <p:nvSpPr>
                <p:cNvPr id="324" name="Left Bracket 323"/>
                <p:cNvSpPr/>
                <p:nvPr/>
              </p:nvSpPr>
              <p:spPr>
                <a:xfrm>
                  <a:off x="1703116" y="1016732"/>
                  <a:ext cx="288032" cy="1512168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5" name="Left Bracket 324"/>
                <p:cNvSpPr/>
                <p:nvPr/>
              </p:nvSpPr>
              <p:spPr>
                <a:xfrm>
                  <a:off x="1763688" y="1124744"/>
                  <a:ext cx="227460" cy="1296144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6" name="Left Bracket 325"/>
                <p:cNvSpPr/>
                <p:nvPr/>
              </p:nvSpPr>
              <p:spPr>
                <a:xfrm>
                  <a:off x="1843716" y="1214120"/>
                  <a:ext cx="147432" cy="1098756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 flipH="1">
                <a:off x="2843808" y="1016732"/>
                <a:ext cx="288032" cy="1296144"/>
                <a:chOff x="1703116" y="1016732"/>
                <a:chExt cx="288032" cy="1512168"/>
              </a:xfrm>
            </p:grpSpPr>
            <p:sp>
              <p:nvSpPr>
                <p:cNvPr id="321" name="Left Bracket 320"/>
                <p:cNvSpPr/>
                <p:nvPr/>
              </p:nvSpPr>
              <p:spPr>
                <a:xfrm>
                  <a:off x="1703116" y="1016732"/>
                  <a:ext cx="288032" cy="1512168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2" name="Left Bracket 321"/>
                <p:cNvSpPr/>
                <p:nvPr/>
              </p:nvSpPr>
              <p:spPr>
                <a:xfrm>
                  <a:off x="1763688" y="1124744"/>
                  <a:ext cx="227460" cy="1296144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3" name="Left Bracket 322"/>
                <p:cNvSpPr/>
                <p:nvPr/>
              </p:nvSpPr>
              <p:spPr>
                <a:xfrm>
                  <a:off x="1843716" y="1214120"/>
                  <a:ext cx="147432" cy="1098756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12" name="TextBox 311"/>
              <p:cNvSpPr txBox="1"/>
              <p:nvPr/>
            </p:nvSpPr>
            <p:spPr>
              <a:xfrm>
                <a:off x="1043608" y="908720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Impact" panose="020B0806030902050204" pitchFamily="34" charset="0"/>
                  </a:rPr>
                  <a:t>Pile-up Detection</a:t>
                </a:r>
                <a:endParaRPr lang="nl-NL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313" name="Group 312"/>
              <p:cNvGrpSpPr/>
              <p:nvPr/>
            </p:nvGrpSpPr>
            <p:grpSpPr>
              <a:xfrm>
                <a:off x="1249733" y="1556792"/>
                <a:ext cx="996558" cy="581445"/>
                <a:chOff x="5076056" y="1183686"/>
                <a:chExt cx="864096" cy="504160"/>
              </a:xfrm>
            </p:grpSpPr>
            <p:sp>
              <p:nvSpPr>
                <p:cNvPr id="318" name="Freeform 317"/>
                <p:cNvSpPr/>
                <p:nvPr/>
              </p:nvSpPr>
              <p:spPr>
                <a:xfrm>
                  <a:off x="5220072" y="1183686"/>
                  <a:ext cx="504732" cy="504160"/>
                </a:xfrm>
                <a:custGeom>
                  <a:avLst/>
                  <a:gdLst>
                    <a:gd name="connsiteX0" fmla="*/ 0 w 447608"/>
                    <a:gd name="connsiteY0" fmla="*/ 470023 h 470023"/>
                    <a:gd name="connsiteX1" fmla="*/ 25577 w 447608"/>
                    <a:gd name="connsiteY1" fmla="*/ 236627 h 470023"/>
                    <a:gd name="connsiteX2" fmla="*/ 76732 w 447608"/>
                    <a:gd name="connsiteY2" fmla="*/ 34 h 470023"/>
                    <a:gd name="connsiteX3" fmla="*/ 159860 w 447608"/>
                    <a:gd name="connsiteY3" fmla="*/ 217444 h 470023"/>
                    <a:gd name="connsiteX4" fmla="*/ 220607 w 447608"/>
                    <a:gd name="connsiteY4" fmla="*/ 22414 h 470023"/>
                    <a:gd name="connsiteX5" fmla="*/ 310128 w 447608"/>
                    <a:gd name="connsiteY5" fmla="*/ 239824 h 470023"/>
                    <a:gd name="connsiteX6" fmla="*/ 386861 w 447608"/>
                    <a:gd name="connsiteY6" fmla="*/ 409276 h 470023"/>
                    <a:gd name="connsiteX7" fmla="*/ 447608 w 447608"/>
                    <a:gd name="connsiteY7" fmla="*/ 457234 h 470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7608" h="470023">
                      <a:moveTo>
                        <a:pt x="0" y="470023"/>
                      </a:moveTo>
                      <a:cubicBezTo>
                        <a:pt x="6394" y="392490"/>
                        <a:pt x="12788" y="314958"/>
                        <a:pt x="25577" y="236627"/>
                      </a:cubicBezTo>
                      <a:cubicBezTo>
                        <a:pt x="38366" y="158296"/>
                        <a:pt x="54352" y="3231"/>
                        <a:pt x="76732" y="34"/>
                      </a:cubicBezTo>
                      <a:cubicBezTo>
                        <a:pt x="99113" y="-3163"/>
                        <a:pt x="135881" y="213714"/>
                        <a:pt x="159860" y="217444"/>
                      </a:cubicBezTo>
                      <a:cubicBezTo>
                        <a:pt x="183839" y="221174"/>
                        <a:pt x="195562" y="18684"/>
                        <a:pt x="220607" y="22414"/>
                      </a:cubicBezTo>
                      <a:cubicBezTo>
                        <a:pt x="245652" y="26144"/>
                        <a:pt x="282419" y="175347"/>
                        <a:pt x="310128" y="239824"/>
                      </a:cubicBezTo>
                      <a:cubicBezTo>
                        <a:pt x="337837" y="304301"/>
                        <a:pt x="363948" y="373041"/>
                        <a:pt x="386861" y="409276"/>
                      </a:cubicBezTo>
                      <a:cubicBezTo>
                        <a:pt x="409774" y="445511"/>
                        <a:pt x="428691" y="451372"/>
                        <a:pt x="447608" y="457234"/>
                      </a:cubicBezTo>
                    </a:path>
                  </a:pathLst>
                </a:cu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319" name="Straight Connector 318"/>
                <p:cNvCxnSpPr>
                  <a:stCxn id="318" idx="0"/>
                </p:cNvCxnSpPr>
                <p:nvPr/>
              </p:nvCxnSpPr>
              <p:spPr>
                <a:xfrm flipH="1">
                  <a:off x="5076056" y="1687846"/>
                  <a:ext cx="144016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>
                  <a:stCxn id="318" idx="7"/>
                </p:cNvCxnSpPr>
                <p:nvPr/>
              </p:nvCxnSpPr>
              <p:spPr>
                <a:xfrm>
                  <a:off x="5724804" y="1674128"/>
                  <a:ext cx="215348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4" name="TextBox 313"/>
              <p:cNvSpPr txBox="1"/>
              <p:nvPr/>
            </p:nvSpPr>
            <p:spPr>
              <a:xfrm>
                <a:off x="1043608" y="1556792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?</a:t>
                </a:r>
                <a:endParaRPr lang="nl-NL" sz="2400" dirty="0">
                  <a:solidFill>
                    <a:schemeClr val="accent5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1751510" y="1383159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?</a:t>
                </a:r>
                <a:endParaRPr lang="nl-NL" sz="2400" dirty="0">
                  <a:solidFill>
                    <a:schemeClr val="accent5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1463478" y="1205484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?</a:t>
                </a:r>
                <a:endParaRPr lang="nl-NL" sz="2400" dirty="0">
                  <a:solidFill>
                    <a:schemeClr val="accent5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1907704" y="1691516"/>
                <a:ext cx="1043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1 or 2?</a:t>
                </a:r>
                <a:endParaRPr lang="nl-NL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327" name="Group 326"/>
          <p:cNvGrpSpPr/>
          <p:nvPr/>
        </p:nvGrpSpPr>
        <p:grpSpPr>
          <a:xfrm>
            <a:off x="156640" y="5373216"/>
            <a:ext cx="2615160" cy="1512168"/>
            <a:chOff x="312092" y="5345832"/>
            <a:chExt cx="2615160" cy="1512168"/>
          </a:xfrm>
        </p:grpSpPr>
        <p:sp>
          <p:nvSpPr>
            <p:cNvPr id="328" name="Rectangle 327"/>
            <p:cNvSpPr/>
            <p:nvPr/>
          </p:nvSpPr>
          <p:spPr>
            <a:xfrm>
              <a:off x="312092" y="5345832"/>
              <a:ext cx="2615160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389144" y="5345832"/>
              <a:ext cx="2466694" cy="1512168"/>
              <a:chOff x="1457234" y="2708920"/>
              <a:chExt cx="2466694" cy="1512168"/>
            </a:xfrm>
          </p:grpSpPr>
          <p:grpSp>
            <p:nvGrpSpPr>
              <p:cNvPr id="330" name="Group 329"/>
              <p:cNvGrpSpPr/>
              <p:nvPr/>
            </p:nvGrpSpPr>
            <p:grpSpPr>
              <a:xfrm>
                <a:off x="1457234" y="2816932"/>
                <a:ext cx="288032" cy="1296144"/>
                <a:chOff x="1703116" y="1016732"/>
                <a:chExt cx="288032" cy="1512168"/>
              </a:xfrm>
            </p:grpSpPr>
            <p:sp>
              <p:nvSpPr>
                <p:cNvPr id="348" name="Left Bracket 347"/>
                <p:cNvSpPr/>
                <p:nvPr/>
              </p:nvSpPr>
              <p:spPr>
                <a:xfrm>
                  <a:off x="1703116" y="1016732"/>
                  <a:ext cx="288032" cy="1512168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9" name="Left Bracket 348"/>
                <p:cNvSpPr/>
                <p:nvPr/>
              </p:nvSpPr>
              <p:spPr>
                <a:xfrm>
                  <a:off x="1763688" y="1124744"/>
                  <a:ext cx="227460" cy="1296144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50" name="Left Bracket 349"/>
                <p:cNvSpPr/>
                <p:nvPr/>
              </p:nvSpPr>
              <p:spPr>
                <a:xfrm>
                  <a:off x="1843716" y="1214120"/>
                  <a:ext cx="147432" cy="1098756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 flipH="1">
                <a:off x="3635896" y="2816932"/>
                <a:ext cx="288032" cy="1296144"/>
                <a:chOff x="1703116" y="1016732"/>
                <a:chExt cx="288032" cy="1512168"/>
              </a:xfrm>
            </p:grpSpPr>
            <p:sp>
              <p:nvSpPr>
                <p:cNvPr id="345" name="Left Bracket 344"/>
                <p:cNvSpPr/>
                <p:nvPr/>
              </p:nvSpPr>
              <p:spPr>
                <a:xfrm>
                  <a:off x="1703116" y="1016732"/>
                  <a:ext cx="288032" cy="1512168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6" name="Left Bracket 345"/>
                <p:cNvSpPr/>
                <p:nvPr/>
              </p:nvSpPr>
              <p:spPr>
                <a:xfrm>
                  <a:off x="1763688" y="1124744"/>
                  <a:ext cx="227460" cy="1296144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7" name="Left Bracket 346"/>
                <p:cNvSpPr/>
                <p:nvPr/>
              </p:nvSpPr>
              <p:spPr>
                <a:xfrm>
                  <a:off x="1843716" y="1214120"/>
                  <a:ext cx="147432" cy="1098756"/>
                </a:xfrm>
                <a:prstGeom prst="leftBracket">
                  <a:avLst>
                    <a:gd name="adj" fmla="val 0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32" name="TextBox 331"/>
              <p:cNvSpPr txBox="1"/>
              <p:nvPr/>
            </p:nvSpPr>
            <p:spPr>
              <a:xfrm>
                <a:off x="1745266" y="2708920"/>
                <a:ext cx="1947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Impact" panose="020B0806030902050204" pitchFamily="34" charset="0"/>
                  </a:rPr>
                  <a:t>Feature Extraction</a:t>
                </a:r>
                <a:endParaRPr lang="nl-NL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333" name="Group 332"/>
              <p:cNvGrpSpPr/>
              <p:nvPr/>
            </p:nvGrpSpPr>
            <p:grpSpPr>
              <a:xfrm>
                <a:off x="1979712" y="3124269"/>
                <a:ext cx="954062" cy="592763"/>
                <a:chOff x="3203848" y="4674535"/>
                <a:chExt cx="2232248" cy="1455810"/>
              </a:xfrm>
            </p:grpSpPr>
            <p:sp>
              <p:nvSpPr>
                <p:cNvPr id="342" name="Freeform 341"/>
                <p:cNvSpPr/>
                <p:nvPr/>
              </p:nvSpPr>
              <p:spPr>
                <a:xfrm>
                  <a:off x="3671900" y="4674535"/>
                  <a:ext cx="882961" cy="1455810"/>
                </a:xfrm>
                <a:custGeom>
                  <a:avLst/>
                  <a:gdLst>
                    <a:gd name="connsiteX0" fmla="*/ 0 w 1390918"/>
                    <a:gd name="connsiteY0" fmla="*/ 1456993 h 1456993"/>
                    <a:gd name="connsiteX1" fmla="*/ 167425 w 1390918"/>
                    <a:gd name="connsiteY1" fmla="*/ 594108 h 1456993"/>
                    <a:gd name="connsiteX2" fmla="*/ 412124 w 1390918"/>
                    <a:gd name="connsiteY2" fmla="*/ 1680 h 1456993"/>
                    <a:gd name="connsiteX3" fmla="*/ 901521 w 1390918"/>
                    <a:gd name="connsiteY3" fmla="*/ 774412 h 1456993"/>
                    <a:gd name="connsiteX4" fmla="*/ 1223493 w 1390918"/>
                    <a:gd name="connsiteY4" fmla="*/ 1341083 h 1456993"/>
                    <a:gd name="connsiteX5" fmla="*/ 1390918 w 1390918"/>
                    <a:gd name="connsiteY5" fmla="*/ 1431235 h 1456993"/>
                    <a:gd name="connsiteX0" fmla="*/ 0 w 1619297"/>
                    <a:gd name="connsiteY0" fmla="*/ 1456993 h 1456993"/>
                    <a:gd name="connsiteX1" fmla="*/ 167425 w 1619297"/>
                    <a:gd name="connsiteY1" fmla="*/ 594108 h 1456993"/>
                    <a:gd name="connsiteX2" fmla="*/ 412124 w 1619297"/>
                    <a:gd name="connsiteY2" fmla="*/ 1680 h 1456993"/>
                    <a:gd name="connsiteX3" fmla="*/ 901521 w 1619297"/>
                    <a:gd name="connsiteY3" fmla="*/ 774412 h 1456993"/>
                    <a:gd name="connsiteX4" fmla="*/ 1223493 w 1619297"/>
                    <a:gd name="connsiteY4" fmla="*/ 1341083 h 1456993"/>
                    <a:gd name="connsiteX5" fmla="*/ 1619297 w 1619297"/>
                    <a:gd name="connsiteY5" fmla="*/ 1441909 h 1456993"/>
                    <a:gd name="connsiteX0" fmla="*/ 0 w 1619297"/>
                    <a:gd name="connsiteY0" fmla="*/ 1456993 h 1456993"/>
                    <a:gd name="connsiteX1" fmla="*/ 167425 w 1619297"/>
                    <a:gd name="connsiteY1" fmla="*/ 594108 h 1456993"/>
                    <a:gd name="connsiteX2" fmla="*/ 412124 w 1619297"/>
                    <a:gd name="connsiteY2" fmla="*/ 1680 h 1456993"/>
                    <a:gd name="connsiteX3" fmla="*/ 901521 w 1619297"/>
                    <a:gd name="connsiteY3" fmla="*/ 774412 h 1456993"/>
                    <a:gd name="connsiteX4" fmla="*/ 1360519 w 1619297"/>
                    <a:gd name="connsiteY4" fmla="*/ 1337525 h 1456993"/>
                    <a:gd name="connsiteX5" fmla="*/ 1619297 w 1619297"/>
                    <a:gd name="connsiteY5" fmla="*/ 1441909 h 1456993"/>
                    <a:gd name="connsiteX0" fmla="*/ 0 w 1619297"/>
                    <a:gd name="connsiteY0" fmla="*/ 1456872 h 1456872"/>
                    <a:gd name="connsiteX1" fmla="*/ 167425 w 1619297"/>
                    <a:gd name="connsiteY1" fmla="*/ 593987 h 1456872"/>
                    <a:gd name="connsiteX2" fmla="*/ 412124 w 1619297"/>
                    <a:gd name="connsiteY2" fmla="*/ 1559 h 1456872"/>
                    <a:gd name="connsiteX3" fmla="*/ 829744 w 1619297"/>
                    <a:gd name="connsiteY3" fmla="*/ 767175 h 1456872"/>
                    <a:gd name="connsiteX4" fmla="*/ 1360519 w 1619297"/>
                    <a:gd name="connsiteY4" fmla="*/ 1337404 h 1456872"/>
                    <a:gd name="connsiteX5" fmla="*/ 1619297 w 1619297"/>
                    <a:gd name="connsiteY5" fmla="*/ 1441788 h 1456872"/>
                    <a:gd name="connsiteX0" fmla="*/ 0 w 1619297"/>
                    <a:gd name="connsiteY0" fmla="*/ 1455810 h 1455810"/>
                    <a:gd name="connsiteX1" fmla="*/ 167425 w 1619297"/>
                    <a:gd name="connsiteY1" fmla="*/ 592925 h 1455810"/>
                    <a:gd name="connsiteX2" fmla="*/ 412124 w 1619297"/>
                    <a:gd name="connsiteY2" fmla="*/ 497 h 1455810"/>
                    <a:gd name="connsiteX3" fmla="*/ 829744 w 1619297"/>
                    <a:gd name="connsiteY3" fmla="*/ 687838 h 1455810"/>
                    <a:gd name="connsiteX4" fmla="*/ 1360519 w 1619297"/>
                    <a:gd name="connsiteY4" fmla="*/ 1336342 h 1455810"/>
                    <a:gd name="connsiteX5" fmla="*/ 1619297 w 1619297"/>
                    <a:gd name="connsiteY5" fmla="*/ 1440726 h 1455810"/>
                    <a:gd name="connsiteX0" fmla="*/ 0 w 1619297"/>
                    <a:gd name="connsiteY0" fmla="*/ 1455810 h 1455810"/>
                    <a:gd name="connsiteX1" fmla="*/ 167425 w 1619297"/>
                    <a:gd name="connsiteY1" fmla="*/ 592925 h 1455810"/>
                    <a:gd name="connsiteX2" fmla="*/ 412124 w 1619297"/>
                    <a:gd name="connsiteY2" fmla="*/ 497 h 1455810"/>
                    <a:gd name="connsiteX3" fmla="*/ 829744 w 1619297"/>
                    <a:gd name="connsiteY3" fmla="*/ 687838 h 1455810"/>
                    <a:gd name="connsiteX4" fmla="*/ 1282217 w 1619297"/>
                    <a:gd name="connsiteY4" fmla="*/ 1279414 h 1455810"/>
                    <a:gd name="connsiteX5" fmla="*/ 1619297 w 1619297"/>
                    <a:gd name="connsiteY5" fmla="*/ 1440726 h 145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97" h="1455810">
                      <a:moveTo>
                        <a:pt x="0" y="1455810"/>
                      </a:moveTo>
                      <a:cubicBezTo>
                        <a:pt x="49369" y="1145643"/>
                        <a:pt x="98738" y="835477"/>
                        <a:pt x="167425" y="592925"/>
                      </a:cubicBezTo>
                      <a:cubicBezTo>
                        <a:pt x="236112" y="350373"/>
                        <a:pt x="301738" y="-15322"/>
                        <a:pt x="412124" y="497"/>
                      </a:cubicBezTo>
                      <a:cubicBezTo>
                        <a:pt x="522510" y="16316"/>
                        <a:pt x="684729" y="474685"/>
                        <a:pt x="829744" y="687838"/>
                      </a:cubicBezTo>
                      <a:cubicBezTo>
                        <a:pt x="974759" y="900991"/>
                        <a:pt x="1150625" y="1153933"/>
                        <a:pt x="1282217" y="1279414"/>
                      </a:cubicBezTo>
                      <a:cubicBezTo>
                        <a:pt x="1413809" y="1404895"/>
                        <a:pt x="1576367" y="1450385"/>
                        <a:pt x="1619297" y="1440726"/>
                      </a:cubicBezTo>
                    </a:path>
                  </a:pathLst>
                </a:cu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343" name="Straight Connector 342"/>
                <p:cNvCxnSpPr/>
                <p:nvPr/>
              </p:nvCxnSpPr>
              <p:spPr>
                <a:xfrm flipH="1">
                  <a:off x="3203848" y="6130345"/>
                  <a:ext cx="468052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>
                  <a:stCxn id="342" idx="5"/>
                </p:cNvCxnSpPr>
                <p:nvPr/>
              </p:nvCxnSpPr>
              <p:spPr>
                <a:xfrm>
                  <a:off x="4554861" y="6115261"/>
                  <a:ext cx="881235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4" name="Straight Connector 333"/>
              <p:cNvCxnSpPr/>
              <p:nvPr/>
            </p:nvCxnSpPr>
            <p:spPr>
              <a:xfrm>
                <a:off x="2285702" y="3704214"/>
                <a:ext cx="0" cy="1887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TextBox 334"/>
              <p:cNvSpPr txBox="1"/>
              <p:nvPr/>
            </p:nvSpPr>
            <p:spPr>
              <a:xfrm>
                <a:off x="2214528" y="3820978"/>
                <a:ext cx="143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endParaRPr lang="nl-NL" sz="2000" dirty="0"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336" name="Group 335"/>
              <p:cNvGrpSpPr/>
              <p:nvPr/>
            </p:nvGrpSpPr>
            <p:grpSpPr>
              <a:xfrm>
                <a:off x="2989856" y="3124269"/>
                <a:ext cx="95406" cy="592763"/>
                <a:chOff x="2123728" y="1232047"/>
                <a:chExt cx="72008" cy="462814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2159732" y="1234622"/>
                  <a:ext cx="0" cy="4602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2123728" y="1690066"/>
                  <a:ext cx="7007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>
                  <a:off x="2123728" y="1232047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" name="Straight Connector 336"/>
              <p:cNvCxnSpPr/>
              <p:nvPr/>
            </p:nvCxnSpPr>
            <p:spPr>
              <a:xfrm>
                <a:off x="2267644" y="3124269"/>
                <a:ext cx="72359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TextBox 337"/>
              <p:cNvSpPr txBox="1"/>
              <p:nvPr/>
            </p:nvSpPr>
            <p:spPr>
              <a:xfrm>
                <a:off x="3045698" y="3219393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</a:t>
                </a:r>
                <a:endParaRPr lang="nl-NL" sz="2000" i="1" dirty="0"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351" name="Group 350"/>
          <p:cNvGrpSpPr/>
          <p:nvPr/>
        </p:nvGrpSpPr>
        <p:grpSpPr>
          <a:xfrm>
            <a:off x="2753071" y="4926131"/>
            <a:ext cx="2034953" cy="1280114"/>
            <a:chOff x="2753071" y="4926131"/>
            <a:chExt cx="2034953" cy="1280114"/>
          </a:xfrm>
        </p:grpSpPr>
        <p:sp>
          <p:nvSpPr>
            <p:cNvPr id="352" name="Rectangle 351"/>
            <p:cNvSpPr/>
            <p:nvPr/>
          </p:nvSpPr>
          <p:spPr>
            <a:xfrm>
              <a:off x="2753071" y="5854937"/>
              <a:ext cx="1674913" cy="35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3995936" y="4926131"/>
              <a:ext cx="432048" cy="928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427984" y="4926131"/>
              <a:ext cx="360040" cy="394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2804157" y="5929138"/>
              <a:ext cx="1526275" cy="2029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093487" y="5013176"/>
              <a:ext cx="236945" cy="92475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7" name="Right Arrow 356"/>
            <p:cNvSpPr/>
            <p:nvPr/>
          </p:nvSpPr>
          <p:spPr>
            <a:xfrm>
              <a:off x="4330432" y="4947892"/>
              <a:ext cx="385584" cy="351270"/>
            </a:xfrm>
            <a:prstGeom prst="rightArrow">
              <a:avLst>
                <a:gd name="adj1" fmla="val 62699"/>
                <a:gd name="adj2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669506" y="2940974"/>
            <a:ext cx="2118518" cy="1280114"/>
            <a:chOff x="2669506" y="2940974"/>
            <a:chExt cx="2118518" cy="1280114"/>
          </a:xfrm>
        </p:grpSpPr>
        <p:sp>
          <p:nvSpPr>
            <p:cNvPr id="359" name="Rectangle 358"/>
            <p:cNvSpPr/>
            <p:nvPr/>
          </p:nvSpPr>
          <p:spPr>
            <a:xfrm>
              <a:off x="2669506" y="3869780"/>
              <a:ext cx="1741573" cy="35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51039" y="2940974"/>
              <a:ext cx="360040" cy="93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411079" y="2940974"/>
              <a:ext cx="376945" cy="394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2699793" y="3933552"/>
              <a:ext cx="1649740" cy="2029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112587" y="3017590"/>
              <a:ext cx="236945" cy="92475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4" name="Right Arrow 363"/>
            <p:cNvSpPr/>
            <p:nvPr/>
          </p:nvSpPr>
          <p:spPr>
            <a:xfrm>
              <a:off x="4349532" y="2952306"/>
              <a:ext cx="385584" cy="351270"/>
            </a:xfrm>
            <a:prstGeom prst="rightArrow">
              <a:avLst>
                <a:gd name="adj1" fmla="val 62699"/>
                <a:gd name="adj2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50205" y="1878155"/>
            <a:ext cx="4411585" cy="3442768"/>
            <a:chOff x="4750205" y="1878155"/>
            <a:chExt cx="4411585" cy="3442768"/>
          </a:xfrm>
        </p:grpSpPr>
        <p:grpSp>
          <p:nvGrpSpPr>
            <p:cNvPr id="114" name="Group 113"/>
            <p:cNvGrpSpPr/>
            <p:nvPr/>
          </p:nvGrpSpPr>
          <p:grpSpPr>
            <a:xfrm>
              <a:off x="5519808" y="4314700"/>
              <a:ext cx="386049" cy="410444"/>
              <a:chOff x="5519808" y="4314700"/>
              <a:chExt cx="386049" cy="410444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519808" y="4314700"/>
                <a:ext cx="60304" cy="41044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 rot="5400000">
                <a:off x="5639288" y="4240828"/>
                <a:ext cx="192695" cy="340442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365" name="Picture 36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"/>
            <a:stretch/>
          </p:blipFill>
          <p:spPr>
            <a:xfrm>
              <a:off x="4750205" y="1878155"/>
              <a:ext cx="4411585" cy="317114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50205" y="4999980"/>
              <a:ext cx="4411585" cy="320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PhD Thesis G. </a:t>
              </a:r>
              <a:r>
                <a:rPr lang="en-US" sz="1400" dirty="0" err="1" smtClean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Tambave</a:t>
              </a: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, Univ. of Groningen</a:t>
              </a:r>
              <a:endParaRPr lang="nl-NL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5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50" grpId="0" animBg="1"/>
      <p:bldP spid="1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roup 471"/>
          <p:cNvGrpSpPr/>
          <p:nvPr/>
        </p:nvGrpSpPr>
        <p:grpSpPr>
          <a:xfrm flipH="1">
            <a:off x="1794608" y="4802541"/>
            <a:ext cx="1841287" cy="1302248"/>
            <a:chOff x="5094733" y="4791048"/>
            <a:chExt cx="2225824" cy="1302248"/>
          </a:xfrm>
        </p:grpSpPr>
        <p:cxnSp>
          <p:nvCxnSpPr>
            <p:cNvPr id="473" name="Straight Connector 472"/>
            <p:cNvCxnSpPr/>
            <p:nvPr/>
          </p:nvCxnSpPr>
          <p:spPr>
            <a:xfrm flipV="1">
              <a:off x="5094733" y="4791048"/>
              <a:ext cx="2225824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>
              <a:off x="7308245" y="4791048"/>
              <a:ext cx="12312" cy="1302248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5094733" y="4791048"/>
            <a:ext cx="1784354" cy="1302248"/>
            <a:chOff x="5094733" y="4791048"/>
            <a:chExt cx="2225824" cy="1302248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5094733" y="4791048"/>
              <a:ext cx="2225824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Arrow Connector 463"/>
            <p:cNvCxnSpPr/>
            <p:nvPr/>
          </p:nvCxnSpPr>
          <p:spPr>
            <a:xfrm>
              <a:off x="7308245" y="4791048"/>
              <a:ext cx="12312" cy="1302248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Elbow Connector 37"/>
          <p:cNvCxnSpPr>
            <a:stCxn id="449" idx="2"/>
          </p:cNvCxnSpPr>
          <p:nvPr/>
        </p:nvCxnSpPr>
        <p:spPr>
          <a:xfrm rot="10800000" flipV="1">
            <a:off x="5040053" y="4142008"/>
            <a:ext cx="1515989" cy="348497"/>
          </a:xfrm>
          <a:prstGeom prst="bentConnector3">
            <a:avLst>
              <a:gd name="adj1" fmla="val 45153"/>
            </a:avLst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851920" y="3755295"/>
            <a:ext cx="943832" cy="825833"/>
            <a:chOff x="3803579" y="3003671"/>
            <a:chExt cx="943832" cy="825833"/>
          </a:xfrm>
        </p:grpSpPr>
        <p:sp>
          <p:nvSpPr>
            <p:cNvPr id="132" name="Freeform 131"/>
            <p:cNvSpPr/>
            <p:nvPr/>
          </p:nvSpPr>
          <p:spPr>
            <a:xfrm rot="16200000">
              <a:off x="4037840" y="3223155"/>
              <a:ext cx="494382" cy="718314"/>
            </a:xfrm>
            <a:custGeom>
              <a:avLst/>
              <a:gdLst>
                <a:gd name="connsiteX0" fmla="*/ 0 w 391886"/>
                <a:gd name="connsiteY0" fmla="*/ 326571 h 326571"/>
                <a:gd name="connsiteX1" fmla="*/ 97972 w 391886"/>
                <a:gd name="connsiteY1" fmla="*/ 326571 h 326571"/>
                <a:gd name="connsiteX2" fmla="*/ 97972 w 391886"/>
                <a:gd name="connsiteY2" fmla="*/ 212271 h 326571"/>
                <a:gd name="connsiteX3" fmla="*/ 163286 w 391886"/>
                <a:gd name="connsiteY3" fmla="*/ 212271 h 326571"/>
                <a:gd name="connsiteX4" fmla="*/ 171450 w 391886"/>
                <a:gd name="connsiteY4" fmla="*/ 97971 h 326571"/>
                <a:gd name="connsiteX5" fmla="*/ 228600 w 391886"/>
                <a:gd name="connsiteY5" fmla="*/ 97971 h 326571"/>
                <a:gd name="connsiteX6" fmla="*/ 228600 w 391886"/>
                <a:gd name="connsiteY6" fmla="*/ 0 h 326571"/>
                <a:gd name="connsiteX7" fmla="*/ 285750 w 391886"/>
                <a:gd name="connsiteY7" fmla="*/ 0 h 326571"/>
                <a:gd name="connsiteX8" fmla="*/ 277586 w 391886"/>
                <a:gd name="connsiteY8" fmla="*/ 97971 h 326571"/>
                <a:gd name="connsiteX9" fmla="*/ 334736 w 391886"/>
                <a:gd name="connsiteY9" fmla="*/ 89807 h 326571"/>
                <a:gd name="connsiteX10" fmla="*/ 334736 w 391886"/>
                <a:gd name="connsiteY10" fmla="*/ 187779 h 326571"/>
                <a:gd name="connsiteX11" fmla="*/ 391886 w 391886"/>
                <a:gd name="connsiteY11" fmla="*/ 195943 h 326571"/>
                <a:gd name="connsiteX12" fmla="*/ 391886 w 391886"/>
                <a:gd name="connsiteY12" fmla="*/ 293914 h 326571"/>
                <a:gd name="connsiteX13" fmla="*/ 391886 w 391886"/>
                <a:gd name="connsiteY13" fmla="*/ 293914 h 326571"/>
                <a:gd name="connsiteX0" fmla="*/ 0 w 400050"/>
                <a:gd name="connsiteY0" fmla="*/ 326571 h 326571"/>
                <a:gd name="connsiteX1" fmla="*/ 97972 w 400050"/>
                <a:gd name="connsiteY1" fmla="*/ 326571 h 326571"/>
                <a:gd name="connsiteX2" fmla="*/ 97972 w 400050"/>
                <a:gd name="connsiteY2" fmla="*/ 212271 h 326571"/>
                <a:gd name="connsiteX3" fmla="*/ 163286 w 400050"/>
                <a:gd name="connsiteY3" fmla="*/ 212271 h 326571"/>
                <a:gd name="connsiteX4" fmla="*/ 171450 w 400050"/>
                <a:gd name="connsiteY4" fmla="*/ 97971 h 326571"/>
                <a:gd name="connsiteX5" fmla="*/ 228600 w 400050"/>
                <a:gd name="connsiteY5" fmla="*/ 97971 h 326571"/>
                <a:gd name="connsiteX6" fmla="*/ 228600 w 400050"/>
                <a:gd name="connsiteY6" fmla="*/ 0 h 326571"/>
                <a:gd name="connsiteX7" fmla="*/ 285750 w 400050"/>
                <a:gd name="connsiteY7" fmla="*/ 0 h 326571"/>
                <a:gd name="connsiteX8" fmla="*/ 277586 w 400050"/>
                <a:gd name="connsiteY8" fmla="*/ 97971 h 326571"/>
                <a:gd name="connsiteX9" fmla="*/ 334736 w 400050"/>
                <a:gd name="connsiteY9" fmla="*/ 89807 h 326571"/>
                <a:gd name="connsiteX10" fmla="*/ 334736 w 400050"/>
                <a:gd name="connsiteY10" fmla="*/ 187779 h 326571"/>
                <a:gd name="connsiteX11" fmla="*/ 391886 w 400050"/>
                <a:gd name="connsiteY11" fmla="*/ 195943 h 326571"/>
                <a:gd name="connsiteX12" fmla="*/ 391886 w 400050"/>
                <a:gd name="connsiteY12" fmla="*/ 293914 h 326571"/>
                <a:gd name="connsiteX13" fmla="*/ 391886 w 400050"/>
                <a:gd name="connsiteY13" fmla="*/ 293914 h 326571"/>
                <a:gd name="connsiteX14" fmla="*/ 400050 w 400050"/>
                <a:gd name="connsiteY14" fmla="*/ 302079 h 326571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77586 w 522514"/>
                <a:gd name="connsiteY8" fmla="*/ 97971 h 359229"/>
                <a:gd name="connsiteX9" fmla="*/ 334736 w 522514"/>
                <a:gd name="connsiteY9" fmla="*/ 89807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4736 w 522514"/>
                <a:gd name="connsiteY9" fmla="*/ 89807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4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94570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4736 w 522514"/>
                <a:gd name="connsiteY10" fmla="*/ 187779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7117 w 522514"/>
                <a:gd name="connsiteY10" fmla="*/ 199685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7117 w 522514"/>
                <a:gd name="connsiteY10" fmla="*/ 192541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1886 w 522514"/>
                <a:gd name="connsiteY13" fmla="*/ 293914 h 359229"/>
                <a:gd name="connsiteX14" fmla="*/ 522514 w 522514"/>
                <a:gd name="connsiteY14" fmla="*/ 359229 h 359229"/>
                <a:gd name="connsiteX0" fmla="*/ 0 w 522514"/>
                <a:gd name="connsiteY0" fmla="*/ 326571 h 359229"/>
                <a:gd name="connsiteX1" fmla="*/ 97972 w 522514"/>
                <a:gd name="connsiteY1" fmla="*/ 326571 h 359229"/>
                <a:gd name="connsiteX2" fmla="*/ 97972 w 522514"/>
                <a:gd name="connsiteY2" fmla="*/ 212271 h 359229"/>
                <a:gd name="connsiteX3" fmla="*/ 163286 w 522514"/>
                <a:gd name="connsiteY3" fmla="*/ 212271 h 359229"/>
                <a:gd name="connsiteX4" fmla="*/ 171450 w 522514"/>
                <a:gd name="connsiteY4" fmla="*/ 97971 h 359229"/>
                <a:gd name="connsiteX5" fmla="*/ 228600 w 522514"/>
                <a:gd name="connsiteY5" fmla="*/ 97971 h 359229"/>
                <a:gd name="connsiteX6" fmla="*/ 228600 w 522514"/>
                <a:gd name="connsiteY6" fmla="*/ 0 h 359229"/>
                <a:gd name="connsiteX7" fmla="*/ 285750 w 522514"/>
                <a:gd name="connsiteY7" fmla="*/ 0 h 359229"/>
                <a:gd name="connsiteX8" fmla="*/ 284730 w 522514"/>
                <a:gd name="connsiteY8" fmla="*/ 97971 h 359229"/>
                <a:gd name="connsiteX9" fmla="*/ 339498 w 522514"/>
                <a:gd name="connsiteY9" fmla="*/ 101713 h 359229"/>
                <a:gd name="connsiteX10" fmla="*/ 337117 w 522514"/>
                <a:gd name="connsiteY10" fmla="*/ 192541 h 359229"/>
                <a:gd name="connsiteX11" fmla="*/ 391886 w 522514"/>
                <a:gd name="connsiteY11" fmla="*/ 195943 h 359229"/>
                <a:gd name="connsiteX12" fmla="*/ 391886 w 522514"/>
                <a:gd name="connsiteY12" fmla="*/ 293914 h 359229"/>
                <a:gd name="connsiteX13" fmla="*/ 394268 w 522514"/>
                <a:gd name="connsiteY13" fmla="*/ 312964 h 359229"/>
                <a:gd name="connsiteX14" fmla="*/ 522514 w 522514"/>
                <a:gd name="connsiteY14" fmla="*/ 359229 h 359229"/>
                <a:gd name="connsiteX0" fmla="*/ 0 w 522514"/>
                <a:gd name="connsiteY0" fmla="*/ 326571 h 326571"/>
                <a:gd name="connsiteX1" fmla="*/ 97972 w 522514"/>
                <a:gd name="connsiteY1" fmla="*/ 326571 h 326571"/>
                <a:gd name="connsiteX2" fmla="*/ 97972 w 522514"/>
                <a:gd name="connsiteY2" fmla="*/ 212271 h 326571"/>
                <a:gd name="connsiteX3" fmla="*/ 163286 w 522514"/>
                <a:gd name="connsiteY3" fmla="*/ 212271 h 326571"/>
                <a:gd name="connsiteX4" fmla="*/ 171450 w 522514"/>
                <a:gd name="connsiteY4" fmla="*/ 97971 h 326571"/>
                <a:gd name="connsiteX5" fmla="*/ 228600 w 522514"/>
                <a:gd name="connsiteY5" fmla="*/ 97971 h 326571"/>
                <a:gd name="connsiteX6" fmla="*/ 228600 w 522514"/>
                <a:gd name="connsiteY6" fmla="*/ 0 h 326571"/>
                <a:gd name="connsiteX7" fmla="*/ 285750 w 522514"/>
                <a:gd name="connsiteY7" fmla="*/ 0 h 326571"/>
                <a:gd name="connsiteX8" fmla="*/ 284730 w 522514"/>
                <a:gd name="connsiteY8" fmla="*/ 97971 h 326571"/>
                <a:gd name="connsiteX9" fmla="*/ 339498 w 522514"/>
                <a:gd name="connsiteY9" fmla="*/ 101713 h 326571"/>
                <a:gd name="connsiteX10" fmla="*/ 337117 w 522514"/>
                <a:gd name="connsiteY10" fmla="*/ 192541 h 326571"/>
                <a:gd name="connsiteX11" fmla="*/ 391886 w 522514"/>
                <a:gd name="connsiteY11" fmla="*/ 195943 h 326571"/>
                <a:gd name="connsiteX12" fmla="*/ 391886 w 522514"/>
                <a:gd name="connsiteY12" fmla="*/ 293914 h 326571"/>
                <a:gd name="connsiteX13" fmla="*/ 394268 w 522514"/>
                <a:gd name="connsiteY13" fmla="*/ 312964 h 326571"/>
                <a:gd name="connsiteX14" fmla="*/ 522514 w 52251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71450 w 465364"/>
                <a:gd name="connsiteY4" fmla="*/ 97971 h 326571"/>
                <a:gd name="connsiteX5" fmla="*/ 228600 w 465364"/>
                <a:gd name="connsiteY5" fmla="*/ 97971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57163 w 465364"/>
                <a:gd name="connsiteY4" fmla="*/ 97971 h 326571"/>
                <a:gd name="connsiteX5" fmla="*/ 228600 w 465364"/>
                <a:gd name="connsiteY5" fmla="*/ 97971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28600 w 465364"/>
                <a:gd name="connsiteY5" fmla="*/ 97971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30981 w 465364"/>
                <a:gd name="connsiteY5" fmla="*/ 107496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23838 w 465364"/>
                <a:gd name="connsiteY5" fmla="*/ 100352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33363 w 465364"/>
                <a:gd name="connsiteY5" fmla="*/ 105115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65364"/>
                <a:gd name="connsiteY0" fmla="*/ 326571 h 326571"/>
                <a:gd name="connsiteX1" fmla="*/ 97972 w 465364"/>
                <a:gd name="connsiteY1" fmla="*/ 326571 h 326571"/>
                <a:gd name="connsiteX2" fmla="*/ 97972 w 465364"/>
                <a:gd name="connsiteY2" fmla="*/ 212271 h 326571"/>
                <a:gd name="connsiteX3" fmla="*/ 163286 w 465364"/>
                <a:gd name="connsiteY3" fmla="*/ 212271 h 326571"/>
                <a:gd name="connsiteX4" fmla="*/ 164307 w 465364"/>
                <a:gd name="connsiteY4" fmla="*/ 102734 h 326571"/>
                <a:gd name="connsiteX5" fmla="*/ 228601 w 465364"/>
                <a:gd name="connsiteY5" fmla="*/ 102733 h 326571"/>
                <a:gd name="connsiteX6" fmla="*/ 228600 w 465364"/>
                <a:gd name="connsiteY6" fmla="*/ 0 h 326571"/>
                <a:gd name="connsiteX7" fmla="*/ 285750 w 465364"/>
                <a:gd name="connsiteY7" fmla="*/ 0 h 326571"/>
                <a:gd name="connsiteX8" fmla="*/ 284730 w 465364"/>
                <a:gd name="connsiteY8" fmla="*/ 97971 h 326571"/>
                <a:gd name="connsiteX9" fmla="*/ 339498 w 465364"/>
                <a:gd name="connsiteY9" fmla="*/ 101713 h 326571"/>
                <a:gd name="connsiteX10" fmla="*/ 337117 w 465364"/>
                <a:gd name="connsiteY10" fmla="*/ 192541 h 326571"/>
                <a:gd name="connsiteX11" fmla="*/ 391886 w 465364"/>
                <a:gd name="connsiteY11" fmla="*/ 195943 h 326571"/>
                <a:gd name="connsiteX12" fmla="*/ 391886 w 465364"/>
                <a:gd name="connsiteY12" fmla="*/ 293914 h 326571"/>
                <a:gd name="connsiteX13" fmla="*/ 394268 w 465364"/>
                <a:gd name="connsiteY13" fmla="*/ 312964 h 326571"/>
                <a:gd name="connsiteX14" fmla="*/ 465364 w 465364"/>
                <a:gd name="connsiteY14" fmla="*/ 313985 h 326571"/>
                <a:gd name="connsiteX0" fmla="*/ 0 w 439171"/>
                <a:gd name="connsiteY0" fmla="*/ 324189 h 326571"/>
                <a:gd name="connsiteX1" fmla="*/ 71779 w 439171"/>
                <a:gd name="connsiteY1" fmla="*/ 326571 h 326571"/>
                <a:gd name="connsiteX2" fmla="*/ 71779 w 439171"/>
                <a:gd name="connsiteY2" fmla="*/ 212271 h 326571"/>
                <a:gd name="connsiteX3" fmla="*/ 137093 w 439171"/>
                <a:gd name="connsiteY3" fmla="*/ 212271 h 326571"/>
                <a:gd name="connsiteX4" fmla="*/ 138114 w 439171"/>
                <a:gd name="connsiteY4" fmla="*/ 102734 h 326571"/>
                <a:gd name="connsiteX5" fmla="*/ 202408 w 439171"/>
                <a:gd name="connsiteY5" fmla="*/ 102733 h 326571"/>
                <a:gd name="connsiteX6" fmla="*/ 202407 w 439171"/>
                <a:gd name="connsiteY6" fmla="*/ 0 h 326571"/>
                <a:gd name="connsiteX7" fmla="*/ 259557 w 439171"/>
                <a:gd name="connsiteY7" fmla="*/ 0 h 326571"/>
                <a:gd name="connsiteX8" fmla="*/ 258537 w 439171"/>
                <a:gd name="connsiteY8" fmla="*/ 97971 h 326571"/>
                <a:gd name="connsiteX9" fmla="*/ 313305 w 439171"/>
                <a:gd name="connsiteY9" fmla="*/ 101713 h 326571"/>
                <a:gd name="connsiteX10" fmla="*/ 310924 w 439171"/>
                <a:gd name="connsiteY10" fmla="*/ 192541 h 326571"/>
                <a:gd name="connsiteX11" fmla="*/ 365693 w 439171"/>
                <a:gd name="connsiteY11" fmla="*/ 195943 h 326571"/>
                <a:gd name="connsiteX12" fmla="*/ 365693 w 439171"/>
                <a:gd name="connsiteY12" fmla="*/ 293914 h 326571"/>
                <a:gd name="connsiteX13" fmla="*/ 368075 w 439171"/>
                <a:gd name="connsiteY13" fmla="*/ 312964 h 326571"/>
                <a:gd name="connsiteX14" fmla="*/ 439171 w 439171"/>
                <a:gd name="connsiteY14" fmla="*/ 313985 h 326571"/>
                <a:gd name="connsiteX0" fmla="*/ 0 w 436789"/>
                <a:gd name="connsiteY0" fmla="*/ 331333 h 331333"/>
                <a:gd name="connsiteX1" fmla="*/ 69397 w 436789"/>
                <a:gd name="connsiteY1" fmla="*/ 326571 h 331333"/>
                <a:gd name="connsiteX2" fmla="*/ 69397 w 436789"/>
                <a:gd name="connsiteY2" fmla="*/ 212271 h 331333"/>
                <a:gd name="connsiteX3" fmla="*/ 134711 w 436789"/>
                <a:gd name="connsiteY3" fmla="*/ 212271 h 331333"/>
                <a:gd name="connsiteX4" fmla="*/ 135732 w 436789"/>
                <a:gd name="connsiteY4" fmla="*/ 102734 h 331333"/>
                <a:gd name="connsiteX5" fmla="*/ 200026 w 436789"/>
                <a:gd name="connsiteY5" fmla="*/ 102733 h 331333"/>
                <a:gd name="connsiteX6" fmla="*/ 200025 w 436789"/>
                <a:gd name="connsiteY6" fmla="*/ 0 h 331333"/>
                <a:gd name="connsiteX7" fmla="*/ 257175 w 436789"/>
                <a:gd name="connsiteY7" fmla="*/ 0 h 331333"/>
                <a:gd name="connsiteX8" fmla="*/ 256155 w 436789"/>
                <a:gd name="connsiteY8" fmla="*/ 97971 h 331333"/>
                <a:gd name="connsiteX9" fmla="*/ 310923 w 436789"/>
                <a:gd name="connsiteY9" fmla="*/ 101713 h 331333"/>
                <a:gd name="connsiteX10" fmla="*/ 308542 w 436789"/>
                <a:gd name="connsiteY10" fmla="*/ 192541 h 331333"/>
                <a:gd name="connsiteX11" fmla="*/ 363311 w 436789"/>
                <a:gd name="connsiteY11" fmla="*/ 195943 h 331333"/>
                <a:gd name="connsiteX12" fmla="*/ 363311 w 436789"/>
                <a:gd name="connsiteY12" fmla="*/ 293914 h 331333"/>
                <a:gd name="connsiteX13" fmla="*/ 365693 w 436789"/>
                <a:gd name="connsiteY13" fmla="*/ 312964 h 331333"/>
                <a:gd name="connsiteX14" fmla="*/ 436789 w 436789"/>
                <a:gd name="connsiteY14" fmla="*/ 313985 h 331333"/>
                <a:gd name="connsiteX0" fmla="*/ 0 w 439170"/>
                <a:gd name="connsiteY0" fmla="*/ 319427 h 326571"/>
                <a:gd name="connsiteX1" fmla="*/ 71778 w 439170"/>
                <a:gd name="connsiteY1" fmla="*/ 326571 h 326571"/>
                <a:gd name="connsiteX2" fmla="*/ 71778 w 439170"/>
                <a:gd name="connsiteY2" fmla="*/ 212271 h 326571"/>
                <a:gd name="connsiteX3" fmla="*/ 137092 w 439170"/>
                <a:gd name="connsiteY3" fmla="*/ 212271 h 326571"/>
                <a:gd name="connsiteX4" fmla="*/ 138113 w 439170"/>
                <a:gd name="connsiteY4" fmla="*/ 102734 h 326571"/>
                <a:gd name="connsiteX5" fmla="*/ 202407 w 439170"/>
                <a:gd name="connsiteY5" fmla="*/ 102733 h 326571"/>
                <a:gd name="connsiteX6" fmla="*/ 202406 w 439170"/>
                <a:gd name="connsiteY6" fmla="*/ 0 h 326571"/>
                <a:gd name="connsiteX7" fmla="*/ 259556 w 439170"/>
                <a:gd name="connsiteY7" fmla="*/ 0 h 326571"/>
                <a:gd name="connsiteX8" fmla="*/ 258536 w 439170"/>
                <a:gd name="connsiteY8" fmla="*/ 97971 h 326571"/>
                <a:gd name="connsiteX9" fmla="*/ 313304 w 439170"/>
                <a:gd name="connsiteY9" fmla="*/ 101713 h 326571"/>
                <a:gd name="connsiteX10" fmla="*/ 310923 w 439170"/>
                <a:gd name="connsiteY10" fmla="*/ 192541 h 326571"/>
                <a:gd name="connsiteX11" fmla="*/ 365692 w 439170"/>
                <a:gd name="connsiteY11" fmla="*/ 195943 h 326571"/>
                <a:gd name="connsiteX12" fmla="*/ 365692 w 439170"/>
                <a:gd name="connsiteY12" fmla="*/ 293914 h 326571"/>
                <a:gd name="connsiteX13" fmla="*/ 368074 w 439170"/>
                <a:gd name="connsiteY13" fmla="*/ 312964 h 326571"/>
                <a:gd name="connsiteX14" fmla="*/ 439170 w 439170"/>
                <a:gd name="connsiteY14" fmla="*/ 313985 h 326571"/>
                <a:gd name="connsiteX0" fmla="*/ 0 w 439170"/>
                <a:gd name="connsiteY0" fmla="*/ 319427 h 330994"/>
                <a:gd name="connsiteX1" fmla="*/ 9185 w 439170"/>
                <a:gd name="connsiteY1" fmla="*/ 330994 h 330994"/>
                <a:gd name="connsiteX2" fmla="*/ 71778 w 439170"/>
                <a:gd name="connsiteY2" fmla="*/ 326571 h 330994"/>
                <a:gd name="connsiteX3" fmla="*/ 71778 w 439170"/>
                <a:gd name="connsiteY3" fmla="*/ 212271 h 330994"/>
                <a:gd name="connsiteX4" fmla="*/ 137092 w 439170"/>
                <a:gd name="connsiteY4" fmla="*/ 212271 h 330994"/>
                <a:gd name="connsiteX5" fmla="*/ 138113 w 439170"/>
                <a:gd name="connsiteY5" fmla="*/ 102734 h 330994"/>
                <a:gd name="connsiteX6" fmla="*/ 202407 w 439170"/>
                <a:gd name="connsiteY6" fmla="*/ 102733 h 330994"/>
                <a:gd name="connsiteX7" fmla="*/ 202406 w 439170"/>
                <a:gd name="connsiteY7" fmla="*/ 0 h 330994"/>
                <a:gd name="connsiteX8" fmla="*/ 259556 w 439170"/>
                <a:gd name="connsiteY8" fmla="*/ 0 h 330994"/>
                <a:gd name="connsiteX9" fmla="*/ 258536 w 439170"/>
                <a:gd name="connsiteY9" fmla="*/ 97971 h 330994"/>
                <a:gd name="connsiteX10" fmla="*/ 313304 w 439170"/>
                <a:gd name="connsiteY10" fmla="*/ 101713 h 330994"/>
                <a:gd name="connsiteX11" fmla="*/ 310923 w 439170"/>
                <a:gd name="connsiteY11" fmla="*/ 192541 h 330994"/>
                <a:gd name="connsiteX12" fmla="*/ 365692 w 439170"/>
                <a:gd name="connsiteY12" fmla="*/ 195943 h 330994"/>
                <a:gd name="connsiteX13" fmla="*/ 365692 w 439170"/>
                <a:gd name="connsiteY13" fmla="*/ 293914 h 330994"/>
                <a:gd name="connsiteX14" fmla="*/ 368074 w 439170"/>
                <a:gd name="connsiteY14" fmla="*/ 312964 h 330994"/>
                <a:gd name="connsiteX15" fmla="*/ 439170 w 439170"/>
                <a:gd name="connsiteY15" fmla="*/ 313985 h 330994"/>
                <a:gd name="connsiteX0" fmla="*/ 29199 w 468369"/>
                <a:gd name="connsiteY0" fmla="*/ 319427 h 326571"/>
                <a:gd name="connsiteX1" fmla="*/ 284 w 468369"/>
                <a:gd name="connsiteY1" fmla="*/ 226219 h 326571"/>
                <a:gd name="connsiteX2" fmla="*/ 100977 w 468369"/>
                <a:gd name="connsiteY2" fmla="*/ 326571 h 326571"/>
                <a:gd name="connsiteX3" fmla="*/ 100977 w 468369"/>
                <a:gd name="connsiteY3" fmla="*/ 212271 h 326571"/>
                <a:gd name="connsiteX4" fmla="*/ 166291 w 468369"/>
                <a:gd name="connsiteY4" fmla="*/ 212271 h 326571"/>
                <a:gd name="connsiteX5" fmla="*/ 167312 w 468369"/>
                <a:gd name="connsiteY5" fmla="*/ 102734 h 326571"/>
                <a:gd name="connsiteX6" fmla="*/ 231606 w 468369"/>
                <a:gd name="connsiteY6" fmla="*/ 102733 h 326571"/>
                <a:gd name="connsiteX7" fmla="*/ 231605 w 468369"/>
                <a:gd name="connsiteY7" fmla="*/ 0 h 326571"/>
                <a:gd name="connsiteX8" fmla="*/ 288755 w 468369"/>
                <a:gd name="connsiteY8" fmla="*/ 0 h 326571"/>
                <a:gd name="connsiteX9" fmla="*/ 287735 w 468369"/>
                <a:gd name="connsiteY9" fmla="*/ 97971 h 326571"/>
                <a:gd name="connsiteX10" fmla="*/ 342503 w 468369"/>
                <a:gd name="connsiteY10" fmla="*/ 101713 h 326571"/>
                <a:gd name="connsiteX11" fmla="*/ 340122 w 468369"/>
                <a:gd name="connsiteY11" fmla="*/ 192541 h 326571"/>
                <a:gd name="connsiteX12" fmla="*/ 394891 w 468369"/>
                <a:gd name="connsiteY12" fmla="*/ 195943 h 326571"/>
                <a:gd name="connsiteX13" fmla="*/ 394891 w 468369"/>
                <a:gd name="connsiteY13" fmla="*/ 293914 h 326571"/>
                <a:gd name="connsiteX14" fmla="*/ 397273 w 468369"/>
                <a:gd name="connsiteY14" fmla="*/ 312964 h 326571"/>
                <a:gd name="connsiteX15" fmla="*/ 468369 w 468369"/>
                <a:gd name="connsiteY15" fmla="*/ 313985 h 326571"/>
                <a:gd name="connsiteX0" fmla="*/ 0 w 439170"/>
                <a:gd name="connsiteY0" fmla="*/ 319427 h 333236"/>
                <a:gd name="connsiteX1" fmla="*/ 71778 w 439170"/>
                <a:gd name="connsiteY1" fmla="*/ 326571 h 333236"/>
                <a:gd name="connsiteX2" fmla="*/ 71778 w 439170"/>
                <a:gd name="connsiteY2" fmla="*/ 212271 h 333236"/>
                <a:gd name="connsiteX3" fmla="*/ 137092 w 439170"/>
                <a:gd name="connsiteY3" fmla="*/ 212271 h 333236"/>
                <a:gd name="connsiteX4" fmla="*/ 138113 w 439170"/>
                <a:gd name="connsiteY4" fmla="*/ 102734 h 333236"/>
                <a:gd name="connsiteX5" fmla="*/ 202407 w 439170"/>
                <a:gd name="connsiteY5" fmla="*/ 102733 h 333236"/>
                <a:gd name="connsiteX6" fmla="*/ 202406 w 439170"/>
                <a:gd name="connsiteY6" fmla="*/ 0 h 333236"/>
                <a:gd name="connsiteX7" fmla="*/ 259556 w 439170"/>
                <a:gd name="connsiteY7" fmla="*/ 0 h 333236"/>
                <a:gd name="connsiteX8" fmla="*/ 258536 w 439170"/>
                <a:gd name="connsiteY8" fmla="*/ 97971 h 333236"/>
                <a:gd name="connsiteX9" fmla="*/ 313304 w 439170"/>
                <a:gd name="connsiteY9" fmla="*/ 101713 h 333236"/>
                <a:gd name="connsiteX10" fmla="*/ 310923 w 439170"/>
                <a:gd name="connsiteY10" fmla="*/ 192541 h 333236"/>
                <a:gd name="connsiteX11" fmla="*/ 365692 w 439170"/>
                <a:gd name="connsiteY11" fmla="*/ 195943 h 333236"/>
                <a:gd name="connsiteX12" fmla="*/ 365692 w 439170"/>
                <a:gd name="connsiteY12" fmla="*/ 293914 h 333236"/>
                <a:gd name="connsiteX13" fmla="*/ 368074 w 439170"/>
                <a:gd name="connsiteY13" fmla="*/ 312964 h 333236"/>
                <a:gd name="connsiteX14" fmla="*/ 439170 w 439170"/>
                <a:gd name="connsiteY14" fmla="*/ 313985 h 333236"/>
                <a:gd name="connsiteX0" fmla="*/ 0 w 439170"/>
                <a:gd name="connsiteY0" fmla="*/ 319427 h 326571"/>
                <a:gd name="connsiteX1" fmla="*/ 71778 w 439170"/>
                <a:gd name="connsiteY1" fmla="*/ 326571 h 326571"/>
                <a:gd name="connsiteX2" fmla="*/ 71778 w 439170"/>
                <a:gd name="connsiteY2" fmla="*/ 212271 h 326571"/>
                <a:gd name="connsiteX3" fmla="*/ 137092 w 439170"/>
                <a:gd name="connsiteY3" fmla="*/ 212271 h 326571"/>
                <a:gd name="connsiteX4" fmla="*/ 138113 w 439170"/>
                <a:gd name="connsiteY4" fmla="*/ 102734 h 326571"/>
                <a:gd name="connsiteX5" fmla="*/ 202407 w 439170"/>
                <a:gd name="connsiteY5" fmla="*/ 102733 h 326571"/>
                <a:gd name="connsiteX6" fmla="*/ 202406 w 439170"/>
                <a:gd name="connsiteY6" fmla="*/ 0 h 326571"/>
                <a:gd name="connsiteX7" fmla="*/ 259556 w 439170"/>
                <a:gd name="connsiteY7" fmla="*/ 0 h 326571"/>
                <a:gd name="connsiteX8" fmla="*/ 258536 w 439170"/>
                <a:gd name="connsiteY8" fmla="*/ 97971 h 326571"/>
                <a:gd name="connsiteX9" fmla="*/ 313304 w 439170"/>
                <a:gd name="connsiteY9" fmla="*/ 101713 h 326571"/>
                <a:gd name="connsiteX10" fmla="*/ 310923 w 439170"/>
                <a:gd name="connsiteY10" fmla="*/ 192541 h 326571"/>
                <a:gd name="connsiteX11" fmla="*/ 365692 w 439170"/>
                <a:gd name="connsiteY11" fmla="*/ 195943 h 326571"/>
                <a:gd name="connsiteX12" fmla="*/ 365692 w 439170"/>
                <a:gd name="connsiteY12" fmla="*/ 293914 h 326571"/>
                <a:gd name="connsiteX13" fmla="*/ 368074 w 439170"/>
                <a:gd name="connsiteY13" fmla="*/ 312964 h 326571"/>
                <a:gd name="connsiteX14" fmla="*/ 439170 w 439170"/>
                <a:gd name="connsiteY14" fmla="*/ 313985 h 326571"/>
                <a:gd name="connsiteX0" fmla="*/ 0 w 422501"/>
                <a:gd name="connsiteY0" fmla="*/ 371814 h 371847"/>
                <a:gd name="connsiteX1" fmla="*/ 55109 w 422501"/>
                <a:gd name="connsiteY1" fmla="*/ 326571 h 371847"/>
                <a:gd name="connsiteX2" fmla="*/ 55109 w 422501"/>
                <a:gd name="connsiteY2" fmla="*/ 212271 h 371847"/>
                <a:gd name="connsiteX3" fmla="*/ 120423 w 422501"/>
                <a:gd name="connsiteY3" fmla="*/ 212271 h 371847"/>
                <a:gd name="connsiteX4" fmla="*/ 121444 w 422501"/>
                <a:gd name="connsiteY4" fmla="*/ 102734 h 371847"/>
                <a:gd name="connsiteX5" fmla="*/ 185738 w 422501"/>
                <a:gd name="connsiteY5" fmla="*/ 102733 h 371847"/>
                <a:gd name="connsiteX6" fmla="*/ 185737 w 422501"/>
                <a:gd name="connsiteY6" fmla="*/ 0 h 371847"/>
                <a:gd name="connsiteX7" fmla="*/ 242887 w 422501"/>
                <a:gd name="connsiteY7" fmla="*/ 0 h 371847"/>
                <a:gd name="connsiteX8" fmla="*/ 241867 w 422501"/>
                <a:gd name="connsiteY8" fmla="*/ 97971 h 371847"/>
                <a:gd name="connsiteX9" fmla="*/ 296635 w 422501"/>
                <a:gd name="connsiteY9" fmla="*/ 101713 h 371847"/>
                <a:gd name="connsiteX10" fmla="*/ 294254 w 422501"/>
                <a:gd name="connsiteY10" fmla="*/ 192541 h 371847"/>
                <a:gd name="connsiteX11" fmla="*/ 349023 w 422501"/>
                <a:gd name="connsiteY11" fmla="*/ 195943 h 371847"/>
                <a:gd name="connsiteX12" fmla="*/ 349023 w 422501"/>
                <a:gd name="connsiteY12" fmla="*/ 293914 h 371847"/>
                <a:gd name="connsiteX13" fmla="*/ 351405 w 422501"/>
                <a:gd name="connsiteY13" fmla="*/ 312964 h 371847"/>
                <a:gd name="connsiteX14" fmla="*/ 422501 w 422501"/>
                <a:gd name="connsiteY14" fmla="*/ 313985 h 371847"/>
                <a:gd name="connsiteX0" fmla="*/ 0 w 434407"/>
                <a:gd name="connsiteY0" fmla="*/ 331332 h 331529"/>
                <a:gd name="connsiteX1" fmla="*/ 67015 w 434407"/>
                <a:gd name="connsiteY1" fmla="*/ 326571 h 331529"/>
                <a:gd name="connsiteX2" fmla="*/ 67015 w 434407"/>
                <a:gd name="connsiteY2" fmla="*/ 212271 h 331529"/>
                <a:gd name="connsiteX3" fmla="*/ 132329 w 434407"/>
                <a:gd name="connsiteY3" fmla="*/ 212271 h 331529"/>
                <a:gd name="connsiteX4" fmla="*/ 133350 w 434407"/>
                <a:gd name="connsiteY4" fmla="*/ 102734 h 331529"/>
                <a:gd name="connsiteX5" fmla="*/ 197644 w 434407"/>
                <a:gd name="connsiteY5" fmla="*/ 102733 h 331529"/>
                <a:gd name="connsiteX6" fmla="*/ 197643 w 434407"/>
                <a:gd name="connsiteY6" fmla="*/ 0 h 331529"/>
                <a:gd name="connsiteX7" fmla="*/ 254793 w 434407"/>
                <a:gd name="connsiteY7" fmla="*/ 0 h 331529"/>
                <a:gd name="connsiteX8" fmla="*/ 253773 w 434407"/>
                <a:gd name="connsiteY8" fmla="*/ 97971 h 331529"/>
                <a:gd name="connsiteX9" fmla="*/ 308541 w 434407"/>
                <a:gd name="connsiteY9" fmla="*/ 101713 h 331529"/>
                <a:gd name="connsiteX10" fmla="*/ 306160 w 434407"/>
                <a:gd name="connsiteY10" fmla="*/ 192541 h 331529"/>
                <a:gd name="connsiteX11" fmla="*/ 360929 w 434407"/>
                <a:gd name="connsiteY11" fmla="*/ 195943 h 331529"/>
                <a:gd name="connsiteX12" fmla="*/ 360929 w 434407"/>
                <a:gd name="connsiteY12" fmla="*/ 293914 h 331529"/>
                <a:gd name="connsiteX13" fmla="*/ 363311 w 434407"/>
                <a:gd name="connsiteY13" fmla="*/ 312964 h 331529"/>
                <a:gd name="connsiteX14" fmla="*/ 434407 w 434407"/>
                <a:gd name="connsiteY14" fmla="*/ 313985 h 331529"/>
                <a:gd name="connsiteX0" fmla="*/ 0 w 434407"/>
                <a:gd name="connsiteY0" fmla="*/ 324188 h 326571"/>
                <a:gd name="connsiteX1" fmla="*/ 67015 w 434407"/>
                <a:gd name="connsiteY1" fmla="*/ 326571 h 326571"/>
                <a:gd name="connsiteX2" fmla="*/ 67015 w 434407"/>
                <a:gd name="connsiteY2" fmla="*/ 212271 h 326571"/>
                <a:gd name="connsiteX3" fmla="*/ 132329 w 434407"/>
                <a:gd name="connsiteY3" fmla="*/ 212271 h 326571"/>
                <a:gd name="connsiteX4" fmla="*/ 133350 w 434407"/>
                <a:gd name="connsiteY4" fmla="*/ 102734 h 326571"/>
                <a:gd name="connsiteX5" fmla="*/ 197644 w 434407"/>
                <a:gd name="connsiteY5" fmla="*/ 102733 h 326571"/>
                <a:gd name="connsiteX6" fmla="*/ 197643 w 434407"/>
                <a:gd name="connsiteY6" fmla="*/ 0 h 326571"/>
                <a:gd name="connsiteX7" fmla="*/ 254793 w 434407"/>
                <a:gd name="connsiteY7" fmla="*/ 0 h 326571"/>
                <a:gd name="connsiteX8" fmla="*/ 253773 w 434407"/>
                <a:gd name="connsiteY8" fmla="*/ 97971 h 326571"/>
                <a:gd name="connsiteX9" fmla="*/ 308541 w 434407"/>
                <a:gd name="connsiteY9" fmla="*/ 101713 h 326571"/>
                <a:gd name="connsiteX10" fmla="*/ 306160 w 434407"/>
                <a:gd name="connsiteY10" fmla="*/ 192541 h 326571"/>
                <a:gd name="connsiteX11" fmla="*/ 360929 w 434407"/>
                <a:gd name="connsiteY11" fmla="*/ 195943 h 326571"/>
                <a:gd name="connsiteX12" fmla="*/ 360929 w 434407"/>
                <a:gd name="connsiteY12" fmla="*/ 293914 h 326571"/>
                <a:gd name="connsiteX13" fmla="*/ 363311 w 434407"/>
                <a:gd name="connsiteY13" fmla="*/ 312964 h 326571"/>
                <a:gd name="connsiteX14" fmla="*/ 434407 w 434407"/>
                <a:gd name="connsiteY14" fmla="*/ 313985 h 326571"/>
                <a:gd name="connsiteX0" fmla="*/ 0 w 434407"/>
                <a:gd name="connsiteY0" fmla="*/ 324188 h 326571"/>
                <a:gd name="connsiteX1" fmla="*/ 67015 w 434407"/>
                <a:gd name="connsiteY1" fmla="*/ 326571 h 326571"/>
                <a:gd name="connsiteX2" fmla="*/ 67015 w 434407"/>
                <a:gd name="connsiteY2" fmla="*/ 212271 h 326571"/>
                <a:gd name="connsiteX3" fmla="*/ 132329 w 434407"/>
                <a:gd name="connsiteY3" fmla="*/ 212271 h 326571"/>
                <a:gd name="connsiteX4" fmla="*/ 133350 w 434407"/>
                <a:gd name="connsiteY4" fmla="*/ 102734 h 326571"/>
                <a:gd name="connsiteX5" fmla="*/ 197644 w 434407"/>
                <a:gd name="connsiteY5" fmla="*/ 102733 h 326571"/>
                <a:gd name="connsiteX6" fmla="*/ 197643 w 434407"/>
                <a:gd name="connsiteY6" fmla="*/ 0 h 326571"/>
                <a:gd name="connsiteX7" fmla="*/ 254793 w 434407"/>
                <a:gd name="connsiteY7" fmla="*/ 0 h 326571"/>
                <a:gd name="connsiteX8" fmla="*/ 253773 w 434407"/>
                <a:gd name="connsiteY8" fmla="*/ 97971 h 326571"/>
                <a:gd name="connsiteX9" fmla="*/ 308541 w 434407"/>
                <a:gd name="connsiteY9" fmla="*/ 101713 h 326571"/>
                <a:gd name="connsiteX10" fmla="*/ 306160 w 434407"/>
                <a:gd name="connsiteY10" fmla="*/ 192541 h 326571"/>
                <a:gd name="connsiteX11" fmla="*/ 360929 w 434407"/>
                <a:gd name="connsiteY11" fmla="*/ 195943 h 326571"/>
                <a:gd name="connsiteX12" fmla="*/ 360929 w 434407"/>
                <a:gd name="connsiteY12" fmla="*/ 293914 h 326571"/>
                <a:gd name="connsiteX13" fmla="*/ 363311 w 434407"/>
                <a:gd name="connsiteY13" fmla="*/ 312964 h 326571"/>
                <a:gd name="connsiteX14" fmla="*/ 434407 w 434407"/>
                <a:gd name="connsiteY14" fmla="*/ 313985 h 326571"/>
                <a:gd name="connsiteX0" fmla="*/ 0 w 434407"/>
                <a:gd name="connsiteY0" fmla="*/ 326569 h 327032"/>
                <a:gd name="connsiteX1" fmla="*/ 67015 w 434407"/>
                <a:gd name="connsiteY1" fmla="*/ 326571 h 327032"/>
                <a:gd name="connsiteX2" fmla="*/ 67015 w 434407"/>
                <a:gd name="connsiteY2" fmla="*/ 212271 h 327032"/>
                <a:gd name="connsiteX3" fmla="*/ 132329 w 434407"/>
                <a:gd name="connsiteY3" fmla="*/ 212271 h 327032"/>
                <a:gd name="connsiteX4" fmla="*/ 133350 w 434407"/>
                <a:gd name="connsiteY4" fmla="*/ 102734 h 327032"/>
                <a:gd name="connsiteX5" fmla="*/ 197644 w 434407"/>
                <a:gd name="connsiteY5" fmla="*/ 102733 h 327032"/>
                <a:gd name="connsiteX6" fmla="*/ 197643 w 434407"/>
                <a:gd name="connsiteY6" fmla="*/ 0 h 327032"/>
                <a:gd name="connsiteX7" fmla="*/ 254793 w 434407"/>
                <a:gd name="connsiteY7" fmla="*/ 0 h 327032"/>
                <a:gd name="connsiteX8" fmla="*/ 253773 w 434407"/>
                <a:gd name="connsiteY8" fmla="*/ 97971 h 327032"/>
                <a:gd name="connsiteX9" fmla="*/ 308541 w 434407"/>
                <a:gd name="connsiteY9" fmla="*/ 101713 h 327032"/>
                <a:gd name="connsiteX10" fmla="*/ 306160 w 434407"/>
                <a:gd name="connsiteY10" fmla="*/ 192541 h 327032"/>
                <a:gd name="connsiteX11" fmla="*/ 360929 w 434407"/>
                <a:gd name="connsiteY11" fmla="*/ 195943 h 327032"/>
                <a:gd name="connsiteX12" fmla="*/ 360929 w 434407"/>
                <a:gd name="connsiteY12" fmla="*/ 293914 h 327032"/>
                <a:gd name="connsiteX13" fmla="*/ 363311 w 434407"/>
                <a:gd name="connsiteY13" fmla="*/ 312964 h 327032"/>
                <a:gd name="connsiteX14" fmla="*/ 434407 w 434407"/>
                <a:gd name="connsiteY14" fmla="*/ 313985 h 32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4407" h="327032">
                  <a:moveTo>
                    <a:pt x="0" y="326569"/>
                  </a:moveTo>
                  <a:cubicBezTo>
                    <a:pt x="14954" y="328057"/>
                    <a:pt x="45527" y="325380"/>
                    <a:pt x="67015" y="326571"/>
                  </a:cubicBezTo>
                  <a:lnTo>
                    <a:pt x="67015" y="212271"/>
                  </a:lnTo>
                  <a:lnTo>
                    <a:pt x="132329" y="212271"/>
                  </a:lnTo>
                  <a:cubicBezTo>
                    <a:pt x="132669" y="175759"/>
                    <a:pt x="133010" y="139246"/>
                    <a:pt x="133350" y="102734"/>
                  </a:cubicBezTo>
                  <a:lnTo>
                    <a:pt x="197644" y="102733"/>
                  </a:lnTo>
                  <a:cubicBezTo>
                    <a:pt x="196850" y="66901"/>
                    <a:pt x="198437" y="35832"/>
                    <a:pt x="197643" y="0"/>
                  </a:cubicBezTo>
                  <a:lnTo>
                    <a:pt x="254793" y="0"/>
                  </a:lnTo>
                  <a:lnTo>
                    <a:pt x="253773" y="97971"/>
                  </a:lnTo>
                  <a:lnTo>
                    <a:pt x="308541" y="101713"/>
                  </a:lnTo>
                  <a:cubicBezTo>
                    <a:pt x="307747" y="134370"/>
                    <a:pt x="306954" y="159884"/>
                    <a:pt x="306160" y="192541"/>
                  </a:cubicBezTo>
                  <a:lnTo>
                    <a:pt x="360929" y="195943"/>
                  </a:lnTo>
                  <a:cubicBezTo>
                    <a:pt x="360929" y="228600"/>
                    <a:pt x="360532" y="274411"/>
                    <a:pt x="360929" y="293914"/>
                  </a:cubicBezTo>
                  <a:cubicBezTo>
                    <a:pt x="361326" y="313417"/>
                    <a:pt x="362517" y="306614"/>
                    <a:pt x="363311" y="312964"/>
                  </a:cubicBezTo>
                  <a:lnTo>
                    <a:pt x="434407" y="313985"/>
                  </a:lnTo>
                </a:path>
              </a:pathLst>
            </a:cu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803579" y="3829504"/>
              <a:ext cx="9438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747411" y="3003671"/>
              <a:ext cx="0" cy="825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59832" y="3772167"/>
            <a:ext cx="1224136" cy="792088"/>
            <a:chOff x="1115616" y="2420888"/>
            <a:chExt cx="1224136" cy="792088"/>
          </a:xfrm>
        </p:grpSpPr>
        <p:sp>
          <p:nvSpPr>
            <p:cNvPr id="8" name="Rectangle 7"/>
            <p:cNvSpPr/>
            <p:nvPr/>
          </p:nvSpPr>
          <p:spPr>
            <a:xfrm>
              <a:off x="1115616" y="2420888"/>
              <a:ext cx="1224136" cy="7920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624" y="2492896"/>
              <a:ext cx="216024" cy="648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l 9"/>
            <p:cNvSpPr/>
            <p:nvPr/>
          </p:nvSpPr>
          <p:spPr>
            <a:xfrm>
              <a:off x="1619672" y="2492896"/>
              <a:ext cx="648072" cy="64807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Flowchart: Manual Operation 14"/>
            <p:cNvSpPr/>
            <p:nvPr/>
          </p:nvSpPr>
          <p:spPr>
            <a:xfrm rot="14604638">
              <a:off x="1598312" y="2784077"/>
              <a:ext cx="132962" cy="334190"/>
            </a:xfrm>
            <a:prstGeom prst="flowChartManualOperati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63688" y="2492896"/>
              <a:ext cx="495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E</a:t>
              </a:r>
            </a:p>
            <a:p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t</a:t>
              </a:r>
              <a:endParaRPr lang="nl-NL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31840" y="4725144"/>
            <a:ext cx="2448272" cy="1224136"/>
            <a:chOff x="3059832" y="3356992"/>
            <a:chExt cx="2448272" cy="1224136"/>
          </a:xfrm>
        </p:grpSpPr>
        <p:sp>
          <p:nvSpPr>
            <p:cNvPr id="100" name="Rectangle 99"/>
            <p:cNvSpPr/>
            <p:nvPr/>
          </p:nvSpPr>
          <p:spPr>
            <a:xfrm>
              <a:off x="3059832" y="3356992"/>
              <a:ext cx="2448272" cy="1224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179841" y="3480973"/>
              <a:ext cx="441049" cy="441049"/>
              <a:chOff x="2555776" y="1844824"/>
              <a:chExt cx="576064" cy="576064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179841" y="3969060"/>
              <a:ext cx="441049" cy="441049"/>
              <a:chOff x="2555776" y="1844824"/>
              <a:chExt cx="576064" cy="576064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4691180" y="4170985"/>
              <a:ext cx="730357" cy="3020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0101</a:t>
              </a:r>
              <a:endParaRPr lang="nl-NL" sz="1600" b="1" dirty="0">
                <a:solidFill>
                  <a:schemeClr val="accent5">
                    <a:lumMod val="50000"/>
                  </a:schemeClr>
                </a:solidFill>
                <a:latin typeface="OCR A Extended" panose="02010509020102010303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>
              <a:off x="4355976" y="3536104"/>
              <a:ext cx="1152128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4226362" y="3480973"/>
              <a:ext cx="129614" cy="55131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620890" y="3480973"/>
              <a:ext cx="605472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139952" y="342900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H="1">
              <a:off x="4291170" y="3508538"/>
              <a:ext cx="212430" cy="3452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822602" y="3853750"/>
              <a:ext cx="468567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750594" y="380476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 flipV="1">
              <a:off x="3923626" y="3681144"/>
              <a:ext cx="473759" cy="2977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292080" y="3536104"/>
              <a:ext cx="0" cy="385918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5220072" y="3866891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3822602" y="3684121"/>
              <a:ext cx="807521" cy="807521"/>
              <a:chOff x="3051965" y="738228"/>
              <a:chExt cx="2235200" cy="2235200"/>
            </a:xfrm>
          </p:grpSpPr>
          <p:sp>
            <p:nvSpPr>
              <p:cNvPr id="120" name="Shape 119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Oval 120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503600" y="3429000"/>
              <a:ext cx="644464" cy="644464"/>
              <a:chOff x="3051965" y="738228"/>
              <a:chExt cx="2235200" cy="2235200"/>
            </a:xfrm>
          </p:grpSpPr>
          <p:sp>
            <p:nvSpPr>
              <p:cNvPr id="118" name="Shape 117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9" name="Oval 118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cxnSp>
          <p:nvCxnSpPr>
            <p:cNvPr id="116" name="Straight Connector 115"/>
            <p:cNvCxnSpPr/>
            <p:nvPr/>
          </p:nvCxnSpPr>
          <p:spPr>
            <a:xfrm flipV="1">
              <a:off x="3750594" y="4244716"/>
              <a:ext cx="0" cy="3364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3678586" y="4121895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OCR A Extended" panose="02010509020102010303" pitchFamily="50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1831641" y="5045572"/>
            <a:ext cx="1224136" cy="792088"/>
            <a:chOff x="1115616" y="2420888"/>
            <a:chExt cx="1224136" cy="792088"/>
          </a:xfrm>
        </p:grpSpPr>
        <p:sp>
          <p:nvSpPr>
            <p:cNvPr id="266" name="Rectangle 265"/>
            <p:cNvSpPr/>
            <p:nvPr/>
          </p:nvSpPr>
          <p:spPr>
            <a:xfrm>
              <a:off x="1115616" y="2420888"/>
              <a:ext cx="1224136" cy="7920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187624" y="2492896"/>
              <a:ext cx="216024" cy="648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8" name="Oval 267"/>
            <p:cNvSpPr/>
            <p:nvPr/>
          </p:nvSpPr>
          <p:spPr>
            <a:xfrm>
              <a:off x="1619672" y="2492896"/>
              <a:ext cx="648072" cy="64807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9" name="Flowchart: Manual Operation 268"/>
            <p:cNvSpPr/>
            <p:nvPr/>
          </p:nvSpPr>
          <p:spPr>
            <a:xfrm rot="14604638">
              <a:off x="1598312" y="2784077"/>
              <a:ext cx="132962" cy="334190"/>
            </a:xfrm>
            <a:prstGeom prst="flowChartManualOperati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763688" y="2492896"/>
              <a:ext cx="495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E</a:t>
              </a:r>
            </a:p>
            <a:p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t</a:t>
              </a:r>
              <a:endParaRPr lang="nl-NL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5667041" y="5032928"/>
            <a:ext cx="1224136" cy="792088"/>
            <a:chOff x="1008350" y="2963207"/>
            <a:chExt cx="1224136" cy="792088"/>
          </a:xfrm>
        </p:grpSpPr>
        <p:sp>
          <p:nvSpPr>
            <p:cNvPr id="272" name="Rectangle 271"/>
            <p:cNvSpPr/>
            <p:nvPr/>
          </p:nvSpPr>
          <p:spPr>
            <a:xfrm>
              <a:off x="1008350" y="2963207"/>
              <a:ext cx="1224136" cy="7920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115616" y="3068960"/>
              <a:ext cx="100811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1174000" y="3136032"/>
              <a:ext cx="825548" cy="481669"/>
              <a:chOff x="1249733" y="1556792"/>
              <a:chExt cx="996558" cy="581445"/>
            </a:xfrm>
          </p:grpSpPr>
          <p:sp>
            <p:nvSpPr>
              <p:cNvPr id="275" name="Freeform 274"/>
              <p:cNvSpPr/>
              <p:nvPr/>
            </p:nvSpPr>
            <p:spPr>
              <a:xfrm>
                <a:off x="1415826" y="1556792"/>
                <a:ext cx="582105" cy="581445"/>
              </a:xfrm>
              <a:custGeom>
                <a:avLst/>
                <a:gdLst>
                  <a:gd name="connsiteX0" fmla="*/ 0 w 447608"/>
                  <a:gd name="connsiteY0" fmla="*/ 470023 h 470023"/>
                  <a:gd name="connsiteX1" fmla="*/ 25577 w 447608"/>
                  <a:gd name="connsiteY1" fmla="*/ 236627 h 470023"/>
                  <a:gd name="connsiteX2" fmla="*/ 76732 w 447608"/>
                  <a:gd name="connsiteY2" fmla="*/ 34 h 470023"/>
                  <a:gd name="connsiteX3" fmla="*/ 159860 w 447608"/>
                  <a:gd name="connsiteY3" fmla="*/ 217444 h 470023"/>
                  <a:gd name="connsiteX4" fmla="*/ 220607 w 447608"/>
                  <a:gd name="connsiteY4" fmla="*/ 22414 h 470023"/>
                  <a:gd name="connsiteX5" fmla="*/ 310128 w 447608"/>
                  <a:gd name="connsiteY5" fmla="*/ 239824 h 470023"/>
                  <a:gd name="connsiteX6" fmla="*/ 386861 w 447608"/>
                  <a:gd name="connsiteY6" fmla="*/ 409276 h 470023"/>
                  <a:gd name="connsiteX7" fmla="*/ 447608 w 447608"/>
                  <a:gd name="connsiteY7" fmla="*/ 457234 h 47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08" h="470023">
                    <a:moveTo>
                      <a:pt x="0" y="470023"/>
                    </a:moveTo>
                    <a:cubicBezTo>
                      <a:pt x="6394" y="392490"/>
                      <a:pt x="12788" y="314958"/>
                      <a:pt x="25577" y="236627"/>
                    </a:cubicBezTo>
                    <a:cubicBezTo>
                      <a:pt x="38366" y="158296"/>
                      <a:pt x="54352" y="3231"/>
                      <a:pt x="76732" y="34"/>
                    </a:cubicBezTo>
                    <a:cubicBezTo>
                      <a:pt x="99113" y="-3163"/>
                      <a:pt x="135881" y="213714"/>
                      <a:pt x="159860" y="217444"/>
                    </a:cubicBezTo>
                    <a:cubicBezTo>
                      <a:pt x="183839" y="221174"/>
                      <a:pt x="195562" y="18684"/>
                      <a:pt x="220607" y="22414"/>
                    </a:cubicBezTo>
                    <a:cubicBezTo>
                      <a:pt x="245652" y="26144"/>
                      <a:pt x="282419" y="175347"/>
                      <a:pt x="310128" y="239824"/>
                    </a:cubicBezTo>
                    <a:cubicBezTo>
                      <a:pt x="337837" y="304301"/>
                      <a:pt x="363948" y="373041"/>
                      <a:pt x="386861" y="409276"/>
                    </a:cubicBezTo>
                    <a:cubicBezTo>
                      <a:pt x="409774" y="445511"/>
                      <a:pt x="428691" y="451372"/>
                      <a:pt x="447608" y="457234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76" name="Straight Connector 275"/>
              <p:cNvCxnSpPr>
                <a:stCxn id="275" idx="0"/>
              </p:cNvCxnSpPr>
              <p:nvPr/>
            </p:nvCxnSpPr>
            <p:spPr>
              <a:xfrm flipH="1">
                <a:off x="1249733" y="2138237"/>
                <a:ext cx="166093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>
                <a:stCxn id="275" idx="7"/>
              </p:cNvCxnSpPr>
              <p:nvPr/>
            </p:nvCxnSpPr>
            <p:spPr>
              <a:xfrm>
                <a:off x="1997931" y="2122416"/>
                <a:ext cx="248360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8" name="Group 277"/>
          <p:cNvGrpSpPr/>
          <p:nvPr/>
        </p:nvGrpSpPr>
        <p:grpSpPr>
          <a:xfrm>
            <a:off x="1842103" y="5044701"/>
            <a:ext cx="1224136" cy="792088"/>
            <a:chOff x="1008350" y="2963207"/>
            <a:chExt cx="1224136" cy="792088"/>
          </a:xfrm>
        </p:grpSpPr>
        <p:sp>
          <p:nvSpPr>
            <p:cNvPr id="279" name="Rectangle 278"/>
            <p:cNvSpPr/>
            <p:nvPr/>
          </p:nvSpPr>
          <p:spPr>
            <a:xfrm>
              <a:off x="1008350" y="2963207"/>
              <a:ext cx="1224136" cy="7920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115616" y="3068960"/>
              <a:ext cx="100811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81" name="Group 280"/>
            <p:cNvGrpSpPr/>
            <p:nvPr/>
          </p:nvGrpSpPr>
          <p:grpSpPr>
            <a:xfrm>
              <a:off x="1174000" y="3136032"/>
              <a:ext cx="825548" cy="481669"/>
              <a:chOff x="1249733" y="1556792"/>
              <a:chExt cx="996558" cy="581445"/>
            </a:xfrm>
          </p:grpSpPr>
          <p:sp>
            <p:nvSpPr>
              <p:cNvPr id="282" name="Freeform 281"/>
              <p:cNvSpPr/>
              <p:nvPr/>
            </p:nvSpPr>
            <p:spPr>
              <a:xfrm>
                <a:off x="1415826" y="1556792"/>
                <a:ext cx="582105" cy="581445"/>
              </a:xfrm>
              <a:custGeom>
                <a:avLst/>
                <a:gdLst>
                  <a:gd name="connsiteX0" fmla="*/ 0 w 447608"/>
                  <a:gd name="connsiteY0" fmla="*/ 470023 h 470023"/>
                  <a:gd name="connsiteX1" fmla="*/ 25577 w 447608"/>
                  <a:gd name="connsiteY1" fmla="*/ 236627 h 470023"/>
                  <a:gd name="connsiteX2" fmla="*/ 76732 w 447608"/>
                  <a:gd name="connsiteY2" fmla="*/ 34 h 470023"/>
                  <a:gd name="connsiteX3" fmla="*/ 159860 w 447608"/>
                  <a:gd name="connsiteY3" fmla="*/ 217444 h 470023"/>
                  <a:gd name="connsiteX4" fmla="*/ 220607 w 447608"/>
                  <a:gd name="connsiteY4" fmla="*/ 22414 h 470023"/>
                  <a:gd name="connsiteX5" fmla="*/ 310128 w 447608"/>
                  <a:gd name="connsiteY5" fmla="*/ 239824 h 470023"/>
                  <a:gd name="connsiteX6" fmla="*/ 386861 w 447608"/>
                  <a:gd name="connsiteY6" fmla="*/ 409276 h 470023"/>
                  <a:gd name="connsiteX7" fmla="*/ 447608 w 447608"/>
                  <a:gd name="connsiteY7" fmla="*/ 457234 h 47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08" h="470023">
                    <a:moveTo>
                      <a:pt x="0" y="470023"/>
                    </a:moveTo>
                    <a:cubicBezTo>
                      <a:pt x="6394" y="392490"/>
                      <a:pt x="12788" y="314958"/>
                      <a:pt x="25577" y="236627"/>
                    </a:cubicBezTo>
                    <a:cubicBezTo>
                      <a:pt x="38366" y="158296"/>
                      <a:pt x="54352" y="3231"/>
                      <a:pt x="76732" y="34"/>
                    </a:cubicBezTo>
                    <a:cubicBezTo>
                      <a:pt x="99113" y="-3163"/>
                      <a:pt x="135881" y="213714"/>
                      <a:pt x="159860" y="217444"/>
                    </a:cubicBezTo>
                    <a:cubicBezTo>
                      <a:pt x="183839" y="221174"/>
                      <a:pt x="195562" y="18684"/>
                      <a:pt x="220607" y="22414"/>
                    </a:cubicBezTo>
                    <a:cubicBezTo>
                      <a:pt x="245652" y="26144"/>
                      <a:pt x="282419" y="175347"/>
                      <a:pt x="310128" y="239824"/>
                    </a:cubicBezTo>
                    <a:cubicBezTo>
                      <a:pt x="337837" y="304301"/>
                      <a:pt x="363948" y="373041"/>
                      <a:pt x="386861" y="409276"/>
                    </a:cubicBezTo>
                    <a:cubicBezTo>
                      <a:pt x="409774" y="445511"/>
                      <a:pt x="428691" y="451372"/>
                      <a:pt x="447608" y="457234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83" name="Straight Connector 282"/>
              <p:cNvCxnSpPr>
                <a:stCxn id="282" idx="0"/>
              </p:cNvCxnSpPr>
              <p:nvPr/>
            </p:nvCxnSpPr>
            <p:spPr>
              <a:xfrm flipH="1">
                <a:off x="1249733" y="2138237"/>
                <a:ext cx="166093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82" idx="7"/>
              </p:cNvCxnSpPr>
              <p:nvPr/>
            </p:nvCxnSpPr>
            <p:spPr>
              <a:xfrm>
                <a:off x="1997931" y="2122416"/>
                <a:ext cx="248360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Group 284"/>
          <p:cNvGrpSpPr/>
          <p:nvPr/>
        </p:nvGrpSpPr>
        <p:grpSpPr>
          <a:xfrm>
            <a:off x="5682391" y="5032928"/>
            <a:ext cx="1224136" cy="792088"/>
            <a:chOff x="1115616" y="2420888"/>
            <a:chExt cx="1224136" cy="792088"/>
          </a:xfrm>
        </p:grpSpPr>
        <p:sp>
          <p:nvSpPr>
            <p:cNvPr id="286" name="Rectangle 285"/>
            <p:cNvSpPr/>
            <p:nvPr/>
          </p:nvSpPr>
          <p:spPr>
            <a:xfrm>
              <a:off x="1115616" y="2420888"/>
              <a:ext cx="1224136" cy="7920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187624" y="2492896"/>
              <a:ext cx="216024" cy="648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1619672" y="2492896"/>
              <a:ext cx="648072" cy="64807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89" name="Flowchart: Manual Operation 288"/>
            <p:cNvSpPr/>
            <p:nvPr/>
          </p:nvSpPr>
          <p:spPr>
            <a:xfrm rot="14604638">
              <a:off x="1598312" y="2784077"/>
              <a:ext cx="132962" cy="334190"/>
            </a:xfrm>
            <a:prstGeom prst="flowChartManualOperati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763688" y="2492896"/>
              <a:ext cx="495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E</a:t>
              </a:r>
            </a:p>
            <a:p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t</a:t>
              </a:r>
              <a:endParaRPr lang="nl-NL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345394" y="1925949"/>
            <a:ext cx="2376264" cy="1404156"/>
            <a:chOff x="314141" y="1316452"/>
            <a:chExt cx="2376264" cy="1404156"/>
          </a:xfrm>
        </p:grpSpPr>
        <p:grpSp>
          <p:nvGrpSpPr>
            <p:cNvPr id="292" name="Group 291"/>
            <p:cNvGrpSpPr/>
            <p:nvPr/>
          </p:nvGrpSpPr>
          <p:grpSpPr>
            <a:xfrm>
              <a:off x="314141" y="1424464"/>
              <a:ext cx="288032" cy="1296144"/>
              <a:chOff x="1703116" y="1016732"/>
              <a:chExt cx="288032" cy="1512168"/>
            </a:xfrm>
          </p:grpSpPr>
          <p:sp>
            <p:nvSpPr>
              <p:cNvPr id="365" name="Left Bracket 364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6" name="Left Bracket 365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7" name="Left Bracket 366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 flipH="1">
              <a:off x="2370051" y="1424464"/>
              <a:ext cx="288032" cy="1296144"/>
              <a:chOff x="1703116" y="1016732"/>
              <a:chExt cx="288032" cy="1512168"/>
            </a:xfrm>
          </p:grpSpPr>
          <p:sp>
            <p:nvSpPr>
              <p:cNvPr id="362" name="Left Bracket 361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3" name="Left Bracket 362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4" name="Left Bracket 363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94" name="TextBox 293"/>
            <p:cNvSpPr txBox="1"/>
            <p:nvPr/>
          </p:nvSpPr>
          <p:spPr>
            <a:xfrm>
              <a:off x="602173" y="1316452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Recombine Data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grpSp>
          <p:nvGrpSpPr>
            <p:cNvPr id="295" name="Group 294"/>
            <p:cNvGrpSpPr/>
            <p:nvPr/>
          </p:nvGrpSpPr>
          <p:grpSpPr>
            <a:xfrm rot="5400000">
              <a:off x="548251" y="1940309"/>
              <a:ext cx="982310" cy="491155"/>
              <a:chOff x="3059832" y="3356992"/>
              <a:chExt cx="2448272" cy="1224136"/>
            </a:xfrm>
          </p:grpSpPr>
          <p:sp>
            <p:nvSpPr>
              <p:cNvPr id="330" name="Rectangle 329"/>
              <p:cNvSpPr/>
              <p:nvPr/>
            </p:nvSpPr>
            <p:spPr>
              <a:xfrm>
                <a:off x="3059832" y="3356992"/>
                <a:ext cx="2448272" cy="1224136"/>
              </a:xfrm>
              <a:prstGeom prst="rect">
                <a:avLst/>
              </a:prstGeom>
              <a:solidFill>
                <a:schemeClr val="accent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grpSp>
            <p:nvGrpSpPr>
              <p:cNvPr id="331" name="Group 330"/>
              <p:cNvGrpSpPr/>
              <p:nvPr/>
            </p:nvGrpSpPr>
            <p:grpSpPr>
              <a:xfrm>
                <a:off x="3179841" y="3480973"/>
                <a:ext cx="441049" cy="441049"/>
                <a:chOff x="2555776" y="1844824"/>
                <a:chExt cx="576064" cy="576064"/>
              </a:xfrm>
            </p:grpSpPr>
            <p:cxnSp>
              <p:nvCxnSpPr>
                <p:cNvPr id="357" name="Straight Connector 356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Rectangle 360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grpSp>
            <p:nvGrpSpPr>
              <p:cNvPr id="332" name="Group 331"/>
              <p:cNvGrpSpPr/>
              <p:nvPr/>
            </p:nvGrpSpPr>
            <p:grpSpPr>
              <a:xfrm>
                <a:off x="3179841" y="3969060"/>
                <a:ext cx="441049" cy="441049"/>
                <a:chOff x="2555776" y="1844824"/>
                <a:chExt cx="576064" cy="576064"/>
              </a:xfrm>
            </p:grpSpPr>
            <p:cxnSp>
              <p:nvCxnSpPr>
                <p:cNvPr id="352" name="Straight Connector 351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Rectangle 355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sp>
            <p:nvSpPr>
              <p:cNvPr id="333" name="Rectangle 332"/>
              <p:cNvSpPr/>
              <p:nvPr/>
            </p:nvSpPr>
            <p:spPr>
              <a:xfrm>
                <a:off x="4691180" y="4170985"/>
                <a:ext cx="730357" cy="30205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600" dirty="0" smtClean="0">
                    <a:solidFill>
                      <a:schemeClr val="accent5">
                        <a:lumMod val="50000"/>
                      </a:schemeClr>
                    </a:solidFill>
                    <a:latin typeface="OCR A Extended" panose="02010509020102010303" pitchFamily="50" charset="0"/>
                    <a:cs typeface="Arial" panose="020B0604020202020204" pitchFamily="34" charset="0"/>
                  </a:rPr>
                  <a:t>0101</a:t>
                </a:r>
                <a:endParaRPr lang="nl-NL" sz="600" dirty="0">
                  <a:solidFill>
                    <a:schemeClr val="accent5">
                      <a:lumMod val="50000"/>
                    </a:schemeClr>
                  </a:solidFill>
                  <a:latin typeface="OCR A Extended" panose="02010509020102010303" pitchFamily="50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4" name="Straight Connector 333"/>
              <p:cNvCxnSpPr/>
              <p:nvPr/>
            </p:nvCxnSpPr>
            <p:spPr>
              <a:xfrm flipH="1">
                <a:off x="4355976" y="3536104"/>
                <a:ext cx="1152128" cy="0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H="1" flipV="1">
                <a:off x="4226362" y="3480973"/>
                <a:ext cx="129614" cy="55131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3620890" y="3480973"/>
                <a:ext cx="605472" cy="0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Oval 336"/>
              <p:cNvSpPr/>
              <p:nvPr/>
            </p:nvSpPr>
            <p:spPr>
              <a:xfrm>
                <a:off x="4139952" y="3429000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cxnSp>
            <p:nvCxnSpPr>
              <p:cNvPr id="338" name="Straight Connector 337"/>
              <p:cNvCxnSpPr/>
              <p:nvPr/>
            </p:nvCxnSpPr>
            <p:spPr>
              <a:xfrm flipH="1">
                <a:off x="4291170" y="3508538"/>
                <a:ext cx="212430" cy="345212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H="1">
                <a:off x="3822602" y="3853750"/>
                <a:ext cx="468567" cy="0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39"/>
              <p:cNvSpPr/>
              <p:nvPr/>
            </p:nvSpPr>
            <p:spPr>
              <a:xfrm>
                <a:off x="3750594" y="3804760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cxnSp>
            <p:nvCxnSpPr>
              <p:cNvPr id="341" name="Straight Connector 340"/>
              <p:cNvCxnSpPr/>
              <p:nvPr/>
            </p:nvCxnSpPr>
            <p:spPr>
              <a:xfrm flipH="1" flipV="1">
                <a:off x="3923626" y="3681144"/>
                <a:ext cx="473759" cy="2977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5292080" y="3536104"/>
                <a:ext cx="0" cy="385918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Oval 342"/>
              <p:cNvSpPr/>
              <p:nvPr/>
            </p:nvSpPr>
            <p:spPr>
              <a:xfrm>
                <a:off x="5220072" y="3866891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grpSp>
            <p:nvGrpSpPr>
              <p:cNvPr id="344" name="Group 343"/>
              <p:cNvGrpSpPr/>
              <p:nvPr/>
            </p:nvGrpSpPr>
            <p:grpSpPr>
              <a:xfrm>
                <a:off x="3822602" y="3684121"/>
                <a:ext cx="807521" cy="807521"/>
                <a:chOff x="3051965" y="738228"/>
                <a:chExt cx="2235200" cy="2235200"/>
              </a:xfrm>
            </p:grpSpPr>
            <p:sp>
              <p:nvSpPr>
                <p:cNvPr id="350" name="Shape 349"/>
                <p:cNvSpPr/>
                <p:nvPr/>
              </p:nvSpPr>
              <p:spPr>
                <a:xfrm>
                  <a:off x="3051965" y="738228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1" name="Oval 350"/>
                <p:cNvSpPr/>
                <p:nvPr/>
              </p:nvSpPr>
              <p:spPr>
                <a:xfrm>
                  <a:off x="3503301" y="1207756"/>
                  <a:ext cx="1332527" cy="1296144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4503600" y="3429000"/>
                <a:ext cx="644464" cy="644464"/>
                <a:chOff x="3051965" y="738228"/>
                <a:chExt cx="2235200" cy="2235200"/>
              </a:xfrm>
            </p:grpSpPr>
            <p:sp>
              <p:nvSpPr>
                <p:cNvPr id="348" name="Shape 347"/>
                <p:cNvSpPr/>
                <p:nvPr/>
              </p:nvSpPr>
              <p:spPr>
                <a:xfrm>
                  <a:off x="3051965" y="738228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9" name="Oval 348"/>
                <p:cNvSpPr/>
                <p:nvPr/>
              </p:nvSpPr>
              <p:spPr>
                <a:xfrm>
                  <a:off x="3503301" y="1207756"/>
                  <a:ext cx="1332527" cy="1296144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cxnSp>
            <p:nvCxnSpPr>
              <p:cNvPr id="346" name="Straight Connector 345"/>
              <p:cNvCxnSpPr/>
              <p:nvPr/>
            </p:nvCxnSpPr>
            <p:spPr>
              <a:xfrm flipV="1">
                <a:off x="3750594" y="4244716"/>
                <a:ext cx="0" cy="336412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Oval 346"/>
              <p:cNvSpPr/>
              <p:nvPr/>
            </p:nvSpPr>
            <p:spPr>
              <a:xfrm>
                <a:off x="3678586" y="4121895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 rot="5400000">
              <a:off x="1400712" y="1940310"/>
              <a:ext cx="982310" cy="491155"/>
              <a:chOff x="3059832" y="3356992"/>
              <a:chExt cx="2448272" cy="1224136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059832" y="3356992"/>
                <a:ext cx="2448272" cy="1224136"/>
              </a:xfrm>
              <a:prstGeom prst="rect">
                <a:avLst/>
              </a:prstGeom>
              <a:solidFill>
                <a:schemeClr val="accent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grpSp>
            <p:nvGrpSpPr>
              <p:cNvPr id="299" name="Group 298"/>
              <p:cNvGrpSpPr/>
              <p:nvPr/>
            </p:nvGrpSpPr>
            <p:grpSpPr>
              <a:xfrm>
                <a:off x="3179841" y="3480973"/>
                <a:ext cx="441049" cy="441049"/>
                <a:chOff x="2555776" y="1844824"/>
                <a:chExt cx="576064" cy="576064"/>
              </a:xfrm>
            </p:grpSpPr>
            <p:cxnSp>
              <p:nvCxnSpPr>
                <p:cNvPr id="325" name="Straight Connector 324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tangle 328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3179841" y="3969060"/>
                <a:ext cx="441049" cy="441049"/>
                <a:chOff x="2555776" y="1844824"/>
                <a:chExt cx="576064" cy="576064"/>
              </a:xfrm>
            </p:grpSpPr>
            <p:cxnSp>
              <p:nvCxnSpPr>
                <p:cNvPr id="320" name="Straight Connector 319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4" name="Rectangle 323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sp>
            <p:nvSpPr>
              <p:cNvPr id="301" name="Rectangle 300"/>
              <p:cNvSpPr/>
              <p:nvPr/>
            </p:nvSpPr>
            <p:spPr>
              <a:xfrm>
                <a:off x="4691180" y="4170985"/>
                <a:ext cx="730357" cy="30205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600" dirty="0" smtClean="0">
                    <a:solidFill>
                      <a:schemeClr val="accent5">
                        <a:lumMod val="50000"/>
                      </a:schemeClr>
                    </a:solidFill>
                    <a:latin typeface="OCR A Extended" panose="02010509020102010303" pitchFamily="50" charset="0"/>
                    <a:cs typeface="Arial" panose="020B0604020202020204" pitchFamily="34" charset="0"/>
                  </a:rPr>
                  <a:t>0101</a:t>
                </a:r>
                <a:endParaRPr lang="nl-NL" sz="600" dirty="0">
                  <a:solidFill>
                    <a:schemeClr val="accent5">
                      <a:lumMod val="50000"/>
                    </a:schemeClr>
                  </a:solidFill>
                  <a:latin typeface="OCR A Extended" panose="02010509020102010303" pitchFamily="50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2" name="Straight Connector 301"/>
              <p:cNvCxnSpPr/>
              <p:nvPr/>
            </p:nvCxnSpPr>
            <p:spPr>
              <a:xfrm flipH="1">
                <a:off x="4355976" y="3536104"/>
                <a:ext cx="1152128" cy="0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H="1" flipV="1">
                <a:off x="4226362" y="3480973"/>
                <a:ext cx="129614" cy="55131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3620890" y="3480973"/>
                <a:ext cx="605472" cy="0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Oval 304"/>
              <p:cNvSpPr/>
              <p:nvPr/>
            </p:nvSpPr>
            <p:spPr>
              <a:xfrm>
                <a:off x="4139952" y="3429000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cxnSp>
            <p:nvCxnSpPr>
              <p:cNvPr id="306" name="Straight Connector 305"/>
              <p:cNvCxnSpPr/>
              <p:nvPr/>
            </p:nvCxnSpPr>
            <p:spPr>
              <a:xfrm flipH="1">
                <a:off x="4291170" y="3508538"/>
                <a:ext cx="212430" cy="345212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H="1">
                <a:off x="3822602" y="3853750"/>
                <a:ext cx="468567" cy="0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Oval 307"/>
              <p:cNvSpPr/>
              <p:nvPr/>
            </p:nvSpPr>
            <p:spPr>
              <a:xfrm>
                <a:off x="3750594" y="3804760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cxnSp>
            <p:nvCxnSpPr>
              <p:cNvPr id="309" name="Straight Connector 308"/>
              <p:cNvCxnSpPr/>
              <p:nvPr/>
            </p:nvCxnSpPr>
            <p:spPr>
              <a:xfrm flipH="1" flipV="1">
                <a:off x="3923626" y="3681144"/>
                <a:ext cx="473759" cy="2977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5292080" y="3536104"/>
                <a:ext cx="0" cy="385918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Oval 310"/>
              <p:cNvSpPr/>
              <p:nvPr/>
            </p:nvSpPr>
            <p:spPr>
              <a:xfrm>
                <a:off x="5220072" y="3866891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  <p:grpSp>
            <p:nvGrpSpPr>
              <p:cNvPr id="312" name="Group 311"/>
              <p:cNvGrpSpPr/>
              <p:nvPr/>
            </p:nvGrpSpPr>
            <p:grpSpPr>
              <a:xfrm>
                <a:off x="3822602" y="3684121"/>
                <a:ext cx="807521" cy="807521"/>
                <a:chOff x="3051965" y="738228"/>
                <a:chExt cx="2235200" cy="2235200"/>
              </a:xfrm>
            </p:grpSpPr>
            <p:sp>
              <p:nvSpPr>
                <p:cNvPr id="318" name="Shape 317"/>
                <p:cNvSpPr/>
                <p:nvPr/>
              </p:nvSpPr>
              <p:spPr>
                <a:xfrm>
                  <a:off x="3051965" y="738228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9" name="Oval 318"/>
                <p:cNvSpPr/>
                <p:nvPr/>
              </p:nvSpPr>
              <p:spPr>
                <a:xfrm>
                  <a:off x="3503301" y="1207756"/>
                  <a:ext cx="1332527" cy="1296144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4503600" y="3429000"/>
                <a:ext cx="644464" cy="644464"/>
                <a:chOff x="3051965" y="738228"/>
                <a:chExt cx="2235200" cy="2235200"/>
              </a:xfrm>
            </p:grpSpPr>
            <p:sp>
              <p:nvSpPr>
                <p:cNvPr id="316" name="Shape 315"/>
                <p:cNvSpPr/>
                <p:nvPr/>
              </p:nvSpPr>
              <p:spPr>
                <a:xfrm>
                  <a:off x="3051965" y="738228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5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7" name="Oval 316"/>
                <p:cNvSpPr/>
                <p:nvPr/>
              </p:nvSpPr>
              <p:spPr>
                <a:xfrm>
                  <a:off x="3503301" y="1207756"/>
                  <a:ext cx="1332527" cy="1296144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00"/>
                </a:p>
              </p:txBody>
            </p:sp>
          </p:grpSp>
          <p:cxnSp>
            <p:nvCxnSpPr>
              <p:cNvPr id="314" name="Straight Connector 313"/>
              <p:cNvCxnSpPr/>
              <p:nvPr/>
            </p:nvCxnSpPr>
            <p:spPr>
              <a:xfrm flipV="1">
                <a:off x="3750594" y="4244716"/>
                <a:ext cx="0" cy="336412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Oval 314"/>
              <p:cNvSpPr/>
              <p:nvPr/>
            </p:nvSpPr>
            <p:spPr>
              <a:xfrm>
                <a:off x="3678586" y="4121895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00"/>
              </a:p>
            </p:txBody>
          </p:sp>
        </p:grpSp>
        <p:sp>
          <p:nvSpPr>
            <p:cNvPr id="297" name="Plus 296"/>
            <p:cNvSpPr/>
            <p:nvPr/>
          </p:nvSpPr>
          <p:spPr>
            <a:xfrm>
              <a:off x="1319343" y="2019242"/>
              <a:ext cx="284350" cy="260224"/>
            </a:xfrm>
            <a:prstGeom prst="mathPlu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3091085" y="1917962"/>
            <a:ext cx="2909712" cy="1404156"/>
            <a:chOff x="3059832" y="1308465"/>
            <a:chExt cx="2909712" cy="1404156"/>
          </a:xfrm>
        </p:grpSpPr>
        <p:grpSp>
          <p:nvGrpSpPr>
            <p:cNvPr id="369" name="Group 368"/>
            <p:cNvGrpSpPr/>
            <p:nvPr/>
          </p:nvGrpSpPr>
          <p:grpSpPr>
            <a:xfrm>
              <a:off x="3059832" y="1416477"/>
              <a:ext cx="288032" cy="1296144"/>
              <a:chOff x="1703116" y="1016732"/>
              <a:chExt cx="288032" cy="1512168"/>
            </a:xfrm>
          </p:grpSpPr>
          <p:sp>
            <p:nvSpPr>
              <p:cNvPr id="389" name="Left Bracket 388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0" name="Left Bracket 389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1" name="Left Bracket 390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 flipH="1">
              <a:off x="5681512" y="1393237"/>
              <a:ext cx="288032" cy="1296144"/>
              <a:chOff x="1703116" y="1016732"/>
              <a:chExt cx="288032" cy="1512168"/>
            </a:xfrm>
          </p:grpSpPr>
          <p:sp>
            <p:nvSpPr>
              <p:cNvPr id="386" name="Left Bracket 385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7" name="Left Bracket 386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8" name="Left Bracket 387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71" name="TextBox 370"/>
            <p:cNvSpPr txBox="1"/>
            <p:nvPr/>
          </p:nvSpPr>
          <p:spPr>
            <a:xfrm>
              <a:off x="3347864" y="1308465"/>
              <a:ext cx="2405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Recover Pile-up Pulses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grpSp>
          <p:nvGrpSpPr>
            <p:cNvPr id="372" name="Group 371"/>
            <p:cNvGrpSpPr/>
            <p:nvPr/>
          </p:nvGrpSpPr>
          <p:grpSpPr>
            <a:xfrm>
              <a:off x="4332516" y="1871111"/>
              <a:ext cx="494478" cy="462814"/>
              <a:chOff x="3456764" y="4674535"/>
              <a:chExt cx="1532883" cy="1455810"/>
            </a:xfrm>
          </p:grpSpPr>
          <p:sp>
            <p:nvSpPr>
              <p:cNvPr id="383" name="Freeform 382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384" name="Straight Connector 383"/>
              <p:cNvCxnSpPr/>
              <p:nvPr/>
            </p:nvCxnSpPr>
            <p:spPr>
              <a:xfrm flipH="1">
                <a:off x="3456764" y="6115262"/>
                <a:ext cx="234031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>
                <a:stCxn id="383" idx="5"/>
              </p:cNvCxnSpPr>
              <p:nvPr/>
            </p:nvCxnSpPr>
            <p:spPr>
              <a:xfrm>
                <a:off x="4554862" y="6115262"/>
                <a:ext cx="434785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3" name="Right Arrow 372"/>
            <p:cNvSpPr/>
            <p:nvPr/>
          </p:nvSpPr>
          <p:spPr>
            <a:xfrm>
              <a:off x="4027202" y="1987551"/>
              <a:ext cx="286158" cy="21602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74" name="Group 373"/>
            <p:cNvGrpSpPr/>
            <p:nvPr/>
          </p:nvGrpSpPr>
          <p:grpSpPr>
            <a:xfrm>
              <a:off x="3305248" y="1843483"/>
              <a:ext cx="702416" cy="505788"/>
              <a:chOff x="5130062" y="1183686"/>
              <a:chExt cx="702416" cy="505788"/>
            </a:xfrm>
          </p:grpSpPr>
          <p:sp>
            <p:nvSpPr>
              <p:cNvPr id="380" name="Freeform 379"/>
              <p:cNvSpPr/>
              <p:nvPr/>
            </p:nvSpPr>
            <p:spPr>
              <a:xfrm>
                <a:off x="5220072" y="1183686"/>
                <a:ext cx="504732" cy="504160"/>
              </a:xfrm>
              <a:custGeom>
                <a:avLst/>
                <a:gdLst>
                  <a:gd name="connsiteX0" fmla="*/ 0 w 447608"/>
                  <a:gd name="connsiteY0" fmla="*/ 470023 h 470023"/>
                  <a:gd name="connsiteX1" fmla="*/ 25577 w 447608"/>
                  <a:gd name="connsiteY1" fmla="*/ 236627 h 470023"/>
                  <a:gd name="connsiteX2" fmla="*/ 76732 w 447608"/>
                  <a:gd name="connsiteY2" fmla="*/ 34 h 470023"/>
                  <a:gd name="connsiteX3" fmla="*/ 159860 w 447608"/>
                  <a:gd name="connsiteY3" fmla="*/ 217444 h 470023"/>
                  <a:gd name="connsiteX4" fmla="*/ 220607 w 447608"/>
                  <a:gd name="connsiteY4" fmla="*/ 22414 h 470023"/>
                  <a:gd name="connsiteX5" fmla="*/ 310128 w 447608"/>
                  <a:gd name="connsiteY5" fmla="*/ 239824 h 470023"/>
                  <a:gd name="connsiteX6" fmla="*/ 386861 w 447608"/>
                  <a:gd name="connsiteY6" fmla="*/ 409276 h 470023"/>
                  <a:gd name="connsiteX7" fmla="*/ 447608 w 447608"/>
                  <a:gd name="connsiteY7" fmla="*/ 457234 h 47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08" h="470023">
                    <a:moveTo>
                      <a:pt x="0" y="470023"/>
                    </a:moveTo>
                    <a:cubicBezTo>
                      <a:pt x="6394" y="392490"/>
                      <a:pt x="12788" y="314958"/>
                      <a:pt x="25577" y="236627"/>
                    </a:cubicBezTo>
                    <a:cubicBezTo>
                      <a:pt x="38366" y="158296"/>
                      <a:pt x="54352" y="3231"/>
                      <a:pt x="76732" y="34"/>
                    </a:cubicBezTo>
                    <a:cubicBezTo>
                      <a:pt x="99113" y="-3163"/>
                      <a:pt x="135881" y="213714"/>
                      <a:pt x="159860" y="217444"/>
                    </a:cubicBezTo>
                    <a:cubicBezTo>
                      <a:pt x="183839" y="221174"/>
                      <a:pt x="195562" y="18684"/>
                      <a:pt x="220607" y="22414"/>
                    </a:cubicBezTo>
                    <a:cubicBezTo>
                      <a:pt x="245652" y="26144"/>
                      <a:pt x="282419" y="175347"/>
                      <a:pt x="310128" y="239824"/>
                    </a:cubicBezTo>
                    <a:cubicBezTo>
                      <a:pt x="337837" y="304301"/>
                      <a:pt x="363948" y="373041"/>
                      <a:pt x="386861" y="409276"/>
                    </a:cubicBezTo>
                    <a:cubicBezTo>
                      <a:pt x="409774" y="445511"/>
                      <a:pt x="428691" y="451372"/>
                      <a:pt x="447608" y="457234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381" name="Straight Connector 380"/>
              <p:cNvCxnSpPr>
                <a:stCxn id="380" idx="0"/>
              </p:cNvCxnSpPr>
              <p:nvPr/>
            </p:nvCxnSpPr>
            <p:spPr>
              <a:xfrm flipH="1">
                <a:off x="5130062" y="1687846"/>
                <a:ext cx="90010" cy="1628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>
                <a:stCxn id="380" idx="7"/>
              </p:cNvCxnSpPr>
              <p:nvPr/>
            </p:nvCxnSpPr>
            <p:spPr>
              <a:xfrm>
                <a:off x="5724804" y="1674128"/>
                <a:ext cx="107674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5" name="Plus 374"/>
            <p:cNvSpPr/>
            <p:nvPr/>
          </p:nvSpPr>
          <p:spPr>
            <a:xfrm>
              <a:off x="4817364" y="1922472"/>
              <a:ext cx="360092" cy="360092"/>
            </a:xfrm>
            <a:prstGeom prst="mathPlus">
              <a:avLst>
                <a:gd name="adj1" fmla="val 199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5187034" y="1868736"/>
              <a:ext cx="494478" cy="462814"/>
              <a:chOff x="3456764" y="4674535"/>
              <a:chExt cx="1532883" cy="1455810"/>
            </a:xfrm>
          </p:grpSpPr>
          <p:sp>
            <p:nvSpPr>
              <p:cNvPr id="377" name="Freeform 376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378" name="Straight Connector 377"/>
              <p:cNvCxnSpPr/>
              <p:nvPr/>
            </p:nvCxnSpPr>
            <p:spPr>
              <a:xfrm flipH="1">
                <a:off x="3456764" y="6115262"/>
                <a:ext cx="234031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>
                <a:stCxn id="377" idx="5"/>
              </p:cNvCxnSpPr>
              <p:nvPr/>
            </p:nvCxnSpPr>
            <p:spPr>
              <a:xfrm>
                <a:off x="4554862" y="6115262"/>
                <a:ext cx="434785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2" name="Group 391"/>
          <p:cNvGrpSpPr/>
          <p:nvPr/>
        </p:nvGrpSpPr>
        <p:grpSpPr>
          <a:xfrm>
            <a:off x="6403453" y="1894721"/>
            <a:ext cx="2376264" cy="1423696"/>
            <a:chOff x="6372200" y="1285224"/>
            <a:chExt cx="2376264" cy="1423696"/>
          </a:xfrm>
        </p:grpSpPr>
        <p:grpSp>
          <p:nvGrpSpPr>
            <p:cNvPr id="393" name="Group 392"/>
            <p:cNvGrpSpPr/>
            <p:nvPr/>
          </p:nvGrpSpPr>
          <p:grpSpPr>
            <a:xfrm>
              <a:off x="6372200" y="1393236"/>
              <a:ext cx="288032" cy="1296144"/>
              <a:chOff x="1703116" y="1016732"/>
              <a:chExt cx="288032" cy="1512168"/>
            </a:xfrm>
          </p:grpSpPr>
          <p:sp>
            <p:nvSpPr>
              <p:cNvPr id="421" name="Left Bracket 420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2" name="Left Bracket 421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3" name="Left Bracket 422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94" name="Group 393"/>
            <p:cNvGrpSpPr/>
            <p:nvPr/>
          </p:nvGrpSpPr>
          <p:grpSpPr>
            <a:xfrm flipH="1">
              <a:off x="8388424" y="1393236"/>
              <a:ext cx="288032" cy="1296144"/>
              <a:chOff x="1703116" y="1016732"/>
              <a:chExt cx="288032" cy="1512168"/>
            </a:xfrm>
          </p:grpSpPr>
          <p:sp>
            <p:nvSpPr>
              <p:cNvPr id="418" name="Left Bracket 417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9" name="Left Bracket 418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0" name="Left Bracket 419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2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95" name="TextBox 394"/>
            <p:cNvSpPr txBox="1"/>
            <p:nvPr/>
          </p:nvSpPr>
          <p:spPr>
            <a:xfrm>
              <a:off x="6660232" y="128522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Time-Order Data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6788384" y="1721076"/>
              <a:ext cx="921256" cy="774714"/>
              <a:chOff x="6516855" y="3446372"/>
              <a:chExt cx="1522965" cy="1280708"/>
            </a:xfrm>
          </p:grpSpPr>
          <p:grpSp>
            <p:nvGrpSpPr>
              <p:cNvPr id="404" name="Group 403"/>
              <p:cNvGrpSpPr/>
              <p:nvPr/>
            </p:nvGrpSpPr>
            <p:grpSpPr>
              <a:xfrm>
                <a:off x="6815684" y="3446372"/>
                <a:ext cx="1224136" cy="792088"/>
                <a:chOff x="1115616" y="2420888"/>
                <a:chExt cx="1224136" cy="792088"/>
              </a:xfrm>
            </p:grpSpPr>
            <p:sp>
              <p:nvSpPr>
                <p:cNvPr id="415" name="Rectangle 414"/>
                <p:cNvSpPr/>
                <p:nvPr/>
              </p:nvSpPr>
              <p:spPr>
                <a:xfrm>
                  <a:off x="1115616" y="2420888"/>
                  <a:ext cx="1224136" cy="79208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1187624" y="2492896"/>
                  <a:ext cx="216024" cy="64807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17" name="Oval 416"/>
                <p:cNvSpPr/>
                <p:nvPr/>
              </p:nvSpPr>
              <p:spPr>
                <a:xfrm>
                  <a:off x="1619672" y="2492896"/>
                  <a:ext cx="648072" cy="64807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</p:grpSp>
          <p:grpSp>
            <p:nvGrpSpPr>
              <p:cNvPr id="405" name="Group 404"/>
              <p:cNvGrpSpPr/>
              <p:nvPr/>
            </p:nvGrpSpPr>
            <p:grpSpPr>
              <a:xfrm>
                <a:off x="6660497" y="3673577"/>
                <a:ext cx="1224136" cy="792088"/>
                <a:chOff x="1115616" y="2420888"/>
                <a:chExt cx="1224136" cy="792088"/>
              </a:xfrm>
            </p:grpSpPr>
            <p:sp>
              <p:nvSpPr>
                <p:cNvPr id="412" name="Rectangle 411"/>
                <p:cNvSpPr/>
                <p:nvPr/>
              </p:nvSpPr>
              <p:spPr>
                <a:xfrm>
                  <a:off x="1115616" y="2420888"/>
                  <a:ext cx="1224136" cy="79208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1187624" y="2492896"/>
                  <a:ext cx="216024" cy="64807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14" name="Oval 413"/>
                <p:cNvSpPr/>
                <p:nvPr/>
              </p:nvSpPr>
              <p:spPr>
                <a:xfrm>
                  <a:off x="1619672" y="2492896"/>
                  <a:ext cx="648072" cy="64807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</p:grpSp>
          <p:grpSp>
            <p:nvGrpSpPr>
              <p:cNvPr id="406" name="Group 405"/>
              <p:cNvGrpSpPr/>
              <p:nvPr/>
            </p:nvGrpSpPr>
            <p:grpSpPr>
              <a:xfrm>
                <a:off x="6516855" y="3930990"/>
                <a:ext cx="1224136" cy="796090"/>
                <a:chOff x="1115616" y="2420888"/>
                <a:chExt cx="1224136" cy="796090"/>
              </a:xfrm>
            </p:grpSpPr>
            <p:sp>
              <p:nvSpPr>
                <p:cNvPr id="407" name="Rectangle 406"/>
                <p:cNvSpPr/>
                <p:nvPr/>
              </p:nvSpPr>
              <p:spPr>
                <a:xfrm>
                  <a:off x="1115616" y="2420888"/>
                  <a:ext cx="1224136" cy="79208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1187624" y="2492896"/>
                  <a:ext cx="216024" cy="64807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09" name="Oval 408"/>
                <p:cNvSpPr/>
                <p:nvPr/>
              </p:nvSpPr>
              <p:spPr>
                <a:xfrm>
                  <a:off x="1619672" y="2492896"/>
                  <a:ext cx="648072" cy="64807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10" name="Flowchart: Manual Operation 409"/>
                <p:cNvSpPr/>
                <p:nvPr/>
              </p:nvSpPr>
              <p:spPr>
                <a:xfrm rot="14604638">
                  <a:off x="1598312" y="2784077"/>
                  <a:ext cx="132962" cy="334190"/>
                </a:xfrm>
                <a:prstGeom prst="flowChartManualOperation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/>
                </a:p>
              </p:txBody>
            </p:sp>
            <p:sp>
              <p:nvSpPr>
                <p:cNvPr id="411" name="TextBox 410"/>
                <p:cNvSpPr txBox="1"/>
                <p:nvPr/>
              </p:nvSpPr>
              <p:spPr>
                <a:xfrm>
                  <a:off x="1766780" y="2453784"/>
                  <a:ext cx="495779" cy="763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i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</a:rPr>
                    <a:t>E</a:t>
                  </a:r>
                </a:p>
                <a:p>
                  <a:r>
                    <a:rPr lang="en-US" sz="12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</a:rPr>
                    <a:t>t</a:t>
                  </a:r>
                  <a:endParaRPr lang="nl-NL" sz="1200" i="1" dirty="0">
                    <a:solidFill>
                      <a:schemeClr val="accent5">
                        <a:lumMod val="50000"/>
                      </a:schemeClr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</p:grpSp>
        <p:cxnSp>
          <p:nvCxnSpPr>
            <p:cNvPr id="397" name="Straight Arrow Connector 396"/>
            <p:cNvCxnSpPr/>
            <p:nvPr/>
          </p:nvCxnSpPr>
          <p:spPr>
            <a:xfrm flipV="1">
              <a:off x="7884368" y="1721076"/>
              <a:ext cx="0" cy="783142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Box 397"/>
            <p:cNvSpPr txBox="1"/>
            <p:nvPr/>
          </p:nvSpPr>
          <p:spPr>
            <a:xfrm>
              <a:off x="7977862" y="16288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0</a:t>
              </a:r>
            </a:p>
            <a:p>
              <a:r>
                <a:rPr lang="en-US" dirty="0" smtClean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7977862" y="233958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n</a:t>
              </a:r>
            </a:p>
          </p:txBody>
        </p:sp>
        <p:grpSp>
          <p:nvGrpSpPr>
            <p:cNvPr id="400" name="Group 399"/>
            <p:cNvGrpSpPr/>
            <p:nvPr/>
          </p:nvGrpSpPr>
          <p:grpSpPr>
            <a:xfrm>
              <a:off x="8119795" y="2243349"/>
              <a:ext cx="54687" cy="166812"/>
              <a:chOff x="6832605" y="3005937"/>
              <a:chExt cx="86890" cy="265042"/>
            </a:xfrm>
          </p:grpSpPr>
          <p:sp>
            <p:nvSpPr>
              <p:cNvPr id="401" name="Rounded Rectangle 400"/>
              <p:cNvSpPr/>
              <p:nvPr/>
            </p:nvSpPr>
            <p:spPr>
              <a:xfrm>
                <a:off x="6832605" y="3005937"/>
                <a:ext cx="86890" cy="7200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2" name="Rounded Rectangle 401"/>
              <p:cNvSpPr/>
              <p:nvPr/>
            </p:nvSpPr>
            <p:spPr>
              <a:xfrm>
                <a:off x="6832605" y="3102454"/>
                <a:ext cx="86890" cy="7200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3" name="Rounded Rectangle 402"/>
              <p:cNvSpPr/>
              <p:nvPr/>
            </p:nvSpPr>
            <p:spPr>
              <a:xfrm>
                <a:off x="6832605" y="3198971"/>
                <a:ext cx="86890" cy="7200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427984" y="3772167"/>
            <a:ext cx="1224136" cy="792088"/>
            <a:chOff x="1008350" y="2963207"/>
            <a:chExt cx="1224136" cy="792088"/>
          </a:xfrm>
        </p:grpSpPr>
        <p:sp>
          <p:nvSpPr>
            <p:cNvPr id="199" name="Rectangle 198"/>
            <p:cNvSpPr/>
            <p:nvPr/>
          </p:nvSpPr>
          <p:spPr>
            <a:xfrm>
              <a:off x="1008350" y="2963207"/>
              <a:ext cx="1224136" cy="7920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15616" y="3068960"/>
              <a:ext cx="1008112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174000" y="3136032"/>
              <a:ext cx="825548" cy="481669"/>
              <a:chOff x="1249733" y="1556792"/>
              <a:chExt cx="996558" cy="581445"/>
            </a:xfrm>
          </p:grpSpPr>
          <p:sp>
            <p:nvSpPr>
              <p:cNvPr id="204" name="Freeform 203"/>
              <p:cNvSpPr/>
              <p:nvPr/>
            </p:nvSpPr>
            <p:spPr>
              <a:xfrm>
                <a:off x="1415826" y="1556792"/>
                <a:ext cx="582105" cy="581445"/>
              </a:xfrm>
              <a:custGeom>
                <a:avLst/>
                <a:gdLst>
                  <a:gd name="connsiteX0" fmla="*/ 0 w 447608"/>
                  <a:gd name="connsiteY0" fmla="*/ 470023 h 470023"/>
                  <a:gd name="connsiteX1" fmla="*/ 25577 w 447608"/>
                  <a:gd name="connsiteY1" fmla="*/ 236627 h 470023"/>
                  <a:gd name="connsiteX2" fmla="*/ 76732 w 447608"/>
                  <a:gd name="connsiteY2" fmla="*/ 34 h 470023"/>
                  <a:gd name="connsiteX3" fmla="*/ 159860 w 447608"/>
                  <a:gd name="connsiteY3" fmla="*/ 217444 h 470023"/>
                  <a:gd name="connsiteX4" fmla="*/ 220607 w 447608"/>
                  <a:gd name="connsiteY4" fmla="*/ 22414 h 470023"/>
                  <a:gd name="connsiteX5" fmla="*/ 310128 w 447608"/>
                  <a:gd name="connsiteY5" fmla="*/ 239824 h 470023"/>
                  <a:gd name="connsiteX6" fmla="*/ 386861 w 447608"/>
                  <a:gd name="connsiteY6" fmla="*/ 409276 h 470023"/>
                  <a:gd name="connsiteX7" fmla="*/ 447608 w 447608"/>
                  <a:gd name="connsiteY7" fmla="*/ 457234 h 47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08" h="470023">
                    <a:moveTo>
                      <a:pt x="0" y="470023"/>
                    </a:moveTo>
                    <a:cubicBezTo>
                      <a:pt x="6394" y="392490"/>
                      <a:pt x="12788" y="314958"/>
                      <a:pt x="25577" y="236627"/>
                    </a:cubicBezTo>
                    <a:cubicBezTo>
                      <a:pt x="38366" y="158296"/>
                      <a:pt x="54352" y="3231"/>
                      <a:pt x="76732" y="34"/>
                    </a:cubicBezTo>
                    <a:cubicBezTo>
                      <a:pt x="99113" y="-3163"/>
                      <a:pt x="135881" y="213714"/>
                      <a:pt x="159860" y="217444"/>
                    </a:cubicBezTo>
                    <a:cubicBezTo>
                      <a:pt x="183839" y="221174"/>
                      <a:pt x="195562" y="18684"/>
                      <a:pt x="220607" y="22414"/>
                    </a:cubicBezTo>
                    <a:cubicBezTo>
                      <a:pt x="245652" y="26144"/>
                      <a:pt x="282419" y="175347"/>
                      <a:pt x="310128" y="239824"/>
                    </a:cubicBezTo>
                    <a:cubicBezTo>
                      <a:pt x="337837" y="304301"/>
                      <a:pt x="363948" y="373041"/>
                      <a:pt x="386861" y="409276"/>
                    </a:cubicBezTo>
                    <a:cubicBezTo>
                      <a:pt x="409774" y="445511"/>
                      <a:pt x="428691" y="451372"/>
                      <a:pt x="447608" y="457234"/>
                    </a:cubicBez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05" name="Straight Connector 204"/>
              <p:cNvCxnSpPr>
                <a:stCxn id="204" idx="0"/>
              </p:cNvCxnSpPr>
              <p:nvPr/>
            </p:nvCxnSpPr>
            <p:spPr>
              <a:xfrm flipH="1">
                <a:off x="1249733" y="2138237"/>
                <a:ext cx="166093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204" idx="7"/>
              </p:cNvCxnSpPr>
              <p:nvPr/>
            </p:nvCxnSpPr>
            <p:spPr>
              <a:xfrm>
                <a:off x="1997931" y="2122416"/>
                <a:ext cx="248360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4" name="Group 423"/>
          <p:cNvGrpSpPr/>
          <p:nvPr/>
        </p:nvGrpSpPr>
        <p:grpSpPr>
          <a:xfrm>
            <a:off x="137101" y="4221088"/>
            <a:ext cx="3066747" cy="419781"/>
            <a:chOff x="353125" y="3123364"/>
            <a:chExt cx="3066747" cy="419781"/>
          </a:xfrm>
          <a:solidFill>
            <a:schemeClr val="accent2">
              <a:lumMod val="50000"/>
            </a:schemeClr>
          </a:solidFill>
        </p:grpSpPr>
        <p:sp>
          <p:nvSpPr>
            <p:cNvPr id="425" name="Rectangle 424"/>
            <p:cNvSpPr/>
            <p:nvPr/>
          </p:nvSpPr>
          <p:spPr>
            <a:xfrm>
              <a:off x="353125" y="3123364"/>
              <a:ext cx="2562691" cy="419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Data Concentrator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  <p:sp>
          <p:nvSpPr>
            <p:cNvPr id="426" name="Right Arrow 425"/>
            <p:cNvSpPr/>
            <p:nvPr/>
          </p:nvSpPr>
          <p:spPr>
            <a:xfrm>
              <a:off x="2915816" y="3159365"/>
              <a:ext cx="504056" cy="34777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5945814" y="6103098"/>
            <a:ext cx="1866546" cy="933273"/>
            <a:chOff x="3059832" y="3356992"/>
            <a:chExt cx="2448272" cy="1224136"/>
          </a:xfrm>
        </p:grpSpPr>
        <p:sp>
          <p:nvSpPr>
            <p:cNvPr id="476" name="Rectangle 475"/>
            <p:cNvSpPr/>
            <p:nvPr/>
          </p:nvSpPr>
          <p:spPr>
            <a:xfrm>
              <a:off x="3059832" y="3356992"/>
              <a:ext cx="2448272" cy="1224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grpSp>
          <p:nvGrpSpPr>
            <p:cNvPr id="477" name="Group 476"/>
            <p:cNvGrpSpPr/>
            <p:nvPr/>
          </p:nvGrpSpPr>
          <p:grpSpPr>
            <a:xfrm>
              <a:off x="3179841" y="3480973"/>
              <a:ext cx="441049" cy="441049"/>
              <a:chOff x="2555776" y="1844824"/>
              <a:chExt cx="576064" cy="576064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7" name="Rectangle 506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3179841" y="3969060"/>
              <a:ext cx="441049" cy="441049"/>
              <a:chOff x="2555776" y="1844824"/>
              <a:chExt cx="576064" cy="576064"/>
            </a:xfrm>
          </p:grpSpPr>
          <p:cxnSp>
            <p:nvCxnSpPr>
              <p:cNvPr id="498" name="Straight Connector 497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Rectangle 501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sp>
          <p:nvSpPr>
            <p:cNvPr id="479" name="Rectangle 478"/>
            <p:cNvSpPr/>
            <p:nvPr/>
          </p:nvSpPr>
          <p:spPr>
            <a:xfrm>
              <a:off x="4691180" y="4170985"/>
              <a:ext cx="730357" cy="3020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0101</a:t>
              </a:r>
              <a:endParaRPr lang="nl-NL" sz="1400" dirty="0">
                <a:solidFill>
                  <a:schemeClr val="accent5">
                    <a:lumMod val="50000"/>
                  </a:schemeClr>
                </a:solidFill>
                <a:latin typeface="OCR A Extended" panose="02010509020102010303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480" name="Straight Connector 479"/>
            <p:cNvCxnSpPr/>
            <p:nvPr/>
          </p:nvCxnSpPr>
          <p:spPr>
            <a:xfrm flipH="1">
              <a:off x="4355976" y="3536104"/>
              <a:ext cx="1152128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H="1" flipV="1">
              <a:off x="4226362" y="3480973"/>
              <a:ext cx="129614" cy="55131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>
              <a:off x="3620890" y="3480973"/>
              <a:ext cx="605472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Oval 482"/>
            <p:cNvSpPr/>
            <p:nvPr/>
          </p:nvSpPr>
          <p:spPr>
            <a:xfrm>
              <a:off x="4139952" y="342900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cxnSp>
          <p:nvCxnSpPr>
            <p:cNvPr id="484" name="Straight Connector 483"/>
            <p:cNvCxnSpPr/>
            <p:nvPr/>
          </p:nvCxnSpPr>
          <p:spPr>
            <a:xfrm flipH="1">
              <a:off x="4291170" y="3508538"/>
              <a:ext cx="212430" cy="3452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 flipH="1">
              <a:off x="3822602" y="3853750"/>
              <a:ext cx="468567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/>
            <p:cNvSpPr/>
            <p:nvPr/>
          </p:nvSpPr>
          <p:spPr>
            <a:xfrm>
              <a:off x="3750594" y="380476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cxnSp>
          <p:nvCxnSpPr>
            <p:cNvPr id="487" name="Straight Connector 486"/>
            <p:cNvCxnSpPr/>
            <p:nvPr/>
          </p:nvCxnSpPr>
          <p:spPr>
            <a:xfrm flipH="1" flipV="1">
              <a:off x="3923626" y="3681144"/>
              <a:ext cx="473759" cy="2977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5292080" y="3536104"/>
              <a:ext cx="0" cy="385918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Oval 488"/>
            <p:cNvSpPr/>
            <p:nvPr/>
          </p:nvSpPr>
          <p:spPr>
            <a:xfrm>
              <a:off x="5220072" y="3866891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grpSp>
          <p:nvGrpSpPr>
            <p:cNvPr id="490" name="Group 489"/>
            <p:cNvGrpSpPr/>
            <p:nvPr/>
          </p:nvGrpSpPr>
          <p:grpSpPr>
            <a:xfrm>
              <a:off x="3822602" y="3684121"/>
              <a:ext cx="807521" cy="807521"/>
              <a:chOff x="3051965" y="738228"/>
              <a:chExt cx="2235200" cy="2235200"/>
            </a:xfrm>
          </p:grpSpPr>
          <p:sp>
            <p:nvSpPr>
              <p:cNvPr id="496" name="Shape 495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7" name="Oval 496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4503600" y="3429000"/>
              <a:ext cx="644464" cy="644464"/>
              <a:chOff x="3051965" y="738228"/>
              <a:chExt cx="2235200" cy="2235200"/>
            </a:xfrm>
          </p:grpSpPr>
          <p:sp>
            <p:nvSpPr>
              <p:cNvPr id="494" name="Shape 493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5" name="Oval 494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cxnSp>
          <p:nvCxnSpPr>
            <p:cNvPr id="492" name="Straight Connector 491"/>
            <p:cNvCxnSpPr/>
            <p:nvPr/>
          </p:nvCxnSpPr>
          <p:spPr>
            <a:xfrm flipV="1">
              <a:off x="3750594" y="4244716"/>
              <a:ext cx="0" cy="3364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Oval 492"/>
            <p:cNvSpPr/>
            <p:nvPr/>
          </p:nvSpPr>
          <p:spPr>
            <a:xfrm>
              <a:off x="3678586" y="4121895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905254" y="6104789"/>
            <a:ext cx="1866546" cy="933273"/>
            <a:chOff x="3059832" y="3356992"/>
            <a:chExt cx="2448272" cy="1224136"/>
          </a:xfrm>
        </p:grpSpPr>
        <p:sp>
          <p:nvSpPr>
            <p:cNvPr id="509" name="Rectangle 508"/>
            <p:cNvSpPr/>
            <p:nvPr/>
          </p:nvSpPr>
          <p:spPr>
            <a:xfrm>
              <a:off x="3059832" y="3356992"/>
              <a:ext cx="2448272" cy="1224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grpSp>
          <p:nvGrpSpPr>
            <p:cNvPr id="510" name="Group 509"/>
            <p:cNvGrpSpPr/>
            <p:nvPr/>
          </p:nvGrpSpPr>
          <p:grpSpPr>
            <a:xfrm>
              <a:off x="3179841" y="3480973"/>
              <a:ext cx="441049" cy="441049"/>
              <a:chOff x="2555776" y="1844824"/>
              <a:chExt cx="576064" cy="576064"/>
            </a:xfrm>
          </p:grpSpPr>
          <p:cxnSp>
            <p:nvCxnSpPr>
              <p:cNvPr id="536" name="Straight Connector 535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511" name="Group 510"/>
            <p:cNvGrpSpPr/>
            <p:nvPr/>
          </p:nvGrpSpPr>
          <p:grpSpPr>
            <a:xfrm>
              <a:off x="3179841" y="3969060"/>
              <a:ext cx="441049" cy="441049"/>
              <a:chOff x="2555776" y="1844824"/>
              <a:chExt cx="576064" cy="576064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5" name="Rectangle 534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sp>
          <p:nvSpPr>
            <p:cNvPr id="512" name="Rectangle 511"/>
            <p:cNvSpPr/>
            <p:nvPr/>
          </p:nvSpPr>
          <p:spPr>
            <a:xfrm>
              <a:off x="4691180" y="4170985"/>
              <a:ext cx="730357" cy="3020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0101</a:t>
              </a:r>
              <a:endParaRPr lang="nl-NL" sz="1400" dirty="0">
                <a:solidFill>
                  <a:schemeClr val="accent5">
                    <a:lumMod val="50000"/>
                  </a:schemeClr>
                </a:solidFill>
                <a:latin typeface="OCR A Extended" panose="02010509020102010303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513" name="Straight Connector 512"/>
            <p:cNvCxnSpPr/>
            <p:nvPr/>
          </p:nvCxnSpPr>
          <p:spPr>
            <a:xfrm flipH="1">
              <a:off x="4355976" y="3536104"/>
              <a:ext cx="1152128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flipH="1" flipV="1">
              <a:off x="4226362" y="3480973"/>
              <a:ext cx="129614" cy="55131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3620890" y="3480973"/>
              <a:ext cx="605472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Oval 515"/>
            <p:cNvSpPr/>
            <p:nvPr/>
          </p:nvSpPr>
          <p:spPr>
            <a:xfrm>
              <a:off x="4139952" y="342900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cxnSp>
          <p:nvCxnSpPr>
            <p:cNvPr id="517" name="Straight Connector 516"/>
            <p:cNvCxnSpPr/>
            <p:nvPr/>
          </p:nvCxnSpPr>
          <p:spPr>
            <a:xfrm flipH="1">
              <a:off x="4291170" y="3508538"/>
              <a:ext cx="212430" cy="3452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flipH="1">
              <a:off x="3822602" y="3853750"/>
              <a:ext cx="468567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Oval 518"/>
            <p:cNvSpPr/>
            <p:nvPr/>
          </p:nvSpPr>
          <p:spPr>
            <a:xfrm>
              <a:off x="3750594" y="3804760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cxnSp>
          <p:nvCxnSpPr>
            <p:cNvPr id="520" name="Straight Connector 519"/>
            <p:cNvCxnSpPr/>
            <p:nvPr/>
          </p:nvCxnSpPr>
          <p:spPr>
            <a:xfrm flipH="1" flipV="1">
              <a:off x="3923626" y="3681144"/>
              <a:ext cx="473759" cy="2977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>
              <a:off x="5292080" y="3536104"/>
              <a:ext cx="0" cy="385918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Oval 521"/>
            <p:cNvSpPr/>
            <p:nvPr/>
          </p:nvSpPr>
          <p:spPr>
            <a:xfrm>
              <a:off x="5220072" y="3866891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  <p:grpSp>
          <p:nvGrpSpPr>
            <p:cNvPr id="523" name="Group 522"/>
            <p:cNvGrpSpPr/>
            <p:nvPr/>
          </p:nvGrpSpPr>
          <p:grpSpPr>
            <a:xfrm>
              <a:off x="3822602" y="3684121"/>
              <a:ext cx="807521" cy="807521"/>
              <a:chOff x="3051965" y="738228"/>
              <a:chExt cx="2235200" cy="2235200"/>
            </a:xfrm>
          </p:grpSpPr>
          <p:sp>
            <p:nvSpPr>
              <p:cNvPr id="529" name="Shape 528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0" name="Oval 529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4503600" y="3429000"/>
              <a:ext cx="644464" cy="644464"/>
              <a:chOff x="3051965" y="738228"/>
              <a:chExt cx="2235200" cy="2235200"/>
            </a:xfrm>
          </p:grpSpPr>
          <p:sp>
            <p:nvSpPr>
              <p:cNvPr id="527" name="Shape 526"/>
              <p:cNvSpPr/>
              <p:nvPr/>
            </p:nvSpPr>
            <p:spPr>
              <a:xfrm>
                <a:off x="3051965" y="738228"/>
                <a:ext cx="2235200" cy="223520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8" name="Oval 527"/>
              <p:cNvSpPr/>
              <p:nvPr/>
            </p:nvSpPr>
            <p:spPr>
              <a:xfrm>
                <a:off x="3503301" y="1207756"/>
                <a:ext cx="1332527" cy="129614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CR A Extended" panose="02010509020102010303" pitchFamily="50" charset="0"/>
                </a:endParaRPr>
              </a:p>
            </p:txBody>
          </p:sp>
        </p:grpSp>
        <p:cxnSp>
          <p:nvCxnSpPr>
            <p:cNvPr id="525" name="Straight Connector 524"/>
            <p:cNvCxnSpPr/>
            <p:nvPr/>
          </p:nvCxnSpPr>
          <p:spPr>
            <a:xfrm flipV="1">
              <a:off x="3750594" y="4244716"/>
              <a:ext cx="0" cy="336412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Oval 525"/>
            <p:cNvSpPr/>
            <p:nvPr/>
          </p:nvSpPr>
          <p:spPr>
            <a:xfrm>
              <a:off x="3678586" y="4121895"/>
              <a:ext cx="144016" cy="1353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OCR A Extended" panose="02010509020102010303" pitchFamily="50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49809" y="4501881"/>
            <a:ext cx="2040385" cy="1519407"/>
            <a:chOff x="7049809" y="4573889"/>
            <a:chExt cx="2040385" cy="1519407"/>
          </a:xfrm>
        </p:grpSpPr>
        <p:sp>
          <p:nvSpPr>
            <p:cNvPr id="5" name="Rectangle 4"/>
            <p:cNvSpPr/>
            <p:nvPr/>
          </p:nvSpPr>
          <p:spPr>
            <a:xfrm>
              <a:off x="7049809" y="4869160"/>
              <a:ext cx="2040385" cy="122413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bg1"/>
                  </a:solidFill>
                  <a:latin typeface="OCR A Extended" panose="02010509020102010303" pitchFamily="50" charset="0"/>
                </a:rPr>
                <a:t>Clock+Synch</a:t>
              </a:r>
              <a:endParaRPr lang="en-US" dirty="0" smtClean="0">
                <a:solidFill>
                  <a:schemeClr val="bg1"/>
                </a:solidFill>
                <a:latin typeface="OCR A Extended" panose="02010509020102010303" pitchFamily="50" charset="0"/>
              </a:endParaRP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  <a:latin typeface="OCR A Extended" panose="02010509020102010303" pitchFamily="50" charset="0"/>
                </a:rPr>
                <a:t>Slow Ctrl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  <a:latin typeface="OCR A Extended" panose="02010509020102010303" pitchFamily="50" charset="0"/>
                </a:rPr>
                <a:t>Det. Ctrl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  <a:latin typeface="OCR A Extended" panose="02010509020102010303" pitchFamily="50" charset="0"/>
                </a:rPr>
                <a:t>20 </a:t>
              </a:r>
              <a:r>
                <a:rPr lang="en-US" dirty="0" err="1" smtClean="0">
                  <a:solidFill>
                    <a:schemeClr val="bg1"/>
                  </a:solidFill>
                  <a:latin typeface="OCR A Extended" panose="02010509020102010303" pitchFamily="50" charset="0"/>
                </a:rPr>
                <a:t>ps</a:t>
              </a:r>
              <a:r>
                <a:rPr lang="en-US" dirty="0" smtClean="0">
                  <a:solidFill>
                    <a:schemeClr val="bg1"/>
                  </a:solidFill>
                  <a:latin typeface="OCR A Extended" panose="02010509020102010303" pitchFamily="50" charset="0"/>
                </a:rPr>
                <a:t> jitter</a:t>
              </a:r>
              <a:endParaRPr lang="nl-NL" dirty="0">
                <a:solidFill>
                  <a:schemeClr val="bg1"/>
                </a:solidFill>
                <a:latin typeface="OCR A Extended" panose="02010509020102010303" pitchFamily="50" charset="0"/>
              </a:endParaRPr>
            </a:p>
          </p:txBody>
        </p:sp>
        <p:sp>
          <p:nvSpPr>
            <p:cNvPr id="6" name="Trapezoid 5"/>
            <p:cNvSpPr/>
            <p:nvPr/>
          </p:nvSpPr>
          <p:spPr>
            <a:xfrm>
              <a:off x="7513434" y="4573889"/>
              <a:ext cx="1133703" cy="309030"/>
            </a:xfrm>
            <a:prstGeom prst="trapezoid">
              <a:avLst>
                <a:gd name="adj" fmla="val 6463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Impact" panose="020B0806030902050204" pitchFamily="34" charset="0"/>
                </a:rPr>
                <a:t>1 </a:t>
              </a:r>
              <a:r>
                <a:rPr lang="en-US" dirty="0" err="1" smtClean="0">
                  <a:latin typeface="Impact" panose="020B0806030902050204" pitchFamily="34" charset="0"/>
                </a:rPr>
                <a:t>Fibre</a:t>
              </a:r>
              <a:r>
                <a:rPr lang="en-US" dirty="0" smtClean="0">
                  <a:latin typeface="Impact" panose="020B0806030902050204" pitchFamily="34" charset="0"/>
                </a:rPr>
                <a:t>:</a:t>
              </a: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55021" y="3251806"/>
            <a:ext cx="1114327" cy="913266"/>
            <a:chOff x="955021" y="3251806"/>
            <a:chExt cx="1114327" cy="913266"/>
          </a:xfrm>
        </p:grpSpPr>
        <p:pic>
          <p:nvPicPr>
            <p:cNvPr id="430" name="Picture 4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1" t="44621" r="64272" b="38213"/>
            <a:stretch/>
          </p:blipFill>
          <p:spPr>
            <a:xfrm>
              <a:off x="1101444" y="3398017"/>
              <a:ext cx="808352" cy="76705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955022" y="3720248"/>
              <a:ext cx="377979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955021" y="3251807"/>
              <a:ext cx="5038" cy="46844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11098" y="3932759"/>
              <a:ext cx="458250" cy="29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052593" y="3251806"/>
              <a:ext cx="0" cy="67190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313554" y="3398018"/>
            <a:ext cx="2375781" cy="5953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Correct for Nuclear Counter Effect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783269"/>
            <a:ext cx="9144000" cy="232534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44" name="Group 443"/>
          <p:cNvGrpSpPr/>
          <p:nvPr/>
        </p:nvGrpSpPr>
        <p:grpSpPr>
          <a:xfrm>
            <a:off x="6556041" y="3483650"/>
            <a:ext cx="2427698" cy="1152128"/>
            <a:chOff x="3800486" y="1556792"/>
            <a:chExt cx="2427698" cy="1152128"/>
          </a:xfrm>
        </p:grpSpPr>
        <p:sp>
          <p:nvSpPr>
            <p:cNvPr id="445" name="Rectangle 444"/>
            <p:cNvSpPr/>
            <p:nvPr/>
          </p:nvSpPr>
          <p:spPr>
            <a:xfrm>
              <a:off x="4479147" y="1855278"/>
              <a:ext cx="1749037" cy="71974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Impact" panose="020B0806030902050204" pitchFamily="34" charset="0"/>
                </a:rPr>
                <a:t>        SODANET</a:t>
              </a:r>
            </a:p>
            <a:p>
              <a:r>
                <a:rPr lang="en-US" dirty="0" smtClean="0">
                  <a:latin typeface="Impact" panose="020B0806030902050204" pitchFamily="34" charset="0"/>
                </a:rPr>
                <a:t>        Clock Source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3800486" y="1556792"/>
              <a:ext cx="987538" cy="1152128"/>
              <a:chOff x="3491880" y="1556792"/>
              <a:chExt cx="1296144" cy="1512168"/>
            </a:xfrm>
          </p:grpSpPr>
          <p:sp>
            <p:nvSpPr>
              <p:cNvPr id="447" name="Oval 446"/>
              <p:cNvSpPr/>
              <p:nvPr/>
            </p:nvSpPr>
            <p:spPr>
              <a:xfrm>
                <a:off x="4055219" y="1556792"/>
                <a:ext cx="169465" cy="28803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8" name="Round Same Side Corner Rectangle 447"/>
              <p:cNvSpPr/>
              <p:nvPr/>
            </p:nvSpPr>
            <p:spPr>
              <a:xfrm>
                <a:off x="3793168" y="1599104"/>
                <a:ext cx="685980" cy="48306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3491880" y="1772816"/>
                <a:ext cx="1296144" cy="12961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3617894" y="1898830"/>
                <a:ext cx="1044116" cy="104411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51" name="Straight Connector 450"/>
              <p:cNvCxnSpPr>
                <a:stCxn id="450" idx="7"/>
                <a:endCxn id="450" idx="3"/>
              </p:cNvCxnSpPr>
              <p:nvPr/>
            </p:nvCxnSpPr>
            <p:spPr>
              <a:xfrm flipH="1"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50" idx="1"/>
                <a:endCxn id="450" idx="5"/>
              </p:cNvCxnSpPr>
              <p:nvPr/>
            </p:nvCxnSpPr>
            <p:spPr>
              <a:xfrm>
                <a:off x="3770801" y="2051737"/>
                <a:ext cx="738302" cy="738302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>
                <a:stCxn id="450" idx="0"/>
                <a:endCxn id="450" idx="4"/>
              </p:cNvCxnSpPr>
              <p:nvPr/>
            </p:nvCxnSpPr>
            <p:spPr>
              <a:xfrm>
                <a:off x="4139952" y="1898830"/>
                <a:ext cx="0" cy="1044116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>
                <a:stCxn id="450" idx="2"/>
                <a:endCxn id="450" idx="6"/>
              </p:cNvCxnSpPr>
              <p:nvPr/>
            </p:nvCxnSpPr>
            <p:spPr>
              <a:xfrm>
                <a:off x="3617894" y="2420888"/>
                <a:ext cx="1044116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5" name="Oval 454"/>
              <p:cNvSpPr/>
              <p:nvPr/>
            </p:nvSpPr>
            <p:spPr>
              <a:xfrm>
                <a:off x="3762898" y="2039859"/>
                <a:ext cx="754107" cy="76205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456" name="Group 455"/>
              <p:cNvGrpSpPr/>
              <p:nvPr/>
            </p:nvGrpSpPr>
            <p:grpSpPr>
              <a:xfrm rot="19026713">
                <a:off x="3932230" y="2008401"/>
                <a:ext cx="108012" cy="516818"/>
                <a:chOff x="4085946" y="1898829"/>
                <a:chExt cx="108012" cy="516818"/>
              </a:xfrm>
            </p:grpSpPr>
            <p:sp>
              <p:nvSpPr>
                <p:cNvPr id="460" name="Isosceles Triangle 459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1" name="Isosceles Triangle 460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57" name="Group 456"/>
              <p:cNvGrpSpPr/>
              <p:nvPr/>
            </p:nvGrpSpPr>
            <p:grpSpPr>
              <a:xfrm rot="2500744">
                <a:off x="4217327" y="2124330"/>
                <a:ext cx="121283" cy="374081"/>
                <a:chOff x="4085946" y="1898829"/>
                <a:chExt cx="108012" cy="516818"/>
              </a:xfrm>
            </p:grpSpPr>
            <p:sp>
              <p:nvSpPr>
                <p:cNvPr id="458" name="Isosceles Triangle 457"/>
                <p:cNvSpPr/>
                <p:nvPr/>
              </p:nvSpPr>
              <p:spPr>
                <a:xfrm>
                  <a:off x="4085946" y="1898829"/>
                  <a:ext cx="108012" cy="358717"/>
                </a:xfrm>
                <a:prstGeom prst="triangl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59" name="Isosceles Triangle 458"/>
                <p:cNvSpPr/>
                <p:nvPr/>
              </p:nvSpPr>
              <p:spPr>
                <a:xfrm flipV="1">
                  <a:off x="4085946" y="2257546"/>
                  <a:ext cx="108012" cy="158101"/>
                </a:xfrm>
                <a:prstGeom prst="triangl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207" name="Group 206"/>
          <p:cNvGrpSpPr/>
          <p:nvPr/>
        </p:nvGrpSpPr>
        <p:grpSpPr>
          <a:xfrm>
            <a:off x="3139041" y="3655833"/>
            <a:ext cx="2448273" cy="2052228"/>
            <a:chOff x="2989411" y="3392996"/>
            <a:chExt cx="2448273" cy="2052228"/>
          </a:xfrm>
        </p:grpSpPr>
        <p:sp>
          <p:nvSpPr>
            <p:cNvPr id="208" name="Flowchart: Manual Operation 207"/>
            <p:cNvSpPr/>
            <p:nvPr/>
          </p:nvSpPr>
          <p:spPr>
            <a:xfrm flipV="1">
              <a:off x="3167844" y="3789040"/>
              <a:ext cx="2088232" cy="1008112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2989411" y="4622082"/>
              <a:ext cx="646485" cy="656924"/>
              <a:chOff x="2857690" y="4622082"/>
              <a:chExt cx="646485" cy="656924"/>
            </a:xfrm>
            <a:solidFill>
              <a:schemeClr val="accent2"/>
            </a:solidFill>
          </p:grpSpPr>
          <p:sp>
            <p:nvSpPr>
              <p:cNvPr id="263" name="Rectangle 262"/>
              <p:cNvSpPr/>
              <p:nvPr/>
            </p:nvSpPr>
            <p:spPr>
              <a:xfrm>
                <a:off x="2857690" y="5115900"/>
                <a:ext cx="490174" cy="163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17621933">
                <a:off x="3090129" y="4856108"/>
                <a:ext cx="648072" cy="180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 flipH="1">
              <a:off x="4788024" y="4622260"/>
              <a:ext cx="649660" cy="656924"/>
              <a:chOff x="2857690" y="4622082"/>
              <a:chExt cx="646485" cy="656924"/>
            </a:xfrm>
            <a:solidFill>
              <a:schemeClr val="accent2"/>
            </a:solidFill>
          </p:grpSpPr>
          <p:sp>
            <p:nvSpPr>
              <p:cNvPr id="261" name="Rectangle 260"/>
              <p:cNvSpPr/>
              <p:nvPr/>
            </p:nvSpPr>
            <p:spPr>
              <a:xfrm>
                <a:off x="2857690" y="5115900"/>
                <a:ext cx="490174" cy="163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7621933">
                <a:off x="3090129" y="4856108"/>
                <a:ext cx="648072" cy="180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11" name="Rectangle 210"/>
            <p:cNvSpPr/>
            <p:nvPr/>
          </p:nvSpPr>
          <p:spPr>
            <a:xfrm>
              <a:off x="4130566" y="4725144"/>
              <a:ext cx="162000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099649" y="3392996"/>
              <a:ext cx="199582" cy="3960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3442550" y="4359372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56" name="Straight Connector 255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Rectangle 259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214" name="Straight Connector 213"/>
            <p:cNvCxnSpPr/>
            <p:nvPr/>
          </p:nvCxnSpPr>
          <p:spPr>
            <a:xfrm flipV="1">
              <a:off x="4496573" y="4570421"/>
              <a:ext cx="0" cy="226731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 flipV="1">
              <a:off x="4438779" y="4359373"/>
              <a:ext cx="57794" cy="233317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4362475" y="4654841"/>
              <a:ext cx="0" cy="142311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3800756" y="4683786"/>
              <a:ext cx="0" cy="113366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endCxn id="255" idx="2"/>
            </p:cNvCxnSpPr>
            <p:nvPr/>
          </p:nvCxnSpPr>
          <p:spPr>
            <a:xfrm flipV="1">
              <a:off x="3800756" y="4455408"/>
              <a:ext cx="180028" cy="241642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800756" y="4740469"/>
              <a:ext cx="195180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3885176" y="4280669"/>
              <a:ext cx="0" cy="312021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479585" y="4111830"/>
              <a:ext cx="516351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49" idx="1"/>
            </p:cNvCxnSpPr>
            <p:nvPr/>
          </p:nvCxnSpPr>
          <p:spPr>
            <a:xfrm flipV="1">
              <a:off x="3631917" y="3942991"/>
              <a:ext cx="364019" cy="16884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3347864" y="4613230"/>
              <a:ext cx="0" cy="183922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3980784" y="3861048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5" name="Oval 224"/>
            <p:cNvSpPr/>
            <p:nvPr/>
          </p:nvSpPr>
          <p:spPr>
            <a:xfrm>
              <a:off x="4299231" y="4602786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6" name="Oval 225"/>
            <p:cNvSpPr/>
            <p:nvPr/>
          </p:nvSpPr>
          <p:spPr>
            <a:xfrm>
              <a:off x="3288431" y="4552051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3885176" y="3904029"/>
              <a:ext cx="553602" cy="788123"/>
              <a:chOff x="4016933" y="3453611"/>
              <a:chExt cx="944153" cy="1344122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4016933" y="3990212"/>
                <a:ext cx="807521" cy="807521"/>
                <a:chOff x="3141682" y="752097"/>
                <a:chExt cx="2235200" cy="2235200"/>
              </a:xfrm>
            </p:grpSpPr>
            <p:sp>
              <p:nvSpPr>
                <p:cNvPr id="254" name="Shape 253"/>
                <p:cNvSpPr/>
                <p:nvPr/>
              </p:nvSpPr>
              <p:spPr>
                <a:xfrm>
                  <a:off x="3141682" y="752097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5" name="Oval 254"/>
                <p:cNvSpPr/>
                <p:nvPr/>
              </p:nvSpPr>
              <p:spPr>
                <a:xfrm>
                  <a:off x="3593020" y="1221624"/>
                  <a:ext cx="1332529" cy="129614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4316622" y="3453611"/>
                <a:ext cx="644464" cy="644464"/>
                <a:chOff x="1841882" y="-220652"/>
                <a:chExt cx="2235200" cy="2235200"/>
              </a:xfrm>
            </p:grpSpPr>
            <p:sp>
              <p:nvSpPr>
                <p:cNvPr id="252" name="Shape 251"/>
                <p:cNvSpPr/>
                <p:nvPr/>
              </p:nvSpPr>
              <p:spPr>
                <a:xfrm>
                  <a:off x="1841882" y="-220652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3" name="Oval 252"/>
                <p:cNvSpPr/>
                <p:nvPr/>
              </p:nvSpPr>
              <p:spPr>
                <a:xfrm>
                  <a:off x="2293217" y="248871"/>
                  <a:ext cx="1332525" cy="129614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3589707" y="3942991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45" name="Straight Connector 244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29" name="Oval 228"/>
            <p:cNvSpPr/>
            <p:nvPr/>
          </p:nvSpPr>
          <p:spPr>
            <a:xfrm>
              <a:off x="4379346" y="4279224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498211" y="4613230"/>
              <a:ext cx="505837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4644008" y="3861048"/>
              <a:ext cx="0" cy="759034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4992515" y="4552051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592864" y="4359372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40" name="Straight Connector 239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Rectangle 243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4496573" y="3942991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35" name="Straight Connector 234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tangle 238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1" name="TextBox 540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188854" y="1260049"/>
            <a:ext cx="5321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Triggerless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Readout Concept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49487" r="52438" b="4146"/>
          <a:stretch/>
        </p:blipFill>
        <p:spPr>
          <a:xfrm>
            <a:off x="2232239" y="837650"/>
            <a:ext cx="4211969" cy="28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8973E-6 L -2.5E-6 0.3120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8973E-6 L -1.66667E-6 0.3120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06"/>
          <p:cNvGrpSpPr/>
          <p:nvPr/>
        </p:nvGrpSpPr>
        <p:grpSpPr>
          <a:xfrm>
            <a:off x="3139041" y="3655833"/>
            <a:ext cx="2448273" cy="2052228"/>
            <a:chOff x="2989411" y="3392996"/>
            <a:chExt cx="2448273" cy="2052228"/>
          </a:xfrm>
        </p:grpSpPr>
        <p:sp>
          <p:nvSpPr>
            <p:cNvPr id="208" name="Flowchart: Manual Operation 207"/>
            <p:cNvSpPr/>
            <p:nvPr/>
          </p:nvSpPr>
          <p:spPr>
            <a:xfrm flipV="1">
              <a:off x="3167844" y="3789040"/>
              <a:ext cx="2088232" cy="1008112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2989411" y="4622082"/>
              <a:ext cx="646485" cy="656924"/>
              <a:chOff x="2857690" y="4622082"/>
              <a:chExt cx="646485" cy="656924"/>
            </a:xfrm>
            <a:solidFill>
              <a:schemeClr val="accent2"/>
            </a:solidFill>
          </p:grpSpPr>
          <p:sp>
            <p:nvSpPr>
              <p:cNvPr id="263" name="Rectangle 262"/>
              <p:cNvSpPr/>
              <p:nvPr/>
            </p:nvSpPr>
            <p:spPr>
              <a:xfrm>
                <a:off x="2857690" y="5115900"/>
                <a:ext cx="490174" cy="163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17621933">
                <a:off x="3090129" y="4856108"/>
                <a:ext cx="648072" cy="180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 flipH="1">
              <a:off x="4788024" y="4622260"/>
              <a:ext cx="649660" cy="656924"/>
              <a:chOff x="2857690" y="4622082"/>
              <a:chExt cx="646485" cy="656924"/>
            </a:xfrm>
            <a:solidFill>
              <a:schemeClr val="accent2"/>
            </a:solidFill>
          </p:grpSpPr>
          <p:sp>
            <p:nvSpPr>
              <p:cNvPr id="261" name="Rectangle 260"/>
              <p:cNvSpPr/>
              <p:nvPr/>
            </p:nvSpPr>
            <p:spPr>
              <a:xfrm>
                <a:off x="2857690" y="5115900"/>
                <a:ext cx="490174" cy="1631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7621933">
                <a:off x="3090129" y="4856108"/>
                <a:ext cx="648072" cy="180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11" name="Rectangle 210"/>
            <p:cNvSpPr/>
            <p:nvPr/>
          </p:nvSpPr>
          <p:spPr>
            <a:xfrm>
              <a:off x="4130566" y="4725144"/>
              <a:ext cx="162000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099649" y="3392996"/>
              <a:ext cx="199582" cy="3960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3442550" y="4359372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56" name="Straight Connector 255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Rectangle 259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214" name="Straight Connector 213"/>
            <p:cNvCxnSpPr/>
            <p:nvPr/>
          </p:nvCxnSpPr>
          <p:spPr>
            <a:xfrm flipV="1">
              <a:off x="4496573" y="4570421"/>
              <a:ext cx="0" cy="226731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 flipV="1">
              <a:off x="4438779" y="4359373"/>
              <a:ext cx="57794" cy="233317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4362475" y="4654841"/>
              <a:ext cx="0" cy="142311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3800756" y="4683786"/>
              <a:ext cx="0" cy="113366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endCxn id="255" idx="2"/>
            </p:cNvCxnSpPr>
            <p:nvPr/>
          </p:nvCxnSpPr>
          <p:spPr>
            <a:xfrm flipV="1">
              <a:off x="3800756" y="4455408"/>
              <a:ext cx="180028" cy="241642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800756" y="4740469"/>
              <a:ext cx="195180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3885176" y="4280669"/>
              <a:ext cx="0" cy="312021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479585" y="4111830"/>
              <a:ext cx="516351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49" idx="1"/>
            </p:cNvCxnSpPr>
            <p:nvPr/>
          </p:nvCxnSpPr>
          <p:spPr>
            <a:xfrm flipV="1">
              <a:off x="3631917" y="3942991"/>
              <a:ext cx="364019" cy="16884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3347864" y="4613230"/>
              <a:ext cx="0" cy="183922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3980784" y="3861048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5" name="Oval 224"/>
            <p:cNvSpPr/>
            <p:nvPr/>
          </p:nvSpPr>
          <p:spPr>
            <a:xfrm>
              <a:off x="4299231" y="4602786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6" name="Oval 225"/>
            <p:cNvSpPr/>
            <p:nvPr/>
          </p:nvSpPr>
          <p:spPr>
            <a:xfrm>
              <a:off x="3288431" y="4552051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3885176" y="3904029"/>
              <a:ext cx="553602" cy="788123"/>
              <a:chOff x="4016933" y="3453611"/>
              <a:chExt cx="944153" cy="1344122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4016933" y="3990212"/>
                <a:ext cx="807521" cy="807521"/>
                <a:chOff x="3141682" y="752097"/>
                <a:chExt cx="2235200" cy="2235200"/>
              </a:xfrm>
            </p:grpSpPr>
            <p:sp>
              <p:nvSpPr>
                <p:cNvPr id="254" name="Shape 253"/>
                <p:cNvSpPr/>
                <p:nvPr/>
              </p:nvSpPr>
              <p:spPr>
                <a:xfrm>
                  <a:off x="3141682" y="752097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5" name="Oval 254"/>
                <p:cNvSpPr/>
                <p:nvPr/>
              </p:nvSpPr>
              <p:spPr>
                <a:xfrm>
                  <a:off x="3593020" y="1221624"/>
                  <a:ext cx="1332529" cy="129614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4316622" y="3453611"/>
                <a:ext cx="644464" cy="644464"/>
                <a:chOff x="1841882" y="-220652"/>
                <a:chExt cx="2235200" cy="2235200"/>
              </a:xfrm>
            </p:grpSpPr>
            <p:sp>
              <p:nvSpPr>
                <p:cNvPr id="252" name="Shape 251"/>
                <p:cNvSpPr/>
                <p:nvPr/>
              </p:nvSpPr>
              <p:spPr>
                <a:xfrm>
                  <a:off x="1841882" y="-220652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3" name="Oval 252"/>
                <p:cNvSpPr/>
                <p:nvPr/>
              </p:nvSpPr>
              <p:spPr>
                <a:xfrm>
                  <a:off x="2293217" y="248871"/>
                  <a:ext cx="1332525" cy="129614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3589707" y="3942991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45" name="Straight Connector 244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29" name="Oval 228"/>
            <p:cNvSpPr/>
            <p:nvPr/>
          </p:nvSpPr>
          <p:spPr>
            <a:xfrm>
              <a:off x="4379346" y="4279224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4498211" y="4613230"/>
              <a:ext cx="505837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4644008" y="3861048"/>
              <a:ext cx="0" cy="759034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4992515" y="4552051"/>
              <a:ext cx="118865" cy="1223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592864" y="4359372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40" name="Straight Connector 239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Rectangle 243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4496573" y="3942991"/>
              <a:ext cx="337678" cy="337678"/>
              <a:chOff x="2555776" y="1844824"/>
              <a:chExt cx="576064" cy="576064"/>
            </a:xfrm>
            <a:solidFill>
              <a:schemeClr val="accent2">
                <a:lumMod val="50000"/>
              </a:schemeClr>
            </a:solidFill>
          </p:grpSpPr>
          <p:cxnSp>
            <p:nvCxnSpPr>
              <p:cNvPr id="235" name="Straight Connector 234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tangle 238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749522" y="4149080"/>
            <a:ext cx="1310717" cy="792088"/>
            <a:chOff x="1115616" y="2420888"/>
            <a:chExt cx="1310717" cy="792088"/>
          </a:xfrm>
        </p:grpSpPr>
        <p:sp>
          <p:nvSpPr>
            <p:cNvPr id="8" name="Rectangle 7"/>
            <p:cNvSpPr/>
            <p:nvPr/>
          </p:nvSpPr>
          <p:spPr>
            <a:xfrm>
              <a:off x="1115616" y="2420888"/>
              <a:ext cx="1224136" cy="792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624" y="2492896"/>
              <a:ext cx="216024" cy="64807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l 9"/>
            <p:cNvSpPr/>
            <p:nvPr/>
          </p:nvSpPr>
          <p:spPr>
            <a:xfrm>
              <a:off x="1619672" y="2492896"/>
              <a:ext cx="648072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Flowchart: Manual Operation 14"/>
            <p:cNvSpPr/>
            <p:nvPr/>
          </p:nvSpPr>
          <p:spPr>
            <a:xfrm rot="14604638">
              <a:off x="1598312" y="2784077"/>
              <a:ext cx="132962" cy="334190"/>
            </a:xfrm>
            <a:prstGeom prst="flowChartManualOperati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22070" y="2492896"/>
              <a:ext cx="70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E…</a:t>
              </a:r>
            </a:p>
            <a:p>
              <a:r>
                <a:rPr lang="en-US" i="1" dirty="0" smtClean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t…</a:t>
              </a:r>
              <a:endParaRPr lang="nl-NL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24" name="Group 423"/>
          <p:cNvGrpSpPr/>
          <p:nvPr/>
        </p:nvGrpSpPr>
        <p:grpSpPr>
          <a:xfrm>
            <a:off x="3284136" y="3680650"/>
            <a:ext cx="2160240" cy="2016224"/>
            <a:chOff x="2843808" y="2276873"/>
            <a:chExt cx="2160240" cy="2016224"/>
          </a:xfrm>
        </p:grpSpPr>
        <p:sp>
          <p:nvSpPr>
            <p:cNvPr id="425" name="Rectangle 424"/>
            <p:cNvSpPr/>
            <p:nvPr/>
          </p:nvSpPr>
          <p:spPr>
            <a:xfrm>
              <a:off x="3131840" y="2564904"/>
              <a:ext cx="1584176" cy="1440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3275856" y="2708920"/>
              <a:ext cx="1296144" cy="11521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4139952" y="2794296"/>
              <a:ext cx="337678" cy="337678"/>
              <a:chOff x="2555776" y="1844824"/>
              <a:chExt cx="576064" cy="576064"/>
            </a:xfrm>
            <a:solidFill>
              <a:schemeClr val="accent3">
                <a:lumMod val="50000"/>
              </a:schemeClr>
            </a:solidFill>
          </p:grpSpPr>
          <p:cxnSp>
            <p:nvCxnSpPr>
              <p:cNvPr id="479" name="Straight Connector 478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482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28" name="Group 427"/>
            <p:cNvGrpSpPr/>
            <p:nvPr/>
          </p:nvGrpSpPr>
          <p:grpSpPr>
            <a:xfrm>
              <a:off x="3347864" y="3444391"/>
              <a:ext cx="337678" cy="337678"/>
              <a:chOff x="2555776" y="1844824"/>
              <a:chExt cx="576064" cy="576064"/>
            </a:xfrm>
            <a:solidFill>
              <a:schemeClr val="accent3">
                <a:lumMod val="50000"/>
              </a:schemeClr>
            </a:solidFill>
          </p:grpSpPr>
          <p:cxnSp>
            <p:nvCxnSpPr>
              <p:cNvPr id="474" name="Straight Connector 473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8" name="Rectangle 477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29" name="Rectangle 428"/>
            <p:cNvSpPr/>
            <p:nvPr/>
          </p:nvSpPr>
          <p:spPr>
            <a:xfrm>
              <a:off x="2843808" y="3226708"/>
              <a:ext cx="288032" cy="11655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2843808" y="2893824"/>
              <a:ext cx="288032" cy="11655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2847306" y="3554954"/>
              <a:ext cx="288032" cy="11655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716016" y="3226708"/>
              <a:ext cx="288032" cy="11655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716016" y="2893824"/>
              <a:ext cx="288032" cy="11655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716016" y="3557030"/>
              <a:ext cx="288032" cy="11655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1" name="Rectangle 470"/>
            <p:cNvSpPr/>
            <p:nvPr/>
          </p:nvSpPr>
          <p:spPr>
            <a:xfrm rot="5400000">
              <a:off x="3762372" y="2335422"/>
              <a:ext cx="288032" cy="17093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36" name="Group 435"/>
            <p:cNvGrpSpPr/>
            <p:nvPr/>
          </p:nvGrpSpPr>
          <p:grpSpPr>
            <a:xfrm rot="5400000">
              <a:off x="3779911" y="3760240"/>
              <a:ext cx="288032" cy="777681"/>
              <a:chOff x="2996208" y="3046224"/>
              <a:chExt cx="288032" cy="777681"/>
            </a:xfrm>
          </p:grpSpPr>
          <p:sp>
            <p:nvSpPr>
              <p:cNvPr id="468" name="Rectangle 467"/>
              <p:cNvSpPr/>
              <p:nvPr/>
            </p:nvSpPr>
            <p:spPr>
              <a:xfrm>
                <a:off x="2996208" y="3379108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2996208" y="3046224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2996208" y="3707354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437" name="Straight Connector 436"/>
            <p:cNvCxnSpPr/>
            <p:nvPr/>
          </p:nvCxnSpPr>
          <p:spPr>
            <a:xfrm flipV="1">
              <a:off x="3789216" y="3655440"/>
              <a:ext cx="0" cy="205608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V="1">
              <a:off x="3789216" y="3615305"/>
              <a:ext cx="206720" cy="142939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4049022" y="3758244"/>
              <a:ext cx="0" cy="10280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H="1">
              <a:off x="4139952" y="3226708"/>
              <a:ext cx="432048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4211960" y="3226708"/>
              <a:ext cx="0" cy="13028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4355976" y="3371123"/>
              <a:ext cx="216024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3275856" y="3342130"/>
              <a:ext cx="25923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/>
            <p:cNvSpPr/>
            <p:nvPr/>
          </p:nvSpPr>
          <p:spPr>
            <a:xfrm>
              <a:off x="3951071" y="3555353"/>
              <a:ext cx="113875" cy="11575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5" name="Oval 444"/>
            <p:cNvSpPr/>
            <p:nvPr/>
          </p:nvSpPr>
          <p:spPr>
            <a:xfrm>
              <a:off x="4158648" y="3313247"/>
              <a:ext cx="113875" cy="11575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6" name="Oval 445"/>
            <p:cNvSpPr/>
            <p:nvPr/>
          </p:nvSpPr>
          <p:spPr>
            <a:xfrm>
              <a:off x="3454452" y="3284253"/>
              <a:ext cx="113875" cy="11575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47" name="Straight Connector 446"/>
            <p:cNvCxnSpPr>
              <a:stCxn id="446" idx="3"/>
            </p:cNvCxnSpPr>
            <p:nvPr/>
          </p:nvCxnSpPr>
          <p:spPr>
            <a:xfrm flipV="1">
              <a:off x="3471129" y="3120939"/>
              <a:ext cx="214413" cy="26211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V="1">
              <a:off x="3390074" y="3190750"/>
              <a:ext cx="0" cy="152512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275856" y="2783261"/>
              <a:ext cx="72008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0" name="Group 449"/>
            <p:cNvGrpSpPr/>
            <p:nvPr/>
          </p:nvGrpSpPr>
          <p:grpSpPr>
            <a:xfrm>
              <a:off x="3347864" y="2783261"/>
              <a:ext cx="337678" cy="337678"/>
              <a:chOff x="2555776" y="1844824"/>
              <a:chExt cx="576064" cy="576064"/>
            </a:xfrm>
            <a:solidFill>
              <a:schemeClr val="accent3">
                <a:lumMod val="50000"/>
              </a:schemeClr>
            </a:solidFill>
          </p:grpSpPr>
          <p:cxnSp>
            <p:nvCxnSpPr>
              <p:cNvPr id="463" name="Straight Connector 462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7" name="Rectangle 466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139952" y="3444391"/>
              <a:ext cx="337678" cy="337678"/>
              <a:chOff x="2555776" y="1844824"/>
              <a:chExt cx="576064" cy="576064"/>
            </a:xfrm>
            <a:solidFill>
              <a:schemeClr val="accent3">
                <a:lumMod val="50000"/>
              </a:schemeClr>
            </a:solidFill>
          </p:grpSpPr>
          <p:cxnSp>
            <p:nvCxnSpPr>
              <p:cNvPr id="458" name="Straight Connector 457"/>
              <p:cNvCxnSpPr/>
              <p:nvPr/>
            </p:nvCxnSpPr>
            <p:spPr>
              <a:xfrm flipV="1">
                <a:off x="2555776" y="2060848"/>
                <a:ext cx="576064" cy="1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>
                <a:off x="2555776" y="2204864"/>
                <a:ext cx="576064" cy="0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>
                <a:off x="2915816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>
                <a:off x="2771800" y="1844824"/>
                <a:ext cx="0" cy="576064"/>
              </a:xfrm>
              <a:prstGeom prst="line">
                <a:avLst/>
              </a:prstGeom>
              <a:grp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" name="Rectangle 461"/>
              <p:cNvSpPr/>
              <p:nvPr/>
            </p:nvSpPr>
            <p:spPr>
              <a:xfrm>
                <a:off x="2627784" y="1916832"/>
                <a:ext cx="43204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452" name="Straight Connector 451"/>
            <p:cNvCxnSpPr>
              <a:endCxn id="457" idx="5"/>
            </p:cNvCxnSpPr>
            <p:nvPr/>
          </p:nvCxnSpPr>
          <p:spPr>
            <a:xfrm>
              <a:off x="3789216" y="2794296"/>
              <a:ext cx="234346" cy="299196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3" name="Group 452"/>
            <p:cNvGrpSpPr/>
            <p:nvPr/>
          </p:nvGrpSpPr>
          <p:grpSpPr>
            <a:xfrm>
              <a:off x="3635896" y="2861044"/>
              <a:ext cx="483027" cy="687650"/>
              <a:chOff x="3656925" y="2760571"/>
              <a:chExt cx="553602" cy="788123"/>
            </a:xfrm>
          </p:grpSpPr>
          <p:sp>
            <p:nvSpPr>
              <p:cNvPr id="454" name="Shape 453"/>
              <p:cNvSpPr/>
              <p:nvPr/>
            </p:nvSpPr>
            <p:spPr>
              <a:xfrm>
                <a:off x="3656925" y="3075206"/>
                <a:ext cx="473488" cy="473488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5" name="Oval 454"/>
              <p:cNvSpPr/>
              <p:nvPr/>
            </p:nvSpPr>
            <p:spPr>
              <a:xfrm>
                <a:off x="3752533" y="3174667"/>
                <a:ext cx="282273" cy="27456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6" name="Shape 455"/>
              <p:cNvSpPr/>
              <p:nvPr/>
            </p:nvSpPr>
            <p:spPr>
              <a:xfrm>
                <a:off x="3832647" y="2760571"/>
                <a:ext cx="377880" cy="377880"/>
              </a:xfrm>
              <a:prstGeom prst="gear9">
                <a:avLst>
                  <a:gd name="adj1" fmla="val 13402"/>
                  <a:gd name="adj2" fmla="val 2679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7" name="Oval 456"/>
              <p:cNvSpPr/>
              <p:nvPr/>
            </p:nvSpPr>
            <p:spPr>
              <a:xfrm>
                <a:off x="3908949" y="2839948"/>
                <a:ext cx="225275" cy="21912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" name="TextBox 13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6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487" name="Group 486"/>
          <p:cNvGrpSpPr/>
          <p:nvPr/>
        </p:nvGrpSpPr>
        <p:grpSpPr>
          <a:xfrm>
            <a:off x="7883752" y="3429000"/>
            <a:ext cx="1224136" cy="792088"/>
            <a:chOff x="1115616" y="2420888"/>
            <a:chExt cx="1224136" cy="792088"/>
          </a:xfrm>
        </p:grpSpPr>
        <p:sp>
          <p:nvSpPr>
            <p:cNvPr id="488" name="Rectangle 487"/>
            <p:cNvSpPr/>
            <p:nvPr/>
          </p:nvSpPr>
          <p:spPr>
            <a:xfrm>
              <a:off x="1115616" y="2420888"/>
              <a:ext cx="1224136" cy="792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1187624" y="2492896"/>
              <a:ext cx="216024" cy="64807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0" name="Oval 489"/>
            <p:cNvSpPr/>
            <p:nvPr/>
          </p:nvSpPr>
          <p:spPr>
            <a:xfrm>
              <a:off x="1619672" y="2492896"/>
              <a:ext cx="648072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1" name="Flowchart: Manual Operation 490"/>
            <p:cNvSpPr/>
            <p:nvPr/>
          </p:nvSpPr>
          <p:spPr>
            <a:xfrm rot="14604638">
              <a:off x="1598312" y="2784077"/>
              <a:ext cx="132962" cy="334190"/>
            </a:xfrm>
            <a:prstGeom prst="flowChartManualOperati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1553793" y="2559665"/>
              <a:ext cx="704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STT</a:t>
              </a:r>
              <a:endParaRPr lang="nl-NL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93" name="Group 492"/>
          <p:cNvGrpSpPr/>
          <p:nvPr/>
        </p:nvGrpSpPr>
        <p:grpSpPr>
          <a:xfrm>
            <a:off x="7883752" y="4293096"/>
            <a:ext cx="1224136" cy="792088"/>
            <a:chOff x="1115616" y="2420888"/>
            <a:chExt cx="1224136" cy="792088"/>
          </a:xfrm>
        </p:grpSpPr>
        <p:sp>
          <p:nvSpPr>
            <p:cNvPr id="494" name="Rectangle 493"/>
            <p:cNvSpPr/>
            <p:nvPr/>
          </p:nvSpPr>
          <p:spPr>
            <a:xfrm>
              <a:off x="1115616" y="2420888"/>
              <a:ext cx="1224136" cy="792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1187624" y="2492896"/>
              <a:ext cx="216024" cy="64807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6" name="Oval 495"/>
            <p:cNvSpPr/>
            <p:nvPr/>
          </p:nvSpPr>
          <p:spPr>
            <a:xfrm>
              <a:off x="1619672" y="2492896"/>
              <a:ext cx="648072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7" name="Flowchart: Manual Operation 496"/>
            <p:cNvSpPr/>
            <p:nvPr/>
          </p:nvSpPr>
          <p:spPr>
            <a:xfrm rot="14604638">
              <a:off x="1598312" y="2784077"/>
              <a:ext cx="132962" cy="334190"/>
            </a:xfrm>
            <a:prstGeom prst="flowChartManualOperati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1476272" y="2559665"/>
              <a:ext cx="863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MDC</a:t>
              </a:r>
              <a:endParaRPr lang="nl-NL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99" name="Group 498"/>
          <p:cNvGrpSpPr/>
          <p:nvPr/>
        </p:nvGrpSpPr>
        <p:grpSpPr>
          <a:xfrm>
            <a:off x="7883752" y="5157192"/>
            <a:ext cx="1224752" cy="792088"/>
            <a:chOff x="1115616" y="2420888"/>
            <a:chExt cx="1224752" cy="792088"/>
          </a:xfrm>
        </p:grpSpPr>
        <p:sp>
          <p:nvSpPr>
            <p:cNvPr id="500" name="Rectangle 499"/>
            <p:cNvSpPr/>
            <p:nvPr/>
          </p:nvSpPr>
          <p:spPr>
            <a:xfrm>
              <a:off x="1115616" y="2420888"/>
              <a:ext cx="1224136" cy="792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1187624" y="2492896"/>
              <a:ext cx="216024" cy="64807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2" name="Oval 501"/>
            <p:cNvSpPr/>
            <p:nvPr/>
          </p:nvSpPr>
          <p:spPr>
            <a:xfrm>
              <a:off x="1619672" y="2492896"/>
              <a:ext cx="648072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3" name="Flowchart: Manual Operation 502"/>
            <p:cNvSpPr/>
            <p:nvPr/>
          </p:nvSpPr>
          <p:spPr>
            <a:xfrm rot="14604638">
              <a:off x="1598312" y="2784077"/>
              <a:ext cx="132962" cy="334190"/>
            </a:xfrm>
            <a:prstGeom prst="flowChartManualOperati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1727684" y="2559665"/>
              <a:ext cx="612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…</a:t>
              </a:r>
              <a:endParaRPr lang="nl-NL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4789" y="3799849"/>
            <a:ext cx="2173706" cy="1753009"/>
            <a:chOff x="5634789" y="3655833"/>
            <a:chExt cx="2173706" cy="1753009"/>
          </a:xfrm>
        </p:grpSpPr>
        <p:sp>
          <p:nvSpPr>
            <p:cNvPr id="24" name="Freeform 23"/>
            <p:cNvSpPr/>
            <p:nvPr/>
          </p:nvSpPr>
          <p:spPr>
            <a:xfrm>
              <a:off x="5634789" y="4865623"/>
              <a:ext cx="2173706" cy="543219"/>
            </a:xfrm>
            <a:custGeom>
              <a:avLst/>
              <a:gdLst>
                <a:gd name="connsiteX0" fmla="*/ 2173706 w 2173706"/>
                <a:gd name="connsiteY0" fmla="*/ 573505 h 573505"/>
                <a:gd name="connsiteX1" fmla="*/ 1243264 w 2173706"/>
                <a:gd name="connsiteY1" fmla="*/ 573505 h 573505"/>
                <a:gd name="connsiteX2" fmla="*/ 774032 w 2173706"/>
                <a:gd name="connsiteY2" fmla="*/ 0 h 573505"/>
                <a:gd name="connsiteX3" fmla="*/ 0 w 2173706"/>
                <a:gd name="connsiteY3" fmla="*/ 0 h 57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3706" h="573505">
                  <a:moveTo>
                    <a:pt x="2173706" y="573505"/>
                  </a:moveTo>
                  <a:lnTo>
                    <a:pt x="1243264" y="573505"/>
                  </a:lnTo>
                  <a:lnTo>
                    <a:pt x="774032" y="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accent2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5" name="Freeform 504"/>
            <p:cNvSpPr/>
            <p:nvPr/>
          </p:nvSpPr>
          <p:spPr>
            <a:xfrm flipV="1">
              <a:off x="5634789" y="3655833"/>
              <a:ext cx="2173706" cy="547822"/>
            </a:xfrm>
            <a:custGeom>
              <a:avLst/>
              <a:gdLst>
                <a:gd name="connsiteX0" fmla="*/ 2173706 w 2173706"/>
                <a:gd name="connsiteY0" fmla="*/ 573505 h 573505"/>
                <a:gd name="connsiteX1" fmla="*/ 1243264 w 2173706"/>
                <a:gd name="connsiteY1" fmla="*/ 573505 h 573505"/>
                <a:gd name="connsiteX2" fmla="*/ 774032 w 2173706"/>
                <a:gd name="connsiteY2" fmla="*/ 0 h 573505"/>
                <a:gd name="connsiteX3" fmla="*/ 0 w 2173706"/>
                <a:gd name="connsiteY3" fmla="*/ 0 h 57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3706" h="573505">
                  <a:moveTo>
                    <a:pt x="2173706" y="573505"/>
                  </a:moveTo>
                  <a:lnTo>
                    <a:pt x="1243264" y="573505"/>
                  </a:lnTo>
                  <a:lnTo>
                    <a:pt x="774032" y="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accent2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5634789" y="4535348"/>
              <a:ext cx="2173706" cy="9399"/>
            </a:xfrm>
            <a:prstGeom prst="straightConnector1">
              <a:avLst/>
            </a:prstGeom>
            <a:ln w="76200">
              <a:solidFill>
                <a:schemeClr val="accent2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6" name="Group 505"/>
          <p:cNvGrpSpPr/>
          <p:nvPr/>
        </p:nvGrpSpPr>
        <p:grpSpPr>
          <a:xfrm>
            <a:off x="467544" y="1884574"/>
            <a:ext cx="2786446" cy="1404156"/>
            <a:chOff x="345394" y="1925949"/>
            <a:chExt cx="2786446" cy="1404156"/>
          </a:xfrm>
        </p:grpSpPr>
        <p:grpSp>
          <p:nvGrpSpPr>
            <p:cNvPr id="507" name="Group 506"/>
            <p:cNvGrpSpPr/>
            <p:nvPr/>
          </p:nvGrpSpPr>
          <p:grpSpPr>
            <a:xfrm>
              <a:off x="345394" y="2033961"/>
              <a:ext cx="288032" cy="1296144"/>
              <a:chOff x="1703116" y="1016732"/>
              <a:chExt cx="288032" cy="1512168"/>
            </a:xfrm>
          </p:grpSpPr>
          <p:sp>
            <p:nvSpPr>
              <p:cNvPr id="521" name="Left Bracket 520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2" name="Left Bracket 521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3" name="Left Bracket 522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08" name="Group 507"/>
            <p:cNvGrpSpPr/>
            <p:nvPr/>
          </p:nvGrpSpPr>
          <p:grpSpPr>
            <a:xfrm flipH="1">
              <a:off x="2843808" y="2033961"/>
              <a:ext cx="288032" cy="1296144"/>
              <a:chOff x="1703116" y="1016732"/>
              <a:chExt cx="288032" cy="1512168"/>
            </a:xfrm>
          </p:grpSpPr>
          <p:sp>
            <p:nvSpPr>
              <p:cNvPr id="518" name="Left Bracket 517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9" name="Left Bracket 518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0" name="Left Bracket 519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509" name="TextBox 508"/>
            <p:cNvSpPr txBox="1"/>
            <p:nvPr/>
          </p:nvSpPr>
          <p:spPr>
            <a:xfrm>
              <a:off x="633426" y="1925949"/>
              <a:ext cx="242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Reconstruct Particles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grpSp>
          <p:nvGrpSpPr>
            <p:cNvPr id="510" name="Group 509"/>
            <p:cNvGrpSpPr/>
            <p:nvPr/>
          </p:nvGrpSpPr>
          <p:grpSpPr>
            <a:xfrm>
              <a:off x="849450" y="2466668"/>
              <a:ext cx="819530" cy="530284"/>
              <a:chOff x="1242272" y="2420888"/>
              <a:chExt cx="1224136" cy="792088"/>
            </a:xfrm>
          </p:grpSpPr>
          <p:sp>
            <p:nvSpPr>
              <p:cNvPr id="513" name="Rectangle 512"/>
              <p:cNvSpPr/>
              <p:nvPr/>
            </p:nvSpPr>
            <p:spPr>
              <a:xfrm>
                <a:off x="1242272" y="2420888"/>
                <a:ext cx="1224136" cy="7920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1314281" y="2492897"/>
                <a:ext cx="216024" cy="64807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1746329" y="2492897"/>
                <a:ext cx="648072" cy="6480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rot="14604638">
                <a:off x="1724969" y="2784076"/>
                <a:ext cx="132962" cy="334190"/>
              </a:xfrm>
              <a:prstGeom prst="flowChartManualOperati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7" name="TextBox 516"/>
              <p:cNvSpPr txBox="1"/>
              <p:nvPr/>
            </p:nvSpPr>
            <p:spPr>
              <a:xfrm>
                <a:off x="1680449" y="2493015"/>
                <a:ext cx="704262" cy="45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∑</a:t>
                </a:r>
                <a:r>
                  <a:rPr lang="en-US" sz="1400" i="1" dirty="0" smtClean="0">
                    <a:solidFill>
                      <a:schemeClr val="accent2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E</a:t>
                </a:r>
                <a:endParaRPr lang="nl-NL" sz="1400" i="1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511" name="Right Arrow 510"/>
            <p:cNvSpPr/>
            <p:nvPr/>
          </p:nvSpPr>
          <p:spPr>
            <a:xfrm>
              <a:off x="1918637" y="2624700"/>
              <a:ext cx="298965" cy="242708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2311096" y="24622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γ</a:t>
              </a:r>
              <a:endParaRPr lang="nl-NL" sz="2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80043" y="1870263"/>
            <a:ext cx="2354418" cy="1404156"/>
            <a:chOff x="3657762" y="1804579"/>
            <a:chExt cx="2354418" cy="1404156"/>
          </a:xfrm>
        </p:grpSpPr>
        <p:grpSp>
          <p:nvGrpSpPr>
            <p:cNvPr id="525" name="Group 524"/>
            <p:cNvGrpSpPr/>
            <p:nvPr/>
          </p:nvGrpSpPr>
          <p:grpSpPr>
            <a:xfrm>
              <a:off x="3657762" y="1912591"/>
              <a:ext cx="288032" cy="1296144"/>
              <a:chOff x="1703116" y="1016732"/>
              <a:chExt cx="288032" cy="1512168"/>
            </a:xfrm>
          </p:grpSpPr>
          <p:sp>
            <p:nvSpPr>
              <p:cNvPr id="648" name="Left Bracket 647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9" name="Left Bracket 648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0" name="Left Bracket 649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26" name="Group 525"/>
            <p:cNvGrpSpPr/>
            <p:nvPr/>
          </p:nvGrpSpPr>
          <p:grpSpPr>
            <a:xfrm flipH="1">
              <a:off x="5724148" y="1912591"/>
              <a:ext cx="288032" cy="1296144"/>
              <a:chOff x="1703116" y="1016732"/>
              <a:chExt cx="288032" cy="1512168"/>
            </a:xfrm>
          </p:grpSpPr>
          <p:sp>
            <p:nvSpPr>
              <p:cNvPr id="645" name="Left Bracket 644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6" name="Left Bracket 645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7" name="Left Bracket 646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527" name="TextBox 526"/>
            <p:cNvSpPr txBox="1"/>
            <p:nvPr/>
          </p:nvSpPr>
          <p:spPr>
            <a:xfrm>
              <a:off x="3945794" y="1804579"/>
              <a:ext cx="188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Combine DC Data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grpSp>
          <p:nvGrpSpPr>
            <p:cNvPr id="528" name="Group 527"/>
            <p:cNvGrpSpPr/>
            <p:nvPr/>
          </p:nvGrpSpPr>
          <p:grpSpPr>
            <a:xfrm>
              <a:off x="3946923" y="2244977"/>
              <a:ext cx="772272" cy="647345"/>
              <a:chOff x="2989411" y="3392996"/>
              <a:chExt cx="2448273" cy="2052228"/>
            </a:xfrm>
          </p:grpSpPr>
          <p:sp>
            <p:nvSpPr>
              <p:cNvPr id="588" name="Flowchart: Manual Operation 587"/>
              <p:cNvSpPr/>
              <p:nvPr/>
            </p:nvSpPr>
            <p:spPr>
              <a:xfrm flipV="1">
                <a:off x="3167844" y="3789040"/>
                <a:ext cx="2088232" cy="1008112"/>
              </a:xfrm>
              <a:prstGeom prst="flowChartManualOperation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89" name="Group 588"/>
              <p:cNvGrpSpPr/>
              <p:nvPr/>
            </p:nvGrpSpPr>
            <p:grpSpPr>
              <a:xfrm>
                <a:off x="2989411" y="4622082"/>
                <a:ext cx="646485" cy="656924"/>
                <a:chOff x="2857690" y="4622082"/>
                <a:chExt cx="646485" cy="656924"/>
              </a:xfrm>
              <a:solidFill>
                <a:schemeClr val="accent2"/>
              </a:solidFill>
            </p:grpSpPr>
            <p:sp>
              <p:nvSpPr>
                <p:cNvPr id="643" name="Rectangle 642"/>
                <p:cNvSpPr/>
                <p:nvPr/>
              </p:nvSpPr>
              <p:spPr>
                <a:xfrm>
                  <a:off x="2857690" y="5115900"/>
                  <a:ext cx="490174" cy="163106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 rot="17621933">
                  <a:off x="3090129" y="4856108"/>
                  <a:ext cx="648072" cy="180020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90" name="Group 589"/>
              <p:cNvGrpSpPr/>
              <p:nvPr/>
            </p:nvGrpSpPr>
            <p:grpSpPr>
              <a:xfrm flipH="1">
                <a:off x="4788024" y="4622260"/>
                <a:ext cx="649660" cy="656924"/>
                <a:chOff x="2857690" y="4622082"/>
                <a:chExt cx="646485" cy="656924"/>
              </a:xfrm>
              <a:solidFill>
                <a:schemeClr val="accent2"/>
              </a:solidFill>
            </p:grpSpPr>
            <p:sp>
              <p:nvSpPr>
                <p:cNvPr id="641" name="Rectangle 640"/>
                <p:cNvSpPr/>
                <p:nvPr/>
              </p:nvSpPr>
              <p:spPr>
                <a:xfrm>
                  <a:off x="2857690" y="5115900"/>
                  <a:ext cx="490174" cy="163106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 rot="17621933">
                  <a:off x="3090129" y="4856108"/>
                  <a:ext cx="648072" cy="180020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591" name="Rectangle 590"/>
              <p:cNvSpPr/>
              <p:nvPr/>
            </p:nvSpPr>
            <p:spPr>
              <a:xfrm>
                <a:off x="4130566" y="4725144"/>
                <a:ext cx="162000" cy="720080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4099649" y="3392996"/>
                <a:ext cx="199582" cy="396044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93" name="Group 592"/>
              <p:cNvGrpSpPr/>
              <p:nvPr/>
            </p:nvGrpSpPr>
            <p:grpSpPr>
              <a:xfrm>
                <a:off x="3442550" y="4359372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636" name="Straight Connector 635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638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0" name="Rectangle 639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594" name="Straight Connector 593"/>
              <p:cNvCxnSpPr/>
              <p:nvPr/>
            </p:nvCxnSpPr>
            <p:spPr>
              <a:xfrm flipV="1">
                <a:off x="4496573" y="4570421"/>
                <a:ext cx="0" cy="226731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4438779" y="4359373"/>
                <a:ext cx="57794" cy="233317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V="1">
                <a:off x="4362475" y="4654841"/>
                <a:ext cx="0" cy="142311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flipV="1">
                <a:off x="3800756" y="4683786"/>
                <a:ext cx="0" cy="113366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>
                <a:endCxn id="635" idx="2"/>
              </p:cNvCxnSpPr>
              <p:nvPr/>
            </p:nvCxnSpPr>
            <p:spPr>
              <a:xfrm flipV="1">
                <a:off x="3800756" y="4455408"/>
                <a:ext cx="180028" cy="241642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3800756" y="4740469"/>
                <a:ext cx="195180" cy="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flipV="1">
                <a:off x="3885176" y="4280669"/>
                <a:ext cx="0" cy="312021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>
                <a:off x="3479585" y="4111830"/>
                <a:ext cx="516351" cy="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>
                <a:stCxn id="629" idx="1"/>
              </p:cNvCxnSpPr>
              <p:nvPr/>
            </p:nvCxnSpPr>
            <p:spPr>
              <a:xfrm flipV="1">
                <a:off x="3631917" y="3942991"/>
                <a:ext cx="364019" cy="16884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flipV="1">
                <a:off x="3347864" y="4613230"/>
                <a:ext cx="0" cy="183922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4" name="Oval 603"/>
              <p:cNvSpPr/>
              <p:nvPr/>
            </p:nvSpPr>
            <p:spPr>
              <a:xfrm>
                <a:off x="3980784" y="3861048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4299231" y="4602786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3288431" y="4552051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607" name="Group 606"/>
              <p:cNvGrpSpPr/>
              <p:nvPr/>
            </p:nvGrpSpPr>
            <p:grpSpPr>
              <a:xfrm>
                <a:off x="3885176" y="3904029"/>
                <a:ext cx="553602" cy="788123"/>
                <a:chOff x="4016933" y="3453611"/>
                <a:chExt cx="944153" cy="1344122"/>
              </a:xfrm>
            </p:grpSpPr>
            <p:grpSp>
              <p:nvGrpSpPr>
                <p:cNvPr id="630" name="Group 629"/>
                <p:cNvGrpSpPr/>
                <p:nvPr/>
              </p:nvGrpSpPr>
              <p:grpSpPr>
                <a:xfrm>
                  <a:off x="4016933" y="3990212"/>
                  <a:ext cx="807521" cy="807521"/>
                  <a:chOff x="3141682" y="752097"/>
                  <a:chExt cx="2235200" cy="2235200"/>
                </a:xfrm>
              </p:grpSpPr>
              <p:sp>
                <p:nvSpPr>
                  <p:cNvPr id="634" name="Shape 633"/>
                  <p:cNvSpPr/>
                  <p:nvPr/>
                </p:nvSpPr>
                <p:spPr>
                  <a:xfrm>
                    <a:off x="3141682" y="752097"/>
                    <a:ext cx="2235200" cy="2235200"/>
                  </a:xfrm>
                  <a:prstGeom prst="gear9">
                    <a:avLst>
                      <a:gd name="adj1" fmla="val 13402"/>
                      <a:gd name="adj2" fmla="val 2679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35" name="Oval 634"/>
                  <p:cNvSpPr/>
                  <p:nvPr/>
                </p:nvSpPr>
                <p:spPr>
                  <a:xfrm>
                    <a:off x="3593020" y="1221624"/>
                    <a:ext cx="1332529" cy="129614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631" name="Group 630"/>
                <p:cNvGrpSpPr/>
                <p:nvPr/>
              </p:nvGrpSpPr>
              <p:grpSpPr>
                <a:xfrm>
                  <a:off x="4316622" y="3453611"/>
                  <a:ext cx="644464" cy="644464"/>
                  <a:chOff x="1841882" y="-220652"/>
                  <a:chExt cx="2235200" cy="2235200"/>
                </a:xfrm>
              </p:grpSpPr>
              <p:sp>
                <p:nvSpPr>
                  <p:cNvPr id="632" name="Shape 631"/>
                  <p:cNvSpPr/>
                  <p:nvPr/>
                </p:nvSpPr>
                <p:spPr>
                  <a:xfrm>
                    <a:off x="1841882" y="-220652"/>
                    <a:ext cx="2235200" cy="2235200"/>
                  </a:xfrm>
                  <a:prstGeom prst="gear9">
                    <a:avLst>
                      <a:gd name="adj1" fmla="val 13402"/>
                      <a:gd name="adj2" fmla="val 2679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33" name="Oval 632"/>
                  <p:cNvSpPr/>
                  <p:nvPr/>
                </p:nvSpPr>
                <p:spPr>
                  <a:xfrm>
                    <a:off x="2293217" y="248871"/>
                    <a:ext cx="1332525" cy="129614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608" name="Group 607"/>
              <p:cNvGrpSpPr/>
              <p:nvPr/>
            </p:nvGrpSpPr>
            <p:grpSpPr>
              <a:xfrm>
                <a:off x="3589707" y="3942991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625" name="Straight Connector 624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626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Straight Connector 627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9" name="Rectangle 628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609" name="Oval 608"/>
              <p:cNvSpPr/>
              <p:nvPr/>
            </p:nvSpPr>
            <p:spPr>
              <a:xfrm>
                <a:off x="4379346" y="4279224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0" name="Straight Connector 609"/>
              <p:cNvCxnSpPr/>
              <p:nvPr/>
            </p:nvCxnSpPr>
            <p:spPr>
              <a:xfrm>
                <a:off x="4498211" y="4613230"/>
                <a:ext cx="505837" cy="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 flipV="1">
                <a:off x="4644008" y="3861048"/>
                <a:ext cx="0" cy="759034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4992515" y="4552051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613" name="Group 612"/>
              <p:cNvGrpSpPr/>
              <p:nvPr/>
            </p:nvGrpSpPr>
            <p:grpSpPr>
              <a:xfrm>
                <a:off x="4592864" y="4359372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620" name="Straight Connector 619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622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4" name="Rectangle 623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614" name="Group 613"/>
              <p:cNvGrpSpPr/>
              <p:nvPr/>
            </p:nvGrpSpPr>
            <p:grpSpPr>
              <a:xfrm>
                <a:off x="4496573" y="3942991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615" name="Straight Connector 614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9" name="Rectangle 618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529" name="Plus 528"/>
            <p:cNvSpPr/>
            <p:nvPr/>
          </p:nvSpPr>
          <p:spPr>
            <a:xfrm>
              <a:off x="4719718" y="2451805"/>
              <a:ext cx="284350" cy="260224"/>
            </a:xfrm>
            <a:prstGeom prst="mathPlu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30" name="Group 529"/>
            <p:cNvGrpSpPr/>
            <p:nvPr/>
          </p:nvGrpSpPr>
          <p:grpSpPr>
            <a:xfrm>
              <a:off x="5020766" y="2244977"/>
              <a:ext cx="772272" cy="647345"/>
              <a:chOff x="2989411" y="3392996"/>
              <a:chExt cx="2448273" cy="2052228"/>
            </a:xfrm>
          </p:grpSpPr>
          <p:sp>
            <p:nvSpPr>
              <p:cNvPr id="531" name="Flowchart: Manual Operation 530"/>
              <p:cNvSpPr/>
              <p:nvPr/>
            </p:nvSpPr>
            <p:spPr>
              <a:xfrm flipV="1">
                <a:off x="3167844" y="3789040"/>
                <a:ext cx="2088232" cy="1008112"/>
              </a:xfrm>
              <a:prstGeom prst="flowChartManualOperation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32" name="Group 531"/>
              <p:cNvGrpSpPr/>
              <p:nvPr/>
            </p:nvGrpSpPr>
            <p:grpSpPr>
              <a:xfrm>
                <a:off x="2989411" y="4622082"/>
                <a:ext cx="646485" cy="656924"/>
                <a:chOff x="2857690" y="4622082"/>
                <a:chExt cx="646485" cy="656924"/>
              </a:xfrm>
              <a:solidFill>
                <a:schemeClr val="accent2"/>
              </a:solidFill>
            </p:grpSpPr>
            <p:sp>
              <p:nvSpPr>
                <p:cNvPr id="586" name="Rectangle 585"/>
                <p:cNvSpPr/>
                <p:nvPr/>
              </p:nvSpPr>
              <p:spPr>
                <a:xfrm>
                  <a:off x="2857690" y="5115900"/>
                  <a:ext cx="490174" cy="163106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 rot="17621933">
                  <a:off x="3090129" y="4856108"/>
                  <a:ext cx="648072" cy="180020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 flipH="1">
                <a:off x="4788024" y="4622260"/>
                <a:ext cx="649660" cy="656924"/>
                <a:chOff x="2857690" y="4622082"/>
                <a:chExt cx="646485" cy="656924"/>
              </a:xfrm>
              <a:solidFill>
                <a:schemeClr val="accent2"/>
              </a:solidFill>
            </p:grpSpPr>
            <p:sp>
              <p:nvSpPr>
                <p:cNvPr id="584" name="Rectangle 583"/>
                <p:cNvSpPr/>
                <p:nvPr/>
              </p:nvSpPr>
              <p:spPr>
                <a:xfrm>
                  <a:off x="2857690" y="5115900"/>
                  <a:ext cx="490174" cy="163106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 rot="17621933">
                  <a:off x="3090129" y="4856108"/>
                  <a:ext cx="648072" cy="180020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534" name="Rectangle 533"/>
              <p:cNvSpPr/>
              <p:nvPr/>
            </p:nvSpPr>
            <p:spPr>
              <a:xfrm>
                <a:off x="4130566" y="4725144"/>
                <a:ext cx="162000" cy="720080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099649" y="3392996"/>
                <a:ext cx="199582" cy="396044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36" name="Group 535"/>
              <p:cNvGrpSpPr/>
              <p:nvPr/>
            </p:nvGrpSpPr>
            <p:grpSpPr>
              <a:xfrm>
                <a:off x="3442550" y="4359372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3" name="Rectangle 582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537" name="Straight Connector 536"/>
              <p:cNvCxnSpPr/>
              <p:nvPr/>
            </p:nvCxnSpPr>
            <p:spPr>
              <a:xfrm flipV="1">
                <a:off x="4496573" y="4570421"/>
                <a:ext cx="0" cy="226731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 flipV="1">
                <a:off x="4438779" y="4359373"/>
                <a:ext cx="57794" cy="233317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flipV="1">
                <a:off x="4362475" y="4654841"/>
                <a:ext cx="0" cy="142311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flipV="1">
                <a:off x="3800756" y="4683786"/>
                <a:ext cx="0" cy="113366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>
                <a:endCxn id="578" idx="2"/>
              </p:cNvCxnSpPr>
              <p:nvPr/>
            </p:nvCxnSpPr>
            <p:spPr>
              <a:xfrm flipV="1">
                <a:off x="3800756" y="4455408"/>
                <a:ext cx="180028" cy="241642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>
                <a:off x="3800756" y="4740469"/>
                <a:ext cx="195180" cy="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flipV="1">
                <a:off x="3885176" y="4280669"/>
                <a:ext cx="0" cy="312021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3479585" y="4111830"/>
                <a:ext cx="516351" cy="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>
                <a:stCxn id="572" idx="1"/>
              </p:cNvCxnSpPr>
              <p:nvPr/>
            </p:nvCxnSpPr>
            <p:spPr>
              <a:xfrm flipV="1">
                <a:off x="3631917" y="3942991"/>
                <a:ext cx="364019" cy="16884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flipV="1">
                <a:off x="3347864" y="4613230"/>
                <a:ext cx="0" cy="183922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Oval 546"/>
              <p:cNvSpPr/>
              <p:nvPr/>
            </p:nvSpPr>
            <p:spPr>
              <a:xfrm>
                <a:off x="3980784" y="3861048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4299231" y="4602786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3288431" y="4552051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50" name="Group 549"/>
              <p:cNvGrpSpPr/>
              <p:nvPr/>
            </p:nvGrpSpPr>
            <p:grpSpPr>
              <a:xfrm>
                <a:off x="3885176" y="3904029"/>
                <a:ext cx="553602" cy="788123"/>
                <a:chOff x="4016933" y="3453611"/>
                <a:chExt cx="944153" cy="1344122"/>
              </a:xfrm>
            </p:grpSpPr>
            <p:grpSp>
              <p:nvGrpSpPr>
                <p:cNvPr id="573" name="Group 572"/>
                <p:cNvGrpSpPr/>
                <p:nvPr/>
              </p:nvGrpSpPr>
              <p:grpSpPr>
                <a:xfrm>
                  <a:off x="4016933" y="3990212"/>
                  <a:ext cx="807521" cy="807521"/>
                  <a:chOff x="3141682" y="752097"/>
                  <a:chExt cx="2235200" cy="2235200"/>
                </a:xfrm>
              </p:grpSpPr>
              <p:sp>
                <p:nvSpPr>
                  <p:cNvPr id="577" name="Shape 576"/>
                  <p:cNvSpPr/>
                  <p:nvPr/>
                </p:nvSpPr>
                <p:spPr>
                  <a:xfrm>
                    <a:off x="3141682" y="752097"/>
                    <a:ext cx="2235200" cy="2235200"/>
                  </a:xfrm>
                  <a:prstGeom prst="gear9">
                    <a:avLst>
                      <a:gd name="adj1" fmla="val 13402"/>
                      <a:gd name="adj2" fmla="val 2679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78" name="Oval 577"/>
                  <p:cNvSpPr/>
                  <p:nvPr/>
                </p:nvSpPr>
                <p:spPr>
                  <a:xfrm>
                    <a:off x="3593020" y="1221624"/>
                    <a:ext cx="1332529" cy="129614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574" name="Group 573"/>
                <p:cNvGrpSpPr/>
                <p:nvPr/>
              </p:nvGrpSpPr>
              <p:grpSpPr>
                <a:xfrm>
                  <a:off x="4316622" y="3453611"/>
                  <a:ext cx="644464" cy="644464"/>
                  <a:chOff x="1841882" y="-220652"/>
                  <a:chExt cx="2235200" cy="2235200"/>
                </a:xfrm>
              </p:grpSpPr>
              <p:sp>
                <p:nvSpPr>
                  <p:cNvPr id="575" name="Shape 574"/>
                  <p:cNvSpPr/>
                  <p:nvPr/>
                </p:nvSpPr>
                <p:spPr>
                  <a:xfrm>
                    <a:off x="1841882" y="-220652"/>
                    <a:ext cx="2235200" cy="2235200"/>
                  </a:xfrm>
                  <a:prstGeom prst="gear9">
                    <a:avLst>
                      <a:gd name="adj1" fmla="val 13402"/>
                      <a:gd name="adj2" fmla="val 2679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2293217" y="248871"/>
                    <a:ext cx="1332525" cy="129614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551" name="Group 550"/>
              <p:cNvGrpSpPr/>
              <p:nvPr/>
            </p:nvGrpSpPr>
            <p:grpSpPr>
              <a:xfrm>
                <a:off x="3589707" y="3942991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2" name="Rectangle 571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552" name="Oval 551"/>
              <p:cNvSpPr/>
              <p:nvPr/>
            </p:nvSpPr>
            <p:spPr>
              <a:xfrm>
                <a:off x="4379346" y="4279224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53" name="Straight Connector 552"/>
              <p:cNvCxnSpPr/>
              <p:nvPr/>
            </p:nvCxnSpPr>
            <p:spPr>
              <a:xfrm>
                <a:off x="4498211" y="4613230"/>
                <a:ext cx="505837" cy="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 flipV="1">
                <a:off x="4644008" y="3861048"/>
                <a:ext cx="0" cy="759034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5" name="Oval 554"/>
              <p:cNvSpPr/>
              <p:nvPr/>
            </p:nvSpPr>
            <p:spPr>
              <a:xfrm>
                <a:off x="4992515" y="4552051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56" name="Group 555"/>
              <p:cNvGrpSpPr/>
              <p:nvPr/>
            </p:nvGrpSpPr>
            <p:grpSpPr>
              <a:xfrm>
                <a:off x="4592864" y="4359372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7" name="Rectangle 566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57" name="Group 556"/>
              <p:cNvGrpSpPr/>
              <p:nvPr/>
            </p:nvGrpSpPr>
            <p:grpSpPr>
              <a:xfrm>
                <a:off x="4496573" y="3942991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558" name="Straight Connector 557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2" name="Rectangle 561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651" name="Group 650"/>
          <p:cNvGrpSpPr/>
          <p:nvPr/>
        </p:nvGrpSpPr>
        <p:grpSpPr>
          <a:xfrm>
            <a:off x="6451654" y="1870263"/>
            <a:ext cx="2152794" cy="1404156"/>
            <a:chOff x="6163622" y="1886199"/>
            <a:chExt cx="2152794" cy="1404156"/>
          </a:xfrm>
        </p:grpSpPr>
        <p:grpSp>
          <p:nvGrpSpPr>
            <p:cNvPr id="652" name="Group 651"/>
            <p:cNvGrpSpPr/>
            <p:nvPr/>
          </p:nvGrpSpPr>
          <p:grpSpPr>
            <a:xfrm>
              <a:off x="6163622" y="1994211"/>
              <a:ext cx="288032" cy="1296144"/>
              <a:chOff x="1703116" y="1016732"/>
              <a:chExt cx="288032" cy="1512168"/>
            </a:xfrm>
          </p:grpSpPr>
          <p:sp>
            <p:nvSpPr>
              <p:cNvPr id="659" name="Left Bracket 658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0" name="Left Bracket 659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1" name="Left Bracket 660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53" name="Group 652"/>
            <p:cNvGrpSpPr/>
            <p:nvPr/>
          </p:nvGrpSpPr>
          <p:grpSpPr>
            <a:xfrm flipH="1">
              <a:off x="8028384" y="1994211"/>
              <a:ext cx="288032" cy="1296144"/>
              <a:chOff x="1703116" y="1016732"/>
              <a:chExt cx="288032" cy="1512168"/>
            </a:xfrm>
          </p:grpSpPr>
          <p:sp>
            <p:nvSpPr>
              <p:cNvPr id="656" name="Left Bracket 655"/>
              <p:cNvSpPr/>
              <p:nvPr/>
            </p:nvSpPr>
            <p:spPr>
              <a:xfrm>
                <a:off x="1703116" y="1016732"/>
                <a:ext cx="288032" cy="1512168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7" name="Left Bracket 656"/>
              <p:cNvSpPr/>
              <p:nvPr/>
            </p:nvSpPr>
            <p:spPr>
              <a:xfrm>
                <a:off x="1763688" y="1124744"/>
                <a:ext cx="227460" cy="1296144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8" name="Left Bracket 657"/>
              <p:cNvSpPr/>
              <p:nvPr/>
            </p:nvSpPr>
            <p:spPr>
              <a:xfrm>
                <a:off x="1843716" y="1214120"/>
                <a:ext cx="147432" cy="1098756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accent3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54" name="TextBox 653"/>
            <p:cNvSpPr txBox="1"/>
            <p:nvPr/>
          </p:nvSpPr>
          <p:spPr>
            <a:xfrm>
              <a:off x="6466074" y="1886199"/>
              <a:ext cx="1562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Event Building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sp>
          <p:nvSpPr>
            <p:cNvPr id="655" name="TextBox 654"/>
            <p:cNvSpPr txBox="1"/>
            <p:nvPr/>
          </p:nvSpPr>
          <p:spPr>
            <a:xfrm>
              <a:off x="6377938" y="2483604"/>
              <a:ext cx="1724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E</a:t>
              </a:r>
              <a:r>
                <a:rPr lang="en-US" baseline="30000" dirty="0" smtClean="0">
                  <a:latin typeface="Arial Black" panose="020B0A04020102020204" pitchFamily="34" charset="0"/>
                </a:rPr>
                <a:t>2</a:t>
              </a:r>
              <a:r>
                <a:rPr lang="en-US" dirty="0" smtClean="0">
                  <a:latin typeface="Arial Black" panose="020B0A04020102020204" pitchFamily="34" charset="0"/>
                </a:rPr>
                <a:t> - p</a:t>
              </a:r>
              <a:r>
                <a:rPr lang="en-US" baseline="30000" dirty="0" smtClean="0">
                  <a:latin typeface="Arial Black" panose="020B0A04020102020204" pitchFamily="34" charset="0"/>
                </a:rPr>
                <a:t>2</a:t>
              </a:r>
              <a:r>
                <a:rPr lang="en-US" dirty="0" smtClean="0">
                  <a:latin typeface="Arial Black" panose="020B0A04020102020204" pitchFamily="34" charset="0"/>
                </a:rPr>
                <a:t> = M</a:t>
              </a:r>
              <a:r>
                <a:rPr lang="en-US" baseline="30000" dirty="0" smtClean="0">
                  <a:latin typeface="Arial Black" panose="020B0A04020102020204" pitchFamily="34" charset="0"/>
                </a:rPr>
                <a:t>2</a:t>
              </a:r>
              <a:endParaRPr lang="nl-NL" baseline="30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08" name="TextBox 307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188854" y="1260049"/>
            <a:ext cx="5321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Triggerless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Readout Concept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013010"/>
            <a:ext cx="2714438" cy="144032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Exists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Event Building is Working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Alg. Under Development: Track Finding, EMC Clustering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4" name="Group 483"/>
          <p:cNvGrpSpPr/>
          <p:nvPr/>
        </p:nvGrpSpPr>
        <p:grpSpPr>
          <a:xfrm>
            <a:off x="251520" y="4449379"/>
            <a:ext cx="2736304" cy="419781"/>
            <a:chOff x="683568" y="3123364"/>
            <a:chExt cx="2736304" cy="419781"/>
          </a:xfrm>
          <a:solidFill>
            <a:schemeClr val="accent3">
              <a:lumMod val="50000"/>
            </a:schemeClr>
          </a:solidFill>
        </p:grpSpPr>
        <p:sp>
          <p:nvSpPr>
            <p:cNvPr id="485" name="Rectangle 484"/>
            <p:cNvSpPr/>
            <p:nvPr/>
          </p:nvSpPr>
          <p:spPr>
            <a:xfrm>
              <a:off x="683568" y="3123364"/>
              <a:ext cx="2232248" cy="419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Compute Node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  <p:sp>
          <p:nvSpPr>
            <p:cNvPr id="486" name="Right Arrow 485"/>
            <p:cNvSpPr/>
            <p:nvPr/>
          </p:nvSpPr>
          <p:spPr>
            <a:xfrm>
              <a:off x="2915816" y="3159365"/>
              <a:ext cx="504056" cy="34777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412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3692E-6 L -3.33333E-6 0.205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7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7504" y="2132856"/>
            <a:ext cx="4248472" cy="1224136"/>
            <a:chOff x="107504" y="2132856"/>
            <a:chExt cx="4248472" cy="1224136"/>
          </a:xfrm>
        </p:grpSpPr>
        <p:sp>
          <p:nvSpPr>
            <p:cNvPr id="3" name="Rectangle 2"/>
            <p:cNvSpPr/>
            <p:nvPr/>
          </p:nvSpPr>
          <p:spPr>
            <a:xfrm>
              <a:off x="107504" y="2132856"/>
              <a:ext cx="4248472" cy="122413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88854" y="2132856"/>
                  <a:ext cx="4095114" cy="1224136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Typical</a:t>
                  </a:r>
                  <a:r>
                    <a:rPr kumimoji="0" lang="en-US" sz="2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 b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ackground channel: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𝜓𝜂𝜂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54" y="2132856"/>
                  <a:ext cx="4095114" cy="12241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381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4788024" y="2132856"/>
            <a:ext cx="4248472" cy="1224136"/>
            <a:chOff x="4788024" y="2132856"/>
            <a:chExt cx="4248472" cy="1224136"/>
          </a:xfrm>
        </p:grpSpPr>
        <p:sp>
          <p:nvSpPr>
            <p:cNvPr id="19" name="Rectangle 18"/>
            <p:cNvSpPr/>
            <p:nvPr/>
          </p:nvSpPr>
          <p:spPr>
            <a:xfrm>
              <a:off x="4788024" y="2132856"/>
              <a:ext cx="4248472" cy="122413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862720" y="2168860"/>
                  <a:ext cx="4086146" cy="1152128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Typical</a:t>
                  </a:r>
                  <a:r>
                    <a:rPr kumimoji="0" lang="en-US" sz="2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 b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ackground channel: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𝜓𝜂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720" y="2168860"/>
                  <a:ext cx="4086146" cy="11521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388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1979712" y="5085184"/>
            <a:ext cx="5184576" cy="1512168"/>
            <a:chOff x="1835696" y="5085184"/>
            <a:chExt cx="5184576" cy="1512168"/>
          </a:xfrm>
        </p:grpSpPr>
        <p:sp>
          <p:nvSpPr>
            <p:cNvPr id="21" name="Rectangle 20"/>
            <p:cNvSpPr/>
            <p:nvPr/>
          </p:nvSpPr>
          <p:spPr>
            <a:xfrm>
              <a:off x="1835696" y="5085184"/>
              <a:ext cx="5184576" cy="15121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907704" y="5085184"/>
                  <a:ext cx="5040560" cy="1224136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Typical</a:t>
                  </a:r>
                  <a:r>
                    <a:rPr kumimoji="0" lang="en-US" sz="2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 b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ackground channel: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𝜓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4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Verdana" panose="020B0604030504040204" pitchFamily="34" charset="0"/>
                                    <a:ea typeface="ＭＳ Ｐゴシック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⇝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5085184"/>
                  <a:ext cx="5040560" cy="12241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37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154014" y="6165304"/>
              <a:ext cx="1423275" cy="420340"/>
              <a:chOff x="1547664" y="5816972"/>
              <a:chExt cx="1423275" cy="420340"/>
            </a:xfrm>
          </p:grpSpPr>
          <p:sp>
            <p:nvSpPr>
              <p:cNvPr id="24" name="Left Bracket 23"/>
              <p:cNvSpPr/>
              <p:nvPr/>
            </p:nvSpPr>
            <p:spPr>
              <a:xfrm rot="16200000">
                <a:off x="1863040" y="5609939"/>
                <a:ext cx="125663" cy="539729"/>
              </a:xfrm>
              <a:prstGeom prst="leftBracket">
                <a:avLst>
                  <a:gd name="adj" fmla="val 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47664" y="5898758"/>
                <a:ext cx="142327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Low E, lost</a:t>
                </a:r>
                <a:endParaRPr lang="nl-NL" sz="1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5" name="Multiply 4"/>
          <p:cNvSpPr/>
          <p:nvPr/>
        </p:nvSpPr>
        <p:spPr>
          <a:xfrm>
            <a:off x="764649" y="1530231"/>
            <a:ext cx="2736304" cy="2524636"/>
          </a:xfrm>
          <a:prstGeom prst="mathMultiply">
            <a:avLst>
              <a:gd name="adj1" fmla="val 16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Multiply 31"/>
          <p:cNvSpPr/>
          <p:nvPr/>
        </p:nvSpPr>
        <p:spPr>
          <a:xfrm>
            <a:off x="5544108" y="1482606"/>
            <a:ext cx="2736304" cy="2524636"/>
          </a:xfrm>
          <a:prstGeom prst="mathMultiply">
            <a:avLst>
              <a:gd name="adj1" fmla="val 16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up 25"/>
          <p:cNvGrpSpPr/>
          <p:nvPr/>
        </p:nvGrpSpPr>
        <p:grpSpPr>
          <a:xfrm>
            <a:off x="1582324" y="3573016"/>
            <a:ext cx="5979352" cy="1224136"/>
            <a:chOff x="1400960" y="3573016"/>
            <a:chExt cx="5979352" cy="1224136"/>
          </a:xfrm>
        </p:grpSpPr>
        <p:sp>
          <p:nvSpPr>
            <p:cNvPr id="2" name="Rectangle 1"/>
            <p:cNvSpPr/>
            <p:nvPr/>
          </p:nvSpPr>
          <p:spPr>
            <a:xfrm>
              <a:off x="1400960" y="3573016"/>
              <a:ext cx="5979352" cy="1224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475656" y="3609089"/>
                  <a:ext cx="5904656" cy="1138839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ＭＳ Ｐゴシック"/>
                    </a:rPr>
                    <a:t>Example of desired signal: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𝑌</m:t>
                        </m:r>
                        <m:d>
                          <m:d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4260</m:t>
                            </m:r>
                          </m:e>
                        </m:d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f>
                          <m:fPr>
                            <m:type m:val="lin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Verdana" panose="020B0604030504040204" pitchFamily="34" charset="0"/>
                                <a:ea typeface="ＭＳ Ｐゴシック"/>
                              </a:rPr>
                              <m:t> 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3609089"/>
                  <a:ext cx="5904656" cy="113883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653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Multiply 32"/>
          <p:cNvSpPr/>
          <p:nvPr/>
        </p:nvSpPr>
        <p:spPr>
          <a:xfrm>
            <a:off x="2915816" y="4313199"/>
            <a:ext cx="3312368" cy="3056138"/>
          </a:xfrm>
          <a:prstGeom prst="mathMultiply">
            <a:avLst>
              <a:gd name="adj1" fmla="val 16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xtBox 3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Applying the Concept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10-Point Star 29"/>
          <p:cNvSpPr/>
          <p:nvPr/>
        </p:nvSpPr>
        <p:spPr>
          <a:xfrm>
            <a:off x="2807804" y="1824721"/>
            <a:ext cx="3528392" cy="2180343"/>
          </a:xfrm>
          <a:prstGeom prst="star10">
            <a:avLst>
              <a:gd name="adj" fmla="val 35235"/>
              <a:gd name="hf" fmla="val 10514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Reduce Data 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By Factor 1,000</a:t>
            </a:r>
            <a:endParaRPr lang="nl-NL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8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lowchart: Manual Input 3"/>
          <p:cNvSpPr/>
          <p:nvPr/>
        </p:nvSpPr>
        <p:spPr>
          <a:xfrm rot="477182">
            <a:off x="2866741" y="5181162"/>
            <a:ext cx="917509" cy="2082812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lowchart: Manual Input 10"/>
          <p:cNvSpPr/>
          <p:nvPr/>
        </p:nvSpPr>
        <p:spPr>
          <a:xfrm rot="21034228" flipH="1">
            <a:off x="5290271" y="5173531"/>
            <a:ext cx="917509" cy="2082812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rapezoid 4"/>
          <p:cNvSpPr/>
          <p:nvPr/>
        </p:nvSpPr>
        <p:spPr>
          <a:xfrm>
            <a:off x="3833324" y="5013176"/>
            <a:ext cx="1399505" cy="1844824"/>
          </a:xfrm>
          <a:prstGeom prst="trapezoid">
            <a:avLst>
              <a:gd name="adj" fmla="val 212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Up Ribbon 2"/>
          <p:cNvSpPr/>
          <p:nvPr/>
        </p:nvSpPr>
        <p:spPr>
          <a:xfrm>
            <a:off x="35496" y="5949280"/>
            <a:ext cx="9054697" cy="720080"/>
          </a:xfrm>
          <a:prstGeom prst="ribbon2">
            <a:avLst>
              <a:gd name="adj1" fmla="val 16667"/>
              <a:gd name="adj2" fmla="val 7262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GOAL: </a:t>
            </a:r>
            <a:r>
              <a:rPr lang="en-US" sz="2200" dirty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As close to real data stream as possible</a:t>
            </a:r>
            <a:endParaRPr lang="nl-NL" sz="2200" dirty="0"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96" y="1608966"/>
            <a:ext cx="4315827" cy="4313095"/>
            <a:chOff x="597618" y="1649380"/>
            <a:chExt cx="5126510" cy="5123265"/>
          </a:xfrm>
        </p:grpSpPr>
        <p:grpSp>
          <p:nvGrpSpPr>
            <p:cNvPr id="19" name="Group 18"/>
            <p:cNvGrpSpPr/>
            <p:nvPr/>
          </p:nvGrpSpPr>
          <p:grpSpPr>
            <a:xfrm>
              <a:off x="735642" y="1649380"/>
              <a:ext cx="4988486" cy="2778731"/>
              <a:chOff x="735642" y="1649380"/>
              <a:chExt cx="4988486" cy="2778731"/>
            </a:xfrm>
          </p:grpSpPr>
          <p:sp>
            <p:nvSpPr>
              <p:cNvPr id="30" name="Trapezoid 29"/>
              <p:cNvSpPr/>
              <p:nvPr/>
            </p:nvSpPr>
            <p:spPr>
              <a:xfrm rot="4262276" flipV="1">
                <a:off x="4696822" y="2844061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5400000" flipV="1">
                <a:off x="4797025" y="3501008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2809858" flipV="1">
                <a:off x="4274223" y="2200427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Trapezoid 37"/>
              <p:cNvSpPr/>
              <p:nvPr/>
            </p:nvSpPr>
            <p:spPr>
              <a:xfrm rot="1503232" flipV="1">
                <a:off x="3656476" y="1792732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 rot="16200000">
                <a:off x="1019506" y="1365516"/>
                <a:ext cx="2067652" cy="2635379"/>
                <a:chOff x="3808876" y="1945132"/>
                <a:chExt cx="2067652" cy="2635379"/>
              </a:xfrm>
            </p:grpSpPr>
            <p:sp>
              <p:nvSpPr>
                <p:cNvPr id="40" name="Trapezoid 39"/>
                <p:cNvSpPr/>
                <p:nvPr/>
              </p:nvSpPr>
              <p:spPr>
                <a:xfrm rot="4262276" flipV="1">
                  <a:off x="4849222" y="29964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" name="Trapezoid 40"/>
                <p:cNvSpPr/>
                <p:nvPr/>
              </p:nvSpPr>
              <p:spPr>
                <a:xfrm rot="5400000" flipV="1">
                  <a:off x="4949425" y="36534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" name="Trapezoid 41"/>
                <p:cNvSpPr/>
                <p:nvPr/>
              </p:nvSpPr>
              <p:spPr>
                <a:xfrm rot="2809858" flipV="1">
                  <a:off x="4426623" y="23528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Trapezoid 42"/>
                <p:cNvSpPr/>
                <p:nvPr/>
              </p:nvSpPr>
              <p:spPr>
                <a:xfrm rot="1503232" flipV="1">
                  <a:off x="3808876" y="19451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 rot="10800000">
              <a:off x="597618" y="3993914"/>
              <a:ext cx="4988486" cy="2778731"/>
              <a:chOff x="735642" y="1649380"/>
              <a:chExt cx="4988486" cy="2778731"/>
            </a:xfrm>
          </p:grpSpPr>
          <p:sp>
            <p:nvSpPr>
              <p:cNvPr id="21" name="Trapezoid 20"/>
              <p:cNvSpPr/>
              <p:nvPr/>
            </p:nvSpPr>
            <p:spPr>
              <a:xfrm rot="4262276" flipV="1">
                <a:off x="4696822" y="2844061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Trapezoid 21"/>
              <p:cNvSpPr/>
              <p:nvPr/>
            </p:nvSpPr>
            <p:spPr>
              <a:xfrm rot="5400000" flipV="1">
                <a:off x="4797025" y="3501008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Trapezoid 22"/>
              <p:cNvSpPr/>
              <p:nvPr/>
            </p:nvSpPr>
            <p:spPr>
              <a:xfrm rot="2809858" flipV="1">
                <a:off x="4274223" y="2200427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Trapezoid 23"/>
              <p:cNvSpPr/>
              <p:nvPr/>
            </p:nvSpPr>
            <p:spPr>
              <a:xfrm rot="1503232" flipV="1">
                <a:off x="3656476" y="1792732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6200000">
                <a:off x="1019506" y="1365516"/>
                <a:ext cx="2067652" cy="2635379"/>
                <a:chOff x="3808876" y="1945132"/>
                <a:chExt cx="2067652" cy="2635379"/>
              </a:xfrm>
            </p:grpSpPr>
            <p:sp>
              <p:nvSpPr>
                <p:cNvPr id="26" name="Trapezoid 25"/>
                <p:cNvSpPr/>
                <p:nvPr/>
              </p:nvSpPr>
              <p:spPr>
                <a:xfrm rot="4262276" flipV="1">
                  <a:off x="4849222" y="29964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Trapezoid 26"/>
                <p:cNvSpPr/>
                <p:nvPr/>
              </p:nvSpPr>
              <p:spPr>
                <a:xfrm rot="5400000" flipV="1">
                  <a:off x="4949425" y="36534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8" name="Trapezoid 27"/>
                <p:cNvSpPr/>
                <p:nvPr/>
              </p:nvSpPr>
              <p:spPr>
                <a:xfrm rot="2809858" flipV="1">
                  <a:off x="4426623" y="23528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Trapezoid 28"/>
                <p:cNvSpPr/>
                <p:nvPr/>
              </p:nvSpPr>
              <p:spPr>
                <a:xfrm rot="1503232" flipV="1">
                  <a:off x="3808876" y="19451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cxnSp>
        <p:nvCxnSpPr>
          <p:cNvPr id="8" name="Straight Connector 7"/>
          <p:cNvCxnSpPr>
            <a:endCxn id="41" idx="0"/>
          </p:cNvCxnSpPr>
          <p:nvPr/>
        </p:nvCxnSpPr>
        <p:spPr>
          <a:xfrm flipV="1">
            <a:off x="2190778" y="2821385"/>
            <a:ext cx="5264" cy="93564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1" idx="0"/>
            <a:endCxn id="30" idx="0"/>
          </p:cNvCxnSpPr>
          <p:nvPr/>
        </p:nvCxnSpPr>
        <p:spPr>
          <a:xfrm flipV="1">
            <a:off x="1299376" y="3417919"/>
            <a:ext cx="1788068" cy="69518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6" idx="0"/>
          </p:cNvCxnSpPr>
          <p:nvPr/>
        </p:nvCxnSpPr>
        <p:spPr>
          <a:xfrm>
            <a:off x="2196042" y="3773995"/>
            <a:ext cx="350813" cy="88418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-Point Star 5"/>
          <p:cNvSpPr/>
          <p:nvPr/>
        </p:nvSpPr>
        <p:spPr>
          <a:xfrm>
            <a:off x="1924551" y="3501200"/>
            <a:ext cx="542980" cy="545589"/>
          </a:xfrm>
          <a:prstGeom prst="star8">
            <a:avLst>
              <a:gd name="adj" fmla="val 1413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4562844" y="1636185"/>
            <a:ext cx="4315827" cy="4313095"/>
            <a:chOff x="4562844" y="1636185"/>
            <a:chExt cx="4315827" cy="4313095"/>
          </a:xfrm>
        </p:grpSpPr>
        <p:grpSp>
          <p:nvGrpSpPr>
            <p:cNvPr id="72" name="Group 71"/>
            <p:cNvGrpSpPr/>
            <p:nvPr/>
          </p:nvGrpSpPr>
          <p:grpSpPr>
            <a:xfrm>
              <a:off x="4562844" y="1636185"/>
              <a:ext cx="4315827" cy="4313095"/>
              <a:chOff x="597618" y="1649380"/>
              <a:chExt cx="5126510" cy="5123265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35642" y="1649380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84" name="Trapezoid 83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5" name="Trapezoid 84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7" name="Trapezoid 86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89" name="Trapezoid 88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0" name="Trapezoid 89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" name="Trapezoid 90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2" name="Trapezoid 91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>
              <a:xfrm rot="10800000">
                <a:off x="597618" y="3993914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75" name="Trapezoid 74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6" name="Trapezoid 75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8" name="Trapezoid 77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80" name="Trapezoid 79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1" name="Trapezoid 80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" name="Trapezoid 81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" name="Trapezoid 82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</p:grpSp>
        <p:cxnSp>
          <p:nvCxnSpPr>
            <p:cNvPr id="93" name="Straight Connector 92"/>
            <p:cNvCxnSpPr>
              <a:endCxn id="90" idx="0"/>
            </p:cNvCxnSpPr>
            <p:nvPr/>
          </p:nvCxnSpPr>
          <p:spPr>
            <a:xfrm flipV="1">
              <a:off x="6718126" y="2848604"/>
              <a:ext cx="5264" cy="9356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0"/>
              <a:endCxn id="83" idx="0"/>
            </p:cNvCxnSpPr>
            <p:nvPr/>
          </p:nvCxnSpPr>
          <p:spPr>
            <a:xfrm>
              <a:off x="5834424" y="3459293"/>
              <a:ext cx="1772667" cy="66687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78" idx="0"/>
            </p:cNvCxnSpPr>
            <p:nvPr/>
          </p:nvCxnSpPr>
          <p:spPr>
            <a:xfrm flipH="1">
              <a:off x="6385953" y="3801214"/>
              <a:ext cx="337437" cy="87200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8-Point Star 95"/>
            <p:cNvSpPr/>
            <p:nvPr/>
          </p:nvSpPr>
          <p:spPr>
            <a:xfrm>
              <a:off x="6451899" y="3528419"/>
              <a:ext cx="542980" cy="545589"/>
            </a:xfrm>
            <a:prstGeom prst="star8">
              <a:avLst>
                <a:gd name="adj" fmla="val 1413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53266" y="4997099"/>
            <a:ext cx="1485551" cy="4239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EVENT 1</a:t>
            </a:r>
            <a:endParaRPr lang="nl-N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47735" y="5010428"/>
            <a:ext cx="1485551" cy="423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EVENT 2</a:t>
            </a:r>
            <a:endParaRPr lang="nl-N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9992" y="1490300"/>
            <a:ext cx="0" cy="417094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0-Point Star 16"/>
          <p:cNvSpPr/>
          <p:nvPr/>
        </p:nvSpPr>
        <p:spPr>
          <a:xfrm>
            <a:off x="3020908" y="2276873"/>
            <a:ext cx="3024336" cy="2448271"/>
          </a:xfrm>
          <a:prstGeom prst="star10">
            <a:avLst>
              <a:gd name="adj" fmla="val 35235"/>
              <a:gd name="hf" fmla="val 10514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Classic Style: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No Interaction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Between 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Signals</a:t>
            </a:r>
            <a:endParaRPr lang="nl-NL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9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lowchart: Manual Input 3"/>
          <p:cNvSpPr/>
          <p:nvPr/>
        </p:nvSpPr>
        <p:spPr>
          <a:xfrm rot="477182">
            <a:off x="2866741" y="5181162"/>
            <a:ext cx="917509" cy="2082812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lowchart: Manual Input 10"/>
          <p:cNvSpPr/>
          <p:nvPr/>
        </p:nvSpPr>
        <p:spPr>
          <a:xfrm rot="21034228" flipH="1">
            <a:off x="5290271" y="5173531"/>
            <a:ext cx="917509" cy="2082812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rapezoid 4"/>
          <p:cNvSpPr/>
          <p:nvPr/>
        </p:nvSpPr>
        <p:spPr>
          <a:xfrm>
            <a:off x="3833324" y="5013176"/>
            <a:ext cx="1399505" cy="1844824"/>
          </a:xfrm>
          <a:prstGeom prst="trapezoid">
            <a:avLst>
              <a:gd name="adj" fmla="val 212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Up Ribbon 2"/>
          <p:cNvSpPr/>
          <p:nvPr/>
        </p:nvSpPr>
        <p:spPr>
          <a:xfrm>
            <a:off x="35496" y="5949280"/>
            <a:ext cx="9054697" cy="720080"/>
          </a:xfrm>
          <a:prstGeom prst="ribbon2">
            <a:avLst>
              <a:gd name="adj1" fmla="val 16667"/>
              <a:gd name="adj2" fmla="val 7262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GOAL: </a:t>
            </a:r>
            <a:r>
              <a:rPr lang="en-US" sz="2200" dirty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As close to real data stream as possible</a:t>
            </a:r>
            <a:endParaRPr lang="nl-NL" sz="2200" dirty="0"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96" y="1608966"/>
            <a:ext cx="4315827" cy="4313095"/>
            <a:chOff x="35496" y="1608966"/>
            <a:chExt cx="4315827" cy="4313095"/>
          </a:xfrm>
        </p:grpSpPr>
        <p:grpSp>
          <p:nvGrpSpPr>
            <p:cNvPr id="18" name="Group 17"/>
            <p:cNvGrpSpPr/>
            <p:nvPr/>
          </p:nvGrpSpPr>
          <p:grpSpPr>
            <a:xfrm>
              <a:off x="35496" y="1608966"/>
              <a:ext cx="4315827" cy="4313095"/>
              <a:chOff x="597618" y="1649380"/>
              <a:chExt cx="5126510" cy="512326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35642" y="1649380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30" name="Trapezoid 29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Trapezoid 31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Trapezoid 32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8" name="Trapezoid 37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40" name="Trapezoid 39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" name="Trapezoid 40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2" name="Trapezoid 41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3" name="Trapezoid 42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20" name="Group 19"/>
              <p:cNvGrpSpPr/>
              <p:nvPr/>
            </p:nvGrpSpPr>
            <p:grpSpPr>
              <a:xfrm rot="10800000">
                <a:off x="597618" y="3993914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21" name="Trapezoid 20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Trapezoid 21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3" name="Trapezoid 22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Trapezoid 23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26" name="Trapezoid 25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7" name="Trapezoid 26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" name="Trapezoid 27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9" name="Trapezoid 28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</p:grpSp>
        <p:cxnSp>
          <p:nvCxnSpPr>
            <p:cNvPr id="8" name="Straight Connector 7"/>
            <p:cNvCxnSpPr>
              <a:endCxn id="41" idx="0"/>
            </p:cNvCxnSpPr>
            <p:nvPr/>
          </p:nvCxnSpPr>
          <p:spPr>
            <a:xfrm flipV="1">
              <a:off x="2190778" y="2821385"/>
              <a:ext cx="5264" cy="93564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1" idx="0"/>
              <a:endCxn id="30" idx="0"/>
            </p:cNvCxnSpPr>
            <p:nvPr/>
          </p:nvCxnSpPr>
          <p:spPr>
            <a:xfrm flipV="1">
              <a:off x="1299376" y="3417919"/>
              <a:ext cx="1788068" cy="6951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6" idx="0"/>
            </p:cNvCxnSpPr>
            <p:nvPr/>
          </p:nvCxnSpPr>
          <p:spPr>
            <a:xfrm>
              <a:off x="2196042" y="3773995"/>
              <a:ext cx="350813" cy="88418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8-Point Star 5"/>
            <p:cNvSpPr/>
            <p:nvPr/>
          </p:nvSpPr>
          <p:spPr>
            <a:xfrm>
              <a:off x="1924551" y="3501200"/>
              <a:ext cx="542980" cy="545589"/>
            </a:xfrm>
            <a:prstGeom prst="star8">
              <a:avLst>
                <a:gd name="adj" fmla="val 1413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4" name="Trapezoid 83"/>
          <p:cNvSpPr/>
          <p:nvPr/>
        </p:nvSpPr>
        <p:spPr>
          <a:xfrm rot="4262276" flipV="1">
            <a:off x="8013819" y="2641945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Trapezoid 84"/>
          <p:cNvSpPr/>
          <p:nvPr/>
        </p:nvSpPr>
        <p:spPr>
          <a:xfrm rot="5400000" flipV="1">
            <a:off x="8098176" y="3195005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Trapezoid 85"/>
          <p:cNvSpPr/>
          <p:nvPr/>
        </p:nvSpPr>
        <p:spPr>
          <a:xfrm rot="2809858" flipV="1">
            <a:off x="7658048" y="2100092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rapezoid 86"/>
          <p:cNvSpPr/>
          <p:nvPr/>
        </p:nvSpPr>
        <p:spPr>
          <a:xfrm rot="1503232" flipV="1">
            <a:off x="7137988" y="1756868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Trapezoid 88"/>
          <p:cNvSpPr/>
          <p:nvPr/>
        </p:nvSpPr>
        <p:spPr>
          <a:xfrm rot="20462276" flipV="1">
            <a:off x="5996044" y="1720542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Trapezoid 89"/>
          <p:cNvSpPr/>
          <p:nvPr/>
        </p:nvSpPr>
        <p:spPr>
          <a:xfrm flipV="1">
            <a:off x="6549104" y="1636184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Trapezoid 90"/>
          <p:cNvSpPr/>
          <p:nvPr/>
        </p:nvSpPr>
        <p:spPr>
          <a:xfrm rot="19009858" flipV="1">
            <a:off x="5454191" y="2076313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Trapezoid 91"/>
          <p:cNvSpPr/>
          <p:nvPr/>
        </p:nvSpPr>
        <p:spPr>
          <a:xfrm rot="17703232" flipV="1">
            <a:off x="5110967" y="2596372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4" name="Group 73"/>
          <p:cNvGrpSpPr/>
          <p:nvPr/>
        </p:nvGrpSpPr>
        <p:grpSpPr>
          <a:xfrm rot="10800000">
            <a:off x="4562844" y="3609965"/>
            <a:ext cx="4199629" cy="2339315"/>
            <a:chOff x="735642" y="1649380"/>
            <a:chExt cx="4988486" cy="2778731"/>
          </a:xfrm>
        </p:grpSpPr>
        <p:sp>
          <p:nvSpPr>
            <p:cNvPr id="75" name="Trapezoid 74"/>
            <p:cNvSpPr/>
            <p:nvPr/>
          </p:nvSpPr>
          <p:spPr>
            <a:xfrm rot="4262276" flipV="1">
              <a:off x="4696822" y="2844061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rapezoid 75"/>
            <p:cNvSpPr/>
            <p:nvPr/>
          </p:nvSpPr>
          <p:spPr>
            <a:xfrm rot="5400000" flipV="1">
              <a:off x="4797025" y="3501008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Trapezoid 76"/>
            <p:cNvSpPr/>
            <p:nvPr/>
          </p:nvSpPr>
          <p:spPr>
            <a:xfrm rot="2809858" flipV="1">
              <a:off x="4274223" y="2200427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Trapezoid 77"/>
            <p:cNvSpPr/>
            <p:nvPr/>
          </p:nvSpPr>
          <p:spPr>
            <a:xfrm rot="1503232" flipV="1">
              <a:off x="3656476" y="1792732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9" name="Group 78"/>
            <p:cNvGrpSpPr/>
            <p:nvPr/>
          </p:nvGrpSpPr>
          <p:grpSpPr>
            <a:xfrm rot="16200000">
              <a:off x="1019506" y="1365516"/>
              <a:ext cx="2067652" cy="2635379"/>
              <a:chOff x="3808876" y="1945132"/>
              <a:chExt cx="2067652" cy="2635379"/>
            </a:xfrm>
          </p:grpSpPr>
          <p:sp>
            <p:nvSpPr>
              <p:cNvPr id="80" name="Trapezoid 79"/>
              <p:cNvSpPr/>
              <p:nvPr/>
            </p:nvSpPr>
            <p:spPr>
              <a:xfrm rot="4262276" flipV="1">
                <a:off x="4849222" y="2996461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Trapezoid 80"/>
              <p:cNvSpPr/>
              <p:nvPr/>
            </p:nvSpPr>
            <p:spPr>
              <a:xfrm rot="5400000" flipV="1">
                <a:off x="4949425" y="3653408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Trapezoid 81"/>
              <p:cNvSpPr/>
              <p:nvPr/>
            </p:nvSpPr>
            <p:spPr>
              <a:xfrm rot="2809858" flipV="1">
                <a:off x="4426623" y="2352827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Trapezoid 82"/>
              <p:cNvSpPr/>
              <p:nvPr/>
            </p:nvSpPr>
            <p:spPr>
              <a:xfrm rot="1503232" flipV="1">
                <a:off x="3808876" y="1945132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cxnSp>
        <p:nvCxnSpPr>
          <p:cNvPr id="93" name="Straight Connector 92"/>
          <p:cNvCxnSpPr>
            <a:endCxn id="90" idx="0"/>
          </p:cNvCxnSpPr>
          <p:nvPr/>
        </p:nvCxnSpPr>
        <p:spPr>
          <a:xfrm flipV="1">
            <a:off x="6718126" y="2848604"/>
            <a:ext cx="5264" cy="93564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2" idx="0"/>
            <a:endCxn id="83" idx="0"/>
          </p:cNvCxnSpPr>
          <p:nvPr/>
        </p:nvCxnSpPr>
        <p:spPr>
          <a:xfrm>
            <a:off x="5834424" y="3459293"/>
            <a:ext cx="1772667" cy="66687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78" idx="0"/>
          </p:cNvCxnSpPr>
          <p:nvPr/>
        </p:nvCxnSpPr>
        <p:spPr>
          <a:xfrm flipH="1">
            <a:off x="6385953" y="3801214"/>
            <a:ext cx="337437" cy="87200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844305" y="2859124"/>
            <a:ext cx="1788068" cy="1836796"/>
            <a:chOff x="5844305" y="2859124"/>
            <a:chExt cx="1788068" cy="1836796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6735707" y="2859124"/>
              <a:ext cx="5264" cy="93564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844305" y="3455658"/>
              <a:ext cx="1788068" cy="6951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40971" y="3811734"/>
              <a:ext cx="350813" cy="88418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8-Point Star 95"/>
          <p:cNvSpPr/>
          <p:nvPr/>
        </p:nvSpPr>
        <p:spPr>
          <a:xfrm>
            <a:off x="6451899" y="3528419"/>
            <a:ext cx="542980" cy="545589"/>
          </a:xfrm>
          <a:prstGeom prst="star8">
            <a:avLst>
              <a:gd name="adj" fmla="val 141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95536" y="1916832"/>
            <a:ext cx="1986491" cy="44624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Impact" panose="020B0806030902050204" pitchFamily="34" charset="0"/>
              </a:rPr>
              <a:t>TIMEBASED</a:t>
            </a:r>
            <a:endParaRPr lang="nl-NL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351329" y="2757393"/>
            <a:ext cx="3678898" cy="1224136"/>
            <a:chOff x="1109126" y="2348880"/>
            <a:chExt cx="3678898" cy="1224136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09126" y="2492896"/>
              <a:ext cx="903824" cy="936104"/>
              <a:chOff x="1131756" y="2492896"/>
              <a:chExt cx="903824" cy="936104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8-Point Star 129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1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2123728" y="2348880"/>
              <a:ext cx="2664296" cy="122413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267744" y="2580799"/>
              <a:ext cx="1303101" cy="760298"/>
              <a:chOff x="5076056" y="1183686"/>
              <a:chExt cx="864096" cy="504160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220072" y="1183686"/>
                <a:ext cx="504732" cy="504160"/>
              </a:xfrm>
              <a:custGeom>
                <a:avLst/>
                <a:gdLst>
                  <a:gd name="connsiteX0" fmla="*/ 0 w 447608"/>
                  <a:gd name="connsiteY0" fmla="*/ 470023 h 470023"/>
                  <a:gd name="connsiteX1" fmla="*/ 25577 w 447608"/>
                  <a:gd name="connsiteY1" fmla="*/ 236627 h 470023"/>
                  <a:gd name="connsiteX2" fmla="*/ 76732 w 447608"/>
                  <a:gd name="connsiteY2" fmla="*/ 34 h 470023"/>
                  <a:gd name="connsiteX3" fmla="*/ 159860 w 447608"/>
                  <a:gd name="connsiteY3" fmla="*/ 217444 h 470023"/>
                  <a:gd name="connsiteX4" fmla="*/ 220607 w 447608"/>
                  <a:gd name="connsiteY4" fmla="*/ 22414 h 470023"/>
                  <a:gd name="connsiteX5" fmla="*/ 310128 w 447608"/>
                  <a:gd name="connsiteY5" fmla="*/ 239824 h 470023"/>
                  <a:gd name="connsiteX6" fmla="*/ 386861 w 447608"/>
                  <a:gd name="connsiteY6" fmla="*/ 409276 h 470023"/>
                  <a:gd name="connsiteX7" fmla="*/ 447608 w 447608"/>
                  <a:gd name="connsiteY7" fmla="*/ 457234 h 47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08" h="470023">
                    <a:moveTo>
                      <a:pt x="0" y="470023"/>
                    </a:moveTo>
                    <a:cubicBezTo>
                      <a:pt x="6394" y="392490"/>
                      <a:pt x="12788" y="314958"/>
                      <a:pt x="25577" y="236627"/>
                    </a:cubicBezTo>
                    <a:cubicBezTo>
                      <a:pt x="38366" y="158296"/>
                      <a:pt x="54352" y="3231"/>
                      <a:pt x="76732" y="34"/>
                    </a:cubicBezTo>
                    <a:cubicBezTo>
                      <a:pt x="99113" y="-3163"/>
                      <a:pt x="135881" y="213714"/>
                      <a:pt x="159860" y="217444"/>
                    </a:cubicBezTo>
                    <a:cubicBezTo>
                      <a:pt x="183839" y="221174"/>
                      <a:pt x="195562" y="18684"/>
                      <a:pt x="220607" y="22414"/>
                    </a:cubicBezTo>
                    <a:cubicBezTo>
                      <a:pt x="245652" y="26144"/>
                      <a:pt x="282419" y="175347"/>
                      <a:pt x="310128" y="239824"/>
                    </a:cubicBezTo>
                    <a:cubicBezTo>
                      <a:pt x="337837" y="304301"/>
                      <a:pt x="363948" y="373041"/>
                      <a:pt x="386861" y="409276"/>
                    </a:cubicBezTo>
                    <a:cubicBezTo>
                      <a:pt x="409774" y="445511"/>
                      <a:pt x="428691" y="451372"/>
                      <a:pt x="447608" y="457234"/>
                    </a:cubicBezTo>
                  </a:path>
                </a:pathLst>
              </a:custGeom>
              <a:noFill/>
              <a:ln w="57150">
                <a:gradFill flip="none" rotWithShape="1">
                  <a:gsLst>
                    <a:gs pos="0">
                      <a:srgbClr val="FFC000"/>
                    </a:gs>
                    <a:gs pos="5000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27" name="Straight Connector 126"/>
              <p:cNvCxnSpPr>
                <a:stCxn id="126" idx="0"/>
              </p:cNvCxnSpPr>
              <p:nvPr/>
            </p:nvCxnSpPr>
            <p:spPr>
              <a:xfrm flipH="1">
                <a:off x="5076056" y="1687846"/>
                <a:ext cx="144016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6" idx="7"/>
              </p:cNvCxnSpPr>
              <p:nvPr/>
            </p:nvCxnSpPr>
            <p:spPr>
              <a:xfrm>
                <a:off x="5724804" y="1674128"/>
                <a:ext cx="215348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10-Point Star 124"/>
            <p:cNvSpPr/>
            <p:nvPr/>
          </p:nvSpPr>
          <p:spPr>
            <a:xfrm>
              <a:off x="3408467" y="2487018"/>
              <a:ext cx="1263060" cy="792087"/>
            </a:xfrm>
            <a:prstGeom prst="star10">
              <a:avLst>
                <a:gd name="adj" fmla="val 35235"/>
                <a:gd name="hf" fmla="val 105146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latin typeface="Impact" panose="020B0806030902050204" pitchFamily="34" charset="0"/>
                </a:rPr>
                <a:t>Pile-up</a:t>
              </a: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1329" y="4221088"/>
            <a:ext cx="3692119" cy="1224136"/>
            <a:chOff x="1109126" y="3789040"/>
            <a:chExt cx="3692119" cy="122413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109126" y="3933056"/>
              <a:ext cx="903824" cy="936104"/>
              <a:chOff x="1131756" y="2492896"/>
              <a:chExt cx="903824" cy="936104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8-Point Star 142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2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2123728" y="3789040"/>
              <a:ext cx="2664296" cy="122413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4592" y="4534879"/>
              <a:ext cx="340671" cy="2152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314592" y="4051441"/>
              <a:ext cx="340671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699792" y="3974787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Event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699792" y="445782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Event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687341" y="4195930"/>
              <a:ext cx="1100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Seen as 1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sp>
          <p:nvSpPr>
            <p:cNvPr id="140" name="Flowchart: Manual Input 139"/>
            <p:cNvSpPr/>
            <p:nvPr/>
          </p:nvSpPr>
          <p:spPr>
            <a:xfrm rot="16200000" flipH="1">
              <a:off x="3964889" y="4176821"/>
              <a:ext cx="370689" cy="1302022"/>
            </a:xfrm>
            <a:prstGeom prst="flowChartManualInpu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Flowchart: Manual Input 140"/>
            <p:cNvSpPr/>
            <p:nvPr/>
          </p:nvSpPr>
          <p:spPr>
            <a:xfrm rot="16200000">
              <a:off x="3956772" y="3328202"/>
              <a:ext cx="360481" cy="1302022"/>
            </a:xfrm>
            <a:prstGeom prst="flowChartManualInpu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85952" y="1490300"/>
            <a:ext cx="705831" cy="1654136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Elbow Connector 35"/>
          <p:cNvCxnSpPr>
            <a:stCxn id="17" idx="1"/>
            <a:endCxn id="123" idx="3"/>
          </p:cNvCxnSpPr>
          <p:nvPr/>
        </p:nvCxnSpPr>
        <p:spPr>
          <a:xfrm rot="10800000" flipV="1">
            <a:off x="4030228" y="2317367"/>
            <a:ext cx="2355725" cy="1052093"/>
          </a:xfrm>
          <a:prstGeom prst="bentConnector3">
            <a:avLst/>
          </a:prstGeom>
          <a:ln w="76200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5959988" y="4791953"/>
            <a:ext cx="538407" cy="4239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en-US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nl-NL" baseline="-2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994879" y="4805282"/>
            <a:ext cx="538407" cy="423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en-US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nl-NL" baseline="-2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5" y="5301208"/>
            <a:ext cx="4608512" cy="592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Distance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Between t</a:t>
            </a:r>
            <a:r>
              <a:rPr lang="en-US" baseline="-250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en-US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Determined by Interaction Rate</a:t>
            </a:r>
            <a:endParaRPr lang="nl-N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365931" y="4200576"/>
            <a:ext cx="2664296" cy="12241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Impact" panose="020B0806030902050204" pitchFamily="34" charset="0"/>
              </a:rPr>
              <a:t>Which Hit Belongs To Which Event?</a:t>
            </a:r>
            <a:endParaRPr lang="nl-NL" sz="2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3724E-6 L 0.49652 -3.0372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" grpId="0" animBg="1"/>
      <p:bldP spid="17" grpId="0" animBg="1"/>
      <p:bldP spid="145" grpId="0" animBg="1"/>
      <p:bldP spid="146" grpId="0" animBg="1"/>
      <p:bldP spid="12" grpId="0" animBg="1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>
          <a:solidFill>
            <a:srgbClr val="FFC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708</Words>
  <Application>Microsoft Office PowerPoint</Application>
  <PresentationFormat>On-screen Show (4:3)</PresentationFormat>
  <Paragraphs>170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P254522</dc:creator>
  <cp:lastModifiedBy>P254522</cp:lastModifiedBy>
  <cp:revision>115</cp:revision>
  <dcterms:created xsi:type="dcterms:W3CDTF">2015-08-19T09:49:57Z</dcterms:created>
  <dcterms:modified xsi:type="dcterms:W3CDTF">2015-08-30T20:20:41Z</dcterms:modified>
</cp:coreProperties>
</file>