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517" r:id="rId1"/>
  </p:sldMasterIdLst>
  <p:notesMasterIdLst>
    <p:notesMasterId r:id="rId54"/>
  </p:notesMasterIdLst>
  <p:sldIdLst>
    <p:sldId id="256" r:id="rId2"/>
    <p:sldId id="741" r:id="rId3"/>
    <p:sldId id="650" r:id="rId4"/>
    <p:sldId id="743" r:id="rId5"/>
    <p:sldId id="742" r:id="rId6"/>
    <p:sldId id="746" r:id="rId7"/>
    <p:sldId id="694" r:id="rId8"/>
    <p:sldId id="740" r:id="rId9"/>
    <p:sldId id="744" r:id="rId10"/>
    <p:sldId id="714" r:id="rId11"/>
    <p:sldId id="715" r:id="rId12"/>
    <p:sldId id="745" r:id="rId13"/>
    <p:sldId id="718" r:id="rId14"/>
    <p:sldId id="719" r:id="rId15"/>
    <p:sldId id="738" r:id="rId16"/>
    <p:sldId id="720" r:id="rId17"/>
    <p:sldId id="721" r:id="rId18"/>
    <p:sldId id="723" r:id="rId19"/>
    <p:sldId id="698" r:id="rId20"/>
    <p:sldId id="667" r:id="rId21"/>
    <p:sldId id="702" r:id="rId22"/>
    <p:sldId id="668" r:id="rId23"/>
    <p:sldId id="673" r:id="rId24"/>
    <p:sldId id="674" r:id="rId25"/>
    <p:sldId id="467" r:id="rId26"/>
    <p:sldId id="693" r:id="rId27"/>
    <p:sldId id="671" r:id="rId28"/>
    <p:sldId id="691" r:id="rId29"/>
    <p:sldId id="672" r:id="rId30"/>
    <p:sldId id="728" r:id="rId31"/>
    <p:sldId id="739" r:id="rId32"/>
    <p:sldId id="729" r:id="rId33"/>
    <p:sldId id="699" r:id="rId34"/>
    <p:sldId id="676" r:id="rId35"/>
    <p:sldId id="679" r:id="rId36"/>
    <p:sldId id="680" r:id="rId37"/>
    <p:sldId id="700" r:id="rId38"/>
    <p:sldId id="709" r:id="rId39"/>
    <p:sldId id="701" r:id="rId40"/>
    <p:sldId id="682" r:id="rId41"/>
    <p:sldId id="457" r:id="rId42"/>
    <p:sldId id="724" r:id="rId43"/>
    <p:sldId id="685" r:id="rId44"/>
    <p:sldId id="726" r:id="rId45"/>
    <p:sldId id="725" r:id="rId46"/>
    <p:sldId id="730" r:id="rId47"/>
    <p:sldId id="731" r:id="rId48"/>
    <p:sldId id="713" r:id="rId49"/>
    <p:sldId id="747" r:id="rId50"/>
    <p:sldId id="734" r:id="rId51"/>
    <p:sldId id="733" r:id="rId52"/>
    <p:sldId id="735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000"/>
    <a:srgbClr val="B56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60" autoAdjust="0"/>
    <p:restoredTop sz="96053" autoAdjust="0"/>
  </p:normalViewPr>
  <p:slideViewPr>
    <p:cSldViewPr snapToGrid="0" snapToObjects="1">
      <p:cViewPr>
        <p:scale>
          <a:sx n="90" d="100"/>
          <a:sy n="90" d="100"/>
        </p:scale>
        <p:origin x="-632" y="-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84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1" Type="http://schemas.openxmlformats.org/officeDocument/2006/relationships/image" Target="../media/image39.emf"/><Relationship Id="rId2" Type="http://schemas.openxmlformats.org/officeDocument/2006/relationships/image" Target="../media/image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EF7A14-5884-E142-9CC4-32708218D575}" type="datetimeFigureOut">
              <a:rPr lang="en-US" smtClean="0"/>
              <a:t>04/09/15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C355FB-B029-3D46-8F3B-76CC5E37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365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355FB-B029-3D46-8F3B-76CC5E37191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554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355FB-B029-3D46-8F3B-76CC5E37191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61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355FB-B029-3D46-8F3B-76CC5E37191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554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355FB-B029-3D46-8F3B-76CC5E37191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554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355FB-B029-3D46-8F3B-76CC5E37191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554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04/09/15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449005"/>
            <a:ext cx="7808976" cy="1088136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5" y="1532427"/>
            <a:ext cx="7754112" cy="48463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13" name="Rectangle 12"/>
          <p:cNvSpPr/>
          <p:nvPr/>
        </p:nvSpPr>
        <p:spPr>
          <a:xfrm>
            <a:off x="284163" y="6227064"/>
            <a:ext cx="8574087" cy="173736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1298762"/>
            <a:ext cx="4069080" cy="1162050"/>
          </a:xfrm>
          <a:noFill/>
        </p:spPr>
        <p:txBody>
          <a:bodyPr anchor="b">
            <a:noAutofit/>
          </a:bodyPr>
          <a:lstStyle>
            <a:lvl1pPr algn="ctr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567" y="914400"/>
            <a:ext cx="4069080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941" y="2456329"/>
            <a:ext cx="4069080" cy="318247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04/09/15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800600"/>
            <a:ext cx="8360242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199"/>
            <a:ext cx="8577072" cy="43525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67338"/>
            <a:ext cx="8304213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04/09/15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84163" y="4280647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778189"/>
            <a:ext cx="8360242" cy="566738"/>
          </a:xfrm>
          <a:noFill/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200"/>
            <a:ext cx="8577072" cy="38221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44927"/>
            <a:ext cx="8304213" cy="804862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04/09/15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914400"/>
            <a:ext cx="5195047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04/09/15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4163" y="4267200"/>
            <a:ext cx="2743200" cy="212015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1" y="4953001"/>
            <a:ext cx="2472017" cy="124609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64" y="4419600"/>
            <a:ext cx="2475395" cy="510988"/>
          </a:xfrm>
          <a:noFill/>
        </p:spPr>
        <p:txBody>
          <a:bodyPr anchor="b">
            <a:norm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84164" y="594360"/>
            <a:ext cx="2743200" cy="36758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14"/>
          <p:cNvGrpSpPr/>
          <p:nvPr/>
        </p:nvGrpSpPr>
        <p:grpSpPr>
          <a:xfrm>
            <a:off x="284163" y="461682"/>
            <a:ext cx="8576373" cy="137411"/>
            <a:chOff x="284163" y="1759424"/>
            <a:chExt cx="8576373" cy="137411"/>
          </a:xfrm>
        </p:grpSpPr>
        <p:sp>
          <p:nvSpPr>
            <p:cNvPr id="16" name="Rectangle 15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21013" y="4801575"/>
            <a:ext cx="583723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1661" y="4800600"/>
            <a:ext cx="5691651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21014" y="457199"/>
            <a:ext cx="5833872" cy="43525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9805" y="5367338"/>
            <a:ext cx="5653507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04/09/15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284164" y="457200"/>
            <a:ext cx="2736850" cy="290779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284164" y="3364992"/>
            <a:ext cx="2736850" cy="289864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2133600"/>
            <a:ext cx="8574087" cy="40132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04/09/15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5313882" y="2857535"/>
            <a:ext cx="5934615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5124" y="473075"/>
            <a:ext cx="969264" cy="5921375"/>
          </a:xfrm>
        </p:spPr>
        <p:txBody>
          <a:bodyPr vert="eaVert"/>
          <a:lstStyle>
            <a:lvl1pPr algn="l">
              <a:defRPr sz="3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04/09/15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5400000">
            <a:off x="4658724" y="3355723"/>
            <a:ext cx="5934456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bg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342901" y="5826834"/>
            <a:ext cx="8387999" cy="45720"/>
          </a:xfrm>
          <a:prstGeom prst="rect">
            <a:avLst/>
          </a:prstGeom>
          <a:solidFill>
            <a:srgbClr val="000090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>
              <a:solidFill>
                <a:srgbClr val="FF0000"/>
              </a:solidFill>
            </a:endParaRPr>
          </a:p>
        </p:txBody>
      </p:sp>
      <p:pic>
        <p:nvPicPr>
          <p:cNvPr id="2" name="Picture 1" descr="2015_07_16.jpg"/>
          <p:cNvPicPr>
            <a:picLocks noChangeAspect="1"/>
          </p:cNvPicPr>
          <p:nvPr userDrawn="1"/>
        </p:nvPicPr>
        <p:blipFill rotWithShape="1">
          <a:blip r:embed="rId2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/>
          <a:stretch/>
        </p:blipFill>
        <p:spPr>
          <a:xfrm>
            <a:off x="550333" y="705555"/>
            <a:ext cx="7972778" cy="4722518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04/09/15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04/09/15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724693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04/09/15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04/09/15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04/09/15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04/09/15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04/09/15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04/09/15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04/09/15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04/09/15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04/09/15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04/09/15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04/09/15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04/09/15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2017058"/>
            <a:ext cx="8574087" cy="437739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0" y="1532965"/>
            <a:ext cx="7754284" cy="48409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grpSp>
        <p:nvGrpSpPr>
          <p:cNvPr id="7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11" name="Rectangle 10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3" y="444728"/>
            <a:ext cx="7810967" cy="1088237"/>
          </a:xfrm>
          <a:noFill/>
        </p:spPr>
        <p:txBody>
          <a:bodyPr bIns="45720" anchor="b" anchorCtr="0">
            <a:normAutofit/>
          </a:bodyPr>
          <a:lstStyle>
            <a:lvl1pPr algn="l">
              <a:lnSpc>
                <a:spcPts val="46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04/09/15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04/09/15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04/09/15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04/09/15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04/09/15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04/09/15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04/09/15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04/09/15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04/09/15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04/09/15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4814125"/>
            <a:ext cx="7772400" cy="1051560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5861304"/>
            <a:ext cx="7735824" cy="402336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AE5B-B07C-441A-8026-C23A427A74DC}" type="datetime1">
              <a:rPr lang="en-US" smtClean="0"/>
              <a:pPr/>
              <a:t>04/09/15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04/09/15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04/09/15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04/09/15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04/09/15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04/09/15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04/09/15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04/09/15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04/09/15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04/09/15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04/09/15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443754"/>
            <a:ext cx="8574087" cy="437029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04/09/15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" y="4814047"/>
            <a:ext cx="7772400" cy="1048871"/>
          </a:xfrm>
          <a:noFill/>
        </p:spPr>
        <p:txBody>
          <a:bodyPr anchor="b" anchorCtr="0">
            <a:normAutofit/>
          </a:bodyPr>
          <a:lstStyle>
            <a:lvl1pPr algn="l">
              <a:defRPr sz="42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47" y="5862918"/>
            <a:ext cx="7732059" cy="40341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04/09/15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6971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04/09/15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928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9" name="Group 8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04/09/15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" name="Group 10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2" name="Rectangle 11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04/09/15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8" name="Rectangle 7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04/09/15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04/09/15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6" name="Rectangle 5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7" name="Rectangle 6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6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47.xml"/><Relationship Id="rId48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50" Type="http://schemas.openxmlformats.org/officeDocument/2006/relationships/slideLayout" Target="../slideLayouts/slideLayout50.xml"/><Relationship Id="rId51" Type="http://schemas.openxmlformats.org/officeDocument/2006/relationships/slideLayout" Target="../slideLayouts/slideLayout51.xml"/><Relationship Id="rId5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1503" y="2133600"/>
            <a:ext cx="7076747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936" y="64370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C92B164-0C24-264D-8841-ED383E275A0C}" type="datetimeFigureOut">
              <a:rPr lang="en-US" smtClean="0"/>
              <a:t>04/09/15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698" y="6437032"/>
            <a:ext cx="6124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6459" y="167347"/>
            <a:ext cx="630621" cy="359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163" y="630382"/>
            <a:ext cx="714533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18" r:id="rId1"/>
    <p:sldLayoutId id="2147484519" r:id="rId2"/>
    <p:sldLayoutId id="2147484520" r:id="rId3"/>
    <p:sldLayoutId id="2147484521" r:id="rId4"/>
    <p:sldLayoutId id="2147484522" r:id="rId5"/>
    <p:sldLayoutId id="2147484523" r:id="rId6"/>
    <p:sldLayoutId id="2147484524" r:id="rId7"/>
    <p:sldLayoutId id="2147484525" r:id="rId8"/>
    <p:sldLayoutId id="2147484526" r:id="rId9"/>
    <p:sldLayoutId id="2147484527" r:id="rId10"/>
    <p:sldLayoutId id="2147484528" r:id="rId11"/>
    <p:sldLayoutId id="2147484529" r:id="rId12"/>
    <p:sldLayoutId id="2147484530" r:id="rId13"/>
    <p:sldLayoutId id="2147484531" r:id="rId14"/>
    <p:sldLayoutId id="2147484532" r:id="rId15"/>
    <p:sldLayoutId id="2147484533" r:id="rId16"/>
    <p:sldLayoutId id="2147484534" r:id="rId17"/>
    <p:sldLayoutId id="2147484535" r:id="rId18"/>
    <p:sldLayoutId id="2147484536" r:id="rId19"/>
    <p:sldLayoutId id="2147484537" r:id="rId20"/>
    <p:sldLayoutId id="2147484538" r:id="rId21"/>
    <p:sldLayoutId id="2147484539" r:id="rId22"/>
    <p:sldLayoutId id="2147484540" r:id="rId23"/>
    <p:sldLayoutId id="2147484543" r:id="rId24"/>
    <p:sldLayoutId id="2147484544" r:id="rId25"/>
    <p:sldLayoutId id="2147484545" r:id="rId26"/>
    <p:sldLayoutId id="2147484546" r:id="rId27"/>
    <p:sldLayoutId id="2147484547" r:id="rId28"/>
    <p:sldLayoutId id="2147484548" r:id="rId29"/>
    <p:sldLayoutId id="2147484549" r:id="rId30"/>
    <p:sldLayoutId id="2147484550" r:id="rId31"/>
    <p:sldLayoutId id="2147484551" r:id="rId32"/>
    <p:sldLayoutId id="2147484553" r:id="rId33"/>
    <p:sldLayoutId id="2147484554" r:id="rId34"/>
    <p:sldLayoutId id="2147484555" r:id="rId35"/>
    <p:sldLayoutId id="2147484556" r:id="rId36"/>
    <p:sldLayoutId id="2147484557" r:id="rId37"/>
    <p:sldLayoutId id="2147484558" r:id="rId38"/>
    <p:sldLayoutId id="2147484559" r:id="rId39"/>
    <p:sldLayoutId id="2147484560" r:id="rId40"/>
    <p:sldLayoutId id="2147484561" r:id="rId41"/>
    <p:sldLayoutId id="2147484562" r:id="rId42"/>
    <p:sldLayoutId id="2147484563" r:id="rId43"/>
    <p:sldLayoutId id="2147484564" r:id="rId44"/>
    <p:sldLayoutId id="2147484565" r:id="rId45"/>
    <p:sldLayoutId id="2147484566" r:id="rId46"/>
    <p:sldLayoutId id="2147484567" r:id="rId47"/>
    <p:sldLayoutId id="2147484568" r:id="rId48"/>
    <p:sldLayoutId id="2147484569" r:id="rId49"/>
    <p:sldLayoutId id="2147484570" r:id="rId50"/>
    <p:sldLayoutId id="2147484571" r:id="rId51"/>
  </p:sldLayoutIdLst>
  <p:txStyles>
    <p:titleStyle>
      <a:lvl1pPr algn="r" defTabSz="914400" rtl="0" eaLnBrk="1" latinLnBrk="0" hangingPunct="1">
        <a:spcBef>
          <a:spcPct val="0"/>
        </a:spcBef>
        <a:buNone/>
        <a:defRPr sz="4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4025" indent="-454025" algn="l" defTabSz="914400" rtl="0" eaLnBrk="1" latinLnBrk="0" hangingPunct="1">
        <a:spcBef>
          <a:spcPts val="2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60475" indent="-346075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339725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939925" indent="-3317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jpe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7.jpeg"/><Relationship Id="rId3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7.jpeg"/><Relationship Id="rId3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.jpeg"/><Relationship Id="rId3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6" Type="http://schemas.openxmlformats.org/officeDocument/2006/relationships/image" Target="../media/image30.emf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.jpeg"/><Relationship Id="rId3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7.jpe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emf"/><Relationship Id="rId12" Type="http://schemas.openxmlformats.org/officeDocument/2006/relationships/oleObject" Target="../embeddings/oleObject4.bin"/><Relationship Id="rId13" Type="http://schemas.openxmlformats.org/officeDocument/2006/relationships/image" Target="../media/image42.emf"/><Relationship Id="rId14" Type="http://schemas.openxmlformats.org/officeDocument/2006/relationships/image" Target="../media/image4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3.xml"/><Relationship Id="rId3" Type="http://schemas.openxmlformats.org/officeDocument/2006/relationships/image" Target="../media/image7.jpe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39.emf"/><Relationship Id="rId8" Type="http://schemas.openxmlformats.org/officeDocument/2006/relationships/oleObject" Target="../embeddings/oleObject2.bin"/><Relationship Id="rId9" Type="http://schemas.openxmlformats.org/officeDocument/2006/relationships/image" Target="../media/image40.emf"/><Relationship Id="rId10" Type="http://schemas.openxmlformats.org/officeDocument/2006/relationships/oleObject" Target="../embeddings/oleObject3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jpeg"/><Relationship Id="rId5" Type="http://schemas.microsoft.com/office/2007/relationships/hdphoto" Target="../media/hdphoto2.wdp"/><Relationship Id="rId6" Type="http://schemas.openxmlformats.org/officeDocument/2006/relationships/image" Target="../media/image7.jpe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7.jpeg"/><Relationship Id="rId3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.jpeg"/><Relationship Id="rId3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wmf"/><Relationship Id="rId6" Type="http://schemas.openxmlformats.org/officeDocument/2006/relationships/image" Target="../media/image56.png"/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microsoft.com/office/2007/relationships/hdphoto" Target="../media/hdphoto3.wdp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jpeg"/><Relationship Id="rId5" Type="http://schemas.openxmlformats.org/officeDocument/2006/relationships/image" Target="../media/image64.emf"/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emf"/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emf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7.jpeg"/><Relationship Id="rId3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7.jpeg"/><Relationship Id="rId3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.jpeg"/><Relationship Id="rId3" Type="http://schemas.openxmlformats.org/officeDocument/2006/relationships/image" Target="../media/image11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76.jpg"/><Relationship Id="rId5" Type="http://schemas.openxmlformats.org/officeDocument/2006/relationships/image" Target="../media/image77.jpg"/><Relationship Id="rId6" Type="http://schemas.openxmlformats.org/officeDocument/2006/relationships/image" Target="../media/image78.jpg"/><Relationship Id="rId7" Type="http://schemas.openxmlformats.org/officeDocument/2006/relationships/image" Target="../media/image79.png"/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jpg"/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7" Type="http://schemas.openxmlformats.org/officeDocument/2006/relationships/image" Target="../media/image87.png"/><Relationship Id="rId8" Type="http://schemas.openxmlformats.org/officeDocument/2006/relationships/image" Target="../media/image88.jpg"/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6.png"/><Relationship Id="rId5" Type="http://schemas.openxmlformats.org/officeDocument/2006/relationships/image" Target="../media/image92.png"/><Relationship Id="rId6" Type="http://schemas.openxmlformats.org/officeDocument/2006/relationships/image" Target="../media/image93.png"/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90.png"/><Relationship Id="rId7" Type="http://schemas.openxmlformats.org/officeDocument/2006/relationships/image" Target="../media/image96.png"/><Relationship Id="rId8" Type="http://schemas.openxmlformats.org/officeDocument/2006/relationships/image" Target="../media/image97.png"/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wmf"/><Relationship Id="rId6" Type="http://schemas.openxmlformats.org/officeDocument/2006/relationships/image" Target="../media/image101.emf"/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102.png"/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7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7.jpeg"/><Relationship Id="rId3" Type="http://schemas.openxmlformats.org/officeDocument/2006/relationships/image" Target="../media/image10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7.jpeg"/><Relationship Id="rId3" Type="http://schemas.openxmlformats.org/officeDocument/2006/relationships/image" Target="../media/image10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4" Type="http://schemas.openxmlformats.org/officeDocument/2006/relationships/image" Target="../media/image105.jpe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7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7.jpeg"/><Relationship Id="rId3" Type="http://schemas.openxmlformats.org/officeDocument/2006/relationships/image" Target="../media/image10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4" Type="http://schemas.openxmlformats.org/officeDocument/2006/relationships/image" Target="../media/image108.emf"/><Relationship Id="rId5" Type="http://schemas.openxmlformats.org/officeDocument/2006/relationships/image" Target="../media/image109.emf"/><Relationship Id="rId6" Type="http://schemas.openxmlformats.org/officeDocument/2006/relationships/image" Target="../media/image110.png"/><Relationship Id="rId7" Type="http://schemas.openxmlformats.org/officeDocument/2006/relationships/image" Target="../media/image111.png"/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18.png"/><Relationship Id="rId5" Type="http://schemas.openxmlformats.org/officeDocument/2006/relationships/image" Target="../media/image19.emf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7.jpeg"/><Relationship Id="rId3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li-np.ro/2013-gamma/" TargetMode="External"/><Relationship Id="rId4" Type="http://schemas.openxmlformats.org/officeDocument/2006/relationships/hyperlink" Target="http://www.eli-np.ro/indico/conferenceDisplay.py?confId=9" TargetMode="External"/><Relationship Id="rId5" Type="http://schemas.openxmlformats.org/officeDocument/2006/relationships/hyperlink" Target="http://www.eli-np.ro/2015-tdr-final/" TargetMode="External"/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55991" y="6256287"/>
            <a:ext cx="5475565" cy="5452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b="1" i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“European Nuclear Physics Conference – </a:t>
            </a:r>
            <a:r>
              <a:rPr lang="en-US" sz="1400" b="1" i="1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EuNPC</a:t>
            </a:r>
            <a:r>
              <a:rPr lang="en-US" sz="1400" b="1" i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”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i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August 31 – September 4, 2015, Groningen, The Netherlands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02257" y="1868649"/>
            <a:ext cx="7910077" cy="2630171"/>
          </a:xfrm>
          <a:solidFill>
            <a:srgbClr val="CCFFCC">
              <a:alpha val="39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cap="small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Status and Perspectives of the</a:t>
            </a:r>
            <a:br>
              <a:rPr lang="en-US" sz="3600" b="1" cap="small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</a:br>
            <a:r>
              <a:rPr lang="en-US" sz="3600" b="1" cap="small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ELI–NP </a:t>
            </a:r>
            <a:br>
              <a:rPr lang="en-US" sz="3600" b="1" cap="small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</a:br>
            <a:r>
              <a:rPr lang="en-US" sz="3600" b="1" cap="small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Research Facility</a:t>
            </a:r>
            <a:endParaRPr lang="en-US" sz="3600" b="1" cap="small" dirty="0">
              <a:solidFill>
                <a:srgbClr val="00009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elvetica"/>
              <a:cs typeface="Helvetica"/>
            </a:endParaRPr>
          </a:p>
        </p:txBody>
      </p:sp>
      <p:grpSp>
        <p:nvGrpSpPr>
          <p:cNvPr id="5" name="Group 1"/>
          <p:cNvGrpSpPr>
            <a:grpSpLocks noChangeAspect="1"/>
          </p:cNvGrpSpPr>
          <p:nvPr/>
        </p:nvGrpSpPr>
        <p:grpSpPr bwMode="auto">
          <a:xfrm>
            <a:off x="3995961" y="190500"/>
            <a:ext cx="964533" cy="919699"/>
            <a:chOff x="5288" y="187"/>
            <a:chExt cx="1165" cy="1112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491" y="187"/>
              <a:ext cx="725" cy="9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Text Box 2"/>
            <p:cNvSpPr txBox="1">
              <a:spLocks noChangeAspect="1" noChangeArrowheads="1"/>
            </p:cNvSpPr>
            <p:nvPr/>
          </p:nvSpPr>
          <p:spPr bwMode="auto">
            <a:xfrm>
              <a:off x="5288" y="1171"/>
              <a:ext cx="1165" cy="12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500" b="1" i="0" u="none" strike="noStrike" cap="none" normalizeH="0" baseline="0" dirty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GOVERNMENT OF ROMANIA</a:t>
              </a:r>
              <a:endParaRPr kumimoji="0" lang="it-IT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7939780" y="168256"/>
            <a:ext cx="828090" cy="943184"/>
            <a:chOff x="9449" y="517"/>
            <a:chExt cx="851" cy="970"/>
          </a:xfrm>
        </p:grpSpPr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449" y="517"/>
              <a:ext cx="851" cy="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Text Box 5"/>
            <p:cNvSpPr txBox="1">
              <a:spLocks noChangeAspect="1" noChangeArrowheads="1"/>
            </p:cNvSpPr>
            <p:nvPr/>
          </p:nvSpPr>
          <p:spPr bwMode="auto">
            <a:xfrm>
              <a:off x="9449" y="1324"/>
              <a:ext cx="851" cy="16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500" b="1" i="0" u="none" strike="noStrike" cap="none" normalizeH="0" baseline="0" dirty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Structural Instruments</a:t>
              </a:r>
              <a:endParaRPr kumimoji="0" lang="en-US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500" b="1" i="0" u="none" strike="noStrike" cap="none" normalizeH="0" baseline="0" dirty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2007-2013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" name="Group 9"/>
          <p:cNvGrpSpPr>
            <a:grpSpLocks noChangeAspect="1"/>
          </p:cNvGrpSpPr>
          <p:nvPr/>
        </p:nvGrpSpPr>
        <p:grpSpPr bwMode="auto">
          <a:xfrm>
            <a:off x="299233" y="244456"/>
            <a:ext cx="925512" cy="789543"/>
            <a:chOff x="1849" y="517"/>
            <a:chExt cx="1355" cy="1157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49" y="517"/>
              <a:ext cx="1355" cy="9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Text Box 10"/>
            <p:cNvSpPr txBox="1">
              <a:spLocks noChangeAspect="1" noChangeArrowheads="1"/>
            </p:cNvSpPr>
            <p:nvPr/>
          </p:nvSpPr>
          <p:spPr bwMode="auto">
            <a:xfrm>
              <a:off x="1849" y="1461"/>
              <a:ext cx="1355" cy="21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o-RO" sz="700" b="1" i="0" u="none" strike="noStrike" cap="none" normalizeH="0" baseline="0" dirty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EUROPEAN UNION</a:t>
              </a:r>
              <a:endParaRPr kumimoji="0" lang="ro-RO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5" name="Picture 14" descr="sigla_ELI-NP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8" y="4826000"/>
            <a:ext cx="1422733" cy="8664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1826" y="4825361"/>
            <a:ext cx="899999" cy="8670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Rectangle 16"/>
          <p:cNvSpPr/>
          <p:nvPr/>
        </p:nvSpPr>
        <p:spPr>
          <a:xfrm>
            <a:off x="6210145" y="6020076"/>
            <a:ext cx="27753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cap="small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Călin</a:t>
            </a:r>
            <a:r>
              <a:rPr lang="en-US" sz="2400" i="1" cap="small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 A. Ur</a:t>
            </a:r>
            <a:endParaRPr lang="en-US" sz="1600" i="1" cap="small" dirty="0" smtClean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r>
              <a:rPr lang="en-US" sz="2000" i="1" cap="small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for the ELI–NP Team</a:t>
            </a:r>
          </a:p>
        </p:txBody>
      </p:sp>
    </p:spTree>
    <p:extLst>
      <p:ext uri="{BB962C8B-B14F-4D97-AF65-F5344CB8AC3E}">
        <p14:creationId xmlns:p14="http://schemas.microsoft.com/office/powerpoint/2010/main" val="2483214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The High–Power Lasers System      2 x 10 PW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93" name="Picture 92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grpSp>
        <p:nvGrpSpPr>
          <p:cNvPr id="15" name="Group 11"/>
          <p:cNvGrpSpPr>
            <a:grpSpLocks/>
          </p:cNvGrpSpPr>
          <p:nvPr/>
        </p:nvGrpSpPr>
        <p:grpSpPr bwMode="auto">
          <a:xfrm>
            <a:off x="5293605" y="4466864"/>
            <a:ext cx="3627649" cy="2044304"/>
            <a:chOff x="890278" y="3436770"/>
            <a:chExt cx="8063995" cy="2894878"/>
          </a:xfrm>
        </p:grpSpPr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278" y="3694305"/>
              <a:ext cx="8063995" cy="2637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Oval 16"/>
            <p:cNvSpPr/>
            <p:nvPr/>
          </p:nvSpPr>
          <p:spPr>
            <a:xfrm>
              <a:off x="2291714" y="3436770"/>
              <a:ext cx="2493992" cy="37260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  <p:sp>
          <p:nvSpPr>
            <p:cNvPr id="18" name="Parallelogram 17"/>
            <p:cNvSpPr/>
            <p:nvPr/>
          </p:nvSpPr>
          <p:spPr>
            <a:xfrm>
              <a:off x="6404120" y="3583453"/>
              <a:ext cx="630519" cy="257959"/>
            </a:xfrm>
            <a:prstGeom prst="parallelogram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</p:grpSp>
      <p:pic>
        <p:nvPicPr>
          <p:cNvPr id="20" name="Picture 16" descr="Screen Shot 2013-12-01 at 11.59.0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538" y="3435568"/>
            <a:ext cx="3439716" cy="102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18"/>
          <p:cNvSpPr txBox="1">
            <a:spLocks noChangeArrowheads="1"/>
          </p:cNvSpPr>
          <p:nvPr/>
        </p:nvSpPr>
        <p:spPr bwMode="auto">
          <a:xfrm>
            <a:off x="5580147" y="4205176"/>
            <a:ext cx="1437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panose="020B0604020202020204" pitchFamily="34" charset="0"/>
              </a:rPr>
              <a:t>Based on OPCPA</a:t>
            </a:r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574091" y="874294"/>
            <a:ext cx="55758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panose="020B0604020202020204" pitchFamily="34" charset="0"/>
              </a:rPr>
              <a:t>Provided by THALES </a:t>
            </a:r>
            <a:r>
              <a:rPr lang="en-US" altLang="en-US" sz="1800" i="1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panose="020B0604020202020204" pitchFamily="34" charset="0"/>
              </a:rPr>
              <a:t>Optronique</a:t>
            </a:r>
            <a:r>
              <a:rPr lang="en-US" altLang="en-US" sz="1800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panose="020B0604020202020204" pitchFamily="34" charset="0"/>
              </a:rPr>
              <a:t> </a:t>
            </a:r>
            <a:r>
              <a:rPr lang="en-US" altLang="en-US" sz="1800" i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panose="020B0604020202020204" pitchFamily="34" charset="0"/>
              </a:rPr>
              <a:t>&amp; </a:t>
            </a:r>
            <a:r>
              <a:rPr lang="en-US" altLang="en-US" sz="1800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panose="020B0604020202020204" pitchFamily="34" charset="0"/>
              </a:rPr>
              <a:t>Thales Romania</a:t>
            </a:r>
          </a:p>
        </p:txBody>
      </p:sp>
      <p:pic>
        <p:nvPicPr>
          <p:cNvPr id="25" name="Picture 2" descr="C:\Users\victor nicolae zamfi\Music\Documents\ELI\Pictures\SemnareContractLaser\Agerpres_71111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656" y="1401230"/>
            <a:ext cx="2700338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 rot="16200000">
            <a:off x="72935" y="1102851"/>
            <a:ext cx="5483506" cy="5370832"/>
            <a:chOff x="25400" y="1204449"/>
            <a:chExt cx="5483506" cy="5370832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6"/>
            <a:srcRect t="3159"/>
            <a:stretch/>
          </p:blipFill>
          <p:spPr>
            <a:xfrm>
              <a:off x="25400" y="1204449"/>
              <a:ext cx="5318709" cy="5370832"/>
            </a:xfrm>
            <a:prstGeom prst="rect">
              <a:avLst/>
            </a:prstGeom>
          </p:spPr>
        </p:pic>
        <p:sp>
          <p:nvSpPr>
            <p:cNvPr id="26" name="Rectangle 23"/>
            <p:cNvSpPr>
              <a:spLocks noChangeArrowheads="1"/>
            </p:cNvSpPr>
            <p:nvPr/>
          </p:nvSpPr>
          <p:spPr bwMode="auto">
            <a:xfrm>
              <a:off x="4445794" y="5496464"/>
              <a:ext cx="1063112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50">
                  <a:solidFill>
                    <a:schemeClr val="bg1"/>
                  </a:solidFill>
                  <a:latin typeface="Helvetica Neue"/>
                  <a:ea typeface="Helvetica Neue"/>
                  <a:cs typeface="Helvetica Neue"/>
                </a:rPr>
                <a:t>July 12</a:t>
              </a:r>
              <a:r>
                <a:rPr lang="en-US" altLang="en-US" sz="1050" baseline="30000">
                  <a:solidFill>
                    <a:schemeClr val="bg1"/>
                  </a:solidFill>
                  <a:latin typeface="Helvetica Neue"/>
                  <a:ea typeface="Helvetica Neue"/>
                  <a:cs typeface="Helvetica Neue"/>
                </a:rPr>
                <a:t>th</a:t>
              </a:r>
              <a:r>
                <a:rPr lang="en-US" altLang="en-US" sz="1050">
                  <a:solidFill>
                    <a:schemeClr val="bg1"/>
                  </a:solidFill>
                  <a:latin typeface="Helvetica Neue"/>
                  <a:ea typeface="Helvetica Neue"/>
                  <a:cs typeface="Helvetica Neue"/>
                </a:rPr>
                <a:t>, 2013</a:t>
              </a: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1049867" y="1490803"/>
              <a:ext cx="1490133" cy="2033411"/>
              <a:chOff x="1481667" y="1600200"/>
              <a:chExt cx="1490133" cy="2658533"/>
            </a:xfrm>
            <a:solidFill>
              <a:schemeClr val="accent1">
                <a:lumMod val="40000"/>
                <a:lumOff val="60000"/>
                <a:alpha val="30000"/>
              </a:schemeClr>
            </a:solidFill>
            <a:effectLst/>
          </p:grpSpPr>
          <p:sp>
            <p:nvSpPr>
              <p:cNvPr id="34" name="Rectangle 33"/>
              <p:cNvSpPr/>
              <p:nvPr/>
            </p:nvSpPr>
            <p:spPr>
              <a:xfrm>
                <a:off x="1481667" y="1998133"/>
                <a:ext cx="1490133" cy="226060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ln w="10541" cmpd="sng">
                      <a:solidFill>
                        <a:schemeClr val="accent1">
                          <a:shade val="88000"/>
                          <a:satMod val="110000"/>
                        </a:schemeClr>
                      </a:solidFill>
                      <a:prstDash val="solid"/>
                    </a:ln>
                    <a:gradFill>
                      <a:gsLst>
                        <a:gs pos="0">
                          <a:schemeClr val="accent1">
                            <a:tint val="40000"/>
                            <a:satMod val="250000"/>
                          </a:schemeClr>
                        </a:gs>
                        <a:gs pos="9000">
                          <a:schemeClr val="accent1">
                            <a:tint val="52000"/>
                            <a:satMod val="300000"/>
                          </a:schemeClr>
                        </a:gs>
                        <a:gs pos="50000">
                          <a:schemeClr val="accent1">
                            <a:shade val="20000"/>
                            <a:satMod val="300000"/>
                          </a:schemeClr>
                        </a:gs>
                        <a:gs pos="79000">
                          <a:schemeClr val="accent1">
                            <a:tint val="52000"/>
                            <a:satMod val="300000"/>
                          </a:schemeClr>
                        </a:gs>
                        <a:gs pos="100000">
                          <a:schemeClr val="accent1">
                            <a:tint val="40000"/>
                            <a:satMod val="250000"/>
                          </a:schemeClr>
                        </a:gs>
                      </a:gsLst>
                      <a:lin ang="5400000"/>
                    </a:gradFill>
                  </a:rPr>
                  <a:t>Lasers</a:t>
                </a:r>
                <a:endParaRPr lang="en-US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1778000" y="1600200"/>
                <a:ext cx="575733" cy="397933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685051" y="4411227"/>
              <a:ext cx="2760421" cy="1339153"/>
              <a:chOff x="685051" y="4457124"/>
              <a:chExt cx="2760421" cy="1339153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972841" y="4483097"/>
                <a:ext cx="1351161" cy="1313180"/>
                <a:chOff x="1999327" y="5376332"/>
                <a:chExt cx="1422453" cy="1313180"/>
              </a:xfrm>
              <a:solidFill>
                <a:srgbClr val="3366FF">
                  <a:alpha val="28000"/>
                </a:srgbClr>
              </a:solidFill>
            </p:grpSpPr>
            <p:sp>
              <p:nvSpPr>
                <p:cNvPr id="40" name="Rectangle 39"/>
                <p:cNvSpPr/>
                <p:nvPr/>
              </p:nvSpPr>
              <p:spPr>
                <a:xfrm>
                  <a:off x="1999327" y="5376332"/>
                  <a:ext cx="1422453" cy="82973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cene3d>
                    <a:camera prst="orthographicFront">
                      <a:rot lat="0" lon="0" rev="0"/>
                    </a:camera>
                    <a:lightRig rig="threePt" dir="t"/>
                  </a:scene3d>
                </a:bodyPr>
                <a:lstStyle/>
                <a:p>
                  <a:pPr algn="ctr"/>
                  <a:r>
                    <a:rPr lang="en-US" b="1" dirty="0" smtClean="0">
                      <a:ln w="24500" cmpd="dbl">
                        <a:solidFill>
                          <a:srgbClr val="000090"/>
                        </a:solidFill>
                        <a:prstDash val="solid"/>
                        <a:miter lim="800000"/>
                      </a:ln>
                      <a:solidFill>
                        <a:srgbClr val="000090"/>
                      </a:solidFill>
                    </a:rPr>
                    <a:t>Experiments</a:t>
                  </a:r>
                  <a:endParaRPr lang="en-US" b="1" dirty="0">
                    <a:ln w="24500" cmpd="dbl">
                      <a:solidFill>
                        <a:srgbClr val="000090"/>
                      </a:solidFill>
                      <a:prstDash val="solid"/>
                      <a:miter lim="800000"/>
                    </a:ln>
                    <a:solidFill>
                      <a:srgbClr val="000090"/>
                    </a:solidFill>
                  </a:endParaRPr>
                </a:p>
              </p:txBody>
            </p:sp>
            <p:sp>
              <p:nvSpPr>
                <p:cNvPr id="41" name="Rectangle 40"/>
                <p:cNvSpPr/>
                <p:nvPr/>
              </p:nvSpPr>
              <p:spPr>
                <a:xfrm>
                  <a:off x="1999327" y="6104467"/>
                  <a:ext cx="435522" cy="58504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8000"/>
                    </a:solidFill>
                  </a:endParaRPr>
                </a:p>
              </p:txBody>
            </p:sp>
          </p:grpSp>
          <p:sp>
            <p:nvSpPr>
              <p:cNvPr id="47" name="Rectangle 46"/>
              <p:cNvSpPr/>
              <p:nvPr/>
            </p:nvSpPr>
            <p:spPr>
              <a:xfrm>
                <a:off x="2324000" y="4648730"/>
                <a:ext cx="364816" cy="664102"/>
              </a:xfrm>
              <a:prstGeom prst="rect">
                <a:avLst/>
              </a:prstGeom>
              <a:solidFill>
                <a:srgbClr val="3366FF">
                  <a:alpha val="28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8000"/>
                  </a:solidFill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2715840" y="4457124"/>
                <a:ext cx="364816" cy="754108"/>
              </a:xfrm>
              <a:prstGeom prst="rect">
                <a:avLst/>
              </a:prstGeom>
              <a:solidFill>
                <a:srgbClr val="3366FF">
                  <a:alpha val="28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8000"/>
                  </a:solidFill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3080656" y="4457124"/>
                <a:ext cx="364816" cy="664102"/>
              </a:xfrm>
              <a:prstGeom prst="rect">
                <a:avLst/>
              </a:prstGeom>
              <a:solidFill>
                <a:srgbClr val="3366FF">
                  <a:alpha val="28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8000"/>
                  </a:solidFill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685051" y="4466864"/>
                <a:ext cx="287790" cy="491296"/>
              </a:xfrm>
              <a:prstGeom prst="rect">
                <a:avLst/>
              </a:prstGeom>
              <a:solidFill>
                <a:srgbClr val="3366FF">
                  <a:alpha val="28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8000"/>
                  </a:solidFill>
                </a:endParaRPr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1047046" y="3524214"/>
              <a:ext cx="1490133" cy="646285"/>
            </a:xfrm>
            <a:prstGeom prst="rect">
              <a:avLst/>
            </a:prstGeom>
            <a:solidFill>
              <a:srgbClr val="CCFFCC">
                <a:alpha val="3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Compressors &amp; Diagnostics</a:t>
              </a:r>
              <a:endPara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 rot="16200000">
            <a:off x="448731" y="1413567"/>
            <a:ext cx="4715933" cy="4806951"/>
            <a:chOff x="778933" y="1608666"/>
            <a:chExt cx="4715933" cy="4806951"/>
          </a:xfrm>
        </p:grpSpPr>
        <p:cxnSp>
          <p:nvCxnSpPr>
            <p:cNvPr id="29" name="Straight Connector 28"/>
            <p:cNvCxnSpPr/>
            <p:nvPr/>
          </p:nvCxnSpPr>
          <p:spPr>
            <a:xfrm flipH="1">
              <a:off x="2956984" y="3426883"/>
              <a:ext cx="365886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/>
            <p:cNvGrpSpPr/>
            <p:nvPr/>
          </p:nvGrpSpPr>
          <p:grpSpPr>
            <a:xfrm>
              <a:off x="778933" y="1608666"/>
              <a:ext cx="4715933" cy="4806951"/>
              <a:chOff x="778933" y="1608666"/>
              <a:chExt cx="4715933" cy="4806951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778933" y="1608666"/>
                <a:ext cx="4715933" cy="4806951"/>
                <a:chOff x="778933" y="1608666"/>
                <a:chExt cx="4715933" cy="4806951"/>
              </a:xfrm>
              <a:effectLst/>
            </p:grpSpPr>
            <p:cxnSp>
              <p:nvCxnSpPr>
                <p:cNvPr id="46" name="Straight Connector 45"/>
                <p:cNvCxnSpPr/>
                <p:nvPr/>
              </p:nvCxnSpPr>
              <p:spPr>
                <a:xfrm flipV="1">
                  <a:off x="1475317" y="1991783"/>
                  <a:ext cx="0" cy="2317750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 flipH="1">
                  <a:off x="2353733" y="1985433"/>
                  <a:ext cx="618068" cy="0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 flipH="1">
                  <a:off x="1735665" y="1608666"/>
                  <a:ext cx="618068" cy="0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 flipV="1">
                  <a:off x="2353733" y="1608666"/>
                  <a:ext cx="0" cy="397934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flipV="1">
                  <a:off x="1778000" y="1608666"/>
                  <a:ext cx="0" cy="397934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flipH="1">
                  <a:off x="1481667" y="1985433"/>
                  <a:ext cx="296333" cy="8467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flipV="1">
                  <a:off x="2961217" y="1993901"/>
                  <a:ext cx="10583" cy="1325032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flipH="1">
                  <a:off x="2963333" y="4309533"/>
                  <a:ext cx="2531533" cy="0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flipV="1">
                  <a:off x="5457977" y="4286253"/>
                  <a:ext cx="7255" cy="1549397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flipH="1">
                  <a:off x="778933" y="4309533"/>
                  <a:ext cx="707573" cy="0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flipV="1">
                  <a:off x="795865" y="4292602"/>
                  <a:ext cx="0" cy="1574798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flipH="1">
                  <a:off x="1132720" y="6409267"/>
                  <a:ext cx="867530" cy="0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flipH="1">
                  <a:off x="2512484" y="6233583"/>
                  <a:ext cx="459317" cy="0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 flipH="1">
                  <a:off x="3598334" y="6231466"/>
                  <a:ext cx="529166" cy="0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flipH="1">
                  <a:off x="4853516" y="6231466"/>
                  <a:ext cx="442384" cy="0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 flipH="1">
                  <a:off x="1999947" y="5848350"/>
                  <a:ext cx="512537" cy="0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 flipH="1">
                  <a:off x="2963334" y="5848350"/>
                  <a:ext cx="635000" cy="0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 flipH="1">
                  <a:off x="4127500" y="5848350"/>
                  <a:ext cx="707573" cy="0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 flipH="1">
                  <a:off x="795866" y="5848350"/>
                  <a:ext cx="336854" cy="0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1132720" y="5867400"/>
                  <a:ext cx="0" cy="548217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>
                  <a:off x="2000250" y="5856817"/>
                  <a:ext cx="0" cy="548217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2512484" y="5842000"/>
                  <a:ext cx="0" cy="395816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>
                  <a:off x="2961217" y="5867400"/>
                  <a:ext cx="0" cy="395816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>
                  <a:off x="3596218" y="5844117"/>
                  <a:ext cx="0" cy="395816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>
                  <a:off x="4127500" y="5842000"/>
                  <a:ext cx="0" cy="395816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4835073" y="5842000"/>
                  <a:ext cx="0" cy="395816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>
                  <a:off x="5293784" y="5844117"/>
                  <a:ext cx="0" cy="395816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 flipH="1">
                  <a:off x="5293784" y="5825067"/>
                  <a:ext cx="176893" cy="0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7" name="Straight Connector 36"/>
              <p:cNvCxnSpPr/>
              <p:nvPr/>
            </p:nvCxnSpPr>
            <p:spPr>
              <a:xfrm flipH="1">
                <a:off x="2959101" y="3318933"/>
                <a:ext cx="357419" cy="0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flipV="1">
                <a:off x="2960159" y="3426883"/>
                <a:ext cx="11642" cy="882650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flipV="1">
                <a:off x="3767665" y="2683935"/>
                <a:ext cx="0" cy="846665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H="1">
                <a:off x="3276601" y="2700868"/>
                <a:ext cx="491064" cy="0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H="1">
                <a:off x="3282952" y="3520018"/>
                <a:ext cx="491064" cy="0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V="1">
                <a:off x="3295653" y="2683935"/>
                <a:ext cx="0" cy="634998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1" name="Straight Connector 30"/>
            <p:cNvCxnSpPr/>
            <p:nvPr/>
          </p:nvCxnSpPr>
          <p:spPr>
            <a:xfrm flipV="1">
              <a:off x="3295653" y="3426883"/>
              <a:ext cx="1" cy="12065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193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</a:t>
            </a:r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I–NP HPLS schematic layout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93" name="Picture 92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6544" t="1527" r="3948"/>
          <a:stretch/>
        </p:blipFill>
        <p:spPr>
          <a:xfrm>
            <a:off x="1632903" y="1204344"/>
            <a:ext cx="7283234" cy="5651509"/>
          </a:xfrm>
          <a:prstGeom prst="rect">
            <a:avLst/>
          </a:prstGeom>
        </p:spPr>
      </p:pic>
      <p:sp>
        <p:nvSpPr>
          <p:cNvPr id="24" name="TextBox 19"/>
          <p:cNvSpPr txBox="1">
            <a:spLocks noChangeArrowheads="1"/>
          </p:cNvSpPr>
          <p:nvPr/>
        </p:nvSpPr>
        <p:spPr bwMode="auto">
          <a:xfrm>
            <a:off x="268360" y="1511052"/>
            <a:ext cx="25681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i="1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panose="020B0604020202020204" pitchFamily="34" charset="0"/>
              </a:rPr>
              <a:t>2  x   0.1 PW </a:t>
            </a:r>
            <a:r>
              <a:rPr lang="en-US" altLang="en-US" sz="1800" i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panose="020B0604020202020204" pitchFamily="34" charset="0"/>
              </a:rPr>
              <a:t>10Hz</a:t>
            </a:r>
            <a:endParaRPr lang="en-US" altLang="en-US" sz="1800" i="1" dirty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panose="020B0604020202020204" pitchFamily="34" charset="0"/>
            </a:endParaRPr>
          </a:p>
        </p:txBody>
      </p: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268360" y="892274"/>
            <a:ext cx="37778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panose="020B0604020202020204" pitchFamily="34" charset="0"/>
              </a:rPr>
              <a:t>2 HPLS up to 10 PW – 6 outputs</a:t>
            </a:r>
            <a:endParaRPr lang="en-US" altLang="en-US" sz="1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2" name="TextBox 19"/>
          <p:cNvSpPr txBox="1">
            <a:spLocks noChangeArrowheads="1"/>
          </p:cNvSpPr>
          <p:nvPr/>
        </p:nvSpPr>
        <p:spPr bwMode="auto">
          <a:xfrm>
            <a:off x="268360" y="1976764"/>
            <a:ext cx="25681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i="1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panose="020B0604020202020204" pitchFamily="34" charset="0"/>
              </a:rPr>
              <a:t>2  </a:t>
            </a:r>
            <a:r>
              <a:rPr lang="en-US" altLang="en-US" sz="1800" i="1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panose="020B0604020202020204" pitchFamily="34" charset="0"/>
              </a:rPr>
              <a:t>x   1    PW  </a:t>
            </a:r>
            <a:r>
              <a:rPr lang="en-US" altLang="en-US" sz="1800" i="1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panose="020B0604020202020204" pitchFamily="34" charset="0"/>
              </a:rPr>
              <a:t>1Hz</a:t>
            </a:r>
            <a:endParaRPr lang="en-US" altLang="en-US" sz="1800" i="1" dirty="0">
              <a:solidFill>
                <a:srgbClr val="008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panose="020B0604020202020204" pitchFamily="34" charset="0"/>
            </a:endParaRPr>
          </a:p>
        </p:txBody>
      </p:sp>
      <p:sp>
        <p:nvSpPr>
          <p:cNvPr id="33" name="TextBox 19"/>
          <p:cNvSpPr txBox="1">
            <a:spLocks noChangeArrowheads="1"/>
          </p:cNvSpPr>
          <p:nvPr/>
        </p:nvSpPr>
        <p:spPr bwMode="auto">
          <a:xfrm>
            <a:off x="268360" y="2423098"/>
            <a:ext cx="25681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panose="020B0604020202020204" pitchFamily="34" charset="0"/>
              </a:rPr>
              <a:t>2  </a:t>
            </a:r>
            <a:r>
              <a:rPr lang="en-US" altLang="en-US" sz="1800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panose="020B0604020202020204" pitchFamily="34" charset="0"/>
              </a:rPr>
              <a:t>x 10    PW 0.1Hz</a:t>
            </a:r>
          </a:p>
        </p:txBody>
      </p:sp>
      <p:sp>
        <p:nvSpPr>
          <p:cNvPr id="2" name="Oval 1"/>
          <p:cNvSpPr/>
          <p:nvPr/>
        </p:nvSpPr>
        <p:spPr>
          <a:xfrm>
            <a:off x="3583991" y="1043644"/>
            <a:ext cx="924444" cy="186624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583991" y="4972847"/>
            <a:ext cx="924444" cy="186624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716732" y="1023228"/>
            <a:ext cx="924444" cy="1866240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4716732" y="4972847"/>
            <a:ext cx="924444" cy="1866240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7771112" y="1859310"/>
            <a:ext cx="924444" cy="18662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771112" y="4306444"/>
            <a:ext cx="924444" cy="18662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9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2" grpId="0"/>
      <p:bldP spid="33" grpId="0"/>
      <p:bldP spid="2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</a:t>
            </a:r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I–NP HPLS Parameters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93" name="Picture 92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pic>
        <p:nvPicPr>
          <p:cNvPr id="15" name="Content Placeholder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700" y="881336"/>
            <a:ext cx="6894367" cy="5423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CasetăText 3"/>
          <p:cNvSpPr txBox="1"/>
          <p:nvPr/>
        </p:nvSpPr>
        <p:spPr>
          <a:xfrm>
            <a:off x="7793510" y="2373263"/>
            <a:ext cx="1170528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 ~ 250 J</a:t>
            </a:r>
          </a:p>
          <a:p>
            <a:endParaRPr lang="en-US" b="1" dirty="0">
              <a:solidFill>
                <a:srgbClr val="FF0000"/>
              </a:solidFill>
              <a:latin typeface="Helvetica"/>
              <a:cs typeface="Helvetica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  ~ 25 fs</a:t>
            </a:r>
            <a:endParaRPr lang="en-US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79236" y="6411086"/>
            <a:ext cx="241059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Helvetica"/>
                <a:cs typeface="Helvetica"/>
              </a:rPr>
              <a:t>Intensity ~10</a:t>
            </a:r>
            <a:r>
              <a:rPr lang="en-US" baseline="30000" dirty="0" smtClean="0">
                <a:solidFill>
                  <a:srgbClr val="000090"/>
                </a:solidFill>
                <a:latin typeface="Helvetica"/>
                <a:cs typeface="Helvetica"/>
              </a:rPr>
              <a:t>24</a:t>
            </a:r>
            <a:r>
              <a:rPr lang="en-US" dirty="0" smtClean="0">
                <a:solidFill>
                  <a:srgbClr val="000090"/>
                </a:solidFill>
                <a:latin typeface="Helvetica"/>
                <a:cs typeface="Helvetica"/>
              </a:rPr>
              <a:t> W/cm</a:t>
            </a:r>
            <a:r>
              <a:rPr lang="en-US" baseline="30000" dirty="0" smtClean="0">
                <a:solidFill>
                  <a:srgbClr val="000090"/>
                </a:solidFill>
                <a:latin typeface="Helvetica"/>
                <a:cs typeface="Helvetica"/>
              </a:rPr>
              <a:t>2</a:t>
            </a:r>
            <a:endParaRPr lang="en-US" baseline="30000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4765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901700" y="-673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HPLS Experimental Areas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33" name="Picture 32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pic>
        <p:nvPicPr>
          <p:cNvPr id="8" name="Imagin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77059"/>
            <a:ext cx="8064896" cy="518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5674066" y="879505"/>
            <a:ext cx="877389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Helvetica"/>
                <a:cs typeface="Helvetica"/>
              </a:rPr>
              <a:t>10 PW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63133" y="6437650"/>
            <a:ext cx="877389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Helvetica"/>
                <a:cs typeface="Helvetica"/>
              </a:rPr>
              <a:t>10 PW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34629" y="6434829"/>
            <a:ext cx="941521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Helvetica"/>
                <a:cs typeface="Helvetica"/>
              </a:rPr>
              <a:t>0.1 PW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16489" y="6434990"/>
            <a:ext cx="749011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Helvetica"/>
                <a:cs typeface="Helvetica"/>
              </a:rPr>
              <a:t>1 PW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11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901700" y="-673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Laser Driven Nuclear Physics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33" name="Picture 32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975" y="879519"/>
            <a:ext cx="9131025" cy="58015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dirty="0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       Convener:  M. Roth (TUD)                     ELI-NP Liaison: F. Negoita (IFIN-HH)</a:t>
            </a:r>
          </a:p>
          <a:p>
            <a:endParaRPr lang="en-GB" sz="1600" dirty="0">
              <a:solidFill>
                <a:srgbClr val="0070C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r>
              <a:rPr lang="en-GB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1. Nuclear fusion reactions from laser-accelerated fissile ion beams    </a:t>
            </a:r>
            <a:r>
              <a:rPr lang="en-GB" dirty="0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P. </a:t>
            </a:r>
            <a:r>
              <a:rPr lang="en-GB" dirty="0" err="1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Thirolf</a:t>
            </a:r>
            <a:r>
              <a:rPr lang="en-GB" dirty="0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(LMU)</a:t>
            </a:r>
          </a:p>
          <a:p>
            <a:pPr>
              <a:spcAft>
                <a:spcPts val="600"/>
              </a:spcAft>
            </a:pPr>
            <a:r>
              <a:rPr lang="en-GB" sz="1600" dirty="0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   </a:t>
            </a:r>
            <a:r>
              <a:rPr lang="en-GB" sz="1600" dirty="0">
                <a:solidFill>
                  <a:srgbClr val="00B05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Goal: Production of nuclei around rich N~126  waiting point</a:t>
            </a:r>
            <a:r>
              <a:rPr lang="en-GB" sz="1600" dirty="0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                             </a:t>
            </a:r>
            <a:r>
              <a:rPr lang="en-GB" sz="1600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                 </a:t>
            </a:r>
            <a:r>
              <a:rPr lang="en-GB" sz="1600" i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et </a:t>
            </a:r>
            <a:r>
              <a:rPr lang="en-GB" sz="1600" i="1" dirty="0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al.</a:t>
            </a:r>
            <a:r>
              <a:rPr lang="en-GB" sz="1600" dirty="0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 </a:t>
            </a:r>
          </a:p>
          <a:p>
            <a:endParaRPr lang="en-GB" sz="800" dirty="0" smtClean="0">
              <a:solidFill>
                <a:srgbClr val="0070C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endParaRPr lang="en-GB" sz="1600" dirty="0">
              <a:solidFill>
                <a:srgbClr val="0070C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r>
              <a:rPr lang="en-GB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2. Nuclear (de-)excitations induced by lasers           </a:t>
            </a:r>
            <a:r>
              <a:rPr lang="en-GB" dirty="0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F. </a:t>
            </a:r>
            <a:r>
              <a:rPr lang="en-GB" dirty="0" err="1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Hannachi</a:t>
            </a:r>
            <a:r>
              <a:rPr lang="en-GB" dirty="0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(CENBG/IN2P3) </a:t>
            </a:r>
            <a:r>
              <a:rPr lang="en-GB" i="1" dirty="0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et al.</a:t>
            </a:r>
          </a:p>
          <a:p>
            <a:pPr>
              <a:spcAft>
                <a:spcPts val="600"/>
              </a:spcAft>
            </a:pPr>
            <a:r>
              <a:rPr lang="en-GB" sz="1600" dirty="0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   </a:t>
            </a:r>
            <a:r>
              <a:rPr lang="en-GB" sz="1600" dirty="0">
                <a:solidFill>
                  <a:srgbClr val="00B05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Goal: Observation of NEET/</a:t>
            </a:r>
            <a:r>
              <a:rPr lang="en-GB" sz="1600" dirty="0" smtClean="0">
                <a:solidFill>
                  <a:srgbClr val="00B05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NEEC </a:t>
            </a:r>
            <a:r>
              <a:rPr lang="en-GB" sz="1600" dirty="0">
                <a:solidFill>
                  <a:srgbClr val="00B05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processes in plasma. Changes in nuclear T</a:t>
            </a:r>
            <a:r>
              <a:rPr lang="en-GB" sz="1600" baseline="-25000" dirty="0">
                <a:solidFill>
                  <a:srgbClr val="00B05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1/2</a:t>
            </a:r>
            <a:endParaRPr lang="en-GB" sz="1600" dirty="0">
              <a:solidFill>
                <a:srgbClr val="00B05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endParaRPr lang="en-GB" sz="1600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endParaRPr lang="en-GB" sz="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r>
              <a:rPr lang="en-GB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3. Nuclear reactions in laser plasma </a:t>
            </a:r>
            <a:r>
              <a:rPr lang="en-GB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                        </a:t>
            </a:r>
            <a:r>
              <a:rPr lang="en-GB" dirty="0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S. </a:t>
            </a:r>
            <a:r>
              <a:rPr lang="en-GB" dirty="0" err="1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Tudisco</a:t>
            </a:r>
            <a:r>
              <a:rPr lang="en-GB" dirty="0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(LNS/INFN) </a:t>
            </a:r>
            <a:r>
              <a:rPr lang="en-GB" i="1" dirty="0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et al.</a:t>
            </a:r>
          </a:p>
          <a:p>
            <a:r>
              <a:rPr lang="en-GB" sz="1600" dirty="0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    </a:t>
            </a:r>
            <a:r>
              <a:rPr lang="en-GB" sz="1600" dirty="0">
                <a:solidFill>
                  <a:srgbClr val="00B05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Goal: Understanding screening effect in plasma conditions</a:t>
            </a:r>
            <a:r>
              <a:rPr lang="en-GB" sz="1600" dirty="0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 </a:t>
            </a:r>
          </a:p>
          <a:p>
            <a:endParaRPr lang="en-GB" sz="1600" dirty="0" smtClean="0">
              <a:solidFill>
                <a:srgbClr val="0070C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endParaRPr lang="en-GB" sz="1600" dirty="0">
              <a:solidFill>
                <a:srgbClr val="0070C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r>
              <a:rPr lang="en-GB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4. Neutron production and other applications</a:t>
            </a:r>
          </a:p>
          <a:p>
            <a:r>
              <a:rPr lang="en-GB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    4.1 Hot plasma confinement </a:t>
            </a:r>
            <a:r>
              <a:rPr lang="en-GB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for</a:t>
            </a:r>
          </a:p>
          <a:p>
            <a:r>
              <a:rPr lang="en-GB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en-GB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         high </a:t>
            </a:r>
            <a:r>
              <a:rPr lang="en-GB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flux neutron </a:t>
            </a:r>
            <a:r>
              <a:rPr lang="en-GB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generation                                                                                   </a:t>
            </a:r>
            <a:endParaRPr lang="en-GB" sz="1600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r>
              <a:rPr lang="en-GB" sz="1600" dirty="0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              S. </a:t>
            </a:r>
            <a:r>
              <a:rPr lang="en-GB" sz="1600" dirty="0" err="1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Moustaizis</a:t>
            </a:r>
            <a:r>
              <a:rPr lang="en-GB" sz="1600" dirty="0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(</a:t>
            </a:r>
            <a:r>
              <a:rPr lang="en-GB" sz="1600" dirty="0" err="1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TU.Crete</a:t>
            </a:r>
            <a:r>
              <a:rPr lang="en-GB" sz="1600" dirty="0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 </a:t>
            </a:r>
            <a:r>
              <a:rPr lang="en-GB" sz="1600" i="1" dirty="0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et al.</a:t>
            </a:r>
          </a:p>
          <a:p>
            <a:r>
              <a:rPr lang="en-GB" sz="1600" dirty="0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    </a:t>
            </a:r>
            <a:r>
              <a:rPr lang="en-GB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4.2 Neutron production in light ion reactions</a:t>
            </a:r>
          </a:p>
          <a:p>
            <a:r>
              <a:rPr lang="en-GB" sz="1600" dirty="0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              S. </a:t>
            </a:r>
            <a:r>
              <a:rPr lang="en-GB" sz="1600" dirty="0" err="1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Kar</a:t>
            </a:r>
            <a:r>
              <a:rPr lang="en-GB" sz="1600" dirty="0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(QUB), </a:t>
            </a:r>
            <a:r>
              <a:rPr lang="en-GB" sz="1600" dirty="0" err="1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J.Fuchs</a:t>
            </a:r>
            <a:r>
              <a:rPr lang="en-GB" sz="1600" dirty="0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(LULI) </a:t>
            </a:r>
            <a:r>
              <a:rPr lang="en-GB" sz="1600" i="1" dirty="0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et al.</a:t>
            </a:r>
          </a:p>
          <a:p>
            <a:r>
              <a:rPr lang="en-GB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    4.3 </a:t>
            </a:r>
            <a:r>
              <a:rPr lang="en-GB" sz="1600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Muon</a:t>
            </a:r>
            <a:r>
              <a:rPr lang="en-GB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-source and </a:t>
            </a:r>
            <a:r>
              <a:rPr lang="en-GB" sz="1600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muon</a:t>
            </a:r>
            <a:r>
              <a:rPr lang="en-GB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catalysed fusion</a:t>
            </a:r>
          </a:p>
          <a:p>
            <a:r>
              <a:rPr lang="en-GB" sz="16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              </a:t>
            </a:r>
            <a:r>
              <a:rPr lang="en-GB" sz="1600" dirty="0" err="1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S.R.Mirfayzi</a:t>
            </a:r>
            <a:r>
              <a:rPr lang="en-GB" sz="1600" dirty="0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 </a:t>
            </a:r>
            <a:r>
              <a:rPr lang="en-GB" sz="1600" dirty="0" err="1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S.Kar</a:t>
            </a:r>
            <a:r>
              <a:rPr lang="en-GB" sz="1600" dirty="0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(QUB)</a:t>
            </a:r>
          </a:p>
        </p:txBody>
      </p:sp>
      <p:sp>
        <p:nvSpPr>
          <p:cNvPr id="9" name="1 つの角を丸めた四角形 92"/>
          <p:cNvSpPr/>
          <p:nvPr/>
        </p:nvSpPr>
        <p:spPr>
          <a:xfrm flipH="1">
            <a:off x="4835075" y="4561638"/>
            <a:ext cx="4028923" cy="1932860"/>
          </a:xfrm>
          <a:prstGeom prst="round1Rect">
            <a:avLst>
              <a:gd name="adj" fmla="val 21758"/>
            </a:avLst>
          </a:prstGeom>
          <a:solidFill>
            <a:srgbClr val="D7FFAF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  <a:bevelB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kumimoji="1" lang="en-US" altLang="ja-JP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Topic </a:t>
            </a:r>
            <a:r>
              <a:rPr kumimoji="1" lang="en-US" altLang="ja-JP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Stellar photoreaction</a:t>
            </a:r>
            <a:endParaRPr kumimoji="1" lang="ja-JP" alt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1" name="グループ化 18"/>
          <p:cNvGrpSpPr/>
          <p:nvPr/>
        </p:nvGrpSpPr>
        <p:grpSpPr>
          <a:xfrm>
            <a:off x="4873397" y="5188916"/>
            <a:ext cx="3976490" cy="913838"/>
            <a:chOff x="521925" y="1707359"/>
            <a:chExt cx="3976490" cy="913838"/>
          </a:xfrm>
        </p:grpSpPr>
        <p:sp>
          <p:nvSpPr>
            <p:cNvPr id="13" name="正方形/長方形 10"/>
            <p:cNvSpPr/>
            <p:nvPr/>
          </p:nvSpPr>
          <p:spPr>
            <a:xfrm>
              <a:off x="1185192" y="1759423"/>
              <a:ext cx="2411699" cy="861774"/>
            </a:xfrm>
            <a:prstGeom prst="rect">
              <a:avLst/>
            </a:prstGeom>
            <a:solidFill>
              <a:srgbClr val="FFFF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 + </a:t>
              </a:r>
              <a:r>
                <a:rPr lang="en-US" altLang="ja-JP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charset="2"/>
                  <a:cs typeface="Symbol" charset="2"/>
                </a:rPr>
                <a:t>g </a:t>
              </a:r>
              <a:r>
                <a:rPr lang="en-US" altLang="ja-JP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 A </a:t>
              </a:r>
              <a:r>
                <a:rPr lang="en-US" altLang="ja-JP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 E7</a:t>
              </a:r>
            </a:p>
            <a:p>
              <a:pPr algn="ctr"/>
              <a:r>
                <a:rPr lang="en-US" altLang="ja-JP" sz="16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Production and </a:t>
              </a:r>
            </a:p>
            <a:p>
              <a:pPr algn="ctr"/>
              <a:r>
                <a:rPr lang="en-US" altLang="ja-JP" sz="1600" dirty="0" err="1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photoexcitation</a:t>
              </a:r>
              <a:r>
                <a:rPr lang="en-US" altLang="ja-JP" sz="1600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ja-JP" sz="16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of isomers</a:t>
              </a:r>
              <a:endParaRPr lang="ja-JP" altLang="en-US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テキスト ボックス 12"/>
            <p:cNvSpPr txBox="1"/>
            <p:nvPr/>
          </p:nvSpPr>
          <p:spPr>
            <a:xfrm>
              <a:off x="521925" y="1707359"/>
              <a:ext cx="71045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GBS </a:t>
              </a:r>
            </a:p>
            <a:p>
              <a:pPr algn="ctr"/>
              <a:r>
                <a:rPr lang="en-US" altLang="ja-JP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MeV</a:t>
              </a:r>
              <a:r>
                <a:rPr kumimoji="1" lang="en-US" altLang="ja-JP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kumimoji="1" lang="en-US" altLang="ja-JP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charset="2"/>
                  <a:cs typeface="Symbol" charset="2"/>
                </a:rPr>
                <a:t>g</a:t>
              </a:r>
              <a:endParaRPr kumimoji="1" lang="ja-JP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charset="2"/>
                <a:cs typeface="Symbol" charset="2"/>
              </a:endParaRPr>
            </a:p>
          </p:txBody>
        </p:sp>
        <p:cxnSp>
          <p:nvCxnSpPr>
            <p:cNvPr id="15" name="直線矢印コネクタ 15"/>
            <p:cNvCxnSpPr/>
            <p:nvPr/>
          </p:nvCxnSpPr>
          <p:spPr>
            <a:xfrm>
              <a:off x="812492" y="2318487"/>
              <a:ext cx="360000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矢印コネクタ 16"/>
            <p:cNvCxnSpPr/>
            <p:nvPr/>
          </p:nvCxnSpPr>
          <p:spPr>
            <a:xfrm flipH="1">
              <a:off x="3624001" y="2342280"/>
              <a:ext cx="360000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テキスト ボックス 17"/>
            <p:cNvSpPr txBox="1"/>
            <p:nvPr/>
          </p:nvSpPr>
          <p:spPr>
            <a:xfrm>
              <a:off x="3605222" y="1715476"/>
              <a:ext cx="8931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LPA </a:t>
              </a:r>
            </a:p>
            <a:p>
              <a:pPr algn="ctr"/>
              <a:r>
                <a:rPr lang="en-US" altLang="ja-JP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~MeV</a:t>
              </a:r>
              <a:r>
                <a:rPr kumimoji="1" lang="en-US" altLang="ja-JP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e-</a:t>
              </a:r>
              <a:endParaRPr kumimoji="1" lang="ja-JP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6748438" y="6261488"/>
            <a:ext cx="218768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0" b="1" i="1" dirty="0" err="1" smtClean="0">
                <a:solidFill>
                  <a:srgbClr val="000090"/>
                </a:solidFill>
                <a:latin typeface="Helvetica Neue"/>
                <a:cs typeface="Helvetica Neue"/>
              </a:rPr>
              <a:t>H.Utsunomiya</a:t>
            </a:r>
            <a:r>
              <a:rPr lang="en-GB" sz="1050" b="1" i="1" dirty="0" smtClean="0">
                <a:solidFill>
                  <a:srgbClr val="000090"/>
                </a:solidFill>
                <a:latin typeface="Helvetica Neue"/>
                <a:cs typeface="Helvetica Neue"/>
              </a:rPr>
              <a:t> (Konan U.) et al.</a:t>
            </a:r>
            <a:endParaRPr lang="en-GB" sz="1050" b="1" i="1" dirty="0">
              <a:solidFill>
                <a:srgbClr val="000090"/>
              </a:solidFill>
              <a:latin typeface="Helvetica Neue"/>
              <a:cs typeface="Helvetica Neu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84245" y="4192306"/>
            <a:ext cx="26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I. Combined laser/gamma</a:t>
            </a:r>
            <a:endParaRPr lang="en-US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129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901700" y="-673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Laser Driven Nuclear Physics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33" name="Picture 32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87537" y="903106"/>
            <a:ext cx="7704856" cy="3878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cs typeface="Helvetica"/>
              </a:rPr>
              <a:t>Nuclear (de–)excitations in plasma</a:t>
            </a:r>
          </a:p>
        </p:txBody>
      </p:sp>
      <p:pic>
        <p:nvPicPr>
          <p:cNvPr id="35" name="Picture 5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" b="-2719"/>
          <a:stretch/>
        </p:blipFill>
        <p:spPr bwMode="auto">
          <a:xfrm>
            <a:off x="285939" y="4434944"/>
            <a:ext cx="3725217" cy="2111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237" y="3964865"/>
            <a:ext cx="3583629" cy="2699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0" y="440584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" y="1291830"/>
            <a:ext cx="3702104" cy="2422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058" y="1361526"/>
            <a:ext cx="3686009" cy="2422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3728473" y="1434162"/>
            <a:ext cx="1576264" cy="113688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600" b="1" i="1" u="sng" dirty="0" smtClean="0">
                <a:solidFill>
                  <a:srgbClr val="00B05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NEET</a:t>
            </a:r>
            <a:r>
              <a:rPr lang="en-GB" sz="1600" dirty="0" smtClean="0">
                <a:solidFill>
                  <a:srgbClr val="00B05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observed in cold targets.</a:t>
            </a:r>
          </a:p>
          <a:p>
            <a:r>
              <a:rPr lang="en-GB" sz="1600" dirty="0" smtClean="0">
                <a:solidFill>
                  <a:srgbClr val="00B05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Never observed </a:t>
            </a:r>
          </a:p>
          <a:p>
            <a:r>
              <a:rPr lang="en-GB" sz="1600" dirty="0" smtClean="0">
                <a:solidFill>
                  <a:srgbClr val="00B05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in plasma</a:t>
            </a:r>
            <a:r>
              <a:rPr lang="en-GB" sz="1600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183056" y="2904561"/>
            <a:ext cx="1224136" cy="7728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GB" sz="1600" b="1" i="1" u="sng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NEEC</a:t>
            </a:r>
            <a:r>
              <a:rPr lang="en-GB" sz="1600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was never observed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85939" y="3884346"/>
            <a:ext cx="4525306" cy="60827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6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Significant changes in lifetimes are predicted in plasma conditions:</a:t>
            </a:r>
          </a:p>
        </p:txBody>
      </p:sp>
      <p:sp>
        <p:nvSpPr>
          <p:cNvPr id="3" name="Rectangle 2"/>
          <p:cNvSpPr/>
          <p:nvPr/>
        </p:nvSpPr>
        <p:spPr>
          <a:xfrm>
            <a:off x="211697" y="6510923"/>
            <a:ext cx="235371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0" b="1" i="1" dirty="0">
                <a:solidFill>
                  <a:srgbClr val="000090"/>
                </a:solidFill>
                <a:latin typeface="Helvetica Neue"/>
                <a:cs typeface="Helvetica Neue"/>
              </a:rPr>
              <a:t>F. </a:t>
            </a:r>
            <a:r>
              <a:rPr lang="en-GB" sz="1050" b="1" i="1" dirty="0" err="1">
                <a:solidFill>
                  <a:srgbClr val="000090"/>
                </a:solidFill>
                <a:latin typeface="Helvetica Neue"/>
                <a:cs typeface="Helvetica Neue"/>
              </a:rPr>
              <a:t>Hannachi</a:t>
            </a:r>
            <a:r>
              <a:rPr lang="en-GB" sz="1050" b="1" i="1" dirty="0">
                <a:solidFill>
                  <a:srgbClr val="000090"/>
                </a:solidFill>
                <a:latin typeface="Helvetica Neue"/>
                <a:cs typeface="Helvetica Neue"/>
              </a:rPr>
              <a:t> (CENBG/IN2P3) et al.</a:t>
            </a:r>
          </a:p>
        </p:txBody>
      </p:sp>
    </p:spTree>
    <p:extLst>
      <p:ext uri="{BB962C8B-B14F-4D97-AF65-F5344CB8AC3E}">
        <p14:creationId xmlns:p14="http://schemas.microsoft.com/office/powerpoint/2010/main" val="5961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901700" y="-673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Laser Driven Nuclear Physics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33" name="Picture 32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grpSp>
        <p:nvGrpSpPr>
          <p:cNvPr id="18" name="Gruppo 68"/>
          <p:cNvGrpSpPr>
            <a:grpSpLocks/>
          </p:cNvGrpSpPr>
          <p:nvPr/>
        </p:nvGrpSpPr>
        <p:grpSpPr bwMode="auto">
          <a:xfrm>
            <a:off x="430517" y="1455505"/>
            <a:ext cx="3579053" cy="2526201"/>
            <a:chOff x="2411760" y="620688"/>
            <a:chExt cx="4320480" cy="3024336"/>
          </a:xfrm>
        </p:grpSpPr>
        <p:grpSp>
          <p:nvGrpSpPr>
            <p:cNvPr id="19" name="Gruppo 42"/>
            <p:cNvGrpSpPr>
              <a:grpSpLocks/>
            </p:cNvGrpSpPr>
            <p:nvPr/>
          </p:nvGrpSpPr>
          <p:grpSpPr bwMode="auto">
            <a:xfrm>
              <a:off x="2411760" y="620688"/>
              <a:ext cx="4320480" cy="3024336"/>
              <a:chOff x="467544" y="764704"/>
              <a:chExt cx="4464496" cy="3168352"/>
            </a:xfrm>
          </p:grpSpPr>
          <p:sp>
            <p:nvSpPr>
              <p:cNvPr id="24" name="Rettangolo 34"/>
              <p:cNvSpPr>
                <a:spLocks noChangeArrowheads="1"/>
              </p:cNvSpPr>
              <p:nvPr/>
            </p:nvSpPr>
            <p:spPr bwMode="auto">
              <a:xfrm>
                <a:off x="467544" y="764052"/>
                <a:ext cx="4464496" cy="3169004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rgbClr val="0000FF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it-IT" dirty="0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pic>
            <p:nvPicPr>
              <p:cNvPr id="25" name="Immagin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3568" y="980728"/>
                <a:ext cx="3744416" cy="280831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0" name="CasellaDiTesto 54"/>
            <p:cNvSpPr txBox="1">
              <a:spLocks noChangeArrowheads="1"/>
            </p:cNvSpPr>
            <p:nvPr/>
          </p:nvSpPr>
          <p:spPr bwMode="auto">
            <a:xfrm>
              <a:off x="2483768" y="620688"/>
              <a:ext cx="1729826" cy="405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CA" altLang="en-US" sz="1600" dirty="0" err="1">
                  <a:solidFill>
                    <a:srgbClr val="0000FF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Peta</a:t>
              </a:r>
              <a:r>
                <a:rPr lang="en-CA" altLang="en-US" sz="1600" dirty="0">
                  <a:solidFill>
                    <a:srgbClr val="0000FF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-Watts </a:t>
              </a:r>
            </a:p>
          </p:txBody>
        </p:sp>
        <p:sp>
          <p:nvSpPr>
            <p:cNvPr id="21" name="Freccia giù 55"/>
            <p:cNvSpPr>
              <a:spLocks noChangeArrowheads="1"/>
            </p:cNvSpPr>
            <p:nvPr/>
          </p:nvSpPr>
          <p:spPr bwMode="auto">
            <a:xfrm>
              <a:off x="3015055" y="1051976"/>
              <a:ext cx="142853" cy="217543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3366FF">
                <a:alpha val="32941"/>
              </a:srgbClr>
            </a:solidFill>
            <a:ln w="9525">
              <a:solidFill>
                <a:srgbClr val="3366F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it-IT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2" name="CasellaDiTesto 62"/>
            <p:cNvSpPr txBox="1">
              <a:spLocks noChangeArrowheads="1"/>
            </p:cNvSpPr>
            <p:nvPr/>
          </p:nvSpPr>
          <p:spPr bwMode="auto">
            <a:xfrm>
              <a:off x="4860032" y="3140968"/>
              <a:ext cx="11636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en-US" sz="1200" dirty="0"/>
                <a:t>10</a:t>
              </a:r>
              <a:r>
                <a:rPr lang="it-IT" altLang="en-US" sz="1200" baseline="30000" dirty="0"/>
                <a:t>18</a:t>
              </a:r>
              <a:r>
                <a:rPr lang="it-IT" altLang="en-US" sz="1200" dirty="0"/>
                <a:t> </a:t>
              </a:r>
              <a:r>
                <a:rPr lang="it-IT" altLang="en-US" sz="1200" dirty="0" err="1"/>
                <a:t>Atoms</a:t>
              </a:r>
              <a:r>
                <a:rPr lang="it-IT" altLang="en-US" sz="1200" dirty="0"/>
                <a:t>/cm</a:t>
              </a:r>
              <a:r>
                <a:rPr lang="it-IT" altLang="en-US" sz="1200" baseline="30000" dirty="0"/>
                <a:t>3</a:t>
              </a:r>
            </a:p>
          </p:txBody>
        </p:sp>
        <p:cxnSp>
          <p:nvCxnSpPr>
            <p:cNvPr id="23" name="Connettore 2 64"/>
            <p:cNvCxnSpPr>
              <a:cxnSpLocks noChangeShapeType="1"/>
            </p:cNvCxnSpPr>
            <p:nvPr/>
          </p:nvCxnSpPr>
          <p:spPr bwMode="auto">
            <a:xfrm flipH="1" flipV="1">
              <a:off x="4787866" y="3068614"/>
              <a:ext cx="144439" cy="21595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26" name="Immagine 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528" y="1439630"/>
            <a:ext cx="2817953" cy="2431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5366747" y="3945776"/>
            <a:ext cx="360120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b="1" i="1" dirty="0">
                <a:solidFill>
                  <a:srgbClr val="000090"/>
                </a:solidFill>
                <a:latin typeface="Times New Roman" charset="0"/>
                <a:ea typeface="ＭＳ Ｐゴシック" charset="0"/>
              </a:rPr>
              <a:t>D.C. </a:t>
            </a:r>
            <a:r>
              <a:rPr lang="en-GB" sz="1050" b="1" i="1" dirty="0" err="1">
                <a:solidFill>
                  <a:srgbClr val="000090"/>
                </a:solidFill>
                <a:latin typeface="Times New Roman" charset="0"/>
                <a:ea typeface="ＭＳ Ｐゴシック" charset="0"/>
              </a:rPr>
              <a:t>Carrol</a:t>
            </a:r>
            <a:r>
              <a:rPr lang="en-GB" sz="1050" b="1" i="1" dirty="0">
                <a:solidFill>
                  <a:srgbClr val="000090"/>
                </a:solidFill>
                <a:latin typeface="Times New Roman" charset="0"/>
                <a:ea typeface="ＭＳ Ｐゴシック" charset="0"/>
              </a:rPr>
              <a:t> et al., New J. of Phys. 12 (2010) 045020</a:t>
            </a:r>
            <a:endParaRPr lang="en-GB" sz="1050" b="1" i="1" dirty="0">
              <a:solidFill>
                <a:srgbClr val="000090"/>
              </a:solidFill>
            </a:endParaRPr>
          </a:p>
        </p:txBody>
      </p:sp>
      <p:sp>
        <p:nvSpPr>
          <p:cNvPr id="28" name="Rettangolo 87"/>
          <p:cNvSpPr>
            <a:spLocks noChangeArrowheads="1"/>
          </p:cNvSpPr>
          <p:nvPr/>
        </p:nvSpPr>
        <p:spPr bwMode="auto">
          <a:xfrm>
            <a:off x="6317159" y="1594936"/>
            <a:ext cx="12160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en-US" sz="1400" dirty="0"/>
              <a:t>6×10</a:t>
            </a:r>
            <a:r>
              <a:rPr lang="pl-PL" altLang="en-US" sz="1400" baseline="30000" dirty="0"/>
              <a:t>20</a:t>
            </a:r>
            <a:r>
              <a:rPr lang="pl-PL" altLang="en-US" sz="1400" dirty="0"/>
              <a:t> W/cm</a:t>
            </a:r>
            <a:r>
              <a:rPr lang="pl-PL" altLang="en-US" sz="1400" baseline="30000" dirty="0"/>
              <a:t>2</a:t>
            </a:r>
            <a:endParaRPr lang="it-IT" altLang="en-US" sz="1400" baseline="30000" dirty="0"/>
          </a:p>
        </p:txBody>
      </p:sp>
      <p:pic>
        <p:nvPicPr>
          <p:cNvPr id="29" name="Immagin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37" y="4207908"/>
            <a:ext cx="3096198" cy="2382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magin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517" y="4207908"/>
            <a:ext cx="3015687" cy="2382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ttangolo 66"/>
          <p:cNvSpPr>
            <a:spLocks noChangeArrowheads="1"/>
          </p:cNvSpPr>
          <p:nvPr/>
        </p:nvSpPr>
        <p:spPr bwMode="auto">
          <a:xfrm>
            <a:off x="6752165" y="4495866"/>
            <a:ext cx="2367387" cy="9233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The method requires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measuring high </a:t>
            </a:r>
            <a:r>
              <a:rPr lang="it-IT" altLang="en-US" sz="18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energy</a:t>
            </a:r>
            <a:r>
              <a:rPr lang="it-IT" alt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it-IT" altLang="en-US" sz="18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neutrons</a:t>
            </a:r>
            <a:endParaRPr lang="it-IT" altLang="en-US" sz="1800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7537" y="886173"/>
            <a:ext cx="7704856" cy="3878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cs typeface="Helvetica"/>
              </a:rPr>
              <a:t>Study of screening factor – The method and cases</a:t>
            </a:r>
          </a:p>
        </p:txBody>
      </p:sp>
      <p:sp>
        <p:nvSpPr>
          <p:cNvPr id="3" name="Rectangle 2"/>
          <p:cNvSpPr/>
          <p:nvPr/>
        </p:nvSpPr>
        <p:spPr>
          <a:xfrm>
            <a:off x="6951634" y="6329220"/>
            <a:ext cx="198086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0" b="1" i="1" dirty="0">
                <a:solidFill>
                  <a:srgbClr val="000090"/>
                </a:solidFill>
                <a:latin typeface="Helvetica Neue"/>
                <a:cs typeface="Helvetica Neue"/>
              </a:rPr>
              <a:t>S. </a:t>
            </a:r>
            <a:r>
              <a:rPr lang="en-GB" sz="1050" b="1" i="1" dirty="0" err="1">
                <a:solidFill>
                  <a:srgbClr val="000090"/>
                </a:solidFill>
                <a:latin typeface="Helvetica Neue"/>
                <a:cs typeface="Helvetica Neue"/>
              </a:rPr>
              <a:t>Tudisco</a:t>
            </a:r>
            <a:r>
              <a:rPr lang="en-GB" sz="1050" b="1" i="1" dirty="0">
                <a:solidFill>
                  <a:srgbClr val="000090"/>
                </a:solidFill>
                <a:latin typeface="Helvetica Neue"/>
                <a:cs typeface="Helvetica Neue"/>
              </a:rPr>
              <a:t> (LNS/INFN) et al.</a:t>
            </a:r>
          </a:p>
        </p:txBody>
      </p:sp>
    </p:spTree>
    <p:extLst>
      <p:ext uri="{BB962C8B-B14F-4D97-AF65-F5344CB8AC3E}">
        <p14:creationId xmlns:p14="http://schemas.microsoft.com/office/powerpoint/2010/main" val="408241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901700" y="-673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Laser Particle Acceleration – RPA 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33" name="Picture 32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832273" y="3584264"/>
            <a:ext cx="3284878" cy="2737466"/>
            <a:chOff x="448319" y="3653572"/>
            <a:chExt cx="3284878" cy="2737466"/>
          </a:xfrm>
        </p:grpSpPr>
        <p:pic>
          <p:nvPicPr>
            <p:cNvPr id="50" name="Picture 49" descr="Screen Shot 2013-12-01 at 17.36.07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3" y="3766297"/>
              <a:ext cx="3275994" cy="2624741"/>
            </a:xfrm>
            <a:prstGeom prst="rect">
              <a:avLst/>
            </a:prstGeom>
          </p:spPr>
        </p:pic>
        <p:sp>
          <p:nvSpPr>
            <p:cNvPr id="51" name="Rectangle 50"/>
            <p:cNvSpPr/>
            <p:nvPr/>
          </p:nvSpPr>
          <p:spPr>
            <a:xfrm>
              <a:off x="448319" y="3653572"/>
              <a:ext cx="999267" cy="2538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Rectangle 51"/>
          <p:cNvSpPr/>
          <p:nvPr/>
        </p:nvSpPr>
        <p:spPr>
          <a:xfrm>
            <a:off x="976244" y="1502650"/>
            <a:ext cx="2319473" cy="584776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Target Normal Sheath </a:t>
            </a:r>
          </a:p>
          <a:p>
            <a:pPr algn="ctr"/>
            <a:r>
              <a:rPr lang="en-US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Acceleration (TNSA)</a:t>
            </a:r>
            <a:endParaRPr lang="en-US" sz="16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802164" y="1502650"/>
            <a:ext cx="2007904" cy="584776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Radiation </a:t>
            </a:r>
            <a:r>
              <a:rPr lang="en-US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Presure</a:t>
            </a:r>
            <a:r>
              <a:rPr lang="en-US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 </a:t>
            </a:r>
          </a:p>
          <a:p>
            <a:pPr algn="ctr"/>
            <a:r>
              <a:rPr lang="en-US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Acceleration (RPA)</a:t>
            </a:r>
            <a:endParaRPr lang="en-US" sz="16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340547" y="6452006"/>
            <a:ext cx="377076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i="1" dirty="0" err="1" smtClean="0">
                <a:solidFill>
                  <a:srgbClr val="000090"/>
                </a:solidFill>
                <a:latin typeface="Helvetica Neue"/>
                <a:cs typeface="Helvetica Neue"/>
              </a:rPr>
              <a:t>P.McKenna</a:t>
            </a:r>
            <a:r>
              <a:rPr lang="en-GB" sz="1050" b="1" i="1" dirty="0" smtClean="0">
                <a:solidFill>
                  <a:srgbClr val="000090"/>
                </a:solidFill>
                <a:latin typeface="Helvetica Neue"/>
                <a:cs typeface="Helvetica Neue"/>
              </a:rPr>
              <a:t>, CETAL Workshop, Bucharest, Nov. 19, 2013</a:t>
            </a:r>
            <a:endParaRPr lang="en-GB" sz="1050" b="1" i="1" dirty="0">
              <a:solidFill>
                <a:srgbClr val="000090"/>
              </a:solidFill>
              <a:latin typeface="Helvetica Neue"/>
              <a:cs typeface="Helvetica Neue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570467" y="2206144"/>
            <a:ext cx="4378558" cy="20621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i="1" dirty="0" smtClean="0">
                <a:solidFill>
                  <a:srgbClr val="000090"/>
                </a:solidFill>
                <a:latin typeface="Helvetica Neue"/>
                <a:cs typeface="Helvetica Neue"/>
              </a:rPr>
              <a:t>Direct action of the </a:t>
            </a:r>
            <a:r>
              <a:rPr lang="en-GB" sz="1600" i="1" dirty="0" err="1" smtClean="0">
                <a:solidFill>
                  <a:srgbClr val="000090"/>
                </a:solidFill>
                <a:latin typeface="Helvetica Neue"/>
                <a:cs typeface="Helvetica Neue"/>
              </a:rPr>
              <a:t>ponderomotive</a:t>
            </a:r>
            <a:r>
              <a:rPr lang="en-GB" sz="1600" i="1" dirty="0" smtClean="0">
                <a:solidFill>
                  <a:srgbClr val="000090"/>
                </a:solidFill>
                <a:latin typeface="Helvetica Neue"/>
                <a:cs typeface="Helvetica Neue"/>
              </a:rPr>
              <a:t> force of the laser on the surface electrons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i="1" dirty="0" smtClean="0">
                <a:solidFill>
                  <a:srgbClr val="000090"/>
                </a:solidFill>
                <a:latin typeface="Helvetica Neue"/>
                <a:cs typeface="Helvetica Neue"/>
              </a:rPr>
              <a:t>Ultrathin targets (&lt; 100–200 nm)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i="1" dirty="0" smtClean="0">
                <a:solidFill>
                  <a:srgbClr val="000090"/>
                </a:solidFill>
                <a:latin typeface="Helvetica Neue"/>
                <a:cs typeface="Helvetica Neue"/>
              </a:rPr>
              <a:t>Highly efficient energy conversion (&gt; 60%)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i="1" dirty="0" smtClean="0">
                <a:solidFill>
                  <a:srgbClr val="000090"/>
                </a:solidFill>
                <a:latin typeface="Helvetica Neue"/>
                <a:cs typeface="Helvetica Neue"/>
              </a:rPr>
              <a:t>Ions and electrons accelerated as a neutral bunch</a:t>
            </a:r>
            <a:r>
              <a:rPr lang="en-GB" sz="1600" i="1" dirty="0" smtClean="0">
                <a:solidFill>
                  <a:srgbClr val="000090"/>
                </a:solidFill>
                <a:latin typeface="Helvetica Neue"/>
                <a:cs typeface="Helvetica Neue"/>
                <a:sym typeface="Wingdings"/>
              </a:rPr>
              <a:t> avoid Coulomb explosion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i="1" dirty="0" smtClean="0">
                <a:solidFill>
                  <a:srgbClr val="000090"/>
                </a:solidFill>
                <a:latin typeface="Helvetica Neue"/>
                <a:cs typeface="Helvetica Neue"/>
              </a:rPr>
              <a:t>Solid state beam density : </a:t>
            </a:r>
          </a:p>
          <a:p>
            <a:r>
              <a:rPr lang="en-GB" sz="1600" i="1" dirty="0">
                <a:solidFill>
                  <a:srgbClr val="000090"/>
                </a:solidFill>
                <a:latin typeface="Helvetica Neue"/>
                <a:cs typeface="Helvetica Neue"/>
              </a:rPr>
              <a:t> </a:t>
            </a:r>
            <a:r>
              <a:rPr lang="en-GB" sz="1600" i="1" dirty="0" smtClean="0">
                <a:solidFill>
                  <a:srgbClr val="000090"/>
                </a:solidFill>
                <a:latin typeface="Helvetica Neue"/>
                <a:cs typeface="Helvetica Neue"/>
              </a:rPr>
              <a:t>                   10</a:t>
            </a:r>
            <a:r>
              <a:rPr lang="en-GB" sz="1600" i="1" baseline="30000" dirty="0" smtClean="0">
                <a:solidFill>
                  <a:srgbClr val="000090"/>
                </a:solidFill>
                <a:latin typeface="Helvetica Neue"/>
                <a:cs typeface="Helvetica Neue"/>
              </a:rPr>
              <a:t>22</a:t>
            </a:r>
            <a:r>
              <a:rPr lang="en-GB" sz="1600" i="1" dirty="0" smtClean="0">
                <a:solidFill>
                  <a:srgbClr val="000090"/>
                </a:solidFill>
                <a:latin typeface="Helvetica Neue"/>
                <a:cs typeface="Helvetica Neue"/>
              </a:rPr>
              <a:t> – 10</a:t>
            </a:r>
            <a:r>
              <a:rPr lang="en-GB" sz="1600" i="1" baseline="30000" dirty="0" smtClean="0">
                <a:solidFill>
                  <a:srgbClr val="000090"/>
                </a:solidFill>
                <a:latin typeface="Helvetica Neue"/>
                <a:cs typeface="Helvetica Neue"/>
              </a:rPr>
              <a:t>23</a:t>
            </a:r>
            <a:r>
              <a:rPr lang="en-GB" sz="1600" i="1" dirty="0" smtClean="0">
                <a:solidFill>
                  <a:srgbClr val="000090"/>
                </a:solidFill>
                <a:latin typeface="Helvetica Neue"/>
                <a:cs typeface="Helvetica Neue"/>
              </a:rPr>
              <a:t> e/cm</a:t>
            </a:r>
            <a:r>
              <a:rPr lang="en-GB" sz="1600" i="1" baseline="30000" dirty="0" smtClean="0">
                <a:solidFill>
                  <a:srgbClr val="000090"/>
                </a:solidFill>
                <a:latin typeface="Helvetica Neue"/>
                <a:cs typeface="Helvetica Neue"/>
              </a:rPr>
              <a:t>3</a:t>
            </a:r>
            <a:endParaRPr lang="en-GB" sz="1600" i="1" baseline="30000" dirty="0">
              <a:solidFill>
                <a:srgbClr val="000090"/>
              </a:solidFill>
              <a:latin typeface="Helvetica Neue"/>
              <a:cs typeface="Helvetica Neue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38667" y="858971"/>
            <a:ext cx="8610357" cy="5847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  <a:latin typeface="Helvetica Neue"/>
                <a:cs typeface="Helvetica Neue"/>
              </a:rPr>
              <a:t>Short </a:t>
            </a:r>
            <a:r>
              <a:rPr lang="en-US" sz="1600" dirty="0">
                <a:solidFill>
                  <a:srgbClr val="000090"/>
                </a:solidFill>
                <a:latin typeface="Helvetica Neue"/>
                <a:cs typeface="Helvetica Neue"/>
              </a:rPr>
              <a:t>pulse </a:t>
            </a:r>
            <a:r>
              <a:rPr lang="en-US" sz="1600" dirty="0" smtClean="0">
                <a:solidFill>
                  <a:srgbClr val="000090"/>
                </a:solidFill>
                <a:latin typeface="Helvetica Neue"/>
                <a:cs typeface="Helvetica Neue"/>
              </a:rPr>
              <a:t>high–power lasers ➞ strong charge separation by laser–matter interaction</a:t>
            </a:r>
          </a:p>
          <a:p>
            <a:r>
              <a:rPr lang="en-US" sz="1600" dirty="0" smtClean="0">
                <a:solidFill>
                  <a:srgbClr val="000090"/>
                </a:solidFill>
                <a:latin typeface="Helvetica Neue"/>
                <a:cs typeface="Helvetica Neue"/>
              </a:rPr>
              <a:t>                                                  ➞ </a:t>
            </a:r>
            <a:r>
              <a:rPr lang="en-US" sz="1600" dirty="0">
                <a:solidFill>
                  <a:srgbClr val="000090"/>
                </a:solidFill>
                <a:latin typeface="Helvetica Neue"/>
                <a:cs typeface="Helvetica Neue"/>
              </a:rPr>
              <a:t>intense electric </a:t>
            </a:r>
            <a:r>
              <a:rPr lang="en-US" sz="1600" dirty="0" smtClean="0">
                <a:solidFill>
                  <a:srgbClr val="000090"/>
                </a:solidFill>
                <a:latin typeface="Helvetica Neue"/>
                <a:cs typeface="Helvetica Neue"/>
              </a:rPr>
              <a:t>fields </a:t>
            </a:r>
            <a:r>
              <a:rPr lang="en-US" sz="1600" dirty="0">
                <a:solidFill>
                  <a:srgbClr val="000090"/>
                </a:solidFill>
                <a:latin typeface="Helvetica Neue"/>
                <a:cs typeface="Helvetica Neue"/>
              </a:rPr>
              <a:t>➞ </a:t>
            </a:r>
            <a:r>
              <a:rPr lang="en-US" sz="1600" dirty="0" smtClean="0">
                <a:solidFill>
                  <a:srgbClr val="000090"/>
                </a:solidFill>
                <a:latin typeface="Helvetica Neue"/>
                <a:cs typeface="Helvetica Neue"/>
              </a:rPr>
              <a:t>ion acceleration</a:t>
            </a:r>
            <a:endParaRPr lang="en-US" sz="1600" dirty="0">
              <a:solidFill>
                <a:srgbClr val="000090"/>
              </a:solidFill>
              <a:latin typeface="Helvetica Neue"/>
              <a:cs typeface="Helvetica Neue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11981" y="2182296"/>
            <a:ext cx="4378558" cy="1815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0090"/>
                </a:solidFill>
                <a:latin typeface="Helvetica Neue"/>
                <a:cs typeface="Helvetica Neue"/>
              </a:rPr>
              <a:t>C</a:t>
            </a:r>
            <a:r>
              <a:rPr lang="en-US" sz="1600" dirty="0" smtClean="0">
                <a:solidFill>
                  <a:srgbClr val="000090"/>
                </a:solidFill>
                <a:latin typeface="Helvetica Neue"/>
                <a:cs typeface="Helvetica Neue"/>
              </a:rPr>
              <a:t>onversion </a:t>
            </a:r>
            <a:r>
              <a:rPr lang="en-US" sz="1600" dirty="0">
                <a:solidFill>
                  <a:srgbClr val="000090"/>
                </a:solidFill>
                <a:latin typeface="Helvetica Neue"/>
                <a:cs typeface="Helvetica Neue"/>
              </a:rPr>
              <a:t>of laser radiation into kinetic energy </a:t>
            </a:r>
            <a:r>
              <a:rPr lang="en-US" sz="1600" dirty="0" smtClean="0">
                <a:solidFill>
                  <a:srgbClr val="000090"/>
                </a:solidFill>
                <a:latin typeface="Helvetica Neue"/>
                <a:cs typeface="Helvetica Neue"/>
              </a:rPr>
              <a:t>of </a:t>
            </a:r>
            <a:r>
              <a:rPr lang="en-US" sz="1600" dirty="0">
                <a:solidFill>
                  <a:srgbClr val="000090"/>
                </a:solidFill>
                <a:latin typeface="Helvetica Neue"/>
                <a:cs typeface="Helvetica Neue"/>
              </a:rPr>
              <a:t>relativistic </a:t>
            </a:r>
            <a:r>
              <a:rPr lang="en-US" sz="1600" dirty="0" smtClean="0">
                <a:solidFill>
                  <a:srgbClr val="000090"/>
                </a:solidFill>
                <a:latin typeface="Helvetica Neue"/>
                <a:cs typeface="Helvetica Neue"/>
              </a:rPr>
              <a:t>electrons in </a:t>
            </a:r>
            <a:r>
              <a:rPr lang="en-US" sz="16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solidFill>
                  <a:srgbClr val="000090"/>
                </a:solidFill>
                <a:latin typeface="Helvetica Neue"/>
                <a:cs typeface="Helvetica Neue"/>
              </a:rPr>
              <a:t>m thick targets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0090"/>
                </a:solidFill>
                <a:latin typeface="Helvetica Neue"/>
                <a:cs typeface="Helvetica Neue"/>
              </a:rPr>
              <a:t>Electrons </a:t>
            </a:r>
            <a:r>
              <a:rPr lang="en-US" sz="1600" dirty="0">
                <a:solidFill>
                  <a:srgbClr val="000090"/>
                </a:solidFill>
                <a:latin typeface="Helvetica Neue"/>
                <a:cs typeface="Helvetica Neue"/>
              </a:rPr>
              <a:t>move and recirculate through the solid </a:t>
            </a:r>
            <a:r>
              <a:rPr lang="en-US" sz="1600" dirty="0" smtClean="0">
                <a:solidFill>
                  <a:srgbClr val="000090"/>
                </a:solidFill>
                <a:latin typeface="Helvetica Neue"/>
                <a:cs typeface="Helvetica Neue"/>
              </a:rPr>
              <a:t>target and appear </a:t>
            </a:r>
            <a:r>
              <a:rPr lang="en-US" sz="1600" dirty="0">
                <a:solidFill>
                  <a:srgbClr val="000090"/>
                </a:solidFill>
                <a:latin typeface="Helvetica Neue"/>
                <a:cs typeface="Helvetica Neue"/>
              </a:rPr>
              <a:t>at </a:t>
            </a:r>
            <a:r>
              <a:rPr lang="en-US" sz="1600" dirty="0" smtClean="0">
                <a:solidFill>
                  <a:srgbClr val="000090"/>
                </a:solidFill>
                <a:latin typeface="Helvetica Neue"/>
                <a:cs typeface="Helvetica Neue"/>
              </a:rPr>
              <a:t>the surfaces where give rise to intense longitudinal electric fields</a:t>
            </a:r>
            <a:endParaRPr lang="en-US" sz="1600" dirty="0">
              <a:solidFill>
                <a:srgbClr val="000090"/>
              </a:solidFill>
              <a:latin typeface="Helvetica Neue"/>
              <a:cs typeface="Helvetica Neue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4614917" y="5210529"/>
            <a:ext cx="391000" cy="177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 descr="Screen Shot 2013-12-01 at 17.30.55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2800" y="4501444"/>
            <a:ext cx="4320000" cy="134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86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901700" y="-673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Materials in Extreme Environments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33" name="Picture 32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378542" y="1117834"/>
            <a:ext cx="8096884" cy="560519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wrap="square" lIns="81638" tIns="42452" rIns="81638" bIns="42452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9pPr>
          </a:lstStyle>
          <a:p>
            <a:pPr>
              <a:lnSpc>
                <a:spcPct val="150000"/>
              </a:lnSpc>
              <a:buClr>
                <a:srgbClr val="000000"/>
              </a:buClr>
              <a:buSzPct val="100000"/>
            </a:pPr>
            <a:endParaRPr lang="en-US" altLang="en-US" sz="1600" dirty="0">
              <a:solidFill>
                <a:srgbClr val="0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SzPct val="100000"/>
            </a:pPr>
            <a:r>
              <a:rPr lang="en-US" altLang="en-US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* Testing </a:t>
            </a:r>
            <a:r>
              <a:rPr lang="en-US" altLang="en-US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of new materials for accelerator components</a:t>
            </a:r>
          </a:p>
          <a:p>
            <a:pPr>
              <a:lnSpc>
                <a:spcPct val="150000"/>
              </a:lnSpc>
              <a:buClr>
                <a:srgbClr val="000000"/>
              </a:buClr>
              <a:buSzPct val="100000"/>
            </a:pPr>
            <a:r>
              <a:rPr lang="en-US" altLang="en-US" sz="1600" dirty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		</a:t>
            </a:r>
            <a:r>
              <a:rPr lang="en-US" altLang="en-US" sz="16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- materials at fast energy deposition &amp; mixed radiation fields</a:t>
            </a:r>
          </a:p>
          <a:p>
            <a:pPr>
              <a:lnSpc>
                <a:spcPct val="150000"/>
              </a:lnSpc>
              <a:buClr>
                <a:srgbClr val="000000"/>
              </a:buClr>
              <a:buSzPct val="100000"/>
            </a:pPr>
            <a:r>
              <a:rPr lang="en-US" altLang="en-US" sz="16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		- laser induced shock waves </a:t>
            </a:r>
          </a:p>
          <a:p>
            <a:pPr>
              <a:lnSpc>
                <a:spcPct val="150000"/>
              </a:lnSpc>
              <a:buClr>
                <a:srgbClr val="000000"/>
              </a:buClr>
              <a:buSzPct val="100000"/>
            </a:pPr>
            <a:r>
              <a:rPr lang="en-US" altLang="en-US" sz="16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		- laser modification of materials </a:t>
            </a:r>
          </a:p>
          <a:p>
            <a:pPr>
              <a:lnSpc>
                <a:spcPct val="150000"/>
              </a:lnSpc>
              <a:buClr>
                <a:srgbClr val="000000"/>
              </a:buClr>
              <a:buSzPct val="100000"/>
            </a:pPr>
            <a:r>
              <a:rPr lang="en-US" altLang="en-US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* Evaluation </a:t>
            </a:r>
            <a:r>
              <a:rPr lang="en-US" altLang="en-US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of high energy ionizing radiation effects in materials</a:t>
            </a:r>
          </a:p>
          <a:p>
            <a:pPr>
              <a:lnSpc>
                <a:spcPct val="150000"/>
              </a:lnSpc>
              <a:buClr>
                <a:srgbClr val="000000"/>
              </a:buClr>
              <a:buSzPct val="100000"/>
            </a:pPr>
            <a:endParaRPr lang="en-US" altLang="en-US" sz="1600" dirty="0">
              <a:solidFill>
                <a:srgbClr val="0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SzPct val="100000"/>
            </a:pPr>
            <a:endParaRPr lang="en-US" altLang="en-US" sz="1600" dirty="0">
              <a:solidFill>
                <a:srgbClr val="0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SzPct val="100000"/>
            </a:pPr>
            <a:endParaRPr lang="en-US" altLang="en-US" sz="1600" dirty="0">
              <a:solidFill>
                <a:srgbClr val="0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SzPct val="100000"/>
            </a:pPr>
            <a:endParaRPr lang="en-US" altLang="en-US" sz="1600" dirty="0">
              <a:solidFill>
                <a:srgbClr val="0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SzPct val="100000"/>
            </a:pPr>
            <a:endParaRPr lang="en-US" altLang="en-US" sz="1600" dirty="0">
              <a:solidFill>
                <a:srgbClr val="0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SzPct val="100000"/>
            </a:pPr>
            <a:r>
              <a:rPr lang="en-US" altLang="en-US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* Biological </a:t>
            </a:r>
            <a:r>
              <a:rPr lang="en-US" altLang="en-US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science research</a:t>
            </a:r>
          </a:p>
          <a:p>
            <a:pPr lvl="1">
              <a:lnSpc>
                <a:spcPct val="150000"/>
              </a:lnSpc>
              <a:buClr>
                <a:srgbClr val="000000"/>
              </a:buClr>
              <a:buSzPct val="100000"/>
            </a:pPr>
            <a:r>
              <a:rPr lang="en-US" altLang="en-US" sz="16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- radiation effects on bio-molecules &amp; cells</a:t>
            </a:r>
          </a:p>
          <a:p>
            <a:pPr>
              <a:lnSpc>
                <a:spcPct val="150000"/>
              </a:lnSpc>
              <a:buClr>
                <a:srgbClr val="000000"/>
              </a:buClr>
              <a:buSzPct val="100000"/>
            </a:pPr>
            <a:r>
              <a:rPr lang="en-US" altLang="en-US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* Testing </a:t>
            </a:r>
            <a:r>
              <a:rPr lang="en-US" altLang="en-US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and developments of detectors</a:t>
            </a:r>
          </a:p>
          <a:p>
            <a:pPr>
              <a:lnSpc>
                <a:spcPct val="150000"/>
              </a:lnSpc>
              <a:buClr>
                <a:srgbClr val="000000"/>
              </a:buClr>
              <a:buSzPct val="100000"/>
            </a:pPr>
            <a:r>
              <a:rPr lang="en-US" altLang="en-US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* Irradiated optical components testing, Materials for fusion energy systems</a:t>
            </a:r>
          </a:p>
        </p:txBody>
      </p:sp>
      <p:pic>
        <p:nvPicPr>
          <p:cNvPr id="2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82" y="3806026"/>
            <a:ext cx="6220800" cy="139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1169589" y="3357589"/>
            <a:ext cx="5464800" cy="33855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6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Irradiation of components for space radiation studies</a:t>
            </a:r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226786" y="870818"/>
            <a:ext cx="8454571" cy="43454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wrap="square" lIns="81638" tIns="42452" rIns="81638" bIns="42452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>
              <a:lnSpc>
                <a:spcPct val="150000"/>
              </a:lnSpc>
              <a:buSzPct val="100000"/>
              <a:defRPr/>
            </a:pPr>
            <a:r>
              <a:rPr lang="en-US" altLang="en-US" sz="1600" i="1" dirty="0" smtClean="0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Convener</a:t>
            </a:r>
            <a:r>
              <a:rPr lang="en-US" altLang="en-US" sz="1600" i="1" dirty="0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: </a:t>
            </a:r>
            <a:r>
              <a:rPr lang="en-US" altLang="en-US" sz="1600" i="1" dirty="0" err="1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Marilena</a:t>
            </a:r>
            <a:r>
              <a:rPr lang="en-US" altLang="en-US" sz="1600" i="1" dirty="0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altLang="en-US" sz="1600" i="1" dirty="0" err="1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Tomut</a:t>
            </a:r>
            <a:r>
              <a:rPr lang="en-US" altLang="en-US" sz="1600" i="1" dirty="0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(GSI</a:t>
            </a:r>
            <a:r>
              <a:rPr lang="en-US" altLang="en-US" sz="1600" i="1" dirty="0" smtClean="0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                                      ELI</a:t>
            </a:r>
            <a:r>
              <a:rPr lang="en-US" altLang="en-US" sz="1600" i="1" dirty="0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-NP Liaison T. </a:t>
            </a:r>
            <a:r>
              <a:rPr lang="en-US" altLang="en-US" sz="1600" i="1" dirty="0" err="1" smtClean="0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Asavei</a:t>
            </a:r>
            <a:r>
              <a:rPr lang="en-US" altLang="en-US" sz="1600" i="1" dirty="0" smtClean="0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    </a:t>
            </a:r>
            <a:endParaRPr lang="en-US" altLang="en-US" sz="1600" i="1" dirty="0">
              <a:solidFill>
                <a:srgbClr val="3366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4617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7060394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540" y="2917474"/>
            <a:ext cx="5156198" cy="3867147"/>
          </a:xfrm>
          <a:prstGeom prst="rect">
            <a:avLst/>
          </a:prstGeom>
        </p:spPr>
      </p:pic>
      <p:sp>
        <p:nvSpPr>
          <p:cNvPr id="23" name="Content Placeholder 1"/>
          <p:cNvSpPr>
            <a:spLocks noGrp="1"/>
          </p:cNvSpPr>
          <p:nvPr>
            <p:ph idx="4294967295"/>
          </p:nvPr>
        </p:nvSpPr>
        <p:spPr>
          <a:xfrm>
            <a:off x="101017" y="825831"/>
            <a:ext cx="8970963" cy="19370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b="1" u="sng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AIM: System with outstanding key features</a:t>
            </a:r>
          </a:p>
          <a:p>
            <a:pPr marL="360000" indent="0">
              <a:lnSpc>
                <a:spcPct val="150000"/>
              </a:lnSpc>
              <a:spcBef>
                <a:spcPts val="800"/>
              </a:spcBef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high peak brilliance </a:t>
            </a:r>
            <a:r>
              <a:rPr lang="en-US" sz="1800" i="1" dirty="0" smtClean="0">
                <a:solidFill>
                  <a:srgbClr val="FF0000"/>
                </a:solidFill>
                <a:latin typeface="Helvetica Neue"/>
                <a:cs typeface="Helvetica Neue"/>
              </a:rPr>
              <a:t>(</a:t>
            </a:r>
            <a:r>
              <a:rPr lang="en-US" sz="1800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&gt;10</a:t>
            </a:r>
            <a:r>
              <a:rPr lang="en-US" sz="1800" i="1" baseline="300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21</a:t>
            </a:r>
            <a:r>
              <a:rPr lang="en-US" sz="1800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 </a:t>
            </a:r>
            <a:r>
              <a:rPr lang="en-US" sz="1800" i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ph</a:t>
            </a:r>
            <a:r>
              <a:rPr lang="en-US" sz="1800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/s・mm</a:t>
            </a:r>
            <a:r>
              <a:rPr lang="en-US" sz="1800" i="1" baseline="300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2</a:t>
            </a:r>
            <a:r>
              <a:rPr lang="en-US" sz="1800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・mrad</a:t>
            </a:r>
            <a:r>
              <a:rPr lang="en-US" sz="1800" i="1" baseline="300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2</a:t>
            </a:r>
            <a:r>
              <a:rPr lang="en-US" sz="1800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・0.1%bwd</a:t>
            </a:r>
            <a:r>
              <a:rPr lang="en-US" sz="1800" i="1" dirty="0" smtClean="0">
                <a:solidFill>
                  <a:srgbClr val="FF0000"/>
                </a:solidFill>
                <a:latin typeface="Helvetica Neue"/>
                <a:cs typeface="Helvetica Neue"/>
              </a:rPr>
              <a:t>)</a:t>
            </a:r>
            <a:r>
              <a:rPr lang="en-US" sz="18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,</a:t>
            </a:r>
            <a:r>
              <a:rPr lang="en-US" sz="1800" b="1" dirty="0" smtClean="0">
                <a:solidFill>
                  <a:srgbClr val="000090"/>
                </a:solidFill>
                <a:latin typeface="Helvetica Neue"/>
                <a:cs typeface="Helvetica Neue"/>
              </a:rPr>
              <a:t> </a:t>
            </a:r>
            <a:r>
              <a:rPr lang="en-US" sz="1800" b="1" dirty="0" smtClean="0">
                <a:solidFill>
                  <a:srgbClr val="008000"/>
                </a:solidFill>
                <a:latin typeface="Helvetica Neue"/>
                <a:cs typeface="Helvetica Neue"/>
              </a:rPr>
              <a:t>high spectral density </a:t>
            </a:r>
            <a:r>
              <a:rPr lang="en-US" sz="1800" i="1" dirty="0" smtClean="0">
                <a:solidFill>
                  <a:srgbClr val="008000"/>
                </a:solidFill>
                <a:latin typeface="Helvetica Neue"/>
                <a:cs typeface="Helvetica Neue"/>
              </a:rPr>
              <a:t>(</a:t>
            </a:r>
            <a:r>
              <a:rPr lang="en-US" sz="1800" i="1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&gt; 0.5・10</a:t>
            </a:r>
            <a:r>
              <a:rPr lang="en-US" sz="1800" i="1" baseline="30000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4</a:t>
            </a:r>
            <a:r>
              <a:rPr lang="en-US" sz="1800" i="1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 </a:t>
            </a:r>
            <a:r>
              <a:rPr lang="en-US" sz="1800" i="1" dirty="0" err="1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ph</a:t>
            </a:r>
            <a:r>
              <a:rPr lang="en-US" sz="1800" i="1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/</a:t>
            </a:r>
            <a:r>
              <a:rPr lang="en-US" sz="1800" i="1" dirty="0" err="1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s・eV</a:t>
            </a:r>
            <a:r>
              <a:rPr lang="en-US" sz="1800" i="1" dirty="0" smtClean="0">
                <a:solidFill>
                  <a:srgbClr val="008000"/>
                </a:solidFill>
                <a:latin typeface="Helvetica Neue"/>
                <a:cs typeface="Helvetica Neue"/>
              </a:rPr>
              <a:t>)</a:t>
            </a:r>
            <a:r>
              <a:rPr lang="en-US" sz="1800" dirty="0" smtClean="0">
                <a:solidFill>
                  <a:srgbClr val="008000"/>
                </a:solidFill>
                <a:latin typeface="Helvetica Neue"/>
                <a:cs typeface="Helvetica Neue"/>
              </a:rPr>
              <a:t>,</a:t>
            </a:r>
            <a:r>
              <a:rPr lang="en-US" sz="1800" b="1" dirty="0" smtClean="0">
                <a:solidFill>
                  <a:srgbClr val="000090"/>
                </a:solidFill>
                <a:latin typeface="Helvetica Neue"/>
                <a:cs typeface="Helvetica Neue"/>
              </a:rPr>
              <a:t> </a:t>
            </a:r>
            <a:r>
              <a:rPr lang="en-US" sz="1800" b="1" dirty="0" smtClean="0">
                <a:solidFill>
                  <a:schemeClr val="accent1">
                    <a:lumMod val="75000"/>
                  </a:schemeClr>
                </a:solidFill>
                <a:latin typeface="Helvetica Neue"/>
                <a:cs typeface="Helvetica Neue"/>
              </a:rPr>
              <a:t>tunable energy </a:t>
            </a:r>
            <a:r>
              <a:rPr lang="en-US" sz="1800" i="1" dirty="0" smtClean="0">
                <a:solidFill>
                  <a:schemeClr val="accent1">
                    <a:lumMod val="75000"/>
                  </a:schemeClr>
                </a:solidFill>
                <a:latin typeface="Helvetica Neue"/>
                <a:cs typeface="Helvetica Neue"/>
              </a:rPr>
              <a:t>(</a:t>
            </a:r>
            <a:r>
              <a:rPr lang="en-US" sz="18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0.2 – 19.5 MeV</a:t>
            </a:r>
            <a:r>
              <a:rPr lang="en-US" sz="1800" i="1" dirty="0" smtClean="0">
                <a:solidFill>
                  <a:schemeClr val="accent1">
                    <a:lumMod val="75000"/>
                  </a:schemeClr>
                </a:solidFill>
                <a:latin typeface="Helvetica Neue"/>
                <a:cs typeface="Helvetica Neue"/>
              </a:rPr>
              <a:t>)</a:t>
            </a:r>
            <a:r>
              <a:rPr lang="en-US" sz="1800" b="1" dirty="0" smtClean="0">
                <a:solidFill>
                  <a:srgbClr val="000090"/>
                </a:solidFill>
                <a:latin typeface="Helvetica Neue"/>
                <a:cs typeface="Helvetica Neue"/>
              </a:rPr>
              <a:t>, 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latin typeface="Helvetica Neue"/>
                <a:cs typeface="Helvetica Neue"/>
              </a:rPr>
              <a:t>quasi–monochromatic</a:t>
            </a:r>
            <a:r>
              <a:rPr lang="en-US" sz="1800" b="1" dirty="0" smtClean="0">
                <a:solidFill>
                  <a:srgbClr val="000090"/>
                </a:solidFill>
                <a:latin typeface="Helvetica Neue"/>
                <a:cs typeface="Helvetica Neue"/>
              </a:rPr>
              <a:t> </a:t>
            </a:r>
            <a:r>
              <a:rPr lang="en-US" sz="1800" b="1" i="1" dirty="0" smtClean="0">
                <a:solidFill>
                  <a:srgbClr val="000090"/>
                </a:solidFill>
                <a:latin typeface="Helvetica Neue"/>
                <a:cs typeface="Helvetica Neue"/>
              </a:rPr>
              <a:t>(</a:t>
            </a:r>
            <a:r>
              <a:rPr lang="en-US" sz="18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relative bandwidth &lt; 0.5%</a:t>
            </a:r>
            <a:r>
              <a:rPr lang="en-US" sz="1800" b="1" i="1" dirty="0" smtClean="0">
                <a:solidFill>
                  <a:schemeClr val="accent6">
                    <a:lumMod val="75000"/>
                  </a:schemeClr>
                </a:solidFill>
                <a:latin typeface="Helvetica Neue"/>
                <a:cs typeface="Helvetica Neue"/>
              </a:rPr>
              <a:t>)</a:t>
            </a:r>
            <a:r>
              <a:rPr lang="en-US" sz="1800" b="1" dirty="0" smtClean="0">
                <a:solidFill>
                  <a:srgbClr val="000090"/>
                </a:solidFill>
                <a:latin typeface="Helvetica Neue"/>
                <a:cs typeface="Helvetica Neue"/>
              </a:rPr>
              <a:t>, </a:t>
            </a:r>
            <a:r>
              <a:rPr lang="en-US" sz="1800" b="1" dirty="0" smtClean="0">
                <a:solidFill>
                  <a:schemeClr val="accent2">
                    <a:lumMod val="75000"/>
                  </a:schemeClr>
                </a:solidFill>
                <a:latin typeface="Helvetica Neue"/>
                <a:cs typeface="Helvetica Neue"/>
              </a:rPr>
              <a:t>high degree of linear polarization </a:t>
            </a:r>
            <a:r>
              <a:rPr lang="en-US" sz="1800" b="1" i="1" dirty="0" smtClean="0">
                <a:solidFill>
                  <a:schemeClr val="accent2">
                    <a:lumMod val="75000"/>
                  </a:schemeClr>
                </a:solidFill>
                <a:latin typeface="Helvetica Neue"/>
                <a:cs typeface="Helvetica Neue"/>
              </a:rPr>
              <a:t>(</a:t>
            </a:r>
            <a:r>
              <a:rPr lang="en-US" sz="18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&gt; 95%</a:t>
            </a:r>
            <a:r>
              <a:rPr lang="en-US" sz="1800" b="1" i="1" dirty="0" smtClean="0">
                <a:solidFill>
                  <a:schemeClr val="accent2">
                    <a:lumMod val="75000"/>
                  </a:schemeClr>
                </a:solidFill>
                <a:latin typeface="Helvetica Neue"/>
                <a:cs typeface="Helvetica Neue"/>
              </a:rPr>
              <a:t>)</a:t>
            </a:r>
            <a:endParaRPr lang="en-US" sz="1800" b="1" i="1" baseline="30000" dirty="0" smtClean="0">
              <a:solidFill>
                <a:schemeClr val="accent2">
                  <a:lumMod val="75000"/>
                </a:schemeClr>
              </a:solidFill>
              <a:latin typeface="Helvetica Neue"/>
              <a:cs typeface="Helvetica Neue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901700" y="-673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4913292" y="3639245"/>
            <a:ext cx="3151023" cy="2746581"/>
            <a:chOff x="4406954" y="3672447"/>
            <a:chExt cx="3151023" cy="2746581"/>
          </a:xfrm>
          <a:solidFill>
            <a:srgbClr val="FF8000"/>
          </a:solidFill>
        </p:grpSpPr>
        <p:sp>
          <p:nvSpPr>
            <p:cNvPr id="28" name="Trapezoid 27"/>
            <p:cNvSpPr/>
            <p:nvPr/>
          </p:nvSpPr>
          <p:spPr>
            <a:xfrm rot="21427457">
              <a:off x="4406954" y="3672447"/>
              <a:ext cx="2924314" cy="2006600"/>
            </a:xfrm>
            <a:prstGeom prst="trapezoid">
              <a:avLst>
                <a:gd name="adj" fmla="val 62529"/>
              </a:avLst>
            </a:prstGeom>
            <a:grpFill/>
            <a:scene3d>
              <a:camera prst="perspectiveFront" fov="5400000">
                <a:rot lat="3496790" lon="3801226" rev="3471378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219700" y="4902200"/>
              <a:ext cx="2338277" cy="1516828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Helvetica"/>
                  <a:cs typeface="Helvetica"/>
                </a:rPr>
                <a:t>GBS</a:t>
              </a:r>
              <a:endParaRPr lang="en-US" sz="2400" b="1" dirty="0">
                <a:latin typeface="Helvetica"/>
                <a:cs typeface="Helvetica"/>
              </a:endParaRPr>
            </a:p>
          </p:txBody>
        </p:sp>
      </p:grpSp>
      <p:sp>
        <p:nvSpPr>
          <p:cNvPr id="32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ELI–NP Gamma Beam System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33" name="Picture 32" descr="sigla_ELI-NP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16200000">
            <a:off x="145975" y="2776870"/>
            <a:ext cx="4000500" cy="4039705"/>
            <a:chOff x="95176" y="2776870"/>
            <a:chExt cx="4000500" cy="403970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t="3159"/>
            <a:stretch/>
          </p:blipFill>
          <p:spPr>
            <a:xfrm>
              <a:off x="95176" y="2776870"/>
              <a:ext cx="4000500" cy="4039705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539675" y="5821686"/>
              <a:ext cx="1784480" cy="702547"/>
              <a:chOff x="965200" y="5274732"/>
              <a:chExt cx="2497668" cy="1172702"/>
            </a:xfrm>
            <a:solidFill>
              <a:srgbClr val="3366FF">
                <a:alpha val="28000"/>
              </a:srgbClr>
            </a:solidFill>
          </p:grpSpPr>
          <p:sp>
            <p:nvSpPr>
              <p:cNvPr id="21" name="Rectangle 20"/>
              <p:cNvSpPr/>
              <p:nvPr/>
            </p:nvSpPr>
            <p:spPr>
              <a:xfrm>
                <a:off x="965200" y="5274732"/>
                <a:ext cx="812799" cy="1172702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8000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429934" y="5376333"/>
                <a:ext cx="1032934" cy="262468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8000"/>
                  </a:solidFill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1047675" y="5821685"/>
              <a:ext cx="2770192" cy="702547"/>
              <a:chOff x="1269999" y="5376333"/>
              <a:chExt cx="3683001" cy="1028701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1269999" y="5376333"/>
                <a:ext cx="3683001" cy="1028701"/>
                <a:chOff x="1701799" y="5376333"/>
                <a:chExt cx="3683001" cy="1028701"/>
              </a:xfrm>
              <a:solidFill>
                <a:srgbClr val="FF0000">
                  <a:alpha val="26000"/>
                </a:srgbClr>
              </a:solidFill>
            </p:grpSpPr>
            <p:sp>
              <p:nvSpPr>
                <p:cNvPr id="26" name="Rectangle 25"/>
                <p:cNvSpPr/>
                <p:nvPr/>
              </p:nvSpPr>
              <p:spPr>
                <a:xfrm>
                  <a:off x="1778000" y="5376333"/>
                  <a:ext cx="3606800" cy="393700"/>
                </a:xfrm>
                <a:prstGeom prst="rect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 smtClean="0">
                      <a:ln w="1905"/>
                      <a:gradFill>
                        <a:gsLst>
                          <a:gs pos="0">
                            <a:schemeClr val="accent6">
                              <a:shade val="20000"/>
                              <a:satMod val="200000"/>
                            </a:schemeClr>
                          </a:gs>
                          <a:gs pos="78000">
                            <a:schemeClr val="accent6">
                              <a:tint val="90000"/>
                              <a:shade val="89000"/>
                              <a:satMod val="220000"/>
                            </a:schemeClr>
                          </a:gs>
                          <a:gs pos="100000">
                            <a:schemeClr val="accent6">
                              <a:tint val="12000"/>
                              <a:satMod val="255000"/>
                            </a:schemeClr>
                          </a:gs>
                        </a:gsLst>
                        <a:lin ang="5400000"/>
                      </a:gradFill>
                      <a:effectLst>
                        <a:innerShdw blurRad="69850" dist="43180" dir="5400000">
                          <a:srgbClr val="000000">
                            <a:alpha val="65000"/>
                          </a:srgbClr>
                        </a:innerShdw>
                      </a:effectLst>
                    </a:rPr>
                    <a:t>GBS</a:t>
                  </a:r>
                  <a:endParaRPr lang="en-US" b="1" dirty="0">
                    <a:ln w="1905"/>
                    <a:gradFill>
                      <a:gsLst>
                        <a:gs pos="0">
                          <a:schemeClr val="accent6">
                            <a:shade val="20000"/>
                            <a:satMod val="200000"/>
                          </a:schemeClr>
                        </a:gs>
                        <a:gs pos="78000">
                          <a:schemeClr val="accent6">
                            <a:tint val="90000"/>
                            <a:shade val="89000"/>
                            <a:satMod val="220000"/>
                          </a:schemeClr>
                        </a:gs>
                        <a:gs pos="100000">
                          <a:schemeClr val="accent6">
                            <a:tint val="12000"/>
                            <a:satMod val="255000"/>
                          </a:schemeClr>
                        </a:gs>
                      </a:gsLst>
                      <a:lin ang="5400000"/>
                    </a:gra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1701799" y="5770033"/>
                  <a:ext cx="249767" cy="635001"/>
                </a:xfrm>
                <a:prstGeom prst="rect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8000"/>
                    </a:solidFill>
                  </a:endParaRPr>
                </a:p>
              </p:txBody>
            </p:sp>
          </p:grpSp>
          <p:sp>
            <p:nvSpPr>
              <p:cNvPr id="25" name="Rectangle 24"/>
              <p:cNvSpPr/>
              <p:nvPr/>
            </p:nvSpPr>
            <p:spPr>
              <a:xfrm>
                <a:off x="1568147" y="5816601"/>
                <a:ext cx="3228276" cy="414865"/>
              </a:xfrm>
              <a:prstGeom prst="rect">
                <a:avLst/>
              </a:prstGeom>
              <a:solidFill>
                <a:srgbClr val="FF0000">
                  <a:alpha val="26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8000"/>
                  </a:solidFill>
                </a:endParaRPr>
              </a:p>
            </p:txBody>
          </p:sp>
        </p:grpSp>
        <p:sp>
          <p:nvSpPr>
            <p:cNvPr id="30" name="Rectangle 29"/>
            <p:cNvSpPr/>
            <p:nvPr/>
          </p:nvSpPr>
          <p:spPr>
            <a:xfrm>
              <a:off x="2800276" y="5275398"/>
              <a:ext cx="419100" cy="546288"/>
            </a:xfrm>
            <a:prstGeom prst="rect">
              <a:avLst/>
            </a:prstGeom>
            <a:solidFill>
              <a:srgbClr val="3366FF">
                <a:alpha val="28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8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39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1"/>
          <p:cNvSpPr>
            <a:spLocks noGrp="1"/>
          </p:cNvSpPr>
          <p:nvPr>
            <p:ph idx="4294967295"/>
          </p:nvPr>
        </p:nvSpPr>
        <p:spPr>
          <a:xfrm>
            <a:off x="3443111" y="788988"/>
            <a:ext cx="5497688" cy="30666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spcBef>
                <a:spcPts val="1000"/>
              </a:spcBef>
              <a:buNone/>
            </a:pPr>
            <a:r>
              <a:rPr lang="en-US" sz="1600" b="1" dirty="0" smtClean="0">
                <a:solidFill>
                  <a:srgbClr val="FF6600"/>
                </a:solidFill>
                <a:latin typeface="Helvetica Neue"/>
                <a:cs typeface="Helvetica Neue"/>
              </a:rPr>
              <a:t>E</a:t>
            </a:r>
            <a:r>
              <a:rPr lang="en-US" sz="1600" b="1" dirty="0" smtClean="0">
                <a:solidFill>
                  <a:srgbClr val="000090"/>
                </a:solidFill>
                <a:latin typeface="Helvetica Neue"/>
                <a:cs typeface="Helvetica Neue"/>
              </a:rPr>
              <a:t>xtreme </a:t>
            </a:r>
            <a:r>
              <a:rPr lang="en-US" sz="1600" b="1" dirty="0" smtClean="0">
                <a:solidFill>
                  <a:srgbClr val="FF6600"/>
                </a:solidFill>
                <a:latin typeface="Helvetica Neue"/>
                <a:cs typeface="Helvetica Neue"/>
              </a:rPr>
              <a:t>L</a:t>
            </a:r>
            <a:r>
              <a:rPr lang="en-US" sz="1600" b="1" dirty="0" smtClean="0">
                <a:solidFill>
                  <a:srgbClr val="000090"/>
                </a:solidFill>
                <a:latin typeface="Helvetica Neue"/>
                <a:cs typeface="Helvetica Neue"/>
              </a:rPr>
              <a:t>ight </a:t>
            </a:r>
            <a:r>
              <a:rPr lang="en-US" sz="1600" b="1" dirty="0" smtClean="0">
                <a:solidFill>
                  <a:srgbClr val="FF6600"/>
                </a:solidFill>
                <a:latin typeface="Helvetica Neue"/>
                <a:cs typeface="Helvetica Neue"/>
              </a:rPr>
              <a:t>I</a:t>
            </a:r>
            <a:r>
              <a:rPr lang="en-US" sz="1600" b="1" dirty="0" smtClean="0">
                <a:solidFill>
                  <a:srgbClr val="000090"/>
                </a:solidFill>
                <a:latin typeface="Helvetica Neue"/>
                <a:cs typeface="Helvetica Neue"/>
              </a:rPr>
              <a:t>nfrastructure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6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Pan–European Research Center</a:t>
            </a:r>
          </a:p>
          <a:p>
            <a:pPr marL="0" indent="0" algn="just">
              <a:lnSpc>
                <a:spcPct val="110000"/>
              </a:lnSpc>
              <a:spcBef>
                <a:spcPts val="1600"/>
              </a:spcBef>
              <a:buNone/>
            </a:pPr>
            <a:r>
              <a:rPr lang="en-US" sz="16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Target:</a:t>
            </a:r>
            <a:r>
              <a:rPr lang="en-US" sz="1600" b="1" dirty="0" smtClean="0">
                <a:solidFill>
                  <a:srgbClr val="000090"/>
                </a:solidFill>
                <a:latin typeface="Helvetica Neue"/>
                <a:cs typeface="Helvetica Neue"/>
              </a:rPr>
              <a:t> implement the world’s largest laser research infrastructure</a:t>
            </a:r>
            <a:endParaRPr lang="en-US" sz="1600" b="1" dirty="0">
              <a:solidFill>
                <a:srgbClr val="000090"/>
              </a:solidFill>
              <a:latin typeface="Helvetica Neue"/>
              <a:cs typeface="Helvetica Neue"/>
            </a:endParaRPr>
          </a:p>
          <a:p>
            <a:pPr marL="0" indent="0" algn="just">
              <a:lnSpc>
                <a:spcPct val="110000"/>
              </a:lnSpc>
              <a:spcBef>
                <a:spcPts val="1000"/>
              </a:spcBef>
              <a:buNone/>
            </a:pPr>
            <a:r>
              <a:rPr lang="en-US" sz="16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Infrastructure:</a:t>
            </a:r>
            <a:r>
              <a:rPr lang="en-US" sz="1600" b="1" dirty="0" smtClean="0">
                <a:solidFill>
                  <a:srgbClr val="000090"/>
                </a:solidFill>
                <a:latin typeface="Helvetica Neue"/>
                <a:cs typeface="Helvetica Neue"/>
              </a:rPr>
              <a:t> distributed over three complementary </a:t>
            </a:r>
            <a:r>
              <a:rPr lang="en-US" sz="1600" b="1" dirty="0">
                <a:solidFill>
                  <a:srgbClr val="000090"/>
                </a:solidFill>
                <a:latin typeface="Helvetica Neue"/>
                <a:cs typeface="Helvetica Neue"/>
              </a:rPr>
              <a:t>pillars </a:t>
            </a:r>
            <a:r>
              <a:rPr lang="en-US" sz="1600" b="1" dirty="0" smtClean="0">
                <a:solidFill>
                  <a:srgbClr val="000090"/>
                </a:solidFill>
                <a:latin typeface="Helvetica Neue"/>
                <a:cs typeface="Helvetica Neue"/>
              </a:rPr>
              <a:t>(CZ, HU, RO) – </a:t>
            </a:r>
            <a:r>
              <a:rPr lang="en-US" sz="1600" b="1" u="sng" dirty="0" smtClean="0">
                <a:solidFill>
                  <a:srgbClr val="008000"/>
                </a:solidFill>
                <a:latin typeface="Helvetica Neue"/>
                <a:cs typeface="Helvetica Neue"/>
              </a:rPr>
              <a:t>user facilities</a:t>
            </a:r>
          </a:p>
          <a:p>
            <a:pPr marL="0" indent="0" algn="just">
              <a:lnSpc>
                <a:spcPct val="110000"/>
              </a:lnSpc>
              <a:spcBef>
                <a:spcPts val="1000"/>
              </a:spcBef>
              <a:buNone/>
            </a:pPr>
            <a:r>
              <a:rPr lang="en-US" sz="1600" b="1" dirty="0">
                <a:solidFill>
                  <a:srgbClr val="FF0000"/>
                </a:solidFill>
                <a:latin typeface="Helvetica Neue"/>
                <a:cs typeface="Helvetica Neue"/>
              </a:rPr>
              <a:t>Strategy:</a:t>
            </a:r>
            <a:r>
              <a:rPr lang="en-US" sz="1600" b="1" dirty="0">
                <a:solidFill>
                  <a:srgbClr val="000090"/>
                </a:solidFill>
                <a:latin typeface="Helvetica Neue"/>
                <a:cs typeface="Helvetica Neue"/>
              </a:rPr>
              <a:t> first ESFRI project to be fully implemented in newer EU member </a:t>
            </a:r>
            <a:r>
              <a:rPr lang="en-US" sz="1600" b="1" dirty="0" smtClean="0">
                <a:solidFill>
                  <a:srgbClr val="000090"/>
                </a:solidFill>
                <a:latin typeface="Helvetica Neue"/>
                <a:cs typeface="Helvetica Neue"/>
              </a:rPr>
              <a:t>states</a:t>
            </a:r>
            <a:endParaRPr lang="en-US" sz="1600" b="1" dirty="0">
              <a:solidFill>
                <a:srgbClr val="000090"/>
              </a:solidFill>
              <a:latin typeface="Helvetica Neue"/>
              <a:cs typeface="Helvetica Neue"/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title" idx="4294967295"/>
          </p:nvPr>
        </p:nvSpPr>
        <p:spPr>
          <a:xfrm>
            <a:off x="0" y="-9525"/>
            <a:ext cx="7942066" cy="7604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 marL="180000" algn="l"/>
            <a:r>
              <a:rPr lang="en-US" sz="2800" dirty="0">
                <a:solidFill>
                  <a:srgbClr val="FF66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</a:t>
            </a:r>
            <a:r>
              <a:rPr lang="en-US" sz="2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xtreme </a:t>
            </a:r>
            <a:r>
              <a:rPr lang="en-US" sz="2800" dirty="0">
                <a:solidFill>
                  <a:srgbClr val="FF66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</a:t>
            </a:r>
            <a:r>
              <a:rPr lang="en-US" sz="2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ight </a:t>
            </a:r>
            <a:r>
              <a:rPr lang="en-US" sz="2800" dirty="0">
                <a:solidFill>
                  <a:srgbClr val="FF66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</a:t>
            </a:r>
            <a:r>
              <a:rPr lang="en-US" sz="2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nfrastructure in </a:t>
            </a:r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 Nutshell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5" name="Picture 4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901700" y="-673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23" y="903462"/>
            <a:ext cx="2927702" cy="41339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3110" y="3827778"/>
            <a:ext cx="5658552" cy="30124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3444" y="5005297"/>
            <a:ext cx="3090333" cy="14424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1000"/>
              </a:spcBef>
            </a:pPr>
            <a:r>
              <a:rPr lang="en-US" sz="16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Funding:</a:t>
            </a:r>
            <a:r>
              <a:rPr lang="en-US" sz="1600" b="1" dirty="0" smtClean="0">
                <a:solidFill>
                  <a:srgbClr val="000090"/>
                </a:solidFill>
                <a:latin typeface="Helvetica Neue"/>
                <a:cs typeface="Helvetica Neue"/>
              </a:rPr>
              <a:t> novel model combining ERDF funds for the implementation and contributions to an ERIC for the operation</a:t>
            </a:r>
            <a:endParaRPr lang="en-US" sz="1600" b="1" dirty="0">
              <a:solidFill>
                <a:srgbClr val="000090"/>
              </a:solidFill>
              <a:latin typeface="Helvetica Neue"/>
              <a:cs typeface="Helvetica Neue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40811" y="4520067"/>
            <a:ext cx="69237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i="1" dirty="0" smtClean="0">
                <a:solidFill>
                  <a:srgbClr val="FFFF00"/>
                </a:solidFill>
                <a:latin typeface="Helvetica Neue"/>
                <a:cs typeface="Helvetica Neue"/>
              </a:rPr>
              <a:t>ELI–DC</a:t>
            </a:r>
            <a:endParaRPr lang="en-US" sz="105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66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</a:t>
            </a:r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I–NP Gamma Beam System Concept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90" name="Picture 89" descr="sigla_ELI-N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pic>
        <p:nvPicPr>
          <p:cNvPr id="263" name="Immagine 8" descr="spectrum_in_theta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4" t="8983" r="6954" b="2759"/>
          <a:stretch/>
        </p:blipFill>
        <p:spPr bwMode="auto">
          <a:xfrm>
            <a:off x="5106087" y="3419270"/>
            <a:ext cx="3960000" cy="336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418771" y="3655358"/>
            <a:ext cx="1879099" cy="1682424"/>
            <a:chOff x="4667460" y="4183810"/>
            <a:chExt cx="3790072" cy="2620904"/>
          </a:xfrm>
        </p:grpSpPr>
        <p:grpSp>
          <p:nvGrpSpPr>
            <p:cNvPr id="264" name="Group 263"/>
            <p:cNvGrpSpPr/>
            <p:nvPr/>
          </p:nvGrpSpPr>
          <p:grpSpPr>
            <a:xfrm>
              <a:off x="4667460" y="4183810"/>
              <a:ext cx="3541404" cy="2394790"/>
              <a:chOff x="4667460" y="4183810"/>
              <a:chExt cx="3541404" cy="2394790"/>
            </a:xfrm>
          </p:grpSpPr>
          <p:grpSp>
            <p:nvGrpSpPr>
              <p:cNvPr id="265" name="Group 264"/>
              <p:cNvGrpSpPr/>
              <p:nvPr/>
            </p:nvGrpSpPr>
            <p:grpSpPr>
              <a:xfrm>
                <a:off x="4980859" y="4183810"/>
                <a:ext cx="3228005" cy="2394790"/>
                <a:chOff x="1521796" y="3675814"/>
                <a:chExt cx="3228005" cy="2394790"/>
              </a:xfrm>
            </p:grpSpPr>
            <p:pic>
              <p:nvPicPr>
                <p:cNvPr id="267" name="Picture 266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521796" y="3675814"/>
                  <a:ext cx="3202394" cy="2394790"/>
                </a:xfrm>
                <a:prstGeom prst="rect">
                  <a:avLst/>
                </a:prstGeom>
              </p:spPr>
            </p:pic>
            <p:sp>
              <p:nvSpPr>
                <p:cNvPr id="268" name="Rectangle 267"/>
                <p:cNvSpPr/>
                <p:nvPr/>
              </p:nvSpPr>
              <p:spPr>
                <a:xfrm>
                  <a:off x="4351413" y="3675814"/>
                  <a:ext cx="398388" cy="40506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9" name="Rectangle 268"/>
                <p:cNvSpPr/>
                <p:nvPr/>
              </p:nvSpPr>
              <p:spPr>
                <a:xfrm>
                  <a:off x="1896533" y="3911600"/>
                  <a:ext cx="2853268" cy="1930400"/>
                </a:xfrm>
                <a:prstGeom prst="rect">
                  <a:avLst/>
                </a:prstGeom>
                <a:noFill/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66" name="TextBox 265"/>
              <p:cNvSpPr txBox="1"/>
              <p:nvPr/>
            </p:nvSpPr>
            <p:spPr>
              <a:xfrm rot="16200000">
                <a:off x="4488195" y="4936001"/>
                <a:ext cx="870670" cy="5121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err="1" smtClean="0">
                    <a:latin typeface="Helvetica"/>
                    <a:cs typeface="Helvetica"/>
                  </a:rPr>
                  <a:t>dN</a:t>
                </a:r>
                <a:r>
                  <a:rPr lang="en-US" sz="1050" dirty="0" smtClean="0">
                    <a:latin typeface="Helvetica"/>
                    <a:cs typeface="Helvetica"/>
                  </a:rPr>
                  <a:t>/</a:t>
                </a:r>
                <a:r>
                  <a:rPr lang="en-US" sz="1050" dirty="0" err="1" smtClean="0">
                    <a:latin typeface="Helvetica"/>
                    <a:cs typeface="Helvetica"/>
                  </a:rPr>
                  <a:t>dE</a:t>
                </a:r>
                <a:endParaRPr lang="en-US" sz="1050" dirty="0">
                  <a:latin typeface="Helvetica"/>
                  <a:cs typeface="Helvetica"/>
                </a:endParaRPr>
              </a:p>
            </p:txBody>
          </p:sp>
        </p:grpSp>
        <p:cxnSp>
          <p:nvCxnSpPr>
            <p:cNvPr id="270" name="Straight Arrow Connector 269"/>
            <p:cNvCxnSpPr/>
            <p:nvPr/>
          </p:nvCxnSpPr>
          <p:spPr>
            <a:xfrm flipH="1">
              <a:off x="6660677" y="4978400"/>
              <a:ext cx="115452" cy="438732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72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64983448"/>
                </p:ext>
              </p:extLst>
            </p:nvPr>
          </p:nvGraphicFramePr>
          <p:xfrm>
            <a:off x="6316678" y="4536413"/>
            <a:ext cx="687994" cy="4589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37" name="Equation" r:id="rId6" imgW="647700" imgH="431800" progId="Equation.3">
                    <p:embed/>
                  </p:oleObj>
                </mc:Choice>
                <mc:Fallback>
                  <p:oleObj name="Equation" r:id="rId6" imgW="647700" imgH="431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16678" y="4536413"/>
                          <a:ext cx="687994" cy="4589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3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36758452"/>
                </p:ext>
              </p:extLst>
            </p:nvPr>
          </p:nvGraphicFramePr>
          <p:xfrm>
            <a:off x="7645355" y="4406121"/>
            <a:ext cx="417513" cy="2428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38" name="Equation" r:id="rId8" imgW="393700" imgH="228600" progId="Equation.3">
                    <p:embed/>
                  </p:oleObj>
                </mc:Choice>
                <mc:Fallback>
                  <p:oleObj name="Equation" r:id="rId8" imgW="3937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45355" y="4406121"/>
                          <a:ext cx="417513" cy="2428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49844525"/>
                </p:ext>
              </p:extLst>
            </p:nvPr>
          </p:nvGraphicFramePr>
          <p:xfrm>
            <a:off x="7596215" y="6496526"/>
            <a:ext cx="861317" cy="3081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39" name="Equation" r:id="rId10" imgW="711200" imgH="254000" progId="Equation.3">
                    <p:embed/>
                  </p:oleObj>
                </mc:Choice>
                <mc:Fallback>
                  <p:oleObj name="Equation" r:id="rId10" imgW="711200" imgH="254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96215" y="6496526"/>
                          <a:ext cx="861317" cy="3081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5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68621520"/>
                </p:ext>
              </p:extLst>
            </p:nvPr>
          </p:nvGraphicFramePr>
          <p:xfrm>
            <a:off x="6316679" y="6489790"/>
            <a:ext cx="861317" cy="3081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40" name="Equation" r:id="rId12" imgW="711200" imgH="254000" progId="Equation.3">
                    <p:embed/>
                  </p:oleObj>
                </mc:Choice>
                <mc:Fallback>
                  <p:oleObj name="Equation" r:id="rId12" imgW="711200" imgH="254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16679" y="6489790"/>
                          <a:ext cx="861317" cy="3081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" name="Oval 6"/>
          <p:cNvSpPr/>
          <p:nvPr/>
        </p:nvSpPr>
        <p:spPr>
          <a:xfrm>
            <a:off x="6831676" y="3655358"/>
            <a:ext cx="354518" cy="1678100"/>
          </a:xfrm>
          <a:prstGeom prst="ellipse">
            <a:avLst/>
          </a:prstGeom>
          <a:noFill/>
          <a:ln w="3175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Text Box 13"/>
          <p:cNvSpPr txBox="1">
            <a:spLocks noChangeArrowheads="1"/>
          </p:cNvSpPr>
          <p:nvPr/>
        </p:nvSpPr>
        <p:spPr bwMode="auto">
          <a:xfrm>
            <a:off x="76305" y="3636906"/>
            <a:ext cx="4878505" cy="320857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/>
              <a:buChar char="•"/>
            </a:pPr>
            <a:r>
              <a:rPr lang="fr-FR" b="1" dirty="0" smtClean="0">
                <a:solidFill>
                  <a:srgbClr val="FF0000"/>
                </a:solidFill>
                <a:latin typeface="Helvetica Neue"/>
                <a:ea typeface="MS PGothic" charset="0"/>
                <a:cs typeface="Helvetica Neue"/>
              </a:rPr>
              <a:t>THE SOLUTION: </a:t>
            </a:r>
            <a:r>
              <a:rPr lang="fr-FR" b="1" dirty="0" smtClean="0">
                <a:solidFill>
                  <a:srgbClr val="000090"/>
                </a:solidFill>
                <a:latin typeface="Helvetica Neue"/>
                <a:ea typeface="MS PGothic" charset="0"/>
                <a:cs typeface="Helvetica Neue"/>
              </a:rPr>
              <a:t>Inverse Compton </a:t>
            </a:r>
            <a:r>
              <a:rPr lang="fr-FR" b="1" dirty="0" err="1" smtClean="0">
                <a:solidFill>
                  <a:srgbClr val="000090"/>
                </a:solidFill>
                <a:latin typeface="Helvetica Neue"/>
                <a:ea typeface="MS PGothic" charset="0"/>
                <a:cs typeface="Helvetica Neue"/>
              </a:rPr>
              <a:t>Scattering</a:t>
            </a:r>
            <a:r>
              <a:rPr lang="fr-FR" b="1" dirty="0" smtClean="0">
                <a:solidFill>
                  <a:srgbClr val="FF0000"/>
                </a:solidFill>
                <a:latin typeface="Helvetica Neue"/>
                <a:ea typeface="MS PGothic" charset="0"/>
                <a:cs typeface="Helvetica Neue"/>
              </a:rPr>
              <a:t> </a:t>
            </a:r>
            <a:r>
              <a:rPr lang="fr-FR" b="1" dirty="0" smtClean="0">
                <a:solidFill>
                  <a:srgbClr val="000090"/>
                </a:solidFill>
                <a:latin typeface="Helvetica Neue"/>
                <a:ea typeface="MS PGothic" charset="0"/>
                <a:cs typeface="Helvetica Neue"/>
              </a:rPr>
              <a:t>of </a:t>
            </a:r>
            <a:r>
              <a:rPr lang="fr-FR" b="1" dirty="0">
                <a:solidFill>
                  <a:srgbClr val="000090"/>
                </a:solidFill>
                <a:latin typeface="Helvetica Neue"/>
                <a:ea typeface="MS PGothic" charset="0"/>
                <a:cs typeface="Helvetica Neue"/>
              </a:rPr>
              <a:t>laser pulses </a:t>
            </a:r>
            <a:r>
              <a:rPr lang="fr-FR" b="1" dirty="0" smtClean="0">
                <a:solidFill>
                  <a:srgbClr val="000090"/>
                </a:solidFill>
                <a:latin typeface="Helvetica Neue"/>
                <a:ea typeface="MS PGothic" charset="0"/>
                <a:cs typeface="Helvetica Neue"/>
              </a:rPr>
              <a:t>on </a:t>
            </a:r>
            <a:r>
              <a:rPr lang="fr-FR" b="1" dirty="0" err="1" smtClean="0">
                <a:solidFill>
                  <a:srgbClr val="000090"/>
                </a:solidFill>
                <a:latin typeface="Helvetica Neue"/>
                <a:ea typeface="MS PGothic" charset="0"/>
                <a:cs typeface="Helvetica Neue"/>
              </a:rPr>
              <a:t>relativistic</a:t>
            </a:r>
            <a:r>
              <a:rPr lang="fr-FR" b="1" dirty="0" smtClean="0">
                <a:solidFill>
                  <a:srgbClr val="000090"/>
                </a:solidFill>
                <a:latin typeface="Helvetica Neue"/>
                <a:ea typeface="MS PGothic" charset="0"/>
                <a:cs typeface="Helvetica Neue"/>
              </a:rPr>
              <a:t> </a:t>
            </a:r>
            <a:r>
              <a:rPr lang="fr-FR" b="1" dirty="0" err="1" smtClean="0">
                <a:solidFill>
                  <a:srgbClr val="000090"/>
                </a:solidFill>
                <a:latin typeface="Helvetica Neue"/>
                <a:ea typeface="MS PGothic" charset="0"/>
                <a:cs typeface="Helvetica Neue"/>
              </a:rPr>
              <a:t>electron</a:t>
            </a:r>
            <a:r>
              <a:rPr lang="fr-FR" b="1" dirty="0" smtClean="0">
                <a:solidFill>
                  <a:srgbClr val="000090"/>
                </a:solidFill>
                <a:latin typeface="Helvetica Neue"/>
                <a:ea typeface="MS PGothic" charset="0"/>
                <a:cs typeface="Helvetica Neue"/>
              </a:rPr>
              <a:t> pulses</a:t>
            </a:r>
          </a:p>
          <a:p>
            <a:pPr marL="742950" lvl="1" indent="-285750">
              <a:lnSpc>
                <a:spcPct val="150000"/>
              </a:lnSpc>
              <a:spcBef>
                <a:spcPts val="600"/>
              </a:spcBef>
              <a:buFont typeface="Arial"/>
              <a:buChar char="•"/>
            </a:pPr>
            <a:r>
              <a:rPr lang="fr-FR" b="1" dirty="0" err="1" smtClean="0">
                <a:solidFill>
                  <a:srgbClr val="FF6600"/>
                </a:solidFill>
                <a:latin typeface="Helvetica Neue"/>
                <a:ea typeface="MS PGothic" charset="0"/>
                <a:cs typeface="Helvetica Neue"/>
              </a:rPr>
              <a:t>high</a:t>
            </a:r>
            <a:r>
              <a:rPr lang="fr-FR" b="1" dirty="0" smtClean="0">
                <a:solidFill>
                  <a:srgbClr val="FF6600"/>
                </a:solidFill>
                <a:latin typeface="Helvetica Neue"/>
                <a:ea typeface="MS PGothic" charset="0"/>
                <a:cs typeface="Helvetica Neue"/>
              </a:rPr>
              <a:t> </a:t>
            </a:r>
            <a:r>
              <a:rPr lang="fr-FR" b="1" dirty="0" err="1" smtClean="0">
                <a:solidFill>
                  <a:srgbClr val="FF6600"/>
                </a:solidFill>
                <a:latin typeface="Helvetica Neue"/>
                <a:ea typeface="MS PGothic" charset="0"/>
                <a:cs typeface="Helvetica Neue"/>
              </a:rPr>
              <a:t>intensity</a:t>
            </a:r>
            <a:r>
              <a:rPr lang="fr-FR" b="1" dirty="0" smtClean="0">
                <a:solidFill>
                  <a:srgbClr val="FF6600"/>
                </a:solidFill>
                <a:latin typeface="Helvetica Neue"/>
                <a:ea typeface="MS PGothic" charset="0"/>
                <a:cs typeface="Helvetica Neue"/>
              </a:rPr>
              <a:t> / </a:t>
            </a:r>
            <a:r>
              <a:rPr lang="fr-FR" b="1" dirty="0" err="1" smtClean="0">
                <a:solidFill>
                  <a:srgbClr val="FF6600"/>
                </a:solidFill>
                <a:latin typeface="Helvetica Neue"/>
                <a:ea typeface="MS PGothic" charset="0"/>
                <a:cs typeface="Helvetica Neue"/>
              </a:rPr>
              <a:t>small</a:t>
            </a:r>
            <a:r>
              <a:rPr lang="fr-FR" b="1" dirty="0" smtClean="0">
                <a:solidFill>
                  <a:srgbClr val="FF6600"/>
                </a:solidFill>
                <a:latin typeface="Helvetica Neue"/>
                <a:ea typeface="MS PGothic" charset="0"/>
                <a:cs typeface="Helvetica Neue"/>
              </a:rPr>
              <a:t> </a:t>
            </a:r>
            <a:r>
              <a:rPr lang="fr-FR" b="1" dirty="0" err="1" smtClean="0">
                <a:solidFill>
                  <a:srgbClr val="FF6600"/>
                </a:solidFill>
                <a:latin typeface="Helvetica Neue"/>
                <a:ea typeface="MS PGothic" charset="0"/>
                <a:cs typeface="Helvetica Neue"/>
              </a:rPr>
              <a:t>emittance</a:t>
            </a:r>
            <a:r>
              <a:rPr lang="fr-FR" b="1" dirty="0" smtClean="0">
                <a:solidFill>
                  <a:srgbClr val="FF6600"/>
                </a:solidFill>
                <a:latin typeface="Helvetica Neue"/>
                <a:ea typeface="MS PGothic" charset="0"/>
                <a:cs typeface="Helvetica Neue"/>
              </a:rPr>
              <a:t> e</a:t>
            </a:r>
            <a:r>
              <a:rPr lang="fr-FR" b="1" baseline="30000" dirty="0" smtClean="0">
                <a:solidFill>
                  <a:srgbClr val="FF6600"/>
                </a:solidFill>
                <a:latin typeface="Helvetica Neue"/>
                <a:ea typeface="MS PGothic" charset="0"/>
                <a:cs typeface="Helvetica Neue"/>
              </a:rPr>
              <a:t>–</a:t>
            </a:r>
            <a:r>
              <a:rPr lang="fr-FR" b="1" dirty="0" smtClean="0">
                <a:solidFill>
                  <a:srgbClr val="FF6600"/>
                </a:solidFill>
                <a:latin typeface="Helvetica Neue"/>
                <a:ea typeface="MS PGothic" charset="0"/>
                <a:cs typeface="Helvetica Neue"/>
              </a:rPr>
              <a:t> </a:t>
            </a:r>
            <a:r>
              <a:rPr lang="fr-FR" b="1" dirty="0" err="1" smtClean="0">
                <a:solidFill>
                  <a:srgbClr val="FF6600"/>
                </a:solidFill>
                <a:latin typeface="Helvetica Neue"/>
                <a:ea typeface="MS PGothic" charset="0"/>
                <a:cs typeface="Helvetica Neue"/>
              </a:rPr>
              <a:t>beam</a:t>
            </a:r>
            <a:r>
              <a:rPr lang="fr-FR" b="1" dirty="0" smtClean="0">
                <a:solidFill>
                  <a:srgbClr val="FF6600"/>
                </a:solidFill>
                <a:latin typeface="Helvetica Neue"/>
                <a:ea typeface="MS PGothic" charset="0"/>
                <a:cs typeface="Helvetica Neue"/>
              </a:rPr>
              <a:t> </a:t>
            </a:r>
            <a:r>
              <a:rPr lang="fr-FR" b="1" dirty="0" err="1" smtClean="0">
                <a:solidFill>
                  <a:srgbClr val="FF6600"/>
                </a:solidFill>
                <a:latin typeface="Helvetica Neue"/>
                <a:ea typeface="MS PGothic" charset="0"/>
                <a:cs typeface="Helvetica Neue"/>
              </a:rPr>
              <a:t>from</a:t>
            </a:r>
            <a:r>
              <a:rPr lang="fr-FR" b="1" dirty="0" smtClean="0">
                <a:solidFill>
                  <a:srgbClr val="FF6600"/>
                </a:solidFill>
                <a:latin typeface="Helvetica Neue"/>
                <a:ea typeface="MS PGothic" charset="0"/>
                <a:cs typeface="Helvetica Neue"/>
              </a:rPr>
              <a:t> a warm LINAC</a:t>
            </a:r>
            <a:endParaRPr lang="fr-FR" b="1" dirty="0">
              <a:solidFill>
                <a:srgbClr val="FF6600"/>
              </a:solidFill>
              <a:latin typeface="Helvetica Neue"/>
              <a:ea typeface="MS PGothic" charset="0"/>
              <a:cs typeface="Helvetica Neue"/>
            </a:endParaRPr>
          </a:p>
          <a:p>
            <a:pPr marL="742950" lvl="1" indent="-285750">
              <a:lnSpc>
                <a:spcPct val="150000"/>
              </a:lnSpc>
              <a:spcBef>
                <a:spcPts val="600"/>
              </a:spcBef>
              <a:buFont typeface="Arial"/>
              <a:buChar char="•"/>
            </a:pPr>
            <a:r>
              <a:rPr lang="fr-FR" b="1" dirty="0" err="1" smtClean="0">
                <a:solidFill>
                  <a:srgbClr val="008000"/>
                </a:solidFill>
                <a:latin typeface="Helvetica Neue"/>
                <a:ea typeface="MS PGothic" charset="0"/>
                <a:cs typeface="Helvetica Neue"/>
              </a:rPr>
              <a:t>very</a:t>
            </a:r>
            <a:r>
              <a:rPr lang="fr-FR" b="1" dirty="0" smtClean="0">
                <a:solidFill>
                  <a:srgbClr val="008000"/>
                </a:solidFill>
                <a:latin typeface="Helvetica Neue"/>
                <a:ea typeface="MS PGothic" charset="0"/>
                <a:cs typeface="Helvetica Neue"/>
              </a:rPr>
              <a:t> </a:t>
            </a:r>
            <a:r>
              <a:rPr lang="fr-FR" b="1" dirty="0">
                <a:solidFill>
                  <a:srgbClr val="008000"/>
                </a:solidFill>
                <a:latin typeface="Helvetica Neue"/>
                <a:ea typeface="MS PGothic" charset="0"/>
                <a:cs typeface="Helvetica Neue"/>
              </a:rPr>
              <a:t>brillant </a:t>
            </a:r>
            <a:r>
              <a:rPr lang="fr-FR" b="1" dirty="0" err="1">
                <a:solidFill>
                  <a:srgbClr val="008000"/>
                </a:solidFill>
                <a:latin typeface="Helvetica Neue"/>
                <a:ea typeface="MS PGothic" charset="0"/>
                <a:cs typeface="Helvetica Neue"/>
              </a:rPr>
              <a:t>high</a:t>
            </a:r>
            <a:r>
              <a:rPr lang="fr-FR" b="1" dirty="0">
                <a:solidFill>
                  <a:srgbClr val="008000"/>
                </a:solidFill>
                <a:latin typeface="Helvetica Neue"/>
                <a:ea typeface="MS PGothic" charset="0"/>
                <a:cs typeface="Helvetica Neue"/>
              </a:rPr>
              <a:t> </a:t>
            </a:r>
            <a:r>
              <a:rPr lang="fr-FR" b="1" dirty="0" err="1" smtClean="0">
                <a:solidFill>
                  <a:srgbClr val="008000"/>
                </a:solidFill>
                <a:latin typeface="Helvetica Neue"/>
                <a:ea typeface="MS PGothic" charset="0"/>
                <a:cs typeface="Helvetica Neue"/>
              </a:rPr>
              <a:t>rep</a:t>
            </a:r>
            <a:r>
              <a:rPr lang="fr-FR" b="1" dirty="0" smtClean="0">
                <a:solidFill>
                  <a:srgbClr val="008000"/>
                </a:solidFill>
                <a:latin typeface="Helvetica Neue"/>
                <a:ea typeface="MS PGothic" charset="0"/>
                <a:cs typeface="Helvetica Neue"/>
              </a:rPr>
              <a:t>./rate </a:t>
            </a:r>
            <a:r>
              <a:rPr lang="fr-FR" b="1" dirty="0" err="1" smtClean="0">
                <a:solidFill>
                  <a:srgbClr val="008000"/>
                </a:solidFill>
                <a:latin typeface="Helvetica Neue"/>
                <a:ea typeface="MS PGothic" charset="0"/>
                <a:cs typeface="Helvetica Neue"/>
              </a:rPr>
              <a:t>int</a:t>
            </a:r>
            <a:r>
              <a:rPr lang="fr-FR" b="1" dirty="0" smtClean="0">
                <a:solidFill>
                  <a:srgbClr val="008000"/>
                </a:solidFill>
                <a:latin typeface="Helvetica Neue"/>
                <a:ea typeface="MS PGothic" charset="0"/>
                <a:cs typeface="Helvetica Neue"/>
              </a:rPr>
              <a:t>. laser</a:t>
            </a:r>
            <a:endParaRPr lang="fr-FR" b="1" dirty="0">
              <a:solidFill>
                <a:srgbClr val="008000"/>
              </a:solidFill>
              <a:latin typeface="Helvetica Neue"/>
              <a:ea typeface="MS PGothic" charset="0"/>
              <a:cs typeface="Helvetica Neue"/>
            </a:endParaRPr>
          </a:p>
          <a:p>
            <a:pPr marL="742950" lvl="1" indent="-285750">
              <a:lnSpc>
                <a:spcPct val="150000"/>
              </a:lnSpc>
              <a:spcBef>
                <a:spcPts val="600"/>
              </a:spcBef>
              <a:buFont typeface="Arial"/>
              <a:buChar char="•"/>
            </a:pPr>
            <a:r>
              <a:rPr lang="fr-FR" b="1" dirty="0" err="1">
                <a:solidFill>
                  <a:srgbClr val="000090"/>
                </a:solidFill>
                <a:latin typeface="Helvetica Neue"/>
                <a:ea typeface="MS PGothic" charset="0"/>
                <a:cs typeface="Helvetica Neue"/>
              </a:rPr>
              <a:t>small</a:t>
            </a:r>
            <a:r>
              <a:rPr lang="fr-FR" b="1" dirty="0">
                <a:solidFill>
                  <a:srgbClr val="000090"/>
                </a:solidFill>
                <a:latin typeface="Helvetica Neue"/>
                <a:ea typeface="MS PGothic" charset="0"/>
                <a:cs typeface="Helvetica Neue"/>
              </a:rPr>
              <a:t> collision volume</a:t>
            </a:r>
          </a:p>
        </p:txBody>
      </p:sp>
      <p:grpSp>
        <p:nvGrpSpPr>
          <p:cNvPr id="261" name="Group 260"/>
          <p:cNvGrpSpPr/>
          <p:nvPr/>
        </p:nvGrpSpPr>
        <p:grpSpPr>
          <a:xfrm>
            <a:off x="4984308" y="1178775"/>
            <a:ext cx="3638335" cy="1522829"/>
            <a:chOff x="3742052" y="3154902"/>
            <a:chExt cx="3638335" cy="1522829"/>
          </a:xfrm>
        </p:grpSpPr>
        <p:grpSp>
          <p:nvGrpSpPr>
            <p:cNvPr id="262" name="Group 261"/>
            <p:cNvGrpSpPr/>
            <p:nvPr/>
          </p:nvGrpSpPr>
          <p:grpSpPr>
            <a:xfrm>
              <a:off x="3742052" y="3154902"/>
              <a:ext cx="3638335" cy="1522829"/>
              <a:chOff x="3742052" y="3154902"/>
              <a:chExt cx="3638335" cy="1522829"/>
            </a:xfrm>
          </p:grpSpPr>
          <p:grpSp>
            <p:nvGrpSpPr>
              <p:cNvPr id="278" name="Group 277"/>
              <p:cNvGrpSpPr/>
              <p:nvPr/>
            </p:nvGrpSpPr>
            <p:grpSpPr>
              <a:xfrm>
                <a:off x="4531453" y="4139587"/>
                <a:ext cx="2595031" cy="152400"/>
                <a:chOff x="4603414" y="4139587"/>
                <a:chExt cx="3124200" cy="152400"/>
              </a:xfrm>
            </p:grpSpPr>
            <p:grpSp>
              <p:nvGrpSpPr>
                <p:cNvPr id="320" name="Group 9"/>
                <p:cNvGrpSpPr>
                  <a:grpSpLocks/>
                </p:cNvGrpSpPr>
                <p:nvPr/>
              </p:nvGrpSpPr>
              <p:grpSpPr bwMode="auto">
                <a:xfrm>
                  <a:off x="4603414" y="4139587"/>
                  <a:ext cx="2300288" cy="152400"/>
                  <a:chOff x="1536" y="1248"/>
                  <a:chExt cx="1449" cy="96"/>
                </a:xfrm>
              </p:grpSpPr>
              <p:grpSp>
                <p:nvGrpSpPr>
                  <p:cNvPr id="353" name="Group 10"/>
                  <p:cNvGrpSpPr>
                    <a:grpSpLocks/>
                  </p:cNvGrpSpPr>
                  <p:nvPr/>
                </p:nvGrpSpPr>
                <p:grpSpPr bwMode="auto">
                  <a:xfrm>
                    <a:off x="1536" y="1248"/>
                    <a:ext cx="249" cy="96"/>
                    <a:chOff x="336" y="2448"/>
                    <a:chExt cx="1200" cy="192"/>
                  </a:xfrm>
                </p:grpSpPr>
                <p:grpSp>
                  <p:nvGrpSpPr>
                    <p:cNvPr id="429" name="Group 1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437" name="Group 1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441" name="AutoShape 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42" name="AutoShape 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438" name="Group 1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439" name="AutoShape 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40" name="AutoShape 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430" name="Group 1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12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431" name="Group 1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435" name="AutoShape 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36" name="AutoShape 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432" name="Group 2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433" name="AutoShape 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34" name="AutoShape 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354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1775" y="1248"/>
                    <a:ext cx="249" cy="96"/>
                    <a:chOff x="336" y="2448"/>
                    <a:chExt cx="1200" cy="192"/>
                  </a:xfrm>
                </p:grpSpPr>
                <p:grpSp>
                  <p:nvGrpSpPr>
                    <p:cNvPr id="415" name="Group 2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423" name="Group 2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427" name="AutoShape 2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28" name="AutoShape 2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424" name="Group 3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425" name="AutoShape 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26" name="AutoShape 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416" name="Group 3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12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417" name="Group 3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421" name="AutoShape 3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22" name="AutoShape 3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418" name="Group 3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419" name="AutoShape 3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20" name="AutoShape 3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355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2016" y="1248"/>
                    <a:ext cx="249" cy="96"/>
                    <a:chOff x="336" y="2448"/>
                    <a:chExt cx="1200" cy="192"/>
                  </a:xfrm>
                </p:grpSpPr>
                <p:grpSp>
                  <p:nvGrpSpPr>
                    <p:cNvPr id="401" name="Group 4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409" name="Group 4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413" name="AutoShape 4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14" name="AutoShape 4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410" name="Group 4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411" name="AutoShape 4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12" name="AutoShape 4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402" name="Group 4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12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403" name="Group 4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407" name="AutoShape 5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08" name="AutoShape 5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404" name="Group 5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405" name="AutoShape 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06" name="AutoShape 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356" name="Group 55"/>
                  <p:cNvGrpSpPr>
                    <a:grpSpLocks/>
                  </p:cNvGrpSpPr>
                  <p:nvPr/>
                </p:nvGrpSpPr>
                <p:grpSpPr bwMode="auto">
                  <a:xfrm>
                    <a:off x="2256" y="1248"/>
                    <a:ext cx="249" cy="96"/>
                    <a:chOff x="336" y="2448"/>
                    <a:chExt cx="1200" cy="192"/>
                  </a:xfrm>
                </p:grpSpPr>
                <p:grpSp>
                  <p:nvGrpSpPr>
                    <p:cNvPr id="387" name="Group 5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395" name="Group 5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399" name="AutoShape 5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00" name="AutoShape 5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396" name="Group 6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397" name="AutoShape 6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98" name="AutoShape 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388" name="Group 6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12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389" name="Group 6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393" name="AutoShape 6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94" name="AutoShape 6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390" name="Group 6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391" name="AutoShape 6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92" name="AutoShape 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357" name="Group 70"/>
                  <p:cNvGrpSpPr>
                    <a:grpSpLocks/>
                  </p:cNvGrpSpPr>
                  <p:nvPr/>
                </p:nvGrpSpPr>
                <p:grpSpPr bwMode="auto">
                  <a:xfrm>
                    <a:off x="2495" y="1248"/>
                    <a:ext cx="249" cy="96"/>
                    <a:chOff x="336" y="2448"/>
                    <a:chExt cx="1200" cy="192"/>
                  </a:xfrm>
                </p:grpSpPr>
                <p:grpSp>
                  <p:nvGrpSpPr>
                    <p:cNvPr id="373" name="Group 7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381" name="Group 7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385" name="AutoShape 7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86" name="AutoShape 7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382" name="Group 7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383" name="AutoShape 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84" name="AutoShape 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374" name="Group 7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12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375" name="Group 7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379" name="AutoShape 8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80" name="AutoShape 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376" name="Group 8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377" name="AutoShape 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78" name="AutoShape 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358" name="Group 85"/>
                  <p:cNvGrpSpPr>
                    <a:grpSpLocks/>
                  </p:cNvGrpSpPr>
                  <p:nvPr/>
                </p:nvGrpSpPr>
                <p:grpSpPr bwMode="auto">
                  <a:xfrm>
                    <a:off x="2736" y="1248"/>
                    <a:ext cx="249" cy="96"/>
                    <a:chOff x="336" y="2448"/>
                    <a:chExt cx="1200" cy="192"/>
                  </a:xfrm>
                </p:grpSpPr>
                <p:grpSp>
                  <p:nvGrpSpPr>
                    <p:cNvPr id="359" name="Group 8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367" name="Group 8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371" name="AutoShape 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72" name="AutoShape 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368" name="Group 9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369" name="AutoShape 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70" name="AutoShape 9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360" name="Group 9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12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361" name="Group 9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365" name="AutoShape 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66" name="AutoShape 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362" name="Group 9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363" name="AutoShape 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64" name="AutoShape 9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321" name="Group 100"/>
                <p:cNvGrpSpPr>
                  <a:grpSpLocks/>
                </p:cNvGrpSpPr>
                <p:nvPr/>
              </p:nvGrpSpPr>
              <p:grpSpPr bwMode="auto">
                <a:xfrm>
                  <a:off x="6889414" y="4139587"/>
                  <a:ext cx="838200" cy="152400"/>
                  <a:chOff x="336" y="2448"/>
                  <a:chExt cx="2544" cy="192"/>
                </a:xfrm>
              </p:grpSpPr>
              <p:grpSp>
                <p:nvGrpSpPr>
                  <p:cNvPr id="322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36" y="2448"/>
                    <a:ext cx="1200" cy="192"/>
                    <a:chOff x="336" y="2448"/>
                    <a:chExt cx="1200" cy="192"/>
                  </a:xfrm>
                </p:grpSpPr>
                <p:grpSp>
                  <p:nvGrpSpPr>
                    <p:cNvPr id="339" name="Group 10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347" name="Group 10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351" name="AutoShape 10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52" name="AutoShape 10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348" name="Group 10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349" name="AutoShape 10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50" name="AutoShape 10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340" name="Group 10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12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341" name="Group 11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345" name="AutoShape 1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46" name="AutoShape 1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342" name="Group 34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343" name="AutoShape 1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44" name="AutoShape 1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323" name="Group 116"/>
                  <p:cNvGrpSpPr>
                    <a:grpSpLocks/>
                  </p:cNvGrpSpPr>
                  <p:nvPr/>
                </p:nvGrpSpPr>
                <p:grpSpPr bwMode="auto">
                  <a:xfrm>
                    <a:off x="1488" y="2448"/>
                    <a:ext cx="1200" cy="192"/>
                    <a:chOff x="336" y="2448"/>
                    <a:chExt cx="1200" cy="192"/>
                  </a:xfrm>
                </p:grpSpPr>
                <p:grpSp>
                  <p:nvGrpSpPr>
                    <p:cNvPr id="325" name="Group 1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333" name="Group 11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337" name="AutoShape 1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38" name="AutoShape 1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334" name="Group 12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335" name="AutoShape 1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36" name="AutoShape 1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326" name="Group 12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12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327" name="Group 12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331" name="AutoShape 12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32" name="AutoShape 12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328" name="Group 12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329" name="AutoShape 12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30" name="AutoShape 13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sp>
                <p:nvSpPr>
                  <p:cNvPr id="324" name="AutoShape 131"/>
                  <p:cNvSpPr>
                    <a:spLocks noChangeArrowheads="1"/>
                  </p:cNvSpPr>
                  <p:nvPr/>
                </p:nvSpPr>
                <p:spPr bwMode="auto">
                  <a:xfrm>
                    <a:off x="2640" y="2496"/>
                    <a:ext cx="240" cy="96"/>
                  </a:xfrm>
                  <a:prstGeom prst="rightArrow">
                    <a:avLst>
                      <a:gd name="adj1" fmla="val 50000"/>
                      <a:gd name="adj2" fmla="val 62500"/>
                    </a:avLst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79" name="Group 100"/>
              <p:cNvGrpSpPr>
                <a:grpSpLocks/>
              </p:cNvGrpSpPr>
              <p:nvPr/>
            </p:nvGrpSpPr>
            <p:grpSpPr bwMode="auto">
              <a:xfrm rot="9777896">
                <a:off x="4487165" y="3667102"/>
                <a:ext cx="2577814" cy="139219"/>
                <a:chOff x="336" y="2448"/>
                <a:chExt cx="2554" cy="192"/>
              </a:xfrm>
              <a:solidFill>
                <a:srgbClr val="008000"/>
              </a:solidFill>
            </p:grpSpPr>
            <p:grpSp>
              <p:nvGrpSpPr>
                <p:cNvPr id="289" name="Group 101"/>
                <p:cNvGrpSpPr>
                  <a:grpSpLocks/>
                </p:cNvGrpSpPr>
                <p:nvPr/>
              </p:nvGrpSpPr>
              <p:grpSpPr bwMode="auto">
                <a:xfrm>
                  <a:off x="336" y="2448"/>
                  <a:ext cx="1200" cy="192"/>
                  <a:chOff x="336" y="2448"/>
                  <a:chExt cx="1200" cy="192"/>
                </a:xfrm>
                <a:grpFill/>
              </p:grpSpPr>
              <p:grpSp>
                <p:nvGrpSpPr>
                  <p:cNvPr id="306" name="Group 102"/>
                  <p:cNvGrpSpPr>
                    <a:grpSpLocks/>
                  </p:cNvGrpSpPr>
                  <p:nvPr/>
                </p:nvGrpSpPr>
                <p:grpSpPr bwMode="auto">
                  <a:xfrm>
                    <a:off x="336" y="2448"/>
                    <a:ext cx="624" cy="192"/>
                    <a:chOff x="336" y="2448"/>
                    <a:chExt cx="624" cy="192"/>
                  </a:xfrm>
                  <a:grpFill/>
                </p:grpSpPr>
                <p:grpSp>
                  <p:nvGrpSpPr>
                    <p:cNvPr id="314" name="Group 10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448"/>
                      <a:ext cx="336" cy="192"/>
                      <a:chOff x="336" y="2448"/>
                      <a:chExt cx="336" cy="192"/>
                    </a:xfrm>
                    <a:grpFill/>
                  </p:grpSpPr>
                  <p:sp>
                    <p:nvSpPr>
                      <p:cNvPr id="318" name="AutoShape 10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9" name="AutoShape 105"/>
                      <p:cNvSpPr>
                        <a:spLocks noChangeArrowheads="1"/>
                      </p:cNvSpPr>
                      <p:nvPr/>
                    </p:nvSpPr>
                    <p:spPr bwMode="auto">
                      <a:xfrm flipH="1" flipV="1">
                        <a:off x="480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315" name="Group 10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448"/>
                      <a:ext cx="336" cy="192"/>
                      <a:chOff x="336" y="2448"/>
                      <a:chExt cx="336" cy="192"/>
                    </a:xfrm>
                    <a:grpFill/>
                  </p:grpSpPr>
                  <p:sp>
                    <p:nvSpPr>
                      <p:cNvPr id="316" name="AutoShape 10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7" name="AutoShape 108"/>
                      <p:cNvSpPr>
                        <a:spLocks noChangeArrowheads="1"/>
                      </p:cNvSpPr>
                      <p:nvPr/>
                    </p:nvSpPr>
                    <p:spPr bwMode="auto">
                      <a:xfrm flipH="1" flipV="1">
                        <a:off x="480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307" name="Group 109"/>
                  <p:cNvGrpSpPr>
                    <a:grpSpLocks/>
                  </p:cNvGrpSpPr>
                  <p:nvPr/>
                </p:nvGrpSpPr>
                <p:grpSpPr bwMode="auto">
                  <a:xfrm>
                    <a:off x="912" y="2448"/>
                    <a:ext cx="624" cy="192"/>
                    <a:chOff x="336" y="2448"/>
                    <a:chExt cx="624" cy="192"/>
                  </a:xfrm>
                  <a:grpFill/>
                </p:grpSpPr>
                <p:grpSp>
                  <p:nvGrpSpPr>
                    <p:cNvPr id="308" name="Group 11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448"/>
                      <a:ext cx="336" cy="192"/>
                      <a:chOff x="336" y="2448"/>
                      <a:chExt cx="336" cy="192"/>
                    </a:xfrm>
                    <a:grpFill/>
                  </p:grpSpPr>
                  <p:sp>
                    <p:nvSpPr>
                      <p:cNvPr id="312" name="AutoShape 11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3" name="AutoShape 112"/>
                      <p:cNvSpPr>
                        <a:spLocks noChangeArrowheads="1"/>
                      </p:cNvSpPr>
                      <p:nvPr/>
                    </p:nvSpPr>
                    <p:spPr bwMode="auto">
                      <a:xfrm flipH="1" flipV="1">
                        <a:off x="480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309" name="Group 30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448"/>
                      <a:ext cx="336" cy="192"/>
                      <a:chOff x="336" y="2448"/>
                      <a:chExt cx="336" cy="192"/>
                    </a:xfrm>
                    <a:grpFill/>
                  </p:grpSpPr>
                  <p:sp>
                    <p:nvSpPr>
                      <p:cNvPr id="310" name="AutoShape 1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1" name="AutoShape 115"/>
                      <p:cNvSpPr>
                        <a:spLocks noChangeArrowheads="1"/>
                      </p:cNvSpPr>
                      <p:nvPr/>
                    </p:nvSpPr>
                    <p:spPr bwMode="auto">
                      <a:xfrm flipH="1" flipV="1">
                        <a:off x="480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290" name="Group 116"/>
                <p:cNvGrpSpPr>
                  <a:grpSpLocks/>
                </p:cNvGrpSpPr>
                <p:nvPr/>
              </p:nvGrpSpPr>
              <p:grpSpPr bwMode="auto">
                <a:xfrm>
                  <a:off x="1488" y="2448"/>
                  <a:ext cx="1200" cy="192"/>
                  <a:chOff x="336" y="2448"/>
                  <a:chExt cx="1200" cy="192"/>
                </a:xfrm>
                <a:grpFill/>
              </p:grpSpPr>
              <p:grpSp>
                <p:nvGrpSpPr>
                  <p:cNvPr id="292" name="Group 117"/>
                  <p:cNvGrpSpPr>
                    <a:grpSpLocks/>
                  </p:cNvGrpSpPr>
                  <p:nvPr/>
                </p:nvGrpSpPr>
                <p:grpSpPr bwMode="auto">
                  <a:xfrm>
                    <a:off x="336" y="2448"/>
                    <a:ext cx="624" cy="192"/>
                    <a:chOff x="336" y="2448"/>
                    <a:chExt cx="624" cy="192"/>
                  </a:xfrm>
                  <a:grpFill/>
                </p:grpSpPr>
                <p:grpSp>
                  <p:nvGrpSpPr>
                    <p:cNvPr id="300" name="Group 11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448"/>
                      <a:ext cx="336" cy="192"/>
                      <a:chOff x="336" y="2448"/>
                      <a:chExt cx="336" cy="192"/>
                    </a:xfrm>
                    <a:grpFill/>
                  </p:grpSpPr>
                  <p:sp>
                    <p:nvSpPr>
                      <p:cNvPr id="304" name="AutoShape 1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05" name="AutoShape 120"/>
                      <p:cNvSpPr>
                        <a:spLocks noChangeArrowheads="1"/>
                      </p:cNvSpPr>
                      <p:nvPr/>
                    </p:nvSpPr>
                    <p:spPr bwMode="auto">
                      <a:xfrm flipH="1" flipV="1">
                        <a:off x="480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301" name="Group 1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448"/>
                      <a:ext cx="336" cy="192"/>
                      <a:chOff x="336" y="2448"/>
                      <a:chExt cx="336" cy="192"/>
                    </a:xfrm>
                    <a:grpFill/>
                  </p:grpSpPr>
                  <p:sp>
                    <p:nvSpPr>
                      <p:cNvPr id="302" name="AutoShape 1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03" name="AutoShape 123"/>
                      <p:cNvSpPr>
                        <a:spLocks noChangeArrowheads="1"/>
                      </p:cNvSpPr>
                      <p:nvPr/>
                    </p:nvSpPr>
                    <p:spPr bwMode="auto">
                      <a:xfrm flipH="1" flipV="1">
                        <a:off x="480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93" name="Group 124"/>
                  <p:cNvGrpSpPr>
                    <a:grpSpLocks/>
                  </p:cNvGrpSpPr>
                  <p:nvPr/>
                </p:nvGrpSpPr>
                <p:grpSpPr bwMode="auto">
                  <a:xfrm>
                    <a:off x="912" y="2448"/>
                    <a:ext cx="624" cy="192"/>
                    <a:chOff x="336" y="2448"/>
                    <a:chExt cx="624" cy="192"/>
                  </a:xfrm>
                  <a:grpFill/>
                </p:grpSpPr>
                <p:grpSp>
                  <p:nvGrpSpPr>
                    <p:cNvPr id="294" name="Group 12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448"/>
                      <a:ext cx="336" cy="192"/>
                      <a:chOff x="336" y="2448"/>
                      <a:chExt cx="336" cy="192"/>
                    </a:xfrm>
                    <a:grpFill/>
                  </p:grpSpPr>
                  <p:sp>
                    <p:nvSpPr>
                      <p:cNvPr id="298" name="AutoShape 12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99" name="AutoShape 127"/>
                      <p:cNvSpPr>
                        <a:spLocks noChangeArrowheads="1"/>
                      </p:cNvSpPr>
                      <p:nvPr/>
                    </p:nvSpPr>
                    <p:spPr bwMode="auto">
                      <a:xfrm flipH="1" flipV="1">
                        <a:off x="480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95" name="Group 12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448"/>
                      <a:ext cx="336" cy="192"/>
                      <a:chOff x="336" y="2448"/>
                      <a:chExt cx="336" cy="192"/>
                    </a:xfrm>
                    <a:grpFill/>
                  </p:grpSpPr>
                  <p:sp>
                    <p:nvSpPr>
                      <p:cNvPr id="296" name="AutoShape 12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97" name="AutoShape 130"/>
                      <p:cNvSpPr>
                        <a:spLocks noChangeArrowheads="1"/>
                      </p:cNvSpPr>
                      <p:nvPr/>
                    </p:nvSpPr>
                    <p:spPr bwMode="auto">
                      <a:xfrm flipH="1" flipV="1">
                        <a:off x="480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sp>
              <p:nvSpPr>
                <p:cNvPr id="291" name="AutoShape 131"/>
                <p:cNvSpPr>
                  <a:spLocks noChangeArrowheads="1"/>
                </p:cNvSpPr>
                <p:nvPr/>
              </p:nvSpPr>
              <p:spPr bwMode="auto">
                <a:xfrm>
                  <a:off x="2650" y="2514"/>
                  <a:ext cx="240" cy="96"/>
                </a:xfrm>
                <a:prstGeom prst="rightArrow">
                  <a:avLst>
                    <a:gd name="adj1" fmla="val 50000"/>
                    <a:gd name="adj2" fmla="val 62500"/>
                  </a:avLst>
                </a:prstGeom>
                <a:grpFill/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cxnSp>
            <p:nvCxnSpPr>
              <p:cNvPr id="280" name="Straight Arrow Connector 279"/>
              <p:cNvCxnSpPr/>
              <p:nvPr/>
            </p:nvCxnSpPr>
            <p:spPr>
              <a:xfrm>
                <a:off x="3915622" y="4211551"/>
                <a:ext cx="503999" cy="0"/>
              </a:xfrm>
              <a:prstGeom prst="straightConnector1">
                <a:avLst/>
              </a:prstGeom>
              <a:ln>
                <a:solidFill>
                  <a:srgbClr val="800000"/>
                </a:solidFill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1" name="Oval 280"/>
              <p:cNvSpPr/>
              <p:nvPr/>
            </p:nvSpPr>
            <p:spPr>
              <a:xfrm>
                <a:off x="3742052" y="4125841"/>
                <a:ext cx="376747" cy="167440"/>
              </a:xfrm>
              <a:prstGeom prst="ellipse">
                <a:avLst/>
              </a:prstGeom>
              <a:solidFill>
                <a:srgbClr val="FFFF00"/>
              </a:solidFill>
              <a:ln w="3175" cmpd="sng"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aseline="-25000" dirty="0" smtClean="0">
                    <a:solidFill>
                      <a:srgbClr val="3E6802"/>
                    </a:solidFill>
                  </a:rPr>
                  <a:t>   </a:t>
                </a:r>
                <a:r>
                  <a:rPr lang="en-US" sz="800" dirty="0" smtClean="0">
                    <a:solidFill>
                      <a:srgbClr val="3E6802"/>
                    </a:solidFill>
                  </a:rPr>
                  <a:t>  </a:t>
                </a:r>
                <a:endParaRPr lang="en-US" sz="800" dirty="0">
                  <a:solidFill>
                    <a:srgbClr val="3E6802"/>
                  </a:solidFill>
                </a:endParaRPr>
              </a:p>
            </p:txBody>
          </p:sp>
          <p:sp>
            <p:nvSpPr>
              <p:cNvPr id="282" name="Rectangle 281"/>
              <p:cNvSpPr/>
              <p:nvPr/>
            </p:nvSpPr>
            <p:spPr>
              <a:xfrm>
                <a:off x="3964301" y="3816122"/>
                <a:ext cx="47961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 err="1" smtClean="0">
                    <a:solidFill>
                      <a:srgbClr val="800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Helvetica"/>
                    <a:cs typeface="Helvetica"/>
                  </a:rPr>
                  <a:t>E</a:t>
                </a:r>
                <a:r>
                  <a:rPr lang="en-US" sz="1600" baseline="-25000" dirty="0" err="1" smtClean="0">
                    <a:solidFill>
                      <a:srgbClr val="800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Helvetica"/>
                    <a:cs typeface="Helvetica"/>
                  </a:rPr>
                  <a:t>e</a:t>
                </a:r>
                <a:r>
                  <a:rPr lang="en-US" sz="1600" baseline="-25000" dirty="0" smtClean="0">
                    <a:solidFill>
                      <a:srgbClr val="800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Helvetica"/>
                    <a:cs typeface="Helvetica"/>
                  </a:rPr>
                  <a:t>–</a:t>
                </a:r>
                <a:endParaRPr lang="en-US" sz="1600" dirty="0">
                  <a:solidFill>
                    <a:srgbClr val="8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Helvetica"/>
                  <a:cs typeface="Helvetica"/>
                </a:endParaRPr>
              </a:p>
            </p:txBody>
          </p:sp>
          <p:cxnSp>
            <p:nvCxnSpPr>
              <p:cNvPr id="283" name="Straight Connector 282"/>
              <p:cNvCxnSpPr/>
              <p:nvPr/>
            </p:nvCxnSpPr>
            <p:spPr>
              <a:xfrm>
                <a:off x="4442901" y="4213587"/>
                <a:ext cx="2846903" cy="0"/>
              </a:xfrm>
              <a:prstGeom prst="line">
                <a:avLst/>
              </a:prstGeom>
              <a:ln w="3175" cmpd="sng"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4" name="Circular Arrow 283"/>
              <p:cNvSpPr/>
              <p:nvPr/>
            </p:nvSpPr>
            <p:spPr>
              <a:xfrm rot="5067182">
                <a:off x="5570467" y="3873734"/>
                <a:ext cx="672488" cy="209821"/>
              </a:xfrm>
              <a:prstGeom prst="circularArrow">
                <a:avLst>
                  <a:gd name="adj1" fmla="val 12135"/>
                  <a:gd name="adj2" fmla="val 126852"/>
                  <a:gd name="adj3" fmla="val 19061547"/>
                  <a:gd name="adj4" fmla="val 11775111"/>
                  <a:gd name="adj5" fmla="val 1155"/>
                </a:avLst>
              </a:prstGeom>
              <a:ln w="31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3175" cmpd="sng">
                    <a:solidFill>
                      <a:schemeClr val="tx1"/>
                    </a:solidFill>
                    <a:prstDash val="dot"/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85" name="Rectangle 284"/>
              <p:cNvSpPr/>
              <p:nvPr/>
            </p:nvSpPr>
            <p:spPr>
              <a:xfrm>
                <a:off x="6003044" y="3688517"/>
                <a:ext cx="79166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 err="1" smtClean="0">
                    <a:solidFill>
                      <a:srgbClr val="008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Symbol" charset="2"/>
                    <a:cs typeface="Symbol" charset="2"/>
                  </a:rPr>
                  <a:t>q</a:t>
                </a:r>
                <a:r>
                  <a:rPr lang="en-US" sz="1600" baseline="-25000" dirty="0" err="1" smtClean="0">
                    <a:solidFill>
                      <a:srgbClr val="008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Helvetica"/>
                    <a:cs typeface="Helvetica"/>
                  </a:rPr>
                  <a:t>L</a:t>
                </a:r>
                <a:r>
                  <a:rPr lang="en-US" sz="1600" dirty="0">
                    <a:solidFill>
                      <a:srgbClr val="008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Helvetica"/>
                    <a:cs typeface="Helvetica"/>
                  </a:rPr>
                  <a:t> </a:t>
                </a:r>
                <a:r>
                  <a:rPr lang="en-US" sz="1600" dirty="0" smtClean="0">
                    <a:solidFill>
                      <a:srgbClr val="008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Helvetica"/>
                    <a:cs typeface="Helvetica"/>
                  </a:rPr>
                  <a:t>= </a:t>
                </a:r>
                <a:r>
                  <a:rPr lang="en-US" sz="1600" dirty="0">
                    <a:solidFill>
                      <a:srgbClr val="008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Helvetica"/>
                    <a:cs typeface="Helvetica"/>
                  </a:rPr>
                  <a:t>8</a:t>
                </a:r>
                <a:r>
                  <a:rPr lang="en-US" sz="1600" baseline="30000" dirty="0" smtClean="0">
                    <a:solidFill>
                      <a:srgbClr val="008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Helvetica"/>
                    <a:cs typeface="Helvetica"/>
                  </a:rPr>
                  <a:t>o</a:t>
                </a:r>
                <a:endParaRPr lang="en-US" sz="1600" baseline="30000" dirty="0">
                  <a:solidFill>
                    <a:srgbClr val="008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Helvetica"/>
                  <a:cs typeface="Helvetica"/>
                </a:endParaRPr>
              </a:p>
            </p:txBody>
          </p:sp>
          <p:sp>
            <p:nvSpPr>
              <p:cNvPr id="286" name="Rectangle 285"/>
              <p:cNvSpPr/>
              <p:nvPr/>
            </p:nvSpPr>
            <p:spPr>
              <a:xfrm>
                <a:off x="5290333" y="3154902"/>
                <a:ext cx="123212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008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Helvetica"/>
                    <a:cs typeface="Helvetica"/>
                  </a:rPr>
                  <a:t>E</a:t>
                </a:r>
                <a:r>
                  <a:rPr lang="en-US" sz="1600" b="1" baseline="-25000" dirty="0" smtClean="0">
                    <a:solidFill>
                      <a:srgbClr val="008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Helvetica"/>
                    <a:cs typeface="Helvetica"/>
                  </a:rPr>
                  <a:t>L</a:t>
                </a:r>
                <a:r>
                  <a:rPr lang="en-US" sz="1600" b="1" dirty="0" smtClean="0">
                    <a:solidFill>
                      <a:srgbClr val="008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Helvetica"/>
                    <a:cs typeface="Helvetica"/>
                  </a:rPr>
                  <a:t> = 2.3 </a:t>
                </a:r>
                <a:r>
                  <a:rPr lang="en-US" sz="1600" b="1" dirty="0" err="1" smtClean="0">
                    <a:solidFill>
                      <a:srgbClr val="008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Helvetica"/>
                    <a:cs typeface="Helvetica"/>
                  </a:rPr>
                  <a:t>eV</a:t>
                </a:r>
                <a:endParaRPr lang="en-US" sz="1600" b="1" dirty="0">
                  <a:solidFill>
                    <a:srgbClr val="008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Helvetica"/>
                  <a:cs typeface="Helvetica"/>
                </a:endParaRPr>
              </a:p>
            </p:txBody>
          </p:sp>
          <p:sp>
            <p:nvSpPr>
              <p:cNvPr id="287" name="Rectangle 286"/>
              <p:cNvSpPr/>
              <p:nvPr/>
            </p:nvSpPr>
            <p:spPr>
              <a:xfrm>
                <a:off x="5890543" y="4339177"/>
                <a:ext cx="148984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b="1" dirty="0" err="1" smtClean="0">
                    <a:solidFill>
                      <a:srgbClr val="FF0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Helvetica"/>
                    <a:cs typeface="Helvetica"/>
                  </a:rPr>
                  <a:t>E</a:t>
                </a:r>
                <a:r>
                  <a:rPr lang="en-US" sz="1600" b="1" baseline="-25000" dirty="0" err="1" smtClean="0">
                    <a:solidFill>
                      <a:srgbClr val="FF0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Symbol" charset="2"/>
                    <a:cs typeface="Symbol" charset="2"/>
                  </a:rPr>
                  <a:t>g</a:t>
                </a:r>
                <a:r>
                  <a:rPr lang="en-US" sz="1600" b="1" dirty="0" smtClean="0">
                    <a:solidFill>
                      <a:srgbClr val="FF0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Helvetica"/>
                    <a:cs typeface="Helvetica"/>
                  </a:rPr>
                  <a:t> </a:t>
                </a:r>
                <a:r>
                  <a:rPr lang="en-US" sz="1600" b="1" dirty="0">
                    <a:solidFill>
                      <a:srgbClr val="FF0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Helvetica"/>
                    <a:cs typeface="Helvetica"/>
                  </a:rPr>
                  <a:t>&lt; 19.5 MeV</a:t>
                </a:r>
                <a:endParaRPr lang="en-US" sz="1600" b="1" baseline="-250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Helvetica"/>
                  <a:cs typeface="Helvetica"/>
                </a:endParaRPr>
              </a:p>
            </p:txBody>
          </p:sp>
          <p:cxnSp>
            <p:nvCxnSpPr>
              <p:cNvPr id="288" name="Straight Connector 287"/>
              <p:cNvCxnSpPr/>
              <p:nvPr/>
            </p:nvCxnSpPr>
            <p:spPr>
              <a:xfrm flipV="1">
                <a:off x="4379401" y="3292562"/>
                <a:ext cx="2910403" cy="844826"/>
              </a:xfrm>
              <a:prstGeom prst="line">
                <a:avLst/>
              </a:prstGeom>
              <a:ln w="3175" cmpd="sng">
                <a:solidFill>
                  <a:srgbClr val="0080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1" name="Rectangle 270"/>
            <p:cNvSpPr/>
            <p:nvPr/>
          </p:nvSpPr>
          <p:spPr>
            <a:xfrm>
              <a:off x="4567204" y="3484524"/>
              <a:ext cx="66386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solidFill>
                    <a:srgbClr val="008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Helvetica"/>
                  <a:cs typeface="Helvetica"/>
                </a:rPr>
                <a:t>laser</a:t>
              </a:r>
              <a:endParaRPr lang="en-US" sz="1600" b="1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sp>
          <p:nvSpPr>
            <p:cNvPr id="276" name="Rectangle 275"/>
            <p:cNvSpPr/>
            <p:nvPr/>
          </p:nvSpPr>
          <p:spPr>
            <a:xfrm>
              <a:off x="4592457" y="4330654"/>
              <a:ext cx="128753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Symbol" charset="2"/>
                  <a:cs typeface="Symbol" charset="2"/>
                </a:rPr>
                <a:t>g</a:t>
              </a:r>
              <a:r>
                <a:rPr lang="en-US" sz="1600" b="1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Helvetica"/>
                  <a:cs typeface="Helvetica"/>
                </a:rPr>
                <a:t>–ray beam</a:t>
              </a:r>
              <a:endParaRPr lang="en-US" sz="1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sp>
          <p:nvSpPr>
            <p:cNvPr id="277" name="Rectangle 276"/>
            <p:cNvSpPr/>
            <p:nvPr/>
          </p:nvSpPr>
          <p:spPr>
            <a:xfrm>
              <a:off x="3775788" y="4319063"/>
              <a:ext cx="37702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rgbClr val="8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Helvetica"/>
                  <a:cs typeface="Helvetica"/>
                </a:rPr>
                <a:t>e</a:t>
              </a:r>
              <a:r>
                <a:rPr lang="en-US" sz="1600" b="1" baseline="30000" dirty="0" smtClean="0">
                  <a:solidFill>
                    <a:srgbClr val="8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Helvetica"/>
                  <a:cs typeface="Helvetica"/>
                </a:rPr>
                <a:t>–</a:t>
              </a:r>
              <a:endParaRPr lang="en-US" sz="1600" b="1" baseline="30000" dirty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</p:grpSp>
      <p:grpSp>
        <p:nvGrpSpPr>
          <p:cNvPr id="443" name="Group 442"/>
          <p:cNvGrpSpPr/>
          <p:nvPr/>
        </p:nvGrpSpPr>
        <p:grpSpPr>
          <a:xfrm>
            <a:off x="190606" y="968823"/>
            <a:ext cx="4257202" cy="2726538"/>
            <a:chOff x="76306" y="1353131"/>
            <a:chExt cx="4257202" cy="27265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44" name="Rectangle 443"/>
            <p:cNvSpPr/>
            <p:nvPr/>
          </p:nvSpPr>
          <p:spPr>
            <a:xfrm>
              <a:off x="499536" y="1353131"/>
              <a:ext cx="3589864" cy="2304467"/>
            </a:xfrm>
            <a:prstGeom prst="rect">
              <a:avLst/>
            </a:prstGeom>
            <a:noFill/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Oval 444"/>
            <p:cNvSpPr>
              <a:spLocks noChangeAspect="1"/>
            </p:cNvSpPr>
            <p:nvPr/>
          </p:nvSpPr>
          <p:spPr>
            <a:xfrm>
              <a:off x="2515123" y="2692415"/>
              <a:ext cx="29503" cy="36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Oval 445"/>
            <p:cNvSpPr>
              <a:spLocks noChangeAspect="1"/>
            </p:cNvSpPr>
            <p:nvPr/>
          </p:nvSpPr>
          <p:spPr>
            <a:xfrm>
              <a:off x="2362723" y="3111515"/>
              <a:ext cx="29503" cy="36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Oval 446"/>
            <p:cNvSpPr>
              <a:spLocks noChangeAspect="1"/>
            </p:cNvSpPr>
            <p:nvPr/>
          </p:nvSpPr>
          <p:spPr>
            <a:xfrm>
              <a:off x="2934223" y="1822465"/>
              <a:ext cx="29503" cy="36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Oval 447"/>
            <p:cNvSpPr>
              <a:spLocks noChangeAspect="1"/>
            </p:cNvSpPr>
            <p:nvPr/>
          </p:nvSpPr>
          <p:spPr>
            <a:xfrm>
              <a:off x="1651523" y="2889265"/>
              <a:ext cx="29503" cy="36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Oval 448"/>
            <p:cNvSpPr>
              <a:spLocks noChangeAspect="1"/>
            </p:cNvSpPr>
            <p:nvPr/>
          </p:nvSpPr>
          <p:spPr>
            <a:xfrm>
              <a:off x="540273" y="3219465"/>
              <a:ext cx="29503" cy="36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TextBox 449"/>
            <p:cNvSpPr txBox="1"/>
            <p:nvPr/>
          </p:nvSpPr>
          <p:spPr>
            <a:xfrm>
              <a:off x="355600" y="3681676"/>
              <a:ext cx="397790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latin typeface="Helvetica Neue"/>
                  <a:cs typeface="Helvetica Neue"/>
                </a:rPr>
                <a:t>1995                 2000                2005                 2010                 2015                  2020                       </a:t>
              </a:r>
              <a:endParaRPr lang="en-US" sz="800" b="1" dirty="0">
                <a:latin typeface="Helvetica Neue"/>
                <a:cs typeface="Helvetica Neue"/>
              </a:endParaRPr>
            </a:p>
          </p:txBody>
        </p:sp>
        <p:sp>
          <p:nvSpPr>
            <p:cNvPr id="451" name="Text Box 7"/>
            <p:cNvSpPr txBox="1">
              <a:spLocks noChangeArrowheads="1"/>
            </p:cNvSpPr>
            <p:nvPr/>
          </p:nvSpPr>
          <p:spPr bwMode="auto">
            <a:xfrm>
              <a:off x="2134890" y="3864225"/>
              <a:ext cx="395592" cy="21544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800" b="1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year</a:t>
              </a:r>
              <a:endParaRPr lang="fr-FR" sz="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 Neue"/>
                <a:cs typeface="Helvetica Neue"/>
              </a:endParaRPr>
            </a:p>
          </p:txBody>
        </p:sp>
        <p:sp>
          <p:nvSpPr>
            <p:cNvPr id="452" name="Text Box 7"/>
            <p:cNvSpPr txBox="1">
              <a:spLocks noChangeArrowheads="1"/>
            </p:cNvSpPr>
            <p:nvPr/>
          </p:nvSpPr>
          <p:spPr bwMode="auto">
            <a:xfrm>
              <a:off x="457200" y="3039793"/>
              <a:ext cx="453970" cy="21544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800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LNBL</a:t>
              </a:r>
              <a:endParaRPr lang="fr-FR" sz="8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 Neue"/>
                <a:cs typeface="Helvetica Neue"/>
              </a:endParaRPr>
            </a:p>
          </p:txBody>
        </p:sp>
        <p:sp>
          <p:nvSpPr>
            <p:cNvPr id="453" name="Text Box 7"/>
            <p:cNvSpPr txBox="1">
              <a:spLocks noChangeArrowheads="1"/>
            </p:cNvSpPr>
            <p:nvPr/>
          </p:nvSpPr>
          <p:spPr bwMode="auto">
            <a:xfrm>
              <a:off x="1382370" y="2899865"/>
              <a:ext cx="665305" cy="21544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800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PLEIADES</a:t>
              </a:r>
              <a:endParaRPr lang="fr-FR" sz="8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 Neue"/>
                <a:cs typeface="Helvetica Neue"/>
              </a:endParaRPr>
            </a:p>
          </p:txBody>
        </p:sp>
        <p:sp>
          <p:nvSpPr>
            <p:cNvPr id="454" name="Text Box 7"/>
            <p:cNvSpPr txBox="1">
              <a:spLocks noChangeArrowheads="1"/>
            </p:cNvSpPr>
            <p:nvPr/>
          </p:nvSpPr>
          <p:spPr bwMode="auto">
            <a:xfrm>
              <a:off x="2171872" y="3202580"/>
              <a:ext cx="429651" cy="21544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800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HIGS</a:t>
              </a:r>
              <a:endParaRPr lang="fr-FR" sz="8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 Neue"/>
                <a:cs typeface="Helvetica Neue"/>
              </a:endParaRPr>
            </a:p>
          </p:txBody>
        </p:sp>
        <p:sp>
          <p:nvSpPr>
            <p:cNvPr id="455" name="Text Box 7"/>
            <p:cNvSpPr txBox="1">
              <a:spLocks noChangeArrowheads="1"/>
            </p:cNvSpPr>
            <p:nvPr/>
          </p:nvSpPr>
          <p:spPr bwMode="auto">
            <a:xfrm>
              <a:off x="2312796" y="2455593"/>
              <a:ext cx="466794" cy="21544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800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T-REX</a:t>
              </a:r>
              <a:endParaRPr lang="fr-FR" sz="8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 Neue"/>
                <a:cs typeface="Helvetica Neue"/>
              </a:endParaRPr>
            </a:p>
          </p:txBody>
        </p:sp>
        <p:sp>
          <p:nvSpPr>
            <p:cNvPr id="456" name="Text Box 7"/>
            <p:cNvSpPr txBox="1">
              <a:spLocks noChangeArrowheads="1"/>
            </p:cNvSpPr>
            <p:nvPr/>
          </p:nvSpPr>
          <p:spPr bwMode="auto">
            <a:xfrm>
              <a:off x="2561145" y="1636443"/>
              <a:ext cx="661508" cy="21544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800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MEGA-ray</a:t>
              </a:r>
              <a:endParaRPr lang="fr-FR" sz="8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 Neue"/>
                <a:cs typeface="Helvetica Neue"/>
              </a:endParaRPr>
            </a:p>
          </p:txBody>
        </p:sp>
        <p:cxnSp>
          <p:nvCxnSpPr>
            <p:cNvPr id="457" name="Straight Connector 456"/>
            <p:cNvCxnSpPr/>
            <p:nvPr/>
          </p:nvCxnSpPr>
          <p:spPr>
            <a:xfrm>
              <a:off x="3767663" y="1353131"/>
              <a:ext cx="0" cy="439684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8" name="Text Box 7"/>
            <p:cNvSpPr txBox="1">
              <a:spLocks noChangeArrowheads="1"/>
            </p:cNvSpPr>
            <p:nvPr/>
          </p:nvSpPr>
          <p:spPr bwMode="auto">
            <a:xfrm>
              <a:off x="3293523" y="1720876"/>
              <a:ext cx="89131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ELI–NP</a:t>
              </a:r>
              <a:endParaRPr lang="fr-F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 Neue"/>
                <a:cs typeface="Helvetica Neue"/>
              </a:endParaRPr>
            </a:p>
          </p:txBody>
        </p:sp>
        <p:cxnSp>
          <p:nvCxnSpPr>
            <p:cNvPr id="459" name="Straight Connector 458"/>
            <p:cNvCxnSpPr/>
            <p:nvPr/>
          </p:nvCxnSpPr>
          <p:spPr>
            <a:xfrm>
              <a:off x="3708360" y="1778482"/>
              <a:ext cx="107996" cy="0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0" name="Straight Connector 459"/>
            <p:cNvCxnSpPr/>
            <p:nvPr/>
          </p:nvCxnSpPr>
          <p:spPr>
            <a:xfrm>
              <a:off x="3716827" y="1372066"/>
              <a:ext cx="107996" cy="0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1" name="Text Box 7"/>
            <p:cNvSpPr txBox="1">
              <a:spLocks noChangeArrowheads="1"/>
            </p:cNvSpPr>
            <p:nvPr/>
          </p:nvSpPr>
          <p:spPr bwMode="auto">
            <a:xfrm>
              <a:off x="632883" y="1465818"/>
              <a:ext cx="1095669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600" b="1" dirty="0" err="1" smtClean="0">
                  <a:solidFill>
                    <a:srgbClr val="00009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Brilliance</a:t>
              </a:r>
              <a:endParaRPr lang="fr-FR" sz="1600" b="1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 Neue"/>
                <a:cs typeface="Helvetica Neue"/>
              </a:endParaRPr>
            </a:p>
          </p:txBody>
        </p:sp>
        <p:sp>
          <p:nvSpPr>
            <p:cNvPr id="462" name="Text Box 7"/>
            <p:cNvSpPr txBox="1">
              <a:spLocks noChangeArrowheads="1"/>
            </p:cNvSpPr>
            <p:nvPr/>
          </p:nvSpPr>
          <p:spPr bwMode="auto">
            <a:xfrm rot="16200000">
              <a:off x="-577832" y="2385883"/>
              <a:ext cx="1523719" cy="21544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800" b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p</a:t>
              </a:r>
              <a:r>
                <a:rPr lang="fr-FR" sz="800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h/(mm</a:t>
              </a:r>
              <a:r>
                <a:rPr lang="fr-FR" sz="800" b="1" baseline="30000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2</a:t>
              </a:r>
              <a:r>
                <a:rPr lang="fr-FR" sz="800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・mrad</a:t>
              </a:r>
              <a:r>
                <a:rPr lang="fr-FR" sz="800" b="1" baseline="30000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2</a:t>
              </a:r>
              <a:r>
                <a:rPr lang="fr-FR" sz="800" b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・</a:t>
              </a:r>
              <a:r>
                <a:rPr lang="fr-FR" sz="800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s・0.1%bw)</a:t>
              </a:r>
              <a:endParaRPr lang="fr-FR" sz="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 Neue"/>
                <a:cs typeface="Helvetica Neue"/>
              </a:endParaRPr>
            </a:p>
          </p:txBody>
        </p:sp>
        <p:sp>
          <p:nvSpPr>
            <p:cNvPr id="463" name="Text Box 7"/>
            <p:cNvSpPr txBox="1">
              <a:spLocks noChangeArrowheads="1"/>
            </p:cNvSpPr>
            <p:nvPr/>
          </p:nvSpPr>
          <p:spPr bwMode="auto">
            <a:xfrm>
              <a:off x="179611" y="3504392"/>
              <a:ext cx="377026" cy="21544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800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10</a:t>
              </a:r>
              <a:r>
                <a:rPr lang="fr-FR" sz="800" b="1" baseline="30000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13</a:t>
              </a:r>
              <a:endParaRPr lang="fr-FR" sz="800" b="1" baseline="300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 Neue"/>
                <a:cs typeface="Helvetica Neue"/>
              </a:endParaRPr>
            </a:p>
          </p:txBody>
        </p:sp>
        <p:sp>
          <p:nvSpPr>
            <p:cNvPr id="464" name="Text Box 7"/>
            <p:cNvSpPr txBox="1">
              <a:spLocks noChangeArrowheads="1"/>
            </p:cNvSpPr>
            <p:nvPr/>
          </p:nvSpPr>
          <p:spPr bwMode="auto">
            <a:xfrm>
              <a:off x="188496" y="3014641"/>
              <a:ext cx="377026" cy="21544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800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10</a:t>
              </a:r>
              <a:r>
                <a:rPr lang="fr-FR" sz="800" b="1" baseline="30000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15</a:t>
              </a:r>
              <a:endParaRPr lang="fr-FR" sz="800" b="1" baseline="300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 Neue"/>
                <a:cs typeface="Helvetica Neue"/>
              </a:endParaRPr>
            </a:p>
          </p:txBody>
        </p:sp>
        <p:sp>
          <p:nvSpPr>
            <p:cNvPr id="465" name="Text Box 7"/>
            <p:cNvSpPr txBox="1">
              <a:spLocks noChangeArrowheads="1"/>
            </p:cNvSpPr>
            <p:nvPr/>
          </p:nvSpPr>
          <p:spPr bwMode="auto">
            <a:xfrm>
              <a:off x="179611" y="2525671"/>
              <a:ext cx="377026" cy="21544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800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10</a:t>
              </a:r>
              <a:r>
                <a:rPr lang="fr-FR" sz="800" b="1" baseline="30000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17</a:t>
              </a:r>
              <a:endParaRPr lang="fr-FR" sz="800" b="1" baseline="300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 Neue"/>
                <a:cs typeface="Helvetica Neue"/>
              </a:endParaRPr>
            </a:p>
          </p:txBody>
        </p:sp>
        <p:sp>
          <p:nvSpPr>
            <p:cNvPr id="466" name="Text Box 7"/>
            <p:cNvSpPr txBox="1">
              <a:spLocks noChangeArrowheads="1"/>
            </p:cNvSpPr>
            <p:nvPr/>
          </p:nvSpPr>
          <p:spPr bwMode="auto">
            <a:xfrm>
              <a:off x="175248" y="2043892"/>
              <a:ext cx="377026" cy="21544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800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10</a:t>
              </a:r>
              <a:r>
                <a:rPr lang="fr-FR" sz="800" b="1" baseline="30000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19</a:t>
              </a:r>
              <a:endParaRPr lang="fr-FR" sz="800" b="1" baseline="300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 Neue"/>
                <a:cs typeface="Helvetica Neue"/>
              </a:endParaRPr>
            </a:p>
          </p:txBody>
        </p:sp>
        <p:sp>
          <p:nvSpPr>
            <p:cNvPr id="467" name="Text Box 7"/>
            <p:cNvSpPr txBox="1">
              <a:spLocks noChangeArrowheads="1"/>
            </p:cNvSpPr>
            <p:nvPr/>
          </p:nvSpPr>
          <p:spPr bwMode="auto">
            <a:xfrm>
              <a:off x="180573" y="1553763"/>
              <a:ext cx="374803" cy="21544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800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10</a:t>
              </a:r>
              <a:r>
                <a:rPr lang="fr-FR" sz="800" b="1" baseline="30000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21</a:t>
              </a:r>
              <a:endParaRPr lang="fr-FR" sz="800" b="1" baseline="300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 Neue"/>
                <a:cs typeface="Helvetica Neue"/>
              </a:endParaRPr>
            </a:p>
          </p:txBody>
        </p:sp>
        <p:cxnSp>
          <p:nvCxnSpPr>
            <p:cNvPr id="468" name="Straight Connector 467"/>
            <p:cNvCxnSpPr/>
            <p:nvPr/>
          </p:nvCxnSpPr>
          <p:spPr>
            <a:xfrm flipV="1">
              <a:off x="621228" y="1636443"/>
              <a:ext cx="3095599" cy="175600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" name="Straight Arrow Connector 2"/>
          <p:cNvCxnSpPr/>
          <p:nvPr/>
        </p:nvCxnSpPr>
        <p:spPr>
          <a:xfrm>
            <a:off x="7605580" y="5192634"/>
            <a:ext cx="101706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7687830" y="4822089"/>
            <a:ext cx="909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&lt;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0.5% </a:t>
            </a:r>
            <a:endParaRPr lang="en-US" dirty="0"/>
          </a:p>
        </p:txBody>
      </p:sp>
      <p:pic>
        <p:nvPicPr>
          <p:cNvPr id="469" name="Picture 468" descr="Screen Shot 2014-07-16 at 17.33.02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7075" y="2693081"/>
            <a:ext cx="2097873" cy="82786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098853" y="2886756"/>
            <a:ext cx="32111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000090"/>
                </a:solidFill>
                <a:latin typeface="Helvetica Neue"/>
                <a:ea typeface="MS PGothic" charset="0"/>
                <a:cs typeface="Helvetica Neue"/>
              </a:rPr>
              <a:t>Good </a:t>
            </a:r>
            <a:r>
              <a:rPr lang="fr-FR" b="1" dirty="0" err="1" smtClean="0">
                <a:solidFill>
                  <a:srgbClr val="000090"/>
                </a:solidFill>
                <a:latin typeface="Helvetica Neue"/>
                <a:ea typeface="MS PGothic" charset="0"/>
                <a:cs typeface="Helvetica Neue"/>
              </a:rPr>
              <a:t>bandwidth</a:t>
            </a:r>
            <a:endParaRPr lang="fr-FR" b="1" dirty="0" smtClean="0">
              <a:solidFill>
                <a:srgbClr val="000090"/>
              </a:solidFill>
              <a:latin typeface="Helvetica Neue"/>
              <a:ea typeface="MS PGothic" charset="0"/>
              <a:cs typeface="Helvetica Neue"/>
            </a:endParaRPr>
          </a:p>
          <a:p>
            <a:r>
              <a:rPr lang="fr-FR" b="1" dirty="0" smtClean="0">
                <a:solidFill>
                  <a:srgbClr val="000090"/>
                </a:solidFill>
                <a:latin typeface="Helvetica Neue"/>
                <a:ea typeface="MS PGothic" charset="0"/>
                <a:cs typeface="Helvetica Neue"/>
              </a:rPr>
              <a:t>           ➞ </a:t>
            </a:r>
            <a:r>
              <a:rPr lang="fr-FR" b="1" dirty="0" err="1" smtClean="0">
                <a:solidFill>
                  <a:srgbClr val="000090"/>
                </a:solidFill>
                <a:latin typeface="Helvetica Neue"/>
                <a:ea typeface="MS PGothic" charset="0"/>
                <a:cs typeface="Helvetica Neue"/>
              </a:rPr>
              <a:t>Collimated</a:t>
            </a:r>
            <a:r>
              <a:rPr lang="fr-FR" b="1" dirty="0" smtClean="0">
                <a:solidFill>
                  <a:srgbClr val="000090"/>
                </a:solidFill>
                <a:latin typeface="Helvetica Neue"/>
                <a:ea typeface="MS PGothic" charset="0"/>
                <a:cs typeface="Helvetica Neue"/>
              </a:rPr>
              <a:t> </a:t>
            </a:r>
            <a:r>
              <a:rPr lang="fr-FR" b="1" dirty="0" smtClean="0">
                <a:solidFill>
                  <a:srgbClr val="000090"/>
                </a:solidFill>
                <a:latin typeface="Symbol" charset="2"/>
                <a:ea typeface="MS PGothic" charset="0"/>
                <a:cs typeface="Symbol" charset="2"/>
              </a:rPr>
              <a:t>g</a:t>
            </a:r>
            <a:r>
              <a:rPr lang="fr-FR" b="1" dirty="0" smtClean="0">
                <a:solidFill>
                  <a:srgbClr val="000090"/>
                </a:solidFill>
                <a:latin typeface="Helvetica Neue"/>
                <a:ea typeface="MS PGothic" charset="0"/>
                <a:cs typeface="Helvetica Neue"/>
              </a:rPr>
              <a:t> </a:t>
            </a:r>
            <a:r>
              <a:rPr lang="fr-FR" b="1" dirty="0" err="1" smtClean="0">
                <a:solidFill>
                  <a:srgbClr val="000090"/>
                </a:solidFill>
                <a:latin typeface="Helvetica Neue"/>
                <a:ea typeface="MS PGothic" charset="0"/>
                <a:cs typeface="Helvetica Neue"/>
              </a:rPr>
              <a:t>beam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48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050" y="1202154"/>
            <a:ext cx="3933092" cy="5328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70798" y="3490254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Helvetica Neue"/>
                <a:cs typeface="Helvetica Neue"/>
              </a:rPr>
              <a:t>March 19, 2014</a:t>
            </a:r>
            <a:endParaRPr lang="en-US" sz="14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19" name="CasellaDiTesto 6"/>
          <p:cNvSpPr txBox="1">
            <a:spLocks noChangeArrowheads="1"/>
          </p:cNvSpPr>
          <p:nvPr/>
        </p:nvSpPr>
        <p:spPr bwMode="auto">
          <a:xfrm>
            <a:off x="127000" y="2314906"/>
            <a:ext cx="5346700" cy="144655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1600" b="1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Academic</a:t>
            </a:r>
            <a:r>
              <a:rPr lang="it-IT" sz="16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it-IT" sz="1600" b="1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Institutions</a:t>
            </a:r>
            <a:endParaRPr lang="it-IT" sz="1600" b="1" dirty="0" smtClean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 algn="ctr"/>
            <a:r>
              <a:rPr lang="it-IT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INFN (</a:t>
            </a:r>
            <a:r>
              <a:rPr lang="it-IT" sz="1600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Italy</a:t>
            </a:r>
            <a:r>
              <a:rPr lang="it-IT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), Sapienza </a:t>
            </a:r>
            <a:r>
              <a:rPr lang="it-IT" sz="16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University</a:t>
            </a:r>
            <a:r>
              <a:rPr lang="it-IT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(</a:t>
            </a:r>
            <a:r>
              <a:rPr lang="it-IT" sz="16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Italy</a:t>
            </a:r>
            <a:r>
              <a:rPr lang="it-IT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), CNRS (France)</a:t>
            </a:r>
          </a:p>
          <a:p>
            <a:pPr algn="ctr"/>
            <a:r>
              <a:rPr lang="it-IT" sz="16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Industrial </a:t>
            </a:r>
            <a:r>
              <a:rPr lang="it-IT" sz="1600" b="1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Partners</a:t>
            </a:r>
            <a:endParaRPr lang="it-IT" sz="1600" b="1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 algn="ctr"/>
            <a:r>
              <a:rPr lang="it-IT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ACP </a:t>
            </a:r>
            <a:r>
              <a:rPr lang="it-IT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Systems (France</a:t>
            </a:r>
            <a:r>
              <a:rPr lang="it-IT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), </a:t>
            </a:r>
            <a:r>
              <a:rPr lang="it-IT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ALSYOM(France</a:t>
            </a:r>
            <a:r>
              <a:rPr lang="it-IT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</a:t>
            </a:r>
            <a:r>
              <a:rPr lang="it-IT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</a:t>
            </a:r>
          </a:p>
          <a:p>
            <a:pPr algn="ctr"/>
            <a:r>
              <a:rPr lang="it-IT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COMEB (</a:t>
            </a:r>
            <a:r>
              <a:rPr lang="it-IT" sz="1600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Italy</a:t>
            </a:r>
            <a:r>
              <a:rPr lang="it-IT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), </a:t>
            </a:r>
            <a:r>
              <a:rPr lang="it-IT" sz="1600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ScandiNova</a:t>
            </a:r>
            <a:r>
              <a:rPr lang="it-IT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Systems (</a:t>
            </a:r>
            <a:r>
              <a:rPr lang="it-IT" sz="1600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Sweden</a:t>
            </a:r>
            <a:r>
              <a:rPr lang="it-IT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</a:t>
            </a:r>
          </a:p>
          <a:p>
            <a:pPr algn="ctr"/>
            <a:endParaRPr lang="it-IT" sz="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7743" y="1787601"/>
            <a:ext cx="4268416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Provider – </a:t>
            </a:r>
            <a:r>
              <a:rPr lang="en-US" b="1" dirty="0" err="1" smtClean="0">
                <a:solidFill>
                  <a:srgbClr val="0000FF"/>
                </a:solidFill>
                <a:latin typeface="Helvetica"/>
                <a:cs typeface="Helvetica"/>
              </a:rPr>
              <a:t>EuroGammaS</a:t>
            </a:r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 Association</a:t>
            </a:r>
            <a:endParaRPr lang="en-US" dirty="0"/>
          </a:p>
        </p:txBody>
      </p:sp>
      <p:pic>
        <p:nvPicPr>
          <p:cNvPr id="12" name="Picture 5" descr="C:\Users\victor nicolae zamfi\Music\Documents\ELI\Pictures\SemnareGamma\IMG_21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570048" y="1211343"/>
            <a:ext cx="3452018" cy="2578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696754" y="3422902"/>
            <a:ext cx="124956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 Neue"/>
                <a:cs typeface="Helvetica Neue"/>
              </a:rPr>
              <a:t>19/03/2014</a:t>
            </a:r>
            <a:endParaRPr lang="fr-FR" sz="1600" b="1" dirty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 Neue"/>
              <a:cs typeface="Helvetica Neue"/>
            </a:endParaRPr>
          </a:p>
        </p:txBody>
      </p:sp>
      <p:sp>
        <p:nvSpPr>
          <p:cNvPr id="15" name="CasellaDiTesto 6"/>
          <p:cNvSpPr txBox="1">
            <a:spLocks noChangeArrowheads="1"/>
          </p:cNvSpPr>
          <p:nvPr/>
        </p:nvSpPr>
        <p:spPr bwMode="auto">
          <a:xfrm>
            <a:off x="516016" y="4552895"/>
            <a:ext cx="8158286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1600" b="1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Academic</a:t>
            </a:r>
            <a:r>
              <a:rPr lang="it-IT" sz="16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it-IT" sz="1600" b="1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Institutions</a:t>
            </a:r>
            <a:endParaRPr lang="it-IT" sz="1600" b="1" dirty="0" smtClean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 algn="ctr"/>
            <a:r>
              <a:rPr lang="it-IT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STFC (UK)</a:t>
            </a:r>
            <a:r>
              <a:rPr lang="it-IT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 </a:t>
            </a:r>
            <a:r>
              <a:rPr lang="it-IT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ALBA Cell (</a:t>
            </a:r>
            <a:r>
              <a:rPr lang="it-IT" sz="16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Spain</a:t>
            </a:r>
            <a:r>
              <a:rPr lang="it-IT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</a:t>
            </a:r>
          </a:p>
          <a:p>
            <a:pPr algn="ctr"/>
            <a:endParaRPr lang="it-IT" sz="1600" dirty="0" smtClean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 algn="ctr"/>
            <a:r>
              <a:rPr lang="it-IT" sz="16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Industrial </a:t>
            </a:r>
            <a:r>
              <a:rPr lang="it-IT" sz="1600" b="1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Partners</a:t>
            </a:r>
            <a:endParaRPr lang="it-IT" sz="1600" b="1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 algn="ctr"/>
            <a:r>
              <a:rPr lang="it-IT" sz="16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Amplitude</a:t>
            </a:r>
            <a:r>
              <a:rPr lang="it-IT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Systems (France</a:t>
            </a:r>
            <a:r>
              <a:rPr lang="it-IT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), </a:t>
            </a:r>
            <a:r>
              <a:rPr lang="it-IT" sz="16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Amplitude</a:t>
            </a:r>
            <a:r>
              <a:rPr lang="it-IT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Technologies (France</a:t>
            </a:r>
            <a:r>
              <a:rPr lang="it-IT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</a:t>
            </a:r>
            <a:r>
              <a:rPr lang="it-IT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 </a:t>
            </a:r>
            <a:r>
              <a:rPr lang="it-IT" sz="16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Cosylab</a:t>
            </a:r>
            <a:r>
              <a:rPr lang="it-IT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(Slovenia),</a:t>
            </a:r>
          </a:p>
          <a:p>
            <a:pPr algn="ctr"/>
            <a:r>
              <a:rPr lang="it-IT" sz="16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Danfysik</a:t>
            </a:r>
            <a:r>
              <a:rPr lang="it-IT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(</a:t>
            </a:r>
            <a:r>
              <a:rPr lang="it-IT" sz="16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Denmark</a:t>
            </a:r>
            <a:r>
              <a:rPr lang="it-IT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</a:t>
            </a:r>
            <a:r>
              <a:rPr lang="it-IT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 </a:t>
            </a:r>
            <a:r>
              <a:rPr lang="it-IT" sz="16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Instrumentation</a:t>
            </a:r>
            <a:r>
              <a:rPr lang="it-IT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Technologies (Slovenia), M&amp;W Group (</a:t>
            </a:r>
            <a:r>
              <a:rPr lang="it-IT" sz="16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Italy</a:t>
            </a:r>
            <a:r>
              <a:rPr lang="it-IT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),</a:t>
            </a:r>
          </a:p>
          <a:p>
            <a:pPr algn="ctr"/>
            <a:r>
              <a:rPr lang="it-IT" sz="16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Research</a:t>
            </a:r>
            <a:r>
              <a:rPr lang="it-IT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Instruments (Germany), Toshiba (Japan)</a:t>
            </a:r>
            <a:endParaRPr lang="it-IT" sz="1600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 algn="ctr"/>
            <a:endParaRPr lang="it-IT" sz="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5600" y="4094257"/>
            <a:ext cx="2891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… and sub – </a:t>
            </a:r>
            <a:r>
              <a:rPr lang="it-IT" b="1" dirty="0" err="1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contractors</a:t>
            </a:r>
            <a:r>
              <a:rPr lang="it-IT" b="1" dirty="0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</a:t>
            </a:r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I–NP Gamma Beam System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7" name="Picture 16" descr="sigla_ELI-NP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88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Gamma Beam System Layout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61" name="Picture 60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4500"/>
            <a:ext cx="9144000" cy="425686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8618" y="4721227"/>
            <a:ext cx="720000" cy="49846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4370" y="4655917"/>
            <a:ext cx="720000" cy="57647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4407" y="4661993"/>
            <a:ext cx="720000" cy="576471"/>
          </a:xfrm>
          <a:prstGeom prst="rect">
            <a:avLst/>
          </a:prstGeom>
        </p:spPr>
      </p:pic>
      <p:cxnSp>
        <p:nvCxnSpPr>
          <p:cNvPr id="48" name="Straight Arrow Connector 47"/>
          <p:cNvCxnSpPr>
            <a:stCxn id="49" idx="0"/>
          </p:cNvCxnSpPr>
          <p:nvPr/>
        </p:nvCxnSpPr>
        <p:spPr>
          <a:xfrm flipV="1">
            <a:off x="6524417" y="4330700"/>
            <a:ext cx="803483" cy="1730570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912711" y="6061270"/>
            <a:ext cx="1223412" cy="738664"/>
          </a:xfrm>
          <a:prstGeom prst="rect">
            <a:avLst/>
          </a:prstGeom>
          <a:noFill/>
          <a:ln>
            <a:solidFill>
              <a:srgbClr val="8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</a:t>
            </a:r>
            <a:r>
              <a:rPr lang="en-US" sz="1400" baseline="300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–</a:t>
            </a:r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RF LINAC</a:t>
            </a:r>
          </a:p>
          <a:p>
            <a:pPr algn="ctr"/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Low Energy </a:t>
            </a:r>
          </a:p>
          <a:p>
            <a:pPr algn="ctr"/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300 MeV</a:t>
            </a:r>
            <a:endParaRPr lang="en-US" sz="1400" dirty="0">
              <a:solidFill>
                <a:srgbClr val="8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48518" y="6172294"/>
            <a:ext cx="1531188" cy="523220"/>
          </a:xfrm>
          <a:prstGeom prst="rect">
            <a:avLst/>
          </a:prstGeom>
          <a:noFill/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Interaction Laser</a:t>
            </a:r>
          </a:p>
          <a:p>
            <a:pPr algn="ctr"/>
            <a:r>
              <a:rPr lang="en-US" sz="1400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High Energy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111319" y="6165484"/>
            <a:ext cx="1531188" cy="523220"/>
          </a:xfrm>
          <a:prstGeom prst="rect">
            <a:avLst/>
          </a:prstGeom>
          <a:noFill/>
          <a:ln>
            <a:solidFill>
              <a:srgbClr val="528A0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Interaction Laser</a:t>
            </a:r>
          </a:p>
          <a:p>
            <a:pPr algn="ctr"/>
            <a:r>
              <a:rPr lang="en-US" sz="1400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Low Energy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030966" y="6172294"/>
            <a:ext cx="1053243" cy="523220"/>
          </a:xfrm>
          <a:prstGeom prst="rect">
            <a:avLst/>
          </a:prstGeom>
          <a:noFill/>
          <a:ln>
            <a:solidFill>
              <a:srgbClr val="B56A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B56A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Photo–gun</a:t>
            </a:r>
          </a:p>
          <a:p>
            <a:pPr algn="ctr"/>
            <a:r>
              <a:rPr lang="en-US" sz="1400" dirty="0" smtClean="0">
                <a:solidFill>
                  <a:srgbClr val="B56A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Laser</a:t>
            </a:r>
          </a:p>
        </p:txBody>
      </p:sp>
      <p:cxnSp>
        <p:nvCxnSpPr>
          <p:cNvPr id="69" name="Straight Arrow Connector 68"/>
          <p:cNvCxnSpPr>
            <a:stCxn id="53" idx="0"/>
          </p:cNvCxnSpPr>
          <p:nvPr/>
        </p:nvCxnSpPr>
        <p:spPr>
          <a:xfrm flipH="1" flipV="1">
            <a:off x="8362524" y="5200178"/>
            <a:ext cx="195064" cy="972116"/>
          </a:xfrm>
          <a:prstGeom prst="straightConnector1">
            <a:avLst/>
          </a:prstGeom>
          <a:ln>
            <a:solidFill>
              <a:srgbClr val="B56A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2367832" y="6047568"/>
            <a:ext cx="1223412" cy="738664"/>
          </a:xfrm>
          <a:prstGeom prst="rect">
            <a:avLst/>
          </a:prstGeom>
          <a:noFill/>
          <a:ln>
            <a:solidFill>
              <a:srgbClr val="8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</a:t>
            </a:r>
            <a:r>
              <a:rPr lang="en-US" sz="1400" baseline="300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–</a:t>
            </a:r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RF LINAC</a:t>
            </a:r>
          </a:p>
          <a:p>
            <a:pPr algn="ctr"/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High Energy </a:t>
            </a:r>
          </a:p>
          <a:p>
            <a:pPr algn="ctr"/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720 MeV</a:t>
            </a:r>
            <a:endParaRPr lang="en-US" sz="1400" dirty="0">
              <a:solidFill>
                <a:srgbClr val="8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76" name="Straight Arrow Connector 75"/>
          <p:cNvCxnSpPr/>
          <p:nvPr/>
        </p:nvCxnSpPr>
        <p:spPr>
          <a:xfrm flipV="1">
            <a:off x="2966227" y="4330700"/>
            <a:ext cx="1516873" cy="1642557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6977723" y="984303"/>
            <a:ext cx="1053243" cy="523220"/>
          </a:xfrm>
          <a:prstGeom prst="rect">
            <a:avLst/>
          </a:prstGeom>
          <a:noFill/>
          <a:ln>
            <a:solidFill>
              <a:srgbClr val="B56A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B56A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Photo–gun</a:t>
            </a:r>
          </a:p>
          <a:p>
            <a:pPr algn="ctr"/>
            <a:r>
              <a:rPr lang="en-US" sz="1400" dirty="0">
                <a:solidFill>
                  <a:srgbClr val="B56A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</a:t>
            </a:r>
            <a:r>
              <a:rPr lang="en-US" sz="1400" baseline="30000" dirty="0" smtClean="0">
                <a:solidFill>
                  <a:srgbClr val="B56A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–</a:t>
            </a:r>
            <a:r>
              <a:rPr lang="en-US" sz="1400" dirty="0" smtClean="0">
                <a:solidFill>
                  <a:srgbClr val="B56A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source</a:t>
            </a:r>
          </a:p>
        </p:txBody>
      </p:sp>
      <p:cxnSp>
        <p:nvCxnSpPr>
          <p:cNvPr id="78" name="Straight Arrow Connector 77"/>
          <p:cNvCxnSpPr>
            <a:stCxn id="77" idx="2"/>
          </p:cNvCxnSpPr>
          <p:nvPr/>
        </p:nvCxnSpPr>
        <p:spPr>
          <a:xfrm>
            <a:off x="7504345" y="1507523"/>
            <a:ext cx="1044273" cy="2489736"/>
          </a:xfrm>
          <a:prstGeom prst="straightConnector1">
            <a:avLst/>
          </a:prstGeom>
          <a:ln>
            <a:solidFill>
              <a:srgbClr val="B56A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endCxn id="43" idx="1"/>
          </p:cNvCxnSpPr>
          <p:nvPr/>
        </p:nvCxnSpPr>
        <p:spPr>
          <a:xfrm flipV="1">
            <a:off x="1225780" y="4944153"/>
            <a:ext cx="2208590" cy="122814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V="1">
            <a:off x="4919490" y="5238464"/>
            <a:ext cx="723017" cy="93383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06743" y="984303"/>
            <a:ext cx="4268416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Provider – </a:t>
            </a:r>
            <a:r>
              <a:rPr lang="en-US" b="1" dirty="0" err="1" smtClean="0">
                <a:solidFill>
                  <a:srgbClr val="0000FF"/>
                </a:solidFill>
                <a:latin typeface="Helvetica"/>
                <a:cs typeface="Helvetica"/>
              </a:rPr>
              <a:t>EuroGammaS</a:t>
            </a:r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 Association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503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Gamma Beam System Layout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61" name="Picture 60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4500"/>
            <a:ext cx="9144000" cy="425686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8618" y="4721227"/>
            <a:ext cx="720000" cy="49846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4370" y="4655917"/>
            <a:ext cx="720000" cy="57647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4407" y="4661993"/>
            <a:ext cx="720000" cy="576471"/>
          </a:xfrm>
          <a:prstGeom prst="rect">
            <a:avLst/>
          </a:prstGeom>
        </p:spPr>
      </p:pic>
      <p:cxnSp>
        <p:nvCxnSpPr>
          <p:cNvPr id="48" name="Straight Arrow Connector 47"/>
          <p:cNvCxnSpPr>
            <a:stCxn id="49" idx="0"/>
          </p:cNvCxnSpPr>
          <p:nvPr/>
        </p:nvCxnSpPr>
        <p:spPr>
          <a:xfrm flipV="1">
            <a:off x="6524417" y="4330700"/>
            <a:ext cx="803483" cy="1730570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912711" y="6061270"/>
            <a:ext cx="1223412" cy="738664"/>
          </a:xfrm>
          <a:prstGeom prst="rect">
            <a:avLst/>
          </a:prstGeom>
          <a:noFill/>
          <a:ln>
            <a:solidFill>
              <a:srgbClr val="8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</a:t>
            </a:r>
            <a:r>
              <a:rPr lang="en-US" sz="1400" baseline="300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–</a:t>
            </a:r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RF LINAC</a:t>
            </a:r>
          </a:p>
          <a:p>
            <a:pPr algn="ctr"/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Low Energy </a:t>
            </a:r>
          </a:p>
          <a:p>
            <a:pPr algn="ctr"/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300 MeV</a:t>
            </a:r>
            <a:endParaRPr lang="en-US" sz="1400" dirty="0">
              <a:solidFill>
                <a:srgbClr val="8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48518" y="6172294"/>
            <a:ext cx="1531188" cy="523220"/>
          </a:xfrm>
          <a:prstGeom prst="rect">
            <a:avLst/>
          </a:prstGeom>
          <a:noFill/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Interaction Laser</a:t>
            </a:r>
          </a:p>
          <a:p>
            <a:pPr algn="ctr"/>
            <a:r>
              <a:rPr lang="en-US" sz="1400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High Energy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111319" y="6165484"/>
            <a:ext cx="1531188" cy="523220"/>
          </a:xfrm>
          <a:prstGeom prst="rect">
            <a:avLst/>
          </a:prstGeom>
          <a:noFill/>
          <a:ln>
            <a:solidFill>
              <a:srgbClr val="528A0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Interaction Laser</a:t>
            </a:r>
          </a:p>
          <a:p>
            <a:pPr algn="ctr"/>
            <a:r>
              <a:rPr lang="en-US" sz="1400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Low Energy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030966" y="6172294"/>
            <a:ext cx="1053243" cy="523220"/>
          </a:xfrm>
          <a:prstGeom prst="rect">
            <a:avLst/>
          </a:prstGeom>
          <a:noFill/>
          <a:ln>
            <a:solidFill>
              <a:srgbClr val="B56A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B56A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Photo–gun</a:t>
            </a:r>
          </a:p>
          <a:p>
            <a:pPr algn="ctr"/>
            <a:r>
              <a:rPr lang="en-US" sz="1400" dirty="0" smtClean="0">
                <a:solidFill>
                  <a:srgbClr val="B56A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Laser</a:t>
            </a:r>
          </a:p>
        </p:txBody>
      </p:sp>
      <p:cxnSp>
        <p:nvCxnSpPr>
          <p:cNvPr id="64" name="Straight Arrow Connector 63"/>
          <p:cNvCxnSpPr>
            <a:stCxn id="83" idx="2"/>
          </p:cNvCxnSpPr>
          <p:nvPr/>
        </p:nvCxnSpPr>
        <p:spPr>
          <a:xfrm flipH="1">
            <a:off x="4483100" y="1507523"/>
            <a:ext cx="758607" cy="24897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53" idx="0"/>
          </p:cNvCxnSpPr>
          <p:nvPr/>
        </p:nvCxnSpPr>
        <p:spPr>
          <a:xfrm flipH="1" flipV="1">
            <a:off x="8362524" y="5200178"/>
            <a:ext cx="195064" cy="972116"/>
          </a:xfrm>
          <a:prstGeom prst="straightConnector1">
            <a:avLst/>
          </a:prstGeom>
          <a:ln>
            <a:solidFill>
              <a:srgbClr val="B56A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2367832" y="6047568"/>
            <a:ext cx="1223412" cy="738664"/>
          </a:xfrm>
          <a:prstGeom prst="rect">
            <a:avLst/>
          </a:prstGeom>
          <a:noFill/>
          <a:ln>
            <a:solidFill>
              <a:srgbClr val="8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</a:t>
            </a:r>
            <a:r>
              <a:rPr lang="en-US" sz="1400" baseline="300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–</a:t>
            </a:r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RF LINAC</a:t>
            </a:r>
          </a:p>
          <a:p>
            <a:pPr algn="ctr"/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High Energy </a:t>
            </a:r>
          </a:p>
          <a:p>
            <a:pPr algn="ctr"/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720 MeV</a:t>
            </a:r>
            <a:endParaRPr lang="en-US" sz="1400" dirty="0">
              <a:solidFill>
                <a:srgbClr val="8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76" name="Straight Arrow Connector 75"/>
          <p:cNvCxnSpPr/>
          <p:nvPr/>
        </p:nvCxnSpPr>
        <p:spPr>
          <a:xfrm flipV="1">
            <a:off x="2966227" y="4330700"/>
            <a:ext cx="1516873" cy="1642557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6977723" y="984303"/>
            <a:ext cx="1053243" cy="523220"/>
          </a:xfrm>
          <a:prstGeom prst="rect">
            <a:avLst/>
          </a:prstGeom>
          <a:noFill/>
          <a:ln>
            <a:solidFill>
              <a:srgbClr val="B56A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B56A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Photo–gun</a:t>
            </a:r>
          </a:p>
          <a:p>
            <a:pPr algn="ctr"/>
            <a:r>
              <a:rPr lang="en-US" sz="1400" dirty="0">
                <a:solidFill>
                  <a:srgbClr val="B56A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</a:t>
            </a:r>
            <a:r>
              <a:rPr lang="en-US" sz="1400" baseline="30000" dirty="0" smtClean="0">
                <a:solidFill>
                  <a:srgbClr val="B56A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–</a:t>
            </a:r>
            <a:r>
              <a:rPr lang="en-US" sz="1400" dirty="0" smtClean="0">
                <a:solidFill>
                  <a:srgbClr val="B56A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source</a:t>
            </a:r>
          </a:p>
        </p:txBody>
      </p:sp>
      <p:cxnSp>
        <p:nvCxnSpPr>
          <p:cNvPr id="78" name="Straight Arrow Connector 77"/>
          <p:cNvCxnSpPr>
            <a:stCxn id="77" idx="2"/>
          </p:cNvCxnSpPr>
          <p:nvPr/>
        </p:nvCxnSpPr>
        <p:spPr>
          <a:xfrm>
            <a:off x="7504345" y="1507523"/>
            <a:ext cx="1044273" cy="2489736"/>
          </a:xfrm>
          <a:prstGeom prst="straightConnector1">
            <a:avLst/>
          </a:prstGeom>
          <a:ln>
            <a:solidFill>
              <a:srgbClr val="B56A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Freeform 34"/>
          <p:cNvSpPr>
            <a:spLocks/>
          </p:cNvSpPr>
          <p:nvPr/>
        </p:nvSpPr>
        <p:spPr bwMode="auto">
          <a:xfrm rot="10800000">
            <a:off x="4186409" y="3971859"/>
            <a:ext cx="872781" cy="129583"/>
          </a:xfrm>
          <a:custGeom>
            <a:avLst/>
            <a:gdLst>
              <a:gd name="T0" fmla="*/ 0 w 1540"/>
              <a:gd name="T1" fmla="*/ 275 h 512"/>
              <a:gd name="T2" fmla="*/ 132 w 1540"/>
              <a:gd name="T3" fmla="*/ 39 h 512"/>
              <a:gd name="T4" fmla="*/ 300 w 1540"/>
              <a:gd name="T5" fmla="*/ 511 h 512"/>
              <a:gd name="T6" fmla="*/ 488 w 1540"/>
              <a:gd name="T7" fmla="*/ 47 h 512"/>
              <a:gd name="T8" fmla="*/ 676 w 1540"/>
              <a:gd name="T9" fmla="*/ 503 h 512"/>
              <a:gd name="T10" fmla="*/ 840 w 1540"/>
              <a:gd name="T11" fmla="*/ 59 h 512"/>
              <a:gd name="T12" fmla="*/ 1032 w 1540"/>
              <a:gd name="T13" fmla="*/ 487 h 512"/>
              <a:gd name="T14" fmla="*/ 1176 w 1540"/>
              <a:gd name="T15" fmla="*/ 71 h 512"/>
              <a:gd name="T16" fmla="*/ 1316 w 1540"/>
              <a:gd name="T17" fmla="*/ 287 h 512"/>
              <a:gd name="T18" fmla="*/ 1540 w 1540"/>
              <a:gd name="T19" fmla="*/ 307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40" h="512">
                <a:moveTo>
                  <a:pt x="0" y="275"/>
                </a:moveTo>
                <a:cubicBezTo>
                  <a:pt x="22" y="236"/>
                  <a:pt x="82" y="0"/>
                  <a:pt x="132" y="39"/>
                </a:cubicBezTo>
                <a:cubicBezTo>
                  <a:pt x="182" y="78"/>
                  <a:pt x="241" y="510"/>
                  <a:pt x="300" y="511"/>
                </a:cubicBezTo>
                <a:cubicBezTo>
                  <a:pt x="359" y="512"/>
                  <a:pt x="425" y="48"/>
                  <a:pt x="488" y="47"/>
                </a:cubicBezTo>
                <a:cubicBezTo>
                  <a:pt x="551" y="46"/>
                  <a:pt x="617" y="501"/>
                  <a:pt x="676" y="503"/>
                </a:cubicBezTo>
                <a:cubicBezTo>
                  <a:pt x="735" y="505"/>
                  <a:pt x="781" y="62"/>
                  <a:pt x="840" y="59"/>
                </a:cubicBezTo>
                <a:cubicBezTo>
                  <a:pt x="899" y="56"/>
                  <a:pt x="976" y="485"/>
                  <a:pt x="1032" y="487"/>
                </a:cubicBezTo>
                <a:cubicBezTo>
                  <a:pt x="1088" y="489"/>
                  <a:pt x="1129" y="104"/>
                  <a:pt x="1176" y="71"/>
                </a:cubicBezTo>
                <a:cubicBezTo>
                  <a:pt x="1223" y="38"/>
                  <a:pt x="1255" y="248"/>
                  <a:pt x="1316" y="287"/>
                </a:cubicBezTo>
                <a:cubicBezTo>
                  <a:pt x="1377" y="326"/>
                  <a:pt x="1493" y="303"/>
                  <a:pt x="1540" y="307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" name="TextBox 82"/>
          <p:cNvSpPr txBox="1"/>
          <p:nvPr/>
        </p:nvSpPr>
        <p:spPr>
          <a:xfrm>
            <a:off x="4570702" y="768859"/>
            <a:ext cx="1342009" cy="738664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Low Energy 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Gamma Beam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&lt; 3.5 MeV</a:t>
            </a:r>
          </a:p>
        </p:txBody>
      </p:sp>
      <p:cxnSp>
        <p:nvCxnSpPr>
          <p:cNvPr id="84" name="Straight Arrow Connector 83"/>
          <p:cNvCxnSpPr>
            <a:endCxn id="43" idx="1"/>
          </p:cNvCxnSpPr>
          <p:nvPr/>
        </p:nvCxnSpPr>
        <p:spPr>
          <a:xfrm flipV="1">
            <a:off x="1225780" y="4944153"/>
            <a:ext cx="2208590" cy="122814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V="1">
            <a:off x="4919490" y="5238464"/>
            <a:ext cx="723017" cy="93383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448518" y="3908358"/>
            <a:ext cx="5672291" cy="18314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95000"/>
                  <a:shade val="70000"/>
                  <a:satMod val="150000"/>
                  <a:alpha val="19000"/>
                </a:schemeClr>
              </a:gs>
              <a:gs pos="100000">
                <a:schemeClr val="accent1">
                  <a:tint val="100000"/>
                  <a:shade val="100000"/>
                  <a:satMod val="150000"/>
                  <a:alpha val="19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254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Gamma Beam System Layout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61" name="Picture 60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4500"/>
            <a:ext cx="9144000" cy="425686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8618" y="4721227"/>
            <a:ext cx="720000" cy="49846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4370" y="4655917"/>
            <a:ext cx="720000" cy="57647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4407" y="4661993"/>
            <a:ext cx="720000" cy="576471"/>
          </a:xfrm>
          <a:prstGeom prst="rect">
            <a:avLst/>
          </a:prstGeom>
        </p:spPr>
      </p:pic>
      <p:cxnSp>
        <p:nvCxnSpPr>
          <p:cNvPr id="48" name="Straight Arrow Connector 47"/>
          <p:cNvCxnSpPr>
            <a:stCxn id="49" idx="0"/>
          </p:cNvCxnSpPr>
          <p:nvPr/>
        </p:nvCxnSpPr>
        <p:spPr>
          <a:xfrm flipV="1">
            <a:off x="6524417" y="4330700"/>
            <a:ext cx="803483" cy="1730570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912711" y="6061270"/>
            <a:ext cx="1223412" cy="738664"/>
          </a:xfrm>
          <a:prstGeom prst="rect">
            <a:avLst/>
          </a:prstGeom>
          <a:noFill/>
          <a:ln>
            <a:solidFill>
              <a:srgbClr val="8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</a:t>
            </a:r>
            <a:r>
              <a:rPr lang="en-US" sz="1400" baseline="300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–</a:t>
            </a:r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RF LINAC</a:t>
            </a:r>
          </a:p>
          <a:p>
            <a:pPr algn="ctr"/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Low Energy </a:t>
            </a:r>
          </a:p>
          <a:p>
            <a:pPr algn="ctr"/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300 MeV</a:t>
            </a:r>
            <a:endParaRPr lang="en-US" sz="1400" dirty="0">
              <a:solidFill>
                <a:srgbClr val="8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48518" y="6172294"/>
            <a:ext cx="1531188" cy="523220"/>
          </a:xfrm>
          <a:prstGeom prst="rect">
            <a:avLst/>
          </a:prstGeom>
          <a:noFill/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Interaction Laser</a:t>
            </a:r>
          </a:p>
          <a:p>
            <a:pPr algn="ctr"/>
            <a:r>
              <a:rPr lang="en-US" sz="1400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High Energy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111319" y="6165484"/>
            <a:ext cx="1531188" cy="523220"/>
          </a:xfrm>
          <a:prstGeom prst="rect">
            <a:avLst/>
          </a:prstGeom>
          <a:noFill/>
          <a:ln>
            <a:solidFill>
              <a:srgbClr val="528A0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Interaction Laser</a:t>
            </a:r>
          </a:p>
          <a:p>
            <a:pPr algn="ctr"/>
            <a:r>
              <a:rPr lang="en-US" sz="1400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Low Energy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030966" y="6172294"/>
            <a:ext cx="1053243" cy="523220"/>
          </a:xfrm>
          <a:prstGeom prst="rect">
            <a:avLst/>
          </a:prstGeom>
          <a:noFill/>
          <a:ln>
            <a:solidFill>
              <a:srgbClr val="B56A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B56A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Photo–gun</a:t>
            </a:r>
          </a:p>
          <a:p>
            <a:pPr algn="ctr"/>
            <a:r>
              <a:rPr lang="en-US" sz="1400" dirty="0" smtClean="0">
                <a:solidFill>
                  <a:srgbClr val="B56A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Laser</a:t>
            </a:r>
          </a:p>
        </p:txBody>
      </p:sp>
      <p:cxnSp>
        <p:nvCxnSpPr>
          <p:cNvPr id="69" name="Straight Arrow Connector 68"/>
          <p:cNvCxnSpPr>
            <a:stCxn id="53" idx="0"/>
          </p:cNvCxnSpPr>
          <p:nvPr/>
        </p:nvCxnSpPr>
        <p:spPr>
          <a:xfrm flipH="1" flipV="1">
            <a:off x="8362524" y="5200178"/>
            <a:ext cx="195064" cy="972116"/>
          </a:xfrm>
          <a:prstGeom prst="straightConnector1">
            <a:avLst/>
          </a:prstGeom>
          <a:ln>
            <a:solidFill>
              <a:srgbClr val="B56A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2367832" y="6047568"/>
            <a:ext cx="1223412" cy="738664"/>
          </a:xfrm>
          <a:prstGeom prst="rect">
            <a:avLst/>
          </a:prstGeom>
          <a:noFill/>
          <a:ln>
            <a:solidFill>
              <a:srgbClr val="8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</a:t>
            </a:r>
            <a:r>
              <a:rPr lang="en-US" sz="1400" baseline="300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–</a:t>
            </a:r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RF LINAC</a:t>
            </a:r>
          </a:p>
          <a:p>
            <a:pPr algn="ctr"/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High Energy </a:t>
            </a:r>
          </a:p>
          <a:p>
            <a:pPr algn="ctr"/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720 MeV</a:t>
            </a:r>
            <a:endParaRPr lang="en-US" sz="1400" dirty="0">
              <a:solidFill>
                <a:srgbClr val="8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76" name="Straight Arrow Connector 75"/>
          <p:cNvCxnSpPr/>
          <p:nvPr/>
        </p:nvCxnSpPr>
        <p:spPr>
          <a:xfrm flipV="1">
            <a:off x="2966227" y="4330700"/>
            <a:ext cx="1516873" cy="1642557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6977723" y="984303"/>
            <a:ext cx="1053243" cy="523220"/>
          </a:xfrm>
          <a:prstGeom prst="rect">
            <a:avLst/>
          </a:prstGeom>
          <a:noFill/>
          <a:ln>
            <a:solidFill>
              <a:srgbClr val="B56A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B56A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Photo–gun</a:t>
            </a:r>
          </a:p>
          <a:p>
            <a:pPr algn="ctr"/>
            <a:r>
              <a:rPr lang="en-US" sz="1400" dirty="0">
                <a:solidFill>
                  <a:srgbClr val="B56A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</a:t>
            </a:r>
            <a:r>
              <a:rPr lang="en-US" sz="1400" baseline="30000" dirty="0" smtClean="0">
                <a:solidFill>
                  <a:srgbClr val="B56A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–</a:t>
            </a:r>
            <a:r>
              <a:rPr lang="en-US" sz="1400" dirty="0" smtClean="0">
                <a:solidFill>
                  <a:srgbClr val="B56A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source</a:t>
            </a:r>
          </a:p>
        </p:txBody>
      </p:sp>
      <p:cxnSp>
        <p:nvCxnSpPr>
          <p:cNvPr id="78" name="Straight Arrow Connector 77"/>
          <p:cNvCxnSpPr>
            <a:stCxn id="77" idx="2"/>
          </p:cNvCxnSpPr>
          <p:nvPr/>
        </p:nvCxnSpPr>
        <p:spPr>
          <a:xfrm>
            <a:off x="7504345" y="1507523"/>
            <a:ext cx="1044273" cy="2489736"/>
          </a:xfrm>
          <a:prstGeom prst="straightConnector1">
            <a:avLst/>
          </a:prstGeom>
          <a:ln>
            <a:solidFill>
              <a:srgbClr val="B56A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stCxn id="82" idx="2"/>
          </p:cNvCxnSpPr>
          <p:nvPr/>
        </p:nvCxnSpPr>
        <p:spPr>
          <a:xfrm flipH="1">
            <a:off x="1676400" y="1507523"/>
            <a:ext cx="1524602" cy="24897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Freeform 34"/>
          <p:cNvSpPr>
            <a:spLocks/>
          </p:cNvSpPr>
          <p:nvPr/>
        </p:nvSpPr>
        <p:spPr bwMode="auto">
          <a:xfrm rot="10800000">
            <a:off x="1225780" y="4169235"/>
            <a:ext cx="872781" cy="129583"/>
          </a:xfrm>
          <a:custGeom>
            <a:avLst/>
            <a:gdLst>
              <a:gd name="T0" fmla="*/ 0 w 1540"/>
              <a:gd name="T1" fmla="*/ 275 h 512"/>
              <a:gd name="T2" fmla="*/ 132 w 1540"/>
              <a:gd name="T3" fmla="*/ 39 h 512"/>
              <a:gd name="T4" fmla="*/ 300 w 1540"/>
              <a:gd name="T5" fmla="*/ 511 h 512"/>
              <a:gd name="T6" fmla="*/ 488 w 1540"/>
              <a:gd name="T7" fmla="*/ 47 h 512"/>
              <a:gd name="T8" fmla="*/ 676 w 1540"/>
              <a:gd name="T9" fmla="*/ 503 h 512"/>
              <a:gd name="T10" fmla="*/ 840 w 1540"/>
              <a:gd name="T11" fmla="*/ 59 h 512"/>
              <a:gd name="T12" fmla="*/ 1032 w 1540"/>
              <a:gd name="T13" fmla="*/ 487 h 512"/>
              <a:gd name="T14" fmla="*/ 1176 w 1540"/>
              <a:gd name="T15" fmla="*/ 71 h 512"/>
              <a:gd name="T16" fmla="*/ 1316 w 1540"/>
              <a:gd name="T17" fmla="*/ 287 h 512"/>
              <a:gd name="T18" fmla="*/ 1540 w 1540"/>
              <a:gd name="T19" fmla="*/ 307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40" h="512">
                <a:moveTo>
                  <a:pt x="0" y="275"/>
                </a:moveTo>
                <a:cubicBezTo>
                  <a:pt x="22" y="236"/>
                  <a:pt x="82" y="0"/>
                  <a:pt x="132" y="39"/>
                </a:cubicBezTo>
                <a:cubicBezTo>
                  <a:pt x="182" y="78"/>
                  <a:pt x="241" y="510"/>
                  <a:pt x="300" y="511"/>
                </a:cubicBezTo>
                <a:cubicBezTo>
                  <a:pt x="359" y="512"/>
                  <a:pt x="425" y="48"/>
                  <a:pt x="488" y="47"/>
                </a:cubicBezTo>
                <a:cubicBezTo>
                  <a:pt x="551" y="46"/>
                  <a:pt x="617" y="501"/>
                  <a:pt x="676" y="503"/>
                </a:cubicBezTo>
                <a:cubicBezTo>
                  <a:pt x="735" y="505"/>
                  <a:pt x="781" y="62"/>
                  <a:pt x="840" y="59"/>
                </a:cubicBezTo>
                <a:cubicBezTo>
                  <a:pt x="899" y="56"/>
                  <a:pt x="976" y="485"/>
                  <a:pt x="1032" y="487"/>
                </a:cubicBezTo>
                <a:cubicBezTo>
                  <a:pt x="1088" y="489"/>
                  <a:pt x="1129" y="104"/>
                  <a:pt x="1176" y="71"/>
                </a:cubicBezTo>
                <a:cubicBezTo>
                  <a:pt x="1223" y="38"/>
                  <a:pt x="1255" y="248"/>
                  <a:pt x="1316" y="287"/>
                </a:cubicBezTo>
                <a:cubicBezTo>
                  <a:pt x="1377" y="326"/>
                  <a:pt x="1493" y="303"/>
                  <a:pt x="1540" y="307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2529997" y="768859"/>
            <a:ext cx="1342009" cy="738664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High Energy 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Gamma Beam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&lt; 19.5 MeV</a:t>
            </a:r>
          </a:p>
        </p:txBody>
      </p:sp>
      <p:cxnSp>
        <p:nvCxnSpPr>
          <p:cNvPr id="84" name="Straight Arrow Connector 83"/>
          <p:cNvCxnSpPr>
            <a:endCxn id="43" idx="1"/>
          </p:cNvCxnSpPr>
          <p:nvPr/>
        </p:nvCxnSpPr>
        <p:spPr>
          <a:xfrm flipV="1">
            <a:off x="1225780" y="4944153"/>
            <a:ext cx="2208590" cy="122814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V="1">
            <a:off x="4919490" y="5238464"/>
            <a:ext cx="723017" cy="93383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448518" y="4118433"/>
            <a:ext cx="2517709" cy="1800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95000"/>
                  <a:shade val="70000"/>
                  <a:satMod val="150000"/>
                  <a:alpha val="19000"/>
                </a:schemeClr>
              </a:gs>
              <a:gs pos="100000">
                <a:schemeClr val="accent1">
                  <a:tint val="100000"/>
                  <a:shade val="100000"/>
                  <a:satMod val="150000"/>
                  <a:alpha val="19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723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165758"/>
              </p:ext>
            </p:extLst>
          </p:nvPr>
        </p:nvGraphicFramePr>
        <p:xfrm>
          <a:off x="114298" y="1245832"/>
          <a:ext cx="4442432" cy="5237480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tableStyleId>{5C22544A-7EE6-4342-B048-85BDC9FD1C3A}</a:tableStyleId>
              </a:tblPr>
              <a:tblGrid>
                <a:gridCol w="3263902"/>
                <a:gridCol w="117853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Energy (MeV)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0.2 – 19.5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Spectral Density (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ph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/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s∙eV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)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&gt; 0.5∙10</a:t>
                      </a:r>
                      <a:r>
                        <a:rPr lang="en-US" sz="1600" baseline="300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4</a:t>
                      </a:r>
                      <a:endParaRPr lang="en-US" sz="1600" baseline="300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Bandwidth 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rms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 (%)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≤ 0.5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# photons per pulse within FWHM 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bdw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.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≤ 2.6∙10</a:t>
                      </a:r>
                      <a:r>
                        <a:rPr lang="en-US" sz="1600" baseline="300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5</a:t>
                      </a:r>
                      <a:endParaRPr lang="en-US" sz="1600" baseline="300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# photons/s within FWHM 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bdw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.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≤ 8.3∙10</a:t>
                      </a:r>
                      <a:r>
                        <a:rPr lang="en-US" sz="1600" baseline="300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8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Source 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rms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 size (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m)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10 – 30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Source 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rms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 divergence (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rad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)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25 – 200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Peak brilliance </a:t>
                      </a:r>
                    </a:p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(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N</a:t>
                      </a:r>
                      <a:r>
                        <a:rPr lang="en-US" sz="1600" baseline="-250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ph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/sec∙mm</a:t>
                      </a:r>
                      <a:r>
                        <a:rPr lang="en-US" sz="1600" baseline="300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2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∙mrad</a:t>
                      </a:r>
                      <a:r>
                        <a:rPr lang="en-US" sz="1600" baseline="300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2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∙0.1%)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10</a:t>
                      </a:r>
                      <a:r>
                        <a:rPr lang="en-US" sz="1600" baseline="300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20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 – 10</a:t>
                      </a:r>
                      <a:r>
                        <a:rPr lang="en-US" sz="1600" baseline="300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23</a:t>
                      </a:r>
                      <a:endParaRPr lang="en-US" sz="1600" baseline="300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Radiation pulse length 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rms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 (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ps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)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0.7 – 1.5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Linear polarization (%)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&gt; 95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Macro</a:t>
                      </a:r>
                      <a:r>
                        <a:rPr lang="en-US" sz="1600" baseline="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 repetition rate (Hz)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100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# pulses per 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macropulse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32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Pulse–to–pulse separation (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nsec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)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16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026631" y="1012158"/>
            <a:ext cx="3689710" cy="181588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Two stage system: </a:t>
            </a:r>
          </a:p>
          <a:p>
            <a:endParaRPr lang="en-US" sz="1600" b="1" dirty="0" smtClean="0">
              <a:solidFill>
                <a:srgbClr val="8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  <a:p>
            <a:r>
              <a:rPr lang="en-US" sz="1600" b="1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Low–energy stage: </a:t>
            </a:r>
            <a:r>
              <a:rPr lang="en-US" sz="1600" b="1" dirty="0" err="1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E</a:t>
            </a:r>
            <a:r>
              <a:rPr lang="en-US" sz="1600" b="1" dirty="0" err="1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en-US" sz="1600" b="1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 &lt; 3.5 MeV</a:t>
            </a:r>
          </a:p>
          <a:p>
            <a:pPr lvl="1"/>
            <a:r>
              <a:rPr lang="en-US" sz="1600" b="1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				March 2017</a:t>
            </a:r>
          </a:p>
          <a:p>
            <a:pPr lvl="1"/>
            <a:endParaRPr lang="en-US" sz="1600" b="1" dirty="0" smtClean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  <a:p>
            <a:r>
              <a:rPr lang="en-US" sz="1600" b="1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High–energy stage: </a:t>
            </a:r>
            <a:r>
              <a:rPr lang="en-US" sz="1600" b="1" dirty="0" err="1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E</a:t>
            </a:r>
            <a:r>
              <a:rPr lang="en-US" sz="1600" b="1" dirty="0" err="1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en-US" sz="1600" b="1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 &lt; 19.5 MeV</a:t>
            </a:r>
          </a:p>
          <a:p>
            <a:r>
              <a:rPr lang="en-US" sz="1600" b="1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				 September 2018</a:t>
            </a:r>
            <a:endParaRPr lang="en-US" sz="1600" b="1" dirty="0">
              <a:solidFill>
                <a:srgbClr val="008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</a:t>
            </a:r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I–NP Gamma Beam Features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5" name="Picture 14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984308" y="4074318"/>
            <a:ext cx="3638335" cy="1522829"/>
            <a:chOff x="3742052" y="3154902"/>
            <a:chExt cx="3638335" cy="1522829"/>
          </a:xfrm>
        </p:grpSpPr>
        <p:grpSp>
          <p:nvGrpSpPr>
            <p:cNvPr id="8" name="Group 7"/>
            <p:cNvGrpSpPr/>
            <p:nvPr/>
          </p:nvGrpSpPr>
          <p:grpSpPr>
            <a:xfrm>
              <a:off x="3742052" y="3154902"/>
              <a:ext cx="3638335" cy="1522829"/>
              <a:chOff x="3742052" y="3154902"/>
              <a:chExt cx="3638335" cy="1522829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4531453" y="4139587"/>
                <a:ext cx="2595031" cy="152400"/>
                <a:chOff x="4603414" y="4139587"/>
                <a:chExt cx="3124200" cy="152400"/>
              </a:xfrm>
            </p:grpSpPr>
            <p:grpSp>
              <p:nvGrpSpPr>
                <p:cNvPr id="59" name="Group 9"/>
                <p:cNvGrpSpPr>
                  <a:grpSpLocks/>
                </p:cNvGrpSpPr>
                <p:nvPr/>
              </p:nvGrpSpPr>
              <p:grpSpPr bwMode="auto">
                <a:xfrm>
                  <a:off x="4603414" y="4139587"/>
                  <a:ext cx="2300288" cy="152400"/>
                  <a:chOff x="1536" y="1248"/>
                  <a:chExt cx="1449" cy="96"/>
                </a:xfrm>
              </p:grpSpPr>
              <p:grpSp>
                <p:nvGrpSpPr>
                  <p:cNvPr id="92" name="Group 10"/>
                  <p:cNvGrpSpPr>
                    <a:grpSpLocks/>
                  </p:cNvGrpSpPr>
                  <p:nvPr/>
                </p:nvGrpSpPr>
                <p:grpSpPr bwMode="auto">
                  <a:xfrm>
                    <a:off x="1536" y="1248"/>
                    <a:ext cx="249" cy="96"/>
                    <a:chOff x="336" y="2448"/>
                    <a:chExt cx="1200" cy="192"/>
                  </a:xfrm>
                </p:grpSpPr>
                <p:grpSp>
                  <p:nvGrpSpPr>
                    <p:cNvPr id="168" name="Group 1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176" name="Group 1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180" name="AutoShape 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1" name="AutoShape 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77" name="Group 1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178" name="AutoShape 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9" name="AutoShape 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69" name="Group 1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12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170" name="Group 1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174" name="AutoShape 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5" name="AutoShape 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71" name="Group 2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172" name="AutoShape 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3" name="AutoShape 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93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1775" y="1248"/>
                    <a:ext cx="249" cy="96"/>
                    <a:chOff x="336" y="2448"/>
                    <a:chExt cx="1200" cy="192"/>
                  </a:xfrm>
                </p:grpSpPr>
                <p:grpSp>
                  <p:nvGrpSpPr>
                    <p:cNvPr id="154" name="Group 2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162" name="Group 2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166" name="AutoShape 2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67" name="AutoShape 2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63" name="Group 3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164" name="AutoShape 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65" name="AutoShape 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55" name="Group 3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12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156" name="Group 3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160" name="AutoShape 3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61" name="AutoShape 3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57" name="Group 3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158" name="AutoShape 3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59" name="AutoShape 3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94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2016" y="1248"/>
                    <a:ext cx="249" cy="96"/>
                    <a:chOff x="336" y="2448"/>
                    <a:chExt cx="1200" cy="192"/>
                  </a:xfrm>
                </p:grpSpPr>
                <p:grpSp>
                  <p:nvGrpSpPr>
                    <p:cNvPr id="140" name="Group 4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148" name="Group 4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152" name="AutoShape 4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53" name="AutoShape 4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49" name="Group 4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150" name="AutoShape 4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51" name="AutoShape 4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41" name="Group 4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12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142" name="Group 4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146" name="AutoShape 5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47" name="AutoShape 5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43" name="Group 5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144" name="AutoShape 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45" name="AutoShape 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95" name="Group 55"/>
                  <p:cNvGrpSpPr>
                    <a:grpSpLocks/>
                  </p:cNvGrpSpPr>
                  <p:nvPr/>
                </p:nvGrpSpPr>
                <p:grpSpPr bwMode="auto">
                  <a:xfrm>
                    <a:off x="2256" y="1248"/>
                    <a:ext cx="249" cy="96"/>
                    <a:chOff x="336" y="2448"/>
                    <a:chExt cx="1200" cy="192"/>
                  </a:xfrm>
                </p:grpSpPr>
                <p:grpSp>
                  <p:nvGrpSpPr>
                    <p:cNvPr id="126" name="Group 5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134" name="Group 5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138" name="AutoShape 5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39" name="AutoShape 5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35" name="Group 6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136" name="AutoShape 6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37" name="AutoShape 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27" name="Group 6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12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128" name="Group 6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132" name="AutoShape 6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33" name="AutoShape 6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29" name="Group 6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130" name="AutoShape 6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31" name="AutoShape 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96" name="Group 70"/>
                  <p:cNvGrpSpPr>
                    <a:grpSpLocks/>
                  </p:cNvGrpSpPr>
                  <p:nvPr/>
                </p:nvGrpSpPr>
                <p:grpSpPr bwMode="auto">
                  <a:xfrm>
                    <a:off x="2495" y="1248"/>
                    <a:ext cx="249" cy="96"/>
                    <a:chOff x="336" y="2448"/>
                    <a:chExt cx="1200" cy="192"/>
                  </a:xfrm>
                </p:grpSpPr>
                <p:grpSp>
                  <p:nvGrpSpPr>
                    <p:cNvPr id="112" name="Group 7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120" name="Group 7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124" name="AutoShape 7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25" name="AutoShape 7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21" name="Group 7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122" name="AutoShape 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23" name="AutoShape 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13" name="Group 7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12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114" name="Group 7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118" name="AutoShape 8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19" name="AutoShape 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15" name="Group 8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116" name="AutoShape 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17" name="AutoShape 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97" name="Group 85"/>
                  <p:cNvGrpSpPr>
                    <a:grpSpLocks/>
                  </p:cNvGrpSpPr>
                  <p:nvPr/>
                </p:nvGrpSpPr>
                <p:grpSpPr bwMode="auto">
                  <a:xfrm>
                    <a:off x="2736" y="1248"/>
                    <a:ext cx="249" cy="96"/>
                    <a:chOff x="336" y="2448"/>
                    <a:chExt cx="1200" cy="192"/>
                  </a:xfrm>
                </p:grpSpPr>
                <p:grpSp>
                  <p:nvGrpSpPr>
                    <p:cNvPr id="98" name="Group 8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106" name="Group 8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110" name="AutoShape 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11" name="AutoShape 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7" name="Group 9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108" name="AutoShape 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9" name="AutoShape 9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99" name="Group 9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12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100" name="Group 9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104" name="AutoShape 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5" name="AutoShape 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1" name="Group 9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102" name="AutoShape 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" name="AutoShape 9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60" name="Group 100"/>
                <p:cNvGrpSpPr>
                  <a:grpSpLocks/>
                </p:cNvGrpSpPr>
                <p:nvPr/>
              </p:nvGrpSpPr>
              <p:grpSpPr bwMode="auto">
                <a:xfrm>
                  <a:off x="6889414" y="4139587"/>
                  <a:ext cx="838200" cy="152400"/>
                  <a:chOff x="336" y="2448"/>
                  <a:chExt cx="2544" cy="192"/>
                </a:xfrm>
              </p:grpSpPr>
              <p:grpSp>
                <p:nvGrpSpPr>
                  <p:cNvPr id="61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36" y="2448"/>
                    <a:ext cx="1200" cy="192"/>
                    <a:chOff x="336" y="2448"/>
                    <a:chExt cx="1200" cy="192"/>
                  </a:xfrm>
                </p:grpSpPr>
                <p:grpSp>
                  <p:nvGrpSpPr>
                    <p:cNvPr id="78" name="Group 10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86" name="Group 10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90" name="AutoShape 10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1" name="AutoShape 10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87" name="Group 10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88" name="AutoShape 10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9" name="AutoShape 10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79" name="Group 10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12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80" name="Group 11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84" name="AutoShape 1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5" name="AutoShape 1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81" name="Group 8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82" name="AutoShape 1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3" name="AutoShape 1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62" name="Group 116"/>
                  <p:cNvGrpSpPr>
                    <a:grpSpLocks/>
                  </p:cNvGrpSpPr>
                  <p:nvPr/>
                </p:nvGrpSpPr>
                <p:grpSpPr bwMode="auto">
                  <a:xfrm>
                    <a:off x="1488" y="2448"/>
                    <a:ext cx="1200" cy="192"/>
                    <a:chOff x="336" y="2448"/>
                    <a:chExt cx="1200" cy="192"/>
                  </a:xfrm>
                </p:grpSpPr>
                <p:grpSp>
                  <p:nvGrpSpPr>
                    <p:cNvPr id="64" name="Group 1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72" name="Group 11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76" name="AutoShape 1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77" name="AutoShape 1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73" name="Group 12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74" name="AutoShape 1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75" name="AutoShape 1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65" name="Group 12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12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66" name="Group 12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70" name="AutoShape 12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71" name="AutoShape 12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67" name="Group 12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68" name="AutoShape 12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69" name="AutoShape 13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sp>
                <p:nvSpPr>
                  <p:cNvPr id="63" name="AutoShape 131"/>
                  <p:cNvSpPr>
                    <a:spLocks noChangeArrowheads="1"/>
                  </p:cNvSpPr>
                  <p:nvPr/>
                </p:nvSpPr>
                <p:spPr bwMode="auto">
                  <a:xfrm>
                    <a:off x="2640" y="2496"/>
                    <a:ext cx="240" cy="96"/>
                  </a:xfrm>
                  <a:prstGeom prst="rightArrow">
                    <a:avLst>
                      <a:gd name="adj1" fmla="val 50000"/>
                      <a:gd name="adj2" fmla="val 62500"/>
                    </a:avLst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8" name="Group 100"/>
              <p:cNvGrpSpPr>
                <a:grpSpLocks/>
              </p:cNvGrpSpPr>
              <p:nvPr/>
            </p:nvGrpSpPr>
            <p:grpSpPr bwMode="auto">
              <a:xfrm rot="9777896">
                <a:off x="4487165" y="3667102"/>
                <a:ext cx="2577814" cy="139219"/>
                <a:chOff x="336" y="2448"/>
                <a:chExt cx="2554" cy="192"/>
              </a:xfrm>
              <a:solidFill>
                <a:srgbClr val="008000"/>
              </a:solidFill>
            </p:grpSpPr>
            <p:grpSp>
              <p:nvGrpSpPr>
                <p:cNvPr id="28" name="Group 101"/>
                <p:cNvGrpSpPr>
                  <a:grpSpLocks/>
                </p:cNvGrpSpPr>
                <p:nvPr/>
              </p:nvGrpSpPr>
              <p:grpSpPr bwMode="auto">
                <a:xfrm>
                  <a:off x="336" y="2448"/>
                  <a:ext cx="1200" cy="192"/>
                  <a:chOff x="336" y="2448"/>
                  <a:chExt cx="1200" cy="192"/>
                </a:xfrm>
                <a:grpFill/>
              </p:grpSpPr>
              <p:grpSp>
                <p:nvGrpSpPr>
                  <p:cNvPr id="45" name="Group 102"/>
                  <p:cNvGrpSpPr>
                    <a:grpSpLocks/>
                  </p:cNvGrpSpPr>
                  <p:nvPr/>
                </p:nvGrpSpPr>
                <p:grpSpPr bwMode="auto">
                  <a:xfrm>
                    <a:off x="336" y="2448"/>
                    <a:ext cx="624" cy="192"/>
                    <a:chOff x="336" y="2448"/>
                    <a:chExt cx="624" cy="192"/>
                  </a:xfrm>
                  <a:grpFill/>
                </p:grpSpPr>
                <p:grpSp>
                  <p:nvGrpSpPr>
                    <p:cNvPr id="53" name="Group 10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448"/>
                      <a:ext cx="336" cy="192"/>
                      <a:chOff x="336" y="2448"/>
                      <a:chExt cx="336" cy="192"/>
                    </a:xfrm>
                    <a:grpFill/>
                  </p:grpSpPr>
                  <p:sp>
                    <p:nvSpPr>
                      <p:cNvPr id="57" name="AutoShape 10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8" name="AutoShape 105"/>
                      <p:cNvSpPr>
                        <a:spLocks noChangeArrowheads="1"/>
                      </p:cNvSpPr>
                      <p:nvPr/>
                    </p:nvSpPr>
                    <p:spPr bwMode="auto">
                      <a:xfrm flipH="1" flipV="1">
                        <a:off x="480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54" name="Group 10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448"/>
                      <a:ext cx="336" cy="192"/>
                      <a:chOff x="336" y="2448"/>
                      <a:chExt cx="336" cy="192"/>
                    </a:xfrm>
                    <a:grpFill/>
                  </p:grpSpPr>
                  <p:sp>
                    <p:nvSpPr>
                      <p:cNvPr id="55" name="AutoShape 10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" name="AutoShape 108"/>
                      <p:cNvSpPr>
                        <a:spLocks noChangeArrowheads="1"/>
                      </p:cNvSpPr>
                      <p:nvPr/>
                    </p:nvSpPr>
                    <p:spPr bwMode="auto">
                      <a:xfrm flipH="1" flipV="1">
                        <a:off x="480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46" name="Group 109"/>
                  <p:cNvGrpSpPr>
                    <a:grpSpLocks/>
                  </p:cNvGrpSpPr>
                  <p:nvPr/>
                </p:nvGrpSpPr>
                <p:grpSpPr bwMode="auto">
                  <a:xfrm>
                    <a:off x="912" y="2448"/>
                    <a:ext cx="624" cy="192"/>
                    <a:chOff x="336" y="2448"/>
                    <a:chExt cx="624" cy="192"/>
                  </a:xfrm>
                  <a:grpFill/>
                </p:grpSpPr>
                <p:grpSp>
                  <p:nvGrpSpPr>
                    <p:cNvPr id="47" name="Group 11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448"/>
                      <a:ext cx="336" cy="192"/>
                      <a:chOff x="336" y="2448"/>
                      <a:chExt cx="336" cy="192"/>
                    </a:xfrm>
                    <a:grpFill/>
                  </p:grpSpPr>
                  <p:sp>
                    <p:nvSpPr>
                      <p:cNvPr id="51" name="AutoShape 11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" name="AutoShape 112"/>
                      <p:cNvSpPr>
                        <a:spLocks noChangeArrowheads="1"/>
                      </p:cNvSpPr>
                      <p:nvPr/>
                    </p:nvSpPr>
                    <p:spPr bwMode="auto">
                      <a:xfrm flipH="1" flipV="1">
                        <a:off x="480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48" name="Group 4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448"/>
                      <a:ext cx="336" cy="192"/>
                      <a:chOff x="336" y="2448"/>
                      <a:chExt cx="336" cy="192"/>
                    </a:xfrm>
                    <a:grpFill/>
                  </p:grpSpPr>
                  <p:sp>
                    <p:nvSpPr>
                      <p:cNvPr id="49" name="AutoShape 1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0" name="AutoShape 115"/>
                      <p:cNvSpPr>
                        <a:spLocks noChangeArrowheads="1"/>
                      </p:cNvSpPr>
                      <p:nvPr/>
                    </p:nvSpPr>
                    <p:spPr bwMode="auto">
                      <a:xfrm flipH="1" flipV="1">
                        <a:off x="480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29" name="Group 116"/>
                <p:cNvGrpSpPr>
                  <a:grpSpLocks/>
                </p:cNvGrpSpPr>
                <p:nvPr/>
              </p:nvGrpSpPr>
              <p:grpSpPr bwMode="auto">
                <a:xfrm>
                  <a:off x="1488" y="2448"/>
                  <a:ext cx="1200" cy="192"/>
                  <a:chOff x="336" y="2448"/>
                  <a:chExt cx="1200" cy="192"/>
                </a:xfrm>
                <a:grpFill/>
              </p:grpSpPr>
              <p:grpSp>
                <p:nvGrpSpPr>
                  <p:cNvPr id="31" name="Group 117"/>
                  <p:cNvGrpSpPr>
                    <a:grpSpLocks/>
                  </p:cNvGrpSpPr>
                  <p:nvPr/>
                </p:nvGrpSpPr>
                <p:grpSpPr bwMode="auto">
                  <a:xfrm>
                    <a:off x="336" y="2448"/>
                    <a:ext cx="624" cy="192"/>
                    <a:chOff x="336" y="2448"/>
                    <a:chExt cx="624" cy="192"/>
                  </a:xfrm>
                  <a:grpFill/>
                </p:grpSpPr>
                <p:grpSp>
                  <p:nvGrpSpPr>
                    <p:cNvPr id="39" name="Group 11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448"/>
                      <a:ext cx="336" cy="192"/>
                      <a:chOff x="336" y="2448"/>
                      <a:chExt cx="336" cy="192"/>
                    </a:xfrm>
                    <a:grpFill/>
                  </p:grpSpPr>
                  <p:sp>
                    <p:nvSpPr>
                      <p:cNvPr id="43" name="AutoShape 1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" name="AutoShape 120"/>
                      <p:cNvSpPr>
                        <a:spLocks noChangeArrowheads="1"/>
                      </p:cNvSpPr>
                      <p:nvPr/>
                    </p:nvSpPr>
                    <p:spPr bwMode="auto">
                      <a:xfrm flipH="1" flipV="1">
                        <a:off x="480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40" name="Group 1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448"/>
                      <a:ext cx="336" cy="192"/>
                      <a:chOff x="336" y="2448"/>
                      <a:chExt cx="336" cy="192"/>
                    </a:xfrm>
                    <a:grpFill/>
                  </p:grpSpPr>
                  <p:sp>
                    <p:nvSpPr>
                      <p:cNvPr id="41" name="AutoShape 1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2" name="AutoShape 123"/>
                      <p:cNvSpPr>
                        <a:spLocks noChangeArrowheads="1"/>
                      </p:cNvSpPr>
                      <p:nvPr/>
                    </p:nvSpPr>
                    <p:spPr bwMode="auto">
                      <a:xfrm flipH="1" flipV="1">
                        <a:off x="480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32" name="Group 124"/>
                  <p:cNvGrpSpPr>
                    <a:grpSpLocks/>
                  </p:cNvGrpSpPr>
                  <p:nvPr/>
                </p:nvGrpSpPr>
                <p:grpSpPr bwMode="auto">
                  <a:xfrm>
                    <a:off x="912" y="2448"/>
                    <a:ext cx="624" cy="192"/>
                    <a:chOff x="336" y="2448"/>
                    <a:chExt cx="624" cy="192"/>
                  </a:xfrm>
                  <a:grpFill/>
                </p:grpSpPr>
                <p:grpSp>
                  <p:nvGrpSpPr>
                    <p:cNvPr id="33" name="Group 12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448"/>
                      <a:ext cx="336" cy="192"/>
                      <a:chOff x="336" y="2448"/>
                      <a:chExt cx="336" cy="192"/>
                    </a:xfrm>
                    <a:grpFill/>
                  </p:grpSpPr>
                  <p:sp>
                    <p:nvSpPr>
                      <p:cNvPr id="37" name="AutoShape 12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8" name="AutoShape 127"/>
                      <p:cNvSpPr>
                        <a:spLocks noChangeArrowheads="1"/>
                      </p:cNvSpPr>
                      <p:nvPr/>
                    </p:nvSpPr>
                    <p:spPr bwMode="auto">
                      <a:xfrm flipH="1" flipV="1">
                        <a:off x="480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34" name="Group 12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448"/>
                      <a:ext cx="336" cy="192"/>
                      <a:chOff x="336" y="2448"/>
                      <a:chExt cx="336" cy="192"/>
                    </a:xfrm>
                    <a:grpFill/>
                  </p:grpSpPr>
                  <p:sp>
                    <p:nvSpPr>
                      <p:cNvPr id="35" name="AutoShape 12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6" name="AutoShape 130"/>
                      <p:cNvSpPr>
                        <a:spLocks noChangeArrowheads="1"/>
                      </p:cNvSpPr>
                      <p:nvPr/>
                    </p:nvSpPr>
                    <p:spPr bwMode="auto">
                      <a:xfrm flipH="1" flipV="1">
                        <a:off x="480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sp>
              <p:nvSpPr>
                <p:cNvPr id="30" name="AutoShape 131"/>
                <p:cNvSpPr>
                  <a:spLocks noChangeArrowheads="1"/>
                </p:cNvSpPr>
                <p:nvPr/>
              </p:nvSpPr>
              <p:spPr bwMode="auto">
                <a:xfrm>
                  <a:off x="2650" y="2514"/>
                  <a:ext cx="240" cy="96"/>
                </a:xfrm>
                <a:prstGeom prst="rightArrow">
                  <a:avLst>
                    <a:gd name="adj1" fmla="val 50000"/>
                    <a:gd name="adj2" fmla="val 62500"/>
                  </a:avLst>
                </a:prstGeom>
                <a:grpFill/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cxnSp>
            <p:nvCxnSpPr>
              <p:cNvPr id="19" name="Straight Arrow Connector 18"/>
              <p:cNvCxnSpPr/>
              <p:nvPr/>
            </p:nvCxnSpPr>
            <p:spPr>
              <a:xfrm>
                <a:off x="3915622" y="4211551"/>
                <a:ext cx="503999" cy="0"/>
              </a:xfrm>
              <a:prstGeom prst="straightConnector1">
                <a:avLst/>
              </a:prstGeom>
              <a:ln>
                <a:solidFill>
                  <a:srgbClr val="800000"/>
                </a:solidFill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/>
              <p:cNvSpPr/>
              <p:nvPr/>
            </p:nvSpPr>
            <p:spPr>
              <a:xfrm>
                <a:off x="3742052" y="4125841"/>
                <a:ext cx="376747" cy="167440"/>
              </a:xfrm>
              <a:prstGeom prst="ellipse">
                <a:avLst/>
              </a:prstGeom>
              <a:solidFill>
                <a:srgbClr val="FFFF00"/>
              </a:solidFill>
              <a:ln w="3175" cmpd="sng"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aseline="-25000" dirty="0" smtClean="0">
                    <a:solidFill>
                      <a:srgbClr val="3E6802"/>
                    </a:solidFill>
                  </a:rPr>
                  <a:t>   </a:t>
                </a:r>
                <a:r>
                  <a:rPr lang="en-US" sz="800" dirty="0" smtClean="0">
                    <a:solidFill>
                      <a:srgbClr val="3E6802"/>
                    </a:solidFill>
                  </a:rPr>
                  <a:t>  </a:t>
                </a:r>
                <a:endParaRPr lang="en-US" sz="800" dirty="0">
                  <a:solidFill>
                    <a:srgbClr val="3E6802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3964301" y="3816122"/>
                <a:ext cx="47961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 err="1" smtClean="0">
                    <a:solidFill>
                      <a:srgbClr val="800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Helvetica"/>
                    <a:cs typeface="Helvetica"/>
                  </a:rPr>
                  <a:t>E</a:t>
                </a:r>
                <a:r>
                  <a:rPr lang="en-US" sz="1600" baseline="-25000" dirty="0" err="1" smtClean="0">
                    <a:solidFill>
                      <a:srgbClr val="800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Helvetica"/>
                    <a:cs typeface="Helvetica"/>
                  </a:rPr>
                  <a:t>e</a:t>
                </a:r>
                <a:r>
                  <a:rPr lang="en-US" sz="1600" baseline="-25000" dirty="0" smtClean="0">
                    <a:solidFill>
                      <a:srgbClr val="800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Helvetica"/>
                    <a:cs typeface="Helvetica"/>
                  </a:rPr>
                  <a:t>–</a:t>
                </a:r>
                <a:endParaRPr lang="en-US" sz="1600" dirty="0">
                  <a:solidFill>
                    <a:srgbClr val="8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Helvetica"/>
                  <a:cs typeface="Helvetica"/>
                </a:endParaRPr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>
                <a:off x="4442901" y="4213587"/>
                <a:ext cx="2846903" cy="0"/>
              </a:xfrm>
              <a:prstGeom prst="line">
                <a:avLst/>
              </a:prstGeom>
              <a:ln w="3175" cmpd="sng"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Circular Arrow 22"/>
              <p:cNvSpPr/>
              <p:nvPr/>
            </p:nvSpPr>
            <p:spPr>
              <a:xfrm rot="5067182">
                <a:off x="5570467" y="3873734"/>
                <a:ext cx="672488" cy="209821"/>
              </a:xfrm>
              <a:prstGeom prst="circularArrow">
                <a:avLst>
                  <a:gd name="adj1" fmla="val 12135"/>
                  <a:gd name="adj2" fmla="val 126852"/>
                  <a:gd name="adj3" fmla="val 19061547"/>
                  <a:gd name="adj4" fmla="val 11775111"/>
                  <a:gd name="adj5" fmla="val 1155"/>
                </a:avLst>
              </a:prstGeom>
              <a:ln w="31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3175" cmpd="sng">
                    <a:solidFill>
                      <a:schemeClr val="tx1"/>
                    </a:solidFill>
                    <a:prstDash val="dot"/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6003044" y="3688517"/>
                <a:ext cx="79166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 err="1" smtClean="0">
                    <a:solidFill>
                      <a:srgbClr val="008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Symbol" charset="2"/>
                    <a:cs typeface="Symbol" charset="2"/>
                  </a:rPr>
                  <a:t>q</a:t>
                </a:r>
                <a:r>
                  <a:rPr lang="en-US" sz="1600" baseline="-25000" dirty="0" err="1" smtClean="0">
                    <a:solidFill>
                      <a:srgbClr val="008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Helvetica"/>
                    <a:cs typeface="Helvetica"/>
                  </a:rPr>
                  <a:t>L</a:t>
                </a:r>
                <a:r>
                  <a:rPr lang="en-US" sz="1600" dirty="0">
                    <a:solidFill>
                      <a:srgbClr val="008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Helvetica"/>
                    <a:cs typeface="Helvetica"/>
                  </a:rPr>
                  <a:t> </a:t>
                </a:r>
                <a:r>
                  <a:rPr lang="en-US" sz="1600" dirty="0" smtClean="0">
                    <a:solidFill>
                      <a:srgbClr val="008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Helvetica"/>
                    <a:cs typeface="Helvetica"/>
                  </a:rPr>
                  <a:t>= </a:t>
                </a:r>
                <a:r>
                  <a:rPr lang="en-US" sz="1600" dirty="0">
                    <a:solidFill>
                      <a:srgbClr val="008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Helvetica"/>
                    <a:cs typeface="Helvetica"/>
                  </a:rPr>
                  <a:t>8</a:t>
                </a:r>
                <a:r>
                  <a:rPr lang="en-US" sz="1600" baseline="30000" dirty="0" smtClean="0">
                    <a:solidFill>
                      <a:srgbClr val="008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Helvetica"/>
                    <a:cs typeface="Helvetica"/>
                  </a:rPr>
                  <a:t>o</a:t>
                </a:r>
                <a:endParaRPr lang="en-US" sz="1600" baseline="30000" dirty="0">
                  <a:solidFill>
                    <a:srgbClr val="008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Helvetica"/>
                  <a:cs typeface="Helvetica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5290333" y="3154902"/>
                <a:ext cx="123212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008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Helvetica"/>
                    <a:cs typeface="Helvetica"/>
                  </a:rPr>
                  <a:t>E</a:t>
                </a:r>
                <a:r>
                  <a:rPr lang="en-US" sz="1600" b="1" baseline="-25000" dirty="0" smtClean="0">
                    <a:solidFill>
                      <a:srgbClr val="008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Helvetica"/>
                    <a:cs typeface="Helvetica"/>
                  </a:rPr>
                  <a:t>L</a:t>
                </a:r>
                <a:r>
                  <a:rPr lang="en-US" sz="1600" b="1" dirty="0" smtClean="0">
                    <a:solidFill>
                      <a:srgbClr val="008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Helvetica"/>
                    <a:cs typeface="Helvetica"/>
                  </a:rPr>
                  <a:t> = 2.3 </a:t>
                </a:r>
                <a:r>
                  <a:rPr lang="en-US" sz="1600" b="1" dirty="0" err="1" smtClean="0">
                    <a:solidFill>
                      <a:srgbClr val="008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Helvetica"/>
                    <a:cs typeface="Helvetica"/>
                  </a:rPr>
                  <a:t>eV</a:t>
                </a:r>
                <a:endParaRPr lang="en-US" sz="1600" b="1" dirty="0">
                  <a:solidFill>
                    <a:srgbClr val="008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Helvetica"/>
                  <a:cs typeface="Helvetica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5890543" y="4339177"/>
                <a:ext cx="148984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b="1" dirty="0" err="1" smtClean="0">
                    <a:solidFill>
                      <a:srgbClr val="FF0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Helvetica"/>
                    <a:cs typeface="Helvetica"/>
                  </a:rPr>
                  <a:t>E</a:t>
                </a:r>
                <a:r>
                  <a:rPr lang="en-US" sz="1600" b="1" baseline="-25000" dirty="0" err="1" smtClean="0">
                    <a:solidFill>
                      <a:srgbClr val="FF0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Symbol" charset="2"/>
                    <a:cs typeface="Symbol" charset="2"/>
                  </a:rPr>
                  <a:t>g</a:t>
                </a:r>
                <a:r>
                  <a:rPr lang="en-US" sz="1600" b="1" dirty="0" smtClean="0">
                    <a:solidFill>
                      <a:srgbClr val="FF0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Helvetica"/>
                    <a:cs typeface="Helvetica"/>
                  </a:rPr>
                  <a:t> </a:t>
                </a:r>
                <a:r>
                  <a:rPr lang="en-US" sz="1600" b="1" dirty="0">
                    <a:solidFill>
                      <a:srgbClr val="FF0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Helvetica"/>
                    <a:cs typeface="Helvetica"/>
                  </a:rPr>
                  <a:t>&lt; 19.5 MeV</a:t>
                </a:r>
                <a:endParaRPr lang="en-US" sz="1600" b="1" baseline="-250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Helvetica"/>
                  <a:cs typeface="Helvetica"/>
                </a:endParaRP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 flipV="1">
                <a:off x="4379401" y="3292562"/>
                <a:ext cx="2910403" cy="844826"/>
              </a:xfrm>
              <a:prstGeom prst="line">
                <a:avLst/>
              </a:prstGeom>
              <a:ln w="3175" cmpd="sng">
                <a:solidFill>
                  <a:srgbClr val="0080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Rectangle 8"/>
            <p:cNvSpPr/>
            <p:nvPr/>
          </p:nvSpPr>
          <p:spPr>
            <a:xfrm>
              <a:off x="4567204" y="3484524"/>
              <a:ext cx="66386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solidFill>
                    <a:srgbClr val="008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Helvetica"/>
                  <a:cs typeface="Helvetica"/>
                </a:rPr>
                <a:t>laser</a:t>
              </a:r>
              <a:endParaRPr lang="en-US" sz="1600" b="1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592457" y="4330654"/>
              <a:ext cx="128753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Symbol" charset="2"/>
                  <a:cs typeface="Symbol" charset="2"/>
                </a:rPr>
                <a:t>g</a:t>
              </a:r>
              <a:r>
                <a:rPr lang="en-US" sz="1600" b="1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Helvetica"/>
                  <a:cs typeface="Helvetica"/>
                </a:rPr>
                <a:t>–ray beam</a:t>
              </a:r>
              <a:endParaRPr lang="en-US" sz="1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775788" y="4319063"/>
              <a:ext cx="37702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rgbClr val="8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Helvetica"/>
                  <a:cs typeface="Helvetica"/>
                </a:rPr>
                <a:t>e</a:t>
              </a:r>
              <a:r>
                <a:rPr lang="en-US" sz="1600" b="1" baseline="30000" dirty="0" smtClean="0">
                  <a:solidFill>
                    <a:srgbClr val="8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Helvetica"/>
                  <a:cs typeface="Helvetica"/>
                </a:rPr>
                <a:t>–</a:t>
              </a:r>
              <a:endParaRPr lang="en-US" sz="1600" b="1" baseline="30000" dirty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6276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170260"/>
              </p:ext>
            </p:extLst>
          </p:nvPr>
        </p:nvGraphicFramePr>
        <p:xfrm>
          <a:off x="114298" y="1245832"/>
          <a:ext cx="4442432" cy="5237480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tableStyleId>{5C22544A-7EE6-4342-B048-85BDC9FD1C3A}</a:tableStyleId>
              </a:tblPr>
              <a:tblGrid>
                <a:gridCol w="3263902"/>
                <a:gridCol w="117853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Energy (MeV)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0.2 – 19.5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Spectral Density (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ph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/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s∙eV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)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&gt; 0.5∙10</a:t>
                      </a:r>
                      <a:r>
                        <a:rPr lang="en-US" sz="1600" baseline="300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4</a:t>
                      </a:r>
                      <a:endParaRPr lang="en-US" sz="1600" baseline="300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Bandwidth 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rms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 (%)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≤ 0.5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# photons per pulse within FWHM </a:t>
                      </a:r>
                      <a:r>
                        <a:rPr lang="en-US" sz="1600" dirty="0" err="1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bdw</a:t>
                      </a:r>
                      <a:r>
                        <a:rPr lang="en-US" sz="16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.</a:t>
                      </a:r>
                      <a:endParaRPr lang="en-US" sz="1600" dirty="0">
                        <a:solidFill>
                          <a:srgbClr val="000090">
                            <a:alpha val="10000"/>
                          </a:srgbClr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≤ 2.6∙10</a:t>
                      </a:r>
                      <a:r>
                        <a:rPr lang="en-US" sz="1600" baseline="300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5</a:t>
                      </a:r>
                      <a:endParaRPr lang="en-US" sz="1600" baseline="30000" dirty="0">
                        <a:solidFill>
                          <a:srgbClr val="000090">
                            <a:alpha val="10000"/>
                          </a:srgbClr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# photons/s within FWHM 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bdw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.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≤ 8.3∙10</a:t>
                      </a:r>
                      <a:r>
                        <a:rPr lang="en-US" sz="1600" baseline="300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8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Source 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rms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 size (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m)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10 – 30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Source 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rms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 divergence (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rad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)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25 – 200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Peak brilliance </a:t>
                      </a:r>
                    </a:p>
                    <a:p>
                      <a:r>
                        <a:rPr lang="en-US" sz="16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(</a:t>
                      </a:r>
                      <a:r>
                        <a:rPr lang="en-US" sz="1600" dirty="0" err="1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N</a:t>
                      </a:r>
                      <a:r>
                        <a:rPr lang="en-US" sz="1600" baseline="-25000" dirty="0" err="1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ph</a:t>
                      </a:r>
                      <a:r>
                        <a:rPr lang="en-US" sz="16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/sec∙mm</a:t>
                      </a:r>
                      <a:r>
                        <a:rPr lang="en-US" sz="1600" baseline="300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2</a:t>
                      </a:r>
                      <a:r>
                        <a:rPr lang="en-US" sz="16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∙mrad</a:t>
                      </a:r>
                      <a:r>
                        <a:rPr lang="en-US" sz="1600" baseline="300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2</a:t>
                      </a:r>
                      <a:r>
                        <a:rPr lang="en-US" sz="16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∙0.1%)</a:t>
                      </a:r>
                      <a:endParaRPr lang="en-US" sz="1600" dirty="0">
                        <a:solidFill>
                          <a:srgbClr val="000090">
                            <a:alpha val="10000"/>
                          </a:srgbClr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10</a:t>
                      </a:r>
                      <a:r>
                        <a:rPr lang="en-US" sz="1600" baseline="300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20</a:t>
                      </a:r>
                      <a:r>
                        <a:rPr lang="en-US" sz="16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 – 10</a:t>
                      </a:r>
                      <a:r>
                        <a:rPr lang="en-US" sz="1600" baseline="300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23</a:t>
                      </a:r>
                      <a:endParaRPr lang="en-US" sz="1600" baseline="30000" dirty="0">
                        <a:solidFill>
                          <a:srgbClr val="000090">
                            <a:alpha val="10000"/>
                          </a:srgbClr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Radiation pulse length </a:t>
                      </a:r>
                      <a:r>
                        <a:rPr lang="en-US" sz="1600" dirty="0" err="1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rms</a:t>
                      </a:r>
                      <a:r>
                        <a:rPr lang="en-US" sz="16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 (</a:t>
                      </a:r>
                      <a:r>
                        <a:rPr lang="en-US" sz="1600" dirty="0" err="1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ps</a:t>
                      </a:r>
                      <a:r>
                        <a:rPr lang="en-US" sz="16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)</a:t>
                      </a:r>
                      <a:endParaRPr lang="en-US" sz="1600" dirty="0">
                        <a:solidFill>
                          <a:srgbClr val="000090">
                            <a:alpha val="10000"/>
                          </a:srgbClr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0.7 – 1.5</a:t>
                      </a:r>
                      <a:endParaRPr lang="en-US" sz="1600" dirty="0">
                        <a:solidFill>
                          <a:srgbClr val="000090">
                            <a:alpha val="10000"/>
                          </a:srgbClr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Linear polarization (%)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&gt; 95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Macro</a:t>
                      </a:r>
                      <a:r>
                        <a:rPr lang="en-US" sz="1600" baseline="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 repetition rate (Hz)</a:t>
                      </a:r>
                      <a:endParaRPr lang="en-US" sz="1600" dirty="0">
                        <a:solidFill>
                          <a:srgbClr val="000090">
                            <a:alpha val="10000"/>
                          </a:srgbClr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100</a:t>
                      </a:r>
                      <a:endParaRPr lang="en-US" sz="1600" dirty="0">
                        <a:solidFill>
                          <a:srgbClr val="000090">
                            <a:alpha val="10000"/>
                          </a:srgbClr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# pulses per </a:t>
                      </a:r>
                      <a:r>
                        <a:rPr lang="en-US" sz="1600" dirty="0" err="1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macropulse</a:t>
                      </a:r>
                      <a:endParaRPr lang="en-US" sz="1600" dirty="0">
                        <a:solidFill>
                          <a:srgbClr val="000090">
                            <a:alpha val="10000"/>
                          </a:srgbClr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32</a:t>
                      </a:r>
                      <a:endParaRPr lang="en-US" sz="1600" dirty="0">
                        <a:solidFill>
                          <a:srgbClr val="000090">
                            <a:alpha val="10000"/>
                          </a:srgbClr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Pulse–to–pulse separation (</a:t>
                      </a:r>
                      <a:r>
                        <a:rPr lang="en-US" sz="1600" dirty="0" err="1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nsec</a:t>
                      </a:r>
                      <a:r>
                        <a:rPr lang="en-US" sz="16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)</a:t>
                      </a:r>
                      <a:endParaRPr lang="en-US" sz="1600" dirty="0">
                        <a:solidFill>
                          <a:srgbClr val="000090">
                            <a:alpha val="10000"/>
                          </a:srgbClr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16</a:t>
                      </a:r>
                      <a:endParaRPr lang="en-US" sz="1600" dirty="0">
                        <a:solidFill>
                          <a:srgbClr val="000090">
                            <a:alpha val="10000"/>
                          </a:srgbClr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026631" y="1012158"/>
            <a:ext cx="3689710" cy="181588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Two stage system: </a:t>
            </a:r>
          </a:p>
          <a:p>
            <a:endParaRPr lang="en-US" sz="1600" b="1" dirty="0" smtClean="0">
              <a:solidFill>
                <a:srgbClr val="8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  <a:p>
            <a:r>
              <a:rPr lang="en-US" sz="1600" b="1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Low–energy stage: </a:t>
            </a:r>
            <a:r>
              <a:rPr lang="en-US" sz="1600" b="1" dirty="0" err="1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E</a:t>
            </a:r>
            <a:r>
              <a:rPr lang="en-US" sz="1600" b="1" dirty="0" err="1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en-US" sz="1600" b="1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 &lt; 3.5 MeV</a:t>
            </a:r>
          </a:p>
          <a:p>
            <a:pPr lvl="1"/>
            <a:r>
              <a:rPr lang="en-US" sz="1600" b="1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				March 2017</a:t>
            </a:r>
          </a:p>
          <a:p>
            <a:pPr lvl="1"/>
            <a:endParaRPr lang="en-US" sz="1600" b="1" dirty="0" smtClean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  <a:p>
            <a:r>
              <a:rPr lang="en-US" sz="1600" b="1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High–energy stage: </a:t>
            </a:r>
            <a:r>
              <a:rPr lang="en-US" sz="1600" b="1" dirty="0" err="1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E</a:t>
            </a:r>
            <a:r>
              <a:rPr lang="en-US" sz="1600" b="1" dirty="0" err="1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en-US" sz="1600" b="1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 &lt; 19.5 MeV</a:t>
            </a:r>
          </a:p>
          <a:p>
            <a:r>
              <a:rPr lang="en-US" sz="1600" b="1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				 September 2018</a:t>
            </a:r>
            <a:endParaRPr lang="en-US" sz="1600" b="1" dirty="0">
              <a:solidFill>
                <a:srgbClr val="008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</a:t>
            </a:r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I–NP Gamma Beam Features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5" name="Picture 14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pic>
        <p:nvPicPr>
          <p:cNvPr id="17" name="Immagine 8" descr="spectrum_in_theta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4" t="8983" r="6954" b="2759"/>
          <a:stretch/>
        </p:blipFill>
        <p:spPr bwMode="auto">
          <a:xfrm>
            <a:off x="4852087" y="3292270"/>
            <a:ext cx="3960000" cy="336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4877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9552867"/>
              </p:ext>
            </p:extLst>
          </p:nvPr>
        </p:nvGraphicFramePr>
        <p:xfrm>
          <a:off x="114298" y="1245832"/>
          <a:ext cx="4442432" cy="5237480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tableStyleId>{5C22544A-7EE6-4342-B048-85BDC9FD1C3A}</a:tableStyleId>
              </a:tblPr>
              <a:tblGrid>
                <a:gridCol w="3263902"/>
                <a:gridCol w="117853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Energy (MeV)</a:t>
                      </a:r>
                      <a:endParaRPr lang="en-US" sz="1600" dirty="0">
                        <a:solidFill>
                          <a:srgbClr val="000090">
                            <a:alpha val="10000"/>
                          </a:srgbClr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0.2 – 19.5</a:t>
                      </a:r>
                      <a:endParaRPr lang="en-US" sz="1600" dirty="0">
                        <a:solidFill>
                          <a:srgbClr val="000090">
                            <a:alpha val="10000"/>
                          </a:srgbClr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Spectral Density (</a:t>
                      </a:r>
                      <a:r>
                        <a:rPr lang="en-US" sz="1600" dirty="0" err="1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ph</a:t>
                      </a:r>
                      <a:r>
                        <a:rPr lang="en-US" sz="16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/</a:t>
                      </a:r>
                      <a:r>
                        <a:rPr lang="en-US" sz="1600" dirty="0" err="1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s∙eV</a:t>
                      </a:r>
                      <a:r>
                        <a:rPr lang="en-US" sz="16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)</a:t>
                      </a:r>
                      <a:endParaRPr lang="en-US" sz="1600" dirty="0">
                        <a:solidFill>
                          <a:srgbClr val="000090">
                            <a:alpha val="10000"/>
                          </a:srgbClr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&gt; 0.5∙10</a:t>
                      </a:r>
                      <a:r>
                        <a:rPr lang="en-US" sz="1600" baseline="300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4</a:t>
                      </a:r>
                      <a:endParaRPr lang="en-US" sz="1600" baseline="30000" dirty="0">
                        <a:solidFill>
                          <a:srgbClr val="000090">
                            <a:alpha val="10000"/>
                          </a:srgbClr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Bandwidth </a:t>
                      </a:r>
                      <a:r>
                        <a:rPr lang="en-US" sz="1600" dirty="0" err="1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rms</a:t>
                      </a:r>
                      <a:r>
                        <a:rPr lang="en-US" sz="16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 (%)</a:t>
                      </a:r>
                      <a:endParaRPr lang="en-US" sz="1600" dirty="0">
                        <a:solidFill>
                          <a:srgbClr val="000090">
                            <a:alpha val="10000"/>
                          </a:srgbClr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≤ 0.5</a:t>
                      </a:r>
                      <a:endParaRPr lang="en-US" sz="1600" dirty="0">
                        <a:solidFill>
                          <a:srgbClr val="000090">
                            <a:alpha val="10000"/>
                          </a:srgbClr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# photons per pulse within FWHM 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bdw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.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≤ 2.6∙10</a:t>
                      </a:r>
                      <a:r>
                        <a:rPr lang="en-US" sz="1600" baseline="300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5</a:t>
                      </a:r>
                      <a:endParaRPr lang="en-US" sz="1600" baseline="300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# photons/s within FWHM </a:t>
                      </a:r>
                      <a:r>
                        <a:rPr lang="en-US" sz="1600" dirty="0" err="1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bdw</a:t>
                      </a:r>
                      <a:r>
                        <a:rPr lang="en-US" sz="16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.</a:t>
                      </a:r>
                      <a:endParaRPr lang="en-US" sz="1600" dirty="0">
                        <a:solidFill>
                          <a:srgbClr val="000090">
                            <a:alpha val="10000"/>
                          </a:srgbClr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≤ 8.3∙10</a:t>
                      </a:r>
                      <a:r>
                        <a:rPr lang="en-US" sz="1600" baseline="300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8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Source </a:t>
                      </a:r>
                      <a:r>
                        <a:rPr lang="en-US" sz="1600" dirty="0" err="1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rms</a:t>
                      </a:r>
                      <a:r>
                        <a:rPr lang="en-US" sz="16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 size (</a:t>
                      </a:r>
                      <a:r>
                        <a:rPr lang="en-US" sz="16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6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m)</a:t>
                      </a:r>
                      <a:endParaRPr lang="en-US" sz="1600" dirty="0">
                        <a:solidFill>
                          <a:srgbClr val="000090">
                            <a:alpha val="10000"/>
                          </a:srgbClr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10 – 30</a:t>
                      </a:r>
                      <a:endParaRPr lang="en-US" sz="1600" dirty="0">
                        <a:solidFill>
                          <a:srgbClr val="000090">
                            <a:alpha val="10000"/>
                          </a:srgbClr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Source </a:t>
                      </a:r>
                      <a:r>
                        <a:rPr lang="en-US" sz="1600" dirty="0" err="1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rms</a:t>
                      </a:r>
                      <a:r>
                        <a:rPr lang="en-US" sz="16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 divergence (</a:t>
                      </a:r>
                      <a:r>
                        <a:rPr lang="en-US" sz="1600" dirty="0" err="1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600" dirty="0" err="1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rad</a:t>
                      </a:r>
                      <a:r>
                        <a:rPr lang="en-US" sz="16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)</a:t>
                      </a:r>
                      <a:endParaRPr lang="en-US" sz="1600" dirty="0">
                        <a:solidFill>
                          <a:srgbClr val="000090">
                            <a:alpha val="10000"/>
                          </a:srgbClr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25 – 200</a:t>
                      </a:r>
                      <a:endParaRPr lang="en-US" sz="1600" dirty="0">
                        <a:solidFill>
                          <a:srgbClr val="000090">
                            <a:alpha val="10000"/>
                          </a:srgbClr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Peak brilliance </a:t>
                      </a:r>
                    </a:p>
                    <a:p>
                      <a:r>
                        <a:rPr lang="en-US" sz="16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(</a:t>
                      </a:r>
                      <a:r>
                        <a:rPr lang="en-US" sz="1600" dirty="0" err="1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N</a:t>
                      </a:r>
                      <a:r>
                        <a:rPr lang="en-US" sz="1600" baseline="-25000" dirty="0" err="1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ph</a:t>
                      </a:r>
                      <a:r>
                        <a:rPr lang="en-US" sz="16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/sec∙mm</a:t>
                      </a:r>
                      <a:r>
                        <a:rPr lang="en-US" sz="1600" baseline="300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2</a:t>
                      </a:r>
                      <a:r>
                        <a:rPr lang="en-US" sz="16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∙mrad</a:t>
                      </a:r>
                      <a:r>
                        <a:rPr lang="en-US" sz="1600" baseline="300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2</a:t>
                      </a:r>
                      <a:r>
                        <a:rPr lang="en-US" sz="16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∙0.1%)</a:t>
                      </a:r>
                      <a:endParaRPr lang="en-US" sz="1600" dirty="0">
                        <a:solidFill>
                          <a:srgbClr val="000090">
                            <a:alpha val="10000"/>
                          </a:srgbClr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10</a:t>
                      </a:r>
                      <a:r>
                        <a:rPr lang="en-US" sz="1600" baseline="300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20</a:t>
                      </a:r>
                      <a:r>
                        <a:rPr lang="en-US" sz="16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 – 10</a:t>
                      </a:r>
                      <a:r>
                        <a:rPr lang="en-US" sz="1600" baseline="300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23</a:t>
                      </a:r>
                      <a:endParaRPr lang="en-US" sz="1600" baseline="30000" dirty="0">
                        <a:solidFill>
                          <a:srgbClr val="000090">
                            <a:alpha val="10000"/>
                          </a:srgbClr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Radiation pulse length 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rms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 (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ps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)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0.7 – 1.5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Linear polarization (%)</a:t>
                      </a:r>
                      <a:endParaRPr lang="en-US" sz="1600" dirty="0">
                        <a:solidFill>
                          <a:srgbClr val="000090">
                            <a:alpha val="10000"/>
                          </a:srgbClr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>
                              <a:alpha val="10000"/>
                            </a:srgbClr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&gt; 95</a:t>
                      </a:r>
                      <a:endParaRPr lang="en-US" sz="1600" dirty="0">
                        <a:solidFill>
                          <a:srgbClr val="000090">
                            <a:alpha val="10000"/>
                          </a:srgbClr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Macro</a:t>
                      </a:r>
                      <a:r>
                        <a:rPr lang="en-US" sz="1600" baseline="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 repetition rate (Hz)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100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# pulses per 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macropulse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32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Pulse–to–pulse separation (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nsec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)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16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026631" y="1012158"/>
            <a:ext cx="3689710" cy="181588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Two stage system: </a:t>
            </a:r>
          </a:p>
          <a:p>
            <a:endParaRPr lang="en-US" sz="1600" b="1" dirty="0" smtClean="0">
              <a:solidFill>
                <a:srgbClr val="8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  <a:p>
            <a:r>
              <a:rPr lang="en-US" sz="1600" b="1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Low–energy stage: </a:t>
            </a:r>
            <a:r>
              <a:rPr lang="en-US" sz="1600" b="1" dirty="0" err="1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E</a:t>
            </a:r>
            <a:r>
              <a:rPr lang="en-US" sz="1600" b="1" dirty="0" err="1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en-US" sz="1600" b="1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 &lt; 3.5 MeV</a:t>
            </a:r>
          </a:p>
          <a:p>
            <a:pPr lvl="1"/>
            <a:r>
              <a:rPr lang="en-US" sz="1600" b="1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				March 2017</a:t>
            </a:r>
          </a:p>
          <a:p>
            <a:pPr lvl="1"/>
            <a:endParaRPr lang="en-US" sz="1600" b="1" dirty="0" smtClean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  <a:p>
            <a:r>
              <a:rPr lang="en-US" sz="1600" b="1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High–energy stage: </a:t>
            </a:r>
            <a:r>
              <a:rPr lang="en-US" sz="1600" b="1" dirty="0" err="1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E</a:t>
            </a:r>
            <a:r>
              <a:rPr lang="en-US" sz="1600" b="1" dirty="0" err="1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en-US" sz="1600" b="1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 &lt; 19.5 MeV</a:t>
            </a:r>
          </a:p>
          <a:p>
            <a:r>
              <a:rPr lang="en-US" sz="1600" b="1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				 September 2018</a:t>
            </a:r>
            <a:endParaRPr lang="en-US" sz="1600" b="1" dirty="0">
              <a:solidFill>
                <a:srgbClr val="008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874230" y="3787221"/>
            <a:ext cx="4168170" cy="2816046"/>
            <a:chOff x="3971684" y="3724199"/>
            <a:chExt cx="3600000" cy="233034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3800" y="3724199"/>
              <a:ext cx="1154852" cy="154693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1684" y="5286844"/>
              <a:ext cx="3600000" cy="767702"/>
            </a:xfrm>
            <a:prstGeom prst="rect">
              <a:avLst/>
            </a:prstGeom>
          </p:spPr>
        </p:pic>
      </p:grpSp>
      <p:sp>
        <p:nvSpPr>
          <p:cNvPr id="13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</a:t>
            </a:r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I–NP Gamma Beam Features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5" name="Picture 14" descr="sigla_ELI-NP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sp>
        <p:nvSpPr>
          <p:cNvPr id="4" name="Right Brace 3"/>
          <p:cNvSpPr/>
          <p:nvPr/>
        </p:nvSpPr>
        <p:spPr>
          <a:xfrm>
            <a:off x="4556730" y="5390040"/>
            <a:ext cx="304800" cy="1103592"/>
          </a:xfrm>
          <a:prstGeom prst="rightBrac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498983" y="3098800"/>
            <a:ext cx="1611514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Helvetica"/>
                <a:cs typeface="Helvetica"/>
              </a:rPr>
              <a:t>One pulse</a:t>
            </a:r>
          </a:p>
          <a:p>
            <a:r>
              <a:rPr lang="en-US" dirty="0" smtClean="0">
                <a:solidFill>
                  <a:srgbClr val="000090"/>
                </a:solidFill>
                <a:latin typeface="Helvetica"/>
                <a:cs typeface="Helvetica"/>
              </a:rPr>
              <a:t>~ 1 </a:t>
            </a:r>
            <a:r>
              <a:rPr lang="en-US" dirty="0" err="1" smtClean="0">
                <a:solidFill>
                  <a:srgbClr val="000090"/>
                </a:solidFill>
                <a:latin typeface="Helvetica"/>
                <a:cs typeface="Helvetica"/>
              </a:rPr>
              <a:t>ps</a:t>
            </a:r>
            <a:r>
              <a:rPr lang="en-US" dirty="0" smtClean="0">
                <a:solidFill>
                  <a:srgbClr val="000090"/>
                </a:solidFill>
                <a:latin typeface="Helvetica"/>
                <a:cs typeface="Helvetica"/>
              </a:rPr>
              <a:t> </a:t>
            </a:r>
          </a:p>
          <a:p>
            <a:r>
              <a:rPr lang="en-US" dirty="0" smtClean="0">
                <a:solidFill>
                  <a:srgbClr val="000090"/>
                </a:solidFill>
                <a:latin typeface="Helvetica"/>
                <a:cs typeface="Helvetica"/>
              </a:rPr>
              <a:t>~ 10</a:t>
            </a:r>
            <a:r>
              <a:rPr lang="en-US" baseline="30000" dirty="0" smtClean="0">
                <a:solidFill>
                  <a:srgbClr val="000090"/>
                </a:solidFill>
                <a:latin typeface="Helvetica"/>
                <a:cs typeface="Helvetica"/>
              </a:rPr>
              <a:t>5</a:t>
            </a:r>
            <a:r>
              <a:rPr lang="en-US" dirty="0" smtClean="0">
                <a:solidFill>
                  <a:srgbClr val="000090"/>
                </a:solidFill>
                <a:latin typeface="Helvetica"/>
                <a:cs typeface="Helvetica"/>
              </a:rPr>
              <a:t> photons</a:t>
            </a:r>
            <a:endParaRPr lang="en-US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  <p:cxnSp>
        <p:nvCxnSpPr>
          <p:cNvPr id="16" name="Straight Arrow Connector 15"/>
          <p:cNvCxnSpPr>
            <a:stCxn id="5" idx="2"/>
          </p:cNvCxnSpPr>
          <p:nvPr/>
        </p:nvCxnSpPr>
        <p:spPr>
          <a:xfrm flipH="1">
            <a:off x="7264402" y="4022130"/>
            <a:ext cx="1040338" cy="613370"/>
          </a:xfrm>
          <a:prstGeom prst="straightConnector1">
            <a:avLst/>
          </a:prstGeom>
          <a:ln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9384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Gamma Beam Experiments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0" name="Picture 9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cxnSp>
        <p:nvCxnSpPr>
          <p:cNvPr id="6" name="Gerade Verbindung mit Pfeil 86"/>
          <p:cNvCxnSpPr/>
          <p:nvPr/>
        </p:nvCxnSpPr>
        <p:spPr>
          <a:xfrm>
            <a:off x="6444208" y="3261450"/>
            <a:ext cx="695553" cy="86409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eck 7"/>
          <p:cNvSpPr/>
          <p:nvPr/>
        </p:nvSpPr>
        <p:spPr>
          <a:xfrm>
            <a:off x="1111056" y="1052736"/>
            <a:ext cx="5549176" cy="468682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2411761" y="2864776"/>
            <a:ext cx="1503046" cy="0"/>
          </a:xfrm>
          <a:prstGeom prst="line">
            <a:avLst/>
          </a:prstGeom>
          <a:noFill/>
          <a:ln w="50800">
            <a:solidFill>
              <a:sysClr val="windowText" lastClr="00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</a:endParaRP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1211259" y="4557594"/>
            <a:ext cx="2703548" cy="0"/>
          </a:xfrm>
          <a:prstGeom prst="line">
            <a:avLst/>
          </a:prstGeom>
          <a:noFill/>
          <a:ln w="50800">
            <a:solidFill>
              <a:sysClr val="windowText" lastClr="00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</a:endParaRPr>
          </a:p>
        </p:txBody>
      </p:sp>
      <p:cxnSp>
        <p:nvCxnSpPr>
          <p:cNvPr id="12" name="Gerade Verbindung mit Pfeil 2"/>
          <p:cNvCxnSpPr/>
          <p:nvPr/>
        </p:nvCxnSpPr>
        <p:spPr>
          <a:xfrm flipV="1">
            <a:off x="1811510" y="2864776"/>
            <a:ext cx="1351774" cy="1692818"/>
          </a:xfrm>
          <a:prstGeom prst="straightConnector1">
            <a:avLst/>
          </a:prstGeom>
          <a:ln w="57150">
            <a:solidFill>
              <a:srgbClr val="000099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78"/>
          <p:cNvCxnSpPr/>
          <p:nvPr/>
        </p:nvCxnSpPr>
        <p:spPr>
          <a:xfrm flipV="1">
            <a:off x="1811510" y="1263543"/>
            <a:ext cx="0" cy="329405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79"/>
          <p:cNvCxnSpPr/>
          <p:nvPr/>
        </p:nvCxnSpPr>
        <p:spPr>
          <a:xfrm>
            <a:off x="3275856" y="2864776"/>
            <a:ext cx="0" cy="1692818"/>
          </a:xfrm>
          <a:prstGeom prst="straightConnector1">
            <a:avLst/>
          </a:prstGeom>
          <a:ln w="57150">
            <a:solidFill>
              <a:srgbClr val="000099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ine 7"/>
          <p:cNvSpPr>
            <a:spLocks noChangeShapeType="1"/>
          </p:cNvSpPr>
          <p:nvPr/>
        </p:nvSpPr>
        <p:spPr bwMode="auto">
          <a:xfrm>
            <a:off x="1220380" y="2325346"/>
            <a:ext cx="4287724" cy="0"/>
          </a:xfrm>
          <a:prstGeom prst="line">
            <a:avLst/>
          </a:prstGeom>
          <a:noFill/>
          <a:ln w="50800">
            <a:solidFill>
              <a:srgbClr val="990099"/>
            </a:solidFill>
            <a:prstDash val="dash"/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</a:endParaRPr>
          </a:p>
        </p:txBody>
      </p:sp>
      <p:sp>
        <p:nvSpPr>
          <p:cNvPr id="16" name="Textfeld 10"/>
          <p:cNvSpPr txBox="1"/>
          <p:nvPr/>
        </p:nvSpPr>
        <p:spPr>
          <a:xfrm>
            <a:off x="1882429" y="1852648"/>
            <a:ext cx="291618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990099"/>
                </a:solidFill>
                <a:latin typeface="Helvetica"/>
                <a:cs typeface="Helvetica"/>
              </a:rPr>
              <a:t>separation</a:t>
            </a:r>
            <a:r>
              <a:rPr lang="de-DE" dirty="0" smtClean="0">
                <a:solidFill>
                  <a:srgbClr val="990099"/>
                </a:solidFill>
                <a:latin typeface="Helvetica"/>
                <a:cs typeface="Helvetica"/>
              </a:rPr>
              <a:t> </a:t>
            </a:r>
            <a:r>
              <a:rPr lang="de-DE" dirty="0" err="1" smtClean="0">
                <a:solidFill>
                  <a:srgbClr val="990099"/>
                </a:solidFill>
                <a:latin typeface="Helvetica"/>
                <a:cs typeface="Helvetica"/>
              </a:rPr>
              <a:t>energy</a:t>
            </a:r>
            <a:r>
              <a:rPr lang="de-DE" dirty="0" smtClean="0">
                <a:solidFill>
                  <a:srgbClr val="990099"/>
                </a:solidFill>
                <a:latin typeface="Helvetica"/>
                <a:cs typeface="Helvetica"/>
              </a:rPr>
              <a:t> </a:t>
            </a:r>
            <a:r>
              <a:rPr lang="de-DE" dirty="0" err="1" smtClean="0">
                <a:solidFill>
                  <a:srgbClr val="990099"/>
                </a:solidFill>
                <a:latin typeface="Helvetica"/>
                <a:cs typeface="Helvetica"/>
              </a:rPr>
              <a:t>S</a:t>
            </a:r>
            <a:r>
              <a:rPr lang="de-DE" baseline="-25000" dirty="0" err="1" smtClean="0">
                <a:solidFill>
                  <a:srgbClr val="990099"/>
                </a:solidFill>
                <a:latin typeface="Helvetica"/>
                <a:cs typeface="Helvetica"/>
              </a:rPr>
              <a:t>n</a:t>
            </a:r>
            <a:r>
              <a:rPr lang="de-DE" dirty="0" smtClean="0">
                <a:solidFill>
                  <a:srgbClr val="990099"/>
                </a:solidFill>
                <a:latin typeface="Helvetica"/>
                <a:cs typeface="Helvetica"/>
              </a:rPr>
              <a:t> </a:t>
            </a:r>
            <a:r>
              <a:rPr lang="de-DE" dirty="0" err="1" smtClean="0">
                <a:solidFill>
                  <a:srgbClr val="990099"/>
                </a:solidFill>
                <a:latin typeface="Helvetica"/>
                <a:cs typeface="Helvetica"/>
              </a:rPr>
              <a:t>or</a:t>
            </a:r>
            <a:r>
              <a:rPr lang="de-DE" dirty="0" smtClean="0">
                <a:solidFill>
                  <a:srgbClr val="990099"/>
                </a:solidFill>
                <a:latin typeface="Helvetica"/>
                <a:cs typeface="Helvetica"/>
              </a:rPr>
              <a:t> </a:t>
            </a:r>
            <a:r>
              <a:rPr lang="de-DE" dirty="0" err="1" smtClean="0">
                <a:solidFill>
                  <a:srgbClr val="990099"/>
                </a:solidFill>
                <a:latin typeface="Helvetica"/>
                <a:cs typeface="Helvetica"/>
              </a:rPr>
              <a:t>S</a:t>
            </a:r>
            <a:r>
              <a:rPr lang="de-DE" baseline="-25000" dirty="0" err="1" smtClean="0">
                <a:solidFill>
                  <a:srgbClr val="990099"/>
                </a:solidFill>
                <a:latin typeface="Helvetica"/>
                <a:cs typeface="Helvetica"/>
              </a:rPr>
              <a:t>p</a:t>
            </a:r>
            <a:endParaRPr lang="de-DE" dirty="0">
              <a:solidFill>
                <a:srgbClr val="990099"/>
              </a:solidFill>
              <a:latin typeface="Helvetica"/>
              <a:cs typeface="Helvetica"/>
            </a:endParaRPr>
          </a:p>
        </p:txBody>
      </p:sp>
      <p:sp>
        <p:nvSpPr>
          <p:cNvPr id="17" name="Textfeld 12"/>
          <p:cNvSpPr txBox="1"/>
          <p:nvPr/>
        </p:nvSpPr>
        <p:spPr>
          <a:xfrm>
            <a:off x="2267744" y="4629602"/>
            <a:ext cx="773769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DE" sz="4000" b="1" baseline="30000" dirty="0" smtClean="0">
                <a:latin typeface="Helvetica"/>
                <a:cs typeface="Helvetica"/>
              </a:rPr>
              <a:t>A</a:t>
            </a:r>
            <a:r>
              <a:rPr lang="de-DE" sz="4000" b="1" dirty="0" smtClean="0">
                <a:latin typeface="Helvetica"/>
                <a:cs typeface="Helvetica"/>
              </a:rPr>
              <a:t>X</a:t>
            </a:r>
            <a:endParaRPr lang="de-DE" sz="4000" b="1" dirty="0">
              <a:latin typeface="Helvetica"/>
              <a:cs typeface="Helvetica"/>
            </a:endParaRPr>
          </a:p>
        </p:txBody>
      </p:sp>
      <p:cxnSp>
        <p:nvCxnSpPr>
          <p:cNvPr id="18" name="Gerade Verbindung mit Pfeil 82"/>
          <p:cNvCxnSpPr/>
          <p:nvPr/>
        </p:nvCxnSpPr>
        <p:spPr>
          <a:xfrm>
            <a:off x="6444208" y="1324358"/>
            <a:ext cx="0" cy="1937092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Line 4"/>
          <p:cNvSpPr>
            <a:spLocks noChangeShapeType="1"/>
          </p:cNvSpPr>
          <p:nvPr/>
        </p:nvSpPr>
        <p:spPr bwMode="auto">
          <a:xfrm>
            <a:off x="5608274" y="3261450"/>
            <a:ext cx="1503046" cy="0"/>
          </a:xfrm>
          <a:prstGeom prst="line">
            <a:avLst/>
          </a:prstGeom>
          <a:noFill/>
          <a:ln w="50800">
            <a:solidFill>
              <a:sysClr val="windowText" lastClr="00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</a:endParaRPr>
          </a:p>
        </p:txBody>
      </p:sp>
      <p:sp>
        <p:nvSpPr>
          <p:cNvPr id="20" name="Line 4"/>
          <p:cNvSpPr>
            <a:spLocks noChangeShapeType="1"/>
          </p:cNvSpPr>
          <p:nvPr/>
        </p:nvSpPr>
        <p:spPr bwMode="auto">
          <a:xfrm>
            <a:off x="6359797" y="4125546"/>
            <a:ext cx="1503046" cy="0"/>
          </a:xfrm>
          <a:prstGeom prst="line">
            <a:avLst/>
          </a:prstGeom>
          <a:noFill/>
          <a:ln w="50800">
            <a:solidFill>
              <a:sysClr val="windowText" lastClr="00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</a:endParaRPr>
          </a:p>
        </p:txBody>
      </p:sp>
      <p:sp>
        <p:nvSpPr>
          <p:cNvPr id="21" name="Textfeld 85"/>
          <p:cNvSpPr txBox="1"/>
          <p:nvPr/>
        </p:nvSpPr>
        <p:spPr>
          <a:xfrm>
            <a:off x="6858634" y="4197554"/>
            <a:ext cx="889987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DE" sz="4000" b="1" baseline="30000" dirty="0" smtClean="0">
                <a:latin typeface="Helvetica"/>
                <a:cs typeface="Helvetica"/>
              </a:rPr>
              <a:t>A`</a:t>
            </a:r>
            <a:r>
              <a:rPr lang="de-DE" sz="4000" b="1" dirty="0" smtClean="0">
                <a:latin typeface="Helvetica"/>
                <a:cs typeface="Helvetica"/>
              </a:rPr>
              <a:t>Y</a:t>
            </a:r>
            <a:endParaRPr lang="de-DE" sz="4000" b="1" dirty="0">
              <a:latin typeface="Helvetica"/>
              <a:cs typeface="Helvetica"/>
            </a:endParaRPr>
          </a:p>
        </p:txBody>
      </p:sp>
      <p:sp>
        <p:nvSpPr>
          <p:cNvPr id="22" name="Textfeld 16"/>
          <p:cNvSpPr txBox="1"/>
          <p:nvPr/>
        </p:nvSpPr>
        <p:spPr>
          <a:xfrm>
            <a:off x="7056058" y="3189442"/>
            <a:ext cx="396262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DE" sz="4000" b="1" dirty="0" smtClean="0">
                <a:solidFill>
                  <a:srgbClr val="FF0000"/>
                </a:solidFill>
                <a:sym typeface="Symbol"/>
              </a:rPr>
              <a:t></a:t>
            </a:r>
            <a:endParaRPr lang="de-DE" sz="4000" b="1" dirty="0">
              <a:solidFill>
                <a:srgbClr val="FF0000"/>
              </a:solidFill>
            </a:endParaRPr>
          </a:p>
        </p:txBody>
      </p:sp>
      <p:cxnSp>
        <p:nvCxnSpPr>
          <p:cNvPr id="23" name="Gerade Verbindung mit Pfeil 87"/>
          <p:cNvCxnSpPr/>
          <p:nvPr/>
        </p:nvCxnSpPr>
        <p:spPr>
          <a:xfrm>
            <a:off x="7644660" y="4125546"/>
            <a:ext cx="671756" cy="857999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prstDash val="sysDash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88"/>
          <p:cNvSpPr txBox="1"/>
          <p:nvPr/>
        </p:nvSpPr>
        <p:spPr>
          <a:xfrm>
            <a:off x="8094500" y="4055279"/>
            <a:ext cx="437940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chemeClr val="accent6">
                    <a:lumMod val="50000"/>
                  </a:schemeClr>
                </a:solidFill>
                <a:sym typeface="Symbol"/>
              </a:rPr>
              <a:t></a:t>
            </a:r>
            <a:endParaRPr lang="de-DE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Textfeld 18"/>
          <p:cNvSpPr txBox="1"/>
          <p:nvPr/>
        </p:nvSpPr>
        <p:spPr>
          <a:xfrm>
            <a:off x="6588224" y="1893298"/>
            <a:ext cx="80018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  <a:latin typeface="Helvetica"/>
                <a:cs typeface="Helvetica"/>
              </a:rPr>
              <a:t>n </a:t>
            </a:r>
            <a:r>
              <a:rPr lang="de-DE" dirty="0" err="1" smtClean="0">
                <a:solidFill>
                  <a:srgbClr val="FF0000"/>
                </a:solidFill>
                <a:latin typeface="Helvetica"/>
                <a:cs typeface="Helvetica"/>
              </a:rPr>
              <a:t>or</a:t>
            </a:r>
            <a:r>
              <a:rPr lang="de-DE" b="1" dirty="0" smtClean="0">
                <a:solidFill>
                  <a:srgbClr val="FF0000"/>
                </a:solidFill>
                <a:latin typeface="Helvetica"/>
                <a:cs typeface="Helvetica"/>
              </a:rPr>
              <a:t> p</a:t>
            </a:r>
            <a:endParaRPr lang="de-DE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26" name="Textfeld 89"/>
          <p:cNvSpPr txBox="1"/>
          <p:nvPr/>
        </p:nvSpPr>
        <p:spPr>
          <a:xfrm>
            <a:off x="1223410" y="2397354"/>
            <a:ext cx="396262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DE" sz="4000" b="1" dirty="0" smtClean="0">
                <a:solidFill>
                  <a:srgbClr val="FF0000"/>
                </a:solidFill>
                <a:sym typeface="Symbol"/>
              </a:rPr>
              <a:t></a:t>
            </a:r>
            <a:endParaRPr lang="de-DE" sz="4000" b="1" dirty="0">
              <a:solidFill>
                <a:srgbClr val="FF0000"/>
              </a:solidFill>
            </a:endParaRPr>
          </a:p>
        </p:txBody>
      </p:sp>
      <p:sp>
        <p:nvSpPr>
          <p:cNvPr id="27" name="Textfeld 90"/>
          <p:cNvSpPr txBox="1"/>
          <p:nvPr/>
        </p:nvSpPr>
        <p:spPr>
          <a:xfrm>
            <a:off x="2123728" y="3057620"/>
            <a:ext cx="396262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DE" sz="4000" b="1" dirty="0" smtClean="0">
                <a:solidFill>
                  <a:srgbClr val="000099"/>
                </a:solidFill>
                <a:sym typeface="Symbol"/>
              </a:rPr>
              <a:t></a:t>
            </a:r>
            <a:endParaRPr lang="de-DE" sz="4000" b="1" dirty="0">
              <a:solidFill>
                <a:srgbClr val="000099"/>
              </a:solidFill>
            </a:endParaRPr>
          </a:p>
        </p:txBody>
      </p:sp>
      <p:sp>
        <p:nvSpPr>
          <p:cNvPr id="28" name="Textfeld 91"/>
          <p:cNvSpPr txBox="1"/>
          <p:nvPr/>
        </p:nvSpPr>
        <p:spPr>
          <a:xfrm>
            <a:off x="3275856" y="3189442"/>
            <a:ext cx="529312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DE" sz="4000" b="1" dirty="0" smtClean="0">
                <a:solidFill>
                  <a:srgbClr val="000099"/>
                </a:solidFill>
                <a:sym typeface="Symbol"/>
              </a:rPr>
              <a:t>‘</a:t>
            </a:r>
            <a:endParaRPr lang="de-DE" sz="4000" b="1" dirty="0">
              <a:solidFill>
                <a:srgbClr val="000099"/>
              </a:solidFill>
            </a:endParaRPr>
          </a:p>
        </p:txBody>
      </p:sp>
      <p:sp>
        <p:nvSpPr>
          <p:cNvPr id="29" name="Textfeld 1"/>
          <p:cNvSpPr txBox="1"/>
          <p:nvPr/>
        </p:nvSpPr>
        <p:spPr>
          <a:xfrm>
            <a:off x="1043608" y="5427221"/>
            <a:ext cx="6814686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000" b="1" dirty="0" err="1" smtClean="0">
                <a:solidFill>
                  <a:srgbClr val="FF0000"/>
                </a:solidFill>
                <a:latin typeface="Helvetica"/>
                <a:cs typeface="Helvetica"/>
              </a:rPr>
              <a:t>Photodisintegration</a:t>
            </a:r>
            <a:r>
              <a:rPr lang="de-DE" sz="2000" b="1" dirty="0" smtClean="0">
                <a:solidFill>
                  <a:srgbClr val="FF0000"/>
                </a:solidFill>
                <a:latin typeface="Helvetica"/>
                <a:cs typeface="Helvetica"/>
              </a:rPr>
              <a:t>, </a:t>
            </a:r>
            <a:r>
              <a:rPr lang="de-DE" sz="2000" b="1" dirty="0" err="1" smtClean="0">
                <a:solidFill>
                  <a:srgbClr val="FF0000"/>
                </a:solidFill>
                <a:latin typeface="Helvetica"/>
                <a:cs typeface="Helvetica"/>
              </a:rPr>
              <a:t>Photofission</a:t>
            </a:r>
            <a:r>
              <a:rPr lang="de-DE" sz="2000" b="1" dirty="0" smtClean="0">
                <a:solidFill>
                  <a:srgbClr val="FF0000"/>
                </a:solidFill>
                <a:latin typeface="Helvetica"/>
                <a:cs typeface="Helvetica"/>
              </a:rPr>
              <a:t>, </a:t>
            </a:r>
            <a:r>
              <a:rPr lang="de-DE" sz="2000" b="1" dirty="0" err="1" smtClean="0">
                <a:solidFill>
                  <a:srgbClr val="FF0000"/>
                </a:solidFill>
                <a:latin typeface="Helvetica"/>
                <a:cs typeface="Helvetica"/>
              </a:rPr>
              <a:t>Photoactivation</a:t>
            </a:r>
            <a:endParaRPr lang="de-DE" sz="2000" b="1" dirty="0" smtClean="0">
              <a:solidFill>
                <a:srgbClr val="FF0000"/>
              </a:solidFill>
              <a:latin typeface="Helvetica"/>
              <a:cs typeface="Helvetic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000" b="1" dirty="0" err="1" smtClean="0">
                <a:solidFill>
                  <a:srgbClr val="000099"/>
                </a:solidFill>
                <a:latin typeface="Helvetica"/>
                <a:cs typeface="Helvetica"/>
              </a:rPr>
              <a:t>Nuclear</a:t>
            </a:r>
            <a:r>
              <a:rPr lang="de-DE" sz="2000" b="1" dirty="0" smtClean="0">
                <a:solidFill>
                  <a:srgbClr val="000099"/>
                </a:solidFill>
                <a:latin typeface="Helvetica"/>
                <a:cs typeface="Helvetica"/>
              </a:rPr>
              <a:t> </a:t>
            </a:r>
            <a:r>
              <a:rPr lang="de-DE" sz="2000" b="1" dirty="0" err="1" smtClean="0">
                <a:solidFill>
                  <a:srgbClr val="000099"/>
                </a:solidFill>
                <a:latin typeface="Helvetica"/>
                <a:cs typeface="Helvetica"/>
              </a:rPr>
              <a:t>Resonance</a:t>
            </a:r>
            <a:r>
              <a:rPr lang="de-DE" sz="2000" b="1" dirty="0" smtClean="0">
                <a:solidFill>
                  <a:srgbClr val="000099"/>
                </a:solidFill>
                <a:latin typeface="Helvetica"/>
                <a:cs typeface="Helvetica"/>
              </a:rPr>
              <a:t> </a:t>
            </a:r>
            <a:r>
              <a:rPr lang="de-DE" sz="2000" b="1" dirty="0" err="1" smtClean="0">
                <a:solidFill>
                  <a:srgbClr val="000099"/>
                </a:solidFill>
                <a:latin typeface="Helvetica"/>
                <a:cs typeface="Helvetica"/>
              </a:rPr>
              <a:t>Fluorescence</a:t>
            </a:r>
            <a:r>
              <a:rPr lang="de-DE" sz="2000" b="1" dirty="0" smtClean="0">
                <a:solidFill>
                  <a:srgbClr val="000099"/>
                </a:solidFill>
                <a:latin typeface="Helvetica"/>
                <a:cs typeface="Helvetica"/>
              </a:rPr>
              <a:t> - NRF</a:t>
            </a:r>
            <a:endParaRPr lang="de-DE" sz="2000" b="1" dirty="0">
              <a:solidFill>
                <a:srgbClr val="000099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31815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5" grpId="0" animBg="1"/>
      <p:bldP spid="16" grpId="0"/>
      <p:bldP spid="17" grpId="0"/>
      <p:bldP spid="19" grpId="0" animBg="1"/>
      <p:bldP spid="20" grpId="0" animBg="1"/>
      <p:bldP spid="21" grpId="0"/>
      <p:bldP spid="22" grpId="0"/>
      <p:bldP spid="24" grpId="0"/>
      <p:bldP spid="25" grpId="0"/>
      <p:bldP spid="26" grpId="0"/>
      <p:bldP spid="27" grpId="0"/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Gamma Beam Experiments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0" name="Picture 9" descr="sigla_ELI-N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254000" y="799550"/>
            <a:ext cx="8648700" cy="5177917"/>
          </a:xfrm>
          <a:prstGeom prst="rect">
            <a:avLst/>
          </a:prstGeom>
        </p:spPr>
        <p:txBody>
          <a:bodyPr>
            <a:normAutofit/>
          </a:bodyPr>
          <a:lstStyle>
            <a:lvl1pPr marL="454025" indent="-454025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9725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39925" indent="-3317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800" b="1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Fundamental Research</a:t>
            </a:r>
          </a:p>
          <a:p>
            <a:pPr marL="457200" lvl="1" indent="0">
              <a:buNone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Nuclear Resonance Fluorescence (</a:t>
            </a:r>
            <a:r>
              <a:rPr lang="en-US" sz="18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A.Zilges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sz="1800" i="1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U.Cologne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 </a:t>
            </a:r>
            <a:r>
              <a:rPr lang="en-US" sz="18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C.A.Ur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</a:t>
            </a:r>
          </a:p>
          <a:p>
            <a:pPr marL="457200" lvl="1" indent="0">
              <a:buNone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Nuclear Astrophysics </a:t>
            </a:r>
            <a:r>
              <a:rPr lang="en-US" sz="18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(</a:t>
            </a:r>
            <a:r>
              <a:rPr lang="en-US" sz="1800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en-US" sz="18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,p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 </a:t>
            </a:r>
            <a:r>
              <a:rPr lang="en-US" sz="18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(</a:t>
            </a:r>
            <a:r>
              <a:rPr lang="en-US" sz="1800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en-US" sz="18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</a:t>
            </a:r>
            <a:r>
              <a:rPr lang="en-US" sz="18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a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 (</a:t>
            </a:r>
            <a:r>
              <a:rPr lang="en-US" sz="18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M.Gai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sz="1800" i="1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U.Conn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 </a:t>
            </a:r>
            <a:r>
              <a:rPr lang="en-US" sz="18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O.Tesileanu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</a:t>
            </a:r>
          </a:p>
          <a:p>
            <a:pPr marL="457200" lvl="1" indent="0">
              <a:buNone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Photonuclear Reactions (</a:t>
            </a:r>
            <a:r>
              <a:rPr lang="en-US" sz="18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en-US" sz="18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,n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 (</a:t>
            </a:r>
            <a:r>
              <a:rPr lang="en-US" sz="18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H.Utsunomiya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sz="1800" i="1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U.Konan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 </a:t>
            </a:r>
            <a:r>
              <a:rPr lang="en-US" sz="18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F.Camera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sz="1800" i="1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U.Milano</a:t>
            </a:r>
            <a:r>
              <a:rPr lang="en-US" sz="1800" i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and </a:t>
            </a:r>
          </a:p>
          <a:p>
            <a:pPr marL="457200" lvl="1" indent="0">
              <a:buNone/>
            </a:pPr>
            <a:r>
              <a:rPr lang="en-US" sz="1800" i="1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sz="1800" i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                                              INFN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 </a:t>
            </a:r>
            <a:r>
              <a:rPr lang="en-US" sz="18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D.Filipescu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</a:t>
            </a:r>
          </a:p>
          <a:p>
            <a:pPr marL="457200" lvl="1" indent="0">
              <a:buNone/>
            </a:pPr>
            <a:r>
              <a:rPr lang="en-US" sz="18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Photofission</a:t>
            </a:r>
            <a:r>
              <a:rPr lang="en-US" sz="1800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&amp;</a:t>
            </a:r>
            <a:r>
              <a:rPr lang="en-US" sz="18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Studies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sz="18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of Exotic Nuclei 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(</a:t>
            </a:r>
            <a:r>
              <a:rPr lang="en-US" sz="18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A.Krasznahorkay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sz="1800" i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ATOMKI Debrecen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 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                                                            </a:t>
            </a:r>
            <a:r>
              <a:rPr lang="en-US" sz="18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F.Ibrahim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sz="1800" i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IPN </a:t>
            </a:r>
            <a:r>
              <a:rPr lang="en-US" sz="1800" i="1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Orsay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 </a:t>
            </a:r>
            <a:r>
              <a:rPr lang="en-US" sz="18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D.L.Balabanski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</a:t>
            </a:r>
          </a:p>
          <a:p>
            <a:pPr marL="0" indent="0">
              <a:spcBef>
                <a:spcPts val="1400"/>
              </a:spcBef>
              <a:buFont typeface="Wingdings" pitchFamily="2" charset="2"/>
              <a:buNone/>
            </a:pPr>
            <a:r>
              <a:rPr lang="en-US" sz="1800" b="1" i="1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Applications</a:t>
            </a:r>
          </a:p>
          <a:p>
            <a:pPr marL="457200" lvl="1" indent="0">
              <a:buNone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Gamma Imaging (</a:t>
            </a:r>
            <a:r>
              <a:rPr lang="en-US" sz="18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H.Ohgaki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sz="1800" i="1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U.Kyoto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 </a:t>
            </a:r>
            <a:r>
              <a:rPr lang="en-US" sz="18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V.Iancu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</a:t>
            </a:r>
          </a:p>
          <a:p>
            <a:pPr marL="457200" lvl="1" indent="0">
              <a:buNone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Material Science with Positrons (</a:t>
            </a:r>
            <a:r>
              <a:rPr lang="en-US" sz="18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C.Hugenschmidt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sz="1800" i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TU Munich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 </a:t>
            </a:r>
            <a:r>
              <a:rPr lang="en-US" sz="18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N.Djourelov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</a:t>
            </a:r>
          </a:p>
          <a:p>
            <a:pPr marL="457200" lvl="1" indent="0">
              <a:buNone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Medical Radioisotopes (</a:t>
            </a:r>
            <a:r>
              <a:rPr lang="en-US" sz="18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D.Niculae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sz="1800" i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IFIN-HH Bucharest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 </a:t>
            </a:r>
            <a:r>
              <a:rPr lang="en-US" sz="18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M.Bobeica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</a:t>
            </a:r>
          </a:p>
          <a:p>
            <a:pPr marL="0" indent="0">
              <a:buNone/>
            </a:pPr>
            <a:r>
              <a:rPr lang="en-US" sz="1800" b="1" i="1" dirty="0" smtClean="0">
                <a:solidFill>
                  <a:srgbClr val="B56A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R&amp;D Gamma Beam Diagnostics Detectors</a:t>
            </a:r>
            <a:endParaRPr lang="en-US" sz="1800" b="1" i="1" dirty="0">
              <a:solidFill>
                <a:srgbClr val="B56A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 marL="457200" lvl="1" indent="0">
              <a:buNone/>
            </a:pPr>
            <a:r>
              <a:rPr lang="en-US" sz="18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Gamma 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Beam Delivery and Diagnostics (</a:t>
            </a:r>
            <a:r>
              <a:rPr lang="en-US" sz="18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H.Weller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sz="1800" i="1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U.Duke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 </a:t>
            </a:r>
            <a:r>
              <a:rPr lang="en-US" sz="18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C.A.Ur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745067" y="5733232"/>
            <a:ext cx="7518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 algn="ctr">
              <a:buNone/>
            </a:pPr>
            <a:r>
              <a:rPr lang="en-US" b="1" i="1" dirty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Broad International Collaboration</a:t>
            </a:r>
          </a:p>
          <a:p>
            <a:pPr marL="0" lvl="1" indent="0" algn="ctr">
              <a:buNone/>
            </a:pPr>
            <a:r>
              <a:rPr lang="en-US" b="1" i="1" dirty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Germany, USA, Japan, Italy, Hungary, France, </a:t>
            </a:r>
          </a:p>
          <a:p>
            <a:pPr marL="0" lvl="1" indent="0" algn="ctr">
              <a:buNone/>
            </a:pPr>
            <a:r>
              <a:rPr lang="en-US" b="1" i="1" dirty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Poland, Vietnam, Switzerland, UK, </a:t>
            </a:r>
            <a:r>
              <a:rPr lang="en-US" b="1" i="1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Russia, ……….</a:t>
            </a:r>
            <a:endParaRPr lang="en-US" dirty="0">
              <a:solidFill>
                <a:srgbClr val="8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01508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1"/>
          <p:cNvSpPr>
            <a:spLocks noGrp="1"/>
          </p:cNvSpPr>
          <p:nvPr>
            <p:ph idx="4294967295"/>
          </p:nvPr>
        </p:nvSpPr>
        <p:spPr>
          <a:xfrm>
            <a:off x="0" y="788988"/>
            <a:ext cx="9144000" cy="50923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spcBef>
                <a:spcPts val="1200"/>
              </a:spcBef>
              <a:buNone/>
            </a:pPr>
            <a:r>
              <a:rPr lang="en-US" sz="1800" b="1" dirty="0" smtClean="0">
                <a:solidFill>
                  <a:srgbClr val="000090"/>
                </a:solidFill>
                <a:latin typeface="Helvetica Neue"/>
                <a:cs typeface="Helvetica Neue"/>
              </a:rPr>
              <a:t>Short–pulse </a:t>
            </a:r>
            <a:r>
              <a:rPr lang="en-US" sz="1800" b="1" dirty="0" smtClean="0">
                <a:solidFill>
                  <a:srgbClr val="FF6600"/>
                </a:solidFill>
                <a:latin typeface="Helvetica Neue"/>
                <a:cs typeface="Helvetica Neue"/>
              </a:rPr>
              <a:t>secondary sources </a:t>
            </a:r>
            <a:r>
              <a:rPr lang="en-US" sz="1800" b="1" dirty="0" smtClean="0">
                <a:solidFill>
                  <a:srgbClr val="000090"/>
                </a:solidFill>
                <a:latin typeface="Helvetica Neue"/>
                <a:cs typeface="Helvetica Neue"/>
              </a:rPr>
              <a:t>of radiation and particles</a:t>
            </a:r>
            <a:endParaRPr lang="en-US" sz="1800" b="1" dirty="0">
              <a:solidFill>
                <a:srgbClr val="000090"/>
              </a:solidFill>
              <a:latin typeface="Helvetica Neue"/>
              <a:cs typeface="Helvetica Neue"/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title" idx="4294967295"/>
          </p:nvPr>
        </p:nvSpPr>
        <p:spPr>
          <a:xfrm>
            <a:off x="0" y="-9525"/>
            <a:ext cx="7942066" cy="7604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 marL="180000" algn="l"/>
            <a:r>
              <a:rPr lang="en-US" sz="2800" dirty="0" smtClean="0">
                <a:solidFill>
                  <a:srgbClr val="FF66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</a:t>
            </a:r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xtreme </a:t>
            </a:r>
            <a:r>
              <a:rPr lang="en-US" sz="2800" dirty="0" smtClean="0">
                <a:solidFill>
                  <a:srgbClr val="FF66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</a:t>
            </a:r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ight </a:t>
            </a:r>
            <a:r>
              <a:rPr lang="en-US" sz="2800" dirty="0" smtClean="0">
                <a:solidFill>
                  <a:srgbClr val="FF66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</a:t>
            </a:r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nfrastructure – </a:t>
            </a:r>
            <a:r>
              <a:rPr lang="en-US" sz="28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Beamlines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5" name="Picture 4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901700" y="-673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091125_343_FINAL_cam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3" y="1645708"/>
            <a:ext cx="5362223" cy="4021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5683250" y="1635126"/>
            <a:ext cx="3376916" cy="37179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spcBef>
                <a:spcPts val="1000"/>
              </a:spcBef>
              <a:buFontTx/>
              <a:buChar char="-"/>
            </a:pPr>
            <a:r>
              <a:rPr lang="en-US" sz="1600" b="1" dirty="0" smtClean="0">
                <a:solidFill>
                  <a:srgbClr val="000090"/>
                </a:solidFill>
                <a:latin typeface="Helvetica"/>
                <a:cs typeface="Helvetica"/>
              </a:rPr>
              <a:t>multidisciplinary </a:t>
            </a:r>
            <a:r>
              <a:rPr lang="en-US" sz="1600" b="1" dirty="0">
                <a:solidFill>
                  <a:srgbClr val="000090"/>
                </a:solidFill>
                <a:latin typeface="Helvetica"/>
                <a:cs typeface="Helvetica"/>
              </a:rPr>
              <a:t>applications in molecular, biomedical and material </a:t>
            </a:r>
            <a:r>
              <a:rPr lang="en-US" sz="1600" b="1" dirty="0" smtClean="0">
                <a:solidFill>
                  <a:srgbClr val="000090"/>
                </a:solidFill>
                <a:latin typeface="Helvetica"/>
                <a:cs typeface="Helvetica"/>
              </a:rPr>
              <a:t>sciences</a:t>
            </a:r>
            <a:endParaRPr lang="en-US" sz="1600" b="1" dirty="0">
              <a:solidFill>
                <a:srgbClr val="000090"/>
              </a:solidFill>
              <a:latin typeface="Helvetica"/>
              <a:cs typeface="Helvetica"/>
            </a:endParaRPr>
          </a:p>
          <a:p>
            <a:pPr marL="285750" indent="-285750">
              <a:spcBef>
                <a:spcPts val="1000"/>
              </a:spcBef>
              <a:buFontTx/>
              <a:buChar char="-"/>
            </a:pPr>
            <a:r>
              <a:rPr lang="en-US" sz="1600" b="1" dirty="0" smtClean="0">
                <a:solidFill>
                  <a:srgbClr val="000090"/>
                </a:solidFill>
                <a:latin typeface="Helvetica"/>
                <a:cs typeface="Helvetica"/>
              </a:rPr>
              <a:t>physics </a:t>
            </a:r>
            <a:r>
              <a:rPr lang="en-US" sz="1600" b="1" dirty="0">
                <a:solidFill>
                  <a:srgbClr val="000090"/>
                </a:solidFill>
                <a:latin typeface="Helvetica"/>
                <a:cs typeface="Helvetica"/>
              </a:rPr>
              <a:t>of dense plasmas, warm dense matter, laboratory </a:t>
            </a:r>
            <a:r>
              <a:rPr lang="en-US" sz="1600" b="1" dirty="0" smtClean="0">
                <a:solidFill>
                  <a:srgbClr val="000090"/>
                </a:solidFill>
                <a:latin typeface="Helvetica"/>
                <a:cs typeface="Helvetica"/>
              </a:rPr>
              <a:t>astrophysics</a:t>
            </a:r>
          </a:p>
          <a:p>
            <a:pPr marL="285750" indent="-285750">
              <a:lnSpc>
                <a:spcPct val="110000"/>
              </a:lnSpc>
              <a:spcBef>
                <a:spcPts val="1000"/>
              </a:spcBef>
              <a:buFontTx/>
              <a:buChar char="-"/>
            </a:pPr>
            <a:r>
              <a:rPr lang="en-US" sz="1600" b="1" dirty="0" smtClean="0">
                <a:solidFill>
                  <a:srgbClr val="000090"/>
                </a:solidFill>
                <a:latin typeface="Helvetica"/>
                <a:cs typeface="Helvetica"/>
              </a:rPr>
              <a:t>high</a:t>
            </a:r>
            <a:r>
              <a:rPr lang="en-US" sz="1600" b="1" dirty="0">
                <a:solidFill>
                  <a:srgbClr val="000090"/>
                </a:solidFill>
                <a:latin typeface="Helvetica"/>
                <a:cs typeface="Helvetica"/>
              </a:rPr>
              <a:t>-power, high-repetition-rate lasers for high-field physics experiments with focused intensities of about 10²³ W/cm</a:t>
            </a:r>
            <a:r>
              <a:rPr lang="en-US" sz="1600" b="1" baseline="30000" dirty="0">
                <a:solidFill>
                  <a:srgbClr val="000090"/>
                </a:solidFill>
                <a:latin typeface="Helvetica"/>
                <a:cs typeface="Helvetica"/>
              </a:rPr>
              <a:t>2</a:t>
            </a:r>
            <a:r>
              <a:rPr lang="en-US" sz="1600" b="1" dirty="0">
                <a:solidFill>
                  <a:srgbClr val="000090"/>
                </a:solidFill>
                <a:latin typeface="Helvetica"/>
                <a:cs typeface="Helvetica"/>
              </a:rPr>
              <a:t>, investigating exotic plasma physics, and non-linear QED effects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9333" y="5844306"/>
            <a:ext cx="4632673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1600" b="1" i="1" dirty="0" err="1" smtClean="0">
                <a:solidFill>
                  <a:srgbClr val="000090"/>
                </a:solidFill>
                <a:latin typeface="Helvetica"/>
                <a:cs typeface="Helvetica"/>
              </a:rPr>
              <a:t>Dolni</a:t>
            </a:r>
            <a:r>
              <a:rPr lang="en-US" sz="1600" b="1" i="1" dirty="0" smtClean="0">
                <a:solidFill>
                  <a:srgbClr val="000090"/>
                </a:solidFill>
                <a:latin typeface="Helvetica"/>
                <a:cs typeface="Helvetica"/>
              </a:rPr>
              <a:t> </a:t>
            </a:r>
            <a:r>
              <a:rPr lang="en-US" sz="1600" b="1" i="1" dirty="0" err="1">
                <a:solidFill>
                  <a:srgbClr val="000090"/>
                </a:solidFill>
                <a:latin typeface="Helvetica"/>
                <a:cs typeface="Helvetica"/>
              </a:rPr>
              <a:t>Brezhany</a:t>
            </a:r>
            <a:r>
              <a:rPr lang="en-US" sz="1600" b="1" i="1" dirty="0">
                <a:solidFill>
                  <a:srgbClr val="000090"/>
                </a:solidFill>
                <a:latin typeface="Helvetica"/>
                <a:cs typeface="Helvetica"/>
              </a:rPr>
              <a:t>, near Prague, Czech Republic</a:t>
            </a:r>
            <a:endParaRPr lang="en-US" sz="1600" b="1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7444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Nuclear Resonance Fluorescence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0" name="Picture 9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sp>
        <p:nvSpPr>
          <p:cNvPr id="11" name="Rectangle 1"/>
          <p:cNvSpPr txBox="1">
            <a:spLocks noChangeArrowheads="1"/>
          </p:cNvSpPr>
          <p:nvPr/>
        </p:nvSpPr>
        <p:spPr>
          <a:xfrm>
            <a:off x="163107" y="855849"/>
            <a:ext cx="6951133" cy="634818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 Electromagnetic dipole response of nuclei</a:t>
            </a:r>
            <a:endParaRPr lang="en-GB" sz="1800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599" y="1539356"/>
            <a:ext cx="3666711" cy="2197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 err="1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Photoresponse</a:t>
            </a:r>
            <a:r>
              <a:rPr lang="en-US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of weakly abundant p–nuclei and actinides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Rotational 2+ states of the nuclear scissor modes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Pygmy Dipole Resonances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en-US" baseline="-250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0</a:t>
            </a:r>
            <a:r>
              <a:rPr lang="en-US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and </a:t>
            </a:r>
            <a:r>
              <a:rPr lang="en-US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en-US" dirty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/</a:t>
            </a:r>
            <a:r>
              <a:rPr lang="en-US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en-US" baseline="-250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0 </a:t>
            </a:r>
            <a:r>
              <a:rPr lang="en-US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measurements</a:t>
            </a:r>
            <a:endParaRPr lang="en-US" baseline="-25000" dirty="0">
              <a:solidFill>
                <a:srgbClr val="8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3" name="Picture 2" descr="DipoleRes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445" y="1399906"/>
            <a:ext cx="4412333" cy="279040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39307" y="4158219"/>
            <a:ext cx="4212138" cy="2525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defRPr/>
            </a:pPr>
            <a:r>
              <a:rPr lang="en-US" u="sng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Access to nuclear observables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de-DE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Excitation</a:t>
            </a:r>
            <a:r>
              <a:rPr lang="de-DE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de-DE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Energy</a:t>
            </a:r>
            <a:r>
              <a:rPr lang="de-DE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E</a:t>
            </a:r>
            <a:r>
              <a:rPr lang="de-DE" baseline="-25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r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de-DE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Spin </a:t>
            </a:r>
            <a:r>
              <a:rPr lang="de-DE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and</a:t>
            </a:r>
            <a:r>
              <a:rPr lang="de-DE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de-DE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parity</a:t>
            </a:r>
            <a:r>
              <a:rPr lang="de-DE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de-DE" i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J, </a:t>
            </a:r>
            <a:r>
              <a:rPr lang="de-DE" i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p</a:t>
            </a:r>
            <a:endParaRPr lang="de-DE" i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Symbol" charset="2"/>
              <a:cs typeface="Symbol" charset="2"/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de-DE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Decay</a:t>
            </a:r>
            <a:r>
              <a:rPr lang="de-DE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de-DE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Energies</a:t>
            </a:r>
            <a:r>
              <a:rPr lang="de-DE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de-DE" i="1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r>
              <a:rPr lang="de-DE" i="1" baseline="-2500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0"/>
              </a:rPr>
              <a:t>g</a:t>
            </a:r>
            <a:endParaRPr lang="de-DE" i="1" baseline="-25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Symbol" charset="0"/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de-DE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Partial </a:t>
            </a:r>
            <a:r>
              <a:rPr lang="de-DE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Widths</a:t>
            </a:r>
            <a:r>
              <a:rPr lang="de-DE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el-GR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Γ</a:t>
            </a:r>
            <a:r>
              <a:rPr lang="de-DE" baseline="-25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</a:t>
            </a:r>
            <a:r>
              <a:rPr lang="de-DE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/</a:t>
            </a:r>
            <a:r>
              <a:rPr lang="el-GR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Γ</a:t>
            </a:r>
            <a:r>
              <a:rPr lang="de-DE" baseline="-25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0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de-DE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Multipole Mixing </a:t>
            </a:r>
            <a:r>
              <a:rPr lang="de-DE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0"/>
              </a:rPr>
              <a:t>d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de-DE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Decay</a:t>
            </a:r>
            <a:r>
              <a:rPr lang="de-DE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de-DE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Strengths</a:t>
            </a:r>
            <a:r>
              <a:rPr lang="de-DE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B</a:t>
            </a:r>
            <a:r>
              <a:rPr lang="de-DE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(</a:t>
            </a:r>
            <a:r>
              <a:rPr lang="de-DE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0"/>
              </a:rPr>
              <a:t>pl</a:t>
            </a:r>
            <a:r>
              <a:rPr lang="de-DE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)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de-DE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Level Width </a:t>
            </a:r>
            <a:r>
              <a:rPr lang="el-GR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Γ</a:t>
            </a:r>
            <a:r>
              <a:rPr lang="de-DE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 (eV)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208258" y="4720026"/>
            <a:ext cx="4304665" cy="1654175"/>
            <a:chOff x="0" y="0"/>
            <a:chExt cx="4304665" cy="1654175"/>
          </a:xfrm>
        </p:grpSpPr>
        <p:sp>
          <p:nvSpPr>
            <p:cNvPr id="15" name="Text Box 27"/>
            <p:cNvSpPr txBox="1"/>
            <p:nvPr/>
          </p:nvSpPr>
          <p:spPr>
            <a:xfrm>
              <a:off x="1739900" y="0"/>
              <a:ext cx="1405890" cy="285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1100" i="1">
                  <a:effectLst/>
                  <a:ea typeface="ＭＳ 明朝"/>
                  <a:cs typeface="Times New Roman"/>
                </a:rPr>
                <a:t>Separation threshold</a:t>
              </a:r>
              <a:endParaRPr lang="en-US" sz="1200">
                <a:effectLst/>
                <a:ea typeface="ＭＳ 明朝"/>
                <a:cs typeface="Times New Roman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0" y="622935"/>
              <a:ext cx="1463041" cy="840106"/>
              <a:chOff x="0" y="0"/>
              <a:chExt cx="1463328" cy="840431"/>
            </a:xfrm>
          </p:grpSpPr>
          <p:grpSp>
            <p:nvGrpSpPr>
              <p:cNvPr id="22" name="Gruppieren 4"/>
              <p:cNvGrpSpPr>
                <a:grpSpLocks noChangeAspect="1"/>
              </p:cNvGrpSpPr>
              <p:nvPr/>
            </p:nvGrpSpPr>
            <p:grpSpPr bwMode="auto">
              <a:xfrm>
                <a:off x="0" y="135543"/>
                <a:ext cx="1463328" cy="704888"/>
                <a:chOff x="0" y="135543"/>
                <a:chExt cx="2332857" cy="1123156"/>
              </a:xfrm>
            </p:grpSpPr>
            <p:pic>
              <p:nvPicPr>
                <p:cNvPr id="24" name="Picture 2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419641"/>
                  <a:ext cx="983032" cy="47988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5" name="Picture 24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0308" y="135543"/>
                  <a:ext cx="1352549" cy="11231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23" name="Textfeld 41"/>
              <p:cNvSpPr txBox="1">
                <a:spLocks noChangeArrowheads="1"/>
              </p:cNvSpPr>
              <p:nvPr/>
            </p:nvSpPr>
            <p:spPr bwMode="auto">
              <a:xfrm>
                <a:off x="154581" y="0"/>
                <a:ext cx="24563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de-DE" sz="1800" b="1" kern="1200">
                    <a:solidFill>
                      <a:srgbClr val="000000"/>
                    </a:solidFill>
                    <a:effectLst/>
                    <a:latin typeface="Symbol"/>
                    <a:ea typeface="ＭＳ 明朝"/>
                    <a:cs typeface="Times New Roman"/>
                  </a:rPr>
                  <a:t>g</a:t>
                </a:r>
                <a:endParaRPr lang="en-US" sz="1000">
                  <a:effectLst/>
                  <a:latin typeface="Times"/>
                  <a:ea typeface="ＭＳ 明朝"/>
                  <a:cs typeface="Times New Roman"/>
                </a:endParaRPr>
              </a:p>
            </p:txBody>
          </p:sp>
        </p:grpSp>
        <p:pic>
          <p:nvPicPr>
            <p:cNvPr id="17" name="Picture 16" descr="Screen Shot 2013-11-18 at 20.06.4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4500" y="357505"/>
              <a:ext cx="2590165" cy="1296670"/>
            </a:xfrm>
            <a:prstGeom prst="rect">
              <a:avLst/>
            </a:prstGeom>
          </p:spPr>
        </p:pic>
        <p:cxnSp>
          <p:nvCxnSpPr>
            <p:cNvPr id="21" name="Line 16"/>
            <p:cNvCxnSpPr/>
            <p:nvPr/>
          </p:nvCxnSpPr>
          <p:spPr bwMode="auto">
            <a:xfrm>
              <a:off x="1840230" y="251460"/>
              <a:ext cx="1222570" cy="0"/>
            </a:xfrm>
            <a:prstGeom prst="line">
              <a:avLst/>
            </a:prstGeom>
            <a:noFill/>
            <a:ln w="12700" cmpd="sng">
              <a:solidFill>
                <a:schemeClr val="tx1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784773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Discovery Frontiers for NRF at E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</a:t>
            </a:r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I–NP 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0" name="Picture 9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pic>
        <p:nvPicPr>
          <p:cNvPr id="5" name="Grafik 3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1867" y="1184343"/>
            <a:ext cx="2000868" cy="15045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7473" y="2981072"/>
            <a:ext cx="2073619" cy="127054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1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9308" y="4786286"/>
            <a:ext cx="1944216" cy="67246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 5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9308" y="5756892"/>
            <a:ext cx="1944216" cy="67246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2"/>
          <p:cNvSpPr txBox="1"/>
          <p:nvPr/>
        </p:nvSpPr>
        <p:spPr>
          <a:xfrm>
            <a:off x="329453" y="1184344"/>
            <a:ext cx="4945697" cy="20082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Availability</a:t>
            </a:r>
            <a:r>
              <a:rPr lang="de-DE" b="1" dirty="0">
                <a:solidFill>
                  <a:srgbClr val="C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de-DE" b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frontier</a:t>
            </a:r>
            <a:endParaRPr lang="de-DE" b="1" dirty="0">
              <a:solidFill>
                <a:srgbClr val="C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>
              <a:lnSpc>
                <a:spcPct val="150000"/>
              </a:lnSpc>
            </a:pPr>
            <a:r>
              <a:rPr lang="de-DE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de-DE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  </a:t>
            </a:r>
            <a:r>
              <a:rPr lang="de-DE" dirty="0" err="1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access</a:t>
            </a:r>
            <a:r>
              <a:rPr lang="de-DE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de-DE" dirty="0" err="1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to</a:t>
            </a:r>
            <a:r>
              <a:rPr lang="de-DE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rare </a:t>
            </a:r>
            <a:r>
              <a:rPr lang="de-DE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isotopes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   </a:t>
            </a:r>
            <a:r>
              <a:rPr lang="en-US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photoresponse</a:t>
            </a:r>
            <a:r>
              <a:rPr lang="en-US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of weakly abundant p–nuclei </a:t>
            </a:r>
            <a:endParaRPr lang="en-US" dirty="0" smtClean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r>
              <a:rPr lang="en-US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  and </a:t>
            </a:r>
            <a:r>
              <a:rPr lang="en-US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actinides</a:t>
            </a:r>
          </a:p>
          <a:p>
            <a:pPr>
              <a:lnSpc>
                <a:spcPct val="150000"/>
              </a:lnSpc>
            </a:pPr>
            <a:endParaRPr lang="de-DE" dirty="0">
              <a:solidFill>
                <a:srgbClr val="C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2" name="Textfeld 12"/>
          <p:cNvSpPr txBox="1"/>
          <p:nvPr/>
        </p:nvSpPr>
        <p:spPr>
          <a:xfrm>
            <a:off x="329453" y="3109807"/>
            <a:ext cx="3865161" cy="20082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Sensitivity</a:t>
            </a:r>
            <a:r>
              <a:rPr lang="de-DE" b="1" dirty="0">
                <a:solidFill>
                  <a:srgbClr val="C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de-DE" b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frontier</a:t>
            </a:r>
            <a:endParaRPr lang="de-DE" b="1" dirty="0">
              <a:solidFill>
                <a:srgbClr val="C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>
              <a:lnSpc>
                <a:spcPct val="150000"/>
              </a:lnSpc>
            </a:pPr>
            <a:r>
              <a:rPr lang="de-DE" dirty="0">
                <a:solidFill>
                  <a:srgbClr val="C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de-DE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  </a:t>
            </a:r>
            <a:r>
              <a:rPr lang="de-DE" dirty="0" err="1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weak</a:t>
            </a:r>
            <a:r>
              <a:rPr lang="de-DE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de-DE" dirty="0" err="1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channels</a:t>
            </a:r>
            <a:endParaRPr lang="de-DE" dirty="0" smtClean="0">
              <a:solidFill>
                <a:srgbClr val="008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   rotational </a:t>
            </a:r>
            <a:r>
              <a:rPr lang="en-US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2+ states of the nuclear </a:t>
            </a:r>
            <a:endParaRPr lang="en-US" dirty="0" smtClean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r>
              <a:rPr lang="en-US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  scissor </a:t>
            </a:r>
            <a:r>
              <a:rPr lang="en-US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modes</a:t>
            </a:r>
          </a:p>
          <a:p>
            <a:pPr>
              <a:lnSpc>
                <a:spcPct val="150000"/>
              </a:lnSpc>
            </a:pPr>
            <a:endParaRPr lang="de-DE" dirty="0">
              <a:solidFill>
                <a:srgbClr val="C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3" name="Textfeld 13"/>
          <p:cNvSpPr txBox="1"/>
          <p:nvPr/>
        </p:nvSpPr>
        <p:spPr>
          <a:xfrm>
            <a:off x="329453" y="5035269"/>
            <a:ext cx="3151223" cy="1731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 dirty="0">
                <a:solidFill>
                  <a:srgbClr val="C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Precision </a:t>
            </a:r>
            <a:r>
              <a:rPr lang="de-DE" b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frontier</a:t>
            </a:r>
            <a:endParaRPr lang="de-DE" b="1" dirty="0">
              <a:solidFill>
                <a:srgbClr val="C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>
              <a:lnSpc>
                <a:spcPct val="150000"/>
              </a:lnSpc>
            </a:pPr>
            <a:r>
              <a:rPr lang="de-DE" dirty="0">
                <a:solidFill>
                  <a:srgbClr val="C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de-DE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 </a:t>
            </a:r>
            <a:r>
              <a:rPr lang="de-DE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high </a:t>
            </a:r>
            <a:r>
              <a:rPr lang="de-DE" dirty="0" err="1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statistics</a:t>
            </a:r>
            <a:r>
              <a:rPr lang="de-DE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de-DE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endParaRPr lang="de-DE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    G</a:t>
            </a:r>
            <a:r>
              <a:rPr lang="en-US" baseline="-25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0</a:t>
            </a:r>
            <a:r>
              <a:rPr lang="en-US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and </a:t>
            </a:r>
            <a:r>
              <a:rPr lang="en-US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en-US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/</a:t>
            </a:r>
            <a:r>
              <a:rPr lang="en-US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en-US" baseline="-250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0 </a:t>
            </a:r>
            <a:r>
              <a:rPr lang="en-US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measurements</a:t>
            </a:r>
            <a:endParaRPr lang="en-US" baseline="-25000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>
              <a:lnSpc>
                <a:spcPct val="150000"/>
              </a:lnSpc>
            </a:pPr>
            <a:endParaRPr lang="de-DE" dirty="0">
              <a:solidFill>
                <a:srgbClr val="C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2092" y="3031872"/>
            <a:ext cx="855251" cy="127054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441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Nuclear Resonance Fluorescence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0" name="Picture 9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197338" y="4479098"/>
            <a:ext cx="3482761" cy="1652988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8 x TIGRESS – type Clover detector (</a:t>
            </a:r>
            <a:r>
              <a:rPr lang="en-US" sz="1600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segmented</a:t>
            </a:r>
            <a:r>
              <a:rPr lang="en-US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) with back</a:t>
            </a:r>
            <a:r>
              <a:rPr lang="en-US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–</a:t>
            </a:r>
            <a:r>
              <a:rPr lang="en-US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catcher (</a:t>
            </a:r>
            <a:r>
              <a:rPr lang="en-US" sz="16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e</a:t>
            </a:r>
            <a:r>
              <a:rPr lang="en-US" sz="1600" baseline="-250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ph</a:t>
            </a:r>
            <a:r>
              <a:rPr lang="en-US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 ~ 6%)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4 x 3”x3” LaBr</a:t>
            </a:r>
            <a:r>
              <a:rPr lang="en-US" sz="1600" baseline="-25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3</a:t>
            </a:r>
            <a:r>
              <a:rPr lang="en-US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(</a:t>
            </a:r>
            <a:r>
              <a:rPr lang="en-US" sz="16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Ce</a:t>
            </a:r>
            <a:r>
              <a:rPr lang="en-US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) detectors</a:t>
            </a:r>
            <a:endParaRPr lang="en-US" sz="1600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75704" y="4088176"/>
            <a:ext cx="3619606" cy="4411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ELIADE</a:t>
            </a:r>
            <a:r>
              <a:rPr lang="en-US" sz="16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 </a:t>
            </a:r>
            <a:r>
              <a:rPr lang="en-US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=</a:t>
            </a:r>
            <a:r>
              <a:rPr lang="en-US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 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ELI</a:t>
            </a:r>
            <a:r>
              <a:rPr lang="en-US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–NP 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A</a:t>
            </a:r>
            <a:r>
              <a:rPr lang="en-US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rray of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DE</a:t>
            </a:r>
            <a:r>
              <a:rPr lang="en-US" sz="1600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tectors</a:t>
            </a:r>
            <a:endParaRPr lang="en-US" sz="1600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75704" y="3807370"/>
            <a:ext cx="18398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Instrumentation:</a:t>
            </a:r>
            <a:r>
              <a:rPr lang="en-US" dirty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037" y="1908467"/>
            <a:ext cx="5200963" cy="422361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030788" y="6470750"/>
            <a:ext cx="189875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i="1" dirty="0" smtClean="0">
                <a:solidFill>
                  <a:srgbClr val="000090"/>
                </a:solidFill>
                <a:latin typeface="Helvetica Neue"/>
                <a:cs typeface="Helvetica Neue"/>
              </a:rPr>
              <a:t>CAD : </a:t>
            </a:r>
            <a:r>
              <a:rPr lang="en-US" sz="1050" b="1" i="1" dirty="0" err="1" smtClean="0">
                <a:solidFill>
                  <a:srgbClr val="000090"/>
                </a:solidFill>
                <a:latin typeface="Helvetica Neue"/>
                <a:cs typeface="Helvetica Neue"/>
              </a:rPr>
              <a:t>C.Petcu</a:t>
            </a:r>
            <a:r>
              <a:rPr lang="en-US" sz="1050" b="1" i="1" dirty="0" smtClean="0">
                <a:solidFill>
                  <a:srgbClr val="000090"/>
                </a:solidFill>
                <a:latin typeface="Helvetica Neue"/>
                <a:cs typeface="Helvetica Neue"/>
              </a:rPr>
              <a:t> and </a:t>
            </a:r>
            <a:r>
              <a:rPr lang="en-US" sz="1050" b="1" i="1" dirty="0" err="1" smtClean="0">
                <a:solidFill>
                  <a:srgbClr val="000090"/>
                </a:solidFill>
                <a:latin typeface="Helvetica Neue"/>
                <a:cs typeface="Helvetica Neue"/>
              </a:rPr>
              <a:t>E.Udup</a:t>
            </a:r>
            <a:endParaRPr lang="en-US" sz="1050" dirty="0"/>
          </a:p>
        </p:txBody>
      </p:sp>
      <p:pic>
        <p:nvPicPr>
          <p:cNvPr id="14" name="Bild 4" descr="TigressCrystals_t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368" y="1350548"/>
            <a:ext cx="1798165" cy="1603389"/>
          </a:xfrm>
          <a:prstGeom prst="rect">
            <a:avLst/>
          </a:prstGeom>
          <a:noFill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4310" y="1194336"/>
            <a:ext cx="2880000" cy="175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03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Nuclear Astrophysics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0" name="Picture 9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61636" y="1130300"/>
            <a:ext cx="7867345" cy="5448300"/>
          </a:xfrm>
          <a:prstGeom prst="rect">
            <a:avLst/>
          </a:prstGeom>
        </p:spPr>
        <p:txBody>
          <a:bodyPr>
            <a:normAutofit/>
          </a:bodyPr>
          <a:lstStyle>
            <a:lvl1pPr marL="454025" indent="-454025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9725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39925" indent="-3317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SzPct val="100000"/>
              <a:buFont typeface="Wingdings" charset="2"/>
              <a:buChar char="§"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Molecular states and symmetries in light nuclei</a:t>
            </a:r>
          </a:p>
          <a:p>
            <a:pPr>
              <a:buClrTx/>
              <a:buSzPct val="100000"/>
              <a:buFont typeface="Wingdings" charset="2"/>
              <a:buChar char="§"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Photodisintegration – astrophysics interest</a:t>
            </a:r>
          </a:p>
          <a:p>
            <a:pPr lvl="1">
              <a:lnSpc>
                <a:spcPct val="120000"/>
              </a:lnSpc>
              <a:buClrTx/>
              <a:buSzPct val="100000"/>
              <a:buFont typeface="Wingdings" charset="2"/>
              <a:buChar char="§"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the </a:t>
            </a:r>
            <a:r>
              <a:rPr lang="en-US" sz="1800" baseline="30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16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O(</a:t>
            </a:r>
            <a:r>
              <a:rPr lang="el-GR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γ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</a:t>
            </a:r>
            <a:r>
              <a:rPr lang="el-GR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α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</a:t>
            </a:r>
            <a:r>
              <a:rPr lang="en-US" sz="1800" baseline="30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12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C reaction</a:t>
            </a:r>
          </a:p>
          <a:p>
            <a:pPr lvl="1">
              <a:lnSpc>
                <a:spcPct val="120000"/>
              </a:lnSpc>
              <a:buClrTx/>
              <a:buSzPct val="100000"/>
              <a:buFont typeface="Wingdings" charset="2"/>
              <a:buChar char="§"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the </a:t>
            </a:r>
            <a:r>
              <a:rPr lang="en-US" sz="1800" baseline="30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24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Mg(</a:t>
            </a:r>
            <a:r>
              <a:rPr lang="el-GR" sz="18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γ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</a:t>
            </a:r>
            <a:r>
              <a:rPr lang="el-GR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α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</a:t>
            </a:r>
            <a:r>
              <a:rPr lang="en-US" sz="1800" baseline="30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20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Ne reaction</a:t>
            </a:r>
          </a:p>
          <a:p>
            <a:pPr lvl="1">
              <a:lnSpc>
                <a:spcPct val="120000"/>
              </a:lnSpc>
              <a:buClrTx/>
              <a:buSzPct val="100000"/>
              <a:buFont typeface="Wingdings" charset="2"/>
              <a:buChar char="§"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the </a:t>
            </a:r>
            <a:r>
              <a:rPr lang="en-US" sz="1800" baseline="30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22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Ne(</a:t>
            </a:r>
            <a:r>
              <a:rPr lang="el-GR" sz="18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γ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</a:t>
            </a:r>
            <a:r>
              <a:rPr lang="el-GR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α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</a:t>
            </a:r>
            <a:r>
              <a:rPr lang="en-US" sz="1800" baseline="30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18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O reaction </a:t>
            </a:r>
          </a:p>
          <a:p>
            <a:pPr lvl="1">
              <a:lnSpc>
                <a:spcPct val="120000"/>
              </a:lnSpc>
              <a:buClrTx/>
              <a:buSzPct val="100000"/>
              <a:buFont typeface="Wingdings" charset="2"/>
              <a:buChar char="§"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the </a:t>
            </a:r>
            <a:r>
              <a:rPr lang="en-US" sz="1800" baseline="30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19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F(</a:t>
            </a:r>
            <a:r>
              <a:rPr lang="el-GR" sz="18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γ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</a:t>
            </a:r>
            <a:r>
              <a:rPr lang="el-GR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α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</a:t>
            </a:r>
            <a:r>
              <a:rPr lang="en-US" sz="1800" baseline="30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18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O reaction </a:t>
            </a:r>
          </a:p>
          <a:p>
            <a:pPr lvl="1">
              <a:lnSpc>
                <a:spcPct val="120000"/>
              </a:lnSpc>
              <a:buClrTx/>
              <a:buSzPct val="100000"/>
              <a:buFont typeface="Wingdings" charset="2"/>
              <a:buChar char="§"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the </a:t>
            </a:r>
            <a:r>
              <a:rPr lang="en-US" sz="1800" baseline="30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21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Ne(</a:t>
            </a:r>
            <a:r>
              <a:rPr lang="el-GR" sz="18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γ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</a:t>
            </a:r>
            <a:r>
              <a:rPr lang="el-GR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α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</a:t>
            </a:r>
            <a:r>
              <a:rPr lang="en-US" sz="1800" baseline="30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17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O reaction</a:t>
            </a:r>
          </a:p>
          <a:p>
            <a:pPr marL="0" indent="0">
              <a:lnSpc>
                <a:spcPct val="120000"/>
              </a:lnSpc>
              <a:buFont typeface="Wingdings" pitchFamily="2" charset="2"/>
              <a:buNone/>
            </a:pPr>
            <a:endParaRPr lang="en-US" sz="1800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1800" u="sng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Instrumentation:</a:t>
            </a:r>
            <a:r>
              <a:rPr lang="en-US" sz="18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</a:p>
          <a:p>
            <a:pPr>
              <a:buClrTx/>
              <a:buSzPct val="100000"/>
              <a:buFont typeface="Wingdings" charset="2"/>
              <a:buChar char="§"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Large–area Si DSSD array</a:t>
            </a:r>
          </a:p>
          <a:p>
            <a:pPr>
              <a:buClrTx/>
              <a:buSzPct val="100000"/>
              <a:buFont typeface="Wingdings" charset="2"/>
              <a:buChar char="§"/>
            </a:pPr>
            <a:r>
              <a:rPr lang="en-US" sz="18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eTPC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(35x20x20 cm</a:t>
            </a:r>
            <a:r>
              <a:rPr lang="en-US" sz="1800" baseline="30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3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</a:t>
            </a:r>
          </a:p>
          <a:p>
            <a:endParaRPr lang="en-US" sz="1800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endParaRPr lang="bg-BG" sz="1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636" y="1699102"/>
            <a:ext cx="2533050" cy="2599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190" y="4864997"/>
            <a:ext cx="2202141" cy="1315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658556" y="3640667"/>
            <a:ext cx="917222" cy="7620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086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Gamma </a:t>
            </a:r>
            <a:r>
              <a:rPr lang="en-US" sz="2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</a:t>
            </a:r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bove n Threshold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0" name="Picture 9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86060" y="939800"/>
            <a:ext cx="6265540" cy="571951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454025" indent="-454025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9725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39925" indent="-3317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90"/>
              </a:buClr>
              <a:buSzPct val="100000"/>
              <a:buFont typeface="Wingdings" charset="2"/>
              <a:buChar char="§"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Studies of GDR and PDR decay</a:t>
            </a:r>
          </a:p>
          <a:p>
            <a:pPr>
              <a:buClr>
                <a:srgbClr val="000090"/>
              </a:buClr>
              <a:buSzPct val="100000"/>
              <a:buFont typeface="Wingdings" charset="2"/>
              <a:buChar char="§"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Studies of spin–flip M1 resonances</a:t>
            </a:r>
          </a:p>
          <a:p>
            <a:pPr>
              <a:lnSpc>
                <a:spcPct val="120000"/>
              </a:lnSpc>
              <a:buClr>
                <a:srgbClr val="000090"/>
              </a:buClr>
              <a:buSzPct val="100000"/>
              <a:buFont typeface="Wingdings" charset="2"/>
              <a:buChar char="§"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Absolute (</a:t>
            </a:r>
            <a:r>
              <a:rPr lang="en-US" sz="18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en-US" sz="18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,n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 cross section measurements, </a:t>
            </a:r>
            <a:r>
              <a:rPr lang="en-US" sz="1800" i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e.g.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p–process related measurements: </a:t>
            </a:r>
          </a:p>
          <a:p>
            <a:pPr lvl="1">
              <a:lnSpc>
                <a:spcPct val="120000"/>
              </a:lnSpc>
              <a:buFont typeface="Wingdings" charset="2"/>
              <a:buChar char="§"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the </a:t>
            </a:r>
            <a:r>
              <a:rPr lang="en-US" sz="1800" baseline="30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138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La(</a:t>
            </a:r>
            <a:r>
              <a:rPr lang="en-US" sz="18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el-GR" sz="1800" i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</a:t>
            </a:r>
            <a:r>
              <a:rPr lang="en-US" sz="1800" i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n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 </a:t>
            </a:r>
            <a:r>
              <a:rPr lang="en-US" sz="1800" baseline="30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137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La reaction</a:t>
            </a:r>
          </a:p>
          <a:p>
            <a:pPr lvl="1">
              <a:lnSpc>
                <a:spcPct val="120000"/>
              </a:lnSpc>
              <a:buFont typeface="Wingdings" charset="2"/>
              <a:buChar char="§"/>
            </a:pPr>
            <a:r>
              <a:rPr lang="en-US" sz="18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the </a:t>
            </a:r>
            <a:r>
              <a:rPr lang="en-US" sz="1800" baseline="300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181</a:t>
            </a:r>
            <a:r>
              <a:rPr lang="en-US" sz="18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Ta(</a:t>
            </a:r>
            <a:r>
              <a:rPr lang="en-US" sz="18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el-GR" sz="18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</a:t>
            </a:r>
            <a:r>
              <a:rPr lang="en-US" sz="18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n)</a:t>
            </a:r>
            <a:r>
              <a:rPr lang="en-US" sz="1800" baseline="300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180</a:t>
            </a:r>
            <a:r>
              <a:rPr lang="en-US" sz="18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Ta 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reaction</a:t>
            </a:r>
          </a:p>
          <a:p>
            <a:pPr lvl="1">
              <a:lnSpc>
                <a:spcPct val="120000"/>
              </a:lnSpc>
              <a:buFont typeface="Wingdings" charset="2"/>
              <a:buChar char="§"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the </a:t>
            </a:r>
            <a:r>
              <a:rPr lang="en-US" sz="1800" baseline="30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180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Ta</a:t>
            </a:r>
            <a:r>
              <a:rPr lang="en-US" sz="1800" baseline="30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m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(</a:t>
            </a:r>
            <a:r>
              <a:rPr lang="en-US" sz="18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el-GR" sz="18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</a:t>
            </a:r>
            <a:r>
              <a:rPr lang="en-US" sz="18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n)</a:t>
            </a:r>
            <a:r>
              <a:rPr lang="en-US" sz="1800" baseline="30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179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Ta reaction</a:t>
            </a:r>
          </a:p>
          <a:p>
            <a:pPr marL="0" indent="0">
              <a:buFont typeface="Wingdings" pitchFamily="2" charset="2"/>
              <a:buNone/>
            </a:pPr>
            <a:endParaRPr lang="en-US" sz="1800" u="sng" dirty="0" smtClean="0">
              <a:solidFill>
                <a:srgbClr val="8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1800" u="sng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Instrumentation:</a:t>
            </a:r>
            <a:r>
              <a:rPr lang="en-US" sz="18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</a:p>
          <a:p>
            <a:pPr>
              <a:buClr>
                <a:srgbClr val="000090"/>
              </a:buClr>
              <a:buSzPct val="100000"/>
              <a:buFont typeface="Wingdings" charset="2"/>
              <a:buChar char="Ø"/>
            </a:pPr>
            <a:r>
              <a:rPr lang="en-US" sz="1800" baseline="300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3</a:t>
            </a:r>
            <a:r>
              <a:rPr lang="en-US" sz="18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He neutron counter array</a:t>
            </a:r>
          </a:p>
          <a:p>
            <a:pPr>
              <a:buClr>
                <a:srgbClr val="000090"/>
              </a:buClr>
              <a:buSzPct val="100000"/>
              <a:buFont typeface="Wingdings" charset="2"/>
              <a:buChar char="Ø"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LaBr</a:t>
            </a:r>
            <a:r>
              <a:rPr lang="en-US" sz="1800" baseline="-25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3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(</a:t>
            </a:r>
            <a:r>
              <a:rPr lang="en-US" sz="18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Ce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 / CeBr</a:t>
            </a:r>
            <a:r>
              <a:rPr lang="en-US" sz="1800" baseline="-25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3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array 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– high–energy gamma rays </a:t>
            </a:r>
          </a:p>
          <a:p>
            <a:pPr>
              <a:buClr>
                <a:srgbClr val="000090"/>
              </a:buClr>
              <a:buSzPct val="100000"/>
              <a:buFont typeface="Wingdings" charset="2"/>
              <a:buChar char="Ø"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Li–glass and NE213 liquid scintillator array 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– neutrons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798" y="1167284"/>
            <a:ext cx="2104676" cy="1727393"/>
          </a:xfrm>
          <a:prstGeom prst="rect">
            <a:avLst/>
          </a:prstGeom>
        </p:spPr>
      </p:pic>
      <p:pic>
        <p:nvPicPr>
          <p:cNvPr id="2" name="Picture 1" descr="GANT array5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798" y="3674306"/>
            <a:ext cx="4358936" cy="198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98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Photofission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0" name="Picture 9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293936" y="978274"/>
            <a:ext cx="5738564" cy="5155825"/>
          </a:xfrm>
          <a:prstGeom prst="rect">
            <a:avLst/>
          </a:prstGeom>
        </p:spPr>
        <p:txBody>
          <a:bodyPr>
            <a:normAutofit/>
          </a:bodyPr>
          <a:lstStyle>
            <a:lvl1pPr marL="454025" indent="-454025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9725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39925" indent="-3317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Clr>
                <a:srgbClr val="000090"/>
              </a:buClr>
              <a:buSzPct val="100000"/>
              <a:buFont typeface="Wingdings" charset="2"/>
              <a:buChar char="§"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Studies in the 2</a:t>
            </a:r>
            <a:r>
              <a:rPr lang="en-US" sz="1800" baseline="30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nd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and 3</a:t>
            </a:r>
            <a:r>
              <a:rPr lang="en-US" sz="1800" baseline="30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rd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minimum of the fission barrier: measurement of transmission resonances, angular and mass distributions of the fragments</a:t>
            </a:r>
          </a:p>
          <a:p>
            <a:pPr>
              <a:lnSpc>
                <a:spcPct val="120000"/>
              </a:lnSpc>
              <a:buClr>
                <a:srgbClr val="000090"/>
              </a:buClr>
              <a:buSzPct val="100000"/>
              <a:buFont typeface="Wingdings" charset="2"/>
              <a:buChar char="§"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Rare fission modes: ternary fission</a:t>
            </a:r>
          </a:p>
          <a:p>
            <a:pPr>
              <a:lnSpc>
                <a:spcPct val="120000"/>
              </a:lnSpc>
              <a:buClr>
                <a:srgbClr val="000090"/>
              </a:buClr>
              <a:buSzPct val="100000"/>
              <a:buFont typeface="Wingdings" charset="2"/>
              <a:buChar char="§"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Structure of neutron–rich nuclei: the rare–earth neutron–rich deformed region</a:t>
            </a:r>
          </a:p>
          <a:p>
            <a:pPr>
              <a:lnSpc>
                <a:spcPct val="120000"/>
              </a:lnSpc>
              <a:buClr>
                <a:srgbClr val="000090"/>
              </a:buClr>
              <a:buSzPct val="100000"/>
              <a:buFont typeface="Wingdings" charset="2"/>
              <a:buChar char="§"/>
            </a:pPr>
            <a:endParaRPr lang="en-US" sz="1800" dirty="0" smtClean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 marL="0" indent="0">
              <a:spcBef>
                <a:spcPts val="800"/>
              </a:spcBef>
              <a:buClr>
                <a:srgbClr val="000090"/>
              </a:buClr>
              <a:buSzPct val="100000"/>
              <a:buNone/>
            </a:pPr>
            <a:r>
              <a:rPr lang="en-US" sz="1800" u="sng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Instrumentation:</a:t>
            </a:r>
          </a:p>
          <a:p>
            <a:pPr>
              <a:lnSpc>
                <a:spcPct val="120000"/>
              </a:lnSpc>
              <a:buClr>
                <a:srgbClr val="000090"/>
              </a:buClr>
              <a:buSzPct val="100000"/>
              <a:buFont typeface="Wingdings" charset="2"/>
              <a:buChar char="Ø"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System of multi–target Frisch–gridded twin ionization chambers and DSSD detectors</a:t>
            </a:r>
          </a:p>
          <a:p>
            <a:pPr>
              <a:lnSpc>
                <a:spcPct val="120000"/>
              </a:lnSpc>
              <a:buClr>
                <a:srgbClr val="000090"/>
              </a:buClr>
              <a:buSzPct val="100000"/>
              <a:buFont typeface="Wingdings" charset="2"/>
              <a:buChar char="Ø"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Array of 12 x THGEM detectors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6412" y="1144765"/>
            <a:ext cx="3159743" cy="234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4000" y="3688963"/>
            <a:ext cx="2880000" cy="24724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2999" y="5405048"/>
            <a:ext cx="1323079" cy="145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202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Photofission</a:t>
            </a:r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and Exotic Nuclei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0" name="Picture 9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8227"/>
            <a:ext cx="6120000" cy="78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85542" y="927970"/>
            <a:ext cx="2049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ALTO, ARIEL, etc.</a:t>
            </a:r>
            <a:endParaRPr lang="bg-BG" dirty="0">
              <a:latin typeface="Helvetica"/>
              <a:cs typeface="Helvetica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1" y="4075708"/>
            <a:ext cx="4320000" cy="25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2311401" y="3544793"/>
            <a:ext cx="4753234" cy="530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Photofission cross section for </a:t>
            </a:r>
            <a:r>
              <a:rPr lang="bg-BG" baseline="300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238</a:t>
            </a:r>
            <a:r>
              <a:rPr lang="bg-BG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U </a:t>
            </a:r>
            <a:endParaRPr lang="en-US" dirty="0" smtClean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r>
              <a:rPr lang="en-US" sz="1050" b="1" i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				</a:t>
            </a:r>
            <a:r>
              <a:rPr lang="bg-BG" sz="1050" b="1" i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Caldwell </a:t>
            </a:r>
            <a:r>
              <a:rPr lang="bg-BG" sz="1050" b="1" i="1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et al., Phys. Rev. C 21 (1980) </a:t>
            </a:r>
            <a:r>
              <a:rPr lang="bg-BG" sz="1050" b="1" i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1215</a:t>
            </a:r>
            <a:endParaRPr lang="bg-BG" sz="1050" b="1" i="1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36763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Photofission</a:t>
            </a:r>
            <a:r>
              <a:rPr lang="en-US" sz="2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and Exotic Nuclei</a:t>
            </a:r>
          </a:p>
        </p:txBody>
      </p:sp>
      <p:pic>
        <p:nvPicPr>
          <p:cNvPr id="10" name="Picture 9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8227"/>
            <a:ext cx="6120000" cy="78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605095"/>
            <a:ext cx="6120000" cy="785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85542" y="927970"/>
            <a:ext cx="2049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ALTO, ARIEL, etc.</a:t>
            </a:r>
            <a:endParaRPr lang="bg-BG" dirty="0"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36330" y="2235763"/>
            <a:ext cx="92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ELI-NP</a:t>
            </a:r>
            <a:endParaRPr lang="bg-BG" dirty="0">
              <a:latin typeface="Helvetica"/>
              <a:cs typeface="Helvetic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11401" y="2719338"/>
            <a:ext cx="800099" cy="600164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0090"/>
                </a:solidFill>
              </a:rPr>
              <a:t>Inverse Compton Scattering</a:t>
            </a:r>
            <a:endParaRPr lang="en-US" sz="1100" b="1" dirty="0">
              <a:solidFill>
                <a:srgbClr val="00009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1" y="4075708"/>
            <a:ext cx="4320000" cy="25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2311401" y="3544793"/>
            <a:ext cx="4753234" cy="530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Photofission cross section for </a:t>
            </a:r>
            <a:r>
              <a:rPr lang="bg-BG" baseline="300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238</a:t>
            </a:r>
            <a:r>
              <a:rPr lang="bg-BG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U </a:t>
            </a:r>
            <a:endParaRPr lang="en-US" dirty="0" smtClean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r>
              <a:rPr lang="en-US" sz="1050" b="1" i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				</a:t>
            </a:r>
            <a:r>
              <a:rPr lang="bg-BG" sz="1050" b="1" i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Caldwell </a:t>
            </a:r>
            <a:r>
              <a:rPr lang="bg-BG" sz="1050" b="1" i="1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et al., Phys. Rev. C 21 (1980) </a:t>
            </a:r>
            <a:r>
              <a:rPr lang="bg-BG" sz="1050" b="1" i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1215</a:t>
            </a:r>
            <a:endParaRPr lang="bg-BG" sz="1050" b="1" i="1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3" name="Immagine 8" descr="spectrum_in_theta.png"/>
          <p:cNvPicPr>
            <a:picLocks noChangeAspect="1"/>
          </p:cNvPicPr>
          <p:nvPr/>
        </p:nvPicPr>
        <p:blipFill rotWithShape="1">
          <a:blip r:embed="rId5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636" t="17238" r="10813" b="11759"/>
          <a:stretch/>
        </p:blipFill>
        <p:spPr bwMode="auto">
          <a:xfrm>
            <a:off x="3517900" y="4203700"/>
            <a:ext cx="2551148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27548" y="5499100"/>
            <a:ext cx="1801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~</a:t>
            </a:r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10</a:t>
            </a:r>
            <a:r>
              <a:rPr lang="en-US" baseline="300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11</a:t>
            </a:r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photons/s</a:t>
            </a:r>
            <a:endParaRPr lang="en-US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87537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IGISOL Setup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0" name="Picture 9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85" y="2566106"/>
            <a:ext cx="5928461" cy="368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973667" y="876280"/>
            <a:ext cx="5588000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l-GR" b="1" dirty="0">
                <a:solidFill>
                  <a:srgbClr val="000090"/>
                </a:solidFill>
                <a:latin typeface="Helvetica"/>
                <a:cs typeface="Helvetica"/>
              </a:rPr>
              <a:t>β</a:t>
            </a:r>
            <a:r>
              <a:rPr lang="en-US" b="1" dirty="0">
                <a:solidFill>
                  <a:srgbClr val="000090"/>
                </a:solidFill>
                <a:latin typeface="Helvetica"/>
                <a:cs typeface="Helvetica"/>
              </a:rPr>
              <a:t>-decay studies at the IGISOL beam line 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10110" y="2439109"/>
            <a:ext cx="2851278" cy="41549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90"/>
                </a:solidFill>
                <a:latin typeface="Helvetica"/>
                <a:cs typeface="Helvetica"/>
              </a:rPr>
              <a:t>Test of the SM around the doubly-magic </a:t>
            </a:r>
            <a:r>
              <a:rPr lang="en-US" baseline="30000" dirty="0" smtClean="0">
                <a:solidFill>
                  <a:srgbClr val="000090"/>
                </a:solidFill>
                <a:latin typeface="Helvetica"/>
                <a:cs typeface="Helvetica"/>
              </a:rPr>
              <a:t>132</a:t>
            </a:r>
            <a:r>
              <a:rPr lang="en-US" dirty="0" smtClean="0">
                <a:solidFill>
                  <a:srgbClr val="000090"/>
                </a:solidFill>
                <a:latin typeface="Helvetica"/>
                <a:cs typeface="Helvetica"/>
              </a:rPr>
              <a:t>Sn; </a:t>
            </a:r>
          </a:p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90"/>
                </a:solidFill>
                <a:latin typeface="Helvetica"/>
                <a:cs typeface="Helvetica"/>
              </a:rPr>
              <a:t>Studies of the onset and fading away of deformation in the A = 100 </a:t>
            </a:r>
            <a:r>
              <a:rPr lang="en-US" dirty="0" err="1" smtClean="0">
                <a:solidFill>
                  <a:srgbClr val="000090"/>
                </a:solidFill>
                <a:latin typeface="Helvetica"/>
                <a:cs typeface="Helvetica"/>
              </a:rPr>
              <a:t>Sr</a:t>
            </a:r>
            <a:r>
              <a:rPr lang="en-US" dirty="0" smtClean="0">
                <a:solidFill>
                  <a:srgbClr val="000090"/>
                </a:solidFill>
                <a:latin typeface="Helvetica"/>
                <a:cs typeface="Helvetica"/>
              </a:rPr>
              <a:t>–</a:t>
            </a:r>
            <a:r>
              <a:rPr lang="en-US" dirty="0" err="1" smtClean="0">
                <a:solidFill>
                  <a:srgbClr val="000090"/>
                </a:solidFill>
                <a:latin typeface="Helvetica"/>
                <a:cs typeface="Helvetica"/>
              </a:rPr>
              <a:t>Zr</a:t>
            </a:r>
            <a:r>
              <a:rPr lang="en-US" dirty="0" smtClean="0">
                <a:solidFill>
                  <a:srgbClr val="000090"/>
                </a:solidFill>
                <a:latin typeface="Helvetica"/>
                <a:cs typeface="Helvetica"/>
              </a:rPr>
              <a:t> region; </a:t>
            </a:r>
          </a:p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90"/>
                </a:solidFill>
                <a:latin typeface="Helvetica"/>
                <a:cs typeface="Helvetica"/>
              </a:rPr>
              <a:t>Studies of collective excitations in the A = 150 deformed region; </a:t>
            </a:r>
          </a:p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90"/>
                </a:solidFill>
                <a:latin typeface="Helvetica"/>
                <a:cs typeface="Helvetica"/>
              </a:rPr>
              <a:t>Studies of </a:t>
            </a:r>
            <a:r>
              <a:rPr lang="en-US" dirty="0" err="1" smtClean="0">
                <a:solidFill>
                  <a:srgbClr val="000090"/>
                </a:solidFill>
                <a:latin typeface="Helvetica"/>
                <a:cs typeface="Helvetica"/>
              </a:rPr>
              <a:t>octupole</a:t>
            </a:r>
            <a:r>
              <a:rPr lang="en-US" dirty="0" smtClean="0">
                <a:solidFill>
                  <a:srgbClr val="000090"/>
                </a:solidFill>
                <a:latin typeface="Helvetica"/>
                <a:cs typeface="Helvetica"/>
              </a:rPr>
              <a:t> excitations in </a:t>
            </a:r>
            <a:r>
              <a:rPr lang="en-US" dirty="0" err="1" smtClean="0">
                <a:solidFill>
                  <a:srgbClr val="000090"/>
                </a:solidFill>
                <a:latin typeface="Helvetica"/>
                <a:cs typeface="Helvetica"/>
              </a:rPr>
              <a:t>Sm-Nd</a:t>
            </a:r>
            <a:r>
              <a:rPr lang="en-US" dirty="0" smtClean="0">
                <a:solidFill>
                  <a:srgbClr val="000090"/>
                </a:solidFill>
                <a:latin typeface="Helvetica"/>
                <a:cs typeface="Helvetica"/>
              </a:rPr>
              <a:t> nuclei.</a:t>
            </a:r>
          </a:p>
        </p:txBody>
      </p:sp>
      <p:sp>
        <p:nvSpPr>
          <p:cNvPr id="3" name="Rectangle 2"/>
          <p:cNvSpPr/>
          <p:nvPr/>
        </p:nvSpPr>
        <p:spPr>
          <a:xfrm>
            <a:off x="179529" y="1513891"/>
            <a:ext cx="8597581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90"/>
                </a:solidFill>
                <a:latin typeface="Helvetica"/>
                <a:cs typeface="Helvetica"/>
              </a:rPr>
              <a:t>Emphasis on refractory elements that can be separated with the IGISOL technique;</a:t>
            </a:r>
          </a:p>
        </p:txBody>
      </p:sp>
    </p:spTree>
    <p:extLst>
      <p:ext uri="{BB962C8B-B14F-4D97-AF65-F5344CB8AC3E}">
        <p14:creationId xmlns:p14="http://schemas.microsoft.com/office/powerpoint/2010/main" val="3506605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Gamma Beam Industrial Applications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0" name="Picture 9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28600" y="1519026"/>
            <a:ext cx="4114800" cy="230832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Active interrogation – Nuclear  resonance fluorescence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Nuclear waste management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Cargo screening/Material identification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Origin of objects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Metal count in food and in plants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Density screening in ill tissues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572000" y="1525494"/>
            <a:ext cx="4343401" cy="230832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High resolution imaging – Radiography  and </a:t>
            </a:r>
            <a:r>
              <a:rPr lang="en-US" b="1" dirty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</a:t>
            </a:r>
            <a:r>
              <a:rPr lang="en-US" b="1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omography 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Test quality of industrial objects (engines faults, steel quality)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Test strength of </a:t>
            </a:r>
            <a:r>
              <a:rPr lang="en-US" b="1" dirty="0" err="1" smtClean="0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sinterization</a:t>
            </a:r>
            <a:r>
              <a:rPr lang="en-US" b="1" dirty="0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/</a:t>
            </a:r>
            <a:r>
              <a:rPr lang="en-US" b="1" dirty="0" smtClean="0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welding</a:t>
            </a:r>
          </a:p>
          <a:p>
            <a:pPr marL="342900" indent="-342900">
              <a:buFont typeface="Arial"/>
              <a:buChar char="•"/>
            </a:pPr>
            <a:r>
              <a:rPr lang="en-US" b="1" dirty="0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Phase distribution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Diffusion</a:t>
            </a:r>
            <a:endParaRPr lang="en-US" b="1" dirty="0">
              <a:solidFill>
                <a:srgbClr val="3366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49665" y="6283980"/>
            <a:ext cx="4057521" cy="369332"/>
          </a:xfrm>
          <a:prstGeom prst="rect">
            <a:avLst/>
          </a:prstGeom>
          <a:ln>
            <a:solidFill>
              <a:srgbClr val="3CFF5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NRF + CT: Elemental</a:t>
            </a:r>
            <a:r>
              <a:rPr lang="en-US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/isotopic maps </a:t>
            </a:r>
            <a:endParaRPr lang="en-US" b="1" i="1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883542" y="914200"/>
            <a:ext cx="3211749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Non–destructive Inspection</a:t>
            </a:r>
            <a:endParaRPr lang="en-US" b="1" dirty="0">
              <a:solidFill>
                <a:srgbClr val="8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1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84" y="3894891"/>
            <a:ext cx="3470016" cy="199464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092149" y="4191137"/>
            <a:ext cx="3119235" cy="1249085"/>
            <a:chOff x="534908" y="1787102"/>
            <a:chExt cx="4419600" cy="1198469"/>
          </a:xfrm>
        </p:grpSpPr>
        <p:grpSp>
          <p:nvGrpSpPr>
            <p:cNvPr id="13" name="Group 53"/>
            <p:cNvGrpSpPr/>
            <p:nvPr/>
          </p:nvGrpSpPr>
          <p:grpSpPr>
            <a:xfrm>
              <a:off x="534908" y="1787102"/>
              <a:ext cx="4419600" cy="1198469"/>
              <a:chOff x="0" y="2605177"/>
              <a:chExt cx="8635044" cy="3407435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0" y="4295955"/>
                <a:ext cx="7962181" cy="1588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Group 21"/>
              <p:cNvGrpSpPr/>
              <p:nvPr/>
            </p:nvGrpSpPr>
            <p:grpSpPr>
              <a:xfrm>
                <a:off x="2388079" y="3186173"/>
                <a:ext cx="405441" cy="2222740"/>
                <a:chOff x="2388079" y="3183147"/>
                <a:chExt cx="405441" cy="2222740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2388079" y="3183147"/>
                  <a:ext cx="405441" cy="414068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2388079" y="4991819"/>
                  <a:ext cx="405441" cy="414068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7" name="Flowchart: Direct Access Storage 22"/>
              <p:cNvSpPr/>
              <p:nvPr/>
            </p:nvSpPr>
            <p:spPr>
              <a:xfrm>
                <a:off x="3312553" y="3516702"/>
                <a:ext cx="2697192" cy="1558506"/>
              </a:xfrm>
              <a:prstGeom prst="flowChartMagneticDrum">
                <a:avLst/>
              </a:prstGeom>
              <a:solidFill>
                <a:schemeClr val="bg2">
                  <a:lumMod val="50000"/>
                  <a:alpha val="59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oup 23"/>
              <p:cNvGrpSpPr/>
              <p:nvPr/>
            </p:nvGrpSpPr>
            <p:grpSpPr>
              <a:xfrm>
                <a:off x="6820619" y="3626099"/>
                <a:ext cx="405441" cy="1380101"/>
                <a:chOff x="2388079" y="3623073"/>
                <a:chExt cx="405441" cy="1380101"/>
              </a:xfrm>
            </p:grpSpPr>
            <p:sp>
              <p:nvSpPr>
                <p:cNvPr id="27" name="Rectangle 26"/>
                <p:cNvSpPr/>
                <p:nvPr/>
              </p:nvSpPr>
              <p:spPr>
                <a:xfrm>
                  <a:off x="2388079" y="3623073"/>
                  <a:ext cx="405441" cy="414068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2388079" y="4589106"/>
                  <a:ext cx="405441" cy="414068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" name="Flowchart: Direct Access Storage 26"/>
              <p:cNvSpPr/>
              <p:nvPr/>
            </p:nvSpPr>
            <p:spPr>
              <a:xfrm>
                <a:off x="7692698" y="3919403"/>
                <a:ext cx="942346" cy="730241"/>
              </a:xfrm>
              <a:prstGeom prst="flowChartMagneticDrum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 flipV="1">
                <a:off x="207034" y="2898475"/>
                <a:ext cx="2181045" cy="13974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207034" y="4297543"/>
                <a:ext cx="2104845" cy="134413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207034" y="2605177"/>
                <a:ext cx="6452558" cy="169077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207033" y="4297544"/>
                <a:ext cx="6604957" cy="171506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rot="5400000">
                <a:off x="1554261" y="4306087"/>
                <a:ext cx="885508" cy="2588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V="1">
                <a:off x="207034" y="4040167"/>
                <a:ext cx="7537420" cy="257376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207034" y="4297543"/>
                <a:ext cx="7537420" cy="294589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正方形/長方形 10"/>
            <p:cNvSpPr/>
            <p:nvPr/>
          </p:nvSpPr>
          <p:spPr>
            <a:xfrm>
              <a:off x="1736225" y="2319757"/>
              <a:ext cx="579284" cy="3821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200" dirty="0" smtClean="0"/>
                <a:t>2θ</a:t>
              </a:r>
              <a:endParaRPr lang="ja-JP" altLang="en-US" sz="1200" dirty="0"/>
            </a:p>
          </p:txBody>
        </p:sp>
      </p:grpSp>
      <p:sp>
        <p:nvSpPr>
          <p:cNvPr id="42" name="Right Brace 41"/>
          <p:cNvSpPr/>
          <p:nvPr/>
        </p:nvSpPr>
        <p:spPr>
          <a:xfrm rot="5400000">
            <a:off x="4362150" y="4686623"/>
            <a:ext cx="419698" cy="2792715"/>
          </a:xfrm>
          <a:prstGeom prst="rightBrace">
            <a:avLst>
              <a:gd name="adj1" fmla="val 8333"/>
              <a:gd name="adj2" fmla="val 49090"/>
            </a:avLst>
          </a:prstGeom>
          <a:ln>
            <a:solidFill>
              <a:srgbClr val="3CFF5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8936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1"/>
          <p:cNvSpPr>
            <a:spLocks noGrp="1"/>
          </p:cNvSpPr>
          <p:nvPr>
            <p:ph idx="4294967295"/>
          </p:nvPr>
        </p:nvSpPr>
        <p:spPr>
          <a:xfrm>
            <a:off x="0" y="788988"/>
            <a:ext cx="9144000" cy="50923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spcBef>
                <a:spcPts val="1200"/>
              </a:spcBef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Ultra short laser pulses </a:t>
            </a:r>
            <a:r>
              <a:rPr lang="en-US" sz="1800" b="1" dirty="0" smtClean="0">
                <a:solidFill>
                  <a:srgbClr val="000090"/>
                </a:solidFill>
                <a:latin typeface="Helvetica Neue"/>
                <a:cs typeface="Helvetica Neue"/>
              </a:rPr>
              <a:t>with high repetition rates</a:t>
            </a:r>
            <a:endParaRPr lang="en-US" sz="1800" b="1" dirty="0">
              <a:solidFill>
                <a:srgbClr val="000090"/>
              </a:solidFill>
              <a:latin typeface="Helvetica Neue"/>
              <a:cs typeface="Helvetica Neue"/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title" idx="4294967295"/>
          </p:nvPr>
        </p:nvSpPr>
        <p:spPr>
          <a:xfrm>
            <a:off x="0" y="-9525"/>
            <a:ext cx="7942066" cy="7604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 marL="180000" algn="l"/>
            <a:r>
              <a:rPr lang="en-US" sz="2800" dirty="0" smtClean="0">
                <a:solidFill>
                  <a:srgbClr val="FF66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</a:t>
            </a:r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xtreme </a:t>
            </a:r>
            <a:r>
              <a:rPr lang="en-US" sz="2800" dirty="0" smtClean="0">
                <a:solidFill>
                  <a:srgbClr val="FF66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</a:t>
            </a:r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ight </a:t>
            </a:r>
            <a:r>
              <a:rPr lang="en-US" sz="2800" dirty="0" smtClean="0">
                <a:solidFill>
                  <a:srgbClr val="FF66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</a:t>
            </a:r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nfrastructure – ALPS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5" name="Picture 4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901700" y="-673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ELI-ALP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3" y="1837972"/>
            <a:ext cx="5364000" cy="2682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99125" y="1679222"/>
            <a:ext cx="3238500" cy="35948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spcBef>
                <a:spcPts val="1000"/>
              </a:spcBef>
              <a:buFontTx/>
              <a:buChar char="-"/>
            </a:pPr>
            <a:r>
              <a:rPr lang="en-US" sz="1600" b="1" dirty="0" smtClean="0">
                <a:solidFill>
                  <a:srgbClr val="000090"/>
                </a:solidFill>
                <a:latin typeface="Helvetica"/>
                <a:cs typeface="Helvetica"/>
              </a:rPr>
              <a:t>light source with frequencies between THz </a:t>
            </a:r>
            <a:r>
              <a:rPr lang="en-US" sz="1600" b="1" dirty="0">
                <a:solidFill>
                  <a:srgbClr val="000090"/>
                </a:solidFill>
                <a:latin typeface="Helvetica"/>
                <a:cs typeface="Helvetica"/>
              </a:rPr>
              <a:t>and </a:t>
            </a:r>
            <a:r>
              <a:rPr lang="en-US" sz="1600" b="1" dirty="0" smtClean="0">
                <a:solidFill>
                  <a:srgbClr val="000090"/>
                </a:solidFill>
                <a:latin typeface="Helvetica"/>
                <a:cs typeface="Helvetica"/>
              </a:rPr>
              <a:t>X–ray </a:t>
            </a:r>
          </a:p>
          <a:p>
            <a:pPr marL="285750" indent="-285750">
              <a:lnSpc>
                <a:spcPct val="110000"/>
              </a:lnSpc>
              <a:spcBef>
                <a:spcPts val="1000"/>
              </a:spcBef>
              <a:buFontTx/>
              <a:buChar char="-"/>
            </a:pPr>
            <a:r>
              <a:rPr lang="en-US" sz="1600" b="1" dirty="0" smtClean="0">
                <a:solidFill>
                  <a:srgbClr val="000090"/>
                </a:solidFill>
                <a:latin typeface="Helvetica"/>
                <a:cs typeface="Helvetica"/>
              </a:rPr>
              <a:t>study of extremely </a:t>
            </a:r>
            <a:r>
              <a:rPr lang="en-US" sz="1600" b="1" dirty="0">
                <a:solidFill>
                  <a:srgbClr val="000090"/>
                </a:solidFill>
                <a:latin typeface="Helvetica"/>
                <a:cs typeface="Helvetica"/>
              </a:rPr>
              <a:t>fast dynamics by taking </a:t>
            </a:r>
            <a:r>
              <a:rPr lang="en-US" sz="1600" b="1" dirty="0" smtClean="0">
                <a:solidFill>
                  <a:srgbClr val="000090"/>
                </a:solidFill>
                <a:latin typeface="Helvetica"/>
                <a:cs typeface="Helvetica"/>
              </a:rPr>
              <a:t>snap–shots </a:t>
            </a:r>
            <a:r>
              <a:rPr lang="en-US" sz="1600" b="1" dirty="0">
                <a:solidFill>
                  <a:srgbClr val="000090"/>
                </a:solidFill>
                <a:latin typeface="Helvetica"/>
                <a:cs typeface="Helvetica"/>
              </a:rPr>
              <a:t>in the </a:t>
            </a:r>
            <a:r>
              <a:rPr lang="en-US" sz="1600" b="1" dirty="0" err="1">
                <a:solidFill>
                  <a:srgbClr val="000090"/>
                </a:solidFill>
                <a:latin typeface="Helvetica"/>
                <a:cs typeface="Helvetica"/>
              </a:rPr>
              <a:t>attosecond</a:t>
            </a:r>
            <a:r>
              <a:rPr lang="en-US" sz="1600" b="1" dirty="0">
                <a:solidFill>
                  <a:srgbClr val="000090"/>
                </a:solidFill>
                <a:latin typeface="Helvetica"/>
                <a:cs typeface="Helvetica"/>
              </a:rPr>
              <a:t> </a:t>
            </a:r>
            <a:r>
              <a:rPr lang="en-US" sz="1600" b="1" dirty="0" smtClean="0">
                <a:solidFill>
                  <a:srgbClr val="000090"/>
                </a:solidFill>
                <a:latin typeface="Helvetica"/>
                <a:cs typeface="Helvetica"/>
              </a:rPr>
              <a:t>scale of </a:t>
            </a:r>
            <a:r>
              <a:rPr lang="en-US" sz="1600" b="1" dirty="0">
                <a:solidFill>
                  <a:srgbClr val="000090"/>
                </a:solidFill>
                <a:latin typeface="Helvetica"/>
                <a:cs typeface="Helvetica"/>
              </a:rPr>
              <a:t>the electron dynamics in atoms, molecules, plasmas and </a:t>
            </a:r>
            <a:r>
              <a:rPr lang="en-US" sz="1600" b="1" dirty="0" smtClean="0">
                <a:solidFill>
                  <a:srgbClr val="000090"/>
                </a:solidFill>
                <a:latin typeface="Helvetica"/>
                <a:cs typeface="Helvetica"/>
              </a:rPr>
              <a:t>solids</a:t>
            </a:r>
          </a:p>
          <a:p>
            <a:pPr marL="285750" indent="-285750">
              <a:lnSpc>
                <a:spcPct val="110000"/>
              </a:lnSpc>
              <a:spcBef>
                <a:spcPts val="1000"/>
              </a:spcBef>
              <a:buFontTx/>
              <a:buChar char="-"/>
            </a:pPr>
            <a:r>
              <a:rPr lang="en-US" sz="1600" b="1" dirty="0" smtClean="0">
                <a:solidFill>
                  <a:srgbClr val="000090"/>
                </a:solidFill>
                <a:latin typeface="Helvetica"/>
                <a:cs typeface="Helvetica"/>
              </a:rPr>
              <a:t>research </a:t>
            </a:r>
            <a:r>
              <a:rPr lang="en-US" sz="1600" b="1" dirty="0">
                <a:solidFill>
                  <a:srgbClr val="000090"/>
                </a:solidFill>
                <a:latin typeface="Helvetica"/>
                <a:cs typeface="Helvetica"/>
              </a:rPr>
              <a:t>with ultrahigh intensity lasers.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9333" y="4860056"/>
            <a:ext cx="1888332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rgbClr val="000090"/>
                </a:solidFill>
                <a:latin typeface="Helvetica"/>
                <a:cs typeface="Helvetica"/>
              </a:rPr>
              <a:t>Szeged, Hungary</a:t>
            </a:r>
            <a:endParaRPr lang="en-US" sz="1600" b="1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9373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Summary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0" name="Picture 9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pic>
        <p:nvPicPr>
          <p:cNvPr id="2" name="Picture 1" descr="2015_07_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863" y="5359829"/>
            <a:ext cx="2213997" cy="1475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2014_11_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860" y="5359829"/>
            <a:ext cx="2213997" cy="1475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2013_06_1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" y="5359828"/>
            <a:ext cx="2214000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2013_12_0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68" y="5350268"/>
            <a:ext cx="2214000" cy="14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33866" y="957095"/>
            <a:ext cx="5155519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16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 new </a:t>
            </a:r>
            <a:r>
              <a:rPr lang="en-US" sz="16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nuclear physics research </a:t>
            </a:r>
            <a:r>
              <a:rPr lang="en-US" sz="16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facility is being </a:t>
            </a:r>
            <a:r>
              <a:rPr lang="en-US" sz="16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constructed </a:t>
            </a:r>
            <a:r>
              <a:rPr lang="en-US" sz="16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at Bucharest</a:t>
            </a:r>
          </a:p>
          <a:p>
            <a:pPr marL="742950" lvl="1" indent="-285750">
              <a:spcBef>
                <a:spcPts val="600"/>
              </a:spcBef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systems with features beyond state–of–the–art : 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HPLS and GBS</a:t>
            </a:r>
            <a:endParaRPr lang="en-US" sz="1600" b="1" dirty="0" smtClean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spcBef>
                <a:spcPts val="600"/>
              </a:spcBef>
            </a:pPr>
            <a:r>
              <a:rPr lang="en-US" sz="16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   ➞ many new research opportunities and challenges</a:t>
            </a:r>
          </a:p>
          <a:p>
            <a:pPr marL="742950" lvl="1" indent="-285750">
              <a:spcBef>
                <a:spcPts val="600"/>
              </a:spcBef>
              <a:buFont typeface="Arial"/>
              <a:buChar char="•"/>
            </a:pPr>
            <a:r>
              <a:rPr lang="en-US" sz="1600" b="1" u="sng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n</a:t>
            </a:r>
            <a:r>
              <a:rPr lang="en-US" sz="1600" b="1" u="sng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uclear physics</a:t>
            </a:r>
          </a:p>
          <a:p>
            <a:pPr marL="1200150" lvl="2" indent="-285750">
              <a:spcBef>
                <a:spcPts val="600"/>
              </a:spcBef>
              <a:buFont typeface="Arial"/>
              <a:buChar char="•"/>
            </a:pPr>
            <a:r>
              <a:rPr lang="en-US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Laser Driven Nuclear </a:t>
            </a:r>
            <a:r>
              <a:rPr lang="en-US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Physics, </a:t>
            </a:r>
            <a:r>
              <a:rPr lang="en-US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combined laser–gamma</a:t>
            </a:r>
            <a:endParaRPr lang="en-US" sz="1600" dirty="0" smtClean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 marL="1200150" lvl="2" indent="-285750">
              <a:spcBef>
                <a:spcPts val="600"/>
              </a:spcBef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NRF, </a:t>
            </a:r>
            <a:r>
              <a:rPr lang="en-US" sz="16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photofission</a:t>
            </a:r>
            <a:r>
              <a:rPr lang="en-US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</a:t>
            </a:r>
            <a:r>
              <a:rPr lang="en-US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sz="16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photodissociation</a:t>
            </a:r>
            <a:endParaRPr lang="en-US" sz="1600" dirty="0" smtClean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 marL="742950" lvl="1" indent="-285750">
              <a:spcBef>
                <a:spcPts val="600"/>
              </a:spcBef>
              <a:buFont typeface="Arial"/>
              <a:buChar char="•"/>
            </a:pPr>
            <a:r>
              <a:rPr lang="en-US" sz="1600" b="1" u="sng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applications</a:t>
            </a:r>
          </a:p>
          <a:p>
            <a:pPr marL="1200150" lvl="2" indent="-285750">
              <a:spcBef>
                <a:spcPts val="600"/>
              </a:spcBef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materials in extreme environments</a:t>
            </a:r>
          </a:p>
          <a:p>
            <a:pPr marL="1200150" lvl="2" indent="-285750">
              <a:spcBef>
                <a:spcPts val="600"/>
              </a:spcBef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non–destructive inspection </a:t>
            </a:r>
            <a:r>
              <a:rPr lang="en-US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of materials</a:t>
            </a:r>
            <a:endParaRPr lang="en-US" sz="1600" dirty="0" smtClean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 marL="1200150" lvl="2" indent="-285750">
              <a:spcBef>
                <a:spcPts val="600"/>
              </a:spcBef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positrons </a:t>
            </a:r>
            <a:r>
              <a:rPr lang="en-US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for material sciences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9940" y="900651"/>
            <a:ext cx="3700476" cy="4369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7941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87" y="5480049"/>
            <a:ext cx="8819999" cy="1280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86" y="175630"/>
            <a:ext cx="8820000" cy="1173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87" y="2990973"/>
            <a:ext cx="8819999" cy="1029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01-Eli1.jpg"/>
          <p:cNvPicPr>
            <a:picLocks noChangeAspect="1"/>
          </p:cNvPicPr>
          <p:nvPr/>
        </p:nvPicPr>
        <p:blipFill>
          <a:blip r:embed="rId5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27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Main Components of the Gamma Beam System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8" name="Picture 17" descr="sigla_ELI-N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42491" y="655002"/>
            <a:ext cx="7239113" cy="16353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AutoNum type="arabicParenR"/>
              <a:defRPr/>
            </a:pPr>
            <a:r>
              <a:rPr lang="it-IT" sz="1600" b="1" i="1" dirty="0" err="1" smtClean="0">
                <a:solidFill>
                  <a:srgbClr val="FF0000"/>
                </a:solidFill>
                <a:latin typeface="Helvetica"/>
                <a:cs typeface="Helvetica"/>
              </a:rPr>
              <a:t>Warm</a:t>
            </a:r>
            <a:r>
              <a:rPr lang="it-IT" sz="1600" b="1" i="1" dirty="0" smtClean="0">
                <a:solidFill>
                  <a:srgbClr val="FF0000"/>
                </a:solidFill>
                <a:latin typeface="Helvetica"/>
                <a:cs typeface="Helvetica"/>
              </a:rPr>
              <a:t> electron RF </a:t>
            </a:r>
            <a:r>
              <a:rPr lang="it-IT" sz="1600" b="1" i="1" dirty="0" err="1" smtClean="0">
                <a:solidFill>
                  <a:srgbClr val="FF0000"/>
                </a:solidFill>
                <a:latin typeface="Helvetica"/>
                <a:cs typeface="Helvetica"/>
              </a:rPr>
              <a:t>Linac</a:t>
            </a:r>
            <a:r>
              <a:rPr lang="it-IT" sz="1600" b="1" i="1" dirty="0" smtClean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it-IT" sz="1600" dirty="0" smtClean="0">
                <a:solidFill>
                  <a:srgbClr val="FF0000"/>
                </a:solidFill>
                <a:latin typeface="Helvetica"/>
                <a:cs typeface="Helvetica"/>
              </a:rPr>
              <a:t>(innovative </a:t>
            </a:r>
            <a:r>
              <a:rPr lang="it-IT" sz="1600" dirty="0" err="1" smtClean="0">
                <a:solidFill>
                  <a:srgbClr val="FF0000"/>
                </a:solidFill>
                <a:latin typeface="Helvetica"/>
                <a:cs typeface="Helvetica"/>
              </a:rPr>
              <a:t>techniques</a:t>
            </a:r>
            <a:r>
              <a:rPr lang="it-IT" sz="1600" dirty="0" smtClean="0">
                <a:solidFill>
                  <a:srgbClr val="FF0000"/>
                </a:solidFill>
                <a:latin typeface="Helvetica"/>
                <a:cs typeface="Helvetica"/>
              </a:rPr>
              <a:t>)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  <a:defRPr/>
            </a:pPr>
            <a:r>
              <a:rPr lang="it-IT" sz="1600" dirty="0">
                <a:solidFill>
                  <a:srgbClr val="FF0000"/>
                </a:solidFill>
                <a:latin typeface="Helvetica"/>
                <a:cs typeface="Helvetica"/>
              </a:rPr>
              <a:t>m</a:t>
            </a:r>
            <a:r>
              <a:rPr lang="it-IT" sz="1600" dirty="0" smtClean="0">
                <a:solidFill>
                  <a:srgbClr val="FF0000"/>
                </a:solidFill>
                <a:latin typeface="Helvetica"/>
                <a:cs typeface="Helvetica"/>
              </a:rPr>
              <a:t>ulti–</a:t>
            </a:r>
            <a:r>
              <a:rPr lang="it-IT" sz="1600" dirty="0" err="1" smtClean="0">
                <a:solidFill>
                  <a:srgbClr val="FF0000"/>
                </a:solidFill>
                <a:latin typeface="Helvetica"/>
                <a:cs typeface="Helvetica"/>
              </a:rPr>
              <a:t>bunch</a:t>
            </a:r>
            <a:r>
              <a:rPr lang="it-IT" sz="1600" dirty="0" smtClean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Helvetica"/>
                <a:cs typeface="Helvetica"/>
              </a:rPr>
              <a:t>photogun</a:t>
            </a:r>
            <a:r>
              <a:rPr lang="it-IT" sz="1600" dirty="0" smtClean="0">
                <a:solidFill>
                  <a:srgbClr val="FF0000"/>
                </a:solidFill>
                <a:latin typeface="Helvetica"/>
                <a:cs typeface="Helvetica"/>
              </a:rPr>
              <a:t> (32 e</a:t>
            </a:r>
            <a:r>
              <a:rPr lang="it-IT" sz="1600" baseline="30000" dirty="0" smtClean="0">
                <a:solidFill>
                  <a:srgbClr val="FF0000"/>
                </a:solidFill>
                <a:latin typeface="Helvetica"/>
                <a:cs typeface="Helvetica"/>
              </a:rPr>
              <a:t>–</a:t>
            </a:r>
            <a:r>
              <a:rPr lang="it-IT" sz="1600" dirty="0" smtClean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Helvetica"/>
                <a:cs typeface="Helvetica"/>
              </a:rPr>
              <a:t>microbunches</a:t>
            </a:r>
            <a:r>
              <a:rPr lang="it-IT" sz="1600" dirty="0" smtClean="0">
                <a:solidFill>
                  <a:srgbClr val="FF0000"/>
                </a:solidFill>
                <a:latin typeface="Helvetica"/>
                <a:cs typeface="Helvetica"/>
              </a:rPr>
              <a:t> of 250 </a:t>
            </a:r>
            <a:r>
              <a:rPr lang="it-IT" sz="1600" dirty="0" err="1" smtClean="0">
                <a:solidFill>
                  <a:srgbClr val="FF0000"/>
                </a:solidFill>
                <a:latin typeface="Helvetica"/>
                <a:cs typeface="Helvetica"/>
              </a:rPr>
              <a:t>pC</a:t>
            </a:r>
            <a:r>
              <a:rPr lang="it-IT" sz="1600" dirty="0" smtClean="0">
                <a:solidFill>
                  <a:srgbClr val="FF0000"/>
                </a:solidFill>
                <a:latin typeface="Helvetica"/>
                <a:cs typeface="Helvetica"/>
              </a:rPr>
              <a:t> @100 Hz RF)</a:t>
            </a:r>
          </a:p>
          <a:p>
            <a:pPr marL="800100" lvl="1" indent="-342900">
              <a:lnSpc>
                <a:spcPct val="120000"/>
              </a:lnSpc>
              <a:buFont typeface="Arial"/>
              <a:buChar char="•"/>
              <a:defRPr/>
            </a:pPr>
            <a:r>
              <a:rPr lang="it-IT" sz="1600" dirty="0" smtClean="0">
                <a:solidFill>
                  <a:srgbClr val="FF0000"/>
                </a:solidFill>
                <a:latin typeface="Helvetica"/>
                <a:cs typeface="Helvetica"/>
              </a:rPr>
              <a:t>2 x </a:t>
            </a:r>
            <a:r>
              <a:rPr lang="it-IT" sz="1600" dirty="0" err="1" smtClean="0">
                <a:solidFill>
                  <a:srgbClr val="FF0000"/>
                </a:solidFill>
                <a:latin typeface="Helvetica"/>
                <a:cs typeface="Helvetica"/>
              </a:rPr>
              <a:t>S</a:t>
            </a:r>
            <a:r>
              <a:rPr lang="it-IT" sz="1600" dirty="0" smtClean="0">
                <a:solidFill>
                  <a:srgbClr val="FF0000"/>
                </a:solidFill>
                <a:latin typeface="Helvetica"/>
                <a:cs typeface="Helvetica"/>
              </a:rPr>
              <a:t>–band (22 MV/m) and 12 x C–band (33 MV/m) </a:t>
            </a:r>
            <a:r>
              <a:rPr lang="it-IT" sz="1600" dirty="0" err="1" smtClean="0">
                <a:solidFill>
                  <a:srgbClr val="FF0000"/>
                </a:solidFill>
                <a:latin typeface="Helvetica"/>
                <a:cs typeface="Helvetica"/>
              </a:rPr>
              <a:t>acc</a:t>
            </a:r>
            <a:r>
              <a:rPr lang="it-IT" sz="1600" dirty="0" smtClean="0">
                <a:solidFill>
                  <a:srgbClr val="FF0000"/>
                </a:solidFill>
                <a:latin typeface="Helvetica"/>
                <a:cs typeface="Helvetica"/>
              </a:rPr>
              <a:t>. </a:t>
            </a:r>
            <a:r>
              <a:rPr lang="it-IT" sz="1600" dirty="0" err="1">
                <a:solidFill>
                  <a:srgbClr val="FF0000"/>
                </a:solidFill>
                <a:latin typeface="Helvetica"/>
                <a:cs typeface="Helvetica"/>
              </a:rPr>
              <a:t>s</a:t>
            </a:r>
            <a:r>
              <a:rPr lang="it-IT" sz="1600" dirty="0" err="1" smtClean="0">
                <a:solidFill>
                  <a:srgbClr val="FF0000"/>
                </a:solidFill>
                <a:latin typeface="Helvetica"/>
                <a:cs typeface="Helvetica"/>
              </a:rPr>
              <a:t>tructures</a:t>
            </a:r>
            <a:endParaRPr lang="it-IT" sz="1600" dirty="0" smtClean="0">
              <a:solidFill>
                <a:srgbClr val="FF0000"/>
              </a:solidFill>
              <a:latin typeface="Helvetica"/>
              <a:cs typeface="Helvetica"/>
            </a:endParaRPr>
          </a:p>
          <a:p>
            <a:pPr marL="800100" lvl="1" indent="-342900">
              <a:lnSpc>
                <a:spcPct val="120000"/>
              </a:lnSpc>
              <a:buFont typeface="Arial"/>
              <a:buChar char="•"/>
              <a:defRPr/>
            </a:pPr>
            <a:r>
              <a:rPr lang="it-IT" sz="1600" dirty="0" err="1" smtClean="0">
                <a:solidFill>
                  <a:srgbClr val="FF0000"/>
                </a:solidFill>
                <a:latin typeface="Helvetica"/>
                <a:cs typeface="Helvetica"/>
              </a:rPr>
              <a:t>low</a:t>
            </a:r>
            <a:r>
              <a:rPr lang="it-IT" sz="1600" dirty="0" smtClean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Helvetica"/>
                <a:cs typeface="Helvetica"/>
              </a:rPr>
              <a:t>emittance</a:t>
            </a:r>
            <a:r>
              <a:rPr lang="it-IT" sz="1600" dirty="0" smtClean="0">
                <a:solidFill>
                  <a:srgbClr val="FF0000"/>
                </a:solidFill>
                <a:latin typeface="Helvetica"/>
                <a:cs typeface="Helvetica"/>
              </a:rPr>
              <a:t> 0.2 – 0.6 </a:t>
            </a:r>
            <a:r>
              <a:rPr lang="it-IT" sz="1600" dirty="0" err="1" smtClean="0">
                <a:solidFill>
                  <a:srgbClr val="FF0000"/>
                </a:solidFill>
                <a:latin typeface="Helvetica"/>
                <a:cs typeface="Helvetica"/>
              </a:rPr>
              <a:t>mm⋅mrad</a:t>
            </a:r>
            <a:endParaRPr lang="it-IT" sz="1600" dirty="0" smtClean="0">
              <a:solidFill>
                <a:srgbClr val="FF0000"/>
              </a:solidFill>
              <a:latin typeface="Helvetica"/>
              <a:cs typeface="Helvetica"/>
            </a:endParaRPr>
          </a:p>
          <a:p>
            <a:pPr marL="800100" lvl="1" indent="-342900">
              <a:lnSpc>
                <a:spcPct val="120000"/>
              </a:lnSpc>
              <a:buFont typeface="Arial"/>
              <a:buChar char="•"/>
              <a:defRPr/>
            </a:pPr>
            <a:r>
              <a:rPr lang="it-IT" sz="1600" dirty="0" err="1" smtClean="0">
                <a:solidFill>
                  <a:srgbClr val="FF0000"/>
                </a:solidFill>
                <a:latin typeface="Helvetica"/>
                <a:cs typeface="Helvetica"/>
              </a:rPr>
              <a:t>two</a:t>
            </a:r>
            <a:r>
              <a:rPr lang="it-IT" sz="1600" dirty="0" smtClean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Helvetica"/>
                <a:cs typeface="Helvetica"/>
              </a:rPr>
              <a:t>acceleration</a:t>
            </a:r>
            <a:r>
              <a:rPr lang="it-IT" sz="1600" dirty="0" smtClean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Helvetica"/>
                <a:cs typeface="Helvetica"/>
              </a:rPr>
              <a:t>stages</a:t>
            </a:r>
            <a:r>
              <a:rPr lang="it-IT" sz="1600" dirty="0" smtClean="0">
                <a:solidFill>
                  <a:srgbClr val="FF0000"/>
                </a:solidFill>
                <a:latin typeface="Helvetica"/>
                <a:cs typeface="Helvetica"/>
              </a:rPr>
              <a:t> (300 </a:t>
            </a:r>
            <a:r>
              <a:rPr lang="it-IT" sz="1600" dirty="0" err="1" smtClean="0">
                <a:solidFill>
                  <a:srgbClr val="FF0000"/>
                </a:solidFill>
                <a:latin typeface="Helvetica"/>
                <a:cs typeface="Helvetica"/>
              </a:rPr>
              <a:t>MeV</a:t>
            </a:r>
            <a:r>
              <a:rPr lang="it-IT" sz="1600" dirty="0" smtClean="0">
                <a:solidFill>
                  <a:srgbClr val="FF0000"/>
                </a:solidFill>
                <a:latin typeface="Helvetica"/>
                <a:cs typeface="Helvetica"/>
              </a:rPr>
              <a:t> and 720 </a:t>
            </a:r>
            <a:r>
              <a:rPr lang="it-IT" sz="1600" dirty="0" err="1" smtClean="0">
                <a:solidFill>
                  <a:srgbClr val="FF0000"/>
                </a:solidFill>
                <a:latin typeface="Helvetica"/>
                <a:cs typeface="Helvetica"/>
              </a:rPr>
              <a:t>MeV</a:t>
            </a:r>
            <a:r>
              <a:rPr lang="it-IT" sz="1600" dirty="0" smtClean="0">
                <a:solidFill>
                  <a:srgbClr val="FF0000"/>
                </a:solidFill>
                <a:latin typeface="Helvetica"/>
                <a:cs typeface="Helvetica"/>
              </a:rPr>
              <a:t>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42493" y="2262514"/>
            <a:ext cx="7017794" cy="10443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arenR" startAt="2"/>
              <a:defRPr/>
            </a:pPr>
            <a:r>
              <a:rPr lang="en-US" sz="1600" b="1" i="1" dirty="0" smtClean="0">
                <a:solidFill>
                  <a:srgbClr val="000090"/>
                </a:solidFill>
                <a:latin typeface="Helvetica"/>
                <a:cs typeface="Helvetica"/>
              </a:rPr>
              <a:t>High average power, high quality J–class 100 Hz </a:t>
            </a:r>
            <a:r>
              <a:rPr lang="en-US" sz="1600" b="1" i="1" dirty="0" err="1" smtClean="0">
                <a:solidFill>
                  <a:srgbClr val="000090"/>
                </a:solidFill>
                <a:latin typeface="Helvetica"/>
                <a:cs typeface="Helvetica"/>
              </a:rPr>
              <a:t>ps</a:t>
            </a:r>
            <a:r>
              <a:rPr lang="en-US" sz="1600" b="1" i="1" dirty="0" smtClean="0">
                <a:solidFill>
                  <a:srgbClr val="000090"/>
                </a:solidFill>
                <a:latin typeface="Helvetica"/>
                <a:cs typeface="Helvetica"/>
              </a:rPr>
              <a:t> Collision Laser </a:t>
            </a:r>
          </a:p>
          <a:p>
            <a:pPr marL="800100" lvl="1" indent="-342900">
              <a:lnSpc>
                <a:spcPct val="120000"/>
              </a:lnSpc>
              <a:buFont typeface="Arial"/>
              <a:buChar char="•"/>
              <a:defRPr/>
            </a:pPr>
            <a:r>
              <a:rPr lang="en-US" sz="1600" dirty="0" smtClean="0">
                <a:solidFill>
                  <a:srgbClr val="000090"/>
                </a:solidFill>
                <a:latin typeface="Helvetica"/>
                <a:cs typeface="Helvetica"/>
              </a:rPr>
              <a:t>state–of–the–art </a:t>
            </a:r>
            <a:r>
              <a:rPr lang="en-US" sz="1600" dirty="0" err="1" smtClean="0">
                <a:solidFill>
                  <a:srgbClr val="000090"/>
                </a:solidFill>
                <a:latin typeface="Helvetica"/>
                <a:cs typeface="Helvetica"/>
              </a:rPr>
              <a:t>cryo</a:t>
            </a:r>
            <a:r>
              <a:rPr lang="en-US" sz="1600" dirty="0" smtClean="0">
                <a:solidFill>
                  <a:srgbClr val="000090"/>
                </a:solidFill>
                <a:latin typeface="Helvetica"/>
                <a:cs typeface="Helvetica"/>
              </a:rPr>
              <a:t>–cooled </a:t>
            </a:r>
            <a:r>
              <a:rPr lang="en-US" sz="1600" dirty="0" err="1" smtClean="0">
                <a:solidFill>
                  <a:srgbClr val="000090"/>
                </a:solidFill>
                <a:latin typeface="Helvetica"/>
                <a:cs typeface="Helvetica"/>
              </a:rPr>
              <a:t>Yb:YAG</a:t>
            </a:r>
            <a:r>
              <a:rPr lang="en-US" sz="1600" dirty="0" smtClean="0">
                <a:solidFill>
                  <a:srgbClr val="000090"/>
                </a:solidFill>
                <a:latin typeface="Helvetica"/>
                <a:cs typeface="Helvetica"/>
              </a:rPr>
              <a:t> (200 </a:t>
            </a:r>
            <a:r>
              <a:rPr lang="en-US" sz="1600" dirty="0" err="1" smtClean="0">
                <a:solidFill>
                  <a:srgbClr val="000090"/>
                </a:solidFill>
                <a:latin typeface="Helvetica"/>
                <a:cs typeface="Helvetica"/>
              </a:rPr>
              <a:t>mJ</a:t>
            </a:r>
            <a:r>
              <a:rPr lang="en-US" sz="1600" dirty="0" smtClean="0">
                <a:solidFill>
                  <a:srgbClr val="000090"/>
                </a:solidFill>
                <a:latin typeface="Helvetica"/>
                <a:cs typeface="Helvetica"/>
              </a:rPr>
              <a:t>, 2.3 </a:t>
            </a:r>
            <a:r>
              <a:rPr lang="en-US" sz="1600" dirty="0" err="1" smtClean="0">
                <a:solidFill>
                  <a:srgbClr val="000090"/>
                </a:solidFill>
                <a:latin typeface="Helvetica"/>
                <a:cs typeface="Helvetica"/>
              </a:rPr>
              <a:t>eV</a:t>
            </a:r>
            <a:r>
              <a:rPr lang="en-US" sz="1600" dirty="0" smtClean="0">
                <a:solidFill>
                  <a:srgbClr val="000090"/>
                </a:solidFill>
                <a:latin typeface="Helvetica"/>
                <a:cs typeface="Helvetica"/>
              </a:rPr>
              <a:t>, 3.5 </a:t>
            </a:r>
            <a:r>
              <a:rPr lang="en-US" sz="1600" dirty="0" err="1" smtClean="0">
                <a:solidFill>
                  <a:srgbClr val="000090"/>
                </a:solidFill>
                <a:latin typeface="Helvetica"/>
                <a:cs typeface="Helvetica"/>
              </a:rPr>
              <a:t>ps</a:t>
            </a:r>
            <a:r>
              <a:rPr lang="en-US" sz="1600" dirty="0" smtClean="0">
                <a:solidFill>
                  <a:srgbClr val="000090"/>
                </a:solidFill>
                <a:latin typeface="Helvetica"/>
                <a:cs typeface="Helvetica"/>
              </a:rPr>
              <a:t>)</a:t>
            </a:r>
          </a:p>
          <a:p>
            <a:pPr marL="800100" lvl="1" indent="-342900">
              <a:lnSpc>
                <a:spcPct val="120000"/>
              </a:lnSpc>
              <a:buFont typeface="Arial"/>
              <a:buChar char="•"/>
              <a:defRPr/>
            </a:pPr>
            <a:r>
              <a:rPr lang="en-US" sz="1600" dirty="0" smtClean="0">
                <a:solidFill>
                  <a:srgbClr val="000090"/>
                </a:solidFill>
                <a:latin typeface="Helvetica"/>
                <a:cs typeface="Helvetica"/>
              </a:rPr>
              <a:t>two lasers (one for low–</a:t>
            </a:r>
            <a:r>
              <a:rPr lang="en-US" sz="1600" dirty="0" err="1" smtClean="0">
                <a:solidFill>
                  <a:srgbClr val="000090"/>
                </a:solidFill>
                <a:latin typeface="Helvetica"/>
                <a:cs typeface="Helvetica"/>
              </a:rPr>
              <a:t>E</a:t>
            </a:r>
            <a:r>
              <a:rPr lang="en-US" sz="1600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g</a:t>
            </a:r>
            <a:r>
              <a:rPr lang="en-US" sz="1600" dirty="0" smtClean="0">
                <a:solidFill>
                  <a:srgbClr val="000090"/>
                </a:solidFill>
                <a:latin typeface="Helvetica"/>
                <a:cs typeface="Helvetica"/>
              </a:rPr>
              <a:t> and both for high–</a:t>
            </a:r>
            <a:r>
              <a:rPr lang="en-US" sz="1600" dirty="0" err="1" smtClean="0">
                <a:solidFill>
                  <a:srgbClr val="000090"/>
                </a:solidFill>
                <a:latin typeface="Helvetica"/>
                <a:cs typeface="Helvetica"/>
              </a:rPr>
              <a:t>E</a:t>
            </a:r>
            <a:r>
              <a:rPr lang="en-US" sz="1600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g</a:t>
            </a:r>
            <a:r>
              <a:rPr lang="en-US" sz="1600" dirty="0" smtClean="0">
                <a:solidFill>
                  <a:srgbClr val="000090"/>
                </a:solidFill>
                <a:latin typeface="Helvetica"/>
                <a:cs typeface="Helvetica"/>
              </a:rPr>
              <a:t>)</a:t>
            </a:r>
            <a:endParaRPr lang="en-US" sz="1600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42492" y="3373695"/>
            <a:ext cx="6270242" cy="12659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arenR" startAt="3"/>
              <a:defRPr/>
            </a:pPr>
            <a:r>
              <a:rPr lang="it-IT" sz="1600" b="1" i="1" dirty="0">
                <a:solidFill>
                  <a:srgbClr val="008000"/>
                </a:solidFill>
                <a:latin typeface="Helvetica"/>
                <a:cs typeface="Helvetica"/>
              </a:rPr>
              <a:t>Laser </a:t>
            </a:r>
            <a:r>
              <a:rPr lang="it-IT" sz="1600" b="1" i="1" dirty="0" err="1" smtClean="0">
                <a:solidFill>
                  <a:srgbClr val="008000"/>
                </a:solidFill>
                <a:latin typeface="Helvetica"/>
                <a:cs typeface="Helvetica"/>
              </a:rPr>
              <a:t>circulation</a:t>
            </a:r>
            <a:r>
              <a:rPr lang="it-IT" sz="1600" b="1" i="1" dirty="0" smtClean="0">
                <a:solidFill>
                  <a:srgbClr val="008000"/>
                </a:solidFill>
                <a:latin typeface="Helvetica"/>
                <a:cs typeface="Helvetica"/>
              </a:rPr>
              <a:t> </a:t>
            </a:r>
            <a:r>
              <a:rPr lang="it-IT" sz="1600" b="1" i="1" dirty="0">
                <a:solidFill>
                  <a:srgbClr val="008000"/>
                </a:solidFill>
                <a:latin typeface="Helvetica"/>
                <a:cs typeface="Helvetica"/>
              </a:rPr>
              <a:t>with </a:t>
            </a:r>
            <a:r>
              <a:rPr lang="it-IT" sz="1600" b="1" i="1" dirty="0">
                <a:solidFill>
                  <a:srgbClr val="008000"/>
                </a:solidFill>
                <a:latin typeface="Symbol" charset="2"/>
                <a:cs typeface="Symbol" charset="2"/>
              </a:rPr>
              <a:t>m</a:t>
            </a:r>
            <a:r>
              <a:rPr lang="it-IT" sz="1600" b="1" i="1" dirty="0">
                <a:solidFill>
                  <a:srgbClr val="008000"/>
                </a:solidFill>
                <a:latin typeface="Helvetica"/>
                <a:cs typeface="Helvetica"/>
              </a:rPr>
              <a:t>m and </a:t>
            </a:r>
            <a:r>
              <a:rPr lang="it-IT" sz="1600" b="1" i="1" dirty="0" err="1">
                <a:solidFill>
                  <a:srgbClr val="008000"/>
                </a:solidFill>
                <a:latin typeface="Symbol" charset="2"/>
                <a:cs typeface="Symbol" charset="2"/>
              </a:rPr>
              <a:t>m</a:t>
            </a:r>
            <a:r>
              <a:rPr lang="it-IT" sz="1600" b="1" i="1" dirty="0" err="1">
                <a:solidFill>
                  <a:srgbClr val="008000"/>
                </a:solidFill>
                <a:latin typeface="Helvetica"/>
                <a:cs typeface="Helvetica"/>
              </a:rPr>
              <a:t>rad</a:t>
            </a:r>
            <a:r>
              <a:rPr lang="it-IT" sz="1600" b="1" i="1" dirty="0">
                <a:solidFill>
                  <a:srgbClr val="008000"/>
                </a:solidFill>
                <a:latin typeface="Helvetica"/>
                <a:cs typeface="Helvetica"/>
              </a:rPr>
              <a:t> and </a:t>
            </a:r>
            <a:r>
              <a:rPr lang="it-IT" sz="1600" b="1" i="1" dirty="0" smtClean="0">
                <a:solidFill>
                  <a:srgbClr val="008000"/>
                </a:solidFill>
                <a:latin typeface="Helvetica"/>
                <a:cs typeface="Helvetica"/>
              </a:rPr>
              <a:t>sub–</a:t>
            </a:r>
            <a:r>
              <a:rPr lang="it-IT" sz="1600" b="1" i="1" dirty="0" err="1" smtClean="0">
                <a:solidFill>
                  <a:srgbClr val="008000"/>
                </a:solidFill>
                <a:latin typeface="Helvetica"/>
                <a:cs typeface="Helvetica"/>
              </a:rPr>
              <a:t>ps</a:t>
            </a:r>
            <a:r>
              <a:rPr lang="it-IT" sz="1600" b="1" i="1" dirty="0" smtClean="0">
                <a:solidFill>
                  <a:srgbClr val="008000"/>
                </a:solidFill>
                <a:latin typeface="Helvetica"/>
                <a:cs typeface="Helvetica"/>
              </a:rPr>
              <a:t> </a:t>
            </a:r>
            <a:r>
              <a:rPr lang="it-IT" sz="1600" b="1" i="1" dirty="0" err="1">
                <a:solidFill>
                  <a:srgbClr val="008000"/>
                </a:solidFill>
                <a:latin typeface="Helvetica"/>
                <a:cs typeface="Helvetica"/>
              </a:rPr>
              <a:t>alignment</a:t>
            </a:r>
            <a:r>
              <a:rPr lang="it-IT" sz="1600" b="1" i="1" dirty="0">
                <a:solidFill>
                  <a:srgbClr val="008000"/>
                </a:solidFill>
                <a:latin typeface="Helvetica"/>
                <a:cs typeface="Helvetica"/>
              </a:rPr>
              <a:t>/</a:t>
            </a:r>
            <a:r>
              <a:rPr lang="it-IT" sz="1600" b="1" i="1" dirty="0" err="1" smtClean="0">
                <a:solidFill>
                  <a:srgbClr val="008000"/>
                </a:solidFill>
                <a:latin typeface="Helvetica"/>
                <a:cs typeface="Helvetica"/>
              </a:rPr>
              <a:t>synchronization</a:t>
            </a:r>
            <a:endParaRPr lang="it-IT" sz="1600" b="1" i="1" dirty="0" smtClean="0">
              <a:solidFill>
                <a:srgbClr val="008000"/>
              </a:solidFill>
              <a:latin typeface="Helvetica"/>
              <a:cs typeface="Helvetica"/>
            </a:endParaRPr>
          </a:p>
          <a:p>
            <a:pPr marL="800100" lvl="1" indent="-342900">
              <a:lnSpc>
                <a:spcPct val="120000"/>
              </a:lnSpc>
              <a:buFont typeface="Arial"/>
              <a:buChar char="•"/>
              <a:defRPr/>
            </a:pPr>
            <a:r>
              <a:rPr lang="it-IT" sz="1600" dirty="0" err="1">
                <a:solidFill>
                  <a:srgbClr val="008000"/>
                </a:solidFill>
                <a:latin typeface="Helvetica"/>
                <a:cs typeface="Helvetica"/>
              </a:rPr>
              <a:t>c</a:t>
            </a:r>
            <a:r>
              <a:rPr lang="it-IT" sz="1600" dirty="0" err="1" smtClean="0">
                <a:solidFill>
                  <a:srgbClr val="008000"/>
                </a:solidFill>
                <a:latin typeface="Helvetica"/>
                <a:cs typeface="Helvetica"/>
              </a:rPr>
              <a:t>omplex</a:t>
            </a:r>
            <a:r>
              <a:rPr lang="it-IT" sz="1600" dirty="0" smtClean="0">
                <a:solidFill>
                  <a:srgbClr val="008000"/>
                </a:solidFill>
                <a:latin typeface="Helvetica"/>
                <a:cs typeface="Helvetica"/>
              </a:rPr>
              <a:t> opto/</a:t>
            </a:r>
            <a:r>
              <a:rPr lang="it-IT" sz="1600" dirty="0" err="1" smtClean="0">
                <a:solidFill>
                  <a:srgbClr val="008000"/>
                </a:solidFill>
                <a:latin typeface="Helvetica"/>
                <a:cs typeface="Helvetica"/>
              </a:rPr>
              <a:t>mechanical</a:t>
            </a:r>
            <a:r>
              <a:rPr lang="it-IT" sz="1600" dirty="0" smtClean="0">
                <a:solidFill>
                  <a:srgbClr val="008000"/>
                </a:solidFill>
                <a:latin typeface="Helvetica"/>
                <a:cs typeface="Helvetica"/>
              </a:rPr>
              <a:t> </a:t>
            </a:r>
            <a:r>
              <a:rPr lang="it-IT" sz="1600" dirty="0" err="1" smtClean="0">
                <a:solidFill>
                  <a:srgbClr val="008000"/>
                </a:solidFill>
                <a:latin typeface="Helvetica"/>
                <a:cs typeface="Helvetica"/>
              </a:rPr>
              <a:t>system</a:t>
            </a:r>
            <a:endParaRPr lang="it-IT" sz="1600" dirty="0" smtClean="0">
              <a:solidFill>
                <a:srgbClr val="008000"/>
              </a:solidFill>
              <a:latin typeface="Helvetica"/>
              <a:cs typeface="Helvetica"/>
            </a:endParaRPr>
          </a:p>
          <a:p>
            <a:pPr marL="800100" lvl="1" indent="-342900">
              <a:lnSpc>
                <a:spcPct val="120000"/>
              </a:lnSpc>
              <a:buFont typeface="Arial"/>
              <a:buChar char="•"/>
              <a:defRPr/>
            </a:pPr>
            <a:r>
              <a:rPr lang="it-IT" sz="1600" dirty="0" err="1" smtClean="0">
                <a:solidFill>
                  <a:srgbClr val="008000"/>
                </a:solidFill>
                <a:latin typeface="Helvetica"/>
                <a:cs typeface="Helvetica"/>
              </a:rPr>
              <a:t>two</a:t>
            </a:r>
            <a:r>
              <a:rPr lang="it-IT" sz="1600" dirty="0" smtClean="0">
                <a:solidFill>
                  <a:srgbClr val="008000"/>
                </a:solidFill>
                <a:latin typeface="Helvetica"/>
                <a:cs typeface="Helvetica"/>
              </a:rPr>
              <a:t> </a:t>
            </a:r>
            <a:r>
              <a:rPr lang="it-IT" sz="1600" dirty="0" err="1" smtClean="0">
                <a:solidFill>
                  <a:srgbClr val="008000"/>
                </a:solidFill>
                <a:latin typeface="Helvetica"/>
                <a:cs typeface="Helvetica"/>
              </a:rPr>
              <a:t>interaction</a:t>
            </a:r>
            <a:r>
              <a:rPr lang="it-IT" sz="1600" dirty="0" smtClean="0">
                <a:solidFill>
                  <a:srgbClr val="008000"/>
                </a:solidFill>
                <a:latin typeface="Helvetica"/>
                <a:cs typeface="Helvetica"/>
              </a:rPr>
              <a:t> </a:t>
            </a:r>
            <a:r>
              <a:rPr lang="it-IT" sz="1600" dirty="0" err="1" smtClean="0">
                <a:solidFill>
                  <a:srgbClr val="008000"/>
                </a:solidFill>
                <a:latin typeface="Helvetica"/>
                <a:cs typeface="Helvetica"/>
              </a:rPr>
              <a:t>points</a:t>
            </a:r>
            <a:r>
              <a:rPr lang="it-IT" sz="1600" dirty="0">
                <a:solidFill>
                  <a:srgbClr val="008000"/>
                </a:solidFill>
                <a:latin typeface="Helvetica"/>
                <a:cs typeface="Helvetica"/>
              </a:rPr>
              <a:t>:</a:t>
            </a:r>
            <a:r>
              <a:rPr lang="it-IT" sz="1600" dirty="0" smtClean="0">
                <a:solidFill>
                  <a:srgbClr val="008000"/>
                </a:solidFill>
                <a:latin typeface="Helvetica"/>
                <a:cs typeface="Helvetica"/>
              </a:rPr>
              <a:t> </a:t>
            </a:r>
            <a:r>
              <a:rPr lang="it-IT" sz="1600" dirty="0" err="1" smtClean="0">
                <a:solidFill>
                  <a:srgbClr val="008000"/>
                </a:solidFill>
                <a:latin typeface="Helvetica"/>
                <a:cs typeface="Helvetica"/>
              </a:rPr>
              <a:t>E</a:t>
            </a:r>
            <a:r>
              <a:rPr lang="it-IT" sz="16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g</a:t>
            </a:r>
            <a:r>
              <a:rPr lang="it-IT" sz="1600" dirty="0" smtClean="0">
                <a:solidFill>
                  <a:srgbClr val="008000"/>
                </a:solidFill>
                <a:latin typeface="Helvetica"/>
                <a:cs typeface="Helvetica"/>
              </a:rPr>
              <a:t>  &lt;   3.5 </a:t>
            </a:r>
            <a:r>
              <a:rPr lang="it-IT" sz="1600" dirty="0" err="1" smtClean="0">
                <a:solidFill>
                  <a:srgbClr val="008000"/>
                </a:solidFill>
                <a:latin typeface="Helvetica"/>
                <a:cs typeface="Helvetica"/>
              </a:rPr>
              <a:t>MeV</a:t>
            </a:r>
            <a:r>
              <a:rPr lang="it-IT" sz="1600" dirty="0" smtClean="0">
                <a:solidFill>
                  <a:srgbClr val="008000"/>
                </a:solidFill>
                <a:latin typeface="Helvetica"/>
                <a:cs typeface="Helvetica"/>
              </a:rPr>
              <a:t> &amp; </a:t>
            </a:r>
            <a:r>
              <a:rPr lang="it-IT" sz="1600" dirty="0" err="1" smtClean="0">
                <a:solidFill>
                  <a:srgbClr val="008000"/>
                </a:solidFill>
                <a:latin typeface="Helvetica"/>
                <a:cs typeface="Helvetica"/>
              </a:rPr>
              <a:t>E</a:t>
            </a:r>
            <a:r>
              <a:rPr lang="it-IT" sz="16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g</a:t>
            </a:r>
            <a:r>
              <a:rPr lang="it-IT" sz="1600" dirty="0" smtClean="0">
                <a:solidFill>
                  <a:srgbClr val="008000"/>
                </a:solidFill>
                <a:latin typeface="Helvetica"/>
                <a:cs typeface="Helvetica"/>
              </a:rPr>
              <a:t> &lt; 19.5 </a:t>
            </a:r>
            <a:r>
              <a:rPr lang="it-IT" sz="1600" dirty="0" err="1" smtClean="0">
                <a:solidFill>
                  <a:srgbClr val="008000"/>
                </a:solidFill>
                <a:latin typeface="Helvetica"/>
                <a:cs typeface="Helvetica"/>
              </a:rPr>
              <a:t>MeV</a:t>
            </a:r>
            <a:endParaRPr lang="it-IT" sz="1600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42493" y="4716750"/>
            <a:ext cx="3784408" cy="10443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arenR" startAt="4"/>
              <a:defRPr/>
            </a:pPr>
            <a:r>
              <a:rPr lang="it-IT" sz="1600" b="1" i="1" dirty="0" smtClean="0">
                <a:solidFill>
                  <a:srgbClr val="660066"/>
                </a:solidFill>
                <a:latin typeface="Helvetica"/>
                <a:cs typeface="Helvetica"/>
              </a:rPr>
              <a:t>Gamma </a:t>
            </a:r>
            <a:r>
              <a:rPr lang="it-IT" sz="1600" b="1" i="1" dirty="0" err="1" smtClean="0">
                <a:solidFill>
                  <a:srgbClr val="660066"/>
                </a:solidFill>
                <a:latin typeface="Helvetica"/>
                <a:cs typeface="Helvetica"/>
              </a:rPr>
              <a:t>beam</a:t>
            </a:r>
            <a:r>
              <a:rPr lang="it-IT" sz="1600" b="1" i="1" dirty="0" smtClean="0">
                <a:solidFill>
                  <a:srgbClr val="660066"/>
                </a:solidFill>
                <a:latin typeface="Helvetica"/>
                <a:cs typeface="Helvetica"/>
              </a:rPr>
              <a:t> </a:t>
            </a:r>
            <a:r>
              <a:rPr lang="it-IT" sz="1600" b="1" i="1" dirty="0" err="1" smtClean="0">
                <a:solidFill>
                  <a:srgbClr val="660066"/>
                </a:solidFill>
                <a:latin typeface="Helvetica"/>
                <a:cs typeface="Helvetica"/>
              </a:rPr>
              <a:t>collimation</a:t>
            </a:r>
            <a:r>
              <a:rPr lang="it-IT" sz="1600" b="1" i="1" dirty="0" smtClean="0">
                <a:solidFill>
                  <a:srgbClr val="660066"/>
                </a:solidFill>
                <a:latin typeface="Helvetica"/>
                <a:cs typeface="Helvetica"/>
              </a:rPr>
              <a:t> </a:t>
            </a:r>
            <a:r>
              <a:rPr lang="it-IT" sz="1600" b="1" i="1" dirty="0" err="1" smtClean="0">
                <a:solidFill>
                  <a:srgbClr val="660066"/>
                </a:solidFill>
                <a:latin typeface="Helvetica"/>
                <a:cs typeface="Helvetica"/>
              </a:rPr>
              <a:t>system</a:t>
            </a:r>
            <a:endParaRPr lang="it-IT" sz="1600" b="1" i="1" dirty="0" smtClean="0">
              <a:solidFill>
                <a:srgbClr val="660066"/>
              </a:solidFill>
              <a:latin typeface="Helvetica"/>
              <a:cs typeface="Helvetica"/>
            </a:endParaRPr>
          </a:p>
          <a:p>
            <a:pPr marL="800100" lvl="1" indent="-342900">
              <a:lnSpc>
                <a:spcPct val="120000"/>
              </a:lnSpc>
              <a:buFont typeface="Arial"/>
              <a:buChar char="•"/>
              <a:defRPr/>
            </a:pPr>
            <a:r>
              <a:rPr lang="it-IT" sz="1600" dirty="0" err="1" smtClean="0">
                <a:solidFill>
                  <a:srgbClr val="660066"/>
                </a:solidFill>
                <a:latin typeface="Helvetica"/>
                <a:cs typeface="Helvetica"/>
              </a:rPr>
              <a:t>complex</a:t>
            </a:r>
            <a:r>
              <a:rPr lang="it-IT" sz="1600" dirty="0" smtClean="0">
                <a:solidFill>
                  <a:srgbClr val="660066"/>
                </a:solidFill>
                <a:latin typeface="Helvetica"/>
                <a:cs typeface="Helvetica"/>
              </a:rPr>
              <a:t> array of </a:t>
            </a:r>
            <a:r>
              <a:rPr lang="it-IT" sz="1600" dirty="0" err="1" smtClean="0">
                <a:solidFill>
                  <a:srgbClr val="660066"/>
                </a:solidFill>
                <a:latin typeface="Helvetica"/>
                <a:cs typeface="Helvetica"/>
              </a:rPr>
              <a:t>dual</a:t>
            </a:r>
            <a:r>
              <a:rPr lang="it-IT" sz="1600" dirty="0" smtClean="0">
                <a:solidFill>
                  <a:srgbClr val="660066"/>
                </a:solidFill>
                <a:latin typeface="Helvetica"/>
                <a:cs typeface="Helvetica"/>
              </a:rPr>
              <a:t> </a:t>
            </a:r>
            <a:r>
              <a:rPr lang="it-IT" sz="1600" dirty="0" err="1" smtClean="0">
                <a:solidFill>
                  <a:srgbClr val="660066"/>
                </a:solidFill>
                <a:latin typeface="Helvetica"/>
                <a:cs typeface="Helvetica"/>
              </a:rPr>
              <a:t>slits</a:t>
            </a:r>
            <a:endParaRPr lang="it-IT" sz="1600" dirty="0" smtClean="0">
              <a:solidFill>
                <a:srgbClr val="660066"/>
              </a:solidFill>
              <a:latin typeface="Helvetica"/>
              <a:cs typeface="Helvetica"/>
            </a:endParaRPr>
          </a:p>
          <a:p>
            <a:pPr marL="800100" lvl="1" indent="-342900">
              <a:lnSpc>
                <a:spcPct val="120000"/>
              </a:lnSpc>
              <a:buFont typeface="Arial"/>
              <a:buChar char="•"/>
              <a:defRPr/>
            </a:pPr>
            <a:r>
              <a:rPr lang="it-IT" sz="1600" dirty="0" smtClean="0">
                <a:solidFill>
                  <a:srgbClr val="660066"/>
                </a:solidFill>
                <a:latin typeface="Helvetica"/>
                <a:cs typeface="Helvetica"/>
              </a:rPr>
              <a:t>relative </a:t>
            </a:r>
            <a:r>
              <a:rPr lang="it-IT" sz="1600" dirty="0" err="1" smtClean="0">
                <a:solidFill>
                  <a:srgbClr val="660066"/>
                </a:solidFill>
                <a:latin typeface="Helvetica"/>
                <a:cs typeface="Helvetica"/>
              </a:rPr>
              <a:t>bandwidths</a:t>
            </a:r>
            <a:r>
              <a:rPr lang="it-IT" sz="1600" dirty="0" smtClean="0">
                <a:solidFill>
                  <a:srgbClr val="660066"/>
                </a:solidFill>
                <a:latin typeface="Helvetica"/>
                <a:cs typeface="Helvetica"/>
              </a:rPr>
              <a:t> &lt; 5 x 10</a:t>
            </a:r>
            <a:r>
              <a:rPr lang="it-IT" sz="1600" baseline="30000" dirty="0" smtClean="0">
                <a:solidFill>
                  <a:srgbClr val="660066"/>
                </a:solidFill>
                <a:latin typeface="Helvetica"/>
                <a:cs typeface="Helvetica"/>
              </a:rPr>
              <a:t>–3</a:t>
            </a:r>
            <a:endParaRPr lang="it-IT" sz="1600" baseline="30000" dirty="0">
              <a:solidFill>
                <a:srgbClr val="660066"/>
              </a:solidFill>
              <a:latin typeface="Helvetica"/>
              <a:cs typeface="Helvetica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t="13614" r="6441"/>
          <a:stretch/>
        </p:blipFill>
        <p:spPr>
          <a:xfrm>
            <a:off x="7238768" y="821443"/>
            <a:ext cx="1568260" cy="1093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 descr="Screen Shot 2014-04-10 at 00.19.01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86" b="6094"/>
          <a:stretch/>
        </p:blipFill>
        <p:spPr>
          <a:xfrm>
            <a:off x="6595748" y="5336144"/>
            <a:ext cx="2306834" cy="1429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9725" y="4665584"/>
            <a:ext cx="1554451" cy="1237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8" name="Group 27"/>
          <p:cNvGrpSpPr/>
          <p:nvPr/>
        </p:nvGrpSpPr>
        <p:grpSpPr>
          <a:xfrm>
            <a:off x="6439752" y="3583115"/>
            <a:ext cx="2233648" cy="1020494"/>
            <a:chOff x="3472057" y="3900520"/>
            <a:chExt cx="5674070" cy="2411164"/>
          </a:xfrm>
        </p:grpSpPr>
        <p:pic>
          <p:nvPicPr>
            <p:cNvPr id="29" name="Immagine 2" descr="recirculatorb.tiff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02161" y="3900520"/>
              <a:ext cx="5543966" cy="24111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0" name="Straight Arrow Connector 29"/>
            <p:cNvCxnSpPr/>
            <p:nvPr/>
          </p:nvCxnSpPr>
          <p:spPr>
            <a:xfrm>
              <a:off x="3472057" y="4215253"/>
              <a:ext cx="819411" cy="186128"/>
            </a:xfrm>
            <a:prstGeom prst="straightConnector1">
              <a:avLst/>
            </a:prstGeom>
            <a:ln w="19050" cmpd="sng"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Picture 33" descr="IMG00029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604" y="2285624"/>
            <a:ext cx="1411439" cy="1058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Rectangle 23"/>
          <p:cNvSpPr/>
          <p:nvPr/>
        </p:nvSpPr>
        <p:spPr>
          <a:xfrm>
            <a:off x="142490" y="5866341"/>
            <a:ext cx="7017796" cy="8104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arenR" startAt="5"/>
              <a:defRPr/>
            </a:pPr>
            <a:r>
              <a:rPr lang="it-IT" sz="1600" b="1" i="1" dirty="0" smtClean="0">
                <a:solidFill>
                  <a:srgbClr val="FF6600"/>
                </a:solidFill>
                <a:latin typeface="Helvetica"/>
                <a:cs typeface="Helvetica"/>
              </a:rPr>
              <a:t>Gamma </a:t>
            </a:r>
            <a:r>
              <a:rPr lang="it-IT" sz="1600" b="1" i="1" dirty="0" err="1" smtClean="0">
                <a:solidFill>
                  <a:srgbClr val="FF6600"/>
                </a:solidFill>
                <a:latin typeface="Helvetica"/>
                <a:cs typeface="Helvetica"/>
              </a:rPr>
              <a:t>beam</a:t>
            </a:r>
            <a:r>
              <a:rPr lang="it-IT" sz="1600" b="1" i="1" dirty="0" smtClean="0">
                <a:solidFill>
                  <a:srgbClr val="FF6600"/>
                </a:solidFill>
                <a:latin typeface="Helvetica"/>
                <a:cs typeface="Helvetica"/>
              </a:rPr>
              <a:t> </a:t>
            </a:r>
            <a:r>
              <a:rPr lang="it-IT" sz="1600" b="1" i="1" dirty="0" err="1" smtClean="0">
                <a:solidFill>
                  <a:srgbClr val="FF6600"/>
                </a:solidFill>
                <a:latin typeface="Helvetica"/>
                <a:cs typeface="Helvetica"/>
              </a:rPr>
              <a:t>diagnostic</a:t>
            </a:r>
            <a:r>
              <a:rPr lang="it-IT" sz="1600" b="1" i="1" dirty="0" smtClean="0">
                <a:solidFill>
                  <a:srgbClr val="FF6600"/>
                </a:solidFill>
                <a:latin typeface="Helvetica"/>
                <a:cs typeface="Helvetica"/>
              </a:rPr>
              <a:t> </a:t>
            </a:r>
            <a:r>
              <a:rPr lang="it-IT" sz="1600" b="1" i="1" dirty="0" err="1" smtClean="0">
                <a:solidFill>
                  <a:srgbClr val="FF6600"/>
                </a:solidFill>
                <a:latin typeface="Helvetica"/>
                <a:cs typeface="Helvetica"/>
              </a:rPr>
              <a:t>system</a:t>
            </a:r>
            <a:endParaRPr lang="it-IT" sz="1600" b="1" i="1" dirty="0" smtClean="0">
              <a:solidFill>
                <a:srgbClr val="FF6600"/>
              </a:solidFill>
              <a:latin typeface="Helvetica"/>
              <a:cs typeface="Helvetica"/>
            </a:endParaRPr>
          </a:p>
          <a:p>
            <a:pPr marL="800100" lvl="1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it-IT" sz="1600" dirty="0" err="1">
                <a:solidFill>
                  <a:srgbClr val="FF6600"/>
                </a:solidFill>
                <a:latin typeface="Helvetica"/>
                <a:cs typeface="Helvetica"/>
              </a:rPr>
              <a:t>b</a:t>
            </a:r>
            <a:r>
              <a:rPr lang="it-IT" sz="1600" dirty="0" err="1" smtClean="0">
                <a:solidFill>
                  <a:srgbClr val="FF6600"/>
                </a:solidFill>
                <a:latin typeface="Helvetica"/>
                <a:cs typeface="Helvetica"/>
              </a:rPr>
              <a:t>eam</a:t>
            </a:r>
            <a:r>
              <a:rPr lang="it-IT" sz="1600" dirty="0" smtClean="0">
                <a:solidFill>
                  <a:srgbClr val="FF6600"/>
                </a:solidFill>
                <a:latin typeface="Helvetica"/>
                <a:cs typeface="Helvetica"/>
              </a:rPr>
              <a:t> </a:t>
            </a:r>
            <a:r>
              <a:rPr lang="it-IT" sz="1600" dirty="0" err="1" smtClean="0">
                <a:solidFill>
                  <a:srgbClr val="FF6600"/>
                </a:solidFill>
                <a:latin typeface="Helvetica"/>
                <a:cs typeface="Helvetica"/>
              </a:rPr>
              <a:t>optimization</a:t>
            </a:r>
            <a:r>
              <a:rPr lang="it-IT" sz="1600" dirty="0" smtClean="0">
                <a:solidFill>
                  <a:srgbClr val="FF6600"/>
                </a:solidFill>
                <a:latin typeface="Helvetica"/>
                <a:cs typeface="Helvetica"/>
              </a:rPr>
              <a:t> and </a:t>
            </a:r>
            <a:r>
              <a:rPr lang="it-IT" sz="1600" dirty="0" err="1" smtClean="0">
                <a:solidFill>
                  <a:srgbClr val="FF6600"/>
                </a:solidFill>
                <a:latin typeface="Helvetica"/>
                <a:cs typeface="Helvetica"/>
              </a:rPr>
              <a:t>characterization</a:t>
            </a:r>
            <a:r>
              <a:rPr lang="it-IT" sz="1600" dirty="0" smtClean="0">
                <a:solidFill>
                  <a:srgbClr val="FF6600"/>
                </a:solidFill>
                <a:latin typeface="Helvetica"/>
                <a:cs typeface="Helvetica"/>
              </a:rPr>
              <a:t>:   </a:t>
            </a:r>
            <a:r>
              <a:rPr lang="it-IT" sz="1600" dirty="0" err="1" smtClean="0">
                <a:solidFill>
                  <a:srgbClr val="FF6600"/>
                </a:solidFill>
                <a:latin typeface="Helvetica"/>
                <a:cs typeface="Helvetica"/>
              </a:rPr>
              <a:t>energy</a:t>
            </a:r>
            <a:r>
              <a:rPr lang="it-IT" sz="1600" dirty="0" smtClean="0">
                <a:solidFill>
                  <a:srgbClr val="FF6600"/>
                </a:solidFill>
                <a:latin typeface="Helvetica"/>
                <a:cs typeface="Helvetica"/>
              </a:rPr>
              <a:t>, </a:t>
            </a:r>
            <a:r>
              <a:rPr lang="it-IT" sz="1600" dirty="0" err="1" smtClean="0">
                <a:solidFill>
                  <a:srgbClr val="FF6600"/>
                </a:solidFill>
                <a:latin typeface="Helvetica"/>
                <a:cs typeface="Helvetica"/>
              </a:rPr>
              <a:t>intensity</a:t>
            </a:r>
            <a:r>
              <a:rPr lang="it-IT" sz="1600" dirty="0" smtClean="0">
                <a:solidFill>
                  <a:srgbClr val="FF6600"/>
                </a:solidFill>
                <a:latin typeface="Helvetica"/>
                <a:cs typeface="Helvetica"/>
              </a:rPr>
              <a:t>, </a:t>
            </a:r>
            <a:r>
              <a:rPr lang="it-IT" sz="1600" dirty="0" err="1" smtClean="0">
                <a:solidFill>
                  <a:srgbClr val="FF6600"/>
                </a:solidFill>
                <a:latin typeface="Helvetica"/>
                <a:cs typeface="Helvetica"/>
              </a:rPr>
              <a:t>profile</a:t>
            </a:r>
            <a:endParaRPr lang="it-IT" sz="1600" baseline="30000" dirty="0">
              <a:solidFill>
                <a:srgbClr val="FF66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83511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Photogun</a:t>
            </a:r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Laser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0" name="Picture 9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5442400" y="1211990"/>
            <a:ext cx="3600000" cy="3062011"/>
            <a:chOff x="261938" y="1301304"/>
            <a:chExt cx="3600000" cy="30620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20782" y="1682600"/>
              <a:ext cx="1440000" cy="1928889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1938" y="3595613"/>
              <a:ext cx="3600000" cy="767702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310493" y="1301304"/>
              <a:ext cx="34159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90"/>
                  </a:solidFill>
                  <a:latin typeface="Helvetica"/>
                  <a:cs typeface="Helvetica"/>
                </a:rPr>
                <a:t>Time structure of the electron beam</a:t>
              </a:r>
              <a:endParaRPr lang="en-US" sz="1600" dirty="0">
                <a:solidFill>
                  <a:srgbClr val="000090"/>
                </a:solidFill>
                <a:latin typeface="Helvetica"/>
                <a:cs typeface="Helvetica"/>
              </a:endParaRPr>
            </a:p>
          </p:txBody>
        </p:sp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687" y="4600132"/>
            <a:ext cx="7199985" cy="1976754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214217" y="3881257"/>
            <a:ext cx="4416594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  <a:latin typeface="Helvetica"/>
                <a:cs typeface="Helvetica"/>
              </a:rPr>
              <a:t>producing 32 replica (before the last amplifier)</a:t>
            </a:r>
            <a:endParaRPr lang="en-US" sz="1600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115685" y="1128720"/>
            <a:ext cx="5055230" cy="1569660"/>
            <a:chOff x="3944222" y="1297997"/>
            <a:chExt cx="5055230" cy="1569660"/>
          </a:xfrm>
        </p:grpSpPr>
        <p:sp>
          <p:nvSpPr>
            <p:cNvPr id="55" name="TextBox 54"/>
            <p:cNvSpPr txBox="1"/>
            <p:nvPr/>
          </p:nvSpPr>
          <p:spPr>
            <a:xfrm>
              <a:off x="3944222" y="1297997"/>
              <a:ext cx="278855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009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elvetica"/>
                  <a:cs typeface="Helvetica"/>
                </a:rPr>
                <a:t>Photocathode Laser</a:t>
              </a:r>
            </a:p>
            <a:p>
              <a:endParaRPr lang="en-US" sz="1600" dirty="0">
                <a:solidFill>
                  <a:srgbClr val="000090"/>
                </a:solidFill>
                <a:latin typeface="Helvetica"/>
                <a:cs typeface="Helvetica"/>
              </a:endParaRPr>
            </a:p>
            <a:p>
              <a:r>
                <a:rPr lang="en-US" sz="1600" dirty="0">
                  <a:solidFill>
                    <a:srgbClr val="000090"/>
                  </a:solidFill>
                  <a:latin typeface="Helvetica"/>
                  <a:cs typeface="Helvetica"/>
                </a:rPr>
                <a:t>b</a:t>
              </a:r>
              <a:r>
                <a:rPr lang="en-US" sz="1600" dirty="0" smtClean="0">
                  <a:solidFill>
                    <a:srgbClr val="000090"/>
                  </a:solidFill>
                  <a:latin typeface="Helvetica"/>
                  <a:cs typeface="Helvetica"/>
                </a:rPr>
                <a:t>ased on </a:t>
              </a:r>
              <a:r>
                <a:rPr lang="en-US" sz="1600" dirty="0" err="1" smtClean="0">
                  <a:solidFill>
                    <a:srgbClr val="000090"/>
                  </a:solidFill>
                  <a:latin typeface="Helvetica"/>
                  <a:cs typeface="Helvetica"/>
                </a:rPr>
                <a:t>Ti:Sa</a:t>
              </a:r>
              <a:r>
                <a:rPr lang="en-US" sz="1600" dirty="0" smtClean="0">
                  <a:solidFill>
                    <a:srgbClr val="000090"/>
                  </a:solidFill>
                  <a:latin typeface="Helvetica"/>
                  <a:cs typeface="Helvetica"/>
                </a:rPr>
                <a:t> amplifier</a:t>
              </a:r>
            </a:p>
            <a:p>
              <a:r>
                <a:rPr lang="en-US" sz="1600" dirty="0" err="1" smtClean="0">
                  <a:solidFill>
                    <a:srgbClr val="000090"/>
                  </a:solidFill>
                  <a:latin typeface="Helvetica"/>
                  <a:cs typeface="Helvetica"/>
                </a:rPr>
                <a:t>cryo</a:t>
              </a:r>
              <a:r>
                <a:rPr lang="en-US" sz="1600" dirty="0" smtClean="0">
                  <a:solidFill>
                    <a:srgbClr val="000090"/>
                  </a:solidFill>
                  <a:latin typeface="Helvetica"/>
                  <a:cs typeface="Helvetica"/>
                </a:rPr>
                <a:t>–cooled</a:t>
              </a:r>
            </a:p>
            <a:p>
              <a:r>
                <a:rPr lang="en-US" sz="1600" dirty="0" smtClean="0">
                  <a:solidFill>
                    <a:srgbClr val="000090"/>
                  </a:solidFill>
                  <a:latin typeface="Helvetica"/>
                  <a:cs typeface="Helvetica"/>
                </a:rPr>
                <a:t>@ 100 Hz</a:t>
              </a:r>
            </a:p>
            <a:p>
              <a:endParaRPr lang="en-US" sz="1600" dirty="0">
                <a:solidFill>
                  <a:srgbClr val="000090"/>
                </a:solidFill>
                <a:latin typeface="Helvetica"/>
                <a:cs typeface="Helvetica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355450" y="1530200"/>
              <a:ext cx="264400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600" dirty="0">
                <a:solidFill>
                  <a:srgbClr val="000090"/>
                </a:solidFill>
                <a:latin typeface="Helvetica"/>
                <a:cs typeface="Helvetica"/>
              </a:endParaRPr>
            </a:p>
            <a:p>
              <a:r>
                <a:rPr lang="en-US" sz="1600" dirty="0" smtClean="0">
                  <a:solidFill>
                    <a:srgbClr val="000090"/>
                  </a:solidFill>
                  <a:latin typeface="Helvetica"/>
                  <a:cs typeface="Helvetica"/>
                </a:rPr>
                <a:t>Photocathode = Copper</a:t>
              </a:r>
              <a:endParaRPr lang="en-US" sz="1600" dirty="0">
                <a:solidFill>
                  <a:srgbClr val="000090"/>
                </a:solidFill>
                <a:latin typeface="Helvetica"/>
                <a:cs typeface="Helvetica"/>
              </a:endParaRPr>
            </a:p>
            <a:p>
              <a:r>
                <a:rPr lang="en-US" sz="1600" dirty="0" smtClean="0">
                  <a:solidFill>
                    <a:srgbClr val="000090"/>
                  </a:solidFill>
                  <a:latin typeface="Helvetica"/>
                  <a:cs typeface="Helvetica"/>
                </a:rPr>
                <a:t>500 </a:t>
              </a:r>
              <a:r>
                <a:rPr lang="en-US" sz="1600" dirty="0" err="1" smtClean="0">
                  <a:solidFill>
                    <a:srgbClr val="000090"/>
                  </a:solidFill>
                  <a:latin typeface="Helvetica"/>
                  <a:cs typeface="Helvetica"/>
                </a:rPr>
                <a:t>pC</a:t>
              </a:r>
              <a:r>
                <a:rPr lang="en-US" sz="1600" dirty="0" smtClean="0">
                  <a:solidFill>
                    <a:srgbClr val="000090"/>
                  </a:solidFill>
                  <a:latin typeface="Helvetica"/>
                  <a:cs typeface="Helvetica"/>
                </a:rPr>
                <a:t> = max. charge</a:t>
              </a:r>
            </a:p>
            <a:p>
              <a:r>
                <a:rPr lang="en-US" sz="1600" dirty="0">
                  <a:solidFill>
                    <a:srgbClr val="000090"/>
                  </a:solidFill>
                  <a:latin typeface="Helvetica"/>
                  <a:cs typeface="Helvetica"/>
                </a:rPr>
                <a:t> </a:t>
              </a:r>
              <a:r>
                <a:rPr lang="en-US" sz="1600" dirty="0" smtClean="0">
                  <a:solidFill>
                    <a:srgbClr val="000090"/>
                  </a:solidFill>
                  <a:latin typeface="Helvetica"/>
                  <a:cs typeface="Helvetica"/>
                </a:rPr>
                <a:t>            → 250 </a:t>
              </a:r>
              <a:r>
                <a:rPr lang="en-US" sz="1600" dirty="0" err="1" smtClean="0">
                  <a:solidFill>
                    <a:srgbClr val="000090"/>
                  </a:solidFill>
                  <a:latin typeface="Symbol" charset="2"/>
                  <a:cs typeface="Symbol" charset="2"/>
                </a:rPr>
                <a:t>m</a:t>
              </a:r>
              <a:r>
                <a:rPr lang="en-US" sz="1600" dirty="0" err="1" smtClean="0">
                  <a:solidFill>
                    <a:srgbClr val="000090"/>
                  </a:solidFill>
                  <a:latin typeface="Helvetica"/>
                  <a:cs typeface="Helvetica"/>
                </a:rPr>
                <a:t>J</a:t>
              </a:r>
              <a:r>
                <a:rPr lang="en-US" sz="1600" dirty="0" smtClean="0">
                  <a:solidFill>
                    <a:srgbClr val="000090"/>
                  </a:solidFill>
                  <a:latin typeface="Helvetica"/>
                  <a:cs typeface="Helvetica"/>
                </a:rPr>
                <a:t> / pulse</a:t>
              </a:r>
            </a:p>
            <a:p>
              <a:endParaRPr lang="en-US" sz="1600" dirty="0">
                <a:solidFill>
                  <a:srgbClr val="000090"/>
                </a:solidFill>
                <a:latin typeface="Helvetica"/>
                <a:cs typeface="Helvetica"/>
              </a:endParaRPr>
            </a:p>
          </p:txBody>
        </p:sp>
      </p:grpSp>
      <p:sp>
        <p:nvSpPr>
          <p:cNvPr id="57" name="Rectangle 56"/>
          <p:cNvSpPr/>
          <p:nvPr/>
        </p:nvSpPr>
        <p:spPr>
          <a:xfrm>
            <a:off x="1380478" y="2615996"/>
            <a:ext cx="262948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Helvetica"/>
                <a:cs typeface="Helvetica"/>
              </a:rPr>
              <a:t>Output:</a:t>
            </a:r>
            <a:r>
              <a:rPr lang="en-US" sz="1600" dirty="0">
                <a:solidFill>
                  <a:srgbClr val="000090"/>
                </a:solidFill>
                <a:latin typeface="Helvetica"/>
                <a:cs typeface="Helvetica"/>
              </a:rPr>
              <a:t> UV (266 nm)</a:t>
            </a:r>
          </a:p>
          <a:p>
            <a:r>
              <a:rPr lang="en-US" sz="1600" dirty="0">
                <a:solidFill>
                  <a:srgbClr val="000090"/>
                </a:solidFill>
                <a:latin typeface="Helvetica"/>
                <a:cs typeface="Helvetica"/>
              </a:rPr>
              <a:t>             &gt; 3 </a:t>
            </a:r>
            <a:r>
              <a:rPr lang="en-US" sz="1600" dirty="0" err="1">
                <a:solidFill>
                  <a:srgbClr val="000090"/>
                </a:solidFill>
                <a:latin typeface="Helvetica"/>
                <a:cs typeface="Helvetica"/>
              </a:rPr>
              <a:t>mJ</a:t>
            </a:r>
            <a:r>
              <a:rPr lang="en-US" sz="1600" dirty="0">
                <a:solidFill>
                  <a:srgbClr val="000090"/>
                </a:solidFill>
                <a:latin typeface="Helvetica"/>
                <a:cs typeface="Helvetica"/>
              </a:rPr>
              <a:t> , 32 pulses</a:t>
            </a:r>
          </a:p>
        </p:txBody>
      </p:sp>
      <p:sp>
        <p:nvSpPr>
          <p:cNvPr id="58" name="Down Arrow 57"/>
          <p:cNvSpPr/>
          <p:nvPr/>
        </p:nvSpPr>
        <p:spPr>
          <a:xfrm>
            <a:off x="2648463" y="3272423"/>
            <a:ext cx="255772" cy="41833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6325177" y="6521696"/>
            <a:ext cx="274906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 smtClean="0">
                <a:solidFill>
                  <a:srgbClr val="000090"/>
                </a:solidFill>
                <a:latin typeface="Helvetica"/>
                <a:cs typeface="Helvetica"/>
              </a:rPr>
              <a:t>TDR – arXiv:</a:t>
            </a:r>
            <a:r>
              <a:rPr lang="en-US" sz="1050" b="1" i="1" dirty="0">
                <a:solidFill>
                  <a:srgbClr val="000090"/>
                </a:solidFill>
                <a:latin typeface="Helvetica"/>
                <a:cs typeface="Helvetica"/>
              </a:rPr>
              <a:t>1407.3669 [</a:t>
            </a:r>
            <a:r>
              <a:rPr lang="en-US" sz="1050" b="1" i="1" dirty="0" err="1">
                <a:solidFill>
                  <a:srgbClr val="000090"/>
                </a:solidFill>
                <a:latin typeface="Helvetica"/>
                <a:cs typeface="Helvetica"/>
              </a:rPr>
              <a:t>physics.acc-ph</a:t>
            </a:r>
            <a:r>
              <a:rPr lang="en-US" sz="1050" b="1" i="1" dirty="0">
                <a:solidFill>
                  <a:srgbClr val="000090"/>
                </a:solidFill>
                <a:latin typeface="Helvetica"/>
                <a:cs typeface="Helvetica"/>
              </a:rPr>
              <a:t>] </a:t>
            </a:r>
            <a:endParaRPr lang="en-US" sz="1050" b="1" i="1" baseline="30000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  <p:sp>
        <p:nvSpPr>
          <p:cNvPr id="60" name="Down Arrow 59"/>
          <p:cNvSpPr/>
          <p:nvPr/>
        </p:nvSpPr>
        <p:spPr>
          <a:xfrm rot="1729739" flipV="1">
            <a:off x="6630182" y="4359413"/>
            <a:ext cx="322481" cy="46990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3852889" y="4213977"/>
            <a:ext cx="1901983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Helvetica"/>
                <a:cs typeface="Helvetica"/>
              </a:rPr>
              <a:t>MULTIBUNCHING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473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Main Components of the Gamma Beam System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8" name="Picture 17" descr="sigla_ELI-N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70" y="3627961"/>
            <a:ext cx="3851999" cy="3066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76200" y="1036873"/>
            <a:ext cx="4309533" cy="25258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b="1" dirty="0" smtClean="0">
                <a:solidFill>
                  <a:srgbClr val="000090"/>
                </a:solidFill>
                <a:latin typeface="Helvetica"/>
                <a:cs typeface="Helvetica"/>
              </a:rPr>
              <a:t>Main </a:t>
            </a:r>
            <a:r>
              <a:rPr lang="en-US" sz="1600" b="1" dirty="0">
                <a:solidFill>
                  <a:srgbClr val="000090"/>
                </a:solidFill>
                <a:latin typeface="Helvetica"/>
                <a:cs typeface="Helvetica"/>
              </a:rPr>
              <a:t>requirements are: </a:t>
            </a:r>
            <a:endParaRPr lang="en-US" sz="1600" dirty="0">
              <a:solidFill>
                <a:srgbClr val="000090"/>
              </a:solidFill>
              <a:latin typeface="Helvetica"/>
              <a:cs typeface="Helvetica"/>
            </a:endParaRP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1600" b="1" dirty="0" smtClean="0">
                <a:solidFill>
                  <a:srgbClr val="800000"/>
                </a:solidFill>
                <a:latin typeface="Helvetica"/>
                <a:cs typeface="Helvetica"/>
              </a:rPr>
              <a:t>Low </a:t>
            </a:r>
            <a:r>
              <a:rPr lang="en-US" sz="1600" b="1" dirty="0">
                <a:solidFill>
                  <a:srgbClr val="800000"/>
                </a:solidFill>
                <a:latin typeface="Helvetica"/>
                <a:cs typeface="Helvetica"/>
              </a:rPr>
              <a:t>transmission of gamma photons </a:t>
            </a:r>
            <a:r>
              <a:rPr lang="en-US" sz="1600" dirty="0">
                <a:latin typeface="Helvetica"/>
                <a:cs typeface="Helvetica"/>
              </a:rPr>
              <a:t>(high density and atomic number) 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1600" b="1" dirty="0" smtClean="0">
                <a:solidFill>
                  <a:srgbClr val="800000"/>
                </a:solidFill>
                <a:latin typeface="Helvetica"/>
                <a:cs typeface="Helvetica"/>
              </a:rPr>
              <a:t>Continuously </a:t>
            </a:r>
            <a:r>
              <a:rPr lang="en-US" sz="1600" b="1" dirty="0">
                <a:solidFill>
                  <a:srgbClr val="800000"/>
                </a:solidFill>
                <a:latin typeface="Helvetica"/>
                <a:cs typeface="Helvetica"/>
              </a:rPr>
              <a:t>adjustable aperture</a:t>
            </a:r>
            <a:r>
              <a:rPr lang="en-US" sz="1600" b="1" dirty="0">
                <a:latin typeface="Helvetica"/>
                <a:cs typeface="Helvetica"/>
              </a:rPr>
              <a:t> </a:t>
            </a:r>
            <a:r>
              <a:rPr lang="en-US" sz="1600" dirty="0">
                <a:latin typeface="Helvetica"/>
                <a:cs typeface="Helvetica"/>
              </a:rPr>
              <a:t>(to adjust the energy </a:t>
            </a:r>
            <a:r>
              <a:rPr lang="en-US" sz="1600" dirty="0" smtClean="0">
                <a:latin typeface="Helvetica"/>
                <a:cs typeface="Helvetica"/>
              </a:rPr>
              <a:t>bandwidth </a:t>
            </a:r>
            <a:r>
              <a:rPr lang="en-US" sz="1600" dirty="0">
                <a:latin typeface="Helvetica"/>
                <a:cs typeface="Helvetica"/>
              </a:rPr>
              <a:t>in the entire energy range) 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1600" b="1" dirty="0" smtClean="0">
                <a:solidFill>
                  <a:srgbClr val="800000"/>
                </a:solidFill>
                <a:latin typeface="Helvetica"/>
                <a:cs typeface="Helvetica"/>
              </a:rPr>
              <a:t>Avoid </a:t>
            </a:r>
            <a:r>
              <a:rPr lang="en-US" sz="1600" b="1" dirty="0">
                <a:solidFill>
                  <a:srgbClr val="800000"/>
                </a:solidFill>
                <a:latin typeface="Helvetica"/>
                <a:cs typeface="Helvetica"/>
              </a:rPr>
              <a:t>contamination of the primary beam </a:t>
            </a:r>
            <a:r>
              <a:rPr lang="en-US" sz="1600" dirty="0">
                <a:latin typeface="Helvetica"/>
                <a:cs typeface="Helvetica"/>
              </a:rPr>
              <a:t>with production of secondary radiation 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0" y="1098708"/>
            <a:ext cx="4572000" cy="5847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sz="1600" dirty="0" smtClean="0">
                <a:latin typeface="Helvetica"/>
                <a:cs typeface="Helvetica"/>
              </a:rPr>
              <a:t>Collimation </a:t>
            </a:r>
            <a:r>
              <a:rPr lang="en-US" sz="1600" dirty="0">
                <a:latin typeface="Helvetica"/>
                <a:cs typeface="Helvetica"/>
              </a:rPr>
              <a:t>aperture varies from 20 mm to less than 1 mm, depending on the beam energy </a:t>
            </a:r>
          </a:p>
        </p:txBody>
      </p:sp>
      <p:sp>
        <p:nvSpPr>
          <p:cNvPr id="7" name="Rectangle 6"/>
          <p:cNvSpPr/>
          <p:nvPr/>
        </p:nvSpPr>
        <p:spPr>
          <a:xfrm>
            <a:off x="4488166" y="3424987"/>
            <a:ext cx="4572000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sz="1600" dirty="0" smtClean="0">
                <a:latin typeface="Helvetica"/>
                <a:cs typeface="Helvetica"/>
              </a:rPr>
              <a:t>Tungsten slits – 20 mm thick</a:t>
            </a:r>
            <a:endParaRPr lang="en-US" sz="1600" dirty="0">
              <a:latin typeface="Helvetica"/>
              <a:cs typeface="Helvetica"/>
            </a:endParaRPr>
          </a:p>
          <a:p>
            <a:endParaRPr lang="en-US" sz="1600" dirty="0" smtClean="0">
              <a:latin typeface="Helvetica"/>
              <a:cs typeface="Helvetica"/>
            </a:endParaRPr>
          </a:p>
          <a:p>
            <a:r>
              <a:rPr lang="en-US" sz="1600" dirty="0" smtClean="0">
                <a:latin typeface="Helvetica"/>
                <a:cs typeface="Helvetica"/>
              </a:rPr>
              <a:t>14 </a:t>
            </a:r>
            <a:r>
              <a:rPr lang="en-US" sz="1600" dirty="0">
                <a:latin typeface="Helvetica"/>
                <a:cs typeface="Helvetica"/>
              </a:rPr>
              <a:t>independent slits with </a:t>
            </a:r>
            <a:r>
              <a:rPr lang="en-US" sz="1600" dirty="0" smtClean="0">
                <a:latin typeface="Helvetica"/>
                <a:cs typeface="Helvetica"/>
              </a:rPr>
              <a:t>25.7</a:t>
            </a:r>
            <a:r>
              <a:rPr lang="en-US" sz="1600" baseline="30000" dirty="0" smtClean="0">
                <a:latin typeface="Helvetica"/>
                <a:cs typeface="Helvetica"/>
              </a:rPr>
              <a:t>o</a:t>
            </a:r>
            <a:r>
              <a:rPr lang="en-US" sz="1600" dirty="0" smtClean="0">
                <a:latin typeface="Helvetica"/>
                <a:cs typeface="Helvetica"/>
              </a:rPr>
              <a:t> </a:t>
            </a:r>
            <a:r>
              <a:rPr lang="en-US" sz="1600" dirty="0">
                <a:latin typeface="Helvetica"/>
                <a:cs typeface="Helvetica"/>
              </a:rPr>
              <a:t>relative </a:t>
            </a:r>
            <a:r>
              <a:rPr lang="en-US" sz="1600" dirty="0" smtClean="0">
                <a:latin typeface="Helvetica"/>
                <a:cs typeface="Helvetica"/>
              </a:rPr>
              <a:t>angle</a:t>
            </a:r>
            <a:endParaRPr lang="en-US" sz="1600" dirty="0">
              <a:latin typeface="Helvetica"/>
              <a:cs typeface="Helvetic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3403" y="4467813"/>
            <a:ext cx="3887996" cy="2110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5234" y="1795376"/>
            <a:ext cx="1655998" cy="1458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3401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Main Components of the Gamma Beam System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8" name="Picture 17" descr="sigla_ELI-N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457781" y="2073531"/>
            <a:ext cx="4275529" cy="5847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  <a:latin typeface="Helvetica"/>
                <a:cs typeface="Helvetica"/>
              </a:rPr>
              <a:t>Electrons rep. rate –</a:t>
            </a:r>
            <a:r>
              <a:rPr lang="en-US" sz="1600" dirty="0" err="1" smtClean="0">
                <a:solidFill>
                  <a:srgbClr val="000090"/>
                </a:solidFill>
                <a:latin typeface="Helvetica"/>
                <a:cs typeface="Helvetica"/>
              </a:rPr>
              <a:t>macropulses</a:t>
            </a:r>
            <a:r>
              <a:rPr lang="en-US" sz="1600" dirty="0" smtClean="0">
                <a:solidFill>
                  <a:srgbClr val="000090"/>
                </a:solidFill>
                <a:latin typeface="Helvetica"/>
                <a:cs typeface="Helvetica"/>
              </a:rPr>
              <a:t> 100 Hz</a:t>
            </a:r>
          </a:p>
          <a:p>
            <a:r>
              <a:rPr lang="en-US" sz="1600" dirty="0">
                <a:solidFill>
                  <a:srgbClr val="000090"/>
                </a:solidFill>
                <a:latin typeface="Helvetica"/>
                <a:cs typeface="Helvetica"/>
              </a:rPr>
              <a:t> </a:t>
            </a:r>
            <a:r>
              <a:rPr lang="en-US" sz="1600" dirty="0" smtClean="0">
                <a:solidFill>
                  <a:srgbClr val="000090"/>
                </a:solidFill>
                <a:latin typeface="Helvetica"/>
                <a:cs typeface="Helvetica"/>
              </a:rPr>
              <a:t>                                32 </a:t>
            </a:r>
            <a:r>
              <a:rPr lang="en-US" sz="1600" dirty="0" err="1" smtClean="0">
                <a:solidFill>
                  <a:srgbClr val="000090"/>
                </a:solidFill>
                <a:latin typeface="Helvetica"/>
                <a:cs typeface="Helvetica"/>
              </a:rPr>
              <a:t>micropulses</a:t>
            </a:r>
            <a:r>
              <a:rPr lang="en-US" sz="1600" dirty="0" smtClean="0">
                <a:solidFill>
                  <a:srgbClr val="000090"/>
                </a:solidFill>
                <a:latin typeface="Helvetica"/>
                <a:cs typeface="Helvetica"/>
              </a:rPr>
              <a:t> @ 16 ns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826054" y="6590708"/>
            <a:ext cx="333199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i="1" dirty="0" err="1" smtClean="0">
                <a:solidFill>
                  <a:srgbClr val="000090"/>
                </a:solidFill>
                <a:latin typeface="Helvetica"/>
                <a:cs typeface="Helvetica"/>
              </a:rPr>
              <a:t>K.Dupraz</a:t>
            </a:r>
            <a:r>
              <a:rPr lang="en-US" sz="1050" b="1" i="1" dirty="0" smtClean="0">
                <a:solidFill>
                  <a:srgbClr val="000090"/>
                </a:solidFill>
                <a:latin typeface="Helvetica"/>
                <a:cs typeface="Helvetica"/>
              </a:rPr>
              <a:t> et al., </a:t>
            </a:r>
            <a:r>
              <a:rPr lang="en-US" sz="1050" b="1" i="1" dirty="0" err="1" smtClean="0">
                <a:solidFill>
                  <a:srgbClr val="000090"/>
                </a:solidFill>
                <a:latin typeface="Helvetica"/>
                <a:cs typeface="Helvetica"/>
              </a:rPr>
              <a:t>Phys.Rev</a:t>
            </a:r>
            <a:r>
              <a:rPr lang="en-US" sz="1050" b="1" i="1" dirty="0" smtClean="0">
                <a:solidFill>
                  <a:srgbClr val="000090"/>
                </a:solidFill>
                <a:latin typeface="Helvetica"/>
                <a:cs typeface="Helvetica"/>
              </a:rPr>
              <a:t>. STAB 17 (2014) 033501</a:t>
            </a:r>
            <a:endParaRPr lang="en-US" sz="1050" b="1" dirty="0"/>
          </a:p>
        </p:txBody>
      </p:sp>
      <p:pic>
        <p:nvPicPr>
          <p:cNvPr id="31" name="Immagine 2" descr="recirculatorb.tif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670"/>
          <a:stretch/>
        </p:blipFill>
        <p:spPr bwMode="auto">
          <a:xfrm>
            <a:off x="4035542" y="4010119"/>
            <a:ext cx="5039969" cy="219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4827339" y="3626305"/>
            <a:ext cx="408976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‘</a:t>
            </a:r>
            <a:r>
              <a:rPr lang="en-US" i="1" dirty="0" smtClean="0">
                <a:solidFill>
                  <a:srgbClr val="FF0000"/>
                </a:solidFill>
                <a:latin typeface="Helvetica"/>
                <a:cs typeface="Helvetica"/>
              </a:rPr>
              <a:t>Dragon–shaped</a:t>
            </a:r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’ Laser Recirculation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2158" y="1146099"/>
            <a:ext cx="1154852" cy="1546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042" y="2708744"/>
            <a:ext cx="3600000" cy="767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631" y="3443654"/>
            <a:ext cx="3600000" cy="767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" name="Rectangle 36"/>
          <p:cNvSpPr/>
          <p:nvPr/>
        </p:nvSpPr>
        <p:spPr>
          <a:xfrm>
            <a:off x="4469245" y="2968409"/>
            <a:ext cx="4522355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Helvetica"/>
                <a:cs typeface="Helvetica"/>
              </a:rPr>
              <a:t>Laser rep. rate – 100 </a:t>
            </a:r>
            <a:r>
              <a:rPr lang="en-US" sz="1600" dirty="0" smtClean="0">
                <a:solidFill>
                  <a:srgbClr val="FF0000"/>
                </a:solidFill>
                <a:latin typeface="Helvetica"/>
                <a:cs typeface="Helvetica"/>
              </a:rPr>
              <a:t>Hz → </a:t>
            </a:r>
            <a:r>
              <a:rPr lang="en-US" sz="1600" b="1" i="1" dirty="0" smtClean="0">
                <a:solidFill>
                  <a:srgbClr val="FF0000"/>
                </a:solidFill>
                <a:latin typeface="Helvetica"/>
                <a:cs typeface="Helvetica"/>
              </a:rPr>
              <a:t>laser recirculation</a:t>
            </a:r>
            <a:endParaRPr lang="en-US" sz="1600" b="1" i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816304" y="3450318"/>
            <a:ext cx="0" cy="204788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907093" y="3463018"/>
            <a:ext cx="0" cy="204788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011993" y="3450318"/>
            <a:ext cx="0" cy="204788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3618443" y="3124200"/>
            <a:ext cx="870666" cy="305343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3339026" y="2260600"/>
            <a:ext cx="1150083" cy="432430"/>
          </a:xfrm>
          <a:prstGeom prst="straightConnector1">
            <a:avLst/>
          </a:prstGeom>
          <a:ln w="1905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9109" y="1109367"/>
            <a:ext cx="4427999" cy="750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4" name="Straight Arrow Connector 43"/>
          <p:cNvCxnSpPr/>
          <p:nvPr/>
        </p:nvCxnSpPr>
        <p:spPr>
          <a:xfrm>
            <a:off x="3814957" y="4278753"/>
            <a:ext cx="819411" cy="186128"/>
          </a:xfrm>
          <a:prstGeom prst="straightConnector1">
            <a:avLst/>
          </a:prstGeom>
          <a:ln w="1905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 rot="682129">
            <a:off x="3835196" y="4115134"/>
            <a:ext cx="755009" cy="276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90"/>
                </a:solidFill>
                <a:latin typeface="Helvetica"/>
                <a:cs typeface="Helvetica"/>
              </a:rPr>
              <a:t>e</a:t>
            </a:r>
            <a:r>
              <a:rPr lang="en-US" sz="1200" baseline="30000" dirty="0" smtClean="0">
                <a:solidFill>
                  <a:srgbClr val="000090"/>
                </a:solidFill>
                <a:latin typeface="Helvetica"/>
                <a:cs typeface="Helvetica"/>
              </a:rPr>
              <a:t>–</a:t>
            </a:r>
            <a:r>
              <a:rPr lang="en-US" sz="1200" dirty="0" smtClean="0">
                <a:solidFill>
                  <a:srgbClr val="000090"/>
                </a:solidFill>
                <a:latin typeface="Helvetica"/>
                <a:cs typeface="Helvetica"/>
              </a:rPr>
              <a:t> beam</a:t>
            </a:r>
            <a:endParaRPr lang="en-US" sz="1200" dirty="0">
              <a:solidFill>
                <a:srgbClr val="000090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429592" y="4722430"/>
            <a:ext cx="2854414" cy="1679308"/>
            <a:chOff x="5330794" y="1395466"/>
            <a:chExt cx="3453840" cy="2031963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910" t="7048"/>
            <a:stretch/>
          </p:blipFill>
          <p:spPr>
            <a:xfrm>
              <a:off x="5330794" y="1395466"/>
              <a:ext cx="3048646" cy="2031963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7879042" y="1977096"/>
              <a:ext cx="658812" cy="409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Helvetica"/>
                  <a:cs typeface="Helvetica"/>
                </a:rPr>
                <a:t>≈ 7</a:t>
              </a:r>
              <a:r>
                <a:rPr lang="en-US" sz="1600" baseline="30000" dirty="0" smtClean="0">
                  <a:latin typeface="Helvetica"/>
                  <a:cs typeface="Helvetica"/>
                </a:rPr>
                <a:t>o</a:t>
              </a:r>
              <a:endParaRPr lang="en-US" sz="1600" baseline="30000" dirty="0">
                <a:latin typeface="Helvetica"/>
                <a:cs typeface="Helvetica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125822" y="2317656"/>
              <a:ext cx="658812" cy="409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Helvetica"/>
                  <a:cs typeface="Helvetica"/>
                </a:rPr>
                <a:t>≈ 0</a:t>
              </a:r>
              <a:r>
                <a:rPr lang="en-US" sz="1600" baseline="30000" dirty="0" smtClean="0">
                  <a:latin typeface="Helvetica"/>
                  <a:cs typeface="Helvetica"/>
                </a:rPr>
                <a:t>o</a:t>
              </a:r>
              <a:endParaRPr lang="en-US" sz="1600" baseline="30000" dirty="0">
                <a:latin typeface="Helvetica"/>
                <a:cs typeface="Helvetica"/>
              </a:endParaRPr>
            </a:p>
          </p:txBody>
        </p:sp>
      </p:grpSp>
      <p:sp>
        <p:nvSpPr>
          <p:cNvPr id="50" name="Rectangle 49"/>
          <p:cNvSpPr/>
          <p:nvPr/>
        </p:nvSpPr>
        <p:spPr>
          <a:xfrm>
            <a:off x="6801209" y="4078697"/>
            <a:ext cx="9973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  <a:latin typeface="Helvetica"/>
                <a:cs typeface="Helvetica"/>
              </a:rPr>
              <a:t>Laser beam </a:t>
            </a:r>
          </a:p>
          <a:p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  <a:latin typeface="Helvetica"/>
                <a:cs typeface="Helvetica"/>
              </a:rPr>
              <a:t>insertion</a:t>
            </a:r>
            <a:endParaRPr lang="en-US" sz="1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712000" y="5549982"/>
            <a:ext cx="1347620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  <a:latin typeface="Helvetica"/>
                <a:cs typeface="Helvetica"/>
              </a:rPr>
              <a:t>Laser beam </a:t>
            </a:r>
          </a:p>
          <a:p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  <a:latin typeface="Helvetica"/>
                <a:cs typeface="Helvetica"/>
              </a:rPr>
              <a:t>spots map a </a:t>
            </a:r>
          </a:p>
          <a:p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  <a:latin typeface="Helvetica"/>
                <a:cs typeface="Helvetica"/>
              </a:rPr>
              <a:t>circle on the </a:t>
            </a:r>
          </a:p>
          <a:p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  <a:latin typeface="Helvetica"/>
                <a:cs typeface="Helvetica"/>
              </a:rPr>
              <a:t>parabolic mirrors</a:t>
            </a:r>
            <a:endParaRPr lang="en-US" sz="12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035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Nuclear Resonance Fluorescence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0" name="Picture 9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2766" y="1707526"/>
            <a:ext cx="2520000" cy="2290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8990" y="1310014"/>
            <a:ext cx="2613600" cy="2858336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8" name="Rectangle 7"/>
          <p:cNvSpPr/>
          <p:nvPr/>
        </p:nvSpPr>
        <p:spPr>
          <a:xfrm>
            <a:off x="8361054" y="826983"/>
            <a:ext cx="789234" cy="52322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1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ELI–NP</a:t>
            </a:r>
          </a:p>
          <a:p>
            <a:r>
              <a:rPr lang="en-US" sz="1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/ </a:t>
            </a:r>
            <a:r>
              <a:rPr lang="en-US" sz="1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1000</a:t>
            </a:r>
            <a:endParaRPr lang="en-US" sz="14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cxnSp>
        <p:nvCxnSpPr>
          <p:cNvPr id="13" name="Straight Arrow Connector 12"/>
          <p:cNvCxnSpPr>
            <a:stCxn id="8" idx="1"/>
          </p:cNvCxnSpPr>
          <p:nvPr/>
        </p:nvCxnSpPr>
        <p:spPr>
          <a:xfrm flipH="1">
            <a:off x="7882288" y="1088593"/>
            <a:ext cx="478766" cy="98574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Grafik 5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708" t="21548" r="32272" b="21865"/>
          <a:stretch/>
        </p:blipFill>
        <p:spPr bwMode="auto">
          <a:xfrm>
            <a:off x="7745231" y="1444102"/>
            <a:ext cx="137057" cy="1198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781342" y="997339"/>
            <a:ext cx="16363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HI</a:t>
            </a:r>
            <a:r>
              <a:rPr lang="de-DE" sz="14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de-DE" sz="14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</a:t>
            </a:r>
            <a:r>
              <a:rPr lang="de-DE" sz="1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@ Duke U.</a:t>
            </a:r>
            <a:endParaRPr lang="en-US" sz="14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38720" y="4168434"/>
            <a:ext cx="164182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i="1" dirty="0" smtClean="0">
                <a:solidFill>
                  <a:srgbClr val="000090"/>
                </a:solidFill>
                <a:latin typeface="Helvetica Neue"/>
                <a:cs typeface="Helvetica Neue"/>
              </a:rPr>
              <a:t>Courtesy of </a:t>
            </a:r>
            <a:r>
              <a:rPr lang="en-US" sz="1050" b="1" i="1" dirty="0" err="1" smtClean="0">
                <a:solidFill>
                  <a:srgbClr val="000090"/>
                </a:solidFill>
                <a:latin typeface="Helvetica Neue"/>
                <a:cs typeface="Helvetica Neue"/>
              </a:rPr>
              <a:t>N.Pietralla</a:t>
            </a:r>
            <a:endParaRPr lang="en-US" sz="1050" dirty="0"/>
          </a:p>
        </p:txBody>
      </p:sp>
      <p:sp>
        <p:nvSpPr>
          <p:cNvPr id="4" name="Rectangle 3"/>
          <p:cNvSpPr/>
          <p:nvPr/>
        </p:nvSpPr>
        <p:spPr>
          <a:xfrm>
            <a:off x="4689071" y="1317815"/>
            <a:ext cx="1619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aseline="30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138</a:t>
            </a:r>
            <a:r>
              <a:rPr lang="de-DE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Ba (pol </a:t>
            </a:r>
            <a:r>
              <a:rPr lang="de-DE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de-DE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</a:t>
            </a:r>
            <a:r>
              <a:rPr lang="de-DE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de-DE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‘)</a:t>
            </a:r>
            <a:endParaRPr lang="en-US" dirty="0"/>
          </a:p>
        </p:txBody>
      </p:sp>
      <p:pic>
        <p:nvPicPr>
          <p:cNvPr id="18" name="Picture 17" descr="Eliade_white.eps.eps"/>
          <p:cNvPicPr>
            <a:picLocks noChangeAspect="1"/>
          </p:cNvPicPr>
          <p:nvPr/>
        </p:nvPicPr>
        <p:blipFill rotWithShape="1">
          <a:blip r:embed="rId6"/>
          <a:srcRect r="20406"/>
          <a:stretch/>
        </p:blipFill>
        <p:spPr bwMode="auto">
          <a:xfrm>
            <a:off x="4689071" y="4617193"/>
            <a:ext cx="1872118" cy="198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4306620" y="6597193"/>
            <a:ext cx="162163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i="1" dirty="0" smtClean="0">
                <a:solidFill>
                  <a:srgbClr val="000090"/>
                </a:solidFill>
                <a:latin typeface="Helvetica Neue"/>
                <a:cs typeface="Helvetica Neue"/>
              </a:rPr>
              <a:t>GEANT4 by </a:t>
            </a:r>
            <a:r>
              <a:rPr lang="en-US" sz="1050" b="1" i="1" dirty="0" err="1" smtClean="0">
                <a:solidFill>
                  <a:srgbClr val="000090"/>
                </a:solidFill>
                <a:latin typeface="Helvetica Neue"/>
                <a:cs typeface="Helvetica Neue"/>
              </a:rPr>
              <a:t>G.Suliman</a:t>
            </a:r>
            <a:endParaRPr lang="en-US" sz="1050" dirty="0"/>
          </a:p>
        </p:txBody>
      </p:sp>
      <p:sp>
        <p:nvSpPr>
          <p:cNvPr id="2" name="Rectangle 1"/>
          <p:cNvSpPr/>
          <p:nvPr/>
        </p:nvSpPr>
        <p:spPr>
          <a:xfrm>
            <a:off x="78442" y="2006537"/>
            <a:ext cx="4572000" cy="13018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u="sng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Background radiation in the </a:t>
            </a:r>
            <a:r>
              <a:rPr lang="en-GB" u="sng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detectors</a:t>
            </a:r>
          </a:p>
          <a:p>
            <a:r>
              <a:rPr lang="en-GB" u="sng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@ ELI –NP </a:t>
            </a:r>
            <a:endParaRPr lang="en-GB" u="sng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Compton scattering of the beam </a:t>
            </a:r>
            <a:endParaRPr lang="en-US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511 </a:t>
            </a:r>
            <a:r>
              <a:rPr lang="en-US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keV</a:t>
            </a:r>
            <a:r>
              <a:rPr lang="en-US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 from positrons annihilation </a:t>
            </a:r>
            <a:endParaRPr lang="en-GB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8442" y="4632529"/>
            <a:ext cx="4218985" cy="1634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Segmented Clover detectors + digital DAQ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Ø"/>
            </a:pPr>
            <a:r>
              <a:rPr lang="en-GB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Reduce the 511 </a:t>
            </a:r>
            <a:r>
              <a:rPr lang="en-GB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keV</a:t>
            </a:r>
            <a:r>
              <a:rPr lang="en-GB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background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Ø"/>
            </a:pPr>
            <a:r>
              <a:rPr lang="en-GB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Distinguish events from different pulses of gamma beam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27202" y="3584861"/>
            <a:ext cx="5950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⬇︎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139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The ELIADE Array – Background Reduction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0" name="Picture 9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" y="1103313"/>
            <a:ext cx="4320000" cy="350820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441027" y="1103313"/>
            <a:ext cx="4339650" cy="40164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Background radiation in the detectors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Compton scattering of the beam 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endParaRPr lang="en-US" b="1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endParaRPr lang="en-US" b="1" dirty="0" smtClean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endParaRPr lang="en-US" b="1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endParaRPr lang="en-US" b="1" dirty="0" smtClean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endParaRPr lang="en-US" b="1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endParaRPr lang="en-US" b="1" dirty="0" smtClean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endParaRPr lang="en-US" b="1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endParaRPr lang="en-US" b="1" dirty="0" smtClean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endParaRPr lang="en-US" b="1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511 </a:t>
            </a:r>
            <a:r>
              <a:rPr lang="en-US" b="1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keV</a:t>
            </a:r>
            <a:r>
              <a:rPr lang="en-US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 from positrons annihilation </a:t>
            </a:r>
            <a:endParaRPr lang="en-GB" b="1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6424" y="5264739"/>
            <a:ext cx="6673622" cy="13572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Segmented Clover detectors + digital DAQ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Ø"/>
            </a:pPr>
            <a:r>
              <a:rPr lang="en-GB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Reduce the 511 </a:t>
            </a:r>
            <a:r>
              <a:rPr lang="en-GB" b="1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keV</a:t>
            </a:r>
            <a:r>
              <a:rPr lang="en-GB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background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Ø"/>
            </a:pPr>
            <a:r>
              <a:rPr lang="en-GB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Distinguish events from different pulses of gamma beam 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Ø"/>
            </a:pPr>
            <a:r>
              <a:rPr lang="en-GB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Eliminate pile-up events</a:t>
            </a:r>
            <a:endParaRPr lang="en-GB" b="1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  <p:pic>
        <p:nvPicPr>
          <p:cNvPr id="3" name="Picture 2" descr="Compt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564" y="1886953"/>
            <a:ext cx="4517136" cy="285292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26424" y="4739881"/>
            <a:ext cx="149466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i="1" dirty="0" err="1" smtClean="0">
                <a:solidFill>
                  <a:srgbClr val="000090"/>
                </a:solidFill>
                <a:latin typeface="Helvetica Neue"/>
                <a:cs typeface="Helvetica Neue"/>
              </a:rPr>
              <a:t>C.Petcu</a:t>
            </a:r>
            <a:r>
              <a:rPr lang="en-US" sz="1050" b="1" i="1" dirty="0" smtClean="0">
                <a:solidFill>
                  <a:srgbClr val="000090"/>
                </a:solidFill>
                <a:latin typeface="Helvetica Neue"/>
                <a:cs typeface="Helvetica Neue"/>
              </a:rPr>
              <a:t> and </a:t>
            </a:r>
            <a:r>
              <a:rPr lang="en-US" sz="1050" b="1" i="1" dirty="0" err="1" smtClean="0">
                <a:solidFill>
                  <a:srgbClr val="000090"/>
                </a:solidFill>
                <a:latin typeface="Helvetica Neue"/>
                <a:cs typeface="Helvetica Neue"/>
              </a:rPr>
              <a:t>E.Udup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093973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Cryogenic Stopping Cell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0" name="Picture 9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87028" y="2065164"/>
            <a:ext cx="5242560" cy="4500245"/>
            <a:chOff x="0" y="0"/>
            <a:chExt cx="7392116" cy="5328592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392116" cy="5328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" name="Group 12"/>
            <p:cNvGrpSpPr/>
            <p:nvPr/>
          </p:nvGrpSpPr>
          <p:grpSpPr>
            <a:xfrm>
              <a:off x="176042" y="3240360"/>
              <a:ext cx="893225" cy="648072"/>
              <a:chOff x="176042" y="3240360"/>
              <a:chExt cx="893225" cy="648072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176042" y="3240360"/>
                <a:ext cx="519330" cy="6480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bg-BG" sz="1100">
                    <a:effectLst/>
                    <a:ea typeface="Times New Roman"/>
                    <a:cs typeface="Times New Roman"/>
                  </a:rPr>
                  <a:t> </a:t>
                </a:r>
                <a:endParaRPr lang="bg-BG" sz="1100">
                  <a:effectLst/>
                  <a:ea typeface="Calibri"/>
                  <a:cs typeface="Times New Roman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449562" y="3480059"/>
                <a:ext cx="619705" cy="19638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bg-BG" sz="1100">
                    <a:effectLst/>
                    <a:ea typeface="Times New Roman"/>
                    <a:cs typeface="Times New Roman"/>
                  </a:rPr>
                  <a:t> </a:t>
                </a:r>
                <a:endParaRPr lang="bg-BG" sz="1100">
                  <a:effectLst/>
                  <a:ea typeface="Calibri"/>
                  <a:cs typeface="Times New Roman"/>
                </a:endParaRPr>
              </a:p>
            </p:txBody>
          </p:sp>
        </p:grpSp>
        <p:sp>
          <p:nvSpPr>
            <p:cNvPr id="14" name="TextBox 6"/>
            <p:cNvSpPr txBox="1"/>
            <p:nvPr/>
          </p:nvSpPr>
          <p:spPr>
            <a:xfrm>
              <a:off x="119307" y="3398035"/>
              <a:ext cx="862965" cy="37020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l-GR" sz="900" kern="1200">
                  <a:solidFill>
                    <a:srgbClr val="000000"/>
                  </a:solidFill>
                  <a:effectLst/>
                  <a:latin typeface="Calibri"/>
                  <a:ea typeface="Times New Roman"/>
                  <a:cs typeface="Times New Roman"/>
                </a:rPr>
                <a:t>γ</a:t>
              </a:r>
              <a:r>
                <a:rPr lang="en-US" sz="900" kern="1200">
                  <a:solidFill>
                    <a:srgbClr val="000000"/>
                  </a:solidFill>
                  <a:effectLst/>
                  <a:latin typeface="Calibri"/>
                  <a:ea typeface="Times New Roman"/>
                  <a:cs typeface="Times New Roman"/>
                </a:rPr>
                <a:t> beam</a:t>
              </a:r>
              <a:endParaRPr lang="bg-BG" sz="120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V="1">
              <a:off x="1703484" y="3480059"/>
              <a:ext cx="288032" cy="19638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2063524" y="3476023"/>
              <a:ext cx="288032" cy="19638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2423564" y="3456384"/>
              <a:ext cx="288032" cy="19638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2755894" y="3476023"/>
              <a:ext cx="288032" cy="19638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3143644" y="3486827"/>
              <a:ext cx="288032" cy="19638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3503684" y="3456384"/>
              <a:ext cx="288032" cy="19638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3863724" y="3456384"/>
              <a:ext cx="288032" cy="19638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4223764" y="3456384"/>
              <a:ext cx="288032" cy="19638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4583804" y="3476023"/>
              <a:ext cx="288032" cy="19638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4871836" y="3476023"/>
              <a:ext cx="288032" cy="19638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5159868" y="3476023"/>
              <a:ext cx="288032" cy="19638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5447900" y="3476023"/>
              <a:ext cx="288032" cy="19638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6075752" y="3939113"/>
            <a:ext cx="1872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technical design 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at GSI, Darmstadt</a:t>
            </a:r>
            <a:endParaRPr lang="bg-BG" b="1" dirty="0">
              <a:solidFill>
                <a:srgbClr val="00206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8052" y="976038"/>
            <a:ext cx="2679388" cy="101566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50% efficiency, </a:t>
            </a:r>
          </a:p>
          <a:p>
            <a:r>
              <a:rPr lang="en-US" sz="2000" b="1" dirty="0" smtClean="0"/>
              <a:t>5 </a:t>
            </a:r>
            <a:r>
              <a:rPr lang="en-US" sz="2000" b="1" dirty="0" err="1" smtClean="0"/>
              <a:t>ms</a:t>
            </a:r>
            <a:r>
              <a:rPr lang="en-US" sz="2000" b="1" dirty="0" smtClean="0"/>
              <a:t> extraction time</a:t>
            </a:r>
          </a:p>
          <a:p>
            <a:r>
              <a:rPr lang="en-US" sz="2000" b="1" dirty="0" smtClean="0"/>
              <a:t>at a rate of ~ 10</a:t>
            </a:r>
            <a:r>
              <a:rPr lang="en-US" sz="2000" b="1" baseline="30000" dirty="0" smtClean="0"/>
              <a:t>7</a:t>
            </a:r>
            <a:r>
              <a:rPr lang="en-US" sz="2000" b="1" dirty="0" smtClean="0"/>
              <a:t> ions/s</a:t>
            </a:r>
            <a:endParaRPr lang="bg-BG" sz="20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5859636" y="5062205"/>
            <a:ext cx="31925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He gas @ 70 </a:t>
            </a:r>
            <a:r>
              <a:rPr lang="en-US" sz="2000" b="1" dirty="0" smtClean="0"/>
              <a:t>K</a:t>
            </a:r>
          </a:p>
          <a:p>
            <a:r>
              <a:rPr lang="en-US" sz="2000" b="1" dirty="0" smtClean="0"/>
              <a:t>pressure 300 </a:t>
            </a:r>
            <a:r>
              <a:rPr lang="en-US" sz="2000" b="1" dirty="0" err="1" smtClean="0"/>
              <a:t>mb</a:t>
            </a:r>
            <a:r>
              <a:rPr lang="en-US" sz="2000" b="1" dirty="0" smtClean="0"/>
              <a:t> and 10 </a:t>
            </a:r>
            <a:r>
              <a:rPr lang="en-US" sz="2000" b="1" dirty="0" err="1" smtClean="0"/>
              <a:t>mb</a:t>
            </a:r>
            <a:r>
              <a:rPr lang="en-US" sz="2000" b="1" dirty="0" smtClean="0"/>
              <a:t> </a:t>
            </a:r>
          </a:p>
          <a:p>
            <a:r>
              <a:rPr lang="en-US" sz="2000" b="1" dirty="0" smtClean="0"/>
              <a:t>&gt; 100 V/</a:t>
            </a:r>
            <a:r>
              <a:rPr lang="en-US" sz="2000" b="1" dirty="0" err="1" smtClean="0"/>
              <a:t>sm</a:t>
            </a:r>
            <a:r>
              <a:rPr lang="en-US" sz="2000" b="1" dirty="0" smtClean="0"/>
              <a:t> DC field</a:t>
            </a:r>
          </a:p>
          <a:p>
            <a:r>
              <a:rPr lang="en-US" sz="2000" b="1" dirty="0" smtClean="0"/>
              <a:t>RF carpet</a:t>
            </a:r>
            <a:r>
              <a:rPr lang="en-US" dirty="0" smtClean="0"/>
              <a:t> 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806793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Photofission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0" name="Picture 9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64928"/>
            <a:ext cx="7517216" cy="398493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1891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1"/>
          <p:cNvSpPr>
            <a:spLocks noGrp="1"/>
          </p:cNvSpPr>
          <p:nvPr>
            <p:ph idx="4294967295"/>
          </p:nvPr>
        </p:nvSpPr>
        <p:spPr>
          <a:xfrm>
            <a:off x="0" y="788988"/>
            <a:ext cx="9144000" cy="60690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spcBef>
                <a:spcPts val="1200"/>
              </a:spcBef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Nuclear Physics </a:t>
            </a:r>
            <a:r>
              <a:rPr lang="en-US" sz="1800" b="1" dirty="0" smtClean="0">
                <a:solidFill>
                  <a:srgbClr val="000090"/>
                </a:solidFill>
                <a:latin typeface="Helvetica Neue"/>
                <a:cs typeface="Helvetica Neue"/>
              </a:rPr>
              <a:t>research with extreme electromagnetic fields</a:t>
            </a:r>
          </a:p>
          <a:p>
            <a:pPr marL="0" indent="0" algn="ctr">
              <a:lnSpc>
                <a:spcPct val="150000"/>
              </a:lnSpc>
              <a:spcBef>
                <a:spcPts val="1200"/>
              </a:spcBef>
              <a:buNone/>
            </a:pPr>
            <a:r>
              <a:rPr lang="en-US" sz="1800" b="1" dirty="0" smtClean="0">
                <a:solidFill>
                  <a:srgbClr val="000090"/>
                </a:solidFill>
                <a:latin typeface="Helvetica Neue"/>
                <a:cs typeface="Helvetica Neue"/>
              </a:rPr>
              <a:t>                                                            </a:t>
            </a:r>
            <a:r>
              <a:rPr lang="en-US" sz="18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 Host for two major systems</a:t>
            </a:r>
          </a:p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en-US" sz="1800" b="1" dirty="0" smtClean="0">
                <a:solidFill>
                  <a:srgbClr val="000090"/>
                </a:solidFill>
                <a:latin typeface="Helvetica Neue"/>
                <a:cs typeface="Helvetica Neue"/>
              </a:rPr>
              <a:t> Based on the National Physics                </a:t>
            </a:r>
            <a:r>
              <a:rPr lang="en-US" sz="1800" b="1" dirty="0" smtClean="0">
                <a:solidFill>
                  <a:srgbClr val="008000"/>
                </a:solidFill>
                <a:latin typeface="Helvetica Neue"/>
                <a:cs typeface="Helvetica Neue"/>
              </a:rPr>
              <a:t>2 x 10 PW High–Power Lasers System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 b="1" dirty="0" smtClean="0">
                <a:solidFill>
                  <a:srgbClr val="000090"/>
                </a:solidFill>
                <a:latin typeface="Helvetica Neue"/>
                <a:cs typeface="Helvetica Neue"/>
              </a:rPr>
              <a:t>Platform in </a:t>
            </a:r>
            <a:r>
              <a:rPr lang="en-US" sz="1800" b="1" dirty="0" err="1" smtClean="0">
                <a:solidFill>
                  <a:srgbClr val="000090"/>
                </a:solidFill>
                <a:latin typeface="Helvetica Neue"/>
                <a:cs typeface="Helvetica Neue"/>
              </a:rPr>
              <a:t>Magurele</a:t>
            </a:r>
            <a:r>
              <a:rPr lang="en-US" sz="1800" b="1" dirty="0" smtClean="0">
                <a:solidFill>
                  <a:srgbClr val="000090"/>
                </a:solidFill>
                <a:latin typeface="Helvetica Neue"/>
                <a:cs typeface="Helvetica Neue"/>
              </a:rPr>
              <a:t> (Bucharest)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800" b="1" dirty="0">
              <a:solidFill>
                <a:srgbClr val="000090"/>
              </a:solidFill>
              <a:latin typeface="Helvetica Neue"/>
              <a:cs typeface="Helvetica Neue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800" b="1" dirty="0" smtClean="0">
              <a:solidFill>
                <a:srgbClr val="000090"/>
              </a:solidFill>
              <a:latin typeface="Helvetica Neue"/>
              <a:cs typeface="Helvetica Neue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rgbClr val="000090"/>
                </a:solidFill>
                <a:latin typeface="Helvetica Neue"/>
                <a:cs typeface="Helvetica Neue"/>
              </a:rPr>
              <a:t> </a:t>
            </a:r>
            <a:r>
              <a:rPr lang="en-US" sz="1800" b="1" dirty="0" smtClean="0">
                <a:solidFill>
                  <a:srgbClr val="000090"/>
                </a:solidFill>
                <a:latin typeface="Helvetica Neue"/>
                <a:cs typeface="Helvetica Neue"/>
              </a:rPr>
              <a:t>                                                                                    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 b="1" dirty="0" smtClean="0">
                <a:solidFill>
                  <a:srgbClr val="000090"/>
                </a:solidFill>
                <a:latin typeface="Helvetica Neue"/>
                <a:cs typeface="Helvetica Neue"/>
              </a:rPr>
              <a:t>                                                        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                                                                      </a:t>
            </a:r>
            <a:r>
              <a:rPr lang="en-US" sz="1800" b="1" dirty="0" smtClean="0">
                <a:solidFill>
                  <a:srgbClr val="FF6600"/>
                </a:solidFill>
                <a:latin typeface="Helvetica Neue"/>
                <a:cs typeface="Helvetica Neue"/>
              </a:rPr>
              <a:t>High Brilliance Gamma Beam System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 b="1" dirty="0" smtClean="0">
                <a:solidFill>
                  <a:srgbClr val="000090"/>
                </a:solidFill>
                <a:latin typeface="Helvetica Neue"/>
                <a:cs typeface="Helvetica Neue"/>
              </a:rPr>
              <a:t> </a:t>
            </a:r>
            <a:endParaRPr lang="en-US" sz="1800" b="1" dirty="0">
              <a:solidFill>
                <a:srgbClr val="000090"/>
              </a:solidFill>
              <a:latin typeface="Helvetica Neue"/>
              <a:cs typeface="Helvetica Neue"/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title" idx="4294967295"/>
          </p:nvPr>
        </p:nvSpPr>
        <p:spPr>
          <a:xfrm>
            <a:off x="0" y="-9525"/>
            <a:ext cx="7942066" cy="7604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 marL="180000" algn="l"/>
            <a:r>
              <a:rPr lang="en-US" sz="2800" dirty="0" smtClean="0">
                <a:solidFill>
                  <a:srgbClr val="FF66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</a:t>
            </a:r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xtreme </a:t>
            </a:r>
            <a:r>
              <a:rPr lang="en-US" sz="2800" dirty="0" smtClean="0">
                <a:solidFill>
                  <a:srgbClr val="FF66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</a:t>
            </a:r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ight </a:t>
            </a:r>
            <a:r>
              <a:rPr lang="en-US" sz="2800" dirty="0" smtClean="0">
                <a:solidFill>
                  <a:srgbClr val="FF66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</a:t>
            </a:r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nfrastructure – Nuclear Physics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5" name="Picture 4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901700" y="-673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Segnaposto contenuto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81"/>
          <a:stretch/>
        </p:blipFill>
        <p:spPr>
          <a:xfrm>
            <a:off x="4686300" y="5136797"/>
            <a:ext cx="3960000" cy="13237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7407" b="20812"/>
          <a:stretch/>
        </p:blipFill>
        <p:spPr>
          <a:xfrm>
            <a:off x="4495800" y="2565399"/>
            <a:ext cx="3960000" cy="1306676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2552700" y="3352800"/>
            <a:ext cx="2133600" cy="77470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540000" y="4279900"/>
            <a:ext cx="2133600" cy="118110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251700" y="3847068"/>
            <a:ext cx="1401420" cy="2539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050" b="1" i="1" dirty="0" smtClean="0">
                <a:solidFill>
                  <a:srgbClr val="000090"/>
                </a:solidFill>
                <a:latin typeface="Helvetica"/>
                <a:cs typeface="Helvetica"/>
              </a:rPr>
              <a:t>Thales </a:t>
            </a:r>
            <a:r>
              <a:rPr lang="en-US" sz="1050" b="1" i="1" dirty="0" err="1" smtClean="0">
                <a:solidFill>
                  <a:srgbClr val="000090"/>
                </a:solidFill>
                <a:latin typeface="Helvetica"/>
                <a:cs typeface="Helvetica"/>
              </a:rPr>
              <a:t>Optronique</a:t>
            </a:r>
            <a:endParaRPr lang="en-US" sz="1050" b="1" i="1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04100" y="6435111"/>
            <a:ext cx="1102398" cy="2539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050" b="1" i="1" dirty="0" err="1" smtClean="0">
                <a:solidFill>
                  <a:srgbClr val="000090"/>
                </a:solidFill>
                <a:latin typeface="Helvetica"/>
                <a:cs typeface="Helvetica"/>
              </a:rPr>
              <a:t>EuroGammaS</a:t>
            </a:r>
            <a:endParaRPr lang="en-US" sz="1050" b="1" i="1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7" y="3001438"/>
            <a:ext cx="4031994" cy="2525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185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Gamma Beam Industrial Applications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0" name="Picture 9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4559709" y="3012562"/>
            <a:ext cx="4408979" cy="2188791"/>
            <a:chOff x="568887" y="1876999"/>
            <a:chExt cx="4262078" cy="2332452"/>
          </a:xfrm>
        </p:grpSpPr>
        <p:pic>
          <p:nvPicPr>
            <p:cNvPr id="12" name="Picture 11" descr="Eliade_white.eps.eps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391092" y="1878086"/>
              <a:ext cx="2439873" cy="2331365"/>
            </a:xfrm>
            <a:prstGeom prst="rect">
              <a:avLst/>
            </a:prstGeom>
          </p:spPr>
        </p:pic>
        <p:sp>
          <p:nvSpPr>
            <p:cNvPr id="13" name="Flowchart: Direct Access Storage 12"/>
            <p:cNvSpPr/>
            <p:nvPr/>
          </p:nvSpPr>
          <p:spPr>
            <a:xfrm>
              <a:off x="3560976" y="2940936"/>
              <a:ext cx="239248" cy="223106"/>
            </a:xfrm>
            <a:prstGeom prst="flowChartMagneticDrum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Helvetica"/>
                <a:cs typeface="Helvetica"/>
              </a:endParaRPr>
            </a:p>
          </p:txBody>
        </p:sp>
        <p:cxnSp>
          <p:nvCxnSpPr>
            <p:cNvPr id="14" name="Straight Arrow Connector 13"/>
            <p:cNvCxnSpPr>
              <a:endCxn id="13" idx="0"/>
            </p:cNvCxnSpPr>
            <p:nvPr/>
          </p:nvCxnSpPr>
          <p:spPr>
            <a:xfrm rot="5400000">
              <a:off x="3361133" y="2501845"/>
              <a:ext cx="758558" cy="11962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3680600" y="1876999"/>
              <a:ext cx="973293" cy="360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Helvetica"/>
                  <a:cs typeface="Helvetica"/>
                </a:rPr>
                <a:t>Object</a:t>
              </a:r>
              <a:endParaRPr lang="en-US" sz="1600" dirty="0">
                <a:latin typeface="Helvetica"/>
                <a:cs typeface="Helvetica"/>
              </a:endParaRPr>
            </a:p>
          </p:txBody>
        </p:sp>
        <p:grpSp>
          <p:nvGrpSpPr>
            <p:cNvPr id="16" name="Group 67"/>
            <p:cNvGrpSpPr/>
            <p:nvPr/>
          </p:nvGrpSpPr>
          <p:grpSpPr>
            <a:xfrm>
              <a:off x="1565287" y="2719097"/>
              <a:ext cx="294442" cy="755845"/>
              <a:chOff x="6954109" y="2581275"/>
              <a:chExt cx="504065" cy="1129420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6954109" y="2581275"/>
                <a:ext cx="392044" cy="482859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Helvetica"/>
                  <a:cs typeface="Helvetica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7346163" y="2581275"/>
                <a:ext cx="112011" cy="482860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Helvetica"/>
                  <a:cs typeface="Helvetica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6954109" y="3227834"/>
                <a:ext cx="392044" cy="482859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Helvetica"/>
                  <a:cs typeface="Helvetica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7346154" y="3223271"/>
                <a:ext cx="112011" cy="487424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Helvetica"/>
                  <a:cs typeface="Helvetica"/>
                </a:endParaRPr>
              </a:p>
            </p:txBody>
          </p:sp>
        </p:grpSp>
        <p:cxnSp>
          <p:nvCxnSpPr>
            <p:cNvPr id="17" name="Straight Connector 16"/>
            <p:cNvCxnSpPr/>
            <p:nvPr/>
          </p:nvCxnSpPr>
          <p:spPr>
            <a:xfrm flipV="1">
              <a:off x="942055" y="3066282"/>
              <a:ext cx="3129613" cy="3266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788706" y="3098942"/>
              <a:ext cx="597344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568887" y="2115307"/>
              <a:ext cx="984518" cy="623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Helvetica"/>
                  <a:cs typeface="Helvetica"/>
                </a:rPr>
                <a:t>ELI-NP</a:t>
              </a:r>
            </a:p>
            <a:p>
              <a:r>
                <a:rPr lang="el-GR" sz="1600" dirty="0" smtClean="0">
                  <a:latin typeface="Symbol" charset="2"/>
                  <a:cs typeface="Symbol" charset="2"/>
                </a:rPr>
                <a:t>γ</a:t>
              </a:r>
              <a:r>
                <a:rPr lang="en-US" sz="1600" dirty="0" smtClean="0">
                  <a:latin typeface="Helvetica"/>
                  <a:cs typeface="Helvetica"/>
                </a:rPr>
                <a:t> beam</a:t>
              </a:r>
              <a:endParaRPr lang="en-US" sz="1600" dirty="0">
                <a:latin typeface="Helvetica"/>
                <a:cs typeface="Helvetica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70923" y="5277553"/>
            <a:ext cx="7911078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Two experimental methods will be carried out:  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Helvetica"/>
                <a:cs typeface="Helvetica"/>
              </a:rPr>
              <a:t>  </a:t>
            </a:r>
            <a:r>
              <a:rPr lang="en-US" b="1" dirty="0" smtClean="0">
                <a:latin typeface="Helvetica"/>
                <a:cs typeface="Helvetica"/>
              </a:rPr>
              <a:t>Scattering NRF</a:t>
            </a:r>
            <a:r>
              <a:rPr lang="en-US" b="1" dirty="0">
                <a:latin typeface="Helvetica"/>
                <a:cs typeface="Helvetica"/>
              </a:rPr>
              <a:t> </a:t>
            </a:r>
            <a:r>
              <a:rPr lang="en-US" b="1" dirty="0" smtClean="0">
                <a:latin typeface="Helvetica"/>
                <a:cs typeface="Helvetica"/>
              </a:rPr>
              <a:t>–</a:t>
            </a:r>
            <a:r>
              <a:rPr lang="en-US" dirty="0" smtClean="0">
                <a:latin typeface="Helvetica"/>
                <a:cs typeface="Helvetica"/>
              </a:rPr>
              <a:t> Standard  Method in Nuclear </a:t>
            </a:r>
            <a:r>
              <a:rPr lang="en-US" dirty="0">
                <a:latin typeface="Helvetica"/>
                <a:cs typeface="Helvetica"/>
              </a:rPr>
              <a:t>P</a:t>
            </a:r>
            <a:r>
              <a:rPr lang="en-US" dirty="0" smtClean="0">
                <a:latin typeface="Helvetica"/>
                <a:cs typeface="Helvetica"/>
              </a:rPr>
              <a:t>hysics Study</a:t>
            </a:r>
            <a:endParaRPr lang="en-US" dirty="0">
              <a:latin typeface="Helvetica"/>
              <a:cs typeface="Helvetica"/>
            </a:endParaRP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Helvetica"/>
                <a:cs typeface="Helvetica"/>
              </a:rPr>
              <a:t>  </a:t>
            </a:r>
            <a:r>
              <a:rPr lang="en-US" b="1" dirty="0">
                <a:latin typeface="Helvetica"/>
                <a:cs typeface="Helvetica"/>
              </a:rPr>
              <a:t>S</a:t>
            </a:r>
            <a:r>
              <a:rPr lang="en-US" b="1" dirty="0" smtClean="0">
                <a:latin typeface="Helvetica"/>
                <a:cs typeface="Helvetica"/>
              </a:rPr>
              <a:t>elf-absorption/Transmission  NRF  </a:t>
            </a:r>
            <a:r>
              <a:rPr lang="en-US" dirty="0" smtClean="0">
                <a:latin typeface="Helvetica"/>
                <a:cs typeface="Helvetica"/>
              </a:rPr>
              <a:t>(proposed by </a:t>
            </a:r>
            <a:r>
              <a:rPr lang="en-US" dirty="0" err="1" smtClean="0">
                <a:latin typeface="Helvetica"/>
                <a:cs typeface="Helvetica"/>
              </a:rPr>
              <a:t>Bertozzi</a:t>
            </a:r>
            <a:r>
              <a:rPr lang="en-US" dirty="0" smtClean="0">
                <a:latin typeface="Helvetica"/>
                <a:cs typeface="Helvetica"/>
              </a:rPr>
              <a:t> in 2005)</a:t>
            </a:r>
          </a:p>
          <a:p>
            <a:pPr lvl="2"/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>
                <a:latin typeface="Helvetica"/>
                <a:cs typeface="Helvetica"/>
              </a:rPr>
              <a:t>M</a:t>
            </a:r>
            <a:r>
              <a:rPr lang="en-US" dirty="0" smtClean="0">
                <a:latin typeface="Helvetica"/>
                <a:cs typeface="Helvetica"/>
              </a:rPr>
              <a:t>ain interest in SNM control management </a:t>
            </a:r>
          </a:p>
        </p:txBody>
      </p:sp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990600" y="2929837"/>
            <a:ext cx="7887035" cy="2300575"/>
            <a:chOff x="606650" y="2446028"/>
            <a:chExt cx="7999577" cy="2397828"/>
          </a:xfrm>
        </p:grpSpPr>
        <p:grpSp>
          <p:nvGrpSpPr>
            <p:cNvPr id="26" name="Group 25"/>
            <p:cNvGrpSpPr/>
            <p:nvPr/>
          </p:nvGrpSpPr>
          <p:grpSpPr>
            <a:xfrm>
              <a:off x="5012434" y="2446028"/>
              <a:ext cx="3593793" cy="2397828"/>
              <a:chOff x="3124200" y="2404484"/>
              <a:chExt cx="3593793" cy="2397828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3124200" y="2470947"/>
                <a:ext cx="2547027" cy="2331365"/>
                <a:chOff x="3124200" y="2470947"/>
                <a:chExt cx="2547027" cy="2331365"/>
              </a:xfrm>
            </p:grpSpPr>
            <p:pic>
              <p:nvPicPr>
                <p:cNvPr id="49" name="Picture 48" descr="Eliade_white.eps.eps"/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124200" y="2470947"/>
                  <a:ext cx="2547027" cy="2331365"/>
                </a:xfrm>
                <a:prstGeom prst="rect">
                  <a:avLst/>
                </a:prstGeom>
              </p:spPr>
            </p:pic>
            <p:sp>
              <p:nvSpPr>
                <p:cNvPr id="50" name="Flowchart: Direct Access Storage 15"/>
                <p:cNvSpPr/>
                <p:nvPr/>
              </p:nvSpPr>
              <p:spPr>
                <a:xfrm>
                  <a:off x="4360208" y="3533797"/>
                  <a:ext cx="61203" cy="223106"/>
                </a:xfrm>
                <a:prstGeom prst="flowChartMagneticDrum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Helvetica"/>
                    <a:cs typeface="Helvetica"/>
                  </a:endParaRPr>
                </a:p>
              </p:txBody>
            </p:sp>
            <p:cxnSp>
              <p:nvCxnSpPr>
                <p:cNvPr id="51" name="Straight Arrow Connector 50"/>
                <p:cNvCxnSpPr/>
                <p:nvPr/>
              </p:nvCxnSpPr>
              <p:spPr>
                <a:xfrm rot="5400000">
                  <a:off x="4115854" y="3050195"/>
                  <a:ext cx="758558" cy="208646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8" name="TextBox 47"/>
              <p:cNvSpPr txBox="1"/>
              <p:nvPr/>
            </p:nvSpPr>
            <p:spPr>
              <a:xfrm>
                <a:off x="4599456" y="2404484"/>
                <a:ext cx="2118537" cy="3528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Helvetica"/>
                    <a:cs typeface="Helvetica"/>
                  </a:rPr>
                  <a:t>Witness foil (sample)</a:t>
                </a:r>
                <a:endParaRPr lang="en-US" sz="1600" dirty="0">
                  <a:latin typeface="Helvetica"/>
                  <a:cs typeface="Helvetica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2796412" y="2647506"/>
              <a:ext cx="755475" cy="60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Helvetica"/>
                  <a:cs typeface="Helvetica"/>
                </a:rPr>
                <a:t>Object</a:t>
              </a:r>
              <a:endParaRPr lang="en-US" sz="1600" dirty="0">
                <a:latin typeface="Helvetica"/>
                <a:cs typeface="Helvetica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666697" y="3712773"/>
              <a:ext cx="457200" cy="637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606650" y="2861290"/>
              <a:ext cx="805281" cy="1122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Helvetica"/>
                  <a:cs typeface="Helvetica"/>
                </a:rPr>
                <a:t>ELI-NP</a:t>
              </a:r>
            </a:p>
            <a:p>
              <a:r>
                <a:rPr lang="el-GR" sz="1600" dirty="0" smtClean="0">
                  <a:latin typeface="Helvetica"/>
                  <a:cs typeface="Helvetica"/>
                </a:rPr>
                <a:t>γ</a:t>
              </a:r>
              <a:r>
                <a:rPr lang="en-US" sz="1600" dirty="0" smtClean="0">
                  <a:latin typeface="Helvetica"/>
                  <a:cs typeface="Helvetica"/>
                </a:rPr>
                <a:t> beam</a:t>
              </a:r>
              <a:endParaRPr lang="en-US" sz="1600" dirty="0">
                <a:latin typeface="Helvetica"/>
                <a:cs typeface="Helvetica"/>
              </a:endParaRPr>
            </a:p>
          </p:txBody>
        </p:sp>
        <p:pic>
          <p:nvPicPr>
            <p:cNvPr id="30" name="Picture 29" descr="nrf_barrel.jpg"/>
            <p:cNvPicPr>
              <a:picLocks noChangeAspect="1"/>
            </p:cNvPicPr>
            <p:nvPr/>
          </p:nvPicPr>
          <p:blipFill>
            <a:blip r:embed="rId4" cstate="print"/>
            <a:srcRect l="57087" t="22076" r="18501" b="33499"/>
            <a:stretch>
              <a:fillRect/>
            </a:stretch>
          </p:blipFill>
          <p:spPr>
            <a:xfrm>
              <a:off x="2623876" y="2999940"/>
              <a:ext cx="1097244" cy="1419291"/>
            </a:xfrm>
            <a:prstGeom prst="rect">
              <a:avLst/>
            </a:prstGeom>
          </p:spPr>
        </p:pic>
        <p:cxnSp>
          <p:nvCxnSpPr>
            <p:cNvPr id="31" name="Straight Connector 30"/>
            <p:cNvCxnSpPr/>
            <p:nvPr/>
          </p:nvCxnSpPr>
          <p:spPr>
            <a:xfrm>
              <a:off x="1009291" y="3709586"/>
              <a:ext cx="5219501" cy="6374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2" name="Group 40"/>
            <p:cNvGrpSpPr/>
            <p:nvPr/>
          </p:nvGrpSpPr>
          <p:grpSpPr>
            <a:xfrm>
              <a:off x="4276990" y="3351739"/>
              <a:ext cx="294439" cy="755847"/>
              <a:chOff x="6954109" y="2581274"/>
              <a:chExt cx="504056" cy="1129422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6954109" y="2581275"/>
                <a:ext cx="392044" cy="482859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Helvetica"/>
                  <a:cs typeface="Helvetica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7346154" y="2581274"/>
                <a:ext cx="112011" cy="482860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Helvetica"/>
                  <a:cs typeface="Helvetica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6954109" y="3227834"/>
                <a:ext cx="392044" cy="482859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Helvetica"/>
                  <a:cs typeface="Helvetica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7346154" y="3223272"/>
                <a:ext cx="112011" cy="487424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Helvetica"/>
                  <a:cs typeface="Helvetica"/>
                </a:endParaRPr>
              </a:p>
            </p:txBody>
          </p:sp>
        </p:grpSp>
        <p:grpSp>
          <p:nvGrpSpPr>
            <p:cNvPr id="33" name="Group 41"/>
            <p:cNvGrpSpPr/>
            <p:nvPr/>
          </p:nvGrpSpPr>
          <p:grpSpPr>
            <a:xfrm>
              <a:off x="1833032" y="3341225"/>
              <a:ext cx="273488" cy="766361"/>
              <a:chOff x="3513206" y="2581275"/>
              <a:chExt cx="468193" cy="1145134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3513206" y="2585585"/>
                <a:ext cx="392044" cy="482859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Helvetica"/>
                  <a:cs typeface="Helvetica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 flipH="1">
                <a:off x="3903131" y="2581275"/>
                <a:ext cx="78268" cy="487170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Helvetica"/>
                  <a:cs typeface="Helvetica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3513206" y="3232144"/>
                <a:ext cx="392044" cy="482859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Helvetica"/>
                  <a:cs typeface="Helvetica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 flipH="1">
                <a:off x="3881227" y="3239239"/>
                <a:ext cx="78268" cy="487170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Helvetica"/>
                  <a:cs typeface="Helvetica"/>
                </a:endParaRPr>
              </a:p>
            </p:txBody>
          </p:sp>
        </p:grpSp>
      </p:grpSp>
      <p:sp>
        <p:nvSpPr>
          <p:cNvPr id="52" name="Rectangle 51"/>
          <p:cNvSpPr/>
          <p:nvPr/>
        </p:nvSpPr>
        <p:spPr>
          <a:xfrm>
            <a:off x="405315" y="1511870"/>
            <a:ext cx="6324600" cy="92333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dirty="0" smtClean="0">
                <a:latin typeface="Helvetica"/>
                <a:cs typeface="Helvetica"/>
              </a:rPr>
              <a:t>High intensity gamma </a:t>
            </a:r>
            <a:r>
              <a:rPr lang="en-US" dirty="0">
                <a:latin typeface="Helvetica"/>
                <a:cs typeface="Helvetica"/>
              </a:rPr>
              <a:t>beam </a:t>
            </a:r>
            <a:r>
              <a:rPr lang="en-US" dirty="0" smtClean="0">
                <a:latin typeface="Helvetica"/>
                <a:cs typeface="Helvetica"/>
              </a:rPr>
              <a:t>and small bandwidth</a:t>
            </a:r>
          </a:p>
          <a:p>
            <a:pPr marL="342900" indent="-342900">
              <a:buFont typeface="Wingdings" charset="2"/>
              <a:buChar char="ü"/>
            </a:pPr>
            <a:r>
              <a:rPr lang="en-US" dirty="0" smtClean="0">
                <a:latin typeface="Helvetica"/>
                <a:cs typeface="Helvetica"/>
              </a:rPr>
              <a:t>Tunable energy</a:t>
            </a:r>
          </a:p>
          <a:p>
            <a:pPr marL="342900" indent="-342900">
              <a:buFont typeface="Wingdings" charset="2"/>
              <a:buChar char="ü"/>
            </a:pPr>
            <a:r>
              <a:rPr lang="en-US" dirty="0">
                <a:latin typeface="Helvetica"/>
                <a:cs typeface="Helvetica"/>
              </a:rPr>
              <a:t>H</a:t>
            </a:r>
            <a:r>
              <a:rPr lang="en-US" dirty="0" smtClean="0">
                <a:latin typeface="Helvetica"/>
                <a:cs typeface="Helvetica"/>
              </a:rPr>
              <a:t>igh efficiency detector array – ELIADE 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53" name="図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56" y="3017659"/>
            <a:ext cx="3571287" cy="20528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0922" y="904502"/>
            <a:ext cx="71840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Active interrogation – Nuclear  resonance fluorescence</a:t>
            </a:r>
          </a:p>
        </p:txBody>
      </p:sp>
    </p:spTree>
    <p:extLst>
      <p:ext uri="{BB962C8B-B14F-4D97-AF65-F5344CB8AC3E}">
        <p14:creationId xmlns:p14="http://schemas.microsoft.com/office/powerpoint/2010/main" val="2367018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Gamma Beam Industrial Applications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0" name="Picture 9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pic>
        <p:nvPicPr>
          <p:cNvPr id="79" name="Picture 78" descr="pencil-beam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042" y="1561657"/>
            <a:ext cx="5834151" cy="3429000"/>
          </a:xfrm>
          <a:prstGeom prst="rect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318349" y="1561657"/>
            <a:ext cx="2501051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/>
              <a:t>Two tomography tables with biaxial movement and rotation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Various collimators with collimation holes between 0.2 mm and 5 mm.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High volume detector for pencil-beam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2D detector for cone-beam:  CCD based gamma-ray camera or 2D flat panel</a:t>
            </a:r>
          </a:p>
          <a:p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3519537" y="5599245"/>
            <a:ext cx="40959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Implementation: 2015 -2017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Operation: 2018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58131" y="930111"/>
            <a:ext cx="3946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90"/>
                </a:solidFill>
                <a:cs typeface="Arial" pitchFamily="34" charset="0"/>
              </a:rPr>
              <a:t>Industrial Radiography and Tomography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38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Positrons for Material Sciences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0" name="Picture 9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31" y="1712981"/>
            <a:ext cx="2555994" cy="3102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TextBox 31"/>
          <p:cNvSpPr txBox="1">
            <a:spLocks noChangeAspect="1"/>
          </p:cNvSpPr>
          <p:nvPr/>
        </p:nvSpPr>
        <p:spPr>
          <a:xfrm>
            <a:off x="518179" y="943529"/>
            <a:ext cx="2428870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</a:t>
            </a:r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he ELI-NP e</a:t>
            </a:r>
            <a:r>
              <a:rPr lang="en-US" baseline="300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+</a:t>
            </a:r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factory</a:t>
            </a:r>
            <a:endParaRPr lang="bg-BG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390009" y="1116842"/>
            <a:ext cx="4698380" cy="53553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i="1" u="sng" dirty="0" smtClean="0">
                <a:solidFill>
                  <a:srgbClr val="800000"/>
                </a:solidFill>
                <a:latin typeface="Helvetica"/>
                <a:ea typeface="Calibri" panose="020F0502020204030204" pitchFamily="34" charset="0"/>
                <a:cs typeface="Helvetica"/>
              </a:rPr>
              <a:t>Production method</a:t>
            </a:r>
            <a:endParaRPr lang="en-US" b="1" u="sng" dirty="0" smtClean="0">
              <a:solidFill>
                <a:srgbClr val="800000"/>
              </a:solidFill>
              <a:latin typeface="Helvetica"/>
              <a:ea typeface="Calibri" panose="020F0502020204030204" pitchFamily="34" charset="0"/>
              <a:cs typeface="Helvetic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Helvetica"/>
                <a:ea typeface="Calibri" panose="020F0502020204030204" pitchFamily="34" charset="0"/>
                <a:cs typeface="Helvetica"/>
              </a:rPr>
              <a:t>(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en-US" dirty="0">
                <a:latin typeface="Helvetica"/>
                <a:ea typeface="Calibri" panose="020F0502020204030204" pitchFamily="34" charset="0"/>
                <a:cs typeface="Helvetica"/>
              </a:rPr>
              <a:t>, </a:t>
            </a:r>
            <a:r>
              <a:rPr lang="en-US" i="1" dirty="0" err="1">
                <a:latin typeface="Helvetica"/>
                <a:ea typeface="Calibri" panose="020F0502020204030204" pitchFamily="34" charset="0"/>
                <a:cs typeface="Helvetica"/>
              </a:rPr>
              <a:t>e</a:t>
            </a:r>
            <a:r>
              <a:rPr lang="en-US" baseline="30000" dirty="0" err="1">
                <a:latin typeface="Helvetica"/>
                <a:ea typeface="Calibri" panose="020F0502020204030204" pitchFamily="34" charset="0"/>
                <a:cs typeface="Helvetica"/>
              </a:rPr>
              <a:t>+</a:t>
            </a:r>
            <a:r>
              <a:rPr lang="en-US" i="1" dirty="0" err="1" smtClean="0">
                <a:latin typeface="Helvetica"/>
                <a:ea typeface="Calibri" panose="020F0502020204030204" pitchFamily="34" charset="0"/>
                <a:cs typeface="Helvetica"/>
              </a:rPr>
              <a:t>e</a:t>
            </a:r>
            <a:r>
              <a:rPr lang="en-US" baseline="30000" dirty="0" smtClean="0">
                <a:latin typeface="Helvetica"/>
                <a:ea typeface="Calibri" panose="020F0502020204030204" pitchFamily="34" charset="0"/>
                <a:cs typeface="Helvetica"/>
              </a:rPr>
              <a:t>–</a:t>
            </a:r>
            <a:r>
              <a:rPr lang="en-US" dirty="0" smtClean="0">
                <a:latin typeface="Helvetica"/>
                <a:ea typeface="Calibri" panose="020F0502020204030204" pitchFamily="34" charset="0"/>
                <a:cs typeface="Helvetica"/>
              </a:rPr>
              <a:t>) reaction;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Helvetica"/>
                <a:ea typeface="Calibri" panose="020F0502020204030204" pitchFamily="34" charset="0"/>
                <a:cs typeface="Helvetica"/>
              </a:rPr>
              <a:t>circular polarized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en-US" dirty="0" smtClean="0">
                <a:latin typeface="Helvetica"/>
                <a:ea typeface="Calibri" panose="020F0502020204030204" pitchFamily="34" charset="0"/>
                <a:cs typeface="Helvetica"/>
              </a:rPr>
              <a:t>–beam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 smtClean="0">
                <a:latin typeface="Helvetica"/>
                <a:ea typeface="Calibri" panose="020F0502020204030204" pitchFamily="34" charset="0"/>
                <a:cs typeface="Helvetica"/>
              </a:rPr>
              <a:t>I</a:t>
            </a:r>
            <a:r>
              <a:rPr lang="en-US" i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en-US" dirty="0">
                <a:latin typeface="Helvetica"/>
                <a:ea typeface="Calibri" panose="020F0502020204030204" pitchFamily="34" charset="0"/>
                <a:cs typeface="Helvetica"/>
              </a:rPr>
              <a:t>= 2.4×10</a:t>
            </a:r>
            <a:r>
              <a:rPr lang="en-US" baseline="30000" dirty="0">
                <a:latin typeface="Helvetica"/>
                <a:ea typeface="Calibri" panose="020F0502020204030204" pitchFamily="34" charset="0"/>
                <a:cs typeface="Helvetica"/>
              </a:rPr>
              <a:t>10</a:t>
            </a:r>
            <a:r>
              <a:rPr lang="en-US" dirty="0">
                <a:latin typeface="Helvetica"/>
                <a:ea typeface="Calibri" panose="020F0502020204030204" pitchFamily="34" charset="0"/>
                <a:cs typeface="Helvetica"/>
              </a:rPr>
              <a:t> s</a:t>
            </a:r>
            <a:r>
              <a:rPr lang="en-US" baseline="30000" dirty="0">
                <a:latin typeface="Helvetica"/>
                <a:ea typeface="Calibri" panose="020F0502020204030204" pitchFamily="34" charset="0"/>
                <a:cs typeface="Helvetica"/>
              </a:rPr>
              <a:t>-1</a:t>
            </a:r>
            <a:r>
              <a:rPr lang="en-US" dirty="0">
                <a:latin typeface="Helvetica"/>
                <a:ea typeface="Calibri" panose="020F0502020204030204" pitchFamily="34" charset="0"/>
                <a:cs typeface="Helvetica"/>
              </a:rPr>
              <a:t> </a:t>
            </a:r>
            <a:endParaRPr lang="en-US" dirty="0" smtClean="0">
              <a:latin typeface="Helvetica"/>
              <a:ea typeface="Calibri" panose="020F0502020204030204" pitchFamily="34" charset="0"/>
              <a:cs typeface="Helvetic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 smtClean="0">
                <a:latin typeface="Helvetica"/>
                <a:ea typeface="Calibri" panose="020F0502020204030204" pitchFamily="34" charset="0"/>
                <a:cs typeface="Helvetica"/>
              </a:rPr>
              <a:t>E</a:t>
            </a:r>
            <a:r>
              <a:rPr lang="en-US" i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en-US" i="1" dirty="0">
                <a:latin typeface="Helvetica"/>
                <a:ea typeface="Calibri" panose="020F0502020204030204" pitchFamily="34" charset="0"/>
                <a:cs typeface="Helvetica"/>
                <a:sym typeface="Symbol" panose="05050102010706020507" pitchFamily="18" charset="2"/>
              </a:rPr>
              <a:t>&lt; </a:t>
            </a:r>
            <a:r>
              <a:rPr lang="en-US" dirty="0">
                <a:latin typeface="Helvetica"/>
                <a:ea typeface="Calibri" panose="020F0502020204030204" pitchFamily="34" charset="0"/>
                <a:cs typeface="Helvetica"/>
              </a:rPr>
              <a:t>3.5 MeV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Helvetica"/>
                <a:ea typeface="Calibri" panose="020F0502020204030204" pitchFamily="34" charset="0"/>
                <a:cs typeface="Helvetica"/>
              </a:rPr>
              <a:t>W converter</a:t>
            </a:r>
          </a:p>
          <a:p>
            <a:endParaRPr lang="en-US" dirty="0">
              <a:latin typeface="Helvetica"/>
              <a:ea typeface="Calibri" panose="020F0502020204030204" pitchFamily="34" charset="0"/>
              <a:cs typeface="Helvetica"/>
            </a:endParaRPr>
          </a:p>
          <a:p>
            <a:r>
              <a:rPr lang="en-US" b="1" i="1" u="sng" dirty="0" smtClean="0">
                <a:solidFill>
                  <a:srgbClr val="800000"/>
                </a:solidFill>
                <a:latin typeface="Helvetica"/>
                <a:ea typeface="Calibri" panose="020F0502020204030204" pitchFamily="34" charset="0"/>
                <a:cs typeface="Helvetica"/>
              </a:rPr>
              <a:t>Estimated e</a:t>
            </a:r>
            <a:r>
              <a:rPr lang="en-US" b="1" i="1" u="sng" baseline="30000" dirty="0" smtClean="0">
                <a:solidFill>
                  <a:srgbClr val="800000"/>
                </a:solidFill>
                <a:latin typeface="Helvetica"/>
                <a:ea typeface="Calibri" panose="020F0502020204030204" pitchFamily="34" charset="0"/>
                <a:cs typeface="Helvetica"/>
              </a:rPr>
              <a:t>+</a:t>
            </a:r>
            <a:r>
              <a:rPr lang="en-US" b="1" i="1" u="sng" dirty="0" smtClean="0">
                <a:solidFill>
                  <a:srgbClr val="800000"/>
                </a:solidFill>
                <a:latin typeface="Helvetica"/>
                <a:ea typeface="Calibri" panose="020F0502020204030204" pitchFamily="34" charset="0"/>
                <a:cs typeface="Helvetica"/>
              </a:rPr>
              <a:t> beam parameters</a:t>
            </a: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Helvetica"/>
                <a:ea typeface="Calibri" panose="020F0502020204030204" pitchFamily="34" charset="0"/>
                <a:cs typeface="Helvetica"/>
              </a:rPr>
              <a:t>moderated e</a:t>
            </a:r>
            <a:r>
              <a:rPr lang="en-US" baseline="30000" dirty="0" smtClean="0">
                <a:latin typeface="Helvetica"/>
                <a:ea typeface="Calibri" panose="020F0502020204030204" pitchFamily="34" charset="0"/>
                <a:cs typeface="Helvetica"/>
              </a:rPr>
              <a:t>+</a:t>
            </a:r>
            <a:r>
              <a:rPr lang="en-US" dirty="0" smtClean="0">
                <a:latin typeface="Helvetica"/>
                <a:ea typeface="Calibri" panose="020F0502020204030204" pitchFamily="34" charset="0"/>
                <a:cs typeface="Helvetica"/>
              </a:rPr>
              <a:t> intensity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Calibri" panose="020F0502020204030204" pitchFamily="34" charset="0"/>
                <a:cs typeface="Helvetica"/>
              </a:rPr>
              <a:t>1.9×10</a:t>
            </a:r>
            <a:r>
              <a:rPr lang="en-US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Calibri" panose="020F0502020204030204" pitchFamily="34" charset="0"/>
                <a:cs typeface="Helvetica"/>
              </a:rPr>
              <a:t>6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Calibri" panose="020F0502020204030204" pitchFamily="34" charset="0"/>
                <a:cs typeface="Helvetica"/>
              </a:rPr>
              <a:t> s</a:t>
            </a:r>
            <a:r>
              <a:rPr lang="en-US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Calibri" panose="020F0502020204030204" pitchFamily="34" charset="0"/>
                <a:cs typeface="Helvetica"/>
              </a:rPr>
              <a:t>-1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Calibri" panose="020F0502020204030204" pitchFamily="34" charset="0"/>
                <a:cs typeface="Helvetica"/>
              </a:rPr>
              <a:t> </a:t>
            </a: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Helvetica"/>
                <a:ea typeface="Calibri" panose="020F0502020204030204" pitchFamily="34" charset="0"/>
                <a:cs typeface="Helvetica"/>
              </a:rPr>
              <a:t>degree of e</a:t>
            </a:r>
            <a:r>
              <a:rPr lang="en-US" baseline="30000" dirty="0" smtClean="0">
                <a:latin typeface="Helvetica"/>
                <a:ea typeface="Calibri" panose="020F0502020204030204" pitchFamily="34" charset="0"/>
                <a:cs typeface="Helvetica"/>
              </a:rPr>
              <a:t>+</a:t>
            </a:r>
            <a:r>
              <a:rPr lang="en-US" dirty="0" smtClean="0">
                <a:latin typeface="Helvetica"/>
                <a:ea typeface="Calibri" panose="020F0502020204030204" pitchFamily="34" charset="0"/>
                <a:cs typeface="Helvetica"/>
              </a:rPr>
              <a:t> spin polarization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Calibri" panose="020F0502020204030204" pitchFamily="34" charset="0"/>
                <a:cs typeface="Helvetica"/>
              </a:rPr>
              <a:t>31%</a:t>
            </a:r>
          </a:p>
          <a:p>
            <a:pPr algn="just">
              <a:spcAft>
                <a:spcPts val="0"/>
              </a:spcAft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  <a:ea typeface="Calibri" panose="020F0502020204030204" pitchFamily="34" charset="0"/>
              <a:cs typeface="Helvetica"/>
            </a:endParaRPr>
          </a:p>
          <a:p>
            <a:pPr>
              <a:spcAft>
                <a:spcPts val="0"/>
              </a:spcAft>
            </a:pPr>
            <a:r>
              <a:rPr lang="en-US" b="1" i="1" u="sng" dirty="0" smtClean="0">
                <a:solidFill>
                  <a:srgbClr val="800000"/>
                </a:solidFill>
                <a:latin typeface="Helvetica"/>
                <a:ea typeface="Calibri" panose="020F0502020204030204" pitchFamily="34" charset="0"/>
                <a:cs typeface="Helvetica"/>
              </a:rPr>
              <a:t>Spectrometers</a:t>
            </a:r>
            <a:endParaRPr lang="en-US" b="1" i="1" u="sng" dirty="0">
              <a:solidFill>
                <a:srgbClr val="800000"/>
              </a:solidFill>
              <a:latin typeface="Helvetica"/>
              <a:ea typeface="Calibri" panose="020F0502020204030204" pitchFamily="34" charset="0"/>
              <a:cs typeface="Helvetica"/>
            </a:endParaRPr>
          </a:p>
          <a:p>
            <a:pPr algn="just"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  <a:latin typeface="Helvetica"/>
                <a:ea typeface="Calibri" panose="020F0502020204030204" pitchFamily="34" charset="0"/>
                <a:cs typeface="Helvetica"/>
              </a:rPr>
              <a:t>PALS</a:t>
            </a:r>
            <a:r>
              <a:rPr lang="en-US" dirty="0">
                <a:solidFill>
                  <a:srgbClr val="FF0000"/>
                </a:solidFill>
                <a:latin typeface="Helvetica"/>
                <a:ea typeface="Calibri" panose="020F0502020204030204" pitchFamily="34" charset="0"/>
                <a:cs typeface="Helvetica"/>
              </a:rPr>
              <a:t> </a:t>
            </a:r>
            <a:r>
              <a:rPr lang="en-US" dirty="0" smtClean="0">
                <a:latin typeface="Helvetica"/>
                <a:ea typeface="Calibri" panose="020F0502020204030204" pitchFamily="34" charset="0"/>
                <a:cs typeface="Helvetica"/>
              </a:rPr>
              <a:t>–  </a:t>
            </a:r>
            <a:r>
              <a:rPr lang="en-US" b="1" dirty="0">
                <a:solidFill>
                  <a:srgbClr val="FF0000"/>
                </a:solidFill>
                <a:latin typeface="Helvetica"/>
                <a:ea typeface="Calibri" panose="020F0502020204030204" pitchFamily="34" charset="0"/>
                <a:cs typeface="Helvetica"/>
              </a:rPr>
              <a:t>P</a:t>
            </a:r>
            <a:r>
              <a:rPr lang="en-US" dirty="0">
                <a:latin typeface="Helvetica"/>
                <a:ea typeface="Calibri" panose="020F0502020204030204" pitchFamily="34" charset="0"/>
                <a:cs typeface="Helvetica"/>
              </a:rPr>
              <a:t>ositron </a:t>
            </a:r>
            <a:r>
              <a:rPr lang="en-US" b="1" dirty="0">
                <a:solidFill>
                  <a:srgbClr val="FF0000"/>
                </a:solidFill>
                <a:latin typeface="Helvetica"/>
                <a:ea typeface="Calibri" panose="020F0502020204030204" pitchFamily="34" charset="0"/>
                <a:cs typeface="Helvetica"/>
              </a:rPr>
              <a:t>A</a:t>
            </a:r>
            <a:r>
              <a:rPr lang="en-US" dirty="0">
                <a:latin typeface="Helvetica"/>
                <a:ea typeface="Calibri" panose="020F0502020204030204" pitchFamily="34" charset="0"/>
                <a:cs typeface="Helvetica"/>
              </a:rPr>
              <a:t>nnihilation </a:t>
            </a:r>
            <a:r>
              <a:rPr lang="en-US" b="1" dirty="0">
                <a:solidFill>
                  <a:srgbClr val="FF0000"/>
                </a:solidFill>
                <a:latin typeface="Helvetica"/>
                <a:ea typeface="Calibri" panose="020F0502020204030204" pitchFamily="34" charset="0"/>
                <a:cs typeface="Helvetica"/>
              </a:rPr>
              <a:t>L</a:t>
            </a:r>
            <a:r>
              <a:rPr lang="en-US" dirty="0">
                <a:latin typeface="Helvetica"/>
                <a:ea typeface="Calibri" panose="020F0502020204030204" pitchFamily="34" charset="0"/>
                <a:cs typeface="Helvetica"/>
              </a:rPr>
              <a:t>ifetime </a:t>
            </a:r>
            <a:endParaRPr lang="en-US" dirty="0" smtClean="0">
              <a:latin typeface="Helvetica"/>
              <a:ea typeface="Calibri" panose="020F0502020204030204" pitchFamily="34" charset="0"/>
              <a:cs typeface="Helvetica"/>
            </a:endParaRPr>
          </a:p>
          <a:p>
            <a:pPr algn="just">
              <a:spcAft>
                <a:spcPts val="0"/>
              </a:spcAft>
            </a:pPr>
            <a:r>
              <a:rPr lang="en-US" dirty="0">
                <a:solidFill>
                  <a:srgbClr val="00B050"/>
                </a:solidFill>
                <a:latin typeface="Helvetica"/>
                <a:ea typeface="Calibri" panose="020F0502020204030204" pitchFamily="34" charset="0"/>
                <a:cs typeface="Helvetica"/>
              </a:rPr>
              <a:t> </a:t>
            </a:r>
            <a:r>
              <a:rPr lang="en-US" dirty="0" smtClean="0">
                <a:solidFill>
                  <a:srgbClr val="00B050"/>
                </a:solidFill>
                <a:latin typeface="Helvetica"/>
                <a:ea typeface="Calibri" panose="020F0502020204030204" pitchFamily="34" charset="0"/>
                <a:cs typeface="Helvetica"/>
              </a:rPr>
              <a:t>             </a:t>
            </a:r>
            <a:r>
              <a:rPr lang="en-US" b="1" dirty="0" smtClean="0">
                <a:solidFill>
                  <a:srgbClr val="FF0000"/>
                </a:solidFill>
                <a:latin typeface="Helvetica"/>
                <a:ea typeface="Calibri" panose="020F0502020204030204" pitchFamily="34" charset="0"/>
                <a:cs typeface="Helvetica"/>
              </a:rPr>
              <a:t>S</a:t>
            </a:r>
            <a:r>
              <a:rPr lang="en-US" dirty="0" smtClean="0">
                <a:latin typeface="Helvetica"/>
                <a:ea typeface="Calibri" panose="020F0502020204030204" pitchFamily="34" charset="0"/>
                <a:cs typeface="Helvetica"/>
              </a:rPr>
              <a:t>pectroscopy</a:t>
            </a:r>
            <a:endParaRPr lang="en-US" dirty="0">
              <a:latin typeface="Helvetica"/>
              <a:ea typeface="Calibri" panose="020F0502020204030204" pitchFamily="34" charset="0"/>
              <a:cs typeface="Helvetica"/>
            </a:endParaRPr>
          </a:p>
          <a:p>
            <a:pPr algn="just"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  <a:latin typeface="Helvetica"/>
                <a:ea typeface="Calibri" panose="020F0502020204030204" pitchFamily="34" charset="0"/>
                <a:cs typeface="Helvetica"/>
              </a:rPr>
              <a:t>CDBS</a:t>
            </a:r>
            <a:r>
              <a:rPr lang="en-US" dirty="0">
                <a:solidFill>
                  <a:srgbClr val="FF0000"/>
                </a:solidFill>
                <a:latin typeface="Helvetica"/>
                <a:ea typeface="Calibri" panose="020F0502020204030204" pitchFamily="34" charset="0"/>
                <a:cs typeface="Helvetica"/>
              </a:rPr>
              <a:t> </a:t>
            </a:r>
            <a:r>
              <a:rPr lang="en-US" dirty="0">
                <a:latin typeface="Helvetica"/>
                <a:ea typeface="Calibri" panose="020F0502020204030204" pitchFamily="34" charset="0"/>
                <a:cs typeface="Helvetica"/>
              </a:rPr>
              <a:t>– </a:t>
            </a:r>
            <a:r>
              <a:rPr lang="en-US" b="1" dirty="0">
                <a:solidFill>
                  <a:srgbClr val="FF0000"/>
                </a:solidFill>
                <a:latin typeface="Helvetica"/>
                <a:ea typeface="Calibri" panose="020F0502020204030204" pitchFamily="34" charset="0"/>
                <a:cs typeface="Helvetica"/>
              </a:rPr>
              <a:t>C</a:t>
            </a:r>
            <a:r>
              <a:rPr lang="en-US" dirty="0">
                <a:latin typeface="Helvetica"/>
                <a:ea typeface="Calibri" panose="020F0502020204030204" pitchFamily="34" charset="0"/>
                <a:cs typeface="Helvetica"/>
              </a:rPr>
              <a:t>oincidence </a:t>
            </a:r>
            <a:r>
              <a:rPr lang="en-US" b="1" dirty="0">
                <a:solidFill>
                  <a:srgbClr val="FF0000"/>
                </a:solidFill>
                <a:latin typeface="Helvetica"/>
                <a:ea typeface="Calibri" panose="020F0502020204030204" pitchFamily="34" charset="0"/>
                <a:cs typeface="Helvetica"/>
              </a:rPr>
              <a:t>D</a:t>
            </a:r>
            <a:r>
              <a:rPr lang="en-US" dirty="0">
                <a:latin typeface="Helvetica"/>
                <a:ea typeface="Calibri" panose="020F0502020204030204" pitchFamily="34" charset="0"/>
                <a:cs typeface="Helvetica"/>
              </a:rPr>
              <a:t>oppler </a:t>
            </a:r>
            <a:r>
              <a:rPr lang="en-US" b="1" dirty="0">
                <a:solidFill>
                  <a:srgbClr val="FF0000"/>
                </a:solidFill>
                <a:latin typeface="Helvetica"/>
                <a:ea typeface="Calibri" panose="020F0502020204030204" pitchFamily="34" charset="0"/>
                <a:cs typeface="Helvetica"/>
              </a:rPr>
              <a:t>B</a:t>
            </a:r>
            <a:r>
              <a:rPr lang="en-US" dirty="0">
                <a:latin typeface="Helvetica"/>
                <a:ea typeface="Calibri" panose="020F0502020204030204" pitchFamily="34" charset="0"/>
                <a:cs typeface="Helvetica"/>
              </a:rPr>
              <a:t>roadening </a:t>
            </a:r>
            <a:endParaRPr lang="en-US" dirty="0" smtClean="0">
              <a:latin typeface="Helvetica"/>
              <a:ea typeface="Calibri" panose="020F0502020204030204" pitchFamily="34" charset="0"/>
              <a:cs typeface="Helvetica"/>
            </a:endParaRPr>
          </a:p>
          <a:p>
            <a:pPr algn="just">
              <a:spcAft>
                <a:spcPts val="0"/>
              </a:spcAft>
            </a:pPr>
            <a:r>
              <a:rPr lang="en-US" dirty="0">
                <a:solidFill>
                  <a:srgbClr val="00B050"/>
                </a:solidFill>
                <a:latin typeface="Helvetica"/>
                <a:ea typeface="Calibri" panose="020F0502020204030204" pitchFamily="34" charset="0"/>
                <a:cs typeface="Helvetica"/>
              </a:rPr>
              <a:t> </a:t>
            </a:r>
            <a:r>
              <a:rPr lang="en-US" dirty="0" smtClean="0">
                <a:solidFill>
                  <a:srgbClr val="00B050"/>
                </a:solidFill>
                <a:latin typeface="Helvetica"/>
                <a:ea typeface="Calibri" panose="020F0502020204030204" pitchFamily="34" charset="0"/>
                <a:cs typeface="Helvetica"/>
              </a:rPr>
              <a:t>             </a:t>
            </a:r>
            <a:r>
              <a:rPr lang="en-US" b="1" dirty="0" smtClean="0">
                <a:solidFill>
                  <a:srgbClr val="FF0000"/>
                </a:solidFill>
                <a:latin typeface="Helvetica"/>
                <a:ea typeface="Calibri" panose="020F0502020204030204" pitchFamily="34" charset="0"/>
                <a:cs typeface="Helvetica"/>
              </a:rPr>
              <a:t>S</a:t>
            </a:r>
            <a:r>
              <a:rPr lang="en-US" dirty="0" smtClean="0">
                <a:latin typeface="Helvetica"/>
                <a:ea typeface="Calibri" panose="020F0502020204030204" pitchFamily="34" charset="0"/>
                <a:cs typeface="Helvetica"/>
              </a:rPr>
              <a:t>pectroscopy</a:t>
            </a:r>
            <a:endParaRPr lang="en-US" dirty="0">
              <a:latin typeface="Helvetica"/>
              <a:ea typeface="Calibri" panose="020F0502020204030204" pitchFamily="34" charset="0"/>
              <a:cs typeface="Helvetica"/>
            </a:endParaRPr>
          </a:p>
          <a:p>
            <a:pPr algn="just">
              <a:spcAft>
                <a:spcPts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Helvetica"/>
                <a:ea typeface="Calibri" panose="020F0502020204030204" pitchFamily="34" charset="0"/>
                <a:cs typeface="Helvetica"/>
              </a:rPr>
              <a:t>TOF–PAES </a:t>
            </a:r>
            <a:r>
              <a:rPr lang="en-US" dirty="0">
                <a:latin typeface="Helvetica"/>
                <a:ea typeface="Calibri" panose="020F0502020204030204" pitchFamily="34" charset="0"/>
                <a:cs typeface="Helvetica"/>
              </a:rPr>
              <a:t>– </a:t>
            </a:r>
            <a:r>
              <a:rPr lang="en-US" b="1" dirty="0">
                <a:solidFill>
                  <a:srgbClr val="FF0000"/>
                </a:solidFill>
                <a:latin typeface="Helvetica"/>
                <a:ea typeface="Calibri" panose="020F0502020204030204" pitchFamily="34" charset="0"/>
                <a:cs typeface="Helvetica"/>
              </a:rPr>
              <a:t>P</a:t>
            </a:r>
            <a:r>
              <a:rPr lang="en-US" dirty="0">
                <a:latin typeface="Helvetica"/>
                <a:ea typeface="Calibri" panose="020F0502020204030204" pitchFamily="34" charset="0"/>
                <a:cs typeface="Helvetica"/>
              </a:rPr>
              <a:t>ositron annihilation initiated </a:t>
            </a:r>
            <a:endParaRPr lang="en-US" dirty="0" smtClean="0">
              <a:latin typeface="Helvetica"/>
              <a:ea typeface="Calibri" panose="020F0502020204030204" pitchFamily="34" charset="0"/>
              <a:cs typeface="Helvetica"/>
            </a:endParaRPr>
          </a:p>
          <a:p>
            <a:pPr algn="just">
              <a:spcAft>
                <a:spcPts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Helvetica"/>
                <a:ea typeface="Calibri" panose="020F0502020204030204" pitchFamily="34" charset="0"/>
                <a:cs typeface="Helvetica"/>
              </a:rPr>
              <a:t>                       A</a:t>
            </a:r>
            <a:r>
              <a:rPr lang="en-US" dirty="0" smtClean="0">
                <a:latin typeface="Helvetica"/>
                <a:ea typeface="Calibri" panose="020F0502020204030204" pitchFamily="34" charset="0"/>
                <a:cs typeface="Helvetica"/>
              </a:rPr>
              <a:t>uger </a:t>
            </a:r>
            <a:r>
              <a:rPr lang="en-US" dirty="0" smtClean="0">
                <a:solidFill>
                  <a:srgbClr val="00B050"/>
                </a:solidFill>
                <a:latin typeface="Helvetica"/>
                <a:ea typeface="Calibri" panose="020F0502020204030204" pitchFamily="34" charset="0"/>
                <a:cs typeface="Helvetica"/>
              </a:rPr>
              <a:t>E</a:t>
            </a:r>
            <a:r>
              <a:rPr lang="en-US" dirty="0" smtClean="0">
                <a:latin typeface="Helvetica"/>
                <a:ea typeface="Calibri" panose="020F0502020204030204" pitchFamily="34" charset="0"/>
                <a:cs typeface="Helvetica"/>
              </a:rPr>
              <a:t>lectron </a:t>
            </a:r>
            <a:r>
              <a:rPr lang="en-US" dirty="0">
                <a:solidFill>
                  <a:srgbClr val="00B050"/>
                </a:solidFill>
                <a:latin typeface="Helvetica"/>
                <a:ea typeface="Calibri" panose="020F0502020204030204" pitchFamily="34" charset="0"/>
                <a:cs typeface="Helvetica"/>
              </a:rPr>
              <a:t>S</a:t>
            </a:r>
            <a:r>
              <a:rPr lang="en-US" dirty="0">
                <a:latin typeface="Helvetica"/>
                <a:ea typeface="Calibri" panose="020F0502020204030204" pitchFamily="34" charset="0"/>
                <a:cs typeface="Helvetica"/>
              </a:rPr>
              <a:t>pectroscopy</a:t>
            </a:r>
          </a:p>
          <a:p>
            <a:pPr algn="just">
              <a:spcAft>
                <a:spcPts val="0"/>
              </a:spcAft>
            </a:pPr>
            <a:r>
              <a:rPr lang="en-US" b="1" dirty="0" err="1">
                <a:solidFill>
                  <a:srgbClr val="FF0000"/>
                </a:solidFill>
                <a:latin typeface="Helvetica"/>
                <a:ea typeface="Calibri" panose="020F0502020204030204" pitchFamily="34" charset="0"/>
                <a:cs typeface="Helvetica"/>
              </a:rPr>
              <a:t>GiPALS</a:t>
            </a:r>
            <a:r>
              <a:rPr lang="en-US" dirty="0">
                <a:solidFill>
                  <a:srgbClr val="FF0000"/>
                </a:solidFill>
                <a:latin typeface="Helvetica"/>
                <a:ea typeface="Calibri" panose="020F0502020204030204" pitchFamily="34" charset="0"/>
                <a:cs typeface="Helvetica"/>
              </a:rPr>
              <a:t> </a:t>
            </a:r>
            <a:r>
              <a:rPr lang="en-US" dirty="0">
                <a:latin typeface="Helvetica"/>
                <a:ea typeface="Calibri" panose="020F0502020204030204" pitchFamily="34" charset="0"/>
                <a:cs typeface="Helvetica"/>
              </a:rPr>
              <a:t>– </a:t>
            </a:r>
            <a:r>
              <a:rPr lang="en-US" b="1" dirty="0" smtClean="0">
                <a:solidFill>
                  <a:srgbClr val="FF0000"/>
                </a:solidFill>
                <a:latin typeface="Helvetica"/>
                <a:ea typeface="Calibri" panose="020F0502020204030204" pitchFamily="34" charset="0"/>
                <a:cs typeface="Helvetica"/>
              </a:rPr>
              <a:t>G</a:t>
            </a:r>
            <a:r>
              <a:rPr lang="en-US" dirty="0" smtClean="0">
                <a:latin typeface="Helvetica"/>
                <a:ea typeface="Calibri" panose="020F0502020204030204" pitchFamily="34" charset="0"/>
                <a:cs typeface="Helvetica"/>
              </a:rPr>
              <a:t>amma </a:t>
            </a:r>
            <a:r>
              <a:rPr lang="en-US" b="1" dirty="0">
                <a:solidFill>
                  <a:srgbClr val="FF0000"/>
                </a:solidFill>
                <a:latin typeface="Helvetica"/>
                <a:ea typeface="Calibri" panose="020F0502020204030204" pitchFamily="34" charset="0"/>
                <a:cs typeface="Helvetica"/>
              </a:rPr>
              <a:t>i</a:t>
            </a:r>
            <a:r>
              <a:rPr lang="en-US" dirty="0">
                <a:latin typeface="Helvetica"/>
                <a:ea typeface="Calibri" panose="020F0502020204030204" pitchFamily="34" charset="0"/>
                <a:cs typeface="Helvetica"/>
              </a:rPr>
              <a:t>nduced </a:t>
            </a:r>
            <a:r>
              <a:rPr lang="en-US" b="1" dirty="0" smtClean="0">
                <a:solidFill>
                  <a:srgbClr val="FF0000"/>
                </a:solidFill>
                <a:latin typeface="Helvetica"/>
                <a:ea typeface="Calibri" panose="020F0502020204030204" pitchFamily="34" charset="0"/>
                <a:cs typeface="Helvetica"/>
              </a:rPr>
              <a:t>PALS</a:t>
            </a:r>
            <a:endParaRPr lang="en-US" b="1" dirty="0">
              <a:solidFill>
                <a:srgbClr val="FF0000"/>
              </a:solidFill>
              <a:latin typeface="Helvetica"/>
              <a:ea typeface="Calibri" panose="020F0502020204030204" pitchFamily="34" charset="0"/>
              <a:cs typeface="Helvetica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2103232" y="3253805"/>
            <a:ext cx="827995" cy="903151"/>
            <a:chOff x="10188408" y="3979333"/>
            <a:chExt cx="1885464" cy="268839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08816" y="4761344"/>
              <a:ext cx="1465056" cy="1906383"/>
            </a:xfrm>
            <a:prstGeom prst="rect">
              <a:avLst/>
            </a:prstGeom>
            <a:ln w="28575">
              <a:solidFill>
                <a:srgbClr val="0070C0"/>
              </a:solidFill>
              <a:prstDash val="solid"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10188408" y="3979333"/>
              <a:ext cx="386459" cy="592496"/>
            </a:xfrm>
            <a:prstGeom prst="rect">
              <a:avLst/>
            </a:prstGeom>
            <a:noFill/>
            <a:ln>
              <a:solidFill>
                <a:srgbClr val="0070C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10574867" y="3979333"/>
              <a:ext cx="1499005" cy="782011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0188408" y="4571829"/>
              <a:ext cx="386459" cy="2095898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708682" y="1430598"/>
            <a:ext cx="971994" cy="869084"/>
            <a:chOff x="7251519" y="169279"/>
            <a:chExt cx="2049915" cy="2395949"/>
          </a:xfrm>
        </p:grpSpPr>
        <p:sp>
          <p:nvSpPr>
            <p:cNvPr id="15" name="Rectangle 14"/>
            <p:cNvSpPr/>
            <p:nvPr/>
          </p:nvSpPr>
          <p:spPr>
            <a:xfrm>
              <a:off x="8688088" y="2245777"/>
              <a:ext cx="613346" cy="319451"/>
            </a:xfrm>
            <a:prstGeom prst="rect">
              <a:avLst/>
            </a:prstGeom>
            <a:noFill/>
            <a:ln>
              <a:solidFill>
                <a:srgbClr val="0070C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7251519" y="169279"/>
              <a:ext cx="2049915" cy="2395949"/>
              <a:chOff x="7251519" y="169279"/>
              <a:chExt cx="2049915" cy="2395949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51519" y="193483"/>
                <a:ext cx="1356351" cy="1672326"/>
              </a:xfrm>
              <a:prstGeom prst="rect">
                <a:avLst/>
              </a:prstGeom>
              <a:ln w="28575">
                <a:solidFill>
                  <a:srgbClr val="0070C0"/>
                </a:solidFill>
                <a:prstDash val="solid"/>
              </a:ln>
            </p:spPr>
          </p:pic>
          <p:cxnSp>
            <p:nvCxnSpPr>
              <p:cNvPr id="18" name="Straight Connector 17"/>
              <p:cNvCxnSpPr/>
              <p:nvPr/>
            </p:nvCxnSpPr>
            <p:spPr>
              <a:xfrm>
                <a:off x="7251519" y="1865809"/>
                <a:ext cx="1436569" cy="699419"/>
              </a:xfrm>
              <a:prstGeom prst="line">
                <a:avLst/>
              </a:prstGeom>
              <a:ln w="19050">
                <a:solidFill>
                  <a:srgbClr val="0070C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8607870" y="169279"/>
                <a:ext cx="693564" cy="2076498"/>
              </a:xfrm>
              <a:prstGeom prst="line">
                <a:avLst/>
              </a:prstGeom>
              <a:ln w="19050">
                <a:solidFill>
                  <a:srgbClr val="0070C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2038966" y="1609267"/>
            <a:ext cx="1007998" cy="1187240"/>
            <a:chOff x="9970851" y="390789"/>
            <a:chExt cx="2077568" cy="3198718"/>
          </a:xfrm>
        </p:grpSpPr>
        <p:grpSp>
          <p:nvGrpSpPr>
            <p:cNvPr id="21" name="Group 20"/>
            <p:cNvGrpSpPr/>
            <p:nvPr/>
          </p:nvGrpSpPr>
          <p:grpSpPr>
            <a:xfrm>
              <a:off x="9970851" y="390790"/>
              <a:ext cx="2077568" cy="3198717"/>
              <a:chOff x="9970851" y="390790"/>
              <a:chExt cx="2077568" cy="3198717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9980579" y="2829524"/>
                <a:ext cx="469028" cy="759982"/>
              </a:xfrm>
              <a:prstGeom prst="rect">
                <a:avLst/>
              </a:prstGeom>
              <a:noFill/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 flipV="1">
                <a:off x="9970851" y="390790"/>
                <a:ext cx="410786" cy="2449687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V="1">
                <a:off x="10443428" y="2363484"/>
                <a:ext cx="1604991" cy="1226023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10529" y="390789"/>
              <a:ext cx="1637890" cy="1972693"/>
            </a:xfrm>
            <a:prstGeom prst="rect">
              <a:avLst/>
            </a:prstGeom>
            <a:ln w="28575">
              <a:solidFill>
                <a:srgbClr val="0070C0"/>
              </a:solidFill>
              <a:prstDash val="solid"/>
            </a:ln>
          </p:spPr>
        </p:pic>
      </p:grpSp>
      <p:sp>
        <p:nvSpPr>
          <p:cNvPr id="2" name="Oval 1"/>
          <p:cNvSpPr>
            <a:spLocks noChangeAspect="1"/>
          </p:cNvSpPr>
          <p:nvPr/>
        </p:nvSpPr>
        <p:spPr>
          <a:xfrm>
            <a:off x="403881" y="4399846"/>
            <a:ext cx="323997" cy="410854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95000"/>
                  <a:shade val="70000"/>
                  <a:satMod val="150000"/>
                  <a:alpha val="24000"/>
                </a:schemeClr>
              </a:gs>
              <a:gs pos="100000">
                <a:schemeClr val="accent1">
                  <a:tint val="100000"/>
                  <a:shade val="100000"/>
                  <a:satMod val="150000"/>
                  <a:alpha val="24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49769" y="5072001"/>
            <a:ext cx="2267994" cy="166107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518179" y="4686300"/>
            <a:ext cx="209699" cy="385701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27878" y="4686300"/>
            <a:ext cx="1139022" cy="385701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6670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>
            <a:spLocks noGrp="1"/>
          </p:cNvSpPr>
          <p:nvPr>
            <p:ph type="title" idx="4294967295"/>
          </p:nvPr>
        </p:nvSpPr>
        <p:spPr>
          <a:xfrm>
            <a:off x="0" y="-9525"/>
            <a:ext cx="7942066" cy="7604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 marL="180000" algn="l"/>
            <a:r>
              <a:rPr lang="en-US" sz="2800" dirty="0" smtClean="0">
                <a:solidFill>
                  <a:srgbClr val="FF66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</a:t>
            </a:r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xtreme </a:t>
            </a:r>
            <a:r>
              <a:rPr lang="en-US" sz="2800" dirty="0" smtClean="0">
                <a:solidFill>
                  <a:srgbClr val="FF66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</a:t>
            </a:r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ight </a:t>
            </a:r>
            <a:r>
              <a:rPr lang="en-US" sz="2800" dirty="0" smtClean="0">
                <a:solidFill>
                  <a:srgbClr val="FF66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</a:t>
            </a:r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nfrastructure – Nuclear Physics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5" name="Picture 4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901700" y="-673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6" descr="http://www.dgi-bauwerk.de/img/upload/projektbilder/bild4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9672" y="5127666"/>
            <a:ext cx="17272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stituent conținut 2"/>
          <p:cNvSpPr txBox="1">
            <a:spLocks/>
          </p:cNvSpPr>
          <p:nvPr/>
        </p:nvSpPr>
        <p:spPr>
          <a:xfrm>
            <a:off x="0" y="1189097"/>
            <a:ext cx="7535333" cy="54721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454025" indent="-454025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9725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39925" indent="-3317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5287" indent="-285750">
              <a:lnSpc>
                <a:spcPct val="110000"/>
              </a:lnSpc>
              <a:spcBef>
                <a:spcPts val="600"/>
              </a:spcBef>
              <a:buFont typeface="Wingdings" charset="2"/>
              <a:buChar char="q"/>
            </a:pPr>
            <a:r>
              <a:rPr lang="en-US" sz="1800" b="1" dirty="0" smtClean="0">
                <a:solidFill>
                  <a:srgbClr val="000090"/>
                </a:solidFill>
                <a:latin typeface="Helvetica"/>
                <a:cs typeface="Helvetica"/>
              </a:rPr>
              <a:t>Nuclear Physics experiments </a:t>
            </a:r>
            <a:r>
              <a:rPr lang="en-US" sz="1800" b="1" dirty="0" smtClean="0">
                <a:solidFill>
                  <a:schemeClr val="tx2"/>
                </a:solidFill>
                <a:latin typeface="Helvetica"/>
                <a:cs typeface="Helvetica"/>
              </a:rPr>
              <a:t> </a:t>
            </a:r>
            <a:endParaRPr lang="en-US" sz="1800" b="1" dirty="0">
              <a:solidFill>
                <a:srgbClr val="800000"/>
              </a:solidFill>
              <a:latin typeface="Helvetica"/>
              <a:cs typeface="Helvetica"/>
            </a:endParaRPr>
          </a:p>
          <a:p>
            <a:pPr marL="109537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1800" b="1" dirty="0" smtClean="0">
                <a:solidFill>
                  <a:srgbClr val="800000"/>
                </a:solidFill>
                <a:latin typeface="Helvetica"/>
                <a:cs typeface="Helvetica"/>
              </a:rPr>
              <a:t>        </a:t>
            </a:r>
            <a:r>
              <a:rPr lang="en-US" sz="1800" b="1" u="sng" dirty="0" smtClean="0">
                <a:solidFill>
                  <a:srgbClr val="800000"/>
                </a:solidFill>
                <a:latin typeface="Helvetica"/>
                <a:cs typeface="Helvetica"/>
              </a:rPr>
              <a:t>Nuclear Photonics</a:t>
            </a:r>
          </a:p>
          <a:p>
            <a:pPr marL="886777" lvl="3" indent="0">
              <a:lnSpc>
                <a:spcPct val="11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en-US" dirty="0" smtClean="0">
                <a:solidFill>
                  <a:srgbClr val="800000"/>
                </a:solidFill>
                <a:latin typeface="Helvetica"/>
                <a:cs typeface="Helvetica"/>
              </a:rPr>
              <a:t>Nuclear Resonance Fluorescence</a:t>
            </a:r>
            <a:endParaRPr lang="en-US" dirty="0" smtClean="0">
              <a:solidFill>
                <a:schemeClr val="tx2"/>
              </a:solidFill>
              <a:latin typeface="Helvetica"/>
              <a:cs typeface="Helvetica"/>
            </a:endParaRPr>
          </a:p>
          <a:p>
            <a:pPr marL="1142365" lvl="3" indent="-255588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en-US" dirty="0" smtClean="0">
                <a:solidFill>
                  <a:srgbClr val="800000"/>
                </a:solidFill>
                <a:latin typeface="Helvetica"/>
                <a:cs typeface="Helvetica"/>
              </a:rPr>
              <a:t>Photo–fission &amp; Exotic Nuclei</a:t>
            </a:r>
          </a:p>
          <a:p>
            <a:pPr marL="1142365" lvl="3" indent="-255588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en-US" dirty="0" smtClean="0">
                <a:solidFill>
                  <a:srgbClr val="800000"/>
                </a:solidFill>
                <a:latin typeface="Helvetica"/>
                <a:cs typeface="Helvetica"/>
              </a:rPr>
              <a:t>Photo–disintegration and Nuclear Astrophysics</a:t>
            </a:r>
          </a:p>
          <a:p>
            <a:pPr marL="365125" indent="-255588">
              <a:lnSpc>
                <a:spcPct val="110000"/>
              </a:lnSpc>
              <a:spcBef>
                <a:spcPts val="1200"/>
              </a:spcBef>
              <a:buFont typeface="Wingdings" charset="0"/>
              <a:buNone/>
            </a:pPr>
            <a:r>
              <a:rPr lang="en-US" sz="1800" dirty="0" smtClean="0">
                <a:latin typeface="Helvetica"/>
                <a:cs typeface="Helvetica"/>
              </a:rPr>
              <a:t>    		</a:t>
            </a:r>
            <a:r>
              <a:rPr lang="en-US" sz="1800" i="1" dirty="0" smtClean="0">
                <a:solidFill>
                  <a:srgbClr val="000090"/>
                </a:solidFill>
                <a:latin typeface="Helvetica"/>
                <a:cs typeface="Helvetica"/>
              </a:rPr>
              <a:t>complementary to other ESFRI Large Scale Physics Facilities </a:t>
            </a:r>
          </a:p>
          <a:p>
            <a:pPr marL="365125" indent="-255588">
              <a:lnSpc>
                <a:spcPct val="110000"/>
              </a:lnSpc>
              <a:spcBef>
                <a:spcPts val="600"/>
              </a:spcBef>
              <a:buFont typeface="Wingdings" charset="0"/>
              <a:buNone/>
            </a:pPr>
            <a:r>
              <a:rPr lang="en-US" sz="1800" i="1" dirty="0" smtClean="0">
                <a:solidFill>
                  <a:srgbClr val="000090"/>
                </a:solidFill>
                <a:latin typeface="Helvetica"/>
                <a:cs typeface="Helvetica"/>
              </a:rPr>
              <a:t>                                                                            </a:t>
            </a:r>
            <a:r>
              <a:rPr lang="en-US" sz="1800" i="1" dirty="0">
                <a:solidFill>
                  <a:srgbClr val="000090"/>
                </a:solidFill>
                <a:latin typeface="Helvetica"/>
                <a:cs typeface="Helvetica"/>
              </a:rPr>
              <a:t> </a:t>
            </a:r>
            <a:r>
              <a:rPr lang="en-US" sz="1800" i="1" dirty="0" smtClean="0">
                <a:solidFill>
                  <a:srgbClr val="000090"/>
                </a:solidFill>
                <a:latin typeface="Helvetica"/>
                <a:cs typeface="Helvetica"/>
              </a:rPr>
              <a:t>      (FAIR, SPIRAL2)</a:t>
            </a:r>
          </a:p>
          <a:p>
            <a:pPr marL="922909" lvl="2" indent="-255588">
              <a:lnSpc>
                <a:spcPct val="110000"/>
              </a:lnSpc>
              <a:buFont typeface="Wingdings" charset="0"/>
              <a:buNone/>
            </a:pPr>
            <a:r>
              <a:rPr lang="en-US" sz="1800" b="1" u="sng" dirty="0" smtClean="0">
                <a:solidFill>
                  <a:srgbClr val="3366FF"/>
                </a:solidFill>
                <a:latin typeface="Helvetica"/>
                <a:cs typeface="Helvetica"/>
              </a:rPr>
              <a:t>Nuclear Physics diagnostics</a:t>
            </a:r>
            <a:endParaRPr lang="en-US" sz="1800" u="sng" dirty="0" smtClean="0">
              <a:solidFill>
                <a:srgbClr val="000090"/>
              </a:solidFill>
              <a:latin typeface="Helvetica"/>
              <a:cs typeface="Helvetica"/>
            </a:endParaRPr>
          </a:p>
          <a:p>
            <a:pPr marL="886777" lvl="3" indent="0">
              <a:lnSpc>
                <a:spcPct val="110000"/>
              </a:lnSpc>
              <a:spcAft>
                <a:spcPts val="1200"/>
              </a:spcAft>
              <a:buFont typeface="Wingdings" pitchFamily="2" charset="2"/>
              <a:buNone/>
            </a:pPr>
            <a:r>
              <a:rPr lang="en-US" dirty="0" smtClean="0">
                <a:solidFill>
                  <a:srgbClr val="3366FF"/>
                </a:solidFill>
                <a:latin typeface="Helvetica"/>
                <a:cs typeface="Helvetica"/>
              </a:rPr>
              <a:t>Laser–Target interaction characteristics</a:t>
            </a:r>
          </a:p>
          <a:p>
            <a:pPr marL="667321" lvl="2" indent="0">
              <a:lnSpc>
                <a:spcPct val="110000"/>
              </a:lnSpc>
              <a:buFont typeface="Wingdings" pitchFamily="2" charset="2"/>
              <a:buNone/>
            </a:pPr>
            <a:r>
              <a:rPr lang="en-US" sz="1800" b="1" u="sng" dirty="0" smtClean="0">
                <a:solidFill>
                  <a:srgbClr val="3366FF"/>
                </a:solidFill>
                <a:latin typeface="Helvetica"/>
                <a:cs typeface="Helvetica"/>
              </a:rPr>
              <a:t>Laser Ion driven nuclear physics</a:t>
            </a:r>
            <a:endParaRPr lang="en-US" sz="1800" u="sng" dirty="0" smtClean="0">
              <a:latin typeface="Helvetica"/>
              <a:cs typeface="Helvetica"/>
            </a:endParaRPr>
          </a:p>
          <a:p>
            <a:pPr marL="1178941" lvl="7" indent="-255588">
              <a:lnSpc>
                <a:spcPct val="110000"/>
              </a:lnSpc>
              <a:buSzPct val="80000"/>
              <a:buFont typeface="Wingdings" pitchFamily="2" charset="2"/>
              <a:buNone/>
            </a:pPr>
            <a:r>
              <a:rPr lang="en-US" dirty="0" smtClean="0">
                <a:solidFill>
                  <a:srgbClr val="3366FF"/>
                </a:solidFill>
                <a:latin typeface="Helvetica"/>
                <a:cs typeface="Helvetica"/>
              </a:rPr>
              <a:t>Laser–Target interaction characteristics</a:t>
            </a:r>
            <a:endParaRPr lang="en-US" dirty="0" smtClean="0">
              <a:latin typeface="Helvetica"/>
              <a:cs typeface="Helvetica"/>
            </a:endParaRPr>
          </a:p>
          <a:p>
            <a:pPr marL="395287" indent="-285750">
              <a:lnSpc>
                <a:spcPct val="110000"/>
              </a:lnSpc>
              <a:spcBef>
                <a:spcPts val="1800"/>
              </a:spcBef>
              <a:buFont typeface="Wingdings" charset="2"/>
              <a:buChar char="q"/>
            </a:pPr>
            <a:r>
              <a:rPr lang="en-US" sz="1800" b="1" dirty="0" smtClean="0">
                <a:solidFill>
                  <a:srgbClr val="000090"/>
                </a:solidFill>
                <a:latin typeface="Helvetica"/>
                <a:cs typeface="Helvetica"/>
              </a:rPr>
              <a:t>Applications</a:t>
            </a:r>
            <a:r>
              <a:rPr lang="en-US" sz="1800" dirty="0" smtClean="0">
                <a:solidFill>
                  <a:srgbClr val="000090"/>
                </a:solidFill>
                <a:latin typeface="Helvetica"/>
                <a:cs typeface="Helvetica"/>
              </a:rPr>
              <a:t> based on high intensity laser and very brilliant </a:t>
            </a:r>
            <a:r>
              <a:rPr lang="en-US" sz="1800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γ</a:t>
            </a:r>
            <a:r>
              <a:rPr lang="en-US" sz="1800" dirty="0" smtClean="0">
                <a:solidFill>
                  <a:srgbClr val="000090"/>
                </a:solidFill>
                <a:latin typeface="Helvetica"/>
                <a:cs typeface="Helvetica"/>
              </a:rPr>
              <a:t> beams complementary to the other ELI pillars   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8893" y="3555795"/>
            <a:ext cx="1731489" cy="147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http://www.eso.org/public/archives/images/screen/eso0640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3983" y="1172410"/>
            <a:ext cx="1629438" cy="23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752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</a:t>
            </a:r>
            <a:r>
              <a:rPr lang="en-US" sz="2800" dirty="0" smtClean="0">
                <a:solidFill>
                  <a:srgbClr val="FF66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</a:t>
            </a:r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I–NP – Experimental Building Layout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93" name="Picture 92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pic>
        <p:nvPicPr>
          <p:cNvPr id="2" name="Picture 1" descr="2015_07_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171" y="1267240"/>
            <a:ext cx="3684971" cy="2456647"/>
          </a:xfrm>
          <a:prstGeom prst="rect">
            <a:avLst/>
          </a:prstGeom>
        </p:spPr>
      </p:pic>
      <p:grpSp>
        <p:nvGrpSpPr>
          <p:cNvPr id="84" name="Group 83"/>
          <p:cNvGrpSpPr/>
          <p:nvPr/>
        </p:nvGrpSpPr>
        <p:grpSpPr>
          <a:xfrm rot="16200000">
            <a:off x="160864" y="1169546"/>
            <a:ext cx="5318709" cy="5370832"/>
            <a:chOff x="25400" y="1169546"/>
            <a:chExt cx="5318709" cy="5370832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 rotWithShape="1">
            <a:blip r:embed="rId4"/>
            <a:srcRect t="3159"/>
            <a:stretch/>
          </p:blipFill>
          <p:spPr>
            <a:xfrm>
              <a:off x="25400" y="1169546"/>
              <a:ext cx="5318709" cy="5370832"/>
            </a:xfrm>
            <a:prstGeom prst="rect">
              <a:avLst/>
            </a:prstGeom>
          </p:spPr>
        </p:pic>
        <p:grpSp>
          <p:nvGrpSpPr>
            <p:cNvPr id="86" name="Group 85"/>
            <p:cNvGrpSpPr/>
            <p:nvPr/>
          </p:nvGrpSpPr>
          <p:grpSpPr>
            <a:xfrm>
              <a:off x="1049867" y="1455900"/>
              <a:ext cx="1490133" cy="2658533"/>
              <a:chOff x="1481667" y="1600200"/>
              <a:chExt cx="1490133" cy="2658533"/>
            </a:xfrm>
            <a:solidFill>
              <a:schemeClr val="accent1">
                <a:lumMod val="40000"/>
                <a:lumOff val="60000"/>
                <a:alpha val="30000"/>
              </a:schemeClr>
            </a:solidFill>
            <a:effectLst/>
          </p:grpSpPr>
          <p:sp>
            <p:nvSpPr>
              <p:cNvPr id="100" name="Rectangle 99"/>
              <p:cNvSpPr/>
              <p:nvPr/>
            </p:nvSpPr>
            <p:spPr>
              <a:xfrm>
                <a:off x="1481667" y="1998133"/>
                <a:ext cx="1490133" cy="226060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ln w="10541" cmpd="sng">
                      <a:solidFill>
                        <a:schemeClr val="accent1">
                          <a:shade val="88000"/>
                          <a:satMod val="110000"/>
                        </a:schemeClr>
                      </a:solidFill>
                      <a:prstDash val="solid"/>
                    </a:ln>
                    <a:gradFill>
                      <a:gsLst>
                        <a:gs pos="0">
                          <a:schemeClr val="accent1">
                            <a:tint val="40000"/>
                            <a:satMod val="250000"/>
                          </a:schemeClr>
                        </a:gs>
                        <a:gs pos="9000">
                          <a:schemeClr val="accent1">
                            <a:tint val="52000"/>
                            <a:satMod val="300000"/>
                          </a:schemeClr>
                        </a:gs>
                        <a:gs pos="50000">
                          <a:schemeClr val="accent1">
                            <a:shade val="20000"/>
                            <a:satMod val="300000"/>
                          </a:schemeClr>
                        </a:gs>
                        <a:gs pos="79000">
                          <a:schemeClr val="accent1">
                            <a:tint val="52000"/>
                            <a:satMod val="300000"/>
                          </a:schemeClr>
                        </a:gs>
                        <a:gs pos="100000">
                          <a:schemeClr val="accent1">
                            <a:tint val="40000"/>
                            <a:satMod val="250000"/>
                          </a:schemeClr>
                        </a:gs>
                      </a:gsLst>
                      <a:lin ang="5400000"/>
                    </a:gradFill>
                  </a:rPr>
                  <a:t>HPLS</a:t>
                </a:r>
                <a:endParaRPr lang="en-US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endParaRP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1778000" y="1600200"/>
                <a:ext cx="575733" cy="397933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7" name="Rectangle 86"/>
            <p:cNvSpPr/>
            <p:nvPr/>
          </p:nvSpPr>
          <p:spPr>
            <a:xfrm rot="16200000">
              <a:off x="2103968" y="2061265"/>
              <a:ext cx="2794001" cy="1312333"/>
            </a:xfrm>
            <a:prstGeom prst="rect">
              <a:avLst/>
            </a:prstGeom>
            <a:solidFill>
              <a:srgbClr val="CCFFCC">
                <a:alpha val="3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Laboratories</a:t>
              </a:r>
              <a:endParaRPr lang="en-US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grpSp>
          <p:nvGrpSpPr>
            <p:cNvPr id="88" name="Group 87"/>
            <p:cNvGrpSpPr/>
            <p:nvPr/>
          </p:nvGrpSpPr>
          <p:grpSpPr>
            <a:xfrm>
              <a:off x="533400" y="4402297"/>
              <a:ext cx="3623734" cy="1858436"/>
              <a:chOff x="965200" y="4546597"/>
              <a:chExt cx="3814936" cy="1858436"/>
            </a:xfrm>
            <a:solidFill>
              <a:srgbClr val="3366FF">
                <a:alpha val="28000"/>
              </a:srgbClr>
            </a:solidFill>
          </p:grpSpPr>
          <p:grpSp>
            <p:nvGrpSpPr>
              <p:cNvPr id="96" name="Group 95"/>
              <p:cNvGrpSpPr/>
              <p:nvPr/>
            </p:nvGrpSpPr>
            <p:grpSpPr>
              <a:xfrm>
                <a:off x="965200" y="4546597"/>
                <a:ext cx="3814936" cy="1858436"/>
                <a:chOff x="1536700" y="5376332"/>
                <a:chExt cx="3814936" cy="1858436"/>
              </a:xfrm>
              <a:grpFill/>
            </p:grpSpPr>
            <p:sp>
              <p:nvSpPr>
                <p:cNvPr id="98" name="Rectangle 97"/>
                <p:cNvSpPr/>
                <p:nvPr/>
              </p:nvSpPr>
              <p:spPr>
                <a:xfrm>
                  <a:off x="1778000" y="5376332"/>
                  <a:ext cx="3573636" cy="829735"/>
                </a:xfrm>
                <a:prstGeom prst="rect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 smtClean="0">
                      <a:ln w="24500" cmpd="dbl">
                        <a:solidFill>
                          <a:schemeClr val="accent2">
                            <a:shade val="85000"/>
                            <a:satMod val="155000"/>
                          </a:schemeClr>
                        </a:solidFill>
                        <a:prstDash val="solid"/>
                        <a:miter lim="800000"/>
                      </a:ln>
                      <a:gradFill>
                        <a:gsLst>
                          <a:gs pos="10000">
                            <a:schemeClr val="accent2">
                              <a:tint val="10000"/>
                              <a:satMod val="155000"/>
                            </a:schemeClr>
                          </a:gs>
                          <a:gs pos="60000">
                            <a:schemeClr val="accent2">
                              <a:tint val="30000"/>
                              <a:satMod val="155000"/>
                            </a:schemeClr>
                          </a:gs>
                          <a:gs pos="100000">
                            <a:schemeClr val="accent2">
                              <a:tint val="73000"/>
                              <a:satMod val="155000"/>
                            </a:schemeClr>
                          </a:gs>
                        </a:gsLst>
                        <a:lin ang="5400000"/>
                      </a:gradFill>
                      <a:effectLst>
                        <a:outerShdw blurRad="38100" dist="38100" dir="7020000" algn="tl">
                          <a:srgbClr val="000000">
                            <a:alpha val="35000"/>
                          </a:srgbClr>
                        </a:outerShdw>
                      </a:effectLst>
                    </a:rPr>
                    <a:t>Experiments</a:t>
                  </a:r>
                  <a:endParaRPr lang="en-US" b="1" dirty="0">
                    <a:ln w="24500" cmpd="dbl">
                      <a:solidFill>
                        <a:schemeClr val="accent2">
                          <a:shade val="85000"/>
                          <a:satMod val="155000"/>
                        </a:schemeClr>
                      </a:solidFill>
                      <a:prstDash val="solid"/>
                      <a:miter lim="800000"/>
                    </a:ln>
                    <a:gradFill>
                      <a:gsLst>
                        <a:gs pos="10000">
                          <a:schemeClr val="accent2">
                            <a:tint val="10000"/>
                            <a:satMod val="155000"/>
                          </a:schemeClr>
                        </a:gs>
                        <a:gs pos="60000">
                          <a:schemeClr val="accent2">
                            <a:tint val="30000"/>
                            <a:satMod val="155000"/>
                          </a:schemeClr>
                        </a:gs>
                        <a:gs pos="100000">
                          <a:schemeClr val="accent2">
                            <a:tint val="73000"/>
                            <a:satMod val="155000"/>
                          </a:schemeClr>
                        </a:gs>
                      </a:gsLst>
                      <a:lin ang="5400000"/>
                    </a:gradFill>
                    <a:effectLst>
                      <a:outerShdw blurRad="38100" dist="38100" dir="7020000" algn="tl">
                        <a:srgbClr val="000000">
                          <a:alpha val="35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99" name="Rectangle 98"/>
                <p:cNvSpPr/>
                <p:nvPr/>
              </p:nvSpPr>
              <p:spPr>
                <a:xfrm>
                  <a:off x="1536700" y="6104467"/>
                  <a:ext cx="812799" cy="1130301"/>
                </a:xfrm>
                <a:prstGeom prst="rect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8000"/>
                    </a:solidFill>
                  </a:endParaRPr>
                </a:p>
              </p:txBody>
            </p:sp>
          </p:grpSp>
          <p:sp>
            <p:nvSpPr>
              <p:cNvPr id="97" name="Rectangle 96"/>
              <p:cNvSpPr/>
              <p:nvPr/>
            </p:nvSpPr>
            <p:spPr>
              <a:xfrm>
                <a:off x="2429934" y="5376333"/>
                <a:ext cx="1032934" cy="262468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8000"/>
                  </a:solidFill>
                </a:endParaRPr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>
              <a:off x="1269999" y="5232033"/>
              <a:ext cx="3683001" cy="1028701"/>
              <a:chOff x="1269999" y="5376333"/>
              <a:chExt cx="3683001" cy="1028701"/>
            </a:xfrm>
          </p:grpSpPr>
          <p:grpSp>
            <p:nvGrpSpPr>
              <p:cNvPr id="91" name="Group 90"/>
              <p:cNvGrpSpPr/>
              <p:nvPr/>
            </p:nvGrpSpPr>
            <p:grpSpPr>
              <a:xfrm>
                <a:off x="1269999" y="5376333"/>
                <a:ext cx="3683001" cy="1028701"/>
                <a:chOff x="1701799" y="5376333"/>
                <a:chExt cx="3683001" cy="1028701"/>
              </a:xfrm>
              <a:solidFill>
                <a:srgbClr val="FF0000">
                  <a:alpha val="26000"/>
                </a:srgbClr>
              </a:solidFill>
            </p:grpSpPr>
            <p:sp>
              <p:nvSpPr>
                <p:cNvPr id="94" name="Rectangle 93"/>
                <p:cNvSpPr/>
                <p:nvPr/>
              </p:nvSpPr>
              <p:spPr>
                <a:xfrm>
                  <a:off x="1778000" y="5376333"/>
                  <a:ext cx="3606800" cy="393700"/>
                </a:xfrm>
                <a:prstGeom prst="rect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 smtClean="0">
                      <a:ln w="1905"/>
                      <a:gradFill>
                        <a:gsLst>
                          <a:gs pos="0">
                            <a:schemeClr val="accent6">
                              <a:shade val="20000"/>
                              <a:satMod val="200000"/>
                            </a:schemeClr>
                          </a:gs>
                          <a:gs pos="78000">
                            <a:schemeClr val="accent6">
                              <a:tint val="90000"/>
                              <a:shade val="89000"/>
                              <a:satMod val="220000"/>
                            </a:schemeClr>
                          </a:gs>
                          <a:gs pos="100000">
                            <a:schemeClr val="accent6">
                              <a:tint val="12000"/>
                              <a:satMod val="255000"/>
                            </a:schemeClr>
                          </a:gs>
                        </a:gsLst>
                        <a:lin ang="5400000"/>
                      </a:gradFill>
                      <a:effectLst>
                        <a:innerShdw blurRad="69850" dist="43180" dir="5400000">
                          <a:srgbClr val="000000">
                            <a:alpha val="65000"/>
                          </a:srgbClr>
                        </a:innerShdw>
                      </a:effectLst>
                    </a:rPr>
                    <a:t>GBS</a:t>
                  </a:r>
                  <a:endParaRPr lang="en-US" b="1" dirty="0">
                    <a:ln w="1905"/>
                    <a:gradFill>
                      <a:gsLst>
                        <a:gs pos="0">
                          <a:schemeClr val="accent6">
                            <a:shade val="20000"/>
                            <a:satMod val="200000"/>
                          </a:schemeClr>
                        </a:gs>
                        <a:gs pos="78000">
                          <a:schemeClr val="accent6">
                            <a:tint val="90000"/>
                            <a:shade val="89000"/>
                            <a:satMod val="220000"/>
                          </a:schemeClr>
                        </a:gs>
                        <a:gs pos="100000">
                          <a:schemeClr val="accent6">
                            <a:tint val="12000"/>
                            <a:satMod val="255000"/>
                          </a:schemeClr>
                        </a:gs>
                      </a:gsLst>
                      <a:lin ang="5400000"/>
                    </a:gra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endParaRPr>
                </a:p>
              </p:txBody>
            </p:sp>
            <p:sp>
              <p:nvSpPr>
                <p:cNvPr id="95" name="Rectangle 94"/>
                <p:cNvSpPr/>
                <p:nvPr/>
              </p:nvSpPr>
              <p:spPr>
                <a:xfrm>
                  <a:off x="1701799" y="5770033"/>
                  <a:ext cx="249767" cy="635001"/>
                </a:xfrm>
                <a:prstGeom prst="rect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8000"/>
                    </a:solidFill>
                  </a:endParaRPr>
                </a:p>
              </p:txBody>
            </p:sp>
          </p:grpSp>
          <p:sp>
            <p:nvSpPr>
              <p:cNvPr id="92" name="Rectangle 91"/>
              <p:cNvSpPr/>
              <p:nvPr/>
            </p:nvSpPr>
            <p:spPr>
              <a:xfrm>
                <a:off x="1568147" y="5816601"/>
                <a:ext cx="3228276" cy="414865"/>
              </a:xfrm>
              <a:prstGeom prst="rect">
                <a:avLst/>
              </a:prstGeom>
              <a:solidFill>
                <a:srgbClr val="FF0000">
                  <a:alpha val="26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8000"/>
                  </a:solidFill>
                </a:endParaRPr>
              </a:p>
            </p:txBody>
          </p:sp>
        </p:grpSp>
      </p:grpSp>
      <p:grpSp>
        <p:nvGrpSpPr>
          <p:cNvPr id="103" name="Group 102"/>
          <p:cNvGrpSpPr/>
          <p:nvPr/>
        </p:nvGrpSpPr>
        <p:grpSpPr>
          <a:xfrm rot="16200000">
            <a:off x="448731" y="1413567"/>
            <a:ext cx="4715933" cy="4806951"/>
            <a:chOff x="778933" y="1608666"/>
            <a:chExt cx="4715933" cy="4806951"/>
          </a:xfrm>
        </p:grpSpPr>
        <p:cxnSp>
          <p:nvCxnSpPr>
            <p:cNvPr id="105" name="Straight Connector 104"/>
            <p:cNvCxnSpPr/>
            <p:nvPr/>
          </p:nvCxnSpPr>
          <p:spPr>
            <a:xfrm flipH="1">
              <a:off x="2956984" y="3426883"/>
              <a:ext cx="365886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6" name="Group 105"/>
            <p:cNvGrpSpPr/>
            <p:nvPr/>
          </p:nvGrpSpPr>
          <p:grpSpPr>
            <a:xfrm>
              <a:off x="778933" y="1608666"/>
              <a:ext cx="4715933" cy="4806951"/>
              <a:chOff x="778933" y="1608666"/>
              <a:chExt cx="4715933" cy="4806951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778933" y="1608666"/>
                <a:ext cx="4715933" cy="4806951"/>
                <a:chOff x="778933" y="1608666"/>
                <a:chExt cx="4715933" cy="4806951"/>
              </a:xfrm>
              <a:effectLst/>
            </p:grpSpPr>
            <p:cxnSp>
              <p:nvCxnSpPr>
                <p:cNvPr id="115" name="Straight Connector 114"/>
                <p:cNvCxnSpPr/>
                <p:nvPr/>
              </p:nvCxnSpPr>
              <p:spPr>
                <a:xfrm flipV="1">
                  <a:off x="1475317" y="1991783"/>
                  <a:ext cx="0" cy="2317750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2353733" y="1985433"/>
                  <a:ext cx="618068" cy="0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flipH="1">
                  <a:off x="1735665" y="1608666"/>
                  <a:ext cx="618068" cy="0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/>
                <p:cNvCxnSpPr/>
                <p:nvPr/>
              </p:nvCxnSpPr>
              <p:spPr>
                <a:xfrm flipV="1">
                  <a:off x="2353733" y="1608666"/>
                  <a:ext cx="0" cy="397934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/>
                <p:cNvCxnSpPr/>
                <p:nvPr/>
              </p:nvCxnSpPr>
              <p:spPr>
                <a:xfrm flipV="1">
                  <a:off x="1778000" y="1608666"/>
                  <a:ext cx="0" cy="397934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/>
                <p:cNvCxnSpPr/>
                <p:nvPr/>
              </p:nvCxnSpPr>
              <p:spPr>
                <a:xfrm flipH="1">
                  <a:off x="1481667" y="1985433"/>
                  <a:ext cx="296333" cy="8467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/>
                <p:cNvCxnSpPr/>
                <p:nvPr/>
              </p:nvCxnSpPr>
              <p:spPr>
                <a:xfrm flipV="1">
                  <a:off x="2961217" y="1993901"/>
                  <a:ext cx="10583" cy="1325032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/>
                <p:cNvCxnSpPr/>
                <p:nvPr/>
              </p:nvCxnSpPr>
              <p:spPr>
                <a:xfrm flipH="1">
                  <a:off x="2963333" y="4309533"/>
                  <a:ext cx="2531533" cy="0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 flipV="1">
                  <a:off x="5457977" y="4286253"/>
                  <a:ext cx="7255" cy="1549397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/>
                <p:nvPr/>
              </p:nvCxnSpPr>
              <p:spPr>
                <a:xfrm flipH="1">
                  <a:off x="778933" y="4309533"/>
                  <a:ext cx="707573" cy="0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/>
                <p:cNvCxnSpPr/>
                <p:nvPr/>
              </p:nvCxnSpPr>
              <p:spPr>
                <a:xfrm flipV="1">
                  <a:off x="795865" y="4292602"/>
                  <a:ext cx="0" cy="1574798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/>
                <p:nvPr/>
              </p:nvCxnSpPr>
              <p:spPr>
                <a:xfrm flipH="1">
                  <a:off x="1132720" y="6409267"/>
                  <a:ext cx="867530" cy="0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/>
                <p:nvPr/>
              </p:nvCxnSpPr>
              <p:spPr>
                <a:xfrm flipH="1">
                  <a:off x="2512484" y="6233583"/>
                  <a:ext cx="459317" cy="0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/>
                <p:nvPr/>
              </p:nvCxnSpPr>
              <p:spPr>
                <a:xfrm flipH="1">
                  <a:off x="3598334" y="6231466"/>
                  <a:ext cx="529166" cy="0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/>
                <p:nvPr/>
              </p:nvCxnSpPr>
              <p:spPr>
                <a:xfrm flipH="1">
                  <a:off x="4853516" y="6231466"/>
                  <a:ext cx="442384" cy="0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 flipH="1">
                  <a:off x="1999947" y="5848350"/>
                  <a:ext cx="512537" cy="0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/>
              </p:nvCxnSpPr>
              <p:spPr>
                <a:xfrm flipH="1">
                  <a:off x="2963334" y="5848350"/>
                  <a:ext cx="635000" cy="0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/>
              </p:nvCxnSpPr>
              <p:spPr>
                <a:xfrm flipH="1">
                  <a:off x="4127500" y="5848350"/>
                  <a:ext cx="707573" cy="0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/>
              </p:nvCxnSpPr>
              <p:spPr>
                <a:xfrm flipH="1">
                  <a:off x="795866" y="5848350"/>
                  <a:ext cx="336854" cy="0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/>
              </p:nvCxnSpPr>
              <p:spPr>
                <a:xfrm>
                  <a:off x="1132720" y="5867400"/>
                  <a:ext cx="0" cy="548217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/>
              </p:nvCxnSpPr>
              <p:spPr>
                <a:xfrm>
                  <a:off x="2000250" y="5856817"/>
                  <a:ext cx="0" cy="548217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/>
              </p:nvCxnSpPr>
              <p:spPr>
                <a:xfrm>
                  <a:off x="2512484" y="5842000"/>
                  <a:ext cx="0" cy="395816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>
                  <a:off x="2961217" y="5867400"/>
                  <a:ext cx="0" cy="395816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>
                  <a:off x="3596218" y="5844117"/>
                  <a:ext cx="0" cy="395816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>
                  <a:off x="4127500" y="5842000"/>
                  <a:ext cx="0" cy="395816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>
                  <a:off x="4835073" y="5842000"/>
                  <a:ext cx="0" cy="395816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>
                  <a:off x="5293784" y="5844117"/>
                  <a:ext cx="0" cy="395816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 flipH="1">
                  <a:off x="5293784" y="5825067"/>
                  <a:ext cx="176893" cy="0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9" name="Straight Connector 108"/>
              <p:cNvCxnSpPr/>
              <p:nvPr/>
            </p:nvCxnSpPr>
            <p:spPr>
              <a:xfrm flipH="1">
                <a:off x="2959101" y="3318933"/>
                <a:ext cx="357419" cy="0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 flipV="1">
                <a:off x="2960159" y="3426883"/>
                <a:ext cx="11642" cy="882650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 flipV="1">
                <a:off x="3767665" y="2683935"/>
                <a:ext cx="0" cy="846665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 flipH="1">
                <a:off x="3276601" y="2700868"/>
                <a:ext cx="491064" cy="0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 flipH="1">
                <a:off x="3282952" y="3520018"/>
                <a:ext cx="491064" cy="0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 flipV="1">
                <a:off x="3295653" y="2683935"/>
                <a:ext cx="0" cy="634998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7" name="Straight Connector 106"/>
            <p:cNvCxnSpPr/>
            <p:nvPr/>
          </p:nvCxnSpPr>
          <p:spPr>
            <a:xfrm flipV="1">
              <a:off x="3295653" y="3426883"/>
              <a:ext cx="1" cy="12065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4" name="Picture 143" descr="section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4" t="37171" r="47485" b="30792"/>
          <a:stretch/>
        </p:blipFill>
        <p:spPr>
          <a:xfrm>
            <a:off x="5509067" y="3943316"/>
            <a:ext cx="3565978" cy="2249274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  <a:sp3d/>
        </p:spPr>
      </p:pic>
      <p:sp>
        <p:nvSpPr>
          <p:cNvPr id="153" name="Rectangle 152"/>
          <p:cNvSpPr/>
          <p:nvPr/>
        </p:nvSpPr>
        <p:spPr>
          <a:xfrm>
            <a:off x="5505635" y="6243073"/>
            <a:ext cx="3481360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Platform </a:t>
            </a:r>
            <a:r>
              <a:rPr lang="en-US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supported on dampers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54" name="Rectangle 153"/>
          <p:cNvSpPr/>
          <p:nvPr/>
        </p:nvSpPr>
        <p:spPr>
          <a:xfrm>
            <a:off x="221171" y="1210595"/>
            <a:ext cx="2514639" cy="923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Anti–vibration platform</a:t>
            </a:r>
          </a:p>
          <a:p>
            <a:endParaRPr lang="en-US" dirty="0" smtClean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  <a:p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±1 </a:t>
            </a:r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m @ &lt; 10 Hz</a:t>
            </a:r>
          </a:p>
        </p:txBody>
      </p:sp>
    </p:spTree>
    <p:extLst>
      <p:ext uri="{BB962C8B-B14F-4D97-AF65-F5344CB8AC3E}">
        <p14:creationId xmlns:p14="http://schemas.microsoft.com/office/powerpoint/2010/main" val="19864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</a:t>
            </a:r>
            <a:r>
              <a:rPr lang="en-US" sz="2800" dirty="0" smtClean="0">
                <a:solidFill>
                  <a:srgbClr val="FF66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</a:t>
            </a:r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I–NP Implementation Timeline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93" name="Picture 92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grpSp>
        <p:nvGrpSpPr>
          <p:cNvPr id="86" name="Group 85"/>
          <p:cNvGrpSpPr/>
          <p:nvPr/>
        </p:nvGrpSpPr>
        <p:grpSpPr>
          <a:xfrm>
            <a:off x="3276600" y="1244333"/>
            <a:ext cx="5708482" cy="4919132"/>
            <a:chOff x="3276600" y="1697568"/>
            <a:chExt cx="5708482" cy="4919132"/>
          </a:xfrm>
        </p:grpSpPr>
        <p:grpSp>
          <p:nvGrpSpPr>
            <p:cNvPr id="88" name="Group 87"/>
            <p:cNvGrpSpPr/>
            <p:nvPr/>
          </p:nvGrpSpPr>
          <p:grpSpPr>
            <a:xfrm>
              <a:off x="3276600" y="1697568"/>
              <a:ext cx="5708482" cy="4919132"/>
              <a:chOff x="3276600" y="1697568"/>
              <a:chExt cx="5708482" cy="4919132"/>
            </a:xfrm>
          </p:grpSpPr>
          <p:sp>
            <p:nvSpPr>
              <p:cNvPr id="109" name="Rectangle 108"/>
              <p:cNvSpPr/>
              <p:nvPr/>
            </p:nvSpPr>
            <p:spPr>
              <a:xfrm>
                <a:off x="3276600" y="2034312"/>
                <a:ext cx="5678560" cy="4582388"/>
              </a:xfrm>
              <a:prstGeom prst="rect">
                <a:avLst/>
              </a:prstGeom>
              <a:blipFill rotWithShape="1">
                <a:blip r:embed="rId3">
                  <a:alphaModFix amt="49000"/>
                </a:blip>
                <a:stretch>
                  <a:fillRect/>
                </a:stretch>
              </a:blip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3337382" y="1697568"/>
                <a:ext cx="5647700" cy="338554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Helvetica"/>
                    <a:cs typeface="Helvetica"/>
                  </a:rPr>
                  <a:t>2010   2011  2012   2013   2014   2015   2016   2017    2018</a:t>
                </a:r>
                <a:endParaRPr lang="en-US" sz="1600" dirty="0">
                  <a:latin typeface="Helvetica"/>
                  <a:cs typeface="Helvetica"/>
                </a:endParaRPr>
              </a:p>
            </p:txBody>
          </p:sp>
        </p:grpSp>
        <p:cxnSp>
          <p:nvCxnSpPr>
            <p:cNvPr id="95" name="Straight Connector 94"/>
            <p:cNvCxnSpPr/>
            <p:nvPr/>
          </p:nvCxnSpPr>
          <p:spPr>
            <a:xfrm>
              <a:off x="3957617" y="2073418"/>
              <a:ext cx="0" cy="45432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4553321" y="2073418"/>
              <a:ext cx="0" cy="45432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5157352" y="2073418"/>
              <a:ext cx="0" cy="45432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5769712" y="2073418"/>
              <a:ext cx="0" cy="45432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6391847" y="2073418"/>
              <a:ext cx="0" cy="45432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7028599" y="2073418"/>
              <a:ext cx="0" cy="45432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7670625" y="2055146"/>
              <a:ext cx="0" cy="45432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8305625" y="2042446"/>
              <a:ext cx="0" cy="45432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oup 110"/>
          <p:cNvGrpSpPr/>
          <p:nvPr/>
        </p:nvGrpSpPr>
        <p:grpSpPr>
          <a:xfrm>
            <a:off x="58969" y="4106395"/>
            <a:ext cx="8896179" cy="383708"/>
            <a:chOff x="58969" y="4314087"/>
            <a:chExt cx="8896179" cy="3837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121" name="Straight Arrow Connector 120"/>
            <p:cNvCxnSpPr/>
            <p:nvPr/>
          </p:nvCxnSpPr>
          <p:spPr>
            <a:xfrm>
              <a:off x="5334680" y="4500603"/>
              <a:ext cx="2742520" cy="0"/>
            </a:xfrm>
            <a:prstGeom prst="straightConnector1">
              <a:avLst/>
            </a:prstGeom>
            <a:ln w="28575">
              <a:solidFill>
                <a:schemeClr val="accent3">
                  <a:lumMod val="75000"/>
                </a:schemeClr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Rectangle 121"/>
            <p:cNvSpPr/>
            <p:nvPr/>
          </p:nvSpPr>
          <p:spPr>
            <a:xfrm>
              <a:off x="58969" y="4314087"/>
              <a:ext cx="2632066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Laser System – installation</a:t>
              </a:r>
            </a:p>
          </p:txBody>
        </p:sp>
        <p:cxnSp>
          <p:nvCxnSpPr>
            <p:cNvPr id="124" name="Straight Connector 123"/>
            <p:cNvCxnSpPr/>
            <p:nvPr/>
          </p:nvCxnSpPr>
          <p:spPr>
            <a:xfrm>
              <a:off x="135148" y="4697795"/>
              <a:ext cx="8820000" cy="0"/>
            </a:xfrm>
            <a:prstGeom prst="line">
              <a:avLst/>
            </a:prstGeom>
            <a:ln w="9525" cmpd="sng"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oup 124"/>
          <p:cNvGrpSpPr/>
          <p:nvPr/>
        </p:nvGrpSpPr>
        <p:grpSpPr>
          <a:xfrm>
            <a:off x="41959" y="4980509"/>
            <a:ext cx="8913177" cy="402848"/>
            <a:chOff x="41959" y="5433744"/>
            <a:chExt cx="8913177" cy="4028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126" name="Straight Arrow Connector 125"/>
            <p:cNvCxnSpPr/>
            <p:nvPr/>
          </p:nvCxnSpPr>
          <p:spPr>
            <a:xfrm>
              <a:off x="5854778" y="5658243"/>
              <a:ext cx="3083460" cy="0"/>
            </a:xfrm>
            <a:prstGeom prst="straightConnector1">
              <a:avLst/>
            </a:prstGeom>
            <a:ln w="28575">
              <a:solidFill>
                <a:srgbClr val="CCFFCC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Rectangle 126"/>
            <p:cNvSpPr/>
            <p:nvPr/>
          </p:nvSpPr>
          <p:spPr>
            <a:xfrm>
              <a:off x="41959" y="5433744"/>
              <a:ext cx="2700801" cy="33855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rgbClr val="CCFFCC"/>
                  </a:solidFill>
                  <a:latin typeface="Helvetica Neue"/>
                  <a:cs typeface="Helvetica Neue"/>
                </a:rPr>
                <a:t>Gamma Beam – installation</a:t>
              </a:r>
            </a:p>
          </p:txBody>
        </p:sp>
        <p:cxnSp>
          <p:nvCxnSpPr>
            <p:cNvPr id="128" name="Straight Connector 127"/>
            <p:cNvCxnSpPr/>
            <p:nvPr/>
          </p:nvCxnSpPr>
          <p:spPr>
            <a:xfrm>
              <a:off x="135136" y="5836592"/>
              <a:ext cx="8820000" cy="0"/>
            </a:xfrm>
            <a:prstGeom prst="line">
              <a:avLst/>
            </a:prstGeom>
            <a:ln w="9525" cmpd="sng"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Group 128"/>
          <p:cNvGrpSpPr/>
          <p:nvPr/>
        </p:nvGrpSpPr>
        <p:grpSpPr>
          <a:xfrm>
            <a:off x="43785" y="1563434"/>
            <a:ext cx="8911375" cy="3341545"/>
            <a:chOff x="43785" y="1991268"/>
            <a:chExt cx="8911375" cy="334154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0" name="Rectangle 129"/>
            <p:cNvSpPr/>
            <p:nvPr/>
          </p:nvSpPr>
          <p:spPr>
            <a:xfrm>
              <a:off x="48892" y="1991268"/>
              <a:ext cx="1982058" cy="338554"/>
            </a:xfrm>
            <a:prstGeom prst="rect">
              <a:avLst/>
            </a:prstGeom>
          </p:spPr>
          <p:txBody>
            <a:bodyPr wrap="none" anchor="ctr" anchorCtr="0">
              <a:spAutoFit/>
            </a:bodyPr>
            <a:lstStyle/>
            <a:p>
              <a:r>
                <a:rPr lang="en-US" sz="1600" dirty="0" smtClean="0">
                  <a:latin typeface="Helvetica Neue"/>
                  <a:cs typeface="Helvetica Neue"/>
                </a:rPr>
                <a:t>ELI–NP </a:t>
              </a:r>
              <a:r>
                <a:rPr lang="en-US" sz="1600" dirty="0">
                  <a:latin typeface="Helvetica Neue"/>
                  <a:cs typeface="Helvetica Neue"/>
                </a:rPr>
                <a:t>White Book</a:t>
              </a: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57773" y="2272028"/>
              <a:ext cx="2149894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Helvetica Neue"/>
                  <a:cs typeface="Helvetica Neue"/>
                </a:rPr>
                <a:t>Feasibility </a:t>
              </a:r>
              <a:r>
                <a:rPr lang="en-US" sz="1600" dirty="0" smtClean="0">
                  <a:latin typeface="Helvetica Neue"/>
                  <a:cs typeface="Helvetica Neue"/>
                </a:rPr>
                <a:t>Study </a:t>
              </a:r>
            </a:p>
            <a:p>
              <a:r>
                <a:rPr lang="en-US" sz="1600" dirty="0">
                  <a:solidFill>
                    <a:srgbClr val="FF0000"/>
                  </a:solidFill>
                  <a:latin typeface="Helvetica Neue"/>
                  <a:ea typeface="Helvetica Neue"/>
                  <a:cs typeface="Helvetica Neue"/>
                </a:rPr>
                <a:t>Cost estimate 293M</a:t>
              </a:r>
              <a:r>
                <a:rPr lang="en-US" sz="1600" dirty="0" smtClean="0">
                  <a:solidFill>
                    <a:srgbClr val="FF0000"/>
                  </a:solidFill>
                  <a:latin typeface="Helvetica Neue"/>
                  <a:ea typeface="Helvetica Neue"/>
                  <a:cs typeface="Helvetica Neue"/>
                </a:rPr>
                <a:t>€</a:t>
              </a:r>
              <a:endParaRPr lang="en-US" sz="1200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49943" y="2835027"/>
              <a:ext cx="291315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Helvetica Neue"/>
                  <a:cs typeface="Helvetica Neue"/>
                </a:rPr>
                <a:t>Preparation of the Application</a:t>
              </a:r>
            </a:p>
          </p:txBody>
        </p:sp>
        <p:cxnSp>
          <p:nvCxnSpPr>
            <p:cNvPr id="133" name="Straight Arrow Connector 132"/>
            <p:cNvCxnSpPr/>
            <p:nvPr/>
          </p:nvCxnSpPr>
          <p:spPr>
            <a:xfrm>
              <a:off x="3489945" y="2197193"/>
              <a:ext cx="218833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/>
            <p:cNvCxnSpPr/>
            <p:nvPr/>
          </p:nvCxnSpPr>
          <p:spPr>
            <a:xfrm>
              <a:off x="3665734" y="2560662"/>
              <a:ext cx="176287" cy="0"/>
            </a:xfrm>
            <a:prstGeom prst="straightConnector1">
              <a:avLst/>
            </a:prstGeom>
            <a:ln w="28575">
              <a:solidFill>
                <a:srgbClr val="00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/>
            <p:cNvCxnSpPr/>
            <p:nvPr/>
          </p:nvCxnSpPr>
          <p:spPr>
            <a:xfrm>
              <a:off x="3665734" y="3019311"/>
              <a:ext cx="887586" cy="0"/>
            </a:xfrm>
            <a:prstGeom prst="straightConnector1">
              <a:avLst/>
            </a:prstGeom>
            <a:ln w="28575">
              <a:solidFill>
                <a:srgbClr val="00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/>
            <p:cNvCxnSpPr/>
            <p:nvPr/>
          </p:nvCxnSpPr>
          <p:spPr>
            <a:xfrm>
              <a:off x="4595175" y="3400300"/>
              <a:ext cx="386710" cy="0"/>
            </a:xfrm>
            <a:prstGeom prst="straightConnector1">
              <a:avLst/>
            </a:prstGeom>
            <a:ln w="28575">
              <a:solidFill>
                <a:srgbClr val="00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/>
            <p:cNvCxnSpPr/>
            <p:nvPr/>
          </p:nvCxnSpPr>
          <p:spPr>
            <a:xfrm>
              <a:off x="5644535" y="5259988"/>
              <a:ext cx="210242" cy="0"/>
            </a:xfrm>
            <a:prstGeom prst="straightConnector1">
              <a:avLst/>
            </a:prstGeom>
            <a:ln w="28575">
              <a:solidFill>
                <a:srgbClr val="00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/>
            <p:cNvCxnSpPr/>
            <p:nvPr/>
          </p:nvCxnSpPr>
          <p:spPr>
            <a:xfrm>
              <a:off x="5113566" y="4306840"/>
              <a:ext cx="210242" cy="0"/>
            </a:xfrm>
            <a:prstGeom prst="straightConnector1">
              <a:avLst/>
            </a:prstGeom>
            <a:ln w="28575">
              <a:solidFill>
                <a:srgbClr val="00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Rectangle 138"/>
            <p:cNvSpPr/>
            <p:nvPr/>
          </p:nvSpPr>
          <p:spPr>
            <a:xfrm>
              <a:off x="43785" y="3213675"/>
              <a:ext cx="294483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Helvetica"/>
                  <a:cs typeface="Helvetica"/>
                </a:rPr>
                <a:t>E.C. </a:t>
              </a:r>
              <a:r>
                <a:rPr lang="en-US" sz="1600" dirty="0" err="1">
                  <a:latin typeface="Helvetica"/>
                  <a:cs typeface="Helvetica"/>
                </a:rPr>
                <a:t>Eval</a:t>
              </a:r>
              <a:r>
                <a:rPr lang="en-US" sz="1600" dirty="0">
                  <a:latin typeface="Helvetica"/>
                  <a:cs typeface="Helvetica"/>
                </a:rPr>
                <a:t>. &amp; Funding Approval</a:t>
              </a: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58969" y="4928943"/>
              <a:ext cx="273917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latin typeface="Helvetica Neue"/>
                  <a:cs typeface="Helvetica Neue"/>
                </a:rPr>
                <a:t>Procurement </a:t>
              </a:r>
              <a:r>
                <a:rPr lang="en-US" sz="1600" dirty="0">
                  <a:latin typeface="Helvetica Neue"/>
                  <a:cs typeface="Helvetica Neue"/>
                </a:rPr>
                <a:t>Gamma </a:t>
              </a:r>
              <a:r>
                <a:rPr lang="en-US" sz="1600" dirty="0" smtClean="0">
                  <a:latin typeface="Helvetica Neue"/>
                  <a:cs typeface="Helvetica Neue"/>
                </a:rPr>
                <a:t>Beam</a:t>
              </a:r>
              <a:endParaRPr lang="en-US" sz="1600" dirty="0">
                <a:latin typeface="Helvetica Neue"/>
                <a:cs typeface="Helvetica Neue"/>
              </a:endParaRPr>
            </a:p>
          </p:txBody>
        </p:sp>
        <p:cxnSp>
          <p:nvCxnSpPr>
            <p:cNvPr id="141" name="Straight Connector 140"/>
            <p:cNvCxnSpPr/>
            <p:nvPr/>
          </p:nvCxnSpPr>
          <p:spPr>
            <a:xfrm>
              <a:off x="118238" y="2328428"/>
              <a:ext cx="8820000" cy="0"/>
            </a:xfrm>
            <a:prstGeom prst="line">
              <a:avLst/>
            </a:prstGeom>
            <a:ln w="9525" cmpd="sng"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126699" y="2796972"/>
              <a:ext cx="8820000" cy="0"/>
            </a:xfrm>
            <a:prstGeom prst="line">
              <a:avLst/>
            </a:prstGeom>
            <a:ln w="9525" cmpd="sng"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126699" y="3194922"/>
              <a:ext cx="8820000" cy="0"/>
            </a:xfrm>
            <a:prstGeom prst="line">
              <a:avLst/>
            </a:prstGeom>
            <a:ln w="9525" cmpd="sng"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>
              <a:off x="135160" y="3584397"/>
              <a:ext cx="8820000" cy="0"/>
            </a:xfrm>
            <a:prstGeom prst="line">
              <a:avLst/>
            </a:prstGeom>
            <a:ln w="9525" cmpd="sng"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>
              <a:off x="135154" y="4452258"/>
              <a:ext cx="8820000" cy="0"/>
            </a:xfrm>
            <a:prstGeom prst="line">
              <a:avLst/>
            </a:prstGeom>
            <a:ln w="9525" cmpd="sng"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>
              <a:off x="135142" y="5332813"/>
              <a:ext cx="8820000" cy="0"/>
            </a:xfrm>
            <a:prstGeom prst="line">
              <a:avLst/>
            </a:prstGeom>
            <a:ln w="9525" cmpd="sng"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Rectangle 146"/>
            <p:cNvSpPr/>
            <p:nvPr/>
          </p:nvSpPr>
          <p:spPr>
            <a:xfrm>
              <a:off x="58969" y="4070226"/>
              <a:ext cx="267044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Helvetica Neue"/>
                  <a:cs typeface="Helvetica Neue"/>
                </a:rPr>
                <a:t>Procurement Laser System</a:t>
              </a:r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58969" y="5356237"/>
            <a:ext cx="8896167" cy="340795"/>
            <a:chOff x="58969" y="5809472"/>
            <a:chExt cx="8896167" cy="34079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149" name="Straight Arrow Connector 148"/>
            <p:cNvCxnSpPr/>
            <p:nvPr/>
          </p:nvCxnSpPr>
          <p:spPr>
            <a:xfrm>
              <a:off x="5334680" y="6009432"/>
              <a:ext cx="3603558" cy="0"/>
            </a:xfrm>
            <a:prstGeom prst="straightConnector1">
              <a:avLst/>
            </a:prstGeom>
            <a:ln w="28575">
              <a:solidFill>
                <a:srgbClr val="3366FF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Rectangle 149"/>
            <p:cNvSpPr/>
            <p:nvPr/>
          </p:nvSpPr>
          <p:spPr>
            <a:xfrm>
              <a:off x="58969" y="5809472"/>
              <a:ext cx="241908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rgbClr val="0000FF"/>
                  </a:solidFill>
                  <a:latin typeface="Helvetica Neue"/>
                  <a:cs typeface="Helvetica Neue"/>
                </a:rPr>
                <a:t>Experimental </a:t>
              </a:r>
              <a:r>
                <a:rPr lang="en-US" sz="1600" dirty="0" smtClean="0">
                  <a:solidFill>
                    <a:srgbClr val="0000FF"/>
                  </a:solidFill>
                  <a:latin typeface="Helvetica Neue"/>
                  <a:cs typeface="Helvetica Neue"/>
                </a:rPr>
                <a:t>Areas TDR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  <p:cxnSp>
          <p:nvCxnSpPr>
            <p:cNvPr id="151" name="Straight Connector 150"/>
            <p:cNvCxnSpPr/>
            <p:nvPr/>
          </p:nvCxnSpPr>
          <p:spPr>
            <a:xfrm>
              <a:off x="135136" y="6150267"/>
              <a:ext cx="8820000" cy="0"/>
            </a:xfrm>
            <a:prstGeom prst="line">
              <a:avLst/>
            </a:prstGeom>
            <a:ln w="9525" cmpd="sng"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2" name="Group 151"/>
          <p:cNvGrpSpPr/>
          <p:nvPr/>
        </p:nvGrpSpPr>
        <p:grpSpPr>
          <a:xfrm>
            <a:off x="69185" y="5751047"/>
            <a:ext cx="8885975" cy="338554"/>
            <a:chOff x="69185" y="6204282"/>
            <a:chExt cx="8885975" cy="33855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3" name="Rectangle 152"/>
            <p:cNvSpPr/>
            <p:nvPr/>
          </p:nvSpPr>
          <p:spPr>
            <a:xfrm>
              <a:off x="69185" y="6204282"/>
              <a:ext cx="1302081" cy="33855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solidFill>
                    <a:srgbClr val="FFFF00"/>
                  </a:solidFill>
                  <a:latin typeface="Helvetica Neue"/>
                  <a:cs typeface="Helvetica Neue"/>
                </a:rPr>
                <a:t>Recruitment</a:t>
              </a:r>
              <a:endParaRPr lang="en-US" sz="1600" dirty="0">
                <a:solidFill>
                  <a:srgbClr val="FFFF00"/>
                </a:solidFill>
              </a:endParaRPr>
            </a:p>
          </p:txBody>
        </p:sp>
        <p:cxnSp>
          <p:nvCxnSpPr>
            <p:cNvPr id="154" name="Straight Arrow Connector 153"/>
            <p:cNvCxnSpPr/>
            <p:nvPr/>
          </p:nvCxnSpPr>
          <p:spPr>
            <a:xfrm>
              <a:off x="4976828" y="6373496"/>
              <a:ext cx="3978332" cy="0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Straight Arrow Connector 55"/>
          <p:cNvCxnSpPr/>
          <p:nvPr/>
        </p:nvCxnSpPr>
        <p:spPr>
          <a:xfrm>
            <a:off x="6697576" y="815476"/>
            <a:ext cx="0" cy="509065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V="1">
            <a:off x="6697576" y="6205017"/>
            <a:ext cx="0" cy="519299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43615" y="3618002"/>
            <a:ext cx="8820000" cy="0"/>
          </a:xfrm>
          <a:prstGeom prst="line">
            <a:avLst/>
          </a:prstGeom>
          <a:ln w="9525" cmpd="sng"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42029" y="3219036"/>
            <a:ext cx="929471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Helvetica Neue"/>
                <a:cs typeface="Helvetica Neue"/>
              </a:rPr>
              <a:t>Building</a:t>
            </a:r>
            <a:endParaRPr lang="en-US" sz="1600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5468068" y="3395799"/>
            <a:ext cx="1560531" cy="0"/>
          </a:xfrm>
          <a:prstGeom prst="straightConnector1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083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</a:t>
            </a:r>
            <a:r>
              <a:rPr lang="en-US" sz="2800" dirty="0" smtClean="0">
                <a:solidFill>
                  <a:srgbClr val="FF66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</a:t>
            </a:r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I–NP Building the Experiments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0" name="Picture 9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1810559" y="796139"/>
            <a:ext cx="5634353" cy="6155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en-US" sz="24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White Book  ⟹  Day–1 Experiments</a:t>
            </a:r>
            <a:endParaRPr lang="en-US" sz="2400" b="1" dirty="0">
              <a:solidFill>
                <a:srgbClr val="000090"/>
              </a:solidFill>
              <a:latin typeface="Helvetica Neue"/>
              <a:cs typeface="Helvetica Neue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97047" y="1534445"/>
            <a:ext cx="8180064" cy="51860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600" b="1" u="sng" dirty="0" smtClean="0">
                <a:solidFill>
                  <a:srgbClr val="800000"/>
                </a:solidFill>
                <a:latin typeface="Helvetica"/>
                <a:cs typeface="Helvetica"/>
                <a:hlinkClick r:id="rId3"/>
              </a:rPr>
              <a:t>Towards </a:t>
            </a:r>
            <a:r>
              <a:rPr lang="en-US" sz="1600" b="1" u="sng" dirty="0">
                <a:solidFill>
                  <a:srgbClr val="800000"/>
                </a:solidFill>
                <a:latin typeface="Helvetica"/>
                <a:cs typeface="Helvetica"/>
                <a:hlinkClick r:id="rId3"/>
              </a:rPr>
              <a:t>TDR of experiments with </a:t>
            </a:r>
            <a:r>
              <a:rPr lang="en-US" sz="1600" b="1" u="sng" dirty="0" smtClean="0">
                <a:solidFill>
                  <a:srgbClr val="800000"/>
                </a:solidFill>
                <a:latin typeface="Helvetica"/>
                <a:cs typeface="Helvetica"/>
                <a:hlinkClick r:id="rId3"/>
              </a:rPr>
              <a:t>intense laser beams </a:t>
            </a:r>
            <a:r>
              <a:rPr lang="en-US" sz="1600" b="1" u="sng" dirty="0">
                <a:solidFill>
                  <a:srgbClr val="800000"/>
                </a:solidFill>
                <a:latin typeface="Helvetica"/>
                <a:cs typeface="Helvetica"/>
                <a:hlinkClick r:id="rId3"/>
              </a:rPr>
              <a:t>at ELI-</a:t>
            </a:r>
            <a:r>
              <a:rPr lang="en-US" sz="1600" b="1" u="sng" dirty="0" smtClean="0">
                <a:solidFill>
                  <a:srgbClr val="800000"/>
                </a:solidFill>
                <a:latin typeface="Helvetica"/>
                <a:cs typeface="Helvetica"/>
                <a:hlinkClick r:id="rId3"/>
              </a:rPr>
              <a:t>NP</a:t>
            </a:r>
            <a:endParaRPr lang="en-US" sz="1600" b="1" u="sng" dirty="0" smtClean="0">
              <a:solidFill>
                <a:srgbClr val="800000"/>
              </a:solidFill>
              <a:latin typeface="Helvetica"/>
              <a:cs typeface="Helvetica"/>
            </a:endParaRPr>
          </a:p>
          <a:p>
            <a:r>
              <a:rPr lang="en-US" sz="1600" b="1" u="sng" dirty="0" smtClean="0">
                <a:solidFill>
                  <a:srgbClr val="000090"/>
                </a:solidFill>
                <a:latin typeface="Helvetica"/>
                <a:cs typeface="Helvetica"/>
              </a:rPr>
              <a:t>June 27-28, 2013 </a:t>
            </a:r>
            <a:r>
              <a:rPr lang="en-US" sz="1600" b="1" dirty="0" smtClean="0">
                <a:solidFill>
                  <a:srgbClr val="000090"/>
                </a:solidFill>
                <a:latin typeface="Helvetica"/>
                <a:cs typeface="Helvetica"/>
              </a:rPr>
              <a:t>– Bucharest</a:t>
            </a:r>
            <a:r>
              <a:rPr lang="en-US" sz="1600" b="1" dirty="0">
                <a:solidFill>
                  <a:srgbClr val="000090"/>
                </a:solidFill>
                <a:latin typeface="Helvetica"/>
                <a:cs typeface="Helvetica"/>
              </a:rPr>
              <a:t>-</a:t>
            </a:r>
            <a:r>
              <a:rPr lang="en-US" sz="1600" b="1" dirty="0" err="1">
                <a:solidFill>
                  <a:srgbClr val="000090"/>
                </a:solidFill>
                <a:latin typeface="Helvetica"/>
                <a:cs typeface="Helvetica"/>
              </a:rPr>
              <a:t>Magurele</a:t>
            </a:r>
            <a:r>
              <a:rPr lang="en-US" sz="1600" b="1" dirty="0">
                <a:solidFill>
                  <a:srgbClr val="000090"/>
                </a:solidFill>
                <a:latin typeface="Helvetica"/>
                <a:cs typeface="Helvetica"/>
              </a:rPr>
              <a:t> (Romania</a:t>
            </a:r>
            <a:r>
              <a:rPr lang="en-US" sz="1600" b="1" dirty="0" smtClean="0">
                <a:solidFill>
                  <a:srgbClr val="000090"/>
                </a:solidFill>
                <a:latin typeface="Helvetica"/>
                <a:cs typeface="Helvetica"/>
              </a:rPr>
              <a:t>)</a:t>
            </a:r>
          </a:p>
          <a:p>
            <a:pPr>
              <a:spcBef>
                <a:spcPts val="600"/>
              </a:spcBef>
            </a:pPr>
            <a:r>
              <a:rPr lang="en-US" sz="1600" b="1" u="sng" dirty="0">
                <a:solidFill>
                  <a:srgbClr val="800000"/>
                </a:solidFill>
                <a:latin typeface="Helvetica"/>
                <a:cs typeface="Helvetica"/>
                <a:hlinkClick r:id="rId3"/>
              </a:rPr>
              <a:t>Towards TDR of experiments with brilliant gamma-ray beams at ELI-NP</a:t>
            </a:r>
            <a:endParaRPr lang="en-US" sz="1600" b="1" u="sng" dirty="0">
              <a:solidFill>
                <a:srgbClr val="800000"/>
              </a:solidFill>
              <a:latin typeface="Helvetica"/>
              <a:cs typeface="Helvetica"/>
            </a:endParaRPr>
          </a:p>
          <a:p>
            <a:r>
              <a:rPr lang="en-US" sz="1600" b="1" u="sng" dirty="0">
                <a:solidFill>
                  <a:srgbClr val="000090"/>
                </a:solidFill>
                <a:latin typeface="Helvetica"/>
                <a:cs typeface="Helvetica"/>
              </a:rPr>
              <a:t>July 25-26, 2013 </a:t>
            </a:r>
            <a:r>
              <a:rPr lang="en-US" sz="1600" b="1" dirty="0">
                <a:solidFill>
                  <a:srgbClr val="000090"/>
                </a:solidFill>
                <a:latin typeface="Helvetica"/>
                <a:cs typeface="Helvetica"/>
              </a:rPr>
              <a:t>– Bucharest-</a:t>
            </a:r>
            <a:r>
              <a:rPr lang="en-US" sz="1600" b="1" dirty="0" err="1">
                <a:solidFill>
                  <a:srgbClr val="000090"/>
                </a:solidFill>
                <a:latin typeface="Helvetica"/>
                <a:cs typeface="Helvetica"/>
              </a:rPr>
              <a:t>Magurele</a:t>
            </a:r>
            <a:r>
              <a:rPr lang="en-US" sz="1600" b="1" dirty="0">
                <a:solidFill>
                  <a:srgbClr val="000090"/>
                </a:solidFill>
                <a:latin typeface="Helvetica"/>
                <a:cs typeface="Helvetica"/>
              </a:rPr>
              <a:t> (Romania</a:t>
            </a:r>
            <a:r>
              <a:rPr lang="en-US" sz="1600" b="1" dirty="0" smtClean="0">
                <a:solidFill>
                  <a:srgbClr val="000090"/>
                </a:solidFill>
                <a:latin typeface="Helvetica"/>
                <a:cs typeface="Helvetica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1600" b="1" i="1" dirty="0" smtClean="0">
                <a:solidFill>
                  <a:schemeClr val="accent2">
                    <a:lumMod val="75000"/>
                  </a:schemeClr>
                </a:solidFill>
                <a:latin typeface="Helvetica"/>
                <a:cs typeface="Helvetica"/>
              </a:rPr>
              <a:t>building the main working groups </a:t>
            </a:r>
          </a:p>
          <a:p>
            <a:pPr marL="285750" indent="-285750">
              <a:buFont typeface="Arial"/>
              <a:buChar char="•"/>
            </a:pPr>
            <a:r>
              <a:rPr lang="en-US" sz="1600" b="1" i="1" dirty="0">
                <a:solidFill>
                  <a:schemeClr val="accent2">
                    <a:lumMod val="75000"/>
                  </a:schemeClr>
                </a:solidFill>
                <a:latin typeface="Helvetica"/>
                <a:cs typeface="Helvetica"/>
              </a:rPr>
              <a:t>c</a:t>
            </a:r>
            <a:r>
              <a:rPr lang="en-US" sz="1600" b="1" i="1" dirty="0" smtClean="0">
                <a:solidFill>
                  <a:schemeClr val="accent2">
                    <a:lumMod val="75000"/>
                  </a:schemeClr>
                </a:solidFill>
                <a:latin typeface="Helvetica"/>
                <a:cs typeface="Helvetica"/>
              </a:rPr>
              <a:t>onveners and local liaisons</a:t>
            </a:r>
            <a:endParaRPr lang="en-US" sz="1600" b="1" i="1" dirty="0">
              <a:solidFill>
                <a:schemeClr val="accent2">
                  <a:lumMod val="75000"/>
                </a:schemeClr>
              </a:solidFill>
              <a:latin typeface="Helvetica"/>
              <a:cs typeface="Helvetica"/>
            </a:endParaRPr>
          </a:p>
          <a:p>
            <a:pPr>
              <a:spcBef>
                <a:spcPts val="1200"/>
              </a:spcBef>
            </a:pPr>
            <a:r>
              <a:rPr lang="en-US" sz="1600" b="1" u="sng" dirty="0">
                <a:latin typeface="Helvetica"/>
                <a:cs typeface="Helvetica"/>
                <a:hlinkClick r:id="rId4"/>
              </a:rPr>
              <a:t>ELI-NP TDRs at Midway </a:t>
            </a:r>
            <a:r>
              <a:rPr lang="en-US" sz="1600" b="1" u="sng" dirty="0" smtClean="0">
                <a:latin typeface="Helvetica"/>
                <a:cs typeface="Helvetica"/>
                <a:hlinkClick r:id="rId4"/>
              </a:rPr>
              <a:t>– High </a:t>
            </a:r>
            <a:r>
              <a:rPr lang="en-US" sz="1600" b="1" u="sng" dirty="0">
                <a:latin typeface="Helvetica"/>
                <a:cs typeface="Helvetica"/>
                <a:hlinkClick r:id="rId4"/>
              </a:rPr>
              <a:t>Power Laser </a:t>
            </a:r>
            <a:r>
              <a:rPr lang="en-US" sz="1600" b="1" u="sng" dirty="0" smtClean="0">
                <a:solidFill>
                  <a:srgbClr val="000090"/>
                </a:solidFill>
                <a:latin typeface="Helvetica"/>
                <a:cs typeface="Helvetica"/>
              </a:rPr>
              <a:t>March </a:t>
            </a:r>
            <a:r>
              <a:rPr lang="en-US" sz="1600" b="1" u="sng" dirty="0">
                <a:solidFill>
                  <a:srgbClr val="000090"/>
                </a:solidFill>
                <a:latin typeface="Helvetica"/>
                <a:cs typeface="Helvetica"/>
              </a:rPr>
              <a:t>16-17, 2014 </a:t>
            </a:r>
            <a:r>
              <a:rPr lang="en-US" sz="1600" b="1" dirty="0" smtClean="0">
                <a:solidFill>
                  <a:srgbClr val="000090"/>
                </a:solidFill>
                <a:latin typeface="Helvetica"/>
                <a:cs typeface="Helvetica"/>
              </a:rPr>
              <a:t>– Bucharest</a:t>
            </a:r>
            <a:r>
              <a:rPr lang="en-US" sz="1600" b="1" dirty="0">
                <a:solidFill>
                  <a:srgbClr val="000090"/>
                </a:solidFill>
                <a:latin typeface="Helvetica"/>
                <a:cs typeface="Helvetica"/>
              </a:rPr>
              <a:t>-</a:t>
            </a:r>
            <a:r>
              <a:rPr lang="en-US" sz="1600" b="1" dirty="0" err="1">
                <a:solidFill>
                  <a:srgbClr val="000090"/>
                </a:solidFill>
                <a:latin typeface="Helvetica"/>
                <a:cs typeface="Helvetica"/>
              </a:rPr>
              <a:t>Magurele</a:t>
            </a:r>
            <a:r>
              <a:rPr lang="en-US" sz="1600" b="1" dirty="0">
                <a:solidFill>
                  <a:srgbClr val="000090"/>
                </a:solidFill>
                <a:latin typeface="Helvetica"/>
                <a:cs typeface="Helvetica"/>
              </a:rPr>
              <a:t> (</a:t>
            </a:r>
            <a:r>
              <a:rPr lang="en-US" sz="1600" b="1" dirty="0" smtClean="0">
                <a:solidFill>
                  <a:srgbClr val="000090"/>
                </a:solidFill>
                <a:latin typeface="Helvetica"/>
                <a:cs typeface="Helvetica"/>
              </a:rPr>
              <a:t>Romania)</a:t>
            </a:r>
          </a:p>
          <a:p>
            <a:pPr>
              <a:spcBef>
                <a:spcPts val="1200"/>
              </a:spcBef>
            </a:pPr>
            <a:r>
              <a:rPr lang="en-US" sz="1600" b="1" u="sng" dirty="0">
                <a:latin typeface="Helvetica"/>
                <a:cs typeface="Helvetica"/>
                <a:hlinkClick r:id="rId4"/>
              </a:rPr>
              <a:t>ELI-NP TDRs at Midway </a:t>
            </a:r>
            <a:r>
              <a:rPr lang="en-US" sz="1600" b="1" u="sng" dirty="0" smtClean="0">
                <a:latin typeface="Helvetica"/>
                <a:cs typeface="Helvetica"/>
                <a:hlinkClick r:id="rId4"/>
              </a:rPr>
              <a:t>– </a:t>
            </a:r>
            <a:r>
              <a:rPr lang="en-US" sz="1600" b="1" u="sng" dirty="0">
                <a:latin typeface="Helvetica"/>
                <a:cs typeface="Helvetica"/>
                <a:hlinkClick r:id="rId4"/>
              </a:rPr>
              <a:t>SystemGamma Beam </a:t>
            </a:r>
            <a:r>
              <a:rPr lang="en-US" sz="1600" b="1" u="sng" dirty="0" smtClean="0">
                <a:latin typeface="Helvetica"/>
                <a:cs typeface="Helvetica"/>
                <a:hlinkClick r:id="rId4"/>
              </a:rPr>
              <a:t>System</a:t>
            </a:r>
            <a:endParaRPr lang="en-US" sz="1600" b="1" dirty="0">
              <a:latin typeface="Helvetica"/>
              <a:cs typeface="Helvetica"/>
            </a:endParaRPr>
          </a:p>
          <a:p>
            <a:r>
              <a:rPr lang="en-US" sz="1600" b="1" u="sng" dirty="0">
                <a:solidFill>
                  <a:srgbClr val="000090"/>
                </a:solidFill>
                <a:latin typeface="Helvetica"/>
                <a:cs typeface="Helvetica"/>
              </a:rPr>
              <a:t>March 16-17, 2014 </a:t>
            </a:r>
            <a:r>
              <a:rPr lang="en-US" sz="1600" b="1" dirty="0">
                <a:solidFill>
                  <a:srgbClr val="000090"/>
                </a:solidFill>
                <a:latin typeface="Helvetica"/>
                <a:cs typeface="Helvetica"/>
              </a:rPr>
              <a:t>– Bucharest-</a:t>
            </a:r>
            <a:r>
              <a:rPr lang="en-US" sz="1600" b="1" dirty="0" err="1">
                <a:solidFill>
                  <a:srgbClr val="000090"/>
                </a:solidFill>
                <a:latin typeface="Helvetica"/>
                <a:cs typeface="Helvetica"/>
              </a:rPr>
              <a:t>Magurele</a:t>
            </a:r>
            <a:r>
              <a:rPr lang="en-US" sz="1600" b="1" dirty="0">
                <a:solidFill>
                  <a:srgbClr val="000090"/>
                </a:solidFill>
                <a:latin typeface="Helvetica"/>
                <a:cs typeface="Helvetica"/>
              </a:rPr>
              <a:t> (</a:t>
            </a:r>
            <a:r>
              <a:rPr lang="en-US" sz="1600" b="1" dirty="0" smtClean="0">
                <a:solidFill>
                  <a:srgbClr val="000090"/>
                </a:solidFill>
                <a:latin typeface="Helvetica"/>
                <a:cs typeface="Helvetica"/>
              </a:rPr>
              <a:t>Romania)</a:t>
            </a:r>
          </a:p>
          <a:p>
            <a:pPr marL="285750" indent="-285750">
              <a:buFont typeface="Arial"/>
              <a:buChar char="•"/>
            </a:pPr>
            <a:r>
              <a:rPr lang="en-US" sz="1600" b="1" i="1" dirty="0">
                <a:solidFill>
                  <a:srgbClr val="BF4D00"/>
                </a:solidFill>
                <a:latin typeface="Helvetica"/>
                <a:cs typeface="Helvetica"/>
              </a:rPr>
              <a:t>a</a:t>
            </a:r>
            <a:r>
              <a:rPr lang="en-US" sz="1600" b="1" i="1" dirty="0" smtClean="0">
                <a:solidFill>
                  <a:srgbClr val="BF4D00"/>
                </a:solidFill>
                <a:latin typeface="Helvetica"/>
                <a:cs typeface="Helvetica"/>
              </a:rPr>
              <a:t>dded new working groups</a:t>
            </a:r>
          </a:p>
          <a:p>
            <a:pPr marL="285750" indent="-285750">
              <a:buFont typeface="Arial"/>
              <a:buChar char="•"/>
            </a:pPr>
            <a:r>
              <a:rPr lang="en-US" sz="1600" b="1" i="1" dirty="0">
                <a:solidFill>
                  <a:srgbClr val="BF4D00"/>
                </a:solidFill>
                <a:latin typeface="Helvetica"/>
                <a:cs typeface="Helvetica"/>
              </a:rPr>
              <a:t>a</a:t>
            </a:r>
            <a:r>
              <a:rPr lang="en-US" sz="1600" b="1" i="1" dirty="0" smtClean="0">
                <a:solidFill>
                  <a:srgbClr val="BF4D00"/>
                </a:solidFill>
                <a:latin typeface="Helvetica"/>
                <a:cs typeface="Helvetica"/>
              </a:rPr>
              <a:t>pplied physics</a:t>
            </a:r>
            <a:endParaRPr lang="en-US" sz="1600" b="1" i="1" dirty="0">
              <a:solidFill>
                <a:srgbClr val="BF4D00"/>
              </a:solidFill>
              <a:latin typeface="Helvetica"/>
              <a:cs typeface="Helvetica"/>
            </a:endParaRPr>
          </a:p>
          <a:p>
            <a:pPr>
              <a:spcBef>
                <a:spcPts val="1200"/>
              </a:spcBef>
            </a:pPr>
            <a:r>
              <a:rPr lang="en-US" sz="1600" b="1" u="sng" dirty="0" smtClean="0">
                <a:latin typeface="Helvetica"/>
                <a:cs typeface="Helvetica"/>
                <a:hlinkClick r:id="rId5"/>
              </a:rPr>
              <a:t>ELI</a:t>
            </a:r>
            <a:r>
              <a:rPr lang="en-US" sz="1600" b="1" u="sng" dirty="0">
                <a:latin typeface="Helvetica"/>
                <a:cs typeface="Helvetica"/>
                <a:hlinkClick r:id="rId5"/>
              </a:rPr>
              <a:t>-NP Science Program and Instruments: Technical Design </a:t>
            </a:r>
            <a:r>
              <a:rPr lang="en-US" sz="1600" b="1" u="sng" dirty="0" smtClean="0">
                <a:latin typeface="Helvetica"/>
                <a:cs typeface="Helvetica"/>
                <a:hlinkClick r:id="rId5"/>
              </a:rPr>
              <a:t>Reports</a:t>
            </a:r>
            <a:endParaRPr lang="en-US" sz="1600" b="1" u="sng" dirty="0" smtClean="0">
              <a:latin typeface="Helvetica"/>
              <a:cs typeface="Helvetica"/>
            </a:endParaRPr>
          </a:p>
          <a:p>
            <a:r>
              <a:rPr lang="en-US" sz="1600" b="1" u="sng" dirty="0">
                <a:solidFill>
                  <a:srgbClr val="000090"/>
                </a:solidFill>
                <a:latin typeface="Helvetica"/>
                <a:cs typeface="Helvetica"/>
              </a:rPr>
              <a:t>February 18-20, 2015 </a:t>
            </a:r>
            <a:r>
              <a:rPr lang="en-US" sz="1600" b="1" dirty="0" smtClean="0">
                <a:solidFill>
                  <a:srgbClr val="000090"/>
                </a:solidFill>
                <a:latin typeface="Helvetica"/>
                <a:cs typeface="Helvetica"/>
              </a:rPr>
              <a:t>– Bucharest</a:t>
            </a:r>
            <a:r>
              <a:rPr lang="en-US" sz="1600" b="1" dirty="0">
                <a:solidFill>
                  <a:srgbClr val="000090"/>
                </a:solidFill>
                <a:latin typeface="Helvetica"/>
                <a:cs typeface="Helvetica"/>
              </a:rPr>
              <a:t>-</a:t>
            </a:r>
            <a:r>
              <a:rPr lang="en-US" sz="1600" b="1" dirty="0" err="1">
                <a:solidFill>
                  <a:srgbClr val="000090"/>
                </a:solidFill>
                <a:latin typeface="Helvetica"/>
                <a:cs typeface="Helvetica"/>
              </a:rPr>
              <a:t>Magurele</a:t>
            </a:r>
            <a:r>
              <a:rPr lang="en-US" sz="1600" b="1" dirty="0">
                <a:solidFill>
                  <a:srgbClr val="000090"/>
                </a:solidFill>
                <a:latin typeface="Helvetica"/>
                <a:cs typeface="Helvetica"/>
              </a:rPr>
              <a:t> (Romania)</a:t>
            </a:r>
          </a:p>
          <a:p>
            <a:pPr marL="285750" indent="-285750">
              <a:buFont typeface="Arial"/>
              <a:buChar char="•"/>
            </a:pPr>
            <a:r>
              <a:rPr lang="en-US" sz="1600" b="1" i="1" dirty="0">
                <a:solidFill>
                  <a:srgbClr val="BF4D00"/>
                </a:solidFill>
                <a:latin typeface="Helvetica"/>
                <a:cs typeface="Helvetica"/>
              </a:rPr>
              <a:t>f</a:t>
            </a:r>
            <a:r>
              <a:rPr lang="en-US" sz="1600" b="1" i="1" dirty="0" smtClean="0">
                <a:solidFill>
                  <a:srgbClr val="BF4D00"/>
                </a:solidFill>
                <a:latin typeface="Helvetica"/>
                <a:cs typeface="Helvetica"/>
              </a:rPr>
              <a:t>inal TDRs </a:t>
            </a:r>
          </a:p>
          <a:p>
            <a:pPr marL="285750" indent="-285750">
              <a:buFont typeface="Arial"/>
              <a:buChar char="•"/>
            </a:pPr>
            <a:r>
              <a:rPr lang="en-US" sz="1600" b="1" i="1" dirty="0" smtClean="0">
                <a:solidFill>
                  <a:srgbClr val="BF4D00"/>
                </a:solidFill>
                <a:latin typeface="Helvetica"/>
                <a:cs typeface="Helvetica"/>
              </a:rPr>
              <a:t>definition of the experimental setups</a:t>
            </a:r>
          </a:p>
          <a:p>
            <a:endParaRPr lang="en-US" sz="1600" b="1" dirty="0">
              <a:solidFill>
                <a:srgbClr val="000090"/>
              </a:solidFill>
              <a:latin typeface="Helvetica"/>
              <a:cs typeface="Helvetica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Helvetica"/>
                <a:cs typeface="Helvetica"/>
              </a:rPr>
              <a:t>June 2015 – Scientific evaluation of the TDRs by ISAB</a:t>
            </a:r>
          </a:p>
        </p:txBody>
      </p:sp>
    </p:spTree>
    <p:extLst>
      <p:ext uri="{BB962C8B-B14F-4D97-AF65-F5344CB8AC3E}">
        <p14:creationId xmlns:p14="http://schemas.microsoft.com/office/powerpoint/2010/main" val="533388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pectrum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Spec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Spectrum.thmx</Template>
  <TotalTime>69519</TotalTime>
  <Words>3769</Words>
  <Application>Microsoft Macintosh PowerPoint</Application>
  <PresentationFormat>On-screen Show (4:3)</PresentationFormat>
  <Paragraphs>718</Paragraphs>
  <Slides>52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4" baseType="lpstr">
      <vt:lpstr>Spectrum</vt:lpstr>
      <vt:lpstr>Equation</vt:lpstr>
      <vt:lpstr>Status and Perspectives of the ELI–NP  Research Facility</vt:lpstr>
      <vt:lpstr>Extreme Light Infrastructure in a Nutshell</vt:lpstr>
      <vt:lpstr>Extreme Light Infrastructure – Beamlines</vt:lpstr>
      <vt:lpstr>Extreme Light Infrastructure – ALPS</vt:lpstr>
      <vt:lpstr>Extreme Light Infrastructure – Nuclear Physics</vt:lpstr>
      <vt:lpstr>Extreme Light Infrastructure – Nuclear Physics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Gamma Beams @ ELI–NP</dc:title>
  <dc:creator>Calin A. Ur</dc:creator>
  <cp:lastModifiedBy>Calin Alexandru Ur</cp:lastModifiedBy>
  <cp:revision>1202</cp:revision>
  <dcterms:created xsi:type="dcterms:W3CDTF">2013-08-16T21:48:52Z</dcterms:created>
  <dcterms:modified xsi:type="dcterms:W3CDTF">2015-09-04T05:46:38Z</dcterms:modified>
</cp:coreProperties>
</file>