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handoutMasterIdLst>
    <p:handoutMasterId r:id="rId21"/>
  </p:handoutMasterIdLst>
  <p:sldIdLst>
    <p:sldId id="261" r:id="rId2"/>
    <p:sldId id="256" r:id="rId3"/>
    <p:sldId id="257" r:id="rId4"/>
    <p:sldId id="264" r:id="rId5"/>
    <p:sldId id="263" r:id="rId6"/>
    <p:sldId id="265" r:id="rId7"/>
    <p:sldId id="287" r:id="rId8"/>
    <p:sldId id="262" r:id="rId9"/>
    <p:sldId id="266" r:id="rId10"/>
    <p:sldId id="267" r:id="rId11"/>
    <p:sldId id="268" r:id="rId12"/>
    <p:sldId id="269" r:id="rId13"/>
    <p:sldId id="270" r:id="rId14"/>
    <p:sldId id="271" r:id="rId15"/>
    <p:sldId id="275" r:id="rId16"/>
    <p:sldId id="274" r:id="rId17"/>
    <p:sldId id="288" r:id="rId18"/>
    <p:sldId id="286" r:id="rId1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697" autoAdjust="0"/>
  </p:normalViewPr>
  <p:slideViewPr>
    <p:cSldViewPr>
      <p:cViewPr>
        <p:scale>
          <a:sx n="90" d="100"/>
          <a:sy n="90" d="100"/>
        </p:scale>
        <p:origin x="-59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3556"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fld id="{26AB42E5-2C3A-448E-AF38-27F371984A2E}" type="slidenum">
              <a:rPr lang="ar-SA"/>
              <a:pPr>
                <a:defRPr/>
              </a:pPr>
              <a:t>‹#›</a:t>
            </a:fld>
            <a:endParaRPr lang="en-US"/>
          </a:p>
        </p:txBody>
      </p:sp>
    </p:spTree>
    <p:extLst>
      <p:ext uri="{BB962C8B-B14F-4D97-AF65-F5344CB8AC3E}">
        <p14:creationId xmlns:p14="http://schemas.microsoft.com/office/powerpoint/2010/main" val="2717856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fld id="{DF19CD6F-CD87-4030-B3C8-0E5E7F5FD9E1}" type="slidenum">
              <a:rPr lang="ar-SA"/>
              <a:pPr>
                <a:defRPr/>
              </a:pPr>
              <a:t>‹#›</a:t>
            </a:fld>
            <a:endParaRPr lang="en-US"/>
          </a:p>
        </p:txBody>
      </p:sp>
    </p:spTree>
    <p:extLst>
      <p:ext uri="{BB962C8B-B14F-4D97-AF65-F5344CB8AC3E}">
        <p14:creationId xmlns:p14="http://schemas.microsoft.com/office/powerpoint/2010/main" val="139057053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4FD9BE7-E30A-4BFD-81EA-DF2B00C4F025}" type="slidenum">
              <a:rPr lang="ar-SA" smtClean="0"/>
              <a:pPr eaLnBrk="1" hangingPunct="1"/>
              <a:t>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D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BAE1F2-C496-4F8C-9541-68725BF3711B}" type="slidenum">
              <a:rPr lang="ar-SA"/>
              <a:pPr>
                <a:defRPr/>
              </a:pPr>
              <a:t>‹#›</a:t>
            </a:fld>
            <a:endParaRPr lang="en-US"/>
          </a:p>
        </p:txBody>
      </p:sp>
    </p:spTree>
    <p:extLst>
      <p:ext uri="{BB962C8B-B14F-4D97-AF65-F5344CB8AC3E}">
        <p14:creationId xmlns:p14="http://schemas.microsoft.com/office/powerpoint/2010/main" val="75010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B4F368-F6A8-4313-AB42-A72428BE2C1C}" type="slidenum">
              <a:rPr lang="ar-SA"/>
              <a:pPr>
                <a:defRPr/>
              </a:pPr>
              <a:t>‹#›</a:t>
            </a:fld>
            <a:endParaRPr lang="en-US"/>
          </a:p>
        </p:txBody>
      </p:sp>
    </p:spTree>
    <p:extLst>
      <p:ext uri="{BB962C8B-B14F-4D97-AF65-F5344CB8AC3E}">
        <p14:creationId xmlns:p14="http://schemas.microsoft.com/office/powerpoint/2010/main" val="75459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D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94248A-1E47-4B1E-A1A5-F31FE3711E5D}" type="slidenum">
              <a:rPr lang="ar-SA"/>
              <a:pPr>
                <a:defRPr/>
              </a:pPr>
              <a:t>‹#›</a:t>
            </a:fld>
            <a:endParaRPr lang="en-US"/>
          </a:p>
        </p:txBody>
      </p:sp>
    </p:spTree>
    <p:extLst>
      <p:ext uri="{BB962C8B-B14F-4D97-AF65-F5344CB8AC3E}">
        <p14:creationId xmlns:p14="http://schemas.microsoft.com/office/powerpoint/2010/main" val="286645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5479B5-E1C1-4ABD-A9E3-4B988438B1AB}" type="slidenum">
              <a:rPr lang="ar-SA"/>
              <a:pPr>
                <a:defRPr/>
              </a:pPr>
              <a:t>‹#›</a:t>
            </a:fld>
            <a:endParaRPr lang="en-US"/>
          </a:p>
        </p:txBody>
      </p:sp>
    </p:spTree>
    <p:extLst>
      <p:ext uri="{BB962C8B-B14F-4D97-AF65-F5344CB8AC3E}">
        <p14:creationId xmlns:p14="http://schemas.microsoft.com/office/powerpoint/2010/main" val="12463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D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16E83D-091E-414F-B253-F088DFF0AE3F}" type="slidenum">
              <a:rPr lang="ar-SA"/>
              <a:pPr>
                <a:defRPr/>
              </a:pPr>
              <a:t>‹#›</a:t>
            </a:fld>
            <a:endParaRPr lang="en-US"/>
          </a:p>
        </p:txBody>
      </p:sp>
    </p:spTree>
    <p:extLst>
      <p:ext uri="{BB962C8B-B14F-4D97-AF65-F5344CB8AC3E}">
        <p14:creationId xmlns:p14="http://schemas.microsoft.com/office/powerpoint/2010/main" val="393530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921FA5-C4B8-4FF4-87C7-FED1E0A4DF0E}" type="slidenum">
              <a:rPr lang="ar-SA"/>
              <a:pPr>
                <a:defRPr/>
              </a:pPr>
              <a:t>‹#›</a:t>
            </a:fld>
            <a:endParaRPr lang="en-US"/>
          </a:p>
        </p:txBody>
      </p:sp>
    </p:spTree>
    <p:extLst>
      <p:ext uri="{BB962C8B-B14F-4D97-AF65-F5344CB8AC3E}">
        <p14:creationId xmlns:p14="http://schemas.microsoft.com/office/powerpoint/2010/main" val="54831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D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94143D-A0C8-4A5A-9E9E-25D0DB1819AB}" type="slidenum">
              <a:rPr lang="ar-SA"/>
              <a:pPr>
                <a:defRPr/>
              </a:pPr>
              <a:t>‹#›</a:t>
            </a:fld>
            <a:endParaRPr lang="en-US"/>
          </a:p>
        </p:txBody>
      </p:sp>
    </p:spTree>
    <p:extLst>
      <p:ext uri="{BB962C8B-B14F-4D97-AF65-F5344CB8AC3E}">
        <p14:creationId xmlns:p14="http://schemas.microsoft.com/office/powerpoint/2010/main" val="288338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983158-13F3-4AA6-938D-D6BC16E9AEA1}" type="slidenum">
              <a:rPr lang="ar-SA"/>
              <a:pPr>
                <a:defRPr/>
              </a:pPr>
              <a:t>‹#›</a:t>
            </a:fld>
            <a:endParaRPr lang="en-US"/>
          </a:p>
        </p:txBody>
      </p:sp>
    </p:spTree>
    <p:extLst>
      <p:ext uri="{BB962C8B-B14F-4D97-AF65-F5344CB8AC3E}">
        <p14:creationId xmlns:p14="http://schemas.microsoft.com/office/powerpoint/2010/main" val="355893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FA6AB3-B714-499B-B41C-6E88B9B8B3E6}" type="slidenum">
              <a:rPr lang="ar-SA"/>
              <a:pPr>
                <a:defRPr/>
              </a:pPr>
              <a:t>‹#›</a:t>
            </a:fld>
            <a:endParaRPr lang="en-US"/>
          </a:p>
        </p:txBody>
      </p:sp>
    </p:spTree>
    <p:extLst>
      <p:ext uri="{BB962C8B-B14F-4D97-AF65-F5344CB8AC3E}">
        <p14:creationId xmlns:p14="http://schemas.microsoft.com/office/powerpoint/2010/main" val="189272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D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4BF30C-D157-418A-8E61-8AEC6C2A8DA5}" type="slidenum">
              <a:rPr lang="ar-SA"/>
              <a:pPr>
                <a:defRPr/>
              </a:pPr>
              <a:t>‹#›</a:t>
            </a:fld>
            <a:endParaRPr lang="en-US"/>
          </a:p>
        </p:txBody>
      </p:sp>
    </p:spTree>
    <p:extLst>
      <p:ext uri="{BB962C8B-B14F-4D97-AF65-F5344CB8AC3E}">
        <p14:creationId xmlns:p14="http://schemas.microsoft.com/office/powerpoint/2010/main" val="292960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D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E6CA37-61B5-4C47-8DEB-47A2BE45E1DA}" type="slidenum">
              <a:rPr lang="ar-SA"/>
              <a:pPr>
                <a:defRPr/>
              </a:pPr>
              <a:t>‹#›</a:t>
            </a:fld>
            <a:endParaRPr lang="en-US"/>
          </a:p>
        </p:txBody>
      </p:sp>
    </p:spTree>
    <p:extLst>
      <p:ext uri="{BB962C8B-B14F-4D97-AF65-F5344CB8AC3E}">
        <p14:creationId xmlns:p14="http://schemas.microsoft.com/office/powerpoint/2010/main" val="264060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a:defRPr/>
            </a:pPr>
            <a:fld id="{A0E891C1-6902-43F2-B9F7-978194892721}"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50.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1.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1.jpeg"/><Relationship Id="rId7" Type="http://schemas.openxmlformats.org/officeDocument/2006/relationships/image" Target="../media/image53.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52.wmf"/><Relationship Id="rId4" Type="http://schemas.openxmlformats.org/officeDocument/2006/relationships/oleObject" Target="../embeddings/oleObject4.bin"/><Relationship Id="rId9" Type="http://schemas.openxmlformats.org/officeDocument/2006/relationships/image" Target="../media/image5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2.bin"/><Relationship Id="rId3" Type="http://schemas.openxmlformats.org/officeDocument/2006/relationships/image" Target="../media/image1.jpeg"/><Relationship Id="rId7" Type="http://schemas.openxmlformats.org/officeDocument/2006/relationships/image" Target="../media/image56.wmf"/><Relationship Id="rId12"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58.wmf"/><Relationship Id="rId5" Type="http://schemas.openxmlformats.org/officeDocument/2006/relationships/image" Target="../media/image55.wmf"/><Relationship Id="rId15" Type="http://schemas.openxmlformats.org/officeDocument/2006/relationships/oleObject" Target="../embeddings/oleObject14.bin"/><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57.wmf"/><Relationship Id="rId1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59.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wmf"/><Relationship Id="rId7"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7" Type="http://schemas.openxmlformats.org/officeDocument/2006/relationships/image" Target="../media/image17.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slides/_rels/slide7.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slides/_rels/slide8.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47.wmf"/><Relationship Id="rId3" Type="http://schemas.openxmlformats.org/officeDocument/2006/relationships/image" Target="../media/image37.wmf"/><Relationship Id="rId7" Type="http://schemas.openxmlformats.org/officeDocument/2006/relationships/image" Target="../media/image41.wmf"/><Relationship Id="rId12" Type="http://schemas.openxmlformats.org/officeDocument/2006/relationships/image" Target="../media/image46.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0.wmf"/><Relationship Id="rId11" Type="http://schemas.openxmlformats.org/officeDocument/2006/relationships/image" Target="../media/image45.gif"/><Relationship Id="rId5" Type="http://schemas.openxmlformats.org/officeDocument/2006/relationships/image" Target="../media/image3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8.wmf"/><Relationship Id="rId5" Type="http://schemas.openxmlformats.org/officeDocument/2006/relationships/oleObject" Target="../embeddings/oleObject1.bin"/><Relationship Id="rId4" Type="http://schemas.openxmlformats.org/officeDocument/2006/relationships/image" Target="../media/image4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3"/>
          <p:cNvGrpSpPr>
            <a:grpSpLocks/>
          </p:cNvGrpSpPr>
          <p:nvPr/>
        </p:nvGrpSpPr>
        <p:grpSpPr bwMode="auto">
          <a:xfrm>
            <a:off x="0" y="0"/>
            <a:ext cx="2771775" cy="914400"/>
            <a:chOff x="1321" y="0"/>
            <a:chExt cx="1591" cy="576"/>
          </a:xfrm>
        </p:grpSpPr>
        <p:pic>
          <p:nvPicPr>
            <p:cNvPr id="2059"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1" name="Picture 7"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0"/>
            <a:ext cx="9080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0"/>
          <p:cNvSpPr>
            <a:spLocks noChangeArrowheads="1"/>
          </p:cNvSpPr>
          <p:nvPr/>
        </p:nvSpPr>
        <p:spPr bwMode="auto">
          <a:xfrm>
            <a:off x="2771775" y="0"/>
            <a:ext cx="3744913" cy="908050"/>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r>
              <a:rPr lang="en-US" sz="2400" b="1">
                <a:solidFill>
                  <a:schemeClr val="bg1"/>
                </a:solidFill>
                <a:latin typeface="Times New Roman" pitchFamily="18" charset="0"/>
                <a:cs typeface="Times New Roman" pitchFamily="18" charset="0"/>
              </a:rPr>
              <a:t>IN THE NAME OF GOD</a:t>
            </a:r>
          </a:p>
        </p:txBody>
      </p:sp>
      <p:sp>
        <p:nvSpPr>
          <p:cNvPr id="8207" name="AutoShape 15"/>
          <p:cNvSpPr>
            <a:spLocks noChangeArrowheads="1"/>
          </p:cNvSpPr>
          <p:nvPr/>
        </p:nvSpPr>
        <p:spPr bwMode="auto">
          <a:xfrm>
            <a:off x="466026" y="1557338"/>
            <a:ext cx="8282685" cy="2160587"/>
          </a:xfrm>
          <a:prstGeom prst="roundRect">
            <a:avLst>
              <a:gd name="adj" fmla="val 50000"/>
            </a:avLst>
          </a:prstGeom>
          <a:noFill/>
          <a:ln w="28575">
            <a:solidFill>
              <a:srgbClr val="800000"/>
            </a:solidFill>
            <a:round/>
            <a:headEnd/>
            <a:tailEnd/>
          </a:ln>
          <a:effectLst/>
          <a:scene3d>
            <a:camera prst="legacyObliqueTopLeft"/>
            <a:lightRig rig="legacyFlat3" dir="t"/>
          </a:scene3d>
          <a:sp3d extrusionH="430200" prstMaterial="legacyMatte">
            <a:bevelT w="13500" h="13500" prst="angle"/>
            <a:bevelB w="13500" h="13500" prst="angle"/>
            <a:extrusionClr>
              <a:srgbClr val="800000"/>
            </a:extrusionClr>
          </a:sp3d>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anchor="ctr">
            <a:flatTx/>
          </a:bodyPr>
          <a:lstStyle/>
          <a:p>
            <a:pPr algn="ctr" rtl="0"/>
            <a:r>
              <a:rPr lang="en-US" sz="3200" b="1" i="1">
                <a:latin typeface="1 Dutch801 XBdIt BT Italic" pitchFamily="18" charset="0"/>
              </a:rPr>
              <a:t>Spectrum of Nonstrange Baryons Resonances by Using a New Mass Formula under the Octic Potential</a:t>
            </a:r>
          </a:p>
        </p:txBody>
      </p:sp>
      <p:sp>
        <p:nvSpPr>
          <p:cNvPr id="8208" name="Rectangle 16"/>
          <p:cNvSpPr>
            <a:spLocks noChangeArrowheads="1"/>
          </p:cNvSpPr>
          <p:nvPr/>
        </p:nvSpPr>
        <p:spPr bwMode="auto">
          <a:xfrm>
            <a:off x="919163" y="4267200"/>
            <a:ext cx="67373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marL="342900" indent="-342900" algn="ctr">
              <a:lnSpc>
                <a:spcPct val="80000"/>
              </a:lnSpc>
              <a:spcBef>
                <a:spcPct val="20000"/>
              </a:spcBef>
            </a:pPr>
            <a:r>
              <a:rPr lang="en-US" sz="2800" b="1" dirty="0" smtClean="0">
                <a:latin typeface="Times New Roman" pitchFamily="18" charset="0"/>
                <a:cs typeface="Times New Roman" pitchFamily="18" charset="0"/>
              </a:rPr>
              <a:t>Presented </a:t>
            </a:r>
            <a:r>
              <a:rPr lang="en-US" sz="2800" b="1" dirty="0">
                <a:latin typeface="Times New Roman" pitchFamily="18" charset="0"/>
                <a:cs typeface="Times New Roman" pitchFamily="18" charset="0"/>
              </a:rPr>
              <a:t>by: </a:t>
            </a:r>
            <a:r>
              <a:rPr lang="en-US" sz="2800" b="1" dirty="0" err="1">
                <a:latin typeface="Times New Roman" pitchFamily="18" charset="0"/>
                <a:cs typeface="Times New Roman" pitchFamily="18" charset="0"/>
              </a:rPr>
              <a:t>Nasrin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Salehi</a:t>
            </a:r>
            <a:r>
              <a:rPr lang="en-US" sz="2800" b="1" dirty="0">
                <a:latin typeface="Times New Roman" pitchFamily="18" charset="0"/>
                <a:cs typeface="Times New Roman" pitchFamily="18" charset="0"/>
              </a:rPr>
              <a:t> </a:t>
            </a:r>
          </a:p>
          <a:p>
            <a:pPr marL="342900" indent="-342900" algn="ctr">
              <a:lnSpc>
                <a:spcPct val="80000"/>
              </a:lnSpc>
              <a:spcBef>
                <a:spcPct val="20000"/>
              </a:spcBef>
            </a:pPr>
            <a:r>
              <a:rPr lang="en-US" sz="2800" b="1" dirty="0">
                <a:latin typeface="Times New Roman" pitchFamily="18" charset="0"/>
                <a:cs typeface="Times New Roman" pitchFamily="18" charset="0"/>
              </a:rPr>
              <a:t>Faculty Member of Islamic Azad </a:t>
            </a:r>
            <a:endParaRPr lang="fa-IR" sz="2800" b="1" dirty="0">
              <a:latin typeface="Times New Roman" pitchFamily="18" charset="0"/>
              <a:cs typeface="Times New Roman" pitchFamily="18" charset="0"/>
            </a:endParaRPr>
          </a:p>
          <a:p>
            <a:pPr marL="342900" indent="-342900" algn="ctr">
              <a:lnSpc>
                <a:spcPct val="80000"/>
              </a:lnSpc>
              <a:spcBef>
                <a:spcPct val="20000"/>
              </a:spcBef>
            </a:pPr>
            <a:r>
              <a:rPr lang="fa-IR"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University, </a:t>
            </a:r>
            <a:r>
              <a:rPr lang="en-US" sz="2800" b="1" dirty="0" err="1">
                <a:latin typeface="Times New Roman" pitchFamily="18" charset="0"/>
                <a:cs typeface="Times New Roman" pitchFamily="18" charset="0"/>
              </a:rPr>
              <a:t>Shahrood</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Branch, Iran</a:t>
            </a:r>
            <a:endParaRPr lang="en-US" sz="2800" b="1" dirty="0">
              <a:latin typeface="Times New Roman" pitchFamily="18" charset="0"/>
              <a:cs typeface="Times New Roman" pitchFamily="18" charset="0"/>
            </a:endParaRPr>
          </a:p>
          <a:p>
            <a:pPr marL="342900" indent="-342900" algn="ctr">
              <a:lnSpc>
                <a:spcPct val="80000"/>
              </a:lnSpc>
              <a:spcBef>
                <a:spcPct val="20000"/>
              </a:spcBef>
            </a:pPr>
            <a:r>
              <a:rPr lang="en-US" sz="2800" b="1" i="1" dirty="0">
                <a:latin typeface="Times New Roman" pitchFamily="18" charset="0"/>
                <a:cs typeface="Times New Roman" pitchFamily="18" charset="0"/>
              </a:rPr>
              <a:t>Email: Salehi@Shahroodut.ac.ir </a:t>
            </a:r>
          </a:p>
          <a:p>
            <a:pPr marL="342900" indent="-342900" algn="ctr">
              <a:lnSpc>
                <a:spcPct val="80000"/>
              </a:lnSpc>
              <a:spcBef>
                <a:spcPct val="20000"/>
              </a:spcBef>
            </a:pPr>
            <a:r>
              <a:rPr lang="en-US" sz="2400" b="1" i="1" dirty="0">
                <a:latin typeface="Times New Roman" pitchFamily="18" charset="0"/>
                <a:cs typeface="Times New Roman" pitchFamily="18" charset="0"/>
              </a:rPr>
              <a:t>August 31, 2015</a:t>
            </a:r>
            <a:endParaRPr lang="en-US" sz="2800" b="1" i="1" dirty="0">
              <a:latin typeface="Times New Roman" pitchFamily="18" charset="0"/>
              <a:cs typeface="Times New Roman" pitchFamily="18" charset="0"/>
            </a:endParaRPr>
          </a:p>
          <a:p>
            <a:pPr marL="342900" indent="-342900" algn="ctr">
              <a:lnSpc>
                <a:spcPct val="80000"/>
              </a:lnSpc>
              <a:spcBef>
                <a:spcPct val="20000"/>
              </a:spcBef>
            </a:pPr>
            <a:r>
              <a:rPr lang="en-US" i="1" dirty="0">
                <a:latin typeface="Times New Roman" pitchFamily="18" charset="0"/>
                <a:cs typeface="Times New Roman" pitchFamily="18" charset="0"/>
              </a:rPr>
              <a:t> </a:t>
            </a:r>
          </a:p>
        </p:txBody>
      </p:sp>
      <p:sp>
        <p:nvSpPr>
          <p:cNvPr id="8209" name="AutoShape 17"/>
          <p:cNvSpPr>
            <a:spLocks noChangeArrowheads="1"/>
          </p:cNvSpPr>
          <p:nvPr/>
        </p:nvSpPr>
        <p:spPr bwMode="auto">
          <a:xfrm>
            <a:off x="684213" y="4076700"/>
            <a:ext cx="7848600" cy="2305050"/>
          </a:xfrm>
          <a:prstGeom prst="roundRect">
            <a:avLst>
              <a:gd name="adj" fmla="val 50000"/>
            </a:avLst>
          </a:prstGeom>
          <a:noFill/>
          <a:ln w="28575">
            <a:solidFill>
              <a:srgbClr val="800000"/>
            </a:solidFill>
            <a:round/>
            <a:headEnd/>
            <a:tailEnd/>
          </a:ln>
          <a:effectLst/>
          <a:scene3d>
            <a:camera prst="legacyObliqueBottomLeft"/>
            <a:lightRig rig="legacyFlat3" dir="t"/>
          </a:scene3d>
          <a:sp3d extrusionH="430200" prstMaterial="legacyMatte">
            <a:bevelT w="13500" h="13500" prst="angle"/>
            <a:bevelB w="13500" h="13500" prst="angle"/>
            <a:extrusionClr>
              <a:srgbClr val="800000"/>
            </a:extrusionClr>
          </a:sp3d>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lgn="ctr" rtl="0"/>
            <a:endParaRPr lang="en-US" sz="4800" i="1">
              <a:latin typeface="1 Dutch801 XBdIt BT Italic" pitchFamily="18" charset="0"/>
            </a:endParaRPr>
          </a:p>
        </p:txBody>
      </p:sp>
      <p:sp>
        <p:nvSpPr>
          <p:cNvPr id="2057" name="Rectangle 18"/>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a:t>
            </a:r>
            <a:r>
              <a:rPr lang="en-US" altLang="ko-KR" sz="2400" i="1">
                <a:latin typeface="Times New Roman" pitchFamily="18" charset="0"/>
                <a:ea typeface="Gulim" pitchFamily="34" charset="-127"/>
                <a:cs typeface="Times New Roman" pitchFamily="18" charset="0"/>
              </a:rPr>
              <a:t> </a:t>
            </a:r>
          </a:p>
        </p:txBody>
      </p:sp>
      <p:pic>
        <p:nvPicPr>
          <p:cNvPr id="2058" name="Picture 2" descr="a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5038" y="0"/>
            <a:ext cx="9239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animEffect transition="in" filter="checkerboard(across)">
                                      <p:cBhvr>
                                        <p:cTn id="7" dur="500"/>
                                        <p:tgtEl>
                                          <p:spTgt spid="820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209"/>
                                        </p:tgtEl>
                                        <p:attrNameLst>
                                          <p:attrName>style.visibility</p:attrName>
                                        </p:attrNameLst>
                                      </p:cBhvr>
                                      <p:to>
                                        <p:strVal val="visible"/>
                                      </p:to>
                                    </p:set>
                                    <p:animEffect transition="in" filter="checkerboard(across)">
                                      <p:cBhvr>
                                        <p:cTn id="10" dur="500"/>
                                        <p:tgtEl>
                                          <p:spTgt spid="820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8208"/>
                                        </p:tgtEl>
                                        <p:attrNameLst>
                                          <p:attrName>style.visibility</p:attrName>
                                        </p:attrNameLst>
                                      </p:cBhvr>
                                      <p:to>
                                        <p:strVal val="visible"/>
                                      </p:to>
                                    </p:set>
                                    <p:animEffect transition="in" filter="checkerboard(across)">
                                      <p:cBhvr>
                                        <p:cTn id="13" dur="500"/>
                                        <p:tgtEl>
                                          <p:spTgt spid="8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animBg="1"/>
      <p:bldP spid="8208" grpId="0"/>
      <p:bldP spid="82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2771775" cy="1052513"/>
            <a:chOff x="1321" y="0"/>
            <a:chExt cx="1591" cy="576"/>
          </a:xfrm>
        </p:grpSpPr>
        <p:pic>
          <p:nvPicPr>
            <p:cNvPr id="11287"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9"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267"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7"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1271"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1283" name="Rectangle 29"/>
          <p:cNvSpPr>
            <a:spLocks noChangeArrowheads="1"/>
          </p:cNvSpPr>
          <p:nvPr/>
        </p:nvSpPr>
        <p:spPr bwMode="auto">
          <a:xfrm>
            <a:off x="2484438" y="0"/>
            <a:ext cx="4175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lgn="ctr" rtl="0">
              <a:spcBef>
                <a:spcPct val="50000"/>
              </a:spcBef>
              <a:buClr>
                <a:srgbClr val="800000"/>
              </a:buClr>
              <a:buSzPct val="170000"/>
            </a:pPr>
            <a:r>
              <a:rPr lang="en-US" sz="2800" dirty="0" smtClean="0">
                <a:solidFill>
                  <a:srgbClr val="FFFFFF"/>
                </a:solidFill>
                <a:latin typeface="Times New Roman" pitchFamily="18" charset="0"/>
                <a:cs typeface="Calibri" pitchFamily="34" charset="0"/>
              </a:rPr>
              <a:t>Generalized </a:t>
            </a:r>
            <a:r>
              <a:rPr lang="en-US" sz="2800" dirty="0" err="1" smtClean="0">
                <a:solidFill>
                  <a:srgbClr val="FFFFFF"/>
                </a:solidFill>
                <a:latin typeface="Times New Roman" pitchFamily="18" charset="0"/>
                <a:cs typeface="Calibri" pitchFamily="34" charset="0"/>
              </a:rPr>
              <a:t>Gürsey</a:t>
            </a:r>
            <a:r>
              <a:rPr lang="en-US" sz="2800" dirty="0" smtClean="0">
                <a:solidFill>
                  <a:srgbClr val="FFFFFF"/>
                </a:solidFill>
                <a:latin typeface="Times New Roman" pitchFamily="18" charset="0"/>
                <a:cs typeface="Calibri" pitchFamily="34" charset="0"/>
              </a:rPr>
              <a:t> </a:t>
            </a:r>
            <a:r>
              <a:rPr lang="en-US" sz="2800" dirty="0" err="1">
                <a:solidFill>
                  <a:srgbClr val="FFFFFF"/>
                </a:solidFill>
                <a:latin typeface="Times New Roman" pitchFamily="18" charset="0"/>
                <a:cs typeface="Calibri" pitchFamily="34" charset="0"/>
              </a:rPr>
              <a:t>Radicati</a:t>
            </a:r>
            <a:r>
              <a:rPr lang="en-US" sz="2800" dirty="0">
                <a:solidFill>
                  <a:srgbClr val="FFFFFF"/>
                </a:solidFill>
                <a:latin typeface="Times New Roman" pitchFamily="18" charset="0"/>
                <a:cs typeface="Calibri" pitchFamily="34" charset="0"/>
              </a:rPr>
              <a:t> Mass Formula</a:t>
            </a:r>
          </a:p>
        </p:txBody>
      </p:sp>
      <p:sp>
        <p:nvSpPr>
          <p:cNvPr id="11286" name="Rectangle 32"/>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10</a:t>
            </a:r>
            <a:r>
              <a:rPr lang="en-US" altLang="ko-KR" sz="2400" i="1">
                <a:latin typeface="Times New Roman" pitchFamily="18" charset="0"/>
                <a:ea typeface="Gulim" pitchFamily="34" charset="-127"/>
                <a:cs typeface="Times New Roman" pitchFamily="18" charset="0"/>
              </a:rPr>
              <a:t> </a:t>
            </a:r>
          </a:p>
        </p:txBody>
      </p:sp>
      <p:sp>
        <p:nvSpPr>
          <p:cNvPr id="2" name="TextBox 1"/>
          <p:cNvSpPr txBox="1"/>
          <p:nvPr/>
        </p:nvSpPr>
        <p:spPr>
          <a:xfrm>
            <a:off x="323528" y="1268760"/>
            <a:ext cx="8550597" cy="1938992"/>
          </a:xfrm>
          <a:prstGeom prst="rect">
            <a:avLst/>
          </a:prstGeom>
          <a:noFill/>
        </p:spPr>
        <p:txBody>
          <a:bodyPr wrap="square" rtlCol="1">
            <a:spAutoFit/>
          </a:bodyPr>
          <a:lstStyle/>
          <a:p>
            <a:pPr marL="285750" indent="-285750" algn="just" rtl="0">
              <a:spcAft>
                <a:spcPts val="0"/>
              </a:spcAft>
              <a:buClr>
                <a:srgbClr val="FF0000"/>
              </a:buClr>
              <a:buSzPct val="120000"/>
              <a:buFont typeface="Wingdings" pitchFamily="2" charset="2"/>
              <a:buChar char="Ø"/>
            </a:pPr>
            <a:r>
              <a:rPr lang="en-US" sz="2000" dirty="0" smtClean="0">
                <a:effectLst/>
                <a:latin typeface="Times New Roman"/>
                <a:ea typeface="Times New Roman"/>
                <a:cs typeface="Arial"/>
              </a:rPr>
              <a:t>This mass formula has tested to be successful in the description of the ground state baryon masses, however, as stated by </a:t>
            </a:r>
            <a:r>
              <a:rPr lang="en-US" sz="2000" dirty="0" err="1" smtClean="0">
                <a:latin typeface="Times New Roman"/>
                <a:ea typeface="Calibri"/>
              </a:rPr>
              <a:t>Gürsey</a:t>
            </a:r>
            <a:r>
              <a:rPr lang="en-US" sz="2000" dirty="0" smtClean="0">
                <a:latin typeface="Times New Roman"/>
                <a:ea typeface="Calibri"/>
              </a:rPr>
              <a:t> </a:t>
            </a:r>
            <a:r>
              <a:rPr lang="en-US" sz="2000" dirty="0">
                <a:latin typeface="Times New Roman"/>
                <a:ea typeface="Calibri"/>
              </a:rPr>
              <a:t>and </a:t>
            </a:r>
            <a:r>
              <a:rPr lang="en-US" sz="2000" dirty="0" err="1" smtClean="0">
                <a:latin typeface="Times New Roman"/>
                <a:ea typeface="Calibri"/>
              </a:rPr>
              <a:t>Radicati</a:t>
            </a:r>
            <a:r>
              <a:rPr lang="en-US" sz="2000" dirty="0" smtClean="0">
                <a:latin typeface="Times New Roman"/>
                <a:ea typeface="Calibri"/>
              </a:rPr>
              <a:t> </a:t>
            </a:r>
            <a:r>
              <a:rPr lang="en-US" sz="2000" dirty="0" smtClean="0">
                <a:effectLst/>
                <a:latin typeface="Times New Roman"/>
                <a:ea typeface="Times New Roman"/>
                <a:cs typeface="Arial"/>
              </a:rPr>
              <a:t>, it is not the most general mass formula that can be written on the basis of a broken </a:t>
            </a:r>
            <a:r>
              <a:rPr lang="en-US" sz="2000" i="1" dirty="0" smtClean="0">
                <a:effectLst/>
                <a:latin typeface="Times New Roman"/>
                <a:ea typeface="Calibri"/>
                <a:cs typeface="Arial"/>
              </a:rPr>
              <a:t>SU</a:t>
            </a:r>
            <a:r>
              <a:rPr lang="en-US" sz="2000" dirty="0" smtClean="0">
                <a:effectLst/>
                <a:latin typeface="Times New Roman"/>
                <a:ea typeface="Calibri"/>
                <a:cs typeface="Arial"/>
              </a:rPr>
              <a:t> (6)</a:t>
            </a:r>
            <a:r>
              <a:rPr lang="en-US" sz="2000" dirty="0" smtClean="0">
                <a:effectLst/>
                <a:latin typeface="Times New Roman"/>
                <a:ea typeface="Times New Roman"/>
                <a:cs typeface="Arial"/>
              </a:rPr>
              <a:t> symmetry. In order to generalize Eq. (16), </a:t>
            </a:r>
            <a:r>
              <a:rPr lang="en-US" sz="2000" dirty="0" err="1" smtClean="0">
                <a:effectLst/>
                <a:latin typeface="Times New Roman"/>
                <a:ea typeface="Calibri"/>
                <a:cs typeface="Arial"/>
              </a:rPr>
              <a:t>Giannini</a:t>
            </a:r>
            <a:r>
              <a:rPr lang="en-US" sz="2000" dirty="0" smtClean="0">
                <a:effectLst/>
                <a:latin typeface="Times New Roman"/>
                <a:ea typeface="Calibri"/>
                <a:cs typeface="Arial"/>
              </a:rPr>
              <a:t> and his </a:t>
            </a:r>
            <a:r>
              <a:rPr lang="en-US" sz="2000" dirty="0" err="1" smtClean="0">
                <a:effectLst/>
                <a:latin typeface="Times New Roman"/>
                <a:ea typeface="Calibri"/>
                <a:cs typeface="Arial"/>
              </a:rPr>
              <a:t>collegues</a:t>
            </a:r>
            <a:r>
              <a:rPr lang="en-US" sz="2000" dirty="0" smtClean="0">
                <a:effectLst/>
                <a:latin typeface="Times New Roman"/>
                <a:ea typeface="Times New Roman"/>
                <a:cs typeface="Arial"/>
              </a:rPr>
              <a:t> considered a dynamical spin- ﬂavor symmetry </a:t>
            </a:r>
            <a:r>
              <a:rPr lang="en-US" sz="2000" i="1" dirty="0" smtClean="0">
                <a:effectLst/>
                <a:latin typeface="Times New Roman"/>
                <a:ea typeface="Times New Roman"/>
                <a:cs typeface="Arial"/>
              </a:rPr>
              <a:t>SU</a:t>
            </a:r>
            <a:r>
              <a:rPr lang="en-US" sz="2000" i="1" baseline="-25000" dirty="0" smtClean="0">
                <a:effectLst/>
                <a:latin typeface="Times New Roman"/>
                <a:ea typeface="Times New Roman"/>
                <a:cs typeface="Arial"/>
              </a:rPr>
              <a:t>SF</a:t>
            </a:r>
            <a:r>
              <a:rPr lang="en-US" sz="2000" i="1" dirty="0" smtClean="0">
                <a:effectLst/>
                <a:latin typeface="Times New Roman"/>
                <a:ea typeface="Times New Roman"/>
                <a:cs typeface="Arial"/>
              </a:rPr>
              <a:t> </a:t>
            </a:r>
            <a:r>
              <a:rPr lang="en-US" sz="2000" dirty="0" smtClean="0">
                <a:effectLst/>
                <a:latin typeface="Times New Roman"/>
                <a:ea typeface="Times New Roman"/>
                <a:cs typeface="Arial"/>
              </a:rPr>
              <a:t>(6)</a:t>
            </a:r>
            <a:r>
              <a:rPr lang="en-US" sz="2000" baseline="30000" dirty="0" smtClean="0">
                <a:effectLst/>
                <a:latin typeface="Times New Roman"/>
                <a:ea typeface="Times New Roman"/>
                <a:cs typeface="Arial"/>
              </a:rPr>
              <a:t> </a:t>
            </a:r>
            <a:r>
              <a:rPr lang="en-US" sz="2000" dirty="0" smtClean="0">
                <a:effectLst/>
                <a:latin typeface="Times New Roman"/>
                <a:ea typeface="Times New Roman"/>
                <a:cs typeface="Arial"/>
              </a:rPr>
              <a:t>[15] and described the </a:t>
            </a:r>
            <a:r>
              <a:rPr lang="en-US" sz="2000" i="1" dirty="0" smtClean="0">
                <a:effectLst/>
                <a:latin typeface="Times New Roman"/>
                <a:ea typeface="Times New Roman"/>
                <a:cs typeface="Arial"/>
              </a:rPr>
              <a:t>SU</a:t>
            </a:r>
            <a:r>
              <a:rPr lang="en-US" sz="2000" i="1" baseline="-25000" dirty="0" smtClean="0">
                <a:effectLst/>
                <a:latin typeface="Times New Roman"/>
                <a:ea typeface="Times New Roman"/>
                <a:cs typeface="Arial"/>
              </a:rPr>
              <a:t>SF</a:t>
            </a:r>
            <a:r>
              <a:rPr lang="en-US" sz="2000" i="1" dirty="0" smtClean="0">
                <a:effectLst/>
                <a:latin typeface="Times New Roman"/>
                <a:ea typeface="Times New Roman"/>
                <a:cs typeface="Arial"/>
              </a:rPr>
              <a:t> </a:t>
            </a:r>
            <a:r>
              <a:rPr lang="en-US" sz="2000" dirty="0" smtClean="0">
                <a:effectLst/>
                <a:latin typeface="Times New Roman"/>
                <a:ea typeface="Times New Roman"/>
                <a:cs typeface="Arial"/>
              </a:rPr>
              <a:t>(6)</a:t>
            </a:r>
            <a:r>
              <a:rPr lang="en-US" sz="2000" i="1" dirty="0" smtClean="0">
                <a:effectLst/>
                <a:latin typeface="Times New Roman"/>
                <a:ea typeface="Times New Roman"/>
                <a:cs typeface="Arial"/>
              </a:rPr>
              <a:t> </a:t>
            </a:r>
            <a:r>
              <a:rPr lang="en-US" sz="2000" dirty="0" smtClean="0">
                <a:effectLst/>
                <a:latin typeface="Times New Roman"/>
                <a:ea typeface="Times New Roman"/>
                <a:cs typeface="Arial"/>
              </a:rPr>
              <a:t>symmetry breaking mechanism by generalizing Eq. (16) as</a:t>
            </a:r>
            <a:r>
              <a:rPr lang="en-US" dirty="0" smtClean="0">
                <a:effectLst/>
                <a:latin typeface="Times New Roman"/>
                <a:ea typeface="Times New Roman"/>
                <a:cs typeface="Arial"/>
              </a:rPr>
              <a:t>:</a:t>
            </a:r>
            <a:endParaRPr lang="en-US" dirty="0">
              <a:effectLst/>
              <a:latin typeface="Calibri"/>
              <a:ea typeface="Calibri"/>
              <a:cs typeface="Arial"/>
            </a:endParaRPr>
          </a:p>
        </p:txBody>
      </p:sp>
      <p:sp>
        <p:nvSpPr>
          <p:cNvPr id="3"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4" name="Object 3"/>
          <p:cNvGraphicFramePr>
            <a:graphicFrameLocks noChangeAspect="1"/>
          </p:cNvGraphicFramePr>
          <p:nvPr>
            <p:extLst>
              <p:ext uri="{D42A27DB-BD31-4B8C-83A1-F6EECF244321}">
                <p14:modId xmlns:p14="http://schemas.microsoft.com/office/powerpoint/2010/main" val="2023360607"/>
              </p:ext>
            </p:extLst>
          </p:nvPr>
        </p:nvGraphicFramePr>
        <p:xfrm>
          <a:off x="648620" y="3501008"/>
          <a:ext cx="7641306" cy="955163"/>
        </p:xfrm>
        <a:graphic>
          <a:graphicData uri="http://schemas.openxmlformats.org/presentationml/2006/ole">
            <mc:AlternateContent xmlns:mc="http://schemas.openxmlformats.org/markup-compatibility/2006">
              <mc:Choice xmlns:v="urn:schemas-microsoft-com:vml" Requires="v">
                <p:oleObj spid="_x0000_s11322" name="Equation" r:id="rId4" imgW="5727700" imgH="711200" progId="Equation.DSMT4">
                  <p:embed/>
                </p:oleObj>
              </mc:Choice>
              <mc:Fallback>
                <p:oleObj name="Equation" r:id="rId4" imgW="5727700" imgH="711200" progId="Equation.DSMT4">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620" y="3501008"/>
                        <a:ext cx="7641306" cy="955163"/>
                      </a:xfrm>
                      <a:prstGeom prst="rect">
                        <a:avLst/>
                      </a:prstGeom>
                      <a:noFill/>
                    </p:spPr>
                  </p:pic>
                </p:oleObj>
              </mc:Fallback>
            </mc:AlternateContent>
          </a:graphicData>
        </a:graphic>
      </p:graphicFrame>
      <p:sp>
        <p:nvSpPr>
          <p:cNvPr id="5" name="Rectangle 34"/>
          <p:cNvSpPr>
            <a:spLocks noChangeArrowheads="1"/>
          </p:cNvSpPr>
          <p:nvPr/>
        </p:nvSpPr>
        <p:spPr bwMode="auto">
          <a:xfrm>
            <a:off x="0" y="495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30" name="Oval 39"/>
          <p:cNvSpPr>
            <a:spLocks noChangeArrowheads="1"/>
          </p:cNvSpPr>
          <p:nvPr/>
        </p:nvSpPr>
        <p:spPr bwMode="auto">
          <a:xfrm>
            <a:off x="8388350" y="3916937"/>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17</a:t>
            </a:r>
            <a:endParaRPr lang="en-US" sz="2000" b="1" dirty="0">
              <a:solidFill>
                <a:schemeClr val="bg1"/>
              </a:solidFill>
              <a:latin typeface="Times New Roman" pitchFamily="18" charset="0"/>
              <a:cs typeface="Times New Roman" pitchFamily="18" charset="0"/>
            </a:endParaRPr>
          </a:p>
        </p:txBody>
      </p:sp>
      <p:sp>
        <p:nvSpPr>
          <p:cNvPr id="31" name="TextBox 30"/>
          <p:cNvSpPr txBox="1"/>
          <p:nvPr/>
        </p:nvSpPr>
        <p:spPr>
          <a:xfrm>
            <a:off x="332497" y="4797152"/>
            <a:ext cx="8550597" cy="1015663"/>
          </a:xfrm>
          <a:prstGeom prst="rect">
            <a:avLst/>
          </a:prstGeom>
          <a:noFill/>
        </p:spPr>
        <p:txBody>
          <a:bodyPr wrap="square" rtlCol="1">
            <a:spAutoFit/>
          </a:bodyPr>
          <a:lstStyle/>
          <a:p>
            <a:pPr marL="285750" indent="-285750" algn="just" rtl="0">
              <a:spcAft>
                <a:spcPts val="0"/>
              </a:spcAft>
              <a:buClr>
                <a:srgbClr val="FF0000"/>
              </a:buClr>
              <a:buSzPct val="120000"/>
              <a:buFont typeface="Wingdings" pitchFamily="2" charset="2"/>
              <a:buChar char="Ø"/>
            </a:pPr>
            <a:r>
              <a:rPr lang="en-US" sz="2000" dirty="0" smtClean="0">
                <a:effectLst/>
                <a:latin typeface="Times New Roman"/>
                <a:ea typeface="Times New Roman"/>
              </a:rPr>
              <a:t> In Eq. (17)</a:t>
            </a:r>
            <a:r>
              <a:rPr lang="en-US" sz="2000" dirty="0" smtClean="0">
                <a:effectLst/>
                <a:latin typeface="Calibri"/>
                <a:ea typeface="Calibri"/>
                <a:cs typeface="Arial"/>
              </a:rPr>
              <a:t> </a:t>
            </a:r>
            <a:r>
              <a:rPr lang="en-US" sz="2000" dirty="0" smtClean="0">
                <a:effectLst/>
                <a:latin typeface="Times New Roman"/>
                <a:ea typeface="Times New Roman"/>
              </a:rPr>
              <a:t>the spin term represents spin-spin interactions, the flavor term denotes the flavor dependence of the interactions, and the</a:t>
            </a:r>
            <a:r>
              <a:rPr lang="en-US" sz="2000" i="1" dirty="0" smtClean="0">
                <a:effectLst/>
                <a:latin typeface="Times New Roman"/>
                <a:ea typeface="Times New Roman"/>
              </a:rPr>
              <a:t> SU</a:t>
            </a:r>
            <a:r>
              <a:rPr lang="en-US" sz="2000" i="1" baseline="-25000" dirty="0" smtClean="0">
                <a:effectLst/>
                <a:latin typeface="Times New Roman"/>
                <a:ea typeface="Times New Roman"/>
              </a:rPr>
              <a:t>SF </a:t>
            </a:r>
            <a:r>
              <a:rPr lang="en-US" sz="2000" dirty="0" smtClean="0">
                <a:effectLst/>
                <a:latin typeface="Times New Roman"/>
                <a:ea typeface="Times New Roman"/>
              </a:rPr>
              <a:t>(6) term depends on the permutation symmetry of the wave functions. </a:t>
            </a:r>
            <a:endParaRPr lang="en-US" dirty="0">
              <a:effectLst/>
              <a:latin typeface="Calibri"/>
              <a:ea typeface="Calibri"/>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heel(4)">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2771775" cy="1052513"/>
            <a:chOff x="1321" y="0"/>
            <a:chExt cx="1591" cy="576"/>
          </a:xfrm>
        </p:grpSpPr>
        <p:pic>
          <p:nvPicPr>
            <p:cNvPr id="12328"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9"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0"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291"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7"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2295"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2325" name="Rectangle 52"/>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11</a:t>
            </a:r>
            <a:r>
              <a:rPr lang="en-US" altLang="ko-KR" sz="2400" i="1">
                <a:latin typeface="Times New Roman" pitchFamily="18" charset="0"/>
                <a:ea typeface="Gulim" pitchFamily="34" charset="-127"/>
                <a:cs typeface="Times New Roman" pitchFamily="18" charset="0"/>
              </a:rPr>
              <a:t> </a:t>
            </a:r>
          </a:p>
        </p:txBody>
      </p:sp>
      <p:sp>
        <p:nvSpPr>
          <p:cNvPr id="43" name="TextBox 42"/>
          <p:cNvSpPr txBox="1"/>
          <p:nvPr/>
        </p:nvSpPr>
        <p:spPr>
          <a:xfrm>
            <a:off x="139378" y="1412776"/>
            <a:ext cx="8550597" cy="5324535"/>
          </a:xfrm>
          <a:prstGeom prst="rect">
            <a:avLst/>
          </a:prstGeom>
          <a:noFill/>
        </p:spPr>
        <p:txBody>
          <a:bodyPr wrap="square" rtlCol="1">
            <a:spAutoFit/>
          </a:bodyPr>
          <a:lstStyle/>
          <a:p>
            <a:pPr marL="285750" indent="-285750" algn="just" rtl="0">
              <a:spcAft>
                <a:spcPts val="0"/>
              </a:spcAft>
              <a:buClr>
                <a:srgbClr val="FF0000"/>
              </a:buClr>
              <a:buSzPct val="120000"/>
              <a:buFont typeface="Wingdings" pitchFamily="2" charset="2"/>
              <a:buChar char="Ø"/>
            </a:pPr>
            <a:r>
              <a:rPr lang="en-US" sz="2000" dirty="0" smtClean="0">
                <a:effectLst/>
                <a:latin typeface="Times New Roman"/>
                <a:ea typeface="Times New Roman"/>
              </a:rPr>
              <a:t> </a:t>
            </a:r>
            <a:r>
              <a:rPr lang="en-US" sz="2000" dirty="0">
                <a:latin typeface="Times New Roman"/>
                <a:ea typeface="Calibri"/>
                <a:cs typeface="Arial"/>
              </a:rPr>
              <a:t>The generalized </a:t>
            </a:r>
            <a:r>
              <a:rPr lang="en-US" sz="2000" dirty="0" err="1">
                <a:latin typeface="Times New Roman"/>
                <a:ea typeface="Calibri"/>
                <a:cs typeface="Arial"/>
              </a:rPr>
              <a:t>Gürsey</a:t>
            </a:r>
            <a:r>
              <a:rPr lang="en-US" sz="2000" dirty="0">
                <a:latin typeface="Times New Roman"/>
                <a:ea typeface="Calibri"/>
                <a:cs typeface="Arial"/>
              </a:rPr>
              <a:t> </a:t>
            </a:r>
            <a:r>
              <a:rPr lang="en-US" sz="2000" dirty="0" err="1">
                <a:latin typeface="Times New Roman"/>
                <a:ea typeface="Calibri"/>
                <a:cs typeface="Arial"/>
              </a:rPr>
              <a:t>Radicati</a:t>
            </a:r>
            <a:r>
              <a:rPr lang="en-US" sz="2000" dirty="0">
                <a:latin typeface="Times New Roman"/>
                <a:ea typeface="Calibri"/>
                <a:cs typeface="Arial"/>
              </a:rPr>
              <a:t> mass formula Eq. (</a:t>
            </a:r>
            <a:r>
              <a:rPr lang="en-US" sz="2000" dirty="0" smtClean="0">
                <a:latin typeface="Times New Roman"/>
                <a:ea typeface="Calibri"/>
                <a:cs typeface="Arial"/>
              </a:rPr>
              <a:t>17) </a:t>
            </a:r>
            <a:r>
              <a:rPr lang="en-US" sz="2000" dirty="0">
                <a:latin typeface="Times New Roman"/>
                <a:ea typeface="Calibri"/>
                <a:cs typeface="Arial"/>
              </a:rPr>
              <a:t>can be used to describe the light baryons spectrum, provided that two conditions are fulfilled. The first condition is the feasibility of using the same splitting coefficients for different SU (6) </a:t>
            </a:r>
            <a:r>
              <a:rPr lang="en-US" sz="2000" dirty="0" err="1">
                <a:latin typeface="Times New Roman"/>
                <a:ea typeface="Calibri"/>
                <a:cs typeface="Arial"/>
              </a:rPr>
              <a:t>multiplets</a:t>
            </a:r>
            <a:r>
              <a:rPr lang="en-US" sz="2000" dirty="0">
                <a:latin typeface="Times New Roman"/>
                <a:ea typeface="Calibri"/>
                <a:cs typeface="Arial"/>
              </a:rPr>
              <a:t>. This seems actually to be the case, as shown by the algebraic approach to the baryon spectrum [1]. The second condition is given by the feasibility of getting reliable values for the unperturbed mass values M</a:t>
            </a:r>
            <a:r>
              <a:rPr lang="en-US" sz="1600" dirty="0">
                <a:latin typeface="Times New Roman"/>
                <a:ea typeface="Calibri"/>
                <a:cs typeface="Arial"/>
              </a:rPr>
              <a:t>0</a:t>
            </a:r>
            <a:r>
              <a:rPr lang="en-US" sz="2000" dirty="0">
                <a:latin typeface="Times New Roman"/>
                <a:ea typeface="Calibri"/>
                <a:cs typeface="Arial"/>
              </a:rPr>
              <a:t> </a:t>
            </a:r>
            <a:r>
              <a:rPr lang="en-US" sz="2000" dirty="0" smtClean="0">
                <a:latin typeface="Times New Roman"/>
                <a:ea typeface="Calibri"/>
                <a:cs typeface="Arial"/>
              </a:rPr>
              <a:t>[15]. </a:t>
            </a:r>
          </a:p>
          <a:p>
            <a:pPr marL="285750" indent="-285750" algn="just" rtl="0">
              <a:spcAft>
                <a:spcPts val="0"/>
              </a:spcAft>
              <a:buClr>
                <a:srgbClr val="FF0000"/>
              </a:buClr>
              <a:buSzPct val="120000"/>
              <a:buFont typeface="Wingdings" pitchFamily="2" charset="2"/>
              <a:buChar char="Ø"/>
            </a:pPr>
            <a:endParaRPr lang="en-US" sz="2000" dirty="0" smtClean="0">
              <a:latin typeface="Times New Roman"/>
              <a:ea typeface="Calibri"/>
              <a:cs typeface="Arial"/>
            </a:endParaRPr>
          </a:p>
          <a:p>
            <a:pPr marL="285750" indent="-285750" algn="just" rtl="0">
              <a:spcAft>
                <a:spcPts val="0"/>
              </a:spcAft>
              <a:buClr>
                <a:srgbClr val="FF0000"/>
              </a:buClr>
              <a:buSzPct val="120000"/>
              <a:buFont typeface="Wingdings" pitchFamily="2" charset="2"/>
              <a:buChar char="Ø"/>
            </a:pPr>
            <a:r>
              <a:rPr lang="en-US" sz="2000" dirty="0" smtClean="0">
                <a:effectLst/>
                <a:latin typeface="Times New Roman"/>
                <a:ea typeface="Times New Roman"/>
              </a:rPr>
              <a:t>Therefore, the</a:t>
            </a:r>
            <a:r>
              <a:rPr lang="en-US" sz="2000" dirty="0" smtClean="0">
                <a:effectLst/>
                <a:latin typeface="Times New Roman"/>
                <a:ea typeface="Calibri"/>
              </a:rPr>
              <a:t> light baryons</a:t>
            </a:r>
            <a:r>
              <a:rPr lang="en-US" sz="2000" dirty="0" smtClean="0">
                <a:effectLst/>
                <a:latin typeface="Times New Roman"/>
                <a:ea typeface="Times New Roman"/>
              </a:rPr>
              <a:t> masses are obtained by three quark masses and the </a:t>
            </a:r>
            <a:r>
              <a:rPr lang="en-US" sz="2000" dirty="0" err="1" smtClean="0">
                <a:effectLst/>
                <a:latin typeface="Times New Roman"/>
                <a:ea typeface="Times New Roman"/>
              </a:rPr>
              <a:t>eigenenergies</a:t>
            </a:r>
            <a:r>
              <a:rPr lang="en-US" sz="2000" dirty="0" smtClean="0">
                <a:effectLst/>
                <a:latin typeface="Times New Roman"/>
                <a:ea typeface="Times New Roman"/>
              </a:rPr>
              <a:t>  of the radial </a:t>
            </a:r>
            <a:r>
              <a:rPr lang="en-US" sz="2000" dirty="0" smtClean="0">
                <a:effectLst/>
                <a:latin typeface="Times New Roman"/>
                <a:ea typeface="Calibri"/>
              </a:rPr>
              <a:t>Schrödinger</a:t>
            </a:r>
            <a:r>
              <a:rPr lang="en-US" sz="2000" dirty="0" smtClean="0">
                <a:effectLst/>
                <a:latin typeface="Times New Roman"/>
                <a:ea typeface="Times New Roman"/>
              </a:rPr>
              <a:t> equation with the expectation values of </a:t>
            </a:r>
            <a:r>
              <a:rPr lang="en-US" sz="2000" i="1" dirty="0" smtClean="0">
                <a:effectLst/>
                <a:latin typeface="Times New Roman"/>
                <a:ea typeface="Times New Roman"/>
              </a:rPr>
              <a:t>H</a:t>
            </a:r>
            <a:r>
              <a:rPr lang="en-US" sz="2000" i="1" baseline="-25000" dirty="0" smtClean="0">
                <a:effectLst/>
                <a:latin typeface="Times New Roman"/>
                <a:ea typeface="Times New Roman"/>
              </a:rPr>
              <a:t>GR</a:t>
            </a:r>
            <a:r>
              <a:rPr lang="en-US" sz="2000" dirty="0" smtClean="0">
                <a:effectLst/>
                <a:latin typeface="Times New Roman"/>
                <a:ea typeface="Times New Roman"/>
              </a:rPr>
              <a:t> as follows:</a:t>
            </a:r>
          </a:p>
          <a:p>
            <a:pPr marL="285750" indent="-285750" algn="just" rtl="0">
              <a:spcAft>
                <a:spcPts val="0"/>
              </a:spcAft>
              <a:buClr>
                <a:srgbClr val="FF0000"/>
              </a:buClr>
              <a:buSzPct val="120000"/>
              <a:buFont typeface="Wingdings" pitchFamily="2" charset="2"/>
              <a:buChar char="Ø"/>
            </a:pPr>
            <a:endParaRPr lang="en-US" sz="2000" dirty="0">
              <a:latin typeface="Times New Roman"/>
              <a:ea typeface="Calibri"/>
              <a:cs typeface="Arial"/>
            </a:endParaRPr>
          </a:p>
          <a:p>
            <a:pPr marL="285750" indent="-285750" algn="just" rtl="0">
              <a:spcAft>
                <a:spcPts val="0"/>
              </a:spcAft>
              <a:buClr>
                <a:srgbClr val="FF0000"/>
              </a:buClr>
              <a:buSzPct val="120000"/>
              <a:buFont typeface="Wingdings" pitchFamily="2" charset="2"/>
              <a:buChar char="Ø"/>
            </a:pPr>
            <a:r>
              <a:rPr lang="en-US" sz="2000" dirty="0" smtClean="0">
                <a:effectLst/>
                <a:latin typeface="Times New Roman"/>
                <a:ea typeface="Calibri"/>
              </a:rPr>
              <a:t>In order to simplify the solving procedure, the constituent quarks masses are assumed to be the same for up and down quark flavors</a:t>
            </a:r>
            <a:r>
              <a:rPr lang="en-US" sz="2000" dirty="0" smtClean="0">
                <a:effectLst/>
                <a:latin typeface="Calibri"/>
                <a:ea typeface="Calibri"/>
                <a:cs typeface="Arial"/>
              </a:rPr>
              <a:t> </a:t>
            </a:r>
            <a:r>
              <a:rPr lang="en-US" sz="2000" dirty="0" smtClean="0">
                <a:effectLst/>
                <a:latin typeface="Times New Roman"/>
                <a:ea typeface="Times New Roman"/>
              </a:rPr>
              <a:t>.</a:t>
            </a:r>
            <a:r>
              <a:rPr lang="en-US" sz="2000" dirty="0" smtClean="0">
                <a:effectLst/>
                <a:latin typeface="Times New Roman"/>
                <a:ea typeface="Calibri"/>
              </a:rPr>
              <a:t> In</a:t>
            </a:r>
            <a:r>
              <a:rPr lang="en-US" sz="2000" dirty="0" smtClean="0">
                <a:effectLst/>
                <a:latin typeface="Times New Roman"/>
                <a:ea typeface="Times New Roman"/>
              </a:rPr>
              <a:t> previous section we determined </a:t>
            </a:r>
            <a:r>
              <a:rPr lang="en-US" sz="2000" dirty="0" err="1" smtClean="0">
                <a:effectLst/>
                <a:latin typeface="Times New Roman"/>
                <a:ea typeface="Times New Roman"/>
              </a:rPr>
              <a:t>eigenenergies</a:t>
            </a:r>
            <a:r>
              <a:rPr lang="en-US" sz="2000" dirty="0" smtClean="0">
                <a:effectLst/>
                <a:latin typeface="Times New Roman"/>
                <a:ea typeface="Times New Roman"/>
              </a:rPr>
              <a:t> by exact solution of the radial Schrödinger equation for the </a:t>
            </a:r>
            <a:r>
              <a:rPr lang="en-US" sz="2000" dirty="0" err="1" smtClean="0">
                <a:effectLst/>
                <a:latin typeface="Times New Roman"/>
                <a:ea typeface="Times New Roman"/>
              </a:rPr>
              <a:t>hypercentral</a:t>
            </a:r>
            <a:r>
              <a:rPr lang="en-US" sz="2000" dirty="0" smtClean="0">
                <a:effectLst/>
                <a:latin typeface="Times New Roman"/>
                <a:ea typeface="Times New Roman"/>
              </a:rPr>
              <a:t> Potential. The expectation values of </a:t>
            </a:r>
            <a:r>
              <a:rPr lang="en-US" sz="2000" i="1" dirty="0" smtClean="0">
                <a:effectLst/>
                <a:latin typeface="Times New Roman"/>
                <a:ea typeface="Times New Roman"/>
              </a:rPr>
              <a:t>H</a:t>
            </a:r>
            <a:r>
              <a:rPr lang="en-US" sz="2000" i="1" baseline="-25000" dirty="0" smtClean="0">
                <a:effectLst/>
                <a:latin typeface="Times New Roman"/>
                <a:ea typeface="Times New Roman"/>
              </a:rPr>
              <a:t>GR</a:t>
            </a:r>
            <a:r>
              <a:rPr lang="en-US" sz="2000" dirty="0" smtClean="0">
                <a:effectLst/>
                <a:latin typeface="Calibri"/>
                <a:ea typeface="Calibri"/>
                <a:cs typeface="Arial"/>
              </a:rPr>
              <a:t> </a:t>
            </a:r>
            <a:r>
              <a:rPr lang="en-US" sz="2000" dirty="0" smtClean="0">
                <a:effectLst/>
                <a:latin typeface="Times New Roman"/>
                <a:ea typeface="Calibri"/>
              </a:rPr>
              <a:t>, is completely identified by the expectation values of the </a:t>
            </a:r>
            <a:r>
              <a:rPr lang="en-US" sz="2000" dirty="0" err="1" smtClean="0">
                <a:effectLst/>
                <a:latin typeface="Times New Roman"/>
                <a:ea typeface="Calibri"/>
              </a:rPr>
              <a:t>Casimir</a:t>
            </a:r>
            <a:r>
              <a:rPr lang="en-US" sz="2000" dirty="0" smtClean="0">
                <a:effectLst/>
                <a:latin typeface="Times New Roman"/>
                <a:ea typeface="Calibri"/>
              </a:rPr>
              <a:t> </a:t>
            </a:r>
            <a:r>
              <a:rPr lang="en-US" sz="2000" dirty="0">
                <a:latin typeface="Times New Roman"/>
                <a:ea typeface="Times New Roman"/>
              </a:rPr>
              <a:t>operators [16]:</a:t>
            </a:r>
          </a:p>
        </p:txBody>
      </p:sp>
      <p:sp>
        <p:nvSpPr>
          <p:cNvPr id="44" name="Rectangle 29"/>
          <p:cNvSpPr>
            <a:spLocks noChangeArrowheads="1"/>
          </p:cNvSpPr>
          <p:nvPr/>
        </p:nvSpPr>
        <p:spPr bwMode="auto">
          <a:xfrm>
            <a:off x="2556668" y="49202"/>
            <a:ext cx="4175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lgn="ctr" rtl="0">
              <a:spcBef>
                <a:spcPct val="50000"/>
              </a:spcBef>
              <a:buClr>
                <a:srgbClr val="800000"/>
              </a:buClr>
              <a:buSzPct val="170000"/>
            </a:pPr>
            <a:r>
              <a:rPr lang="en-US" sz="2800" dirty="0" smtClean="0">
                <a:solidFill>
                  <a:srgbClr val="FFFFFF"/>
                </a:solidFill>
                <a:latin typeface="Times New Roman" pitchFamily="18" charset="0"/>
                <a:cs typeface="Calibri" pitchFamily="34" charset="0"/>
              </a:rPr>
              <a:t>Generalized </a:t>
            </a:r>
            <a:r>
              <a:rPr lang="en-US" sz="2800" dirty="0" err="1" smtClean="0">
                <a:solidFill>
                  <a:srgbClr val="FFFFFF"/>
                </a:solidFill>
                <a:latin typeface="Times New Roman" pitchFamily="18" charset="0"/>
                <a:cs typeface="Calibri" pitchFamily="34" charset="0"/>
              </a:rPr>
              <a:t>Gürsey</a:t>
            </a:r>
            <a:r>
              <a:rPr lang="en-US" sz="2800" dirty="0" smtClean="0">
                <a:solidFill>
                  <a:srgbClr val="FFFFFF"/>
                </a:solidFill>
                <a:latin typeface="Times New Roman" pitchFamily="18" charset="0"/>
                <a:cs typeface="Calibri" pitchFamily="34" charset="0"/>
              </a:rPr>
              <a:t> </a:t>
            </a:r>
            <a:r>
              <a:rPr lang="en-US" sz="2800" dirty="0" err="1">
                <a:solidFill>
                  <a:srgbClr val="FFFFFF"/>
                </a:solidFill>
                <a:latin typeface="Times New Roman" pitchFamily="18" charset="0"/>
                <a:cs typeface="Calibri" pitchFamily="34" charset="0"/>
              </a:rPr>
              <a:t>Radicati</a:t>
            </a:r>
            <a:r>
              <a:rPr lang="en-US" sz="2800" dirty="0">
                <a:solidFill>
                  <a:srgbClr val="FFFFFF"/>
                </a:solidFill>
                <a:latin typeface="Times New Roman" pitchFamily="18" charset="0"/>
                <a:cs typeface="Calibri" pitchFamily="34" charset="0"/>
              </a:rPr>
              <a:t> Mass Formula</a:t>
            </a:r>
          </a:p>
        </p:txBody>
      </p:sp>
      <p:sp>
        <p:nvSpPr>
          <p:cNvPr id="2"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3" name="Object 2"/>
          <p:cNvGraphicFramePr>
            <a:graphicFrameLocks noChangeAspect="1"/>
          </p:cNvGraphicFramePr>
          <p:nvPr>
            <p:extLst>
              <p:ext uri="{D42A27DB-BD31-4B8C-83A1-F6EECF244321}">
                <p14:modId xmlns:p14="http://schemas.microsoft.com/office/powerpoint/2010/main" val="1385442170"/>
              </p:ext>
            </p:extLst>
          </p:nvPr>
        </p:nvGraphicFramePr>
        <p:xfrm>
          <a:off x="3419872" y="4657082"/>
          <a:ext cx="2716315" cy="467137"/>
        </p:xfrm>
        <a:graphic>
          <a:graphicData uri="http://schemas.openxmlformats.org/presentationml/2006/ole">
            <mc:AlternateContent xmlns:mc="http://schemas.openxmlformats.org/markup-compatibility/2006">
              <mc:Choice xmlns:v="urn:schemas-microsoft-com:vml" Requires="v">
                <p:oleObj spid="_x0000_s12369" name="Equation" r:id="rId4" imgW="1497950" imgH="253890" progId="Equation.DSMT4">
                  <p:embed/>
                </p:oleObj>
              </mc:Choice>
              <mc:Fallback>
                <p:oleObj name="Equation" r:id="rId4" imgW="1497950" imgH="253890" progId="Equation.DSMT4">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4657082"/>
                        <a:ext cx="2716315" cy="467137"/>
                      </a:xfrm>
                      <a:prstGeom prst="rect">
                        <a:avLst/>
                      </a:prstGeom>
                      <a:noFill/>
                    </p:spPr>
                  </p:pic>
                </p:oleObj>
              </mc:Fallback>
            </mc:AlternateContent>
          </a:graphicData>
        </a:graphic>
      </p:graphicFrame>
      <p:sp>
        <p:nvSpPr>
          <p:cNvPr id="47" name="Oval 39"/>
          <p:cNvSpPr>
            <a:spLocks noChangeArrowheads="1"/>
          </p:cNvSpPr>
          <p:nvPr/>
        </p:nvSpPr>
        <p:spPr bwMode="auto">
          <a:xfrm>
            <a:off x="8101013" y="4674751"/>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18</a:t>
            </a:r>
            <a:endParaRPr lang="en-US"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heel(4)">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2771775" cy="1052513"/>
            <a:chOff x="1321" y="0"/>
            <a:chExt cx="1591" cy="576"/>
          </a:xfrm>
        </p:grpSpPr>
        <p:pic>
          <p:nvPicPr>
            <p:cNvPr id="13333"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4"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5"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315"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9"/>
          <p:cNvSpPr>
            <a:spLocks noChangeArrowheads="1"/>
          </p:cNvSpPr>
          <p:nvPr/>
        </p:nvSpPr>
        <p:spPr bwMode="auto">
          <a:xfrm>
            <a:off x="2771775" y="0"/>
            <a:ext cx="4568825"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r>
              <a:rPr lang="en-US" sz="2800" dirty="0">
                <a:solidFill>
                  <a:srgbClr val="FFFFFF"/>
                </a:solidFill>
                <a:latin typeface="Times New Roman" pitchFamily="18" charset="0"/>
                <a:cs typeface="Calibri" pitchFamily="34" charset="0"/>
              </a:rPr>
              <a:t>Calculating the Masses </a:t>
            </a:r>
            <a:r>
              <a:rPr lang="en-US" sz="2800" dirty="0" smtClean="0">
                <a:solidFill>
                  <a:srgbClr val="FFFFFF"/>
                </a:solidFill>
                <a:latin typeface="Times New Roman" pitchFamily="18" charset="0"/>
                <a:cs typeface="Calibri" pitchFamily="34" charset="0"/>
              </a:rPr>
              <a:t>of</a:t>
            </a:r>
          </a:p>
          <a:p>
            <a:pPr algn="ctr" rtl="0">
              <a:spcBef>
                <a:spcPct val="50000"/>
              </a:spcBef>
            </a:pPr>
            <a:r>
              <a:rPr lang="en-US" sz="2800" dirty="0" smtClean="0">
                <a:solidFill>
                  <a:srgbClr val="FFFFFF"/>
                </a:solidFill>
                <a:latin typeface="Times New Roman" pitchFamily="18" charset="0"/>
                <a:cs typeface="Calibri" pitchFamily="34" charset="0"/>
              </a:rPr>
              <a:t> </a:t>
            </a:r>
            <a:r>
              <a:rPr lang="en-US" sz="2800" dirty="0" err="1">
                <a:solidFill>
                  <a:srgbClr val="FFFFFF"/>
                </a:solidFill>
                <a:latin typeface="Times New Roman" pitchFamily="18" charset="0"/>
                <a:cs typeface="Calibri" pitchFamily="34" charset="0"/>
              </a:rPr>
              <a:t>Nonstrange</a:t>
            </a:r>
            <a:r>
              <a:rPr lang="en-US" sz="2800" dirty="0">
                <a:solidFill>
                  <a:srgbClr val="FFFFFF"/>
                </a:solidFill>
                <a:latin typeface="Times New Roman" pitchFamily="18" charset="0"/>
                <a:cs typeface="Calibri" pitchFamily="34" charset="0"/>
              </a:rPr>
              <a:t> Baryons Resonances </a:t>
            </a:r>
          </a:p>
        </p:txBody>
      </p:sp>
      <p:sp>
        <p:nvSpPr>
          <p:cNvPr id="13319"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3330" name="Rectangle 28"/>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12</a:t>
            </a:r>
            <a:r>
              <a:rPr lang="en-US" altLang="ko-KR" sz="2400" i="1">
                <a:latin typeface="Times New Roman" pitchFamily="18" charset="0"/>
                <a:ea typeface="Gulim" pitchFamily="34" charset="-127"/>
                <a:cs typeface="Times New Roman" pitchFamily="18" charset="0"/>
              </a:rPr>
              <a:t> </a:t>
            </a:r>
          </a:p>
        </p:txBody>
      </p:sp>
      <p:sp>
        <p:nvSpPr>
          <p:cNvPr id="2"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3" name="Object 2"/>
          <p:cNvGraphicFramePr>
            <a:graphicFrameLocks noChangeAspect="1"/>
          </p:cNvGraphicFramePr>
          <p:nvPr>
            <p:extLst>
              <p:ext uri="{D42A27DB-BD31-4B8C-83A1-F6EECF244321}">
                <p14:modId xmlns:p14="http://schemas.microsoft.com/office/powerpoint/2010/main" val="243269596"/>
              </p:ext>
            </p:extLst>
          </p:nvPr>
        </p:nvGraphicFramePr>
        <p:xfrm>
          <a:off x="466027" y="1196751"/>
          <a:ext cx="2935820" cy="3024337"/>
        </p:xfrm>
        <a:graphic>
          <a:graphicData uri="http://schemas.openxmlformats.org/presentationml/2006/ole">
            <mc:AlternateContent xmlns:mc="http://schemas.openxmlformats.org/markup-compatibility/2006">
              <mc:Choice xmlns:v="urn:schemas-microsoft-com:vml" Requires="v">
                <p:oleObj spid="_x0000_s13412" name="Equation" r:id="rId4" imgW="1892300" imgH="1955800" progId="Equation.DSMT4">
                  <p:embed/>
                </p:oleObj>
              </mc:Choice>
              <mc:Fallback>
                <p:oleObj name="Equation" r:id="rId4" imgW="1892300" imgH="1955800" progId="Equation.DSMT4">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027" y="1196751"/>
                        <a:ext cx="2935820" cy="3024337"/>
                      </a:xfrm>
                      <a:prstGeom prst="rect">
                        <a:avLst/>
                      </a:prstGeom>
                      <a:noFill/>
                    </p:spPr>
                  </p:pic>
                </p:oleObj>
              </mc:Fallback>
            </mc:AlternateContent>
          </a:graphicData>
        </a:graphic>
      </p:graphicFrame>
      <p:sp>
        <p:nvSpPr>
          <p:cNvPr id="4"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2895940830"/>
              </p:ext>
            </p:extLst>
          </p:nvPr>
        </p:nvGraphicFramePr>
        <p:xfrm>
          <a:off x="4355976" y="1988840"/>
          <a:ext cx="2303587" cy="1181327"/>
        </p:xfrm>
        <a:graphic>
          <a:graphicData uri="http://schemas.openxmlformats.org/presentationml/2006/ole">
            <mc:AlternateContent xmlns:mc="http://schemas.openxmlformats.org/markup-compatibility/2006">
              <mc:Choice xmlns:v="urn:schemas-microsoft-com:vml" Requires="v">
                <p:oleObj spid="_x0000_s13413" name="Equation" r:id="rId6" imgW="1485900" imgH="762000" progId="Equation.DSMT4">
                  <p:embed/>
                </p:oleObj>
              </mc:Choice>
              <mc:Fallback>
                <p:oleObj name="Equation" r:id="rId6" imgW="1485900" imgH="762000" progId="Equation.DSMT4">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5976" y="1988840"/>
                        <a:ext cx="2303587" cy="1181327"/>
                      </a:xfrm>
                      <a:prstGeom prst="rect">
                        <a:avLst/>
                      </a:prstGeom>
                      <a:noFill/>
                    </p:spPr>
                  </p:pic>
                </p:oleObj>
              </mc:Fallback>
            </mc:AlternateContent>
          </a:graphicData>
        </a:graphic>
      </p:graphicFrame>
      <p:sp>
        <p:nvSpPr>
          <p:cNvPr id="28" name="Oval 39"/>
          <p:cNvSpPr>
            <a:spLocks noChangeArrowheads="1"/>
          </p:cNvSpPr>
          <p:nvPr/>
        </p:nvSpPr>
        <p:spPr bwMode="auto">
          <a:xfrm>
            <a:off x="8020050" y="2420888"/>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19</a:t>
            </a:r>
            <a:endParaRPr lang="en-US" sz="2000" b="1" dirty="0">
              <a:solidFill>
                <a:schemeClr val="bg1"/>
              </a:solidFill>
              <a:latin typeface="Times New Roman" pitchFamily="18" charset="0"/>
              <a:cs typeface="Times New Roman" pitchFamily="18" charset="0"/>
            </a:endParaRPr>
          </a:p>
        </p:txBody>
      </p:sp>
      <p:sp>
        <p:nvSpPr>
          <p:cNvPr id="6" name="TextBox 5"/>
          <p:cNvSpPr txBox="1"/>
          <p:nvPr/>
        </p:nvSpPr>
        <p:spPr>
          <a:xfrm>
            <a:off x="448588" y="4221088"/>
            <a:ext cx="7985823" cy="1323439"/>
          </a:xfrm>
          <a:prstGeom prst="rect">
            <a:avLst/>
          </a:prstGeom>
          <a:noFill/>
        </p:spPr>
        <p:txBody>
          <a:bodyPr wrap="square" rtlCol="1">
            <a:spAutoFit/>
          </a:bodyPr>
          <a:lstStyle/>
          <a:p>
            <a:pPr algn="justLow" rtl="0"/>
            <a:r>
              <a:rPr lang="en-US" sz="2000" dirty="0" smtClean="0">
                <a:effectLst/>
                <a:latin typeface="Times New Roman"/>
                <a:ea typeface="Calibri"/>
              </a:rPr>
              <a:t>For calculating the light baryons mass according to Eq. (18), we need to find the unknown parameters. For this purpose we choose a limited number of well-known light resonances and express their mass differences using </a:t>
            </a:r>
            <a:r>
              <a:rPr lang="en-US" sz="2000" i="1" dirty="0" smtClean="0">
                <a:effectLst/>
                <a:latin typeface="Times New Roman"/>
                <a:ea typeface="Calibri"/>
              </a:rPr>
              <a:t>H</a:t>
            </a:r>
            <a:r>
              <a:rPr lang="en-US" sz="2000" i="1" baseline="-25000" dirty="0" smtClean="0">
                <a:effectLst/>
                <a:latin typeface="Times New Roman"/>
                <a:ea typeface="Calibri"/>
              </a:rPr>
              <a:t>GR</a:t>
            </a:r>
            <a:r>
              <a:rPr lang="en-US" sz="2000" dirty="0" smtClean="0">
                <a:effectLst/>
                <a:latin typeface="Times New Roman"/>
                <a:ea typeface="Calibri"/>
              </a:rPr>
              <a:t> and the </a:t>
            </a:r>
            <a:r>
              <a:rPr lang="en-US" sz="2000" dirty="0" err="1" smtClean="0">
                <a:effectLst/>
                <a:latin typeface="Times New Roman"/>
                <a:ea typeface="Calibri"/>
              </a:rPr>
              <a:t>Casimir</a:t>
            </a:r>
            <a:r>
              <a:rPr lang="en-US" sz="2000" dirty="0" smtClean="0">
                <a:effectLst/>
                <a:latin typeface="Times New Roman"/>
                <a:ea typeface="Calibri"/>
              </a:rPr>
              <a:t> operator expectation values:</a:t>
            </a:r>
            <a:endParaRPr lang="fa-IR" sz="2000" dirty="0"/>
          </a:p>
        </p:txBody>
      </p:sp>
      <p:sp>
        <p:nvSpPr>
          <p:cNvPr id="7"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8" name="Object 7"/>
          <p:cNvGraphicFramePr>
            <a:graphicFrameLocks noChangeAspect="1"/>
          </p:cNvGraphicFramePr>
          <p:nvPr>
            <p:extLst>
              <p:ext uri="{D42A27DB-BD31-4B8C-83A1-F6EECF244321}">
                <p14:modId xmlns:p14="http://schemas.microsoft.com/office/powerpoint/2010/main" val="58011415"/>
              </p:ext>
            </p:extLst>
          </p:nvPr>
        </p:nvGraphicFramePr>
        <p:xfrm>
          <a:off x="2305746" y="5544527"/>
          <a:ext cx="5421171" cy="1162901"/>
        </p:xfrm>
        <a:graphic>
          <a:graphicData uri="http://schemas.openxmlformats.org/presentationml/2006/ole">
            <mc:AlternateContent xmlns:mc="http://schemas.openxmlformats.org/markup-compatibility/2006">
              <mc:Choice xmlns:v="urn:schemas-microsoft-com:vml" Requires="v">
                <p:oleObj spid="_x0000_s13414" name="Equation" r:id="rId8" imgW="3022600" imgH="647700" progId="Equation.DSMT4">
                  <p:embed/>
                </p:oleObj>
              </mc:Choice>
              <mc:Fallback>
                <p:oleObj name="Equation" r:id="rId8" imgW="3022600" imgH="647700" progId="Equation.DSMT4">
                  <p:embed/>
                  <p:pic>
                    <p:nvPicPr>
                      <p:cNvPr id="0" name="Object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5746" y="5544527"/>
                        <a:ext cx="5421171" cy="1162901"/>
                      </a:xfrm>
                      <a:prstGeom prst="rect">
                        <a:avLst/>
                      </a:prstGeom>
                      <a:noFill/>
                    </p:spPr>
                  </p:pic>
                </p:oleObj>
              </mc:Fallback>
            </mc:AlternateContent>
          </a:graphicData>
        </a:graphic>
      </p:graphicFrame>
      <p:sp>
        <p:nvSpPr>
          <p:cNvPr id="32" name="Oval 39"/>
          <p:cNvSpPr>
            <a:spLocks noChangeArrowheads="1"/>
          </p:cNvSpPr>
          <p:nvPr/>
        </p:nvSpPr>
        <p:spPr bwMode="auto">
          <a:xfrm>
            <a:off x="8020050" y="5733256"/>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20</a:t>
            </a:r>
            <a:endParaRPr lang="en-US"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4)">
                                      <p:cBhvr>
                                        <p:cTn id="7" dur="500"/>
                                        <p:tgtEl>
                                          <p:spTgt spid="28"/>
                                        </p:tgtEl>
                                      </p:cBhvr>
                                    </p:animEffect>
                                  </p:childTnLst>
                                </p:cTn>
                              </p:par>
                            </p:childTnLst>
                          </p:cTn>
                        </p:par>
                        <p:par>
                          <p:cTn id="8" fill="hold">
                            <p:stCondLst>
                              <p:cond delay="500"/>
                            </p:stCondLst>
                            <p:childTnLst>
                              <p:par>
                                <p:cTn id="9" presetID="21"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heel(4)">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autoUpdateAnimBg="0"/>
      <p:bldP spid="3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2771775" cy="1052513"/>
            <a:chOff x="1321" y="0"/>
            <a:chExt cx="1591" cy="576"/>
          </a:xfrm>
        </p:grpSpPr>
        <p:pic>
          <p:nvPicPr>
            <p:cNvPr id="14354"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5"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6"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39"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9"/>
          <p:cNvSpPr>
            <a:spLocks noChangeArrowheads="1"/>
          </p:cNvSpPr>
          <p:nvPr/>
        </p:nvSpPr>
        <p:spPr bwMode="auto">
          <a:xfrm>
            <a:off x="2700339" y="0"/>
            <a:ext cx="4751982"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4343"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4352" name="Rectangle 20"/>
          <p:cNvSpPr>
            <a:spLocks noChangeArrowheads="1"/>
          </p:cNvSpPr>
          <p:nvPr/>
        </p:nvSpPr>
        <p:spPr bwMode="auto">
          <a:xfrm>
            <a:off x="2484437" y="-58520"/>
            <a:ext cx="496788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pPr>
            <a:r>
              <a:rPr lang="en-US" sz="2800" dirty="0">
                <a:solidFill>
                  <a:srgbClr val="FFFFFF"/>
                </a:solidFill>
                <a:latin typeface="Times New Roman" pitchFamily="18" charset="0"/>
                <a:cs typeface="Calibri" pitchFamily="34" charset="0"/>
              </a:rPr>
              <a:t>Calculating the Masses of</a:t>
            </a:r>
          </a:p>
          <a:p>
            <a:pPr lvl="0" algn="ctr" rtl="0">
              <a:spcBef>
                <a:spcPct val="50000"/>
              </a:spcBef>
            </a:pPr>
            <a:r>
              <a:rPr lang="en-US" sz="2800" dirty="0">
                <a:solidFill>
                  <a:srgbClr val="FFFFFF"/>
                </a:solidFill>
                <a:latin typeface="Times New Roman" pitchFamily="18" charset="0"/>
                <a:cs typeface="Calibri" pitchFamily="34" charset="0"/>
              </a:rPr>
              <a:t> </a:t>
            </a:r>
            <a:r>
              <a:rPr lang="en-US" sz="2800" dirty="0" err="1">
                <a:solidFill>
                  <a:srgbClr val="FFFFFF"/>
                </a:solidFill>
                <a:latin typeface="Times New Roman" pitchFamily="18" charset="0"/>
                <a:cs typeface="Calibri" pitchFamily="34" charset="0"/>
              </a:rPr>
              <a:t>Nonstrange</a:t>
            </a:r>
            <a:r>
              <a:rPr lang="en-US" sz="2800" dirty="0">
                <a:solidFill>
                  <a:srgbClr val="FFFFFF"/>
                </a:solidFill>
                <a:latin typeface="Times New Roman" pitchFamily="18" charset="0"/>
                <a:cs typeface="Calibri" pitchFamily="34" charset="0"/>
              </a:rPr>
              <a:t> Baryons Resonances </a:t>
            </a:r>
          </a:p>
        </p:txBody>
      </p:sp>
      <p:sp>
        <p:nvSpPr>
          <p:cNvPr id="14353" name="Rectangle 21"/>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13</a:t>
            </a:r>
            <a:r>
              <a:rPr lang="en-US" altLang="ko-KR" sz="2400" i="1">
                <a:latin typeface="Times New Roman" pitchFamily="18" charset="0"/>
                <a:ea typeface="Gulim" pitchFamily="34" charset="-127"/>
                <a:cs typeface="Times New Roman" pitchFamily="18" charset="0"/>
              </a:rPr>
              <a:t> </a:t>
            </a:r>
          </a:p>
        </p:txBody>
      </p:sp>
      <p:sp>
        <p:nvSpPr>
          <p:cNvPr id="12" name="TextBox 11"/>
          <p:cNvSpPr txBox="1"/>
          <p:nvPr/>
        </p:nvSpPr>
        <p:spPr>
          <a:xfrm>
            <a:off x="448588" y="1268760"/>
            <a:ext cx="8241387" cy="2246769"/>
          </a:xfrm>
          <a:prstGeom prst="rect">
            <a:avLst/>
          </a:prstGeom>
          <a:noFill/>
        </p:spPr>
        <p:txBody>
          <a:bodyPr wrap="square" rtlCol="1">
            <a:spAutoFit/>
          </a:bodyPr>
          <a:lstStyle/>
          <a:p>
            <a:pPr marL="342900" indent="-342900" algn="justLow" rtl="0">
              <a:buClr>
                <a:srgbClr val="FF0000"/>
              </a:buClr>
              <a:buSzPct val="132000"/>
              <a:buFont typeface="Wingdings" pitchFamily="2" charset="2"/>
              <a:buChar char="Ø"/>
            </a:pPr>
            <a:r>
              <a:rPr lang="en-US" sz="2000" dirty="0">
                <a:latin typeface="Times New Roman"/>
                <a:ea typeface="Calibri"/>
              </a:rPr>
              <a:t>We found the </a:t>
            </a:r>
            <a:r>
              <a:rPr lang="en-US" sz="2000" i="1" dirty="0">
                <a:latin typeface="Times New Roman"/>
                <a:ea typeface="Calibri"/>
              </a:rPr>
              <a:t>C</a:t>
            </a:r>
            <a:r>
              <a:rPr lang="en-US" sz="2000" dirty="0">
                <a:latin typeface="Times New Roman"/>
                <a:ea typeface="Calibri"/>
              </a:rPr>
              <a:t> </a:t>
            </a:r>
            <a:r>
              <a:rPr lang="en-US" sz="2000" dirty="0" smtClean="0">
                <a:latin typeface="Times New Roman"/>
                <a:ea typeface="Calibri"/>
              </a:rPr>
              <a:t> parameter </a:t>
            </a:r>
            <a:r>
              <a:rPr lang="en-US" sz="2000" dirty="0">
                <a:latin typeface="Times New Roman"/>
                <a:ea typeface="Calibri"/>
              </a:rPr>
              <a:t>from Eq. (</a:t>
            </a:r>
            <a:r>
              <a:rPr lang="en-US" sz="2000" dirty="0" smtClean="0">
                <a:latin typeface="Times New Roman"/>
                <a:ea typeface="Calibri"/>
              </a:rPr>
              <a:t>20) </a:t>
            </a:r>
            <a:r>
              <a:rPr lang="en-US" sz="2000" dirty="0">
                <a:latin typeface="Times New Roman"/>
                <a:ea typeface="Calibri"/>
              </a:rPr>
              <a:t>and determined </a:t>
            </a:r>
            <a:r>
              <a:rPr lang="en-US" i="1" dirty="0">
                <a:latin typeface="Times New Roman"/>
                <a:ea typeface="Calibri"/>
              </a:rPr>
              <a:t>m</a:t>
            </a:r>
            <a:r>
              <a:rPr lang="en-US" sz="1600" i="1" dirty="0">
                <a:latin typeface="Times New Roman"/>
                <a:ea typeface="Calibri"/>
              </a:rPr>
              <a:t>, </a:t>
            </a:r>
            <a:r>
              <a:rPr lang="en-US" sz="1600" i="1" dirty="0" smtClean="0">
                <a:latin typeface="Times New Roman"/>
                <a:ea typeface="Calibri"/>
              </a:rPr>
              <a:t>      </a:t>
            </a:r>
            <a:r>
              <a:rPr lang="en-US" sz="1600" dirty="0" smtClean="0">
                <a:latin typeface="Calibri"/>
                <a:ea typeface="Calibri"/>
                <a:cs typeface="Arial"/>
              </a:rPr>
              <a:t>,      , </a:t>
            </a:r>
            <a:r>
              <a:rPr lang="en-US" sz="1600" dirty="0" smtClean="0">
                <a:latin typeface="Times New Roman"/>
                <a:ea typeface="Calibri"/>
              </a:rPr>
              <a:t>       </a:t>
            </a:r>
            <a:r>
              <a:rPr lang="en-US" sz="2000" dirty="0" smtClean="0">
                <a:latin typeface="Times New Roman"/>
                <a:ea typeface="Calibri"/>
              </a:rPr>
              <a:t>and </a:t>
            </a:r>
            <a:r>
              <a:rPr lang="en-US" sz="1600" dirty="0" smtClean="0">
                <a:latin typeface="Times New Roman"/>
                <a:ea typeface="Calibri"/>
              </a:rPr>
              <a:t>     </a:t>
            </a:r>
            <a:r>
              <a:rPr lang="en-US" sz="2000" dirty="0" err="1" smtClean="0">
                <a:latin typeface="Times New Roman"/>
                <a:ea typeface="Calibri"/>
              </a:rPr>
              <a:t>and</a:t>
            </a:r>
            <a:r>
              <a:rPr lang="en-US" sz="2000" dirty="0" smtClean="0">
                <a:latin typeface="Times New Roman"/>
                <a:ea typeface="Calibri"/>
              </a:rPr>
              <a:t>  </a:t>
            </a:r>
            <a:r>
              <a:rPr lang="en-US" sz="2000" dirty="0">
                <a:latin typeface="Times New Roman"/>
                <a:ea typeface="Calibri"/>
              </a:rPr>
              <a:t>the three coefficients </a:t>
            </a:r>
            <a:r>
              <a:rPr lang="en-US" sz="2000" i="1" dirty="0">
                <a:latin typeface="Times New Roman"/>
                <a:ea typeface="Calibri"/>
              </a:rPr>
              <a:t>A, B</a:t>
            </a:r>
            <a:r>
              <a:rPr lang="en-US" sz="2000" dirty="0">
                <a:latin typeface="Times New Roman"/>
                <a:ea typeface="Calibri"/>
              </a:rPr>
              <a:t> and</a:t>
            </a:r>
            <a:r>
              <a:rPr lang="en-US" sz="2000" i="1" dirty="0">
                <a:latin typeface="Times New Roman"/>
                <a:ea typeface="Calibri"/>
              </a:rPr>
              <a:t> E</a:t>
            </a:r>
            <a:r>
              <a:rPr lang="en-US" sz="2000" dirty="0">
                <a:latin typeface="Times New Roman"/>
                <a:ea typeface="Calibri"/>
              </a:rPr>
              <a:t> of Eq. (</a:t>
            </a:r>
            <a:r>
              <a:rPr lang="en-US" sz="2000" dirty="0" smtClean="0">
                <a:latin typeface="Times New Roman"/>
                <a:ea typeface="Calibri"/>
              </a:rPr>
              <a:t>20) </a:t>
            </a:r>
            <a:r>
              <a:rPr lang="en-US" sz="2000" dirty="0">
                <a:latin typeface="Times New Roman"/>
                <a:ea typeface="Calibri"/>
              </a:rPr>
              <a:t>in a simultaneous fit to the 3 and 4 star resonances of </a:t>
            </a:r>
            <a:r>
              <a:rPr lang="en-US" sz="2000" dirty="0" smtClean="0">
                <a:latin typeface="Times New Roman"/>
                <a:ea typeface="Calibri"/>
              </a:rPr>
              <a:t>Table </a:t>
            </a:r>
            <a:r>
              <a:rPr lang="en-US" sz="2000" dirty="0">
                <a:latin typeface="Times New Roman"/>
                <a:ea typeface="Calibri"/>
              </a:rPr>
              <a:t>2 which have been assigned as octet and </a:t>
            </a:r>
            <a:r>
              <a:rPr lang="en-US" sz="2000" dirty="0" err="1">
                <a:latin typeface="Times New Roman"/>
                <a:ea typeface="Calibri"/>
              </a:rPr>
              <a:t>decuplet</a:t>
            </a:r>
            <a:r>
              <a:rPr lang="en-US" sz="2000" dirty="0">
                <a:latin typeface="Times New Roman"/>
                <a:ea typeface="Calibri"/>
              </a:rPr>
              <a:t> states. The fitted parameters are reported in </a:t>
            </a:r>
            <a:r>
              <a:rPr lang="en-US" sz="2000" dirty="0" smtClean="0">
                <a:latin typeface="Times New Roman"/>
                <a:ea typeface="Calibri"/>
              </a:rPr>
              <a:t>Table </a:t>
            </a:r>
            <a:r>
              <a:rPr lang="en-US" sz="2000" dirty="0">
                <a:latin typeface="Times New Roman"/>
                <a:ea typeface="Calibri"/>
              </a:rPr>
              <a:t>1. The corresponding numerical values are given in </a:t>
            </a:r>
            <a:r>
              <a:rPr lang="en-US" sz="2000" dirty="0" smtClean="0">
                <a:latin typeface="Times New Roman"/>
                <a:ea typeface="Calibri"/>
              </a:rPr>
              <a:t>Table </a:t>
            </a:r>
            <a:r>
              <a:rPr lang="en-US" sz="2000" dirty="0">
                <a:latin typeface="Times New Roman"/>
                <a:ea typeface="Calibri"/>
              </a:rPr>
              <a:t>2, column </a:t>
            </a:r>
            <a:r>
              <a:rPr lang="en-US" sz="2000" dirty="0" smtClean="0">
                <a:latin typeface="Times New Roman"/>
                <a:ea typeface="Calibri"/>
              </a:rPr>
              <a:t>5. Comparison between our results and the experimental </a:t>
            </a:r>
            <a:r>
              <a:rPr lang="en-US" sz="2000" dirty="0">
                <a:latin typeface="Times New Roman"/>
                <a:ea typeface="Calibri"/>
              </a:rPr>
              <a:t>masses [17] show </a:t>
            </a:r>
            <a:r>
              <a:rPr lang="en-US" sz="2000" dirty="0" smtClean="0">
                <a:latin typeface="Times New Roman"/>
                <a:ea typeface="Calibri"/>
              </a:rPr>
              <a:t>that the light baryon spectra are, in general, fairly well reproduced</a:t>
            </a:r>
            <a:r>
              <a:rPr lang="en-US" sz="2000" dirty="0" smtClean="0">
                <a:latin typeface="Times New Roman"/>
                <a:ea typeface="Times New Roman"/>
              </a:rPr>
              <a:t>.</a:t>
            </a:r>
            <a:r>
              <a:rPr lang="en-US" sz="2000" dirty="0" smtClean="0">
                <a:latin typeface="Times New Roman"/>
                <a:ea typeface="Calibri"/>
              </a:rPr>
              <a:t> </a:t>
            </a:r>
            <a:endParaRPr lang="fa-IR" sz="2000"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3" name="Object 2"/>
          <p:cNvGraphicFramePr>
            <a:graphicFrameLocks noChangeAspect="1"/>
          </p:cNvGraphicFramePr>
          <p:nvPr>
            <p:extLst>
              <p:ext uri="{D42A27DB-BD31-4B8C-83A1-F6EECF244321}">
                <p14:modId xmlns:p14="http://schemas.microsoft.com/office/powerpoint/2010/main" val="3831945877"/>
              </p:ext>
            </p:extLst>
          </p:nvPr>
        </p:nvGraphicFramePr>
        <p:xfrm>
          <a:off x="7107390" y="1268760"/>
          <a:ext cx="329942" cy="433048"/>
        </p:xfrm>
        <a:graphic>
          <a:graphicData uri="http://schemas.openxmlformats.org/presentationml/2006/ole">
            <mc:AlternateContent xmlns:mc="http://schemas.openxmlformats.org/markup-compatibility/2006">
              <mc:Choice xmlns:v="urn:schemas-microsoft-com:vml" Requires="v">
                <p:oleObj spid="_x0000_s28861" name="Equation" r:id="rId4" imgW="152268" imgH="203024" progId="Equation.DSMT4">
                  <p:embed/>
                </p:oleObj>
              </mc:Choice>
              <mc:Fallback>
                <p:oleObj name="Equation" r:id="rId4" imgW="152268" imgH="203024"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7390" y="1268760"/>
                        <a:ext cx="329942" cy="433048"/>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3326734974"/>
              </p:ext>
            </p:extLst>
          </p:nvPr>
        </p:nvGraphicFramePr>
        <p:xfrm>
          <a:off x="7452320" y="1246020"/>
          <a:ext cx="360040" cy="444755"/>
        </p:xfrm>
        <a:graphic>
          <a:graphicData uri="http://schemas.openxmlformats.org/presentationml/2006/ole">
            <mc:AlternateContent xmlns:mc="http://schemas.openxmlformats.org/markup-compatibility/2006">
              <mc:Choice xmlns:v="urn:schemas-microsoft-com:vml" Requires="v">
                <p:oleObj spid="_x0000_s28862" name="Equation" r:id="rId6" imgW="164957" imgH="203024" progId="Equation.DSMT4">
                  <p:embed/>
                </p:oleObj>
              </mc:Choice>
              <mc:Fallback>
                <p:oleObj name="Equation" r:id="rId6" imgW="164957" imgH="203024"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52320" y="1246020"/>
                        <a:ext cx="360040" cy="444755"/>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7" name="Object 6"/>
          <p:cNvGraphicFramePr>
            <a:graphicFrameLocks noChangeAspect="1"/>
          </p:cNvGraphicFramePr>
          <p:nvPr>
            <p:extLst>
              <p:ext uri="{D42A27DB-BD31-4B8C-83A1-F6EECF244321}">
                <p14:modId xmlns:p14="http://schemas.microsoft.com/office/powerpoint/2010/main" val="2196516644"/>
              </p:ext>
            </p:extLst>
          </p:nvPr>
        </p:nvGraphicFramePr>
        <p:xfrm>
          <a:off x="7802680" y="1268760"/>
          <a:ext cx="360040" cy="444755"/>
        </p:xfrm>
        <a:graphic>
          <a:graphicData uri="http://schemas.openxmlformats.org/presentationml/2006/ole">
            <mc:AlternateContent xmlns:mc="http://schemas.openxmlformats.org/markup-compatibility/2006">
              <mc:Choice xmlns:v="urn:schemas-microsoft-com:vml" Requires="v">
                <p:oleObj spid="_x0000_s28863" name="Equation" r:id="rId8" imgW="164957" imgH="203024" progId="Equation.DSMT4">
                  <p:embed/>
                </p:oleObj>
              </mc:Choice>
              <mc:Fallback>
                <p:oleObj name="Equation" r:id="rId8" imgW="164957" imgH="203024"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02680" y="1268760"/>
                        <a:ext cx="360040" cy="444755"/>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9" name="Object 8"/>
          <p:cNvGraphicFramePr>
            <a:graphicFrameLocks noChangeAspect="1"/>
          </p:cNvGraphicFramePr>
          <p:nvPr>
            <p:extLst>
              <p:ext uri="{D42A27DB-BD31-4B8C-83A1-F6EECF244321}">
                <p14:modId xmlns:p14="http://schemas.microsoft.com/office/powerpoint/2010/main" val="157513008"/>
              </p:ext>
            </p:extLst>
          </p:nvPr>
        </p:nvGraphicFramePr>
        <p:xfrm>
          <a:off x="8596292" y="1298775"/>
          <a:ext cx="277833" cy="364656"/>
        </p:xfrm>
        <a:graphic>
          <a:graphicData uri="http://schemas.openxmlformats.org/presentationml/2006/ole">
            <mc:AlternateContent xmlns:mc="http://schemas.openxmlformats.org/markup-compatibility/2006">
              <mc:Choice xmlns:v="urn:schemas-microsoft-com:vml" Requires="v">
                <p:oleObj spid="_x0000_s28864" name="Equation" r:id="rId10" imgW="152268" imgH="203024" progId="Equation.DSMT4">
                  <p:embed/>
                </p:oleObj>
              </mc:Choice>
              <mc:Fallback>
                <p:oleObj name="Equation" r:id="rId10" imgW="152268" imgH="203024"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596292" y="1298775"/>
                        <a:ext cx="277833" cy="364656"/>
                      </a:xfrm>
                      <a:prstGeom prst="rect">
                        <a:avLst/>
                      </a:prstGeom>
                      <a:noFill/>
                    </p:spPr>
                  </p:pic>
                </p:oleObj>
              </mc:Fallback>
            </mc:AlternateContent>
          </a:graphicData>
        </a:graphic>
      </p:graphicFrame>
      <p:sp>
        <p:nvSpPr>
          <p:cNvPr id="10" name="TextBox 9"/>
          <p:cNvSpPr txBox="1"/>
          <p:nvPr/>
        </p:nvSpPr>
        <p:spPr>
          <a:xfrm>
            <a:off x="801713" y="3548239"/>
            <a:ext cx="7888261" cy="1169551"/>
          </a:xfrm>
          <a:prstGeom prst="rect">
            <a:avLst/>
          </a:prstGeom>
          <a:noFill/>
        </p:spPr>
        <p:txBody>
          <a:bodyPr wrap="square" rtlCol="1">
            <a:spAutoFit/>
          </a:bodyPr>
          <a:lstStyle/>
          <a:p>
            <a:pPr marL="180340" indent="-180340" algn="ctr">
              <a:spcAft>
                <a:spcPts val="0"/>
              </a:spcAft>
            </a:pPr>
            <a:r>
              <a:rPr lang="en-US" i="1" dirty="0">
                <a:latin typeface="Times New Roman"/>
                <a:ea typeface="Calibri"/>
                <a:cs typeface="Arial"/>
              </a:rPr>
              <a:t>Table 1</a:t>
            </a:r>
            <a:endParaRPr lang="en-US" sz="2800" dirty="0">
              <a:latin typeface="Calibri"/>
              <a:ea typeface="Calibri"/>
              <a:cs typeface="Arial"/>
            </a:endParaRPr>
          </a:p>
          <a:p>
            <a:pPr marL="180340" indent="-180340" algn="ctr">
              <a:spcAft>
                <a:spcPts val="0"/>
              </a:spcAft>
            </a:pPr>
            <a:r>
              <a:rPr lang="en-US" sz="800" i="1" dirty="0">
                <a:latin typeface="Times New Roman"/>
                <a:ea typeface="Calibri"/>
                <a:cs typeface="Arial"/>
              </a:rPr>
              <a:t> </a:t>
            </a:r>
            <a:endParaRPr lang="en-US" sz="2800" dirty="0">
              <a:latin typeface="Calibri"/>
              <a:ea typeface="Calibri"/>
              <a:cs typeface="Arial"/>
            </a:endParaRPr>
          </a:p>
          <a:p>
            <a:pPr marL="270510" marR="269875" indent="-270510" algn="justLow" rtl="0">
              <a:spcAft>
                <a:spcPts val="0"/>
              </a:spcAft>
            </a:pPr>
            <a:r>
              <a:rPr lang="en-US" dirty="0" smtClean="0">
                <a:latin typeface="Times New Roman"/>
                <a:ea typeface="Calibri"/>
                <a:cs typeface="Arial"/>
              </a:rPr>
              <a:t>     </a:t>
            </a:r>
            <a:r>
              <a:rPr lang="en-US" sz="1600" dirty="0" smtClean="0">
                <a:latin typeface="Times New Roman"/>
                <a:ea typeface="Calibri"/>
                <a:cs typeface="Arial"/>
              </a:rPr>
              <a:t>The </a:t>
            </a:r>
            <a:r>
              <a:rPr lang="en-US" sz="1600" dirty="0">
                <a:latin typeface="Times New Roman"/>
                <a:ea typeface="Calibri"/>
                <a:cs typeface="Arial"/>
              </a:rPr>
              <a:t>fitted values of the parameters of the Eq. (19), obtained with resonances </a:t>
            </a:r>
            <a:r>
              <a:rPr lang="en-US" sz="1600" dirty="0" smtClean="0">
                <a:latin typeface="Times New Roman"/>
                <a:ea typeface="Calibri"/>
                <a:cs typeface="Arial"/>
              </a:rPr>
              <a:t>mass  differences </a:t>
            </a:r>
            <a:r>
              <a:rPr lang="en-US" sz="1600" dirty="0">
                <a:latin typeface="Times New Roman"/>
                <a:ea typeface="Calibri"/>
                <a:cs typeface="Arial"/>
              </a:rPr>
              <a:t>and global fit to the experimental resonance masses [17].</a:t>
            </a:r>
          </a:p>
        </p:txBody>
      </p:sp>
      <p:graphicFrame>
        <p:nvGraphicFramePr>
          <p:cNvPr id="13" name="Table 12"/>
          <p:cNvGraphicFramePr>
            <a:graphicFrameLocks noGrp="1"/>
          </p:cNvGraphicFramePr>
          <p:nvPr>
            <p:extLst>
              <p:ext uri="{D42A27DB-BD31-4B8C-83A1-F6EECF244321}">
                <p14:modId xmlns:p14="http://schemas.microsoft.com/office/powerpoint/2010/main" val="634462432"/>
              </p:ext>
            </p:extLst>
          </p:nvPr>
        </p:nvGraphicFramePr>
        <p:xfrm>
          <a:off x="1116013" y="4869160"/>
          <a:ext cx="7488237" cy="1008112"/>
        </p:xfrm>
        <a:graphic>
          <a:graphicData uri="http://schemas.openxmlformats.org/drawingml/2006/table">
            <a:tbl>
              <a:tblPr firstRow="1" firstCol="1" bandRow="1"/>
              <a:tblGrid>
                <a:gridCol w="1079723"/>
                <a:gridCol w="820709"/>
                <a:gridCol w="761243"/>
                <a:gridCol w="605997"/>
                <a:gridCol w="610280"/>
                <a:gridCol w="610280"/>
                <a:gridCol w="836189"/>
                <a:gridCol w="702357"/>
                <a:gridCol w="702357"/>
                <a:gridCol w="759102"/>
              </a:tblGrid>
              <a:tr h="396928">
                <a:tc>
                  <a:txBody>
                    <a:bodyPr/>
                    <a:lstStyle/>
                    <a:p>
                      <a:pPr marL="0" algn="ctr" defTabSz="914400" rtl="1" eaLnBrk="1" latinLnBrk="0" hangingPunct="1">
                        <a:spcAft>
                          <a:spcPts val="0"/>
                        </a:spcAft>
                      </a:pPr>
                      <a:r>
                        <a:rPr lang="en-US" sz="1800" kern="1200" dirty="0">
                          <a:solidFill>
                            <a:schemeClr val="tx1"/>
                          </a:solidFill>
                          <a:effectLst/>
                          <a:latin typeface="Times New Roman"/>
                          <a:ea typeface="Calibri"/>
                          <a:cs typeface="Arial"/>
                        </a:rPr>
                        <a:t>Parameter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Times New Roman"/>
                          <a:ea typeface="Calibri"/>
                          <a:cs typeface="Arial"/>
                        </a:rPr>
                        <a:t>A</a:t>
                      </a:r>
                      <a:endParaRPr lang="en-US" sz="2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Times New Roman"/>
                          <a:ea typeface="Calibri"/>
                          <a:cs typeface="Arial"/>
                        </a:rPr>
                        <a:t>B</a:t>
                      </a:r>
                      <a:endParaRPr lang="en-US" sz="2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i="1">
                          <a:effectLst/>
                          <a:latin typeface="Times New Roman"/>
                          <a:ea typeface="Times New Roman"/>
                          <a:cs typeface="Arial"/>
                        </a:rPr>
                        <a:t>C</a:t>
                      </a:r>
                      <a:endParaRPr lang="en-US" sz="2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i="1">
                          <a:effectLst/>
                          <a:latin typeface="Times New Roman"/>
                          <a:ea typeface="Times New Roman"/>
                          <a:cs typeface="Arial"/>
                        </a:rPr>
                        <a:t>E</a:t>
                      </a:r>
                      <a:endParaRPr lang="en-US" sz="28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i="1" dirty="0">
                          <a:effectLst/>
                          <a:latin typeface="Times New Roman"/>
                          <a:ea typeface="Calibri"/>
                          <a:cs typeface="Arial"/>
                        </a:rPr>
                        <a:t>m</a:t>
                      </a:r>
                      <a:endParaRPr lang="en-US" sz="28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184">
                <a:tc>
                  <a:txBody>
                    <a:bodyPr/>
                    <a:lstStyle/>
                    <a:p>
                      <a:pPr marL="0" algn="ctr" defTabSz="914400" rtl="1" eaLnBrk="1" latinLnBrk="0" hangingPunct="1">
                        <a:spcAft>
                          <a:spcPts val="0"/>
                        </a:spcAft>
                      </a:pPr>
                      <a:r>
                        <a:rPr lang="en-US" sz="1800" kern="1200" dirty="0">
                          <a:solidFill>
                            <a:schemeClr val="tx1"/>
                          </a:solidFill>
                          <a:effectLst/>
                          <a:latin typeface="Times New Roman"/>
                          <a:ea typeface="Calibri"/>
                          <a:cs typeface="Arial"/>
                        </a:rPr>
                        <a:t>Value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-17.023</a:t>
                      </a:r>
                      <a:endParaRPr lang="en-US" sz="2400" dirty="0">
                        <a:effectLst/>
                        <a:latin typeface="Calibri"/>
                        <a:ea typeface="Calibri"/>
                        <a:cs typeface="Arial"/>
                      </a:endParaRPr>
                    </a:p>
                    <a:p>
                      <a:pPr algn="ctr">
                        <a:spcAft>
                          <a:spcPts val="0"/>
                        </a:spcAft>
                      </a:pPr>
                      <a:r>
                        <a:rPr lang="en-US" sz="1600" i="1" dirty="0">
                          <a:effectLst/>
                          <a:latin typeface="Times New Roman"/>
                          <a:ea typeface="Calibri"/>
                          <a:cs typeface="Arial"/>
                        </a:rPr>
                        <a:t>M</a:t>
                      </a:r>
                      <a:r>
                        <a:rPr lang="en-US" sz="1600" dirty="0">
                          <a:effectLst/>
                          <a:latin typeface="Times New Roman"/>
                          <a:ea typeface="Calibri"/>
                          <a:cs typeface="Arial"/>
                        </a:rPr>
                        <a:t>eV</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a:t>
                      </a:r>
                      <a:r>
                        <a:rPr lang="en-US" sz="1600" dirty="0" smtClean="0">
                          <a:effectLst/>
                          <a:latin typeface="Times New Roman"/>
                          <a:ea typeface="Times New Roman"/>
                          <a:cs typeface="Arial"/>
                        </a:rPr>
                        <a:t>2.13</a:t>
                      </a:r>
                      <a:r>
                        <a:rPr lang="en-US" sz="2400" baseline="0" dirty="0" smtClean="0">
                          <a:effectLst/>
                          <a:latin typeface="Calibri"/>
                          <a:ea typeface="Times New Roman"/>
                          <a:cs typeface="Arial"/>
                        </a:rPr>
                        <a:t>  </a:t>
                      </a:r>
                    </a:p>
                    <a:p>
                      <a:pPr algn="ctr">
                        <a:spcAft>
                          <a:spcPts val="0"/>
                        </a:spcAft>
                      </a:pPr>
                      <a:r>
                        <a:rPr lang="en-US" sz="1600" i="1" dirty="0" smtClean="0">
                          <a:effectLst/>
                          <a:latin typeface="Times New Roman"/>
                          <a:ea typeface="Calibri"/>
                          <a:cs typeface="Arial"/>
                        </a:rPr>
                        <a:t>MeV</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38.3 </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66.1</a:t>
                      </a:r>
                      <a:r>
                        <a:rPr lang="en-US" sz="1600" i="1" dirty="0">
                          <a:effectLst/>
                          <a:latin typeface="Times New Roman"/>
                          <a:ea typeface="Times New Roman"/>
                          <a:cs typeface="Arial"/>
                        </a:rPr>
                        <a:t> MeV</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Calibri"/>
                          <a:cs typeface="Arial"/>
                        </a:rPr>
                        <a:t>265</a:t>
                      </a:r>
                      <a:r>
                        <a:rPr lang="en-US" sz="1600" dirty="0">
                          <a:effectLst/>
                          <a:latin typeface="Times New Roman"/>
                          <a:ea typeface="Times New Roman"/>
                          <a:cs typeface="Arial"/>
                        </a:rPr>
                        <a:t> </a:t>
                      </a:r>
                      <a:r>
                        <a:rPr lang="en-US" sz="1600" i="1" dirty="0">
                          <a:effectLst/>
                          <a:latin typeface="Times New Roman"/>
                          <a:ea typeface="Times New Roman"/>
                          <a:cs typeface="Arial"/>
                        </a:rPr>
                        <a:t>MeV</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0.39</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Times New Roman"/>
                          <a:ea typeface="Times New Roman"/>
                          <a:cs typeface="Arial"/>
                        </a:rPr>
                        <a:t>0.573</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0.401</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Times New Roman"/>
                          <a:cs typeface="Arial"/>
                        </a:rPr>
                        <a:t>0.51</a:t>
                      </a:r>
                      <a:endParaRPr lang="en-US" sz="24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764348897"/>
              </p:ext>
            </p:extLst>
          </p:nvPr>
        </p:nvGraphicFramePr>
        <p:xfrm>
          <a:off x="5868144" y="4869160"/>
          <a:ext cx="330200" cy="433387"/>
        </p:xfrm>
        <a:graphic>
          <a:graphicData uri="http://schemas.openxmlformats.org/presentationml/2006/ole">
            <mc:AlternateContent xmlns:mc="http://schemas.openxmlformats.org/markup-compatibility/2006">
              <mc:Choice xmlns:v="urn:schemas-microsoft-com:vml" Requires="v">
                <p:oleObj spid="_x0000_s28865" name="Equation" r:id="rId12" imgW="152268" imgH="203024" progId="Equation.DSMT4">
                  <p:embed/>
                </p:oleObj>
              </mc:Choice>
              <mc:Fallback>
                <p:oleObj name="Equation" r:id="rId12" imgW="152268" imgH="203024"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4869160"/>
                        <a:ext cx="3302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009584369"/>
              </p:ext>
            </p:extLst>
          </p:nvPr>
        </p:nvGraphicFramePr>
        <p:xfrm>
          <a:off x="6659563" y="4869160"/>
          <a:ext cx="360363" cy="444500"/>
        </p:xfrm>
        <a:graphic>
          <a:graphicData uri="http://schemas.openxmlformats.org/presentationml/2006/ole">
            <mc:AlternateContent xmlns:mc="http://schemas.openxmlformats.org/markup-compatibility/2006">
              <mc:Choice xmlns:v="urn:schemas-microsoft-com:vml" Requires="v">
                <p:oleObj spid="_x0000_s28866" name="Equation" r:id="rId13" imgW="164957" imgH="203024" progId="Equation.DSMT4">
                  <p:embed/>
                </p:oleObj>
              </mc:Choice>
              <mc:Fallback>
                <p:oleObj name="Equation" r:id="rId13" imgW="164957" imgH="203024"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59563" y="4869160"/>
                        <a:ext cx="3603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783411424"/>
              </p:ext>
            </p:extLst>
          </p:nvPr>
        </p:nvGraphicFramePr>
        <p:xfrm>
          <a:off x="7317083" y="4869160"/>
          <a:ext cx="360362" cy="444500"/>
        </p:xfrm>
        <a:graphic>
          <a:graphicData uri="http://schemas.openxmlformats.org/presentationml/2006/ole">
            <mc:AlternateContent xmlns:mc="http://schemas.openxmlformats.org/markup-compatibility/2006">
              <mc:Choice xmlns:v="urn:schemas-microsoft-com:vml" Requires="v">
                <p:oleObj spid="_x0000_s28867" name="Equation" r:id="rId14" imgW="164957" imgH="203024" progId="Equation.DSMT4">
                  <p:embed/>
                </p:oleObj>
              </mc:Choice>
              <mc:Fallback>
                <p:oleObj name="Equation" r:id="rId14" imgW="164957" imgH="203024"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17083" y="4869160"/>
                        <a:ext cx="3603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905115248"/>
              </p:ext>
            </p:extLst>
          </p:nvPr>
        </p:nvGraphicFramePr>
        <p:xfrm>
          <a:off x="8097044" y="4828696"/>
          <a:ext cx="363388" cy="477597"/>
        </p:xfrm>
        <a:graphic>
          <a:graphicData uri="http://schemas.openxmlformats.org/presentationml/2006/ole">
            <mc:AlternateContent xmlns:mc="http://schemas.openxmlformats.org/markup-compatibility/2006">
              <mc:Choice xmlns:v="urn:schemas-microsoft-com:vml" Requires="v">
                <p:oleObj spid="_x0000_s28868" name="Equation" r:id="rId15" imgW="152268" imgH="203024" progId="Equation.DSMT4">
                  <p:embed/>
                </p:oleObj>
              </mc:Choice>
              <mc:Fallback>
                <p:oleObj name="Equation" r:id="rId15" imgW="152268" imgH="203024"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97044" y="4828696"/>
                        <a:ext cx="363388" cy="477597"/>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2771775" cy="1052513"/>
            <a:chOff x="1321" y="0"/>
            <a:chExt cx="1591" cy="576"/>
          </a:xfrm>
        </p:grpSpPr>
        <p:pic>
          <p:nvPicPr>
            <p:cNvPr id="15378"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363"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7"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5367"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5377" name="Rectangle 21"/>
          <p:cNvSpPr>
            <a:spLocks noChangeArrowheads="1"/>
          </p:cNvSpPr>
          <p:nvPr/>
        </p:nvSpPr>
        <p:spPr bwMode="auto">
          <a:xfrm>
            <a:off x="8683458" y="6430963"/>
            <a:ext cx="539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dirty="0">
                <a:latin typeface="Times New Roman" pitchFamily="18" charset="0"/>
                <a:ea typeface="Gulim" pitchFamily="34" charset="-127"/>
                <a:cs typeface="Times New Roman" pitchFamily="18" charset="0"/>
              </a:rPr>
              <a:t>14</a:t>
            </a:r>
            <a:endParaRPr lang="en-US" altLang="ko-KR" sz="2400" i="1" dirty="0">
              <a:latin typeface="Times New Roman" pitchFamily="18" charset="0"/>
              <a:ea typeface="Gulim" pitchFamily="34" charset="-127"/>
              <a:cs typeface="Times New Roman" pitchFamily="18" charset="0"/>
            </a:endParaRPr>
          </a:p>
        </p:txBody>
      </p:sp>
      <p:sp>
        <p:nvSpPr>
          <p:cNvPr id="21" name="Rectangle 9"/>
          <p:cNvSpPr>
            <a:spLocks noChangeArrowheads="1"/>
          </p:cNvSpPr>
          <p:nvPr/>
        </p:nvSpPr>
        <p:spPr bwMode="auto">
          <a:xfrm>
            <a:off x="2771774" y="-11264"/>
            <a:ext cx="4568825"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r>
              <a:rPr lang="en-US" sz="2800" dirty="0">
                <a:solidFill>
                  <a:srgbClr val="FFFFFF"/>
                </a:solidFill>
                <a:latin typeface="Times New Roman" pitchFamily="18" charset="0"/>
                <a:cs typeface="Calibri" pitchFamily="34" charset="0"/>
              </a:rPr>
              <a:t>Calculating the Masses </a:t>
            </a:r>
            <a:r>
              <a:rPr lang="en-US" sz="2800" dirty="0" smtClean="0">
                <a:solidFill>
                  <a:srgbClr val="FFFFFF"/>
                </a:solidFill>
                <a:latin typeface="Times New Roman" pitchFamily="18" charset="0"/>
                <a:cs typeface="Calibri" pitchFamily="34" charset="0"/>
              </a:rPr>
              <a:t>of</a:t>
            </a:r>
          </a:p>
          <a:p>
            <a:pPr algn="ctr" rtl="0">
              <a:spcBef>
                <a:spcPct val="50000"/>
              </a:spcBef>
            </a:pPr>
            <a:r>
              <a:rPr lang="en-US" sz="2800" dirty="0" smtClean="0">
                <a:solidFill>
                  <a:srgbClr val="FFFFFF"/>
                </a:solidFill>
                <a:latin typeface="Times New Roman" pitchFamily="18" charset="0"/>
                <a:cs typeface="Calibri" pitchFamily="34" charset="0"/>
              </a:rPr>
              <a:t> </a:t>
            </a:r>
            <a:r>
              <a:rPr lang="en-US" sz="2800" dirty="0" err="1">
                <a:solidFill>
                  <a:srgbClr val="FFFFFF"/>
                </a:solidFill>
                <a:latin typeface="Times New Roman" pitchFamily="18" charset="0"/>
                <a:cs typeface="Calibri" pitchFamily="34" charset="0"/>
              </a:rPr>
              <a:t>Nonstrange</a:t>
            </a:r>
            <a:r>
              <a:rPr lang="en-US" sz="2800" dirty="0">
                <a:solidFill>
                  <a:srgbClr val="FFFFFF"/>
                </a:solidFill>
                <a:latin typeface="Times New Roman" pitchFamily="18" charset="0"/>
                <a:cs typeface="Calibri" pitchFamily="34" charset="0"/>
              </a:rPr>
              <a:t> Baryons Resonances </a:t>
            </a:r>
          </a:p>
        </p:txBody>
      </p:sp>
      <p:sp>
        <p:nvSpPr>
          <p:cNvPr id="2"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3" name="TextBox 22"/>
          <p:cNvSpPr txBox="1"/>
          <p:nvPr/>
        </p:nvSpPr>
        <p:spPr>
          <a:xfrm>
            <a:off x="0" y="1052513"/>
            <a:ext cx="4139952" cy="1778949"/>
          </a:xfrm>
          <a:prstGeom prst="rect">
            <a:avLst/>
          </a:prstGeom>
          <a:noFill/>
        </p:spPr>
        <p:txBody>
          <a:bodyPr wrap="square" rtlCol="1">
            <a:spAutoFit/>
          </a:bodyPr>
          <a:lstStyle/>
          <a:p>
            <a:pPr marL="180340" indent="-180340" algn="ctr">
              <a:spcAft>
                <a:spcPts val="0"/>
              </a:spcAft>
            </a:pPr>
            <a:r>
              <a:rPr lang="en-US" i="1" dirty="0">
                <a:latin typeface="Times New Roman"/>
                <a:ea typeface="Calibri"/>
                <a:cs typeface="Arial"/>
              </a:rPr>
              <a:t>Table </a:t>
            </a:r>
            <a:r>
              <a:rPr lang="en-US" i="1" dirty="0" smtClean="0">
                <a:latin typeface="Times New Roman"/>
                <a:ea typeface="Calibri"/>
                <a:cs typeface="Arial"/>
              </a:rPr>
              <a:t>2</a:t>
            </a:r>
            <a:endParaRPr lang="en-US" sz="2800" dirty="0">
              <a:latin typeface="Calibri"/>
              <a:ea typeface="Calibri"/>
              <a:cs typeface="Arial"/>
            </a:endParaRPr>
          </a:p>
          <a:p>
            <a:pPr marL="180340" indent="-180340" algn="ctr">
              <a:spcAft>
                <a:spcPts val="0"/>
              </a:spcAft>
            </a:pPr>
            <a:r>
              <a:rPr lang="en-US" sz="800" i="1" dirty="0">
                <a:latin typeface="Times New Roman"/>
                <a:ea typeface="Calibri"/>
                <a:cs typeface="Arial"/>
              </a:rPr>
              <a:t> </a:t>
            </a:r>
            <a:endParaRPr lang="en-US" sz="2800" dirty="0">
              <a:latin typeface="Calibri"/>
              <a:ea typeface="Calibri"/>
              <a:cs typeface="Arial"/>
            </a:endParaRPr>
          </a:p>
          <a:p>
            <a:pPr marL="180340" marR="165100" algn="just" rtl="0">
              <a:lnSpc>
                <a:spcPct val="115000"/>
              </a:lnSpc>
              <a:spcAft>
                <a:spcPts val="0"/>
              </a:spcAft>
            </a:pPr>
            <a:r>
              <a:rPr lang="en-US" sz="1600" dirty="0" smtClean="0">
                <a:latin typeface="Times New Roman"/>
                <a:ea typeface="Calibri"/>
                <a:cs typeface="Arial"/>
              </a:rPr>
              <a:t>Mass </a:t>
            </a:r>
            <a:r>
              <a:rPr lang="en-US" sz="1600" dirty="0">
                <a:latin typeface="Times New Roman"/>
                <a:ea typeface="Calibri"/>
                <a:cs typeface="Arial"/>
              </a:rPr>
              <a:t>spectrum of baryons resonances (in MeV) calculated with the mass formula Eq. (</a:t>
            </a:r>
            <a:r>
              <a:rPr lang="en-US" sz="1600" dirty="0" smtClean="0">
                <a:latin typeface="Times New Roman"/>
                <a:ea typeface="Calibri"/>
                <a:cs typeface="Arial"/>
              </a:rPr>
              <a:t>18). </a:t>
            </a:r>
            <a:r>
              <a:rPr lang="en-US" sz="1600" dirty="0">
                <a:latin typeface="Times New Roman"/>
                <a:ea typeface="Calibri"/>
                <a:cs typeface="Arial"/>
              </a:rPr>
              <a:t>The column </a:t>
            </a:r>
            <a:r>
              <a:rPr lang="en-US" sz="1600" dirty="0" smtClean="0">
                <a:latin typeface="Times New Roman"/>
                <a:ea typeface="Calibri"/>
                <a:cs typeface="Arial"/>
              </a:rPr>
              <a:t>          </a:t>
            </a:r>
            <a:r>
              <a:rPr lang="en-US" sz="1400" dirty="0" smtClean="0">
                <a:latin typeface="Times New Roman"/>
                <a:ea typeface="Calibri"/>
                <a:cs typeface="Arial"/>
              </a:rPr>
              <a:t>    </a:t>
            </a:r>
            <a:r>
              <a:rPr lang="en-US" sz="1600" dirty="0" smtClean="0">
                <a:latin typeface="Times New Roman"/>
                <a:ea typeface="Calibri"/>
                <a:cs typeface="Arial"/>
              </a:rPr>
              <a:t>contains </a:t>
            </a:r>
            <a:r>
              <a:rPr lang="en-US" sz="1600" dirty="0">
                <a:latin typeface="Times New Roman"/>
                <a:ea typeface="Calibri"/>
                <a:cs typeface="Arial"/>
              </a:rPr>
              <a:t>our calculations with the parameters of table 1</a:t>
            </a:r>
            <a:r>
              <a:rPr lang="en-US" sz="1600" dirty="0" smtClean="0">
                <a:latin typeface="Times New Roman"/>
                <a:ea typeface="Calibri"/>
                <a:cs typeface="Arial"/>
              </a:rPr>
              <a:t>. </a:t>
            </a:r>
            <a:endParaRPr lang="en-US" sz="2400" dirty="0">
              <a:effectLst/>
              <a:latin typeface="Calibri"/>
              <a:ea typeface="Calibri"/>
              <a:cs typeface="Aria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19050197"/>
              </p:ext>
            </p:extLst>
          </p:nvPr>
        </p:nvGraphicFramePr>
        <p:xfrm>
          <a:off x="1851915" y="2225141"/>
          <a:ext cx="805804" cy="360040"/>
        </p:xfrm>
        <a:graphic>
          <a:graphicData uri="http://schemas.openxmlformats.org/presentationml/2006/ole">
            <mc:AlternateContent xmlns:mc="http://schemas.openxmlformats.org/markup-compatibility/2006">
              <mc:Choice xmlns:v="urn:schemas-microsoft-com:vml" Requires="v">
                <p:oleObj spid="_x0000_s15440" name="Equation" r:id="rId4" imgW="520700" imgH="228600" progId="Equation.DSMT4">
                  <p:embed/>
                </p:oleObj>
              </mc:Choice>
              <mc:Fallback>
                <p:oleObj name="Equation" r:id="rId4" imgW="520700" imgH="228600" progId="Equation.DSMT4">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1915" y="2225141"/>
                        <a:ext cx="805804" cy="360040"/>
                      </a:xfrm>
                      <a:prstGeom prst="rect">
                        <a:avLst/>
                      </a:prstGeom>
                      <a:noFill/>
                    </p:spPr>
                  </p:pic>
                </p:oleObj>
              </mc:Fallback>
            </mc:AlternateContent>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4327354"/>
              </p:ext>
            </p:extLst>
          </p:nvPr>
        </p:nvGraphicFramePr>
        <p:xfrm>
          <a:off x="4074947" y="1093077"/>
          <a:ext cx="4608511" cy="5631071"/>
        </p:xfrm>
        <a:graphic>
          <a:graphicData uri="http://schemas.openxmlformats.org/drawingml/2006/table">
            <a:tbl>
              <a:tblPr firstRow="1" firstCol="1" bandRow="1"/>
              <a:tblGrid>
                <a:gridCol w="1065550"/>
                <a:gridCol w="583631"/>
                <a:gridCol w="1009849"/>
                <a:gridCol w="1006375"/>
                <a:gridCol w="943106"/>
              </a:tblGrid>
              <a:tr h="536091">
                <a:tc>
                  <a:txBody>
                    <a:bodyPr/>
                    <a:lstStyle/>
                    <a:p>
                      <a:pPr algn="ctr">
                        <a:spcAft>
                          <a:spcPts val="0"/>
                        </a:spcAft>
                      </a:pPr>
                      <a:r>
                        <a:rPr lang="en-US" sz="1100" dirty="0">
                          <a:effectLst/>
                          <a:latin typeface="Times New Roman"/>
                          <a:ea typeface="Calibri"/>
                          <a:cs typeface="Arial"/>
                        </a:rPr>
                        <a:t>Baryon</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Status</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Mass(</a:t>
                      </a:r>
                      <a:r>
                        <a:rPr lang="en-US" sz="1100" dirty="0" err="1">
                          <a:effectLst/>
                          <a:latin typeface="Times New Roman"/>
                          <a:ea typeface="Calibri"/>
                          <a:cs typeface="Arial"/>
                        </a:rPr>
                        <a:t>exp</a:t>
                      </a:r>
                      <a:r>
                        <a:rPr lang="en-US" sz="1100" kern="1200" dirty="0" smtClean="0">
                          <a:solidFill>
                            <a:schemeClr val="tx1"/>
                          </a:solidFill>
                          <a:effectLst/>
                          <a:latin typeface="Times New Roman"/>
                          <a:ea typeface="Calibri"/>
                          <a:cs typeface="Arial"/>
                        </a:rPr>
                        <a:t>)[17]</a:t>
                      </a:r>
                      <a:endParaRPr lang="en-US" sz="1100" kern="1200" dirty="0">
                        <a:solidFill>
                          <a:schemeClr val="tx1"/>
                        </a:solidFill>
                        <a:effectLst/>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State</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a:effectLst/>
                        <a:latin typeface="Times New Roman"/>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tabLst>
                          <a:tab pos="758190" algn="l"/>
                        </a:tabLst>
                      </a:pPr>
                      <a:r>
                        <a:rPr lang="en-US" sz="1100">
                          <a:effectLst/>
                          <a:latin typeface="Times New Roman"/>
                          <a:ea typeface="Calibri"/>
                          <a:cs typeface="Arial"/>
                        </a:rPr>
                        <a:t>N(938) P11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Calibri"/>
                          <a:ea typeface="Calibri"/>
                          <a:cs typeface="Arial"/>
                        </a:rPr>
                        <a:t>****</a:t>
                      </a:r>
                      <a:endParaRPr lang="en-US" sz="16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938</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1/2</a:t>
                      </a:r>
                      <a:r>
                        <a:rPr lang="en-US" sz="1100">
                          <a:effectLst/>
                          <a:latin typeface="Times New Roman"/>
                          <a:ea typeface="Calibri"/>
                          <a:cs typeface="Arial"/>
                        </a:rPr>
                        <a:t>[56, 0</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938.5 </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tabLst>
                          <a:tab pos="758190" algn="l"/>
                          <a:tab pos="847725" algn="l"/>
                        </a:tabLst>
                      </a:pPr>
                      <a:r>
                        <a:rPr lang="en-US" sz="1100">
                          <a:effectLst/>
                          <a:latin typeface="Times New Roman"/>
                          <a:ea typeface="Calibri"/>
                          <a:cs typeface="Arial"/>
                        </a:rPr>
                        <a:t>N(1440) P11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1420-1470</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1/2</a:t>
                      </a:r>
                      <a:r>
                        <a:rPr lang="en-US" sz="1100">
                          <a:effectLst/>
                          <a:latin typeface="Times New Roman"/>
                          <a:ea typeface="Calibri"/>
                          <a:cs typeface="Arial"/>
                        </a:rPr>
                        <a:t>[56, 0</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1457.9</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tabLst>
                          <a:tab pos="758190" algn="l"/>
                        </a:tabLst>
                      </a:pPr>
                      <a:r>
                        <a:rPr lang="en-US" sz="1100">
                          <a:effectLst/>
                          <a:latin typeface="Times New Roman"/>
                          <a:ea typeface="Calibri"/>
                          <a:cs typeface="Arial"/>
                        </a:rPr>
                        <a:t>N(1520) D13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1515-1525</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3/2</a:t>
                      </a:r>
                      <a:r>
                        <a:rPr lang="en-US" sz="1100">
                          <a:effectLst/>
                          <a:latin typeface="Times New Roman"/>
                          <a:ea typeface="Calibri"/>
                          <a:cs typeface="Arial"/>
                        </a:rPr>
                        <a:t>[70, 1</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1517.84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N(1535) S11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1525-1545</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1/2</a:t>
                      </a:r>
                      <a:r>
                        <a:rPr lang="en-US" sz="1100">
                          <a:effectLst/>
                          <a:latin typeface="Times New Roman"/>
                          <a:ea typeface="Calibri"/>
                          <a:cs typeface="Arial"/>
                        </a:rPr>
                        <a:t>[70, 1</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1517.84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N(1650) S11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1645-1670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4</a:t>
                      </a:r>
                      <a:r>
                        <a:rPr lang="en-US" sz="1100" dirty="0">
                          <a:effectLst/>
                          <a:latin typeface="Times New Roman"/>
                          <a:ea typeface="Calibri"/>
                          <a:cs typeface="Arial"/>
                        </a:rPr>
                        <a:t>8</a:t>
                      </a:r>
                      <a:r>
                        <a:rPr lang="en-US" sz="1100" baseline="-25000" dirty="0">
                          <a:effectLst/>
                          <a:latin typeface="Times New Roman"/>
                          <a:ea typeface="Calibri"/>
                          <a:cs typeface="Arial"/>
                        </a:rPr>
                        <a:t>1/2</a:t>
                      </a:r>
                      <a:r>
                        <a:rPr lang="en-US" sz="1100" dirty="0">
                          <a:effectLst/>
                          <a:latin typeface="Times New Roman"/>
                          <a:ea typeface="Calibri"/>
                          <a:cs typeface="Arial"/>
                        </a:rPr>
                        <a:t>[70, 1</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1668.26</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N(1675) D15</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1670-1680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4</a:t>
                      </a:r>
                      <a:r>
                        <a:rPr lang="en-US" sz="1100" dirty="0">
                          <a:effectLst/>
                          <a:latin typeface="Times New Roman"/>
                          <a:ea typeface="Calibri"/>
                          <a:cs typeface="Arial"/>
                        </a:rPr>
                        <a:t>8</a:t>
                      </a:r>
                      <a:r>
                        <a:rPr lang="en-US" sz="1100" baseline="-25000" dirty="0">
                          <a:effectLst/>
                          <a:latin typeface="Times New Roman"/>
                          <a:ea typeface="Calibri"/>
                          <a:cs typeface="Arial"/>
                        </a:rPr>
                        <a:t>5/2</a:t>
                      </a:r>
                      <a:r>
                        <a:rPr lang="en-US" sz="1100" dirty="0">
                          <a:effectLst/>
                          <a:latin typeface="Times New Roman"/>
                          <a:ea typeface="Calibri"/>
                          <a:cs typeface="Arial"/>
                        </a:rPr>
                        <a:t>[70, 1</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1668.26</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N(1680) F15</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1680-1690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2</a:t>
                      </a:r>
                      <a:r>
                        <a:rPr lang="en-US" sz="1100" dirty="0">
                          <a:effectLst/>
                          <a:latin typeface="Times New Roman"/>
                          <a:ea typeface="Calibri"/>
                          <a:cs typeface="Arial"/>
                        </a:rPr>
                        <a:t>8</a:t>
                      </a:r>
                      <a:r>
                        <a:rPr lang="en-US" sz="1100" baseline="-25000" dirty="0">
                          <a:effectLst/>
                          <a:latin typeface="Times New Roman"/>
                          <a:ea typeface="Calibri"/>
                          <a:cs typeface="Arial"/>
                        </a:rPr>
                        <a:t>5/2</a:t>
                      </a:r>
                      <a:r>
                        <a:rPr lang="en-US" sz="1100" dirty="0">
                          <a:effectLst/>
                          <a:latin typeface="Times New Roman"/>
                          <a:ea typeface="Calibri"/>
                          <a:cs typeface="Arial"/>
                        </a:rPr>
                        <a:t>[56, 2</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1724.24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N(1700) D13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1650-1750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4</a:t>
                      </a:r>
                      <a:r>
                        <a:rPr lang="en-US" sz="1100" dirty="0">
                          <a:effectLst/>
                          <a:latin typeface="Times New Roman"/>
                          <a:ea typeface="Calibri"/>
                          <a:cs typeface="Arial"/>
                        </a:rPr>
                        <a:t>8</a:t>
                      </a:r>
                      <a:r>
                        <a:rPr lang="en-US" sz="1100" baseline="-25000" dirty="0">
                          <a:effectLst/>
                          <a:latin typeface="Times New Roman"/>
                          <a:ea typeface="Calibri"/>
                          <a:cs typeface="Arial"/>
                        </a:rPr>
                        <a:t>3/2</a:t>
                      </a:r>
                      <a:r>
                        <a:rPr lang="en-US" sz="1100" dirty="0">
                          <a:effectLst/>
                          <a:latin typeface="Times New Roman"/>
                          <a:ea typeface="Calibri"/>
                          <a:cs typeface="Arial"/>
                        </a:rPr>
                        <a:t>[70, 1</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1668.26</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N(1710) P11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1680-1740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2</a:t>
                      </a:r>
                      <a:r>
                        <a:rPr lang="en-US" sz="1100" dirty="0">
                          <a:effectLst/>
                          <a:latin typeface="Times New Roman"/>
                          <a:ea typeface="Calibri"/>
                          <a:cs typeface="Arial"/>
                        </a:rPr>
                        <a:t>8</a:t>
                      </a:r>
                      <a:r>
                        <a:rPr lang="en-US" sz="1100" baseline="-25000" dirty="0">
                          <a:effectLst/>
                          <a:latin typeface="Times New Roman"/>
                          <a:ea typeface="Calibri"/>
                          <a:cs typeface="Arial"/>
                        </a:rPr>
                        <a:t>1/2</a:t>
                      </a:r>
                      <a:r>
                        <a:rPr lang="en-US" sz="1100" dirty="0">
                          <a:effectLst/>
                          <a:latin typeface="Times New Roman"/>
                          <a:ea typeface="Calibri"/>
                          <a:cs typeface="Arial"/>
                        </a:rPr>
                        <a:t>[70, 0</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1679.85</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N(1720) P13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1700-1750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2</a:t>
                      </a:r>
                      <a:r>
                        <a:rPr lang="en-US" sz="1100" dirty="0">
                          <a:effectLst/>
                          <a:latin typeface="Times New Roman"/>
                          <a:ea typeface="Calibri"/>
                          <a:cs typeface="Arial"/>
                        </a:rPr>
                        <a:t>8</a:t>
                      </a:r>
                      <a:r>
                        <a:rPr lang="en-US" sz="1100" baseline="-25000" dirty="0">
                          <a:effectLst/>
                          <a:latin typeface="Times New Roman"/>
                          <a:ea typeface="Calibri"/>
                          <a:cs typeface="Arial"/>
                        </a:rPr>
                        <a:t>3/2</a:t>
                      </a:r>
                      <a:r>
                        <a:rPr lang="en-US" sz="1100" dirty="0">
                          <a:effectLst/>
                          <a:latin typeface="Times New Roman"/>
                          <a:ea typeface="Calibri"/>
                          <a:cs typeface="Arial"/>
                        </a:rPr>
                        <a:t>[56, 2</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1724.24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N(2190) G17</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2100-2200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dirty="0">
                          <a:effectLst/>
                          <a:latin typeface="Times New Roman"/>
                          <a:ea typeface="Calibri"/>
                          <a:cs typeface="Arial"/>
                        </a:rPr>
                        <a:t>2</a:t>
                      </a:r>
                      <a:r>
                        <a:rPr lang="en-US" sz="1100" dirty="0">
                          <a:effectLst/>
                          <a:latin typeface="Times New Roman"/>
                          <a:ea typeface="Calibri"/>
                          <a:cs typeface="Arial"/>
                        </a:rPr>
                        <a:t>8</a:t>
                      </a:r>
                      <a:r>
                        <a:rPr lang="en-US" sz="1100" baseline="-25000" dirty="0">
                          <a:effectLst/>
                          <a:latin typeface="Times New Roman"/>
                          <a:ea typeface="Calibri"/>
                          <a:cs typeface="Arial"/>
                        </a:rPr>
                        <a:t>7/2</a:t>
                      </a:r>
                      <a:r>
                        <a:rPr lang="en-US" sz="1100" dirty="0">
                          <a:effectLst/>
                          <a:latin typeface="Times New Roman"/>
                          <a:ea typeface="Calibri"/>
                          <a:cs typeface="Arial"/>
                        </a:rPr>
                        <a:t>[70, 3</a:t>
                      </a:r>
                      <a:r>
                        <a:rPr lang="en-US" sz="1100" baseline="30000" dirty="0">
                          <a:effectLst/>
                          <a:latin typeface="Times New Roman"/>
                          <a:ea typeface="Calibri"/>
                          <a:cs typeface="Arial"/>
                        </a:rPr>
                        <a:t>-</a:t>
                      </a:r>
                      <a:r>
                        <a:rPr lang="en-US" sz="1100" dirty="0">
                          <a:effectLst/>
                          <a:latin typeface="Times New Roman"/>
                          <a:ea typeface="Calibri"/>
                          <a:cs typeface="Arial"/>
                        </a:rPr>
                        <a:t>]</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2130.44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N(2220) H19</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2200-2300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9/2</a:t>
                      </a:r>
                      <a:r>
                        <a:rPr lang="en-US" sz="1100">
                          <a:effectLst/>
                          <a:latin typeface="Times New Roman"/>
                          <a:ea typeface="Calibri"/>
                          <a:cs typeface="Arial"/>
                        </a:rPr>
                        <a:t>[56, 4</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2256.93</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N(2250) G19</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2200-2350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8</a:t>
                      </a:r>
                      <a:r>
                        <a:rPr lang="en-US" sz="1100" baseline="-25000">
                          <a:effectLst/>
                          <a:latin typeface="Times New Roman"/>
                          <a:ea typeface="Calibri"/>
                          <a:cs typeface="Arial"/>
                        </a:rPr>
                        <a:t>9/2</a:t>
                      </a:r>
                      <a:r>
                        <a:rPr lang="en-US" sz="1100">
                          <a:effectLst/>
                          <a:latin typeface="Times New Roman"/>
                          <a:ea typeface="Calibri"/>
                          <a:cs typeface="Arial"/>
                        </a:rPr>
                        <a:t>[70, 3</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2245.34</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N(2600) I1,11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2550-2750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8</a:t>
                      </a:r>
                      <a:r>
                        <a:rPr lang="en-US" sz="1100" baseline="-25000">
                          <a:effectLst/>
                          <a:latin typeface="Times New Roman"/>
                          <a:ea typeface="Calibri"/>
                          <a:cs typeface="Arial"/>
                        </a:rPr>
                        <a:t>11/2</a:t>
                      </a:r>
                      <a:r>
                        <a:rPr lang="en-US" sz="1100">
                          <a:effectLst/>
                          <a:latin typeface="Times New Roman"/>
                          <a:ea typeface="Calibri"/>
                          <a:cs typeface="Arial"/>
                        </a:rPr>
                        <a:t>[70, 5</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2574.34</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tabLst>
                          <a:tab pos="758190" algn="l"/>
                        </a:tabLst>
                      </a:pPr>
                      <a:r>
                        <a:rPr lang="en-US" sz="1100">
                          <a:effectLst/>
                          <a:latin typeface="Times New Roman"/>
                          <a:ea typeface="Calibri"/>
                          <a:cs typeface="Arial"/>
                        </a:rPr>
                        <a:t>Δ (1232) P33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1231-1233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3/2</a:t>
                      </a:r>
                      <a:r>
                        <a:rPr lang="en-US" sz="1100">
                          <a:effectLst/>
                          <a:latin typeface="Times New Roman"/>
                          <a:ea typeface="Calibri"/>
                          <a:cs typeface="Arial"/>
                        </a:rPr>
                        <a:t>[56, 0</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1232.01</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(1600) P33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1550-1700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3/2</a:t>
                      </a:r>
                      <a:r>
                        <a:rPr lang="en-US" sz="1100">
                          <a:effectLst/>
                          <a:latin typeface="Times New Roman"/>
                          <a:ea typeface="Calibri"/>
                          <a:cs typeface="Arial"/>
                        </a:rPr>
                        <a:t>[56, 0</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1587.13</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(1700) D33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1670-1750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2</a:t>
                      </a:r>
                      <a:r>
                        <a:rPr lang="en-US" sz="1100">
                          <a:effectLst/>
                          <a:latin typeface="Times New Roman"/>
                          <a:ea typeface="Calibri"/>
                          <a:cs typeface="Arial"/>
                        </a:rPr>
                        <a:t>10</a:t>
                      </a:r>
                      <a:r>
                        <a:rPr lang="en-US" sz="1100" baseline="-25000">
                          <a:effectLst/>
                          <a:latin typeface="Times New Roman"/>
                          <a:ea typeface="Calibri"/>
                          <a:cs typeface="Arial"/>
                        </a:rPr>
                        <a:t>3/2</a:t>
                      </a:r>
                      <a:r>
                        <a:rPr lang="en-US" sz="1100">
                          <a:effectLst/>
                          <a:latin typeface="Times New Roman"/>
                          <a:ea typeface="Calibri"/>
                          <a:cs typeface="Arial"/>
                        </a:rPr>
                        <a:t>[70, 1</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1700.86</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(1905) F35</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1865-1915</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5/2</a:t>
                      </a:r>
                      <a:r>
                        <a:rPr lang="en-US" sz="1100">
                          <a:effectLst/>
                          <a:latin typeface="Times New Roman"/>
                          <a:ea typeface="Calibri"/>
                          <a:cs typeface="Arial"/>
                        </a:rPr>
                        <a:t>[56, 2</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1897.87</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tabLst>
                          <a:tab pos="758190" algn="l"/>
                        </a:tabLst>
                      </a:pPr>
                      <a:r>
                        <a:rPr lang="en-US" sz="1100">
                          <a:effectLst/>
                          <a:latin typeface="Times New Roman"/>
                          <a:ea typeface="Calibri"/>
                          <a:cs typeface="Arial"/>
                        </a:rPr>
                        <a:t>Δ (1910) P31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1870-1920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1/2</a:t>
                      </a:r>
                      <a:r>
                        <a:rPr lang="en-US" sz="1100">
                          <a:effectLst/>
                          <a:latin typeface="Times New Roman"/>
                          <a:ea typeface="Calibri"/>
                          <a:cs typeface="Arial"/>
                        </a:rPr>
                        <a:t>[56, 2</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1897.87</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(1920) P33</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1900-1970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3/2</a:t>
                      </a:r>
                      <a:r>
                        <a:rPr lang="en-US" sz="1100">
                          <a:effectLst/>
                          <a:latin typeface="Times New Roman"/>
                          <a:ea typeface="Calibri"/>
                          <a:cs typeface="Arial"/>
                        </a:rPr>
                        <a:t>[56, 0</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1942.26</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(1950) F37</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1915-1950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7/2</a:t>
                      </a:r>
                      <a:r>
                        <a:rPr lang="en-US" sz="1100">
                          <a:effectLst/>
                          <a:latin typeface="Times New Roman"/>
                          <a:ea typeface="Calibri"/>
                          <a:cs typeface="Arial"/>
                        </a:rPr>
                        <a:t>[56, 2</a:t>
                      </a:r>
                      <a:r>
                        <a:rPr lang="en-US" sz="1100" baseline="30000">
                          <a:effectLst/>
                          <a:latin typeface="Times New Roman"/>
                          <a:ea typeface="Calibri"/>
                          <a:cs typeface="Arial"/>
                        </a:rPr>
                        <a:t>+</a:t>
                      </a:r>
                      <a:r>
                        <a:rPr lang="en-US" sz="1100">
                          <a:effectLst/>
                          <a:latin typeface="Times New Roman"/>
                          <a:ea typeface="Calibri"/>
                          <a:cs typeface="Arial"/>
                        </a:rPr>
                        <a:t>]</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1897.87</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r h="231590">
                <a:tc>
                  <a:txBody>
                    <a:bodyPr/>
                    <a:lstStyle/>
                    <a:p>
                      <a:pPr>
                        <a:spcAft>
                          <a:spcPts val="0"/>
                        </a:spcAft>
                      </a:pPr>
                      <a:r>
                        <a:rPr lang="en-US" sz="1100">
                          <a:effectLst/>
                          <a:latin typeface="Times New Roman"/>
                          <a:ea typeface="Calibri"/>
                          <a:cs typeface="Arial"/>
                        </a:rPr>
                        <a:t>Δ (2420) H3, 11</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Calibri"/>
                          <a:ea typeface="Calibri"/>
                          <a:cs typeface="Arial"/>
                        </a:rPr>
                        <a:t>****</a:t>
                      </a:r>
                      <a:endParaRPr lang="en-US" sz="16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a:ea typeface="Calibri"/>
                          <a:cs typeface="Arial"/>
                        </a:rPr>
                        <a:t>2300-2500</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aseline="30000">
                          <a:effectLst/>
                          <a:latin typeface="Times New Roman"/>
                          <a:ea typeface="Calibri"/>
                          <a:cs typeface="Arial"/>
                        </a:rPr>
                        <a:t>4</a:t>
                      </a:r>
                      <a:r>
                        <a:rPr lang="en-US" sz="1100">
                          <a:effectLst/>
                          <a:latin typeface="Times New Roman"/>
                          <a:ea typeface="Calibri"/>
                          <a:cs typeface="Arial"/>
                        </a:rPr>
                        <a:t>10</a:t>
                      </a:r>
                      <a:r>
                        <a:rPr lang="en-US" sz="1100" baseline="-25000">
                          <a:effectLst/>
                          <a:latin typeface="Times New Roman"/>
                          <a:ea typeface="Calibri"/>
                          <a:cs typeface="Arial"/>
                        </a:rPr>
                        <a:t>11/2</a:t>
                      </a:r>
                      <a:r>
                        <a:rPr lang="en-US" sz="1100">
                          <a:effectLst/>
                          <a:latin typeface="Times New Roman"/>
                          <a:ea typeface="Calibri"/>
                          <a:cs typeface="Arial"/>
                        </a:rPr>
                        <a:t>[56, 4+]</a:t>
                      </a:r>
                      <a:endParaRPr lang="en-US" sz="16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a:ea typeface="Calibri"/>
                          <a:cs typeface="Arial"/>
                        </a:rPr>
                        <a:t>2474.95</a:t>
                      </a:r>
                      <a:endParaRPr lang="en-US" sz="16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16655938"/>
              </p:ext>
            </p:extLst>
          </p:nvPr>
        </p:nvGraphicFramePr>
        <p:xfrm>
          <a:off x="7793831" y="1196752"/>
          <a:ext cx="806450" cy="358775"/>
        </p:xfrm>
        <a:graphic>
          <a:graphicData uri="http://schemas.openxmlformats.org/presentationml/2006/ole">
            <mc:AlternateContent xmlns:mc="http://schemas.openxmlformats.org/markup-compatibility/2006">
              <mc:Choice xmlns:v="urn:schemas-microsoft-com:vml" Requires="v">
                <p:oleObj spid="_x0000_s15441" name="Equation" r:id="rId6" imgW="520700" imgH="228600" progId="Equation.DSMT4">
                  <p:embed/>
                </p:oleObj>
              </mc:Choice>
              <mc:Fallback>
                <p:oleObj name="Equation" r:id="rId6" imgW="52070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3831" y="1196752"/>
                        <a:ext cx="8064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Text Box 11"/>
          <p:cNvSpPr txBox="1">
            <a:spLocks noChangeArrowheads="1"/>
          </p:cNvSpPr>
          <p:nvPr/>
        </p:nvSpPr>
        <p:spPr bwMode="auto">
          <a:xfrm>
            <a:off x="-7275" y="3645024"/>
            <a:ext cx="400321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lvl="0" indent="-342900" algn="justLow" rtl="0" eaLnBrk="1" hangingPunct="1">
              <a:buClr>
                <a:srgbClr val="FF0000"/>
              </a:buClr>
              <a:buSzPct val="132000"/>
              <a:buFont typeface="Wingdings" pitchFamily="2" charset="2"/>
              <a:buChar char="Ø"/>
            </a:pPr>
            <a:r>
              <a:rPr lang="en-US" sz="2000" dirty="0">
                <a:solidFill>
                  <a:srgbClr val="000000"/>
                </a:solidFill>
                <a:latin typeface="Times New Roman"/>
                <a:ea typeface="Calibri"/>
              </a:rPr>
              <a:t>Comparison between our results and the experimental masses [17] show that the light baryon spectra are, in general, fairly well reproduced</a:t>
            </a:r>
            <a:r>
              <a:rPr lang="en-US" sz="2000" dirty="0">
                <a:solidFill>
                  <a:srgbClr val="000000"/>
                </a:solidFill>
                <a:latin typeface="Times New Roman"/>
                <a:ea typeface="Times New Roman"/>
              </a:rPr>
              <a:t>.</a:t>
            </a:r>
            <a:r>
              <a:rPr lang="en-US" sz="2000" dirty="0">
                <a:solidFill>
                  <a:srgbClr val="000000"/>
                </a:solidFill>
                <a:latin typeface="Times New Roman"/>
                <a:ea typeface="Calibri"/>
              </a:rPr>
              <a:t> </a:t>
            </a:r>
            <a:endParaRPr lang="fa-IR" sz="2000"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0"/>
            <a:ext cx="2771775" cy="1052513"/>
            <a:chOff x="1321" y="0"/>
            <a:chExt cx="1591" cy="576"/>
          </a:xfrm>
        </p:grpSpPr>
        <p:pic>
          <p:nvPicPr>
            <p:cNvPr id="16406"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7"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8"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87"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6391"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6405" name="Rectangle 33"/>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15</a:t>
            </a:r>
            <a:r>
              <a:rPr lang="en-US" altLang="ko-KR" sz="2400" i="1">
                <a:latin typeface="Times New Roman" pitchFamily="18" charset="0"/>
                <a:ea typeface="Gulim" pitchFamily="34" charset="-127"/>
                <a:cs typeface="Times New Roman" pitchFamily="18" charset="0"/>
              </a:rPr>
              <a:t> </a:t>
            </a:r>
          </a:p>
        </p:txBody>
      </p:sp>
      <p:sp>
        <p:nvSpPr>
          <p:cNvPr id="25" name="Rectangle 20"/>
          <p:cNvSpPr>
            <a:spLocks noChangeArrowheads="1"/>
          </p:cNvSpPr>
          <p:nvPr/>
        </p:nvSpPr>
        <p:spPr bwMode="auto">
          <a:xfrm>
            <a:off x="2160289" y="258290"/>
            <a:ext cx="49678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pPr>
            <a:r>
              <a:rPr lang="en-US" sz="3600" dirty="0" smtClean="0">
                <a:solidFill>
                  <a:srgbClr val="FFFFFF"/>
                </a:solidFill>
                <a:latin typeface="Times New Roman" pitchFamily="18" charset="0"/>
                <a:cs typeface="Calibri" pitchFamily="34" charset="0"/>
              </a:rPr>
              <a:t>Conclusion</a:t>
            </a:r>
            <a:r>
              <a:rPr lang="en-US" sz="2800" dirty="0" smtClean="0">
                <a:solidFill>
                  <a:srgbClr val="FFFFFF"/>
                </a:solidFill>
                <a:latin typeface="Times New Roman" pitchFamily="18" charset="0"/>
                <a:cs typeface="Calibri" pitchFamily="34" charset="0"/>
              </a:rPr>
              <a:t> </a:t>
            </a:r>
            <a:endParaRPr lang="en-US" sz="2800" dirty="0">
              <a:solidFill>
                <a:srgbClr val="FFFFFF"/>
              </a:solidFill>
              <a:latin typeface="Times New Roman" pitchFamily="18" charset="0"/>
              <a:cs typeface="Calibri" pitchFamily="34" charset="0"/>
            </a:endParaRPr>
          </a:p>
        </p:txBody>
      </p:sp>
      <p:sp>
        <p:nvSpPr>
          <p:cNvPr id="2" name="TextBox 1"/>
          <p:cNvSpPr txBox="1"/>
          <p:nvPr/>
        </p:nvSpPr>
        <p:spPr>
          <a:xfrm>
            <a:off x="323528" y="1268760"/>
            <a:ext cx="8550597" cy="3477875"/>
          </a:xfrm>
          <a:prstGeom prst="rect">
            <a:avLst/>
          </a:prstGeom>
          <a:noFill/>
        </p:spPr>
        <p:txBody>
          <a:bodyPr wrap="square" rtlCol="1">
            <a:spAutoFit/>
          </a:bodyPr>
          <a:lstStyle/>
          <a:p>
            <a:pPr marL="285750" indent="-285750" algn="justLow" rtl="0">
              <a:buClr>
                <a:srgbClr val="FF0000"/>
              </a:buClr>
              <a:buSzPct val="150000"/>
              <a:buFont typeface="Wingdings" pitchFamily="2" charset="2"/>
              <a:buChar char="Ø"/>
            </a:pPr>
            <a:r>
              <a:rPr lang="en-US" dirty="0" smtClean="0">
                <a:latin typeface="Times New Roman"/>
                <a:ea typeface="Times New Roman"/>
              </a:rPr>
              <a:t> </a:t>
            </a:r>
            <a:r>
              <a:rPr lang="en-US" sz="2000" dirty="0" smtClean="0">
                <a:latin typeface="Times New Roman"/>
                <a:ea typeface="Times New Roman"/>
              </a:rPr>
              <a:t>The </a:t>
            </a:r>
            <a:r>
              <a:rPr lang="en-US" sz="2000" dirty="0">
                <a:latin typeface="Times New Roman"/>
                <a:ea typeface="Times New Roman"/>
              </a:rPr>
              <a:t>overall good description of the spectrum which we obtain by this combination of potentials shows that our model can also be used to give a fair description of the energies of the excited </a:t>
            </a:r>
            <a:r>
              <a:rPr lang="en-US" sz="2000" dirty="0" err="1">
                <a:latin typeface="Times New Roman"/>
                <a:ea typeface="Times New Roman"/>
              </a:rPr>
              <a:t>multiplets</a:t>
            </a:r>
            <a:r>
              <a:rPr lang="en-US" sz="2000" dirty="0">
                <a:latin typeface="Times New Roman"/>
                <a:ea typeface="Times New Roman"/>
              </a:rPr>
              <a:t> up to three </a:t>
            </a:r>
            <a:r>
              <a:rPr lang="en-US" sz="2000" dirty="0" err="1">
                <a:latin typeface="Times New Roman"/>
                <a:ea typeface="Times New Roman"/>
              </a:rPr>
              <a:t>GeV</a:t>
            </a:r>
            <a:r>
              <a:rPr lang="en-US" sz="2000" dirty="0">
                <a:latin typeface="Times New Roman"/>
                <a:ea typeface="Times New Roman"/>
              </a:rPr>
              <a:t> and not only for the ground state octets and </a:t>
            </a:r>
            <a:r>
              <a:rPr lang="en-US" sz="2000" dirty="0" err="1">
                <a:latin typeface="Times New Roman"/>
                <a:ea typeface="Times New Roman"/>
              </a:rPr>
              <a:t>decuplets</a:t>
            </a:r>
            <a:r>
              <a:rPr lang="en-US" sz="2000" dirty="0">
                <a:latin typeface="Times New Roman"/>
                <a:ea typeface="Times New Roman"/>
              </a:rPr>
              <a:t>. </a:t>
            </a:r>
            <a:endParaRPr lang="en-US" sz="2000" dirty="0" smtClean="0">
              <a:latin typeface="Times New Roman"/>
              <a:ea typeface="Times New Roman"/>
            </a:endParaRPr>
          </a:p>
          <a:p>
            <a:pPr marL="285750" indent="-285750" algn="justLow" rtl="0">
              <a:buClr>
                <a:srgbClr val="FF0000"/>
              </a:buClr>
              <a:buSzPct val="150000"/>
              <a:buFont typeface="Wingdings" pitchFamily="2" charset="2"/>
              <a:buChar char="Ø"/>
            </a:pPr>
            <a:endParaRPr lang="en-US" sz="2000" dirty="0">
              <a:latin typeface="Times New Roman"/>
            </a:endParaRPr>
          </a:p>
          <a:p>
            <a:pPr marL="285750" indent="-285750" algn="justLow" rtl="0">
              <a:buClr>
                <a:srgbClr val="FF0000"/>
              </a:buClr>
              <a:buSzPct val="150000"/>
              <a:buFont typeface="Wingdings" pitchFamily="2" charset="2"/>
              <a:buChar char="Ø"/>
            </a:pPr>
            <a:r>
              <a:rPr lang="en-US" sz="2000" dirty="0" smtClean="0">
                <a:latin typeface="Times New Roman"/>
                <a:ea typeface="Calibri"/>
              </a:rPr>
              <a:t>Our </a:t>
            </a:r>
            <a:r>
              <a:rPr lang="en-US" sz="2000" dirty="0">
                <a:latin typeface="Times New Roman"/>
                <a:ea typeface="Calibri"/>
              </a:rPr>
              <a:t>model can also be used to give a fair description of the negative-parity resonance.</a:t>
            </a:r>
          </a:p>
          <a:p>
            <a:pPr marL="285750" indent="-285750" algn="justLow" rtl="0">
              <a:buClr>
                <a:srgbClr val="FF0000"/>
              </a:buClr>
              <a:buSzPct val="150000"/>
              <a:buFont typeface="Wingdings" pitchFamily="2" charset="2"/>
              <a:buChar char="Ø"/>
            </a:pPr>
            <a:endParaRPr lang="en-US" sz="2000" dirty="0">
              <a:latin typeface="Times New Roman"/>
              <a:ea typeface="Calibri"/>
            </a:endParaRPr>
          </a:p>
          <a:p>
            <a:pPr algn="justLow" rtl="0">
              <a:buClr>
                <a:srgbClr val="FF0000"/>
              </a:buClr>
              <a:buSzPct val="150000"/>
            </a:pPr>
            <a:r>
              <a:rPr lang="en-US" sz="2000" dirty="0" smtClean="0">
                <a:latin typeface="Times New Roman"/>
                <a:ea typeface="Calibri"/>
              </a:rPr>
              <a:t> </a:t>
            </a:r>
          </a:p>
          <a:p>
            <a:pPr marL="285750" indent="-285750" algn="justLow" rtl="0">
              <a:buClr>
                <a:srgbClr val="FF0000"/>
              </a:buClr>
              <a:buSzPct val="150000"/>
              <a:buFont typeface="Wingdings" pitchFamily="2" charset="2"/>
              <a:buChar char="Ø"/>
            </a:pPr>
            <a:r>
              <a:rPr lang="en-US" sz="2000" dirty="0" smtClean="0">
                <a:latin typeface="Times New Roman"/>
                <a:ea typeface="Calibri"/>
                <a:cs typeface="Arial"/>
              </a:rPr>
              <a:t>Our </a:t>
            </a:r>
            <a:r>
              <a:rPr lang="en-US" sz="2000" dirty="0">
                <a:latin typeface="Times New Roman"/>
                <a:ea typeface="Calibri"/>
                <a:cs typeface="Arial"/>
              </a:rPr>
              <a:t>model reproduces the position of the Roper resonances of the nucleon.</a:t>
            </a:r>
            <a:endParaRPr lang="fa-IR" sz="2000" dirty="0"/>
          </a:p>
          <a:p>
            <a:pPr marL="285750" indent="-285750" algn="justLow" rtl="0">
              <a:buClr>
                <a:srgbClr val="FF0000"/>
              </a:buClr>
              <a:buSzPct val="150000"/>
              <a:buFont typeface="Wingdings" pitchFamily="2" charset="2"/>
              <a:buChar char="Ø"/>
            </a:pPr>
            <a:endParaRPr lang="en-US" sz="2000" dirty="0">
              <a:latin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2771775" cy="1052513"/>
            <a:chOff x="1321" y="0"/>
            <a:chExt cx="1591" cy="576"/>
          </a:xfrm>
        </p:grpSpPr>
        <p:pic>
          <p:nvPicPr>
            <p:cNvPr id="17432"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4"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411"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7415"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7427" name="Rectangle 28"/>
          <p:cNvSpPr>
            <a:spLocks noChangeArrowheads="1"/>
          </p:cNvSpPr>
          <p:nvPr/>
        </p:nvSpPr>
        <p:spPr bwMode="auto">
          <a:xfrm>
            <a:off x="2484438" y="257837"/>
            <a:ext cx="4175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sz="2400" b="1" i="1" dirty="0" smtClean="0">
                <a:solidFill>
                  <a:schemeClr val="bg1"/>
                </a:solidFill>
                <a:latin typeface="Batang" pitchFamily="18" charset="-127"/>
                <a:cs typeface="Times New Roman" pitchFamily="18" charset="0"/>
              </a:rPr>
              <a:t>References</a:t>
            </a:r>
            <a:endParaRPr lang="en-US" sz="2400" b="1" i="1" dirty="0">
              <a:solidFill>
                <a:schemeClr val="bg1"/>
              </a:solidFill>
              <a:latin typeface="Batang" pitchFamily="18" charset="-127"/>
              <a:cs typeface="Times New Roman" pitchFamily="18" charset="0"/>
            </a:endParaRPr>
          </a:p>
        </p:txBody>
      </p:sp>
      <p:sp>
        <p:nvSpPr>
          <p:cNvPr id="17429" name="Rectangle 30"/>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16</a:t>
            </a:r>
            <a:r>
              <a:rPr lang="en-US" altLang="ko-KR" sz="2400" i="1">
                <a:latin typeface="Times New Roman" pitchFamily="18" charset="0"/>
                <a:ea typeface="Gulim" pitchFamily="34" charset="-127"/>
                <a:cs typeface="Times New Roman" pitchFamily="18" charset="0"/>
              </a:rPr>
              <a:t> </a:t>
            </a:r>
          </a:p>
        </p:txBody>
      </p:sp>
      <p:sp>
        <p:nvSpPr>
          <p:cNvPr id="2" name="TextBox 1"/>
          <p:cNvSpPr txBox="1"/>
          <p:nvPr/>
        </p:nvSpPr>
        <p:spPr>
          <a:xfrm>
            <a:off x="466027" y="1628800"/>
            <a:ext cx="7994405" cy="4812600"/>
          </a:xfrm>
          <a:prstGeom prst="rect">
            <a:avLst/>
          </a:prstGeom>
          <a:noFill/>
        </p:spPr>
        <p:txBody>
          <a:bodyPr wrap="square" rtlCol="1">
            <a:spAutoFit/>
          </a:bodyPr>
          <a:lstStyle/>
          <a:p>
            <a:pPr marL="342900" lvl="0" indent="-342900" algn="just" rtl="0">
              <a:lnSpc>
                <a:spcPct val="115000"/>
              </a:lnSpc>
              <a:spcAft>
                <a:spcPts val="1000"/>
              </a:spcAft>
              <a:buFont typeface="+mj-lt"/>
              <a:buAutoNum type="arabicPeriod"/>
            </a:pPr>
            <a:r>
              <a:rPr lang="en-US" dirty="0">
                <a:latin typeface="Times New Roman"/>
              </a:rPr>
              <a:t>R. </a:t>
            </a:r>
            <a:r>
              <a:rPr lang="en-US" dirty="0" err="1">
                <a:latin typeface="Times New Roman"/>
              </a:rPr>
              <a:t>Bijker</a:t>
            </a:r>
            <a:r>
              <a:rPr lang="en-US" dirty="0">
                <a:latin typeface="Times New Roman"/>
              </a:rPr>
              <a:t>, F. </a:t>
            </a:r>
            <a:r>
              <a:rPr lang="en-US" dirty="0" err="1">
                <a:latin typeface="Times New Roman"/>
              </a:rPr>
              <a:t>Iachello</a:t>
            </a:r>
            <a:r>
              <a:rPr lang="en-US" dirty="0">
                <a:latin typeface="Times New Roman"/>
              </a:rPr>
              <a:t> and A. </a:t>
            </a:r>
            <a:r>
              <a:rPr lang="en-US" dirty="0" err="1">
                <a:latin typeface="Times New Roman"/>
              </a:rPr>
              <a:t>Leviatan</a:t>
            </a:r>
            <a:r>
              <a:rPr lang="en-US" dirty="0">
                <a:latin typeface="Times New Roman"/>
              </a:rPr>
              <a:t>,</a:t>
            </a:r>
            <a:r>
              <a:rPr lang="en-US" i="1" dirty="0">
                <a:latin typeface="Times New Roman"/>
              </a:rPr>
              <a:t> Ann. Phys. (N.Y.)</a:t>
            </a:r>
            <a:r>
              <a:rPr lang="en-US" dirty="0">
                <a:latin typeface="Times New Roman"/>
              </a:rPr>
              <a:t> </a:t>
            </a:r>
            <a:r>
              <a:rPr lang="en-US" b="1" dirty="0">
                <a:latin typeface="Times New Roman"/>
              </a:rPr>
              <a:t>236</a:t>
            </a:r>
            <a:r>
              <a:rPr lang="en-US" dirty="0">
                <a:latin typeface="Times New Roman"/>
              </a:rPr>
              <a:t>, 69 (1994).</a:t>
            </a:r>
            <a:endParaRPr lang="en-US" dirty="0"/>
          </a:p>
          <a:p>
            <a:pPr marL="342900" lvl="0" indent="-342900" algn="just" rtl="0">
              <a:lnSpc>
                <a:spcPct val="115000"/>
              </a:lnSpc>
              <a:spcAft>
                <a:spcPts val="1000"/>
              </a:spcAft>
              <a:buFont typeface="+mj-lt"/>
              <a:buAutoNum type="arabicPeriod"/>
            </a:pPr>
            <a:r>
              <a:rPr lang="en-US" dirty="0">
                <a:latin typeface="Times New Roman"/>
              </a:rPr>
              <a:t>M. Aiello, M. Ferraris, M.M. </a:t>
            </a:r>
            <a:r>
              <a:rPr lang="en-US" dirty="0" err="1">
                <a:latin typeface="Times New Roman"/>
              </a:rPr>
              <a:t>Giannini</a:t>
            </a:r>
            <a:r>
              <a:rPr lang="en-US" dirty="0">
                <a:latin typeface="Times New Roman"/>
              </a:rPr>
              <a:t>, M. </a:t>
            </a:r>
            <a:r>
              <a:rPr lang="en-US" dirty="0" err="1">
                <a:latin typeface="Times New Roman"/>
              </a:rPr>
              <a:t>Pizzo</a:t>
            </a:r>
            <a:r>
              <a:rPr lang="en-US" dirty="0">
                <a:latin typeface="Times New Roman"/>
              </a:rPr>
              <a:t> and E. </a:t>
            </a:r>
            <a:r>
              <a:rPr lang="en-US" dirty="0" err="1">
                <a:latin typeface="Times New Roman"/>
              </a:rPr>
              <a:t>Santopinto</a:t>
            </a:r>
            <a:r>
              <a:rPr lang="en-US" dirty="0">
                <a:latin typeface="Times New Roman"/>
              </a:rPr>
              <a:t>, </a:t>
            </a:r>
            <a:r>
              <a:rPr lang="en-US" i="1" dirty="0">
                <a:latin typeface="Times New Roman"/>
              </a:rPr>
              <a:t>Phys. </a:t>
            </a:r>
            <a:r>
              <a:rPr lang="en-US" i="1" dirty="0" err="1">
                <a:latin typeface="Times New Roman"/>
              </a:rPr>
              <a:t>Lett</a:t>
            </a:r>
            <a:r>
              <a:rPr lang="en-US" i="1" dirty="0">
                <a:latin typeface="Times New Roman"/>
              </a:rPr>
              <a:t>.</a:t>
            </a:r>
            <a:r>
              <a:rPr lang="en-US" dirty="0">
                <a:latin typeface="Times New Roman"/>
              </a:rPr>
              <a:t> </a:t>
            </a:r>
            <a:r>
              <a:rPr lang="en-US" b="1" dirty="0">
                <a:latin typeface="Times New Roman"/>
              </a:rPr>
              <a:t>B387</a:t>
            </a:r>
            <a:r>
              <a:rPr lang="en-US" dirty="0">
                <a:latin typeface="Times New Roman"/>
              </a:rPr>
              <a:t>, 215 (1996).</a:t>
            </a:r>
            <a:endParaRPr lang="en-US" dirty="0"/>
          </a:p>
          <a:p>
            <a:pPr marL="342900" lvl="0" indent="-342900" algn="just" rtl="0">
              <a:lnSpc>
                <a:spcPct val="115000"/>
              </a:lnSpc>
              <a:spcAft>
                <a:spcPts val="1000"/>
              </a:spcAft>
              <a:buFont typeface="+mj-lt"/>
              <a:buAutoNum type="arabicPeriod"/>
            </a:pPr>
            <a:r>
              <a:rPr lang="en-US" dirty="0">
                <a:latin typeface="Times New Roman"/>
              </a:rPr>
              <a:t>Z. </a:t>
            </a:r>
            <a:r>
              <a:rPr lang="en-US" dirty="0" err="1">
                <a:latin typeface="Times New Roman"/>
              </a:rPr>
              <a:t>Dziembowski</a:t>
            </a:r>
            <a:r>
              <a:rPr lang="en-US" dirty="0">
                <a:latin typeface="Times New Roman"/>
              </a:rPr>
              <a:t>, M. Fabre de la </a:t>
            </a:r>
            <a:r>
              <a:rPr lang="en-US" dirty="0" err="1">
                <a:latin typeface="Times New Roman"/>
              </a:rPr>
              <a:t>Ripelle</a:t>
            </a:r>
            <a:r>
              <a:rPr lang="en-US" dirty="0">
                <a:latin typeface="Times New Roman"/>
              </a:rPr>
              <a:t> and Gerald A. Miller, </a:t>
            </a:r>
            <a:r>
              <a:rPr lang="en-US" i="1" dirty="0">
                <a:latin typeface="Times New Roman"/>
              </a:rPr>
              <a:t>Phys. Rev.</a:t>
            </a:r>
            <a:r>
              <a:rPr lang="en-US" dirty="0">
                <a:latin typeface="Times New Roman"/>
              </a:rPr>
              <a:t> C53, </a:t>
            </a:r>
            <a:r>
              <a:rPr lang="en-US" b="1" dirty="0">
                <a:latin typeface="Times New Roman"/>
              </a:rPr>
              <a:t>R2038</a:t>
            </a:r>
            <a:r>
              <a:rPr lang="en-US" dirty="0">
                <a:latin typeface="Times New Roman"/>
              </a:rPr>
              <a:t> (1996).</a:t>
            </a:r>
            <a:endParaRPr lang="en-US" dirty="0"/>
          </a:p>
          <a:p>
            <a:pPr marL="342900" lvl="0" indent="-342900" algn="just" rtl="0">
              <a:lnSpc>
                <a:spcPct val="115000"/>
              </a:lnSpc>
              <a:spcAft>
                <a:spcPts val="1000"/>
              </a:spcAft>
              <a:buFont typeface="+mj-lt"/>
              <a:buAutoNum type="arabicPeriod"/>
            </a:pPr>
            <a:r>
              <a:rPr lang="en-US" dirty="0">
                <a:latin typeface="Times New Roman"/>
              </a:rPr>
              <a:t>M. </a:t>
            </a:r>
            <a:r>
              <a:rPr lang="en-US" dirty="0" err="1">
                <a:latin typeface="Times New Roman"/>
              </a:rPr>
              <a:t>Benmerrouche</a:t>
            </a:r>
            <a:r>
              <a:rPr lang="en-US" dirty="0">
                <a:latin typeface="Times New Roman"/>
              </a:rPr>
              <a:t>, N. C. </a:t>
            </a:r>
            <a:r>
              <a:rPr lang="en-US" dirty="0" err="1">
                <a:latin typeface="Times New Roman"/>
              </a:rPr>
              <a:t>Mukhopadhyay</a:t>
            </a:r>
            <a:r>
              <a:rPr lang="en-US" dirty="0">
                <a:latin typeface="Times New Roman"/>
              </a:rPr>
              <a:t> and J.-F. Zhang, </a:t>
            </a:r>
            <a:r>
              <a:rPr lang="en-US" i="1" dirty="0">
                <a:latin typeface="Times New Roman"/>
              </a:rPr>
              <a:t>Phys. Rev. </a:t>
            </a:r>
            <a:r>
              <a:rPr lang="en-US" i="1" dirty="0" err="1">
                <a:latin typeface="Times New Roman"/>
              </a:rPr>
              <a:t>Lett</a:t>
            </a:r>
            <a:r>
              <a:rPr lang="en-US" i="1" dirty="0">
                <a:latin typeface="Times New Roman"/>
              </a:rPr>
              <a:t>.</a:t>
            </a:r>
            <a:r>
              <a:rPr lang="en-US" dirty="0">
                <a:latin typeface="Times New Roman"/>
              </a:rPr>
              <a:t> </a:t>
            </a:r>
            <a:r>
              <a:rPr lang="en-US" b="1" dirty="0">
                <a:latin typeface="Times New Roman"/>
              </a:rPr>
              <a:t>77</a:t>
            </a:r>
            <a:r>
              <a:rPr lang="en-US" dirty="0">
                <a:latin typeface="Times New Roman"/>
              </a:rPr>
              <a:t>, 4716 (1996).</a:t>
            </a:r>
            <a:endParaRPr lang="en-US" dirty="0"/>
          </a:p>
          <a:p>
            <a:pPr marL="342900" lvl="0" indent="-342900" algn="just" rtl="0">
              <a:lnSpc>
                <a:spcPct val="115000"/>
              </a:lnSpc>
              <a:spcAft>
                <a:spcPts val="1000"/>
              </a:spcAft>
              <a:buFont typeface="+mj-lt"/>
              <a:buAutoNum type="arabicPeriod"/>
            </a:pPr>
            <a:r>
              <a:rPr lang="en-US" dirty="0">
                <a:latin typeface="Times New Roman"/>
              </a:rPr>
              <a:t>B. </a:t>
            </a:r>
            <a:r>
              <a:rPr lang="en-US" dirty="0" err="1">
                <a:latin typeface="Times New Roman"/>
              </a:rPr>
              <a:t>Chakrabarti</a:t>
            </a:r>
            <a:r>
              <a:rPr lang="en-US" dirty="0">
                <a:latin typeface="Times New Roman"/>
              </a:rPr>
              <a:t>, A. Bhattacharya, S. Mani, A. </a:t>
            </a:r>
            <a:r>
              <a:rPr lang="en-US" dirty="0" err="1">
                <a:latin typeface="Times New Roman"/>
              </a:rPr>
              <a:t>Sagari</a:t>
            </a:r>
            <a:r>
              <a:rPr lang="en-US" dirty="0">
                <a:latin typeface="Times New Roman"/>
              </a:rPr>
              <a:t>, </a:t>
            </a:r>
            <a:r>
              <a:rPr lang="en-US" sz="1600" i="1" dirty="0" err="1">
                <a:latin typeface="Times New Roman"/>
              </a:rPr>
              <a:t>Acta</a:t>
            </a:r>
            <a:r>
              <a:rPr lang="en-US" sz="1600" i="1" dirty="0">
                <a:latin typeface="Times New Roman"/>
              </a:rPr>
              <a:t> </a:t>
            </a:r>
            <a:r>
              <a:rPr lang="en-US" sz="1600" i="1" dirty="0" err="1">
                <a:latin typeface="Times New Roman"/>
              </a:rPr>
              <a:t>Physica</a:t>
            </a:r>
            <a:r>
              <a:rPr lang="en-US" sz="1600" i="1" dirty="0">
                <a:latin typeface="Times New Roman"/>
              </a:rPr>
              <a:t> </a:t>
            </a:r>
            <a:r>
              <a:rPr lang="en-US" sz="1600" i="1" dirty="0" err="1">
                <a:latin typeface="Times New Roman"/>
              </a:rPr>
              <a:t>Polonica</a:t>
            </a:r>
            <a:r>
              <a:rPr lang="en-US" sz="1600" i="1" dirty="0">
                <a:latin typeface="Times New Roman"/>
              </a:rPr>
              <a:t> B</a:t>
            </a:r>
            <a:r>
              <a:rPr lang="en-US" dirty="0">
                <a:latin typeface="Times New Roman"/>
              </a:rPr>
              <a:t>, Vol. 41, </a:t>
            </a:r>
            <a:r>
              <a:rPr lang="en-US" b="1" dirty="0">
                <a:latin typeface="Times New Roman"/>
              </a:rPr>
              <a:t>No. 1</a:t>
            </a:r>
            <a:r>
              <a:rPr lang="en-US" dirty="0">
                <a:latin typeface="Times New Roman"/>
              </a:rPr>
              <a:t> , 95-101(2010). </a:t>
            </a:r>
            <a:endParaRPr lang="en-US" dirty="0"/>
          </a:p>
          <a:p>
            <a:pPr marL="342900" lvl="0" indent="-342900" algn="just" rtl="0">
              <a:lnSpc>
                <a:spcPct val="115000"/>
              </a:lnSpc>
              <a:spcAft>
                <a:spcPts val="1000"/>
              </a:spcAft>
              <a:buFont typeface="+mj-lt"/>
              <a:buAutoNum type="arabicPeriod"/>
            </a:pPr>
            <a:r>
              <a:rPr lang="en-US" dirty="0">
                <a:latin typeface="Times New Roman"/>
              </a:rPr>
              <a:t>N. </a:t>
            </a:r>
            <a:r>
              <a:rPr lang="en-US" dirty="0" err="1">
                <a:latin typeface="Times New Roman"/>
              </a:rPr>
              <a:t>Isgur</a:t>
            </a:r>
            <a:r>
              <a:rPr lang="en-US" dirty="0">
                <a:latin typeface="Times New Roman"/>
              </a:rPr>
              <a:t> and G. Karl, </a:t>
            </a:r>
            <a:r>
              <a:rPr lang="en-US" i="1" dirty="0">
                <a:latin typeface="Times New Roman"/>
              </a:rPr>
              <a:t>Phys. Rev.</a:t>
            </a:r>
            <a:r>
              <a:rPr lang="en-US" dirty="0">
                <a:latin typeface="Times New Roman"/>
              </a:rPr>
              <a:t> </a:t>
            </a:r>
            <a:r>
              <a:rPr lang="en-US" b="1" dirty="0">
                <a:latin typeface="Times New Roman"/>
              </a:rPr>
              <a:t>D20</a:t>
            </a:r>
            <a:r>
              <a:rPr lang="en-US" dirty="0">
                <a:latin typeface="Times New Roman"/>
              </a:rPr>
              <a:t>, 1191 (1979).</a:t>
            </a:r>
            <a:endParaRPr lang="en-US" dirty="0"/>
          </a:p>
          <a:p>
            <a:pPr marL="342900" lvl="0" indent="-342900" algn="just" rtl="0">
              <a:lnSpc>
                <a:spcPct val="115000"/>
              </a:lnSpc>
              <a:spcAft>
                <a:spcPts val="1000"/>
              </a:spcAft>
              <a:buFont typeface="+mj-lt"/>
              <a:buAutoNum type="arabicPeriod"/>
            </a:pPr>
            <a:r>
              <a:rPr lang="en-US" dirty="0">
                <a:latin typeface="Times New Roman"/>
              </a:rPr>
              <a:t>M. M. </a:t>
            </a:r>
            <a:r>
              <a:rPr lang="en-US" dirty="0" err="1">
                <a:latin typeface="Times New Roman"/>
              </a:rPr>
              <a:t>Giannini</a:t>
            </a:r>
            <a:r>
              <a:rPr lang="en-US" dirty="0">
                <a:latin typeface="Times New Roman"/>
              </a:rPr>
              <a:t>,</a:t>
            </a:r>
            <a:r>
              <a:rPr lang="en-US" i="1" dirty="0">
                <a:latin typeface="Times New Roman"/>
              </a:rPr>
              <a:t> Rep. </a:t>
            </a:r>
            <a:r>
              <a:rPr lang="en-US" i="1" dirty="0" err="1">
                <a:latin typeface="Times New Roman"/>
              </a:rPr>
              <a:t>Prog</a:t>
            </a:r>
            <a:r>
              <a:rPr lang="en-US" i="1" dirty="0">
                <a:latin typeface="Times New Roman"/>
              </a:rPr>
              <a:t>. Phys.</a:t>
            </a:r>
            <a:r>
              <a:rPr lang="en-US" dirty="0">
                <a:latin typeface="Times New Roman"/>
              </a:rPr>
              <a:t> </a:t>
            </a:r>
            <a:r>
              <a:rPr lang="en-US" b="1" dirty="0">
                <a:latin typeface="Times New Roman"/>
              </a:rPr>
              <a:t>54</a:t>
            </a:r>
            <a:r>
              <a:rPr lang="en-US" dirty="0">
                <a:latin typeface="Times New Roman"/>
              </a:rPr>
              <a:t>, 453 (1991</a:t>
            </a:r>
            <a:r>
              <a:rPr lang="en-US" dirty="0" smtClean="0">
                <a:latin typeface="Times New Roman"/>
              </a:rPr>
              <a:t>).</a:t>
            </a:r>
          </a:p>
          <a:p>
            <a:pPr marL="342900" lvl="0" indent="-342900" algn="just" rtl="0">
              <a:lnSpc>
                <a:spcPct val="115000"/>
              </a:lnSpc>
              <a:spcAft>
                <a:spcPts val="1000"/>
              </a:spcAft>
              <a:buFont typeface="+mj-lt"/>
              <a:buAutoNum type="arabicPeriod"/>
            </a:pPr>
            <a:r>
              <a:rPr lang="en-US" dirty="0">
                <a:latin typeface="Times New Roman"/>
              </a:rPr>
              <a:t>Ballot J and Fabre de la </a:t>
            </a:r>
            <a:r>
              <a:rPr lang="en-US" dirty="0" err="1">
                <a:latin typeface="Times New Roman"/>
              </a:rPr>
              <a:t>Ripelle</a:t>
            </a:r>
            <a:r>
              <a:rPr lang="en-US" dirty="0">
                <a:latin typeface="Times New Roman"/>
              </a:rPr>
              <a:t> M, </a:t>
            </a:r>
            <a:r>
              <a:rPr lang="en-US" i="1" dirty="0">
                <a:latin typeface="Times New Roman"/>
              </a:rPr>
              <a:t>Ann. Phys., NY</a:t>
            </a:r>
            <a:r>
              <a:rPr lang="en-US" dirty="0">
                <a:latin typeface="Times New Roman"/>
              </a:rPr>
              <a:t> </a:t>
            </a:r>
            <a:r>
              <a:rPr lang="en-US" b="1" dirty="0">
                <a:latin typeface="Times New Roman"/>
              </a:rPr>
              <a:t>127</a:t>
            </a:r>
            <a:r>
              <a:rPr lang="en-US" dirty="0">
                <a:latin typeface="Times New Roman"/>
              </a:rPr>
              <a:t> 62 (1980</a:t>
            </a:r>
            <a:r>
              <a:rPr lang="en-US" dirty="0" smtClean="0">
                <a:latin typeface="Times New Roman"/>
              </a:rPr>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2771775" cy="1052513"/>
            <a:chOff x="1321" y="0"/>
            <a:chExt cx="1591" cy="576"/>
          </a:xfrm>
        </p:grpSpPr>
        <p:pic>
          <p:nvPicPr>
            <p:cNvPr id="17432"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4"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411"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rgbClr val="FFFFFF"/>
              </a:solidFill>
              <a:latin typeface="Times New Roman" pitchFamily="18" charset="0"/>
              <a:cs typeface="Times New Roman" pitchFamily="18" charset="0"/>
            </a:endParaRPr>
          </a:p>
        </p:txBody>
      </p:sp>
      <p:sp>
        <p:nvSpPr>
          <p:cNvPr id="17415"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rgbClr val="FFFFFF"/>
              </a:solidFill>
              <a:latin typeface="Batang" pitchFamily="18" charset="-127"/>
              <a:cs typeface="Times New Roman" pitchFamily="18" charset="0"/>
            </a:endParaRPr>
          </a:p>
        </p:txBody>
      </p:sp>
      <p:sp>
        <p:nvSpPr>
          <p:cNvPr id="17427" name="Rectangle 28"/>
          <p:cNvSpPr>
            <a:spLocks noChangeArrowheads="1"/>
          </p:cNvSpPr>
          <p:nvPr/>
        </p:nvSpPr>
        <p:spPr bwMode="auto">
          <a:xfrm>
            <a:off x="2484438" y="318442"/>
            <a:ext cx="41751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sz="2400" b="1" i="1" dirty="0" smtClean="0">
                <a:solidFill>
                  <a:srgbClr val="FFFFFF"/>
                </a:solidFill>
                <a:latin typeface="Batang" pitchFamily="18" charset="-127"/>
                <a:cs typeface="Times New Roman" pitchFamily="18" charset="0"/>
              </a:rPr>
              <a:t>References</a:t>
            </a:r>
            <a:endParaRPr lang="en-US" sz="2400" b="1" i="1" dirty="0">
              <a:solidFill>
                <a:srgbClr val="FFFFFF"/>
              </a:solidFill>
              <a:latin typeface="Batang" pitchFamily="18" charset="-127"/>
              <a:cs typeface="Times New Roman" pitchFamily="18" charset="0"/>
            </a:endParaRPr>
          </a:p>
        </p:txBody>
      </p:sp>
      <p:sp>
        <p:nvSpPr>
          <p:cNvPr id="17429" name="Rectangle 30"/>
          <p:cNvSpPr>
            <a:spLocks noChangeArrowheads="1"/>
          </p:cNvSpPr>
          <p:nvPr/>
        </p:nvSpPr>
        <p:spPr bwMode="auto">
          <a:xfrm>
            <a:off x="8604250" y="64008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dirty="0" smtClean="0">
                <a:solidFill>
                  <a:srgbClr val="000000"/>
                </a:solidFill>
                <a:latin typeface="Times New Roman" pitchFamily="18" charset="0"/>
                <a:ea typeface="Gulim" pitchFamily="34" charset="-127"/>
                <a:cs typeface="Times New Roman" pitchFamily="18" charset="0"/>
              </a:rPr>
              <a:t>17</a:t>
            </a:r>
            <a:r>
              <a:rPr lang="en-US" altLang="ko-KR" sz="2400" i="1" dirty="0" smtClean="0">
                <a:solidFill>
                  <a:srgbClr val="000000"/>
                </a:solidFill>
                <a:latin typeface="Times New Roman" pitchFamily="18" charset="0"/>
                <a:ea typeface="Gulim" pitchFamily="34" charset="-127"/>
                <a:cs typeface="Times New Roman" pitchFamily="18" charset="0"/>
              </a:rPr>
              <a:t> </a:t>
            </a:r>
            <a:endParaRPr lang="en-US" altLang="ko-KR" sz="2400" i="1" dirty="0">
              <a:solidFill>
                <a:srgbClr val="000000"/>
              </a:solidFill>
              <a:latin typeface="Times New Roman" pitchFamily="18" charset="0"/>
              <a:ea typeface="Gulim" pitchFamily="34" charset="-127"/>
              <a:cs typeface="Times New Roman" pitchFamily="18" charset="0"/>
            </a:endParaRPr>
          </a:p>
        </p:txBody>
      </p:sp>
      <p:sp>
        <p:nvSpPr>
          <p:cNvPr id="2" name="TextBox 1"/>
          <p:cNvSpPr txBox="1"/>
          <p:nvPr/>
        </p:nvSpPr>
        <p:spPr>
          <a:xfrm>
            <a:off x="465513" y="1196752"/>
            <a:ext cx="7994405" cy="5053178"/>
          </a:xfrm>
          <a:prstGeom prst="rect">
            <a:avLst/>
          </a:prstGeom>
          <a:noFill/>
        </p:spPr>
        <p:txBody>
          <a:bodyPr wrap="square" rtlCol="1">
            <a:spAutoFit/>
          </a:bodyPr>
          <a:lstStyle/>
          <a:p>
            <a:pPr lvl="0" algn="just" rtl="0">
              <a:lnSpc>
                <a:spcPct val="115000"/>
              </a:lnSpc>
              <a:spcAft>
                <a:spcPts val="1000"/>
              </a:spcAft>
            </a:pPr>
            <a:r>
              <a:rPr lang="en-US" dirty="0" smtClean="0">
                <a:latin typeface="Times New Roman"/>
              </a:rPr>
              <a:t>9. M</a:t>
            </a:r>
            <a:r>
              <a:rPr lang="en-US" dirty="0">
                <a:latin typeface="Times New Roman"/>
              </a:rPr>
              <a:t>. </a:t>
            </a:r>
            <a:r>
              <a:rPr lang="en-US" dirty="0" err="1">
                <a:latin typeface="Times New Roman"/>
              </a:rPr>
              <a:t>Znojil</a:t>
            </a:r>
            <a:r>
              <a:rPr lang="en-US" dirty="0">
                <a:latin typeface="Times New Roman"/>
              </a:rPr>
              <a:t>, </a:t>
            </a:r>
            <a:r>
              <a:rPr lang="en-US" i="1" dirty="0">
                <a:latin typeface="Times New Roman"/>
              </a:rPr>
              <a:t>J. Math Phys.</a:t>
            </a:r>
            <a:r>
              <a:rPr lang="en-US" dirty="0">
                <a:latin typeface="Times New Roman"/>
              </a:rPr>
              <a:t> </a:t>
            </a:r>
            <a:r>
              <a:rPr lang="en-US" b="1" dirty="0">
                <a:latin typeface="Times New Roman"/>
              </a:rPr>
              <a:t>31</a:t>
            </a:r>
            <a:r>
              <a:rPr lang="en-US" dirty="0">
                <a:latin typeface="Times New Roman"/>
              </a:rPr>
              <a:t>, (1990</a:t>
            </a:r>
            <a:r>
              <a:rPr lang="en-US" dirty="0" smtClean="0">
                <a:latin typeface="Times New Roman"/>
              </a:rPr>
              <a:t>).</a:t>
            </a:r>
            <a:endParaRPr lang="en-US" dirty="0" smtClean="0"/>
          </a:p>
          <a:p>
            <a:pPr lvl="0" algn="just" rtl="0">
              <a:lnSpc>
                <a:spcPct val="115000"/>
              </a:lnSpc>
              <a:spcAft>
                <a:spcPts val="1000"/>
              </a:spcAft>
            </a:pPr>
            <a:r>
              <a:rPr lang="en-US" dirty="0" smtClean="0">
                <a:latin typeface="Times New Roman"/>
              </a:rPr>
              <a:t>10. A. A. </a:t>
            </a:r>
            <a:r>
              <a:rPr lang="en-US" dirty="0" err="1" smtClean="0">
                <a:latin typeface="Times New Roman"/>
              </a:rPr>
              <a:t>Rajabi</a:t>
            </a:r>
            <a:r>
              <a:rPr lang="en-US" dirty="0" smtClean="0">
                <a:latin typeface="Times New Roman"/>
              </a:rPr>
              <a:t> and N. </a:t>
            </a:r>
            <a:r>
              <a:rPr lang="en-US" dirty="0" err="1" smtClean="0">
                <a:latin typeface="Times New Roman"/>
              </a:rPr>
              <a:t>Salehi</a:t>
            </a:r>
            <a:r>
              <a:rPr lang="en-US" dirty="0">
                <a:latin typeface="Times New Roman"/>
              </a:rPr>
              <a:t> </a:t>
            </a:r>
            <a:r>
              <a:rPr lang="en-US" dirty="0" smtClean="0">
                <a:latin typeface="Times New Roman"/>
              </a:rPr>
              <a:t>, </a:t>
            </a:r>
            <a:r>
              <a:rPr lang="en-US" i="1" dirty="0">
                <a:latin typeface="Times New Roman"/>
              </a:rPr>
              <a:t>Iranian Journal of Physics Research</a:t>
            </a:r>
            <a:r>
              <a:rPr lang="en-US" dirty="0" smtClean="0">
                <a:latin typeface="Times New Roman"/>
              </a:rPr>
              <a:t>, 8(3), 169-175 (2008).</a:t>
            </a:r>
          </a:p>
          <a:p>
            <a:pPr lvl="0" algn="just" rtl="0">
              <a:lnSpc>
                <a:spcPct val="115000"/>
              </a:lnSpc>
              <a:spcAft>
                <a:spcPts val="1000"/>
              </a:spcAft>
            </a:pPr>
            <a:r>
              <a:rPr lang="en-US" dirty="0" smtClean="0">
                <a:effectLst/>
                <a:latin typeface="Times New Roman"/>
              </a:rPr>
              <a:t>11. </a:t>
            </a:r>
            <a:r>
              <a:rPr lang="en-US" dirty="0">
                <a:latin typeface="Times New Roman"/>
                <a:ea typeface="Calibri"/>
              </a:rPr>
              <a:t>M. M. </a:t>
            </a:r>
            <a:r>
              <a:rPr lang="en-US" dirty="0" err="1">
                <a:latin typeface="Times New Roman"/>
                <a:ea typeface="Calibri"/>
              </a:rPr>
              <a:t>Giannini</a:t>
            </a:r>
            <a:r>
              <a:rPr lang="en-US" dirty="0">
                <a:latin typeface="Times New Roman"/>
                <a:ea typeface="Calibri"/>
              </a:rPr>
              <a:t>, E. </a:t>
            </a:r>
            <a:r>
              <a:rPr lang="en-US" dirty="0" err="1">
                <a:latin typeface="Times New Roman"/>
                <a:ea typeface="Calibri"/>
              </a:rPr>
              <a:t>Santopinto</a:t>
            </a:r>
            <a:r>
              <a:rPr lang="en-US" dirty="0">
                <a:latin typeface="Times New Roman"/>
                <a:ea typeface="Calibri"/>
              </a:rPr>
              <a:t> and A, </a:t>
            </a:r>
            <a:r>
              <a:rPr lang="en-US" dirty="0" err="1">
                <a:latin typeface="Times New Roman"/>
                <a:ea typeface="Calibri"/>
              </a:rPr>
              <a:t>Vassallo</a:t>
            </a:r>
            <a:r>
              <a:rPr lang="en-US" dirty="0">
                <a:latin typeface="Times New Roman"/>
                <a:ea typeface="Calibri"/>
              </a:rPr>
              <a:t>,</a:t>
            </a:r>
            <a:r>
              <a:rPr lang="en-US" i="1" dirty="0">
                <a:latin typeface="Times New Roman"/>
                <a:ea typeface="Calibri"/>
              </a:rPr>
              <a:t> Eur. Phys. J.</a:t>
            </a:r>
            <a:r>
              <a:rPr lang="en-US" dirty="0">
                <a:latin typeface="Times New Roman"/>
                <a:ea typeface="Calibri"/>
              </a:rPr>
              <a:t> </a:t>
            </a:r>
            <a:r>
              <a:rPr lang="en-US" b="1" dirty="0">
                <a:latin typeface="Times New Roman"/>
                <a:ea typeface="Calibri"/>
              </a:rPr>
              <a:t>A12</a:t>
            </a:r>
            <a:r>
              <a:rPr lang="en-US" dirty="0">
                <a:latin typeface="Times New Roman"/>
                <a:ea typeface="Calibri"/>
              </a:rPr>
              <a:t>, 447 (2001</a:t>
            </a:r>
            <a:r>
              <a:rPr lang="en-US" dirty="0" smtClean="0">
                <a:latin typeface="Times New Roman"/>
                <a:ea typeface="Calibri"/>
              </a:rPr>
              <a:t>).</a:t>
            </a:r>
          </a:p>
          <a:p>
            <a:pPr lvl="0" algn="just" rtl="0">
              <a:lnSpc>
                <a:spcPct val="115000"/>
              </a:lnSpc>
              <a:spcAft>
                <a:spcPts val="1000"/>
              </a:spcAft>
            </a:pPr>
            <a:r>
              <a:rPr lang="en-US" dirty="0" smtClean="0">
                <a:latin typeface="Times New Roman"/>
              </a:rPr>
              <a:t>12</a:t>
            </a:r>
            <a:r>
              <a:rPr lang="en-US" dirty="0">
                <a:latin typeface="Times New Roman"/>
              </a:rPr>
              <a:t>. N. </a:t>
            </a:r>
            <a:r>
              <a:rPr lang="en-US" dirty="0" err="1">
                <a:latin typeface="Times New Roman"/>
              </a:rPr>
              <a:t>Salehi</a:t>
            </a:r>
            <a:r>
              <a:rPr lang="en-US" dirty="0">
                <a:latin typeface="Times New Roman"/>
              </a:rPr>
              <a:t>, A. A. </a:t>
            </a:r>
            <a:r>
              <a:rPr lang="en-US" dirty="0" err="1">
                <a:latin typeface="Times New Roman"/>
              </a:rPr>
              <a:t>Rajabi</a:t>
            </a:r>
            <a:r>
              <a:rPr lang="en-US" dirty="0">
                <a:latin typeface="Times New Roman"/>
              </a:rPr>
              <a:t>, </a:t>
            </a:r>
            <a:r>
              <a:rPr lang="en-US" i="1" dirty="0">
                <a:latin typeface="Times New Roman"/>
              </a:rPr>
              <a:t>Modern Physics Letters A</a:t>
            </a:r>
            <a:r>
              <a:rPr lang="en-US" dirty="0">
                <a:latin typeface="Times New Roman"/>
              </a:rPr>
              <a:t>, Vol. 24, No. </a:t>
            </a:r>
            <a:r>
              <a:rPr lang="en-US" b="1" dirty="0">
                <a:latin typeface="Times New Roman"/>
              </a:rPr>
              <a:t>32</a:t>
            </a:r>
            <a:r>
              <a:rPr lang="en-US" dirty="0">
                <a:latin typeface="Times New Roman"/>
              </a:rPr>
              <a:t>, 2631-2637 (2009</a:t>
            </a:r>
            <a:r>
              <a:rPr lang="en-US" dirty="0" smtClean="0">
                <a:latin typeface="Times New Roman"/>
              </a:rPr>
              <a:t>).</a:t>
            </a:r>
          </a:p>
          <a:p>
            <a:pPr lvl="0" algn="just" rtl="0">
              <a:lnSpc>
                <a:spcPct val="115000"/>
              </a:lnSpc>
              <a:spcAft>
                <a:spcPts val="1000"/>
              </a:spcAft>
            </a:pPr>
            <a:r>
              <a:rPr lang="en-US" dirty="0" smtClean="0">
                <a:latin typeface="Times New Roman"/>
              </a:rPr>
              <a:t>13. </a:t>
            </a:r>
            <a:r>
              <a:rPr lang="en-US" dirty="0">
                <a:latin typeface="Times New Roman"/>
                <a:ea typeface="Calibri"/>
                <a:cs typeface="Arial"/>
              </a:rPr>
              <a:t>H. </a:t>
            </a:r>
            <a:r>
              <a:rPr lang="en-US" dirty="0" err="1">
                <a:latin typeface="Times New Roman"/>
                <a:ea typeface="Calibri"/>
                <a:cs typeface="Arial"/>
              </a:rPr>
              <a:t>Hassanabadi</a:t>
            </a:r>
            <a:r>
              <a:rPr lang="en-US" dirty="0">
                <a:latin typeface="Times New Roman"/>
                <a:ea typeface="Calibri"/>
                <a:cs typeface="Arial"/>
              </a:rPr>
              <a:t>, A. A. </a:t>
            </a:r>
            <a:r>
              <a:rPr lang="en-US" dirty="0" err="1">
                <a:latin typeface="Times New Roman"/>
                <a:ea typeface="Calibri"/>
                <a:cs typeface="Arial"/>
              </a:rPr>
              <a:t>Rajabi</a:t>
            </a:r>
            <a:r>
              <a:rPr lang="en-US" dirty="0">
                <a:latin typeface="Times New Roman"/>
                <a:ea typeface="Calibri"/>
                <a:cs typeface="Arial"/>
              </a:rPr>
              <a:t>, Modern Physics Letters A, Vol. 24, Nos. 11-13, 1043-1046 (2009</a:t>
            </a:r>
            <a:r>
              <a:rPr lang="en-US" dirty="0" smtClean="0">
                <a:latin typeface="Times New Roman"/>
                <a:ea typeface="Calibri"/>
                <a:cs typeface="Arial"/>
              </a:rPr>
              <a:t>).</a:t>
            </a:r>
          </a:p>
          <a:p>
            <a:pPr lvl="0" algn="just" rtl="0">
              <a:lnSpc>
                <a:spcPct val="115000"/>
              </a:lnSpc>
              <a:spcAft>
                <a:spcPts val="1000"/>
              </a:spcAft>
            </a:pPr>
            <a:r>
              <a:rPr lang="en-US" dirty="0" smtClean="0">
                <a:latin typeface="Times New Roman"/>
                <a:ea typeface="Calibri"/>
                <a:cs typeface="Arial"/>
              </a:rPr>
              <a:t>14. </a:t>
            </a:r>
            <a:r>
              <a:rPr lang="en-US" dirty="0">
                <a:latin typeface="Times New Roman"/>
                <a:ea typeface="Calibri"/>
              </a:rPr>
              <a:t>F. </a:t>
            </a:r>
            <a:r>
              <a:rPr lang="en-US" dirty="0" err="1">
                <a:latin typeface="Times New Roman"/>
                <a:ea typeface="Calibri"/>
              </a:rPr>
              <a:t>Gürsey</a:t>
            </a:r>
            <a:r>
              <a:rPr lang="en-US" dirty="0">
                <a:latin typeface="Times New Roman"/>
                <a:ea typeface="Calibri"/>
              </a:rPr>
              <a:t> and L.A. </a:t>
            </a:r>
            <a:r>
              <a:rPr lang="en-US" dirty="0" err="1">
                <a:latin typeface="Times New Roman"/>
                <a:ea typeface="Calibri"/>
              </a:rPr>
              <a:t>Radicati</a:t>
            </a:r>
            <a:r>
              <a:rPr lang="en-US" dirty="0">
                <a:latin typeface="Times New Roman"/>
                <a:ea typeface="Calibri"/>
              </a:rPr>
              <a:t> , </a:t>
            </a:r>
            <a:r>
              <a:rPr lang="en-US" i="1" dirty="0">
                <a:latin typeface="Times New Roman"/>
                <a:ea typeface="Calibri"/>
              </a:rPr>
              <a:t>Phys. Rev. </a:t>
            </a:r>
            <a:r>
              <a:rPr lang="en-US" i="1" dirty="0" err="1">
                <a:latin typeface="Times New Roman"/>
                <a:ea typeface="Calibri"/>
              </a:rPr>
              <a:t>Lett</a:t>
            </a:r>
            <a:r>
              <a:rPr lang="en-US" i="1" dirty="0">
                <a:latin typeface="Times New Roman"/>
                <a:ea typeface="Calibri"/>
              </a:rPr>
              <a:t>.</a:t>
            </a:r>
            <a:r>
              <a:rPr lang="en-US" dirty="0">
                <a:latin typeface="Times New Roman"/>
                <a:ea typeface="Calibri"/>
              </a:rPr>
              <a:t> </a:t>
            </a:r>
            <a:r>
              <a:rPr lang="en-US" b="1" dirty="0">
                <a:latin typeface="Times New Roman"/>
                <a:ea typeface="Calibri"/>
              </a:rPr>
              <a:t>13</a:t>
            </a:r>
            <a:r>
              <a:rPr lang="en-US" dirty="0">
                <a:latin typeface="Times New Roman"/>
                <a:ea typeface="Calibri"/>
              </a:rPr>
              <a:t>, 173 (1964).</a:t>
            </a:r>
            <a:endParaRPr lang="en-US" dirty="0">
              <a:latin typeface="Calibri"/>
              <a:ea typeface="Calibri"/>
              <a:cs typeface="Arial"/>
            </a:endParaRPr>
          </a:p>
          <a:p>
            <a:pPr lvl="0" algn="just" rtl="0">
              <a:lnSpc>
                <a:spcPct val="115000"/>
              </a:lnSpc>
              <a:spcAft>
                <a:spcPts val="1000"/>
              </a:spcAft>
            </a:pPr>
            <a:r>
              <a:rPr lang="en-US" dirty="0">
                <a:latin typeface="Times New Roman"/>
              </a:rPr>
              <a:t>15. M. M. </a:t>
            </a:r>
            <a:r>
              <a:rPr lang="en-US" dirty="0" err="1">
                <a:latin typeface="Times New Roman"/>
              </a:rPr>
              <a:t>Giannini</a:t>
            </a:r>
            <a:r>
              <a:rPr lang="en-US" dirty="0">
                <a:latin typeface="Times New Roman"/>
              </a:rPr>
              <a:t>, E. </a:t>
            </a:r>
            <a:r>
              <a:rPr lang="en-US" dirty="0" err="1">
                <a:latin typeface="Times New Roman"/>
              </a:rPr>
              <a:t>Santopinto</a:t>
            </a:r>
            <a:r>
              <a:rPr lang="en-US" dirty="0">
                <a:latin typeface="Times New Roman"/>
              </a:rPr>
              <a:t>, and </a:t>
            </a:r>
            <a:r>
              <a:rPr lang="en-US" dirty="0" err="1">
                <a:latin typeface="Times New Roman"/>
              </a:rPr>
              <a:t>A.Vassallo</a:t>
            </a:r>
            <a:r>
              <a:rPr lang="en-US" dirty="0">
                <a:latin typeface="Times New Roman"/>
              </a:rPr>
              <a:t>, </a:t>
            </a:r>
            <a:r>
              <a:rPr lang="en-US" i="1" dirty="0" err="1">
                <a:latin typeface="Times New Roman"/>
              </a:rPr>
              <a:t>Eur.Phys.J</a:t>
            </a:r>
            <a:r>
              <a:rPr lang="en-US" i="1" dirty="0">
                <a:latin typeface="Times New Roman"/>
              </a:rPr>
              <a:t>.</a:t>
            </a:r>
            <a:r>
              <a:rPr lang="en-US" dirty="0">
                <a:latin typeface="Times New Roman"/>
              </a:rPr>
              <a:t> </a:t>
            </a:r>
            <a:r>
              <a:rPr lang="en-US" b="1" dirty="0">
                <a:latin typeface="Times New Roman"/>
              </a:rPr>
              <a:t>A25,</a:t>
            </a:r>
            <a:r>
              <a:rPr lang="en-US" dirty="0">
                <a:latin typeface="Times New Roman"/>
              </a:rPr>
              <a:t> 241-247(2005</a:t>
            </a:r>
            <a:r>
              <a:rPr lang="en-US" dirty="0" smtClean="0">
                <a:latin typeface="Times New Roman"/>
              </a:rPr>
              <a:t>).</a:t>
            </a:r>
          </a:p>
          <a:p>
            <a:pPr lvl="0" algn="just" rtl="0">
              <a:lnSpc>
                <a:spcPct val="115000"/>
              </a:lnSpc>
              <a:spcAft>
                <a:spcPts val="1000"/>
              </a:spcAft>
            </a:pPr>
            <a:r>
              <a:rPr lang="en-US" dirty="0" smtClean="0">
                <a:latin typeface="Times New Roman"/>
              </a:rPr>
              <a:t>16. </a:t>
            </a:r>
            <a:r>
              <a:rPr lang="en-US" dirty="0">
                <a:latin typeface="Times New Roman"/>
                <a:ea typeface="Calibri"/>
                <a:cs typeface="Arial"/>
              </a:rPr>
              <a:t>R. </a:t>
            </a:r>
            <a:r>
              <a:rPr lang="en-US" dirty="0" err="1">
                <a:latin typeface="Times New Roman"/>
                <a:ea typeface="Calibri"/>
                <a:cs typeface="Arial"/>
              </a:rPr>
              <a:t>Bijker</a:t>
            </a:r>
            <a:r>
              <a:rPr lang="en-US" dirty="0">
                <a:latin typeface="Times New Roman"/>
                <a:ea typeface="Calibri"/>
                <a:cs typeface="Arial"/>
              </a:rPr>
              <a:t>, </a:t>
            </a:r>
            <a:r>
              <a:rPr lang="en-US" dirty="0" err="1">
                <a:latin typeface="Times New Roman"/>
                <a:ea typeface="Calibri"/>
                <a:cs typeface="Arial"/>
              </a:rPr>
              <a:t>M.M.Giannini</a:t>
            </a:r>
            <a:r>
              <a:rPr lang="en-US" dirty="0">
                <a:latin typeface="Times New Roman"/>
                <a:ea typeface="Calibri"/>
                <a:cs typeface="Arial"/>
              </a:rPr>
              <a:t> and </a:t>
            </a:r>
            <a:r>
              <a:rPr lang="en-US" dirty="0" err="1">
                <a:latin typeface="Times New Roman"/>
                <a:ea typeface="Calibri"/>
                <a:cs typeface="Arial"/>
              </a:rPr>
              <a:t>E.Santopinto</a:t>
            </a:r>
            <a:r>
              <a:rPr lang="en-US" dirty="0">
                <a:latin typeface="Times New Roman"/>
                <a:ea typeface="Calibri"/>
                <a:cs typeface="Arial"/>
              </a:rPr>
              <a:t>, </a:t>
            </a:r>
            <a:r>
              <a:rPr lang="en-US" dirty="0" err="1">
                <a:latin typeface="Times New Roman"/>
                <a:ea typeface="Calibri"/>
                <a:cs typeface="Arial"/>
              </a:rPr>
              <a:t>Eur.Phys.J</a:t>
            </a:r>
            <a:r>
              <a:rPr lang="en-US" dirty="0">
                <a:latin typeface="Times New Roman"/>
                <a:ea typeface="Calibri"/>
                <a:cs typeface="Arial"/>
              </a:rPr>
              <a:t>. A22, 319 (2004</a:t>
            </a:r>
            <a:r>
              <a:rPr lang="en-US" dirty="0" smtClean="0">
                <a:latin typeface="Times New Roman"/>
                <a:ea typeface="Calibri"/>
                <a:cs typeface="Arial"/>
              </a:rPr>
              <a:t>).</a:t>
            </a:r>
          </a:p>
          <a:p>
            <a:pPr lvl="0" algn="justLow" rtl="0">
              <a:spcAft>
                <a:spcPts val="0"/>
              </a:spcAft>
            </a:pPr>
            <a:r>
              <a:rPr lang="en-US" dirty="0" smtClean="0">
                <a:latin typeface="Times New Roman"/>
                <a:ea typeface="Calibri"/>
                <a:cs typeface="Arial"/>
              </a:rPr>
              <a:t>17. </a:t>
            </a:r>
            <a:r>
              <a:rPr lang="en-US" dirty="0">
                <a:latin typeface="Times New Roman"/>
                <a:ea typeface="Calibri"/>
                <a:cs typeface="Arial"/>
              </a:rPr>
              <a:t>K.A. Olive et al. (Particle Data Group), Chin. Phys. C38, 090001 (2014</a:t>
            </a:r>
            <a:r>
              <a:rPr lang="en-US" dirty="0" smtClean="0">
                <a:latin typeface="Times New Roman"/>
                <a:ea typeface="Calibri"/>
                <a:cs typeface="Arial"/>
              </a:rPr>
              <a:t>).</a:t>
            </a:r>
            <a:endParaRPr lang="en-US" sz="2800" dirty="0">
              <a:latin typeface="Calibri"/>
              <a:ea typeface="Calibri"/>
              <a:cs typeface="Arial"/>
            </a:endParaRPr>
          </a:p>
        </p:txBody>
      </p:sp>
    </p:spTree>
    <p:extLst>
      <p:ext uri="{BB962C8B-B14F-4D97-AF65-F5344CB8AC3E}">
        <p14:creationId xmlns:p14="http://schemas.microsoft.com/office/powerpoint/2010/main" val="1171217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2771775" cy="1052513"/>
            <a:chOff x="1321" y="0"/>
            <a:chExt cx="1591" cy="576"/>
          </a:xfrm>
        </p:grpSpPr>
        <p:pic>
          <p:nvPicPr>
            <p:cNvPr id="28684"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6"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675"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28679" name="Rectangle 10"/>
          <p:cNvSpPr>
            <a:spLocks noChangeArrowheads="1"/>
          </p:cNvSpPr>
          <p:nvPr/>
        </p:nvSpPr>
        <p:spPr bwMode="auto">
          <a:xfrm>
            <a:off x="2411413" y="188913"/>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sz="3000" b="1" i="1">
                <a:solidFill>
                  <a:schemeClr val="bg1"/>
                </a:solidFill>
                <a:latin typeface="Batang" pitchFamily="18" charset="-127"/>
                <a:cs typeface="Times New Roman" pitchFamily="18" charset="0"/>
              </a:rPr>
              <a:t>Thanks</a:t>
            </a:r>
          </a:p>
        </p:txBody>
      </p:sp>
      <p:sp>
        <p:nvSpPr>
          <p:cNvPr id="48139" name="Text Box 11"/>
          <p:cNvSpPr txBox="1">
            <a:spLocks noChangeArrowheads="1"/>
          </p:cNvSpPr>
          <p:nvPr/>
        </p:nvSpPr>
        <p:spPr bwMode="auto">
          <a:xfrm>
            <a:off x="1476375" y="1989138"/>
            <a:ext cx="6477000" cy="731837"/>
          </a:xfrm>
          <a:prstGeom prst="rect">
            <a:avLst/>
          </a:prstGeom>
          <a:noFill/>
          <a:ln>
            <a:noFill/>
          </a:ln>
          <a:effectLst/>
          <a:extLst>
            <a:ext uri="{909E8E84-426E-40DD-AFC4-6F175D3DCCD1}">
              <a14:hiddenFill xmlns:a14="http://schemas.microsoft.com/office/drawing/2010/main">
                <a:gradFill rotWithShape="1">
                  <a:gsLst>
                    <a:gs pos="0">
                      <a:srgbClr val="76762F"/>
                    </a:gs>
                    <a:gs pos="100000">
                      <a:srgbClr val="FFFF66"/>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4800" b="1">
                <a:solidFill>
                  <a:srgbClr val="0000FF"/>
                </a:solidFill>
                <a:latin typeface="1 Dutch801 XBdIt BT Italic" pitchFamily="18" charset="0"/>
                <a:cs typeface="Times New Roman" pitchFamily="18" charset="0"/>
              </a:rPr>
              <a:t>THANKS FOR YOUR</a:t>
            </a:r>
          </a:p>
        </p:txBody>
      </p:sp>
      <p:sp>
        <p:nvSpPr>
          <p:cNvPr id="48140" name="Text Box 12"/>
          <p:cNvSpPr txBox="1">
            <a:spLocks noChangeArrowheads="1"/>
          </p:cNvSpPr>
          <p:nvPr/>
        </p:nvSpPr>
        <p:spPr bwMode="auto">
          <a:xfrm>
            <a:off x="838200" y="3200400"/>
            <a:ext cx="7694613" cy="731838"/>
          </a:xfrm>
          <a:prstGeom prst="rect">
            <a:avLst/>
          </a:prstGeom>
          <a:noFill/>
          <a:ln>
            <a:noFill/>
          </a:ln>
          <a:effectLst/>
          <a:extLst>
            <a:ext uri="{909E8E84-426E-40DD-AFC4-6F175D3DCCD1}">
              <a14:hiddenFill xmlns:a14="http://schemas.microsoft.com/office/drawing/2010/main">
                <a:gradFill rotWithShape="1">
                  <a:gsLst>
                    <a:gs pos="0">
                      <a:srgbClr val="76762F"/>
                    </a:gs>
                    <a:gs pos="100000">
                      <a:srgbClr val="FFFF66"/>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Bef>
                <a:spcPct val="50000"/>
              </a:spcBef>
            </a:pPr>
            <a:r>
              <a:rPr lang="en-US" sz="4800" b="1" dirty="0" smtClean="0">
                <a:solidFill>
                  <a:srgbClr val="FF0000"/>
                </a:solidFill>
                <a:latin typeface="Times New Roman" pitchFamily="18" charset="0"/>
                <a:cs typeface="Times New Roman" pitchFamily="18" charset="0"/>
              </a:rPr>
              <a:t> </a:t>
            </a:r>
            <a:r>
              <a:rPr lang="en-US" sz="4800" b="1" dirty="0">
                <a:solidFill>
                  <a:srgbClr val="FF0000"/>
                </a:solidFill>
                <a:latin typeface="Times New Roman" pitchFamily="18" charset="0"/>
                <a:cs typeface="Times New Roman" pitchFamily="18" charset="0"/>
              </a:rPr>
              <a:t>PRESENCE AND</a:t>
            </a:r>
          </a:p>
        </p:txBody>
      </p:sp>
      <p:sp>
        <p:nvSpPr>
          <p:cNvPr id="48141" name="Text Box 13"/>
          <p:cNvSpPr txBox="1">
            <a:spLocks noChangeArrowheads="1"/>
          </p:cNvSpPr>
          <p:nvPr/>
        </p:nvSpPr>
        <p:spPr bwMode="auto">
          <a:xfrm>
            <a:off x="2627313" y="4365625"/>
            <a:ext cx="4438650" cy="731838"/>
          </a:xfrm>
          <a:prstGeom prst="rect">
            <a:avLst/>
          </a:prstGeom>
          <a:noFill/>
          <a:ln>
            <a:noFill/>
          </a:ln>
          <a:effectLst/>
          <a:extLst>
            <a:ext uri="{909E8E84-426E-40DD-AFC4-6F175D3DCCD1}">
              <a14:hiddenFill xmlns:a14="http://schemas.microsoft.com/office/drawing/2010/main">
                <a:gradFill rotWithShape="1">
                  <a:gsLst>
                    <a:gs pos="0">
                      <a:srgbClr val="76762F"/>
                    </a:gs>
                    <a:gs pos="100000">
                      <a:srgbClr val="FFFF66"/>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pPr>
            <a:r>
              <a:rPr lang="en-US" sz="4800" b="1" dirty="0" smtClean="0">
                <a:solidFill>
                  <a:srgbClr val="FF0000"/>
                </a:solidFill>
                <a:latin typeface="Times New Roman" pitchFamily="18" charset="0"/>
                <a:cs typeface="Times New Roman" pitchFamily="18" charset="0"/>
              </a:rPr>
              <a:t>ATTENTION!</a:t>
            </a:r>
            <a:endParaRPr lang="en-US" sz="4800" b="1" dirty="0">
              <a:solidFill>
                <a:srgbClr val="FF0000"/>
              </a:solidFill>
              <a:latin typeface="Times New Roman" pitchFamily="18" charset="0"/>
              <a:cs typeface="Times New Roman" pitchFamily="18" charset="0"/>
            </a:endParaRPr>
          </a:p>
        </p:txBody>
      </p:sp>
      <p:sp>
        <p:nvSpPr>
          <p:cNvPr id="28683" name="Rectangle 14"/>
          <p:cNvSpPr>
            <a:spLocks noChangeArrowheads="1"/>
          </p:cNvSpPr>
          <p:nvPr/>
        </p:nvSpPr>
        <p:spPr bwMode="auto">
          <a:xfrm>
            <a:off x="8604250" y="6398568"/>
            <a:ext cx="5397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dirty="0" smtClean="0">
                <a:latin typeface="Times New Roman" pitchFamily="18" charset="0"/>
                <a:ea typeface="Gulim" pitchFamily="34" charset="-127"/>
                <a:cs typeface="Times New Roman" pitchFamily="18" charset="0"/>
              </a:rPr>
              <a:t>18</a:t>
            </a:r>
            <a:r>
              <a:rPr lang="en-US" altLang="ko-KR" sz="2400" i="1" dirty="0" smtClean="0">
                <a:latin typeface="Times New Roman" pitchFamily="18" charset="0"/>
                <a:ea typeface="Gulim" pitchFamily="34" charset="-127"/>
                <a:cs typeface="Times New Roman" pitchFamily="18" charset="0"/>
              </a:rPr>
              <a:t> </a:t>
            </a:r>
            <a:endParaRPr lang="en-US" altLang="ko-KR" sz="2400" i="1" dirty="0">
              <a:latin typeface="Times New Roman" pitchFamily="18" charset="0"/>
              <a:ea typeface="Gulim" pitchFamily="34" charset="-127"/>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path" presetSubtype="0" accel="50000" decel="50000" fill="hold" grpId="0" nodeType="withEffect">
                                  <p:stCondLst>
                                    <p:cond delay="0"/>
                                  </p:stCondLst>
                                  <p:childTnLst>
                                    <p:animMotion origin="layout" path="M 0 0  L 0.125 0  L 0.188 0.14533  L 0.125 0.28933  L 0 0.28933  L -0.063 0.14533  L 0 0  Z" pathEditMode="relative" ptsTypes="">
                                      <p:cBhvr>
                                        <p:cTn id="6" dur="2000" fill="hold"/>
                                        <p:tgtEl>
                                          <p:spTgt spid="48139"/>
                                        </p:tgtEl>
                                        <p:attrNameLst>
                                          <p:attrName>ppt_x</p:attrName>
                                          <p:attrName>ppt_y</p:attrName>
                                        </p:attrNameLst>
                                      </p:cBhvr>
                                    </p:animMotion>
                                  </p:childTnLst>
                                </p:cTn>
                              </p:par>
                              <p:par>
                                <p:cTn id="7" presetID="4" presetClass="path" presetSubtype="0" accel="50000" decel="50000" fill="hold" grpId="0" nodeType="withEffect">
                                  <p:stCondLst>
                                    <p:cond delay="0"/>
                                  </p:stCondLst>
                                  <p:childTnLst>
                                    <p:animMotion origin="layout" path="M 0 0  L 0.125 0  L 0.188 0.14533  L 0.125 0.28933  L 0 0.28933  L -0.063 0.14533  L 0 0  Z" pathEditMode="relative" ptsTypes="">
                                      <p:cBhvr>
                                        <p:cTn id="8" dur="2000" fill="hold"/>
                                        <p:tgtEl>
                                          <p:spTgt spid="48140"/>
                                        </p:tgtEl>
                                        <p:attrNameLst>
                                          <p:attrName>ppt_x</p:attrName>
                                          <p:attrName>ppt_y</p:attrName>
                                        </p:attrNameLst>
                                      </p:cBhvr>
                                    </p:animMotion>
                                  </p:childTnLst>
                                </p:cTn>
                              </p:par>
                              <p:par>
                                <p:cTn id="9" presetID="4" presetClass="path" presetSubtype="0" accel="50000" decel="50000" fill="hold" grpId="0" nodeType="withEffect">
                                  <p:stCondLst>
                                    <p:cond delay="0"/>
                                  </p:stCondLst>
                                  <p:childTnLst>
                                    <p:animMotion origin="layout" path="M 0 0  L 0.125 0  L 0.188 0.14533  L 0.125 0.28933  L 0 0.28933  L -0.063 0.14533  L 0 0  Z" pathEditMode="relative" ptsTypes="">
                                      <p:cBhvr>
                                        <p:cTn id="10" dur="2000" fill="hold"/>
                                        <p:tgtEl>
                                          <p:spTgt spid="4814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9" grpId="0"/>
      <p:bldP spid="48140" grpId="0"/>
      <p:bldP spid="48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4"/>
          <p:cNvGrpSpPr>
            <a:grpSpLocks/>
          </p:cNvGrpSpPr>
          <p:nvPr/>
        </p:nvGrpSpPr>
        <p:grpSpPr bwMode="auto">
          <a:xfrm>
            <a:off x="0" y="0"/>
            <a:ext cx="2771775" cy="981075"/>
            <a:chOff x="1321" y="0"/>
            <a:chExt cx="1591" cy="576"/>
          </a:xfrm>
        </p:grpSpPr>
        <p:pic>
          <p:nvPicPr>
            <p:cNvPr id="3082"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9"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5"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1"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12"/>
          <p:cNvSpPr>
            <a:spLocks noChangeArrowheads="1"/>
          </p:cNvSpPr>
          <p:nvPr/>
        </p:nvSpPr>
        <p:spPr bwMode="auto">
          <a:xfrm>
            <a:off x="2771775" y="0"/>
            <a:ext cx="3744913" cy="981075"/>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3079" name="Rectangle 25"/>
          <p:cNvSpPr>
            <a:spLocks noChangeArrowheads="1"/>
          </p:cNvSpPr>
          <p:nvPr/>
        </p:nvSpPr>
        <p:spPr bwMode="auto">
          <a:xfrm>
            <a:off x="2916238" y="26988"/>
            <a:ext cx="3313112"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sz="2400" b="1" i="1" dirty="0" smtClean="0">
                <a:solidFill>
                  <a:schemeClr val="bg1"/>
                </a:solidFill>
                <a:latin typeface="Batang" pitchFamily="18" charset="-127"/>
                <a:cs typeface="Times New Roman" pitchFamily="18" charset="0"/>
              </a:rPr>
              <a:t>Outline </a:t>
            </a:r>
            <a:r>
              <a:rPr lang="en-US" sz="2400" b="1" i="1" dirty="0">
                <a:solidFill>
                  <a:schemeClr val="bg1"/>
                </a:solidFill>
                <a:latin typeface="Batang" pitchFamily="18" charset="-127"/>
                <a:cs typeface="Times New Roman" pitchFamily="18" charset="0"/>
              </a:rPr>
              <a:t>of the </a:t>
            </a:r>
            <a:r>
              <a:rPr lang="en-US" sz="2400" b="1" i="1" dirty="0" err="1">
                <a:solidFill>
                  <a:schemeClr val="bg1"/>
                </a:solidFill>
                <a:latin typeface="Batang" pitchFamily="18" charset="-127"/>
                <a:cs typeface="Times New Roman" pitchFamily="18" charset="0"/>
              </a:rPr>
              <a:t>peresentation</a:t>
            </a:r>
            <a:endParaRPr lang="en-US" sz="2400" b="1" i="1" dirty="0">
              <a:solidFill>
                <a:schemeClr val="bg1"/>
              </a:solidFill>
              <a:latin typeface="Batang" pitchFamily="18" charset="-127"/>
              <a:cs typeface="Times New Roman" pitchFamily="18" charset="0"/>
            </a:endParaRPr>
          </a:p>
        </p:txBody>
      </p:sp>
      <p:sp>
        <p:nvSpPr>
          <p:cNvPr id="2081" name="Text Box 33"/>
          <p:cNvSpPr txBox="1">
            <a:spLocks noChangeArrowheads="1"/>
          </p:cNvSpPr>
          <p:nvPr/>
        </p:nvSpPr>
        <p:spPr bwMode="auto">
          <a:xfrm>
            <a:off x="233363" y="1341438"/>
            <a:ext cx="8821737"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spcBef>
                <a:spcPct val="50000"/>
              </a:spcBef>
              <a:buClr>
                <a:srgbClr val="800000"/>
              </a:buClr>
              <a:buSzPct val="170000"/>
              <a:buFont typeface="Wingdings" pitchFamily="2" charset="2"/>
              <a:buBlip>
                <a:blip r:embed="rId3"/>
              </a:buBlip>
            </a:pPr>
            <a:r>
              <a:rPr lang="en-US" sz="2000" b="1" dirty="0">
                <a:latin typeface="Times New Roman" pitchFamily="18" charset="0"/>
                <a:cs typeface="Times New Roman" pitchFamily="18" charset="0"/>
              </a:rPr>
              <a:t> </a:t>
            </a:r>
            <a:r>
              <a:rPr lang="en-US" sz="2000" dirty="0">
                <a:latin typeface="Times New Roman" pitchFamily="18" charset="0"/>
                <a:cs typeface="Calibri" pitchFamily="34" charset="0"/>
              </a:rPr>
              <a:t> The </a:t>
            </a:r>
            <a:r>
              <a:rPr lang="en-US" sz="2000" dirty="0" err="1">
                <a:latin typeface="Times New Roman" pitchFamily="18" charset="0"/>
                <a:cs typeface="Calibri" pitchFamily="34" charset="0"/>
              </a:rPr>
              <a:t>hypercentral</a:t>
            </a:r>
            <a:r>
              <a:rPr lang="en-US" sz="2000" dirty="0">
                <a:latin typeface="Times New Roman" pitchFamily="18" charset="0"/>
                <a:cs typeface="Calibri" pitchFamily="34" charset="0"/>
              </a:rPr>
              <a:t> Constituent Quark Model (</a:t>
            </a:r>
            <a:r>
              <a:rPr lang="en-US" sz="2000" dirty="0" err="1">
                <a:latin typeface="Times New Roman" pitchFamily="18" charset="0"/>
                <a:cs typeface="Calibri" pitchFamily="34" charset="0"/>
              </a:rPr>
              <a:t>hCQM</a:t>
            </a:r>
            <a:r>
              <a:rPr lang="en-US" sz="2000" dirty="0">
                <a:latin typeface="Times New Roman" pitchFamily="18" charset="0"/>
                <a:cs typeface="Calibri" pitchFamily="34" charset="0"/>
              </a:rPr>
              <a:t>).</a:t>
            </a:r>
          </a:p>
          <a:p>
            <a:pPr algn="l" rtl="0" eaLnBrk="1" hangingPunct="1">
              <a:spcBef>
                <a:spcPct val="50000"/>
              </a:spcBef>
              <a:buClr>
                <a:srgbClr val="800000"/>
              </a:buClr>
              <a:buSzPct val="170000"/>
            </a:pPr>
            <a:endParaRPr lang="en-US" sz="2000" dirty="0">
              <a:latin typeface="Times New Roman" pitchFamily="18" charset="0"/>
              <a:cs typeface="Calibri" pitchFamily="34" charset="0"/>
            </a:endParaRPr>
          </a:p>
          <a:p>
            <a:pPr algn="l" rtl="0" eaLnBrk="1" hangingPunct="1">
              <a:spcBef>
                <a:spcPct val="50000"/>
              </a:spcBef>
              <a:buClr>
                <a:srgbClr val="800000"/>
              </a:buClr>
              <a:buSzPct val="170000"/>
              <a:buFont typeface="Wingdings" pitchFamily="2" charset="2"/>
              <a:buBlip>
                <a:blip r:embed="rId3"/>
              </a:buBlip>
            </a:pPr>
            <a:r>
              <a:rPr lang="en-US" sz="2000" b="1" dirty="0">
                <a:latin typeface="Times New Roman" pitchFamily="18" charset="0"/>
                <a:cs typeface="Times New Roman" pitchFamily="18" charset="0"/>
              </a:rPr>
              <a:t>  </a:t>
            </a:r>
            <a:r>
              <a:rPr lang="en-US" sz="2000" dirty="0">
                <a:latin typeface="Times New Roman" pitchFamily="18" charset="0"/>
                <a:cs typeface="Calibri" pitchFamily="34" charset="0"/>
              </a:rPr>
              <a:t>Exact Solution of the Schrödinger Equation for </a:t>
            </a:r>
            <a:r>
              <a:rPr lang="en-US" sz="2000" dirty="0" err="1">
                <a:latin typeface="Times New Roman" pitchFamily="18" charset="0"/>
                <a:cs typeface="Calibri" pitchFamily="34" charset="0"/>
              </a:rPr>
              <a:t>Octic</a:t>
            </a:r>
            <a:r>
              <a:rPr lang="en-US" sz="2000" dirty="0">
                <a:latin typeface="Times New Roman" pitchFamily="18" charset="0"/>
                <a:cs typeface="Calibri" pitchFamily="34" charset="0"/>
              </a:rPr>
              <a:t> Potential</a:t>
            </a:r>
          </a:p>
          <a:p>
            <a:pPr algn="l" rtl="0" eaLnBrk="1" hangingPunct="1">
              <a:spcBef>
                <a:spcPct val="50000"/>
              </a:spcBef>
              <a:buClr>
                <a:srgbClr val="800000"/>
              </a:buClr>
              <a:buSzPct val="170000"/>
            </a:pPr>
            <a:endParaRPr lang="en-US" sz="2000" dirty="0">
              <a:latin typeface="Times New Roman" pitchFamily="18" charset="0"/>
              <a:cs typeface="Calibri" pitchFamily="34" charset="0"/>
            </a:endParaRPr>
          </a:p>
          <a:p>
            <a:pPr algn="l" rtl="0" eaLnBrk="1" hangingPunct="1">
              <a:spcBef>
                <a:spcPct val="50000"/>
              </a:spcBef>
              <a:buClr>
                <a:srgbClr val="800000"/>
              </a:buClr>
              <a:buSzPct val="170000"/>
              <a:buFont typeface="Wingdings" pitchFamily="2" charset="2"/>
              <a:buBlip>
                <a:blip r:embed="rId3"/>
              </a:buBlip>
            </a:pPr>
            <a:r>
              <a:rPr lang="en-US" sz="2000" b="1" dirty="0">
                <a:latin typeface="Times New Roman" pitchFamily="18" charset="0"/>
                <a:cs typeface="Times New Roman" pitchFamily="18" charset="0"/>
              </a:rPr>
              <a:t> </a:t>
            </a:r>
            <a:r>
              <a:rPr lang="en-US" sz="2000" dirty="0" smtClean="0">
                <a:latin typeface="Times New Roman" pitchFamily="18" charset="0"/>
                <a:cs typeface="Calibri" pitchFamily="34" charset="0"/>
              </a:rPr>
              <a:t>Introducing </a:t>
            </a:r>
            <a:r>
              <a:rPr lang="en-US" sz="2000" dirty="0">
                <a:latin typeface="Times New Roman" pitchFamily="18" charset="0"/>
                <a:cs typeface="Calibri" pitchFamily="34" charset="0"/>
              </a:rPr>
              <a:t>the </a:t>
            </a:r>
            <a:r>
              <a:rPr lang="en-US" sz="2000" dirty="0" err="1">
                <a:latin typeface="Times New Roman" pitchFamily="18" charset="0"/>
                <a:cs typeface="Calibri" pitchFamily="34" charset="0"/>
              </a:rPr>
              <a:t>Gürsey</a:t>
            </a:r>
            <a:r>
              <a:rPr lang="en-US" sz="2000" dirty="0">
                <a:latin typeface="Times New Roman" pitchFamily="18" charset="0"/>
                <a:cs typeface="Calibri" pitchFamily="34" charset="0"/>
              </a:rPr>
              <a:t> </a:t>
            </a:r>
            <a:r>
              <a:rPr lang="en-US" sz="2000" dirty="0" err="1">
                <a:latin typeface="Times New Roman" pitchFamily="18" charset="0"/>
                <a:cs typeface="Calibri" pitchFamily="34" charset="0"/>
              </a:rPr>
              <a:t>Radicati</a:t>
            </a:r>
            <a:r>
              <a:rPr lang="en-US" sz="2000" dirty="0">
                <a:latin typeface="Times New Roman" pitchFamily="18" charset="0"/>
                <a:cs typeface="Calibri" pitchFamily="34" charset="0"/>
              </a:rPr>
              <a:t> Mass Formula and Generalized GR Mass Formula</a:t>
            </a:r>
          </a:p>
          <a:p>
            <a:pPr algn="l" rtl="0" eaLnBrk="1" hangingPunct="1">
              <a:spcBef>
                <a:spcPct val="50000"/>
              </a:spcBef>
              <a:buClr>
                <a:srgbClr val="800000"/>
              </a:buClr>
              <a:buSzPct val="170000"/>
            </a:pPr>
            <a:endParaRPr lang="en-US" sz="2000" dirty="0">
              <a:latin typeface="Times New Roman" pitchFamily="18" charset="0"/>
              <a:cs typeface="Calibri" pitchFamily="34" charset="0"/>
            </a:endParaRPr>
          </a:p>
          <a:p>
            <a:pPr algn="l" rtl="0" eaLnBrk="1" hangingPunct="1">
              <a:spcBef>
                <a:spcPct val="50000"/>
              </a:spcBef>
              <a:buClr>
                <a:srgbClr val="800000"/>
              </a:buClr>
              <a:buSzPct val="170000"/>
              <a:buFont typeface="Wingdings" pitchFamily="2" charset="2"/>
              <a:buBlip>
                <a:blip r:embed="rId3"/>
              </a:buBlip>
            </a:pPr>
            <a:r>
              <a:rPr lang="en-US" sz="2000" dirty="0">
                <a:latin typeface="Times New Roman" pitchFamily="18" charset="0"/>
                <a:cs typeface="Calibri" pitchFamily="34" charset="0"/>
              </a:rPr>
              <a:t> Calculating the Masses of </a:t>
            </a:r>
            <a:r>
              <a:rPr lang="en-US" sz="2000" dirty="0" err="1">
                <a:latin typeface="Times New Roman" pitchFamily="18" charset="0"/>
                <a:cs typeface="Calibri" pitchFamily="34" charset="0"/>
              </a:rPr>
              <a:t>Nonstrange</a:t>
            </a:r>
            <a:r>
              <a:rPr lang="en-US" sz="2000" dirty="0">
                <a:latin typeface="Times New Roman" pitchFamily="18" charset="0"/>
                <a:cs typeface="Calibri" pitchFamily="34" charset="0"/>
              </a:rPr>
              <a:t> Baryons Resonances </a:t>
            </a:r>
          </a:p>
          <a:p>
            <a:pPr algn="l" rtl="0" eaLnBrk="1" hangingPunct="1">
              <a:spcBef>
                <a:spcPct val="50000"/>
              </a:spcBef>
              <a:buClr>
                <a:srgbClr val="800000"/>
              </a:buClr>
              <a:buSzPct val="170000"/>
            </a:pPr>
            <a:endParaRPr lang="en-US" sz="2000" b="1" dirty="0">
              <a:latin typeface="Times New Roman" pitchFamily="18" charset="0"/>
              <a:cs typeface="Times New Roman" pitchFamily="18" charset="0"/>
            </a:endParaRPr>
          </a:p>
        </p:txBody>
      </p:sp>
      <p:sp>
        <p:nvSpPr>
          <p:cNvPr id="3081" name="Rectangle 38"/>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2</a:t>
            </a:r>
            <a:r>
              <a:rPr lang="en-US" altLang="ko-KR" sz="2400" i="1">
                <a:latin typeface="Times New Roman" pitchFamily="18" charset="0"/>
                <a:ea typeface="Gulim" pitchFamily="34" charset="-127"/>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81"/>
                                        </p:tgtEl>
                                        <p:attrNameLst>
                                          <p:attrName>style.visibility</p:attrName>
                                        </p:attrNameLst>
                                      </p:cBhvr>
                                      <p:to>
                                        <p:strVal val="visible"/>
                                      </p:to>
                                    </p:set>
                                    <p:animEffect transition="in" filter="blinds(horizontal)">
                                      <p:cBhvr>
                                        <p:cTn id="7" dur="500"/>
                                        <p:tgtEl>
                                          <p:spTgt spid="2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0" y="0"/>
            <a:ext cx="2771775" cy="1052513"/>
            <a:chOff x="1321" y="0"/>
            <a:chExt cx="1591" cy="576"/>
          </a:xfrm>
        </p:grpSpPr>
        <p:pic>
          <p:nvPicPr>
            <p:cNvPr id="4113"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099"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10"/>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4103" name="Rectangle 11"/>
          <p:cNvSpPr>
            <a:spLocks noChangeArrowheads="1"/>
          </p:cNvSpPr>
          <p:nvPr/>
        </p:nvSpPr>
        <p:spPr bwMode="auto">
          <a:xfrm>
            <a:off x="2484438" y="0"/>
            <a:ext cx="417512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defRPr/>
            </a:pPr>
            <a:r>
              <a:rPr lang="en-US" sz="2800" dirty="0">
                <a:solidFill>
                  <a:schemeClr val="accent3"/>
                </a:solidFill>
                <a:latin typeface="Times New Roman" pitchFamily="18" charset="0"/>
                <a:cs typeface="Calibri" pitchFamily="34" charset="0"/>
              </a:rPr>
              <a:t>The </a:t>
            </a:r>
            <a:r>
              <a:rPr lang="en-US" sz="2800" dirty="0" err="1">
                <a:solidFill>
                  <a:schemeClr val="accent3"/>
                </a:solidFill>
                <a:latin typeface="Times New Roman" pitchFamily="18" charset="0"/>
                <a:cs typeface="Calibri" pitchFamily="34" charset="0"/>
              </a:rPr>
              <a:t>hypercentral</a:t>
            </a:r>
            <a:endParaRPr lang="en-US" sz="2800" dirty="0">
              <a:solidFill>
                <a:schemeClr val="accent3"/>
              </a:solidFill>
              <a:latin typeface="Times New Roman" pitchFamily="18" charset="0"/>
              <a:cs typeface="Calibri" pitchFamily="34" charset="0"/>
            </a:endParaRPr>
          </a:p>
          <a:p>
            <a:pPr algn="ctr" rtl="0">
              <a:defRPr/>
            </a:pPr>
            <a:r>
              <a:rPr lang="en-US" sz="2800" dirty="0">
                <a:solidFill>
                  <a:schemeClr val="accent3"/>
                </a:solidFill>
                <a:latin typeface="Times New Roman" pitchFamily="18" charset="0"/>
                <a:cs typeface="Calibri" pitchFamily="34" charset="0"/>
              </a:rPr>
              <a:t> Constituent Quark Model</a:t>
            </a:r>
            <a:endParaRPr lang="en-US" sz="3200" b="1" i="1" dirty="0">
              <a:solidFill>
                <a:schemeClr val="accent3"/>
              </a:solidFill>
              <a:latin typeface="Batang" pitchFamily="18" charset="-127"/>
              <a:cs typeface="Times New Roman" pitchFamily="18" charset="0"/>
            </a:endParaRPr>
          </a:p>
        </p:txBody>
      </p:sp>
      <p:sp>
        <p:nvSpPr>
          <p:cNvPr id="4108" name="Text Box 12"/>
          <p:cNvSpPr txBox="1">
            <a:spLocks noChangeArrowheads="1"/>
          </p:cNvSpPr>
          <p:nvPr/>
        </p:nvSpPr>
        <p:spPr bwMode="auto">
          <a:xfrm>
            <a:off x="179388" y="1196975"/>
            <a:ext cx="8766175"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eaLnBrk="1" hangingPunct="1">
              <a:spcBef>
                <a:spcPct val="50000"/>
              </a:spcBef>
              <a:buClr>
                <a:srgbClr val="FF0000"/>
              </a:buClr>
              <a:buSzPct val="140000"/>
              <a:buFont typeface="Wingdings" pitchFamily="2" charset="2"/>
              <a:buChar char="v"/>
            </a:pPr>
            <a:r>
              <a:rPr lang="en-US" sz="2000" dirty="0">
                <a:latin typeface="Times New Roman" pitchFamily="18" charset="0"/>
                <a:cs typeface="Times New Roman" pitchFamily="18" charset="0"/>
              </a:rPr>
              <a:t> </a:t>
            </a:r>
            <a:r>
              <a:rPr lang="en-US" sz="2000" dirty="0" err="1">
                <a:latin typeface="Times New Roman" pitchFamily="18" charset="0"/>
                <a:cs typeface="Calibri" pitchFamily="34" charset="0"/>
              </a:rPr>
              <a:t>Nonstrange</a:t>
            </a:r>
            <a:r>
              <a:rPr lang="en-US" sz="2000" dirty="0">
                <a:latin typeface="Times New Roman" pitchFamily="18" charset="0"/>
                <a:cs typeface="Calibri" pitchFamily="34" charset="0"/>
              </a:rPr>
              <a:t> baryon resonances with </a:t>
            </a:r>
            <a:r>
              <a:rPr lang="en-US" sz="2000" i="1" dirty="0">
                <a:latin typeface="Times New Roman" pitchFamily="18" charset="0"/>
                <a:cs typeface="Calibri" pitchFamily="34" charset="0"/>
              </a:rPr>
              <a:t>u </a:t>
            </a:r>
            <a:r>
              <a:rPr lang="en-US" sz="2000" dirty="0">
                <a:latin typeface="Times New Roman" pitchFamily="18" charset="0"/>
                <a:cs typeface="Calibri" pitchFamily="34" charset="0"/>
              </a:rPr>
              <a:t> and</a:t>
            </a:r>
            <a:r>
              <a:rPr lang="en-US" sz="2000" i="1" dirty="0">
                <a:latin typeface="Times New Roman" pitchFamily="18" charset="0"/>
                <a:cs typeface="Calibri" pitchFamily="34" charset="0"/>
              </a:rPr>
              <a:t> d</a:t>
            </a:r>
            <a:r>
              <a:rPr lang="en-US" sz="2000" dirty="0">
                <a:latin typeface="Times New Roman" pitchFamily="18" charset="0"/>
                <a:cs typeface="Calibri" pitchFamily="34" charset="0"/>
              </a:rPr>
              <a:t> quarks can be classiﬁed using the non-relativistic quark model. The Constituent Quark Models (CQMs) have been recently widely applied to the description of baryon properties and most attention has been devoted to the spectrum [1-7]. </a:t>
            </a:r>
          </a:p>
          <a:p>
            <a:pPr algn="just" rtl="0" eaLnBrk="1" hangingPunct="1">
              <a:spcBef>
                <a:spcPct val="50000"/>
              </a:spcBef>
              <a:buClr>
                <a:srgbClr val="FF0000"/>
              </a:buClr>
              <a:buSzPct val="140000"/>
              <a:buFont typeface="Wingdings" pitchFamily="2" charset="2"/>
              <a:buChar char="v"/>
            </a:pPr>
            <a:r>
              <a:rPr lang="en-US" sz="2000" dirty="0">
                <a:latin typeface="Times New Roman" pitchFamily="18" charset="0"/>
                <a:cs typeface="Calibri" pitchFamily="34" charset="0"/>
              </a:rPr>
              <a:t>We consider baryons as bound states of three quarks. After removing the center of mass coordinate R, the internal quark motion is described by the Jacobi coordinates :</a:t>
            </a:r>
          </a:p>
        </p:txBody>
      </p:sp>
      <p:sp>
        <p:nvSpPr>
          <p:cNvPr id="4112" name="Text Box 16"/>
          <p:cNvSpPr txBox="1">
            <a:spLocks noChangeArrowheads="1"/>
          </p:cNvSpPr>
          <p:nvPr/>
        </p:nvSpPr>
        <p:spPr bwMode="auto">
          <a:xfrm>
            <a:off x="179388" y="4237038"/>
            <a:ext cx="9217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r>
              <a:rPr lang="en-US" sz="2000">
                <a:latin typeface="Times New Roman" pitchFamily="18" charset="0"/>
              </a:rPr>
              <a:t>Such that:</a:t>
            </a:r>
            <a:endParaRPr lang="en-US" sz="2000"/>
          </a:p>
        </p:txBody>
      </p:sp>
      <p:sp>
        <p:nvSpPr>
          <p:cNvPr id="4106" name="Rectangle 24"/>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3</a:t>
            </a:r>
            <a:r>
              <a:rPr lang="en-US" altLang="ko-KR" sz="2400" i="1">
                <a:latin typeface="Times New Roman" pitchFamily="18" charset="0"/>
                <a:ea typeface="Gulim" pitchFamily="34" charset="-127"/>
                <a:cs typeface="Times New Roman" pitchFamily="18" charset="0"/>
              </a:rPr>
              <a:t> </a:t>
            </a:r>
          </a:p>
        </p:txBody>
      </p:sp>
      <p:pic>
        <p:nvPicPr>
          <p:cNvPr id="4107"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175" y="3429000"/>
            <a:ext cx="582295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0875" y="4437063"/>
            <a:ext cx="579755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16"/>
          <p:cNvSpPr txBox="1">
            <a:spLocks noChangeArrowheads="1"/>
          </p:cNvSpPr>
          <p:nvPr/>
        </p:nvSpPr>
        <p:spPr bwMode="auto">
          <a:xfrm>
            <a:off x="331788" y="5273675"/>
            <a:ext cx="9217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r>
              <a:rPr lang="en-US" sz="2000" dirty="0">
                <a:latin typeface="Times New Roman" pitchFamily="18" charset="0"/>
              </a:rPr>
              <a:t>Here </a:t>
            </a:r>
            <a:r>
              <a:rPr lang="en-US" sz="2000" i="1" dirty="0">
                <a:latin typeface="Times New Roman" pitchFamily="18" charset="0"/>
              </a:rPr>
              <a:t>m</a:t>
            </a:r>
            <a:r>
              <a:rPr lang="en-US" sz="2000" i="1" baseline="-25000" dirty="0">
                <a:latin typeface="Times New Roman" pitchFamily="18" charset="0"/>
              </a:rPr>
              <a:t>1</a:t>
            </a:r>
            <a:r>
              <a:rPr lang="en-US" sz="2000" dirty="0">
                <a:latin typeface="Times New Roman" pitchFamily="18" charset="0"/>
              </a:rPr>
              <a:t>, </a:t>
            </a:r>
            <a:r>
              <a:rPr lang="en-US" sz="2000" i="1" dirty="0">
                <a:latin typeface="Times New Roman" pitchFamily="18" charset="0"/>
              </a:rPr>
              <a:t>m</a:t>
            </a:r>
            <a:r>
              <a:rPr lang="en-US" sz="2000" i="1" baseline="-25000" dirty="0">
                <a:latin typeface="Times New Roman" pitchFamily="18" charset="0"/>
              </a:rPr>
              <a:t>2</a:t>
            </a:r>
            <a:r>
              <a:rPr lang="en-US" sz="2000" dirty="0">
                <a:latin typeface="Times New Roman" pitchFamily="18" charset="0"/>
              </a:rPr>
              <a:t> and </a:t>
            </a:r>
            <a:r>
              <a:rPr lang="en-US" sz="2000" i="1" dirty="0">
                <a:latin typeface="Times New Roman" pitchFamily="18" charset="0"/>
              </a:rPr>
              <a:t>m</a:t>
            </a:r>
            <a:r>
              <a:rPr lang="en-US" sz="2000" i="1" baseline="-25000" dirty="0">
                <a:latin typeface="Times New Roman" pitchFamily="18" charset="0"/>
              </a:rPr>
              <a:t>3</a:t>
            </a:r>
            <a:r>
              <a:rPr lang="en-US" sz="2000" baseline="-25000" dirty="0">
                <a:latin typeface="Times New Roman" pitchFamily="18" charset="0"/>
              </a:rPr>
              <a:t> </a:t>
            </a:r>
            <a:r>
              <a:rPr lang="en-US" sz="2000" dirty="0">
                <a:latin typeface="Times New Roman" pitchFamily="18" charset="0"/>
              </a:rPr>
              <a:t>are the constituent quark masses.</a:t>
            </a:r>
            <a:endParaRPr lang="en-US" sz="2000" dirty="0"/>
          </a:p>
        </p:txBody>
      </p:sp>
      <p:sp>
        <p:nvSpPr>
          <p:cNvPr id="20" name="Oval 15"/>
          <p:cNvSpPr>
            <a:spLocks noChangeArrowheads="1"/>
          </p:cNvSpPr>
          <p:nvPr/>
        </p:nvSpPr>
        <p:spPr bwMode="auto">
          <a:xfrm>
            <a:off x="8316913" y="4868863"/>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2</a:t>
            </a:r>
            <a:endParaRPr lang="en-US" sz="2000" b="1" dirty="0">
              <a:solidFill>
                <a:schemeClr val="bg1"/>
              </a:solidFill>
              <a:latin typeface="Times New Roman" pitchFamily="18" charset="0"/>
              <a:cs typeface="Times New Roman" pitchFamily="18" charset="0"/>
            </a:endParaRPr>
          </a:p>
        </p:txBody>
      </p:sp>
      <p:sp>
        <p:nvSpPr>
          <p:cNvPr id="21" name="Oval 15"/>
          <p:cNvSpPr>
            <a:spLocks noChangeArrowheads="1"/>
          </p:cNvSpPr>
          <p:nvPr/>
        </p:nvSpPr>
        <p:spPr bwMode="auto">
          <a:xfrm>
            <a:off x="8235950" y="3617119"/>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a:t>
            </a:r>
            <a:endParaRPr lang="en-US"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8"/>
                                        </p:tgtEl>
                                        <p:attrNameLst>
                                          <p:attrName>style.visibility</p:attrName>
                                        </p:attrNameLst>
                                      </p:cBhvr>
                                      <p:to>
                                        <p:strVal val="visible"/>
                                      </p:to>
                                    </p:set>
                                    <p:animEffect transition="in" filter="fade">
                                      <p:cBhvr>
                                        <p:cTn id="7" dur="2000"/>
                                        <p:tgtEl>
                                          <p:spTgt spid="4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12"/>
                                        </p:tgtEl>
                                        <p:attrNameLst>
                                          <p:attrName>style.visibility</p:attrName>
                                        </p:attrNameLst>
                                      </p:cBhvr>
                                      <p:to>
                                        <p:strVal val="visible"/>
                                      </p:to>
                                    </p:set>
                                    <p:animEffect transition="in" filter="slide(fromBottom)">
                                      <p:cBhvr>
                                        <p:cTn id="12" dur="500"/>
                                        <p:tgtEl>
                                          <p:spTgt spid="41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slide(fromBottom)">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P spid="4112"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2771775" cy="1052513"/>
            <a:chOff x="1321" y="0"/>
            <a:chExt cx="1591" cy="576"/>
          </a:xfrm>
        </p:grpSpPr>
        <p:pic>
          <p:nvPicPr>
            <p:cNvPr id="5145"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6"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7"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23"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5127"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5142" name="Rectangle 43"/>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4</a:t>
            </a:r>
            <a:r>
              <a:rPr lang="en-US" altLang="ko-KR" sz="2400" i="1">
                <a:latin typeface="Times New Roman" pitchFamily="18" charset="0"/>
                <a:ea typeface="Gulim" pitchFamily="34" charset="-127"/>
                <a:cs typeface="Times New Roman" pitchFamily="18" charset="0"/>
              </a:rPr>
              <a:t> </a:t>
            </a:r>
          </a:p>
        </p:txBody>
      </p:sp>
      <p:grpSp>
        <p:nvGrpSpPr>
          <p:cNvPr id="2" name="Group 1"/>
          <p:cNvGrpSpPr/>
          <p:nvPr/>
        </p:nvGrpSpPr>
        <p:grpSpPr>
          <a:xfrm>
            <a:off x="98424" y="1222168"/>
            <a:ext cx="8650289" cy="1029015"/>
            <a:chOff x="98424" y="1222168"/>
            <a:chExt cx="8650289" cy="1029015"/>
          </a:xfrm>
        </p:grpSpPr>
        <p:sp>
          <p:nvSpPr>
            <p:cNvPr id="28" name="Text Box 16"/>
            <p:cNvSpPr txBox="1">
              <a:spLocks noChangeArrowheads="1"/>
            </p:cNvSpPr>
            <p:nvPr/>
          </p:nvSpPr>
          <p:spPr bwMode="auto">
            <a:xfrm>
              <a:off x="98424" y="1222168"/>
              <a:ext cx="8650289"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buFont typeface="Wingdings" pitchFamily="2" charset="2"/>
                <a:buChar char="v"/>
              </a:pPr>
              <a:r>
                <a:rPr lang="en-US" sz="2000" dirty="0" smtClean="0">
                  <a:latin typeface="Times New Roman" pitchFamily="18" charset="0"/>
                  <a:cs typeface="Calibri" pitchFamily="34" charset="0"/>
                </a:rPr>
                <a:t>In </a:t>
              </a:r>
              <a:r>
                <a:rPr lang="en-US" sz="2000" dirty="0">
                  <a:latin typeface="Times New Roman" pitchFamily="18" charset="0"/>
                  <a:cs typeface="Calibri" pitchFamily="34" charset="0"/>
                </a:rPr>
                <a:t>order to describe three - quark dynamics, it is convenient to introduce the </a:t>
              </a:r>
              <a:r>
                <a:rPr lang="en-US" sz="2000" dirty="0" err="1">
                  <a:latin typeface="Times New Roman" pitchFamily="18" charset="0"/>
                  <a:cs typeface="Calibri" pitchFamily="34" charset="0"/>
                </a:rPr>
                <a:t>hypersperical</a:t>
              </a:r>
              <a:r>
                <a:rPr lang="en-US" sz="2000" dirty="0">
                  <a:latin typeface="Times New Roman" pitchFamily="18" charset="0"/>
                  <a:cs typeface="Calibri" pitchFamily="34" charset="0"/>
                </a:rPr>
                <a:t> coordinates, which are obtained by substituting the absolute </a:t>
              </a:r>
              <a:r>
                <a:rPr lang="en-US" sz="2000" dirty="0" smtClean="0">
                  <a:latin typeface="Times New Roman" pitchFamily="18" charset="0"/>
                  <a:cs typeface="Calibri" pitchFamily="34" charset="0"/>
                </a:rPr>
                <a:t>values      and   </a:t>
              </a:r>
              <a:r>
                <a:rPr lang="en-US" sz="2000" dirty="0" smtClean="0">
                  <a:latin typeface="Calibri" pitchFamily="34" charset="0"/>
                  <a:cs typeface="Calibri" pitchFamily="34" charset="0"/>
                </a:rPr>
                <a:t> </a:t>
              </a:r>
              <a:r>
                <a:rPr lang="en-US" sz="2000" dirty="0">
                  <a:latin typeface="Times New Roman" pitchFamily="18" charset="0"/>
                  <a:cs typeface="Calibri" pitchFamily="34" charset="0"/>
                </a:rPr>
                <a:t>by:</a:t>
              </a:r>
              <a:endParaRPr lang="en-US" sz="2000" dirty="0"/>
            </a:p>
          </p:txBody>
        </p:sp>
        <p:pic>
          <p:nvPicPr>
            <p:cNvPr id="29"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4247" y="1949558"/>
              <a:ext cx="4111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1075" y="1869691"/>
              <a:ext cx="300038"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48" name="Picture 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848" y="2100370"/>
            <a:ext cx="4894957" cy="74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481393" y="2903744"/>
            <a:ext cx="7202079" cy="434484"/>
            <a:chOff x="481393" y="2903744"/>
            <a:chExt cx="7202079" cy="434484"/>
          </a:xfrm>
        </p:grpSpPr>
        <p:sp>
          <p:nvSpPr>
            <p:cNvPr id="36" name="Text Box 16"/>
            <p:cNvSpPr txBox="1">
              <a:spLocks noChangeArrowheads="1"/>
            </p:cNvSpPr>
            <p:nvPr/>
          </p:nvSpPr>
          <p:spPr bwMode="auto">
            <a:xfrm>
              <a:off x="481393" y="2924888"/>
              <a:ext cx="72020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spcAft>
                  <a:spcPts val="0"/>
                </a:spcAft>
              </a:pPr>
              <a:r>
                <a:rPr lang="en-US" sz="2000" dirty="0" smtClean="0">
                  <a:effectLst/>
                  <a:latin typeface="Times New Roman"/>
                  <a:ea typeface="Calibri"/>
                  <a:cs typeface="Arial"/>
                </a:rPr>
                <a:t>where </a:t>
              </a:r>
              <a:r>
                <a:rPr lang="en-US" sz="2000" b="1" i="1" dirty="0" smtClean="0">
                  <a:effectLst/>
                  <a:latin typeface="Times New Roman"/>
                  <a:ea typeface="Calibri"/>
                  <a:cs typeface="Arial"/>
                </a:rPr>
                <a:t>x</a:t>
              </a:r>
              <a:r>
                <a:rPr lang="en-US" sz="2000" dirty="0" smtClean="0">
                  <a:effectLst/>
                  <a:latin typeface="Times New Roman"/>
                  <a:ea typeface="Calibri"/>
                  <a:cs typeface="Arial"/>
                </a:rPr>
                <a:t> is the </a:t>
              </a:r>
              <a:r>
                <a:rPr lang="en-US" sz="2000" dirty="0" err="1" smtClean="0">
                  <a:effectLst/>
                  <a:latin typeface="Times New Roman"/>
                  <a:ea typeface="Calibri"/>
                  <a:cs typeface="Arial"/>
                </a:rPr>
                <a:t>hyperradius</a:t>
              </a:r>
              <a:r>
                <a:rPr lang="en-US" sz="2000" dirty="0" smtClean="0">
                  <a:effectLst/>
                  <a:latin typeface="Times New Roman"/>
                  <a:ea typeface="Calibri"/>
                  <a:cs typeface="Arial"/>
                </a:rPr>
                <a:t> and   </a:t>
              </a:r>
              <a:r>
                <a:rPr lang="en-US" sz="2000" dirty="0" smtClean="0">
                  <a:effectLst/>
                  <a:latin typeface="Times New Roman"/>
                  <a:ea typeface="Times New Roman"/>
                  <a:cs typeface="Arial"/>
                </a:rPr>
                <a:t> is the </a:t>
              </a:r>
              <a:r>
                <a:rPr lang="en-US" sz="2000" dirty="0" err="1" smtClean="0">
                  <a:effectLst/>
                  <a:latin typeface="Times New Roman"/>
                  <a:ea typeface="Times New Roman"/>
                  <a:cs typeface="Arial"/>
                </a:rPr>
                <a:t>hyperangle</a:t>
              </a:r>
              <a:r>
                <a:rPr lang="en-US" sz="2000" dirty="0" smtClean="0">
                  <a:effectLst/>
                  <a:latin typeface="Times New Roman"/>
                  <a:ea typeface="Times New Roman"/>
                  <a:cs typeface="Arial"/>
                </a:rPr>
                <a:t>. </a:t>
              </a:r>
              <a:endParaRPr lang="en-US" sz="2000" dirty="0" smtClean="0">
                <a:effectLst/>
                <a:latin typeface="Calibri"/>
                <a:ea typeface="Calibri"/>
                <a:cs typeface="Arial"/>
              </a:endParaRPr>
            </a:p>
          </p:txBody>
        </p:sp>
        <p:pic>
          <p:nvPicPr>
            <p:cNvPr id="5152" name="Picture 3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2159" y="2903744"/>
              <a:ext cx="285130" cy="434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54" name="Picture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9200" y="-42069"/>
            <a:ext cx="4170363"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33921" y="3789040"/>
            <a:ext cx="8280919" cy="830997"/>
          </a:xfrm>
          <a:prstGeom prst="rect">
            <a:avLst/>
          </a:prstGeom>
          <a:noFill/>
        </p:spPr>
        <p:txBody>
          <a:bodyPr wrap="square" rtlCol="1">
            <a:spAutoFit/>
          </a:bodyPr>
          <a:lstStyle/>
          <a:p>
            <a:pPr marL="342900" indent="-342900" algn="justLow" rtl="0">
              <a:buBlip>
                <a:blip r:embed="rId8"/>
              </a:buBlip>
            </a:pPr>
            <a:r>
              <a:rPr lang="en-US" sz="2400" b="1" dirty="0" smtClean="0">
                <a:effectLst/>
                <a:latin typeface="Times New Roman"/>
                <a:ea typeface="Calibri"/>
              </a:rPr>
              <a:t>In our model the interaction </a:t>
            </a:r>
            <a:r>
              <a:rPr lang="en-US" sz="2400" b="1" dirty="0">
                <a:latin typeface="Times New Roman"/>
                <a:ea typeface="Calibri"/>
              </a:rPr>
              <a:t>potential as the spherically symmetric </a:t>
            </a:r>
            <a:r>
              <a:rPr lang="en-US" sz="2400" b="1" dirty="0" err="1">
                <a:latin typeface="Times New Roman"/>
                <a:ea typeface="Calibri"/>
              </a:rPr>
              <a:t>octic</a:t>
            </a:r>
            <a:r>
              <a:rPr lang="en-US" sz="2400" b="1" dirty="0">
                <a:latin typeface="Times New Roman"/>
                <a:ea typeface="Calibri"/>
              </a:rPr>
              <a:t> potential: </a:t>
            </a:r>
            <a:endParaRPr lang="fa-IR" sz="2400" b="1" dirty="0">
              <a:latin typeface="Times New Roman"/>
              <a:ea typeface="Calibri"/>
            </a:endParaRPr>
          </a:p>
        </p:txBody>
      </p:sp>
      <p:pic>
        <p:nvPicPr>
          <p:cNvPr id="5155" name="Picture 3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43608" y="4842197"/>
            <a:ext cx="7560839" cy="73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Oval 15"/>
          <p:cNvSpPr>
            <a:spLocks noChangeArrowheads="1"/>
          </p:cNvSpPr>
          <p:nvPr/>
        </p:nvSpPr>
        <p:spPr bwMode="auto">
          <a:xfrm>
            <a:off x="8474075" y="5229638"/>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4</a:t>
            </a:r>
            <a:endParaRPr lang="en-US" sz="2000" b="1" dirty="0">
              <a:solidFill>
                <a:schemeClr val="bg1"/>
              </a:solidFill>
              <a:latin typeface="Times New Roman" pitchFamily="18" charset="0"/>
              <a:cs typeface="Times New Roman" pitchFamily="18" charset="0"/>
            </a:endParaRPr>
          </a:p>
        </p:txBody>
      </p:sp>
      <p:sp>
        <p:nvSpPr>
          <p:cNvPr id="45" name="Oval 15"/>
          <p:cNvSpPr>
            <a:spLocks noChangeArrowheads="1"/>
          </p:cNvSpPr>
          <p:nvPr/>
        </p:nvSpPr>
        <p:spPr bwMode="auto">
          <a:xfrm>
            <a:off x="8283040" y="2414339"/>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3</a:t>
            </a:r>
            <a:endParaRPr lang="en-US"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2771775" cy="1052513"/>
            <a:chOff x="1321" y="0"/>
            <a:chExt cx="1591" cy="576"/>
          </a:xfrm>
        </p:grpSpPr>
        <p:pic>
          <p:nvPicPr>
            <p:cNvPr id="6167"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47"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6151"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6160" name="Rectangle 36"/>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5</a:t>
            </a:r>
            <a:r>
              <a:rPr lang="en-US" altLang="ko-KR" sz="2400" i="1">
                <a:latin typeface="Times New Roman" pitchFamily="18" charset="0"/>
                <a:ea typeface="Gulim" pitchFamily="34" charset="-127"/>
                <a:cs typeface="Times New Roman" pitchFamily="18" charset="0"/>
              </a:rPr>
              <a:t> </a:t>
            </a:r>
          </a:p>
        </p:txBody>
      </p:sp>
      <p:sp>
        <p:nvSpPr>
          <p:cNvPr id="2" name="TextBox 1"/>
          <p:cNvSpPr txBox="1"/>
          <p:nvPr/>
        </p:nvSpPr>
        <p:spPr>
          <a:xfrm>
            <a:off x="466027" y="1196752"/>
            <a:ext cx="8223948" cy="2862322"/>
          </a:xfrm>
          <a:prstGeom prst="rect">
            <a:avLst/>
          </a:prstGeom>
          <a:noFill/>
        </p:spPr>
        <p:txBody>
          <a:bodyPr wrap="square" rtlCol="1">
            <a:spAutoFit/>
          </a:bodyPr>
          <a:lstStyle/>
          <a:p>
            <a:pPr marL="342900" indent="-342900" algn="justLow" rtl="0">
              <a:buBlip>
                <a:blip r:embed="rId3"/>
              </a:buBlip>
            </a:pPr>
            <a:r>
              <a:rPr lang="en-US" sz="2000" dirty="0">
                <a:latin typeface="Times New Roman" pitchFamily="18" charset="0"/>
                <a:cs typeface="Calibri" pitchFamily="34" charset="0"/>
              </a:rPr>
              <a:t>First we will solve the Schrödinger equation with spherically symmetric </a:t>
            </a:r>
            <a:r>
              <a:rPr lang="en-US" sz="2000" dirty="0" err="1">
                <a:latin typeface="Times New Roman" pitchFamily="18" charset="0"/>
                <a:cs typeface="Calibri" pitchFamily="34" charset="0"/>
              </a:rPr>
              <a:t>octic</a:t>
            </a:r>
            <a:r>
              <a:rPr lang="en-US" sz="2000" dirty="0">
                <a:latin typeface="Times New Roman" pitchFamily="18" charset="0"/>
                <a:cs typeface="Calibri" pitchFamily="34" charset="0"/>
              </a:rPr>
              <a:t> potential exactly by means of the </a:t>
            </a:r>
            <a:r>
              <a:rPr lang="en-US" sz="2000" dirty="0" err="1">
                <a:latin typeface="Times New Roman" pitchFamily="18" charset="0"/>
                <a:cs typeface="Calibri" pitchFamily="34" charset="0"/>
              </a:rPr>
              <a:t>ansatz</a:t>
            </a:r>
            <a:r>
              <a:rPr lang="en-US" sz="2000" dirty="0">
                <a:latin typeface="Times New Roman" pitchFamily="18" charset="0"/>
                <a:cs typeface="Calibri" pitchFamily="34" charset="0"/>
              </a:rPr>
              <a:t> method, and give the closed-form expressions for the energies then by using the generalized GR mass formula we can try to find the baryons mass. For </a:t>
            </a:r>
            <a:r>
              <a:rPr lang="en-US" sz="2000" dirty="0" err="1">
                <a:latin typeface="Times New Roman" pitchFamily="18" charset="0"/>
                <a:cs typeface="Calibri" pitchFamily="34" charset="0"/>
              </a:rPr>
              <a:t>hypercentral</a:t>
            </a:r>
            <a:r>
              <a:rPr lang="en-US" sz="2000" dirty="0">
                <a:latin typeface="Times New Roman" pitchFamily="18" charset="0"/>
                <a:cs typeface="Calibri" pitchFamily="34" charset="0"/>
              </a:rPr>
              <a:t> potentials, the Schrödinger equation, in the </a:t>
            </a:r>
            <a:r>
              <a:rPr lang="en-US" sz="2000" dirty="0" err="1">
                <a:latin typeface="Times New Roman" pitchFamily="18" charset="0"/>
                <a:cs typeface="Calibri" pitchFamily="34" charset="0"/>
              </a:rPr>
              <a:t>hyperspherical</a:t>
            </a:r>
            <a:r>
              <a:rPr lang="en-US" sz="2000" dirty="0">
                <a:latin typeface="Times New Roman" pitchFamily="18" charset="0"/>
                <a:cs typeface="Calibri" pitchFamily="34" charset="0"/>
              </a:rPr>
              <a:t> coordinates, is simply reduced to a single </a:t>
            </a:r>
            <a:r>
              <a:rPr lang="en-US" sz="2000" dirty="0" err="1">
                <a:latin typeface="Times New Roman" pitchFamily="18" charset="0"/>
                <a:cs typeface="Calibri" pitchFamily="34" charset="0"/>
              </a:rPr>
              <a:t>hyperradial</a:t>
            </a:r>
            <a:r>
              <a:rPr lang="en-US" sz="2000" dirty="0">
                <a:latin typeface="Times New Roman" pitchFamily="18" charset="0"/>
                <a:cs typeface="Calibri" pitchFamily="34" charset="0"/>
              </a:rPr>
              <a:t> equation, while the angular and </a:t>
            </a:r>
            <a:r>
              <a:rPr lang="en-US" sz="2000" dirty="0" err="1">
                <a:latin typeface="Times New Roman" pitchFamily="18" charset="0"/>
                <a:cs typeface="Calibri" pitchFamily="34" charset="0"/>
              </a:rPr>
              <a:t>hyperangular</a:t>
            </a:r>
            <a:r>
              <a:rPr lang="en-US" sz="2000" dirty="0">
                <a:latin typeface="Times New Roman" pitchFamily="18" charset="0"/>
                <a:cs typeface="Calibri" pitchFamily="34" charset="0"/>
              </a:rPr>
              <a:t> parts of the 3q-states are the known </a:t>
            </a:r>
            <a:r>
              <a:rPr lang="en-US" sz="2000" dirty="0" err="1">
                <a:latin typeface="Times New Roman" pitchFamily="18" charset="0"/>
                <a:cs typeface="Calibri" pitchFamily="34" charset="0"/>
              </a:rPr>
              <a:t>hyperspherical</a:t>
            </a:r>
            <a:r>
              <a:rPr lang="en-US" sz="2000" dirty="0">
                <a:latin typeface="Times New Roman" pitchFamily="18" charset="0"/>
                <a:cs typeface="Calibri" pitchFamily="34" charset="0"/>
              </a:rPr>
              <a:t> harmonics </a:t>
            </a:r>
            <a:r>
              <a:rPr lang="en-US" sz="2000" dirty="0" smtClean="0">
                <a:latin typeface="Times New Roman" pitchFamily="18" charset="0"/>
                <a:cs typeface="Calibri" pitchFamily="34" charset="0"/>
              </a:rPr>
              <a:t>[8].</a:t>
            </a:r>
          </a:p>
          <a:p>
            <a:pPr marL="342900" indent="-342900" algn="justLow" rtl="0">
              <a:buBlip>
                <a:blip r:embed="rId3"/>
              </a:buBlip>
            </a:pPr>
            <a:r>
              <a:rPr lang="en-US" sz="2000" dirty="0" smtClean="0">
                <a:effectLst/>
                <a:latin typeface="Times New Roman"/>
              </a:rPr>
              <a:t>Therefore the Hamiltonian will be:</a:t>
            </a:r>
            <a:r>
              <a:rPr lang="en-US" sz="2000" b="1" dirty="0" smtClean="0">
                <a:effectLst/>
                <a:latin typeface="Times New Roman"/>
              </a:rPr>
              <a:t> </a:t>
            </a:r>
            <a:endParaRPr lang="en-US" sz="2000" dirty="0" smtClean="0">
              <a:effectLst/>
            </a:endParaRPr>
          </a:p>
        </p:txBody>
      </p:sp>
      <p:pic>
        <p:nvPicPr>
          <p:cNvPr id="6175" name="Picture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1891" y="3501008"/>
            <a:ext cx="2262397" cy="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179512" y="4437112"/>
            <a:ext cx="8510463" cy="2073787"/>
            <a:chOff x="179512" y="4437112"/>
            <a:chExt cx="8510463" cy="2073787"/>
          </a:xfrm>
        </p:grpSpPr>
        <p:pic>
          <p:nvPicPr>
            <p:cNvPr id="6176" name="Picture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62758" y="4496578"/>
              <a:ext cx="743112" cy="408711"/>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16"/>
            <p:cNvSpPr txBox="1">
              <a:spLocks noChangeArrowheads="1"/>
            </p:cNvSpPr>
            <p:nvPr/>
          </p:nvSpPr>
          <p:spPr bwMode="auto">
            <a:xfrm>
              <a:off x="273050" y="4437112"/>
              <a:ext cx="84169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r>
                <a:rPr lang="en-US" sz="2000" dirty="0" smtClean="0">
                  <a:effectLst/>
                  <a:latin typeface="Times New Roman"/>
                  <a:ea typeface="Calibri"/>
                </a:rPr>
                <a:t>        and the </a:t>
              </a:r>
              <a:r>
                <a:rPr lang="en-US" sz="2000" dirty="0" err="1" smtClean="0">
                  <a:effectLst/>
                  <a:latin typeface="Times New Roman"/>
                  <a:ea typeface="Calibri"/>
                </a:rPr>
                <a:t>hyperradial</a:t>
              </a:r>
              <a:r>
                <a:rPr lang="en-US" sz="2000" dirty="0" smtClean="0">
                  <a:effectLst/>
                  <a:latin typeface="Times New Roman"/>
                  <a:ea typeface="Calibri"/>
                </a:rPr>
                <a:t> wave function         </a:t>
              </a:r>
              <a:r>
                <a:rPr lang="en-US" sz="2000" dirty="0" smtClean="0">
                  <a:effectLst/>
                  <a:latin typeface="CMR10"/>
                  <a:ea typeface="Calibri"/>
                  <a:cs typeface="CMR10"/>
                </a:rPr>
                <a:t>    </a:t>
              </a:r>
              <a:r>
                <a:rPr lang="en-US" sz="2000" dirty="0" smtClean="0">
                  <a:effectLst/>
                  <a:latin typeface="Times New Roman"/>
                  <a:ea typeface="Calibri"/>
                </a:rPr>
                <a:t>is determined by the </a:t>
              </a:r>
              <a:r>
                <a:rPr lang="en-US" sz="2000" dirty="0" err="1" smtClean="0">
                  <a:effectLst/>
                  <a:latin typeface="Times New Roman"/>
                  <a:ea typeface="Calibri"/>
                </a:rPr>
                <a:t>hypercentral</a:t>
              </a:r>
              <a:r>
                <a:rPr lang="en-US" sz="2000" dirty="0" smtClean="0">
                  <a:effectLst/>
                  <a:latin typeface="Times New Roman"/>
                  <a:ea typeface="Calibri"/>
                </a:rPr>
                <a:t> Schrödinger equation:</a:t>
              </a:r>
              <a:endParaRPr lang="en-US" sz="2000" dirty="0"/>
            </a:p>
          </p:txBody>
        </p:sp>
        <p:pic>
          <p:nvPicPr>
            <p:cNvPr id="6182" name="Picture 3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1721" y="5246897"/>
              <a:ext cx="5976664" cy="85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 Box 16"/>
            <p:cNvSpPr txBox="1">
              <a:spLocks noChangeArrowheads="1"/>
            </p:cNvSpPr>
            <p:nvPr/>
          </p:nvSpPr>
          <p:spPr bwMode="auto">
            <a:xfrm>
              <a:off x="179512" y="6100658"/>
              <a:ext cx="84169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rtl="0"/>
              <a:r>
                <a:rPr lang="en-US" sz="2000" dirty="0" smtClean="0">
                  <a:effectLst/>
                  <a:latin typeface="Times New Roman"/>
                  <a:ea typeface="Calibri"/>
                </a:rPr>
                <a:t>        where      is the grand angular quantum number and </a:t>
              </a:r>
              <a:r>
                <a:rPr lang="en-US" sz="2000" i="1" dirty="0" smtClean="0">
                  <a:effectLst/>
                  <a:latin typeface="Times New Roman"/>
                  <a:ea typeface="Calibri"/>
                </a:rPr>
                <a:t>m  </a:t>
              </a:r>
              <a:r>
                <a:rPr lang="en-US" sz="2000" dirty="0" smtClean="0">
                  <a:effectLst/>
                  <a:latin typeface="Times New Roman"/>
                  <a:ea typeface="Calibri"/>
                </a:rPr>
                <a:t>is the reduced mass. </a:t>
              </a:r>
              <a:r>
                <a:rPr lang="en-US" sz="2000" i="1" dirty="0" smtClean="0">
                  <a:effectLst/>
                  <a:latin typeface="Times New Roman"/>
                  <a:ea typeface="Calibri"/>
                </a:rPr>
                <a:t> </a:t>
              </a:r>
              <a:r>
                <a:rPr lang="en-US" sz="2000" dirty="0" smtClean="0">
                  <a:effectLst/>
                  <a:latin typeface="Times New Roman"/>
                  <a:ea typeface="Calibri"/>
                </a:rPr>
                <a:t> </a:t>
              </a:r>
              <a:endParaRPr lang="en-US" sz="2000" dirty="0"/>
            </a:p>
          </p:txBody>
        </p:sp>
        <p:pic>
          <p:nvPicPr>
            <p:cNvPr id="6183" name="Picture 3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72088" y="6104309"/>
              <a:ext cx="341536" cy="406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 name="Oval 15"/>
          <p:cNvSpPr>
            <a:spLocks noChangeArrowheads="1"/>
          </p:cNvSpPr>
          <p:nvPr/>
        </p:nvSpPr>
        <p:spPr bwMode="auto">
          <a:xfrm>
            <a:off x="8380537" y="5459703"/>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chemeClr val="bg1"/>
                </a:solidFill>
                <a:latin typeface="Times New Roman" pitchFamily="18" charset="0"/>
                <a:cs typeface="Times New Roman" pitchFamily="18" charset="0"/>
              </a:rPr>
              <a:t>6</a:t>
            </a:r>
          </a:p>
        </p:txBody>
      </p:sp>
      <p:sp>
        <p:nvSpPr>
          <p:cNvPr id="43" name="Oval 15"/>
          <p:cNvSpPr>
            <a:spLocks noChangeArrowheads="1"/>
          </p:cNvSpPr>
          <p:nvPr/>
        </p:nvSpPr>
        <p:spPr bwMode="auto">
          <a:xfrm>
            <a:off x="8235950" y="3681121"/>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5</a:t>
            </a:r>
            <a:endParaRPr lang="en-US" sz="2000" b="1" dirty="0">
              <a:solidFill>
                <a:schemeClr val="bg1"/>
              </a:solidFill>
              <a:latin typeface="Times New Roman" pitchFamily="18" charset="0"/>
              <a:cs typeface="Times New Roman" pitchFamily="18" charset="0"/>
            </a:endParaRPr>
          </a:p>
        </p:txBody>
      </p:sp>
      <p:sp>
        <p:nvSpPr>
          <p:cNvPr id="45" name="Rectangle 51"/>
          <p:cNvSpPr>
            <a:spLocks noChangeArrowheads="1"/>
          </p:cNvSpPr>
          <p:nvPr/>
        </p:nvSpPr>
        <p:spPr bwMode="auto">
          <a:xfrm>
            <a:off x="2635934" y="0"/>
            <a:ext cx="388890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buClr>
                <a:srgbClr val="800000"/>
              </a:buClr>
              <a:buSzPct val="170000"/>
            </a:pPr>
            <a:r>
              <a:rPr lang="en-US" sz="2200" dirty="0">
                <a:solidFill>
                  <a:schemeClr val="bg1"/>
                </a:solidFill>
                <a:latin typeface="Times New Roman" pitchFamily="18" charset="0"/>
                <a:cs typeface="Calibri" pitchFamily="34" charset="0"/>
              </a:rPr>
              <a:t>Exact Solution of the Schrödinger Equation for </a:t>
            </a:r>
            <a:r>
              <a:rPr lang="en-US" sz="2200" dirty="0" err="1">
                <a:solidFill>
                  <a:schemeClr val="bg1"/>
                </a:solidFill>
                <a:latin typeface="Times New Roman" pitchFamily="18" charset="0"/>
                <a:cs typeface="Calibri" pitchFamily="34" charset="0"/>
              </a:rPr>
              <a:t>Octic</a:t>
            </a:r>
            <a:r>
              <a:rPr lang="en-US" sz="2200" dirty="0">
                <a:solidFill>
                  <a:schemeClr val="bg1"/>
                </a:solidFill>
                <a:latin typeface="Times New Roman" pitchFamily="18" charset="0"/>
                <a:cs typeface="Calibri" pitchFamily="34" charset="0"/>
              </a:rPr>
              <a:t> </a:t>
            </a:r>
            <a:r>
              <a:rPr lang="en-US" sz="2200" dirty="0" smtClean="0">
                <a:solidFill>
                  <a:schemeClr val="bg1"/>
                </a:solidFill>
                <a:latin typeface="Times New Roman" pitchFamily="18" charset="0"/>
                <a:cs typeface="Calibri" pitchFamily="34" charset="0"/>
              </a:rPr>
              <a:t>Potential</a:t>
            </a:r>
            <a:endParaRPr lang="en-US" sz="2200" dirty="0">
              <a:solidFill>
                <a:schemeClr val="bg1"/>
              </a:solidFill>
              <a:latin typeface="Times New Roman" pitchFamily="18"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2771775" cy="1052513"/>
            <a:chOff x="1321" y="0"/>
            <a:chExt cx="1591" cy="576"/>
          </a:xfrm>
        </p:grpSpPr>
        <p:pic>
          <p:nvPicPr>
            <p:cNvPr id="7181"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171"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7175"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7176" name="AutoShape 11"/>
          <p:cNvSpPr>
            <a:spLocks noChangeArrowheads="1"/>
          </p:cNvSpPr>
          <p:nvPr/>
        </p:nvSpPr>
        <p:spPr bwMode="auto">
          <a:xfrm>
            <a:off x="332099" y="1481717"/>
            <a:ext cx="431800" cy="287338"/>
          </a:xfrm>
          <a:prstGeom prst="notchedRightArrow">
            <a:avLst>
              <a:gd name="adj1" fmla="val 39222"/>
              <a:gd name="adj2" fmla="val 37569"/>
            </a:avLst>
          </a:prstGeom>
          <a:solidFill>
            <a:srgbClr val="FF00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DZ"/>
          </a:p>
        </p:txBody>
      </p:sp>
      <p:sp>
        <p:nvSpPr>
          <p:cNvPr id="7178" name="Oval 15"/>
          <p:cNvSpPr>
            <a:spLocks noChangeArrowheads="1"/>
          </p:cNvSpPr>
          <p:nvPr/>
        </p:nvSpPr>
        <p:spPr bwMode="auto">
          <a:xfrm>
            <a:off x="8407401" y="3752931"/>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8</a:t>
            </a:r>
            <a:endParaRPr lang="en-US" sz="2000" b="1" dirty="0">
              <a:solidFill>
                <a:schemeClr val="bg1"/>
              </a:solidFill>
              <a:latin typeface="Times New Roman" pitchFamily="18" charset="0"/>
              <a:cs typeface="Times New Roman" pitchFamily="18" charset="0"/>
            </a:endParaRPr>
          </a:p>
        </p:txBody>
      </p:sp>
      <p:sp>
        <p:nvSpPr>
          <p:cNvPr id="7180" name="Rectangle 18"/>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6</a:t>
            </a:r>
            <a:r>
              <a:rPr lang="en-US" altLang="ko-KR" sz="2400" i="1">
                <a:latin typeface="Times New Roman" pitchFamily="18" charset="0"/>
                <a:ea typeface="Gulim" pitchFamily="34" charset="-127"/>
                <a:cs typeface="Times New Roman" pitchFamily="18" charset="0"/>
              </a:rPr>
              <a:t> </a:t>
            </a:r>
          </a:p>
        </p:txBody>
      </p:sp>
      <p:sp>
        <p:nvSpPr>
          <p:cNvPr id="2" name="TextBox 1"/>
          <p:cNvSpPr txBox="1"/>
          <p:nvPr/>
        </p:nvSpPr>
        <p:spPr>
          <a:xfrm>
            <a:off x="827584" y="1412875"/>
            <a:ext cx="7921129" cy="707886"/>
          </a:xfrm>
          <a:prstGeom prst="rect">
            <a:avLst/>
          </a:prstGeom>
          <a:noFill/>
        </p:spPr>
        <p:txBody>
          <a:bodyPr wrap="square" rtlCol="1">
            <a:spAutoFit/>
          </a:bodyPr>
          <a:lstStyle/>
          <a:p>
            <a:pPr algn="justLow" rtl="0">
              <a:spcAft>
                <a:spcPts val="0"/>
              </a:spcAft>
            </a:pPr>
            <a:r>
              <a:rPr lang="en-US" sz="2000" dirty="0">
                <a:latin typeface="Times New Roman" pitchFamily="18" charset="0"/>
                <a:cs typeface="Calibri" pitchFamily="34" charset="0"/>
              </a:rPr>
              <a:t>Now we want to solve the </a:t>
            </a:r>
            <a:r>
              <a:rPr lang="en-US" sz="2000" dirty="0" err="1">
                <a:latin typeface="Times New Roman" pitchFamily="18" charset="0"/>
                <a:cs typeface="Calibri" pitchFamily="34" charset="0"/>
              </a:rPr>
              <a:t>hyperradial</a:t>
            </a:r>
            <a:r>
              <a:rPr lang="en-US" sz="2000" dirty="0">
                <a:latin typeface="Times New Roman" pitchFamily="18" charset="0"/>
                <a:cs typeface="Calibri" pitchFamily="34" charset="0"/>
              </a:rPr>
              <a:t> Schrödinger equation for the three-body potential interaction </a:t>
            </a:r>
            <a:r>
              <a:rPr lang="en-US" sz="2000" dirty="0" smtClean="0">
                <a:latin typeface="Times New Roman" pitchFamily="18" charset="0"/>
                <a:cs typeface="Calibri" pitchFamily="34" charset="0"/>
              </a:rPr>
              <a:t>(Eq. 4</a:t>
            </a:r>
            <a:r>
              <a:rPr lang="en-US" sz="2000" dirty="0">
                <a:latin typeface="Times New Roman" pitchFamily="18" charset="0"/>
                <a:cs typeface="Calibri" pitchFamily="34" charset="0"/>
              </a:rPr>
              <a:t>). </a:t>
            </a:r>
            <a:r>
              <a:rPr lang="en-US" sz="2000" dirty="0" smtClean="0">
                <a:latin typeface="Times New Roman" pitchFamily="18" charset="0"/>
                <a:cs typeface="Calibri" pitchFamily="34" charset="0"/>
              </a:rPr>
              <a:t>This </a:t>
            </a:r>
            <a:r>
              <a:rPr lang="en-US" sz="2000" dirty="0">
                <a:latin typeface="Times New Roman" pitchFamily="18" charset="0"/>
                <a:cs typeface="Calibri" pitchFamily="34" charset="0"/>
              </a:rPr>
              <a:t>transformation</a:t>
            </a:r>
          </a:p>
        </p:txBody>
      </p:sp>
      <p:pic>
        <p:nvPicPr>
          <p:cNvPr id="7186"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4600" y="2179970"/>
            <a:ext cx="1867520" cy="566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47999" y="2746896"/>
            <a:ext cx="5228624" cy="400110"/>
          </a:xfrm>
          <a:prstGeom prst="rect">
            <a:avLst/>
          </a:prstGeom>
          <a:noFill/>
        </p:spPr>
        <p:txBody>
          <a:bodyPr wrap="square" rtlCol="1">
            <a:spAutoFit/>
          </a:bodyPr>
          <a:lstStyle/>
          <a:p>
            <a:pPr algn="justLow" rtl="0">
              <a:spcAft>
                <a:spcPts val="0"/>
              </a:spcAft>
            </a:pPr>
            <a:r>
              <a:rPr lang="en-US" sz="2000" dirty="0" smtClean="0">
                <a:effectLst/>
                <a:latin typeface="Times New Roman"/>
                <a:ea typeface="Calibri"/>
                <a:cs typeface="Arial"/>
              </a:rPr>
              <a:t>Which reduces Eq. (6) to the following form</a:t>
            </a:r>
            <a:r>
              <a:rPr lang="en-US" dirty="0" smtClean="0">
                <a:effectLst/>
                <a:latin typeface="Times New Roman"/>
                <a:ea typeface="Calibri"/>
                <a:cs typeface="Arial"/>
              </a:rPr>
              <a:t>:</a:t>
            </a:r>
            <a:endParaRPr lang="en-US" dirty="0">
              <a:effectLst/>
              <a:latin typeface="Calibri"/>
              <a:ea typeface="Calibri"/>
              <a:cs typeface="Arial"/>
            </a:endParaRPr>
          </a:p>
        </p:txBody>
      </p:sp>
      <p:pic>
        <p:nvPicPr>
          <p:cNvPr id="7187"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027" y="3189240"/>
            <a:ext cx="8542114" cy="64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5"/>
          <p:cNvSpPr>
            <a:spLocks noChangeArrowheads="1"/>
          </p:cNvSpPr>
          <p:nvPr/>
        </p:nvSpPr>
        <p:spPr bwMode="auto">
          <a:xfrm>
            <a:off x="8258175" y="2331873"/>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7</a:t>
            </a:r>
            <a:endParaRPr lang="en-US" sz="2000" b="1" dirty="0">
              <a:solidFill>
                <a:schemeClr val="bg1"/>
              </a:solidFill>
              <a:latin typeface="Times New Roman" pitchFamily="18" charset="0"/>
              <a:cs typeface="Times New Roman" pitchFamily="18" charset="0"/>
            </a:endParaRPr>
          </a:p>
        </p:txBody>
      </p:sp>
      <p:sp>
        <p:nvSpPr>
          <p:cNvPr id="5" name="TextBox 4"/>
          <p:cNvSpPr txBox="1"/>
          <p:nvPr/>
        </p:nvSpPr>
        <p:spPr>
          <a:xfrm>
            <a:off x="549693" y="4023851"/>
            <a:ext cx="2222082" cy="400110"/>
          </a:xfrm>
          <a:prstGeom prst="rect">
            <a:avLst/>
          </a:prstGeom>
          <a:noFill/>
        </p:spPr>
        <p:txBody>
          <a:bodyPr wrap="square" rtlCol="1">
            <a:spAutoFit/>
          </a:bodyPr>
          <a:lstStyle/>
          <a:p>
            <a:pPr algn="justLow" rtl="0">
              <a:spcAft>
                <a:spcPts val="0"/>
              </a:spcAft>
            </a:pPr>
            <a:r>
              <a:rPr lang="en-US" sz="2000" dirty="0" smtClean="0">
                <a:effectLst/>
                <a:latin typeface="Times New Roman"/>
                <a:ea typeface="Calibri"/>
                <a:cs typeface="Arial"/>
              </a:rPr>
              <a:t>where</a:t>
            </a:r>
            <a:endParaRPr lang="en-US" sz="2000" dirty="0">
              <a:effectLst/>
              <a:latin typeface="Calibri"/>
              <a:ea typeface="Calibri"/>
              <a:cs typeface="Arial"/>
            </a:endParaRPr>
          </a:p>
        </p:txBody>
      </p:sp>
      <p:pic>
        <p:nvPicPr>
          <p:cNvPr id="7215" name="Picture 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000" y="4622028"/>
            <a:ext cx="862510" cy="287503"/>
          </a:xfrm>
          <a:prstGeom prst="rect">
            <a:avLst/>
          </a:prstGeom>
          <a:noFill/>
          <a:extLst>
            <a:ext uri="{909E8E84-426E-40DD-AFC4-6F175D3DCCD1}">
              <a14:hiddenFill xmlns:a14="http://schemas.microsoft.com/office/drawing/2010/main">
                <a:solidFill>
                  <a:srgbClr val="FFFFFF"/>
                </a:solidFill>
              </a14:hiddenFill>
            </a:ext>
          </a:extLst>
        </p:spPr>
      </p:pic>
      <p:pic>
        <p:nvPicPr>
          <p:cNvPr id="7214" name="Picture 4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60734" y="4588045"/>
            <a:ext cx="1037807" cy="396254"/>
          </a:xfrm>
          <a:prstGeom prst="rect">
            <a:avLst/>
          </a:prstGeom>
          <a:noFill/>
          <a:extLst>
            <a:ext uri="{909E8E84-426E-40DD-AFC4-6F175D3DCCD1}">
              <a14:hiddenFill xmlns:a14="http://schemas.microsoft.com/office/drawing/2010/main">
                <a:solidFill>
                  <a:srgbClr val="FFFFFF"/>
                </a:solidFill>
              </a14:hiddenFill>
            </a:ext>
          </a:extLst>
        </p:spPr>
      </p:pic>
      <p:pic>
        <p:nvPicPr>
          <p:cNvPr id="7213" name="Picture 4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67844" y="4622028"/>
            <a:ext cx="1080120" cy="384450"/>
          </a:xfrm>
          <a:prstGeom prst="rect">
            <a:avLst/>
          </a:prstGeom>
          <a:noFill/>
          <a:extLst>
            <a:ext uri="{909E8E84-426E-40DD-AFC4-6F175D3DCCD1}">
              <a14:hiddenFill xmlns:a14="http://schemas.microsoft.com/office/drawing/2010/main">
                <a:solidFill>
                  <a:srgbClr val="FFFFFF"/>
                </a:solidFill>
              </a14:hiddenFill>
            </a:ext>
          </a:extLst>
        </p:spPr>
      </p:pic>
      <p:pic>
        <p:nvPicPr>
          <p:cNvPr id="7212" name="Picture 4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60803" y="4588045"/>
            <a:ext cx="1115820" cy="418433"/>
          </a:xfrm>
          <a:prstGeom prst="rect">
            <a:avLst/>
          </a:prstGeom>
          <a:noFill/>
          <a:extLst>
            <a:ext uri="{909E8E84-426E-40DD-AFC4-6F175D3DCCD1}">
              <a14:hiddenFill xmlns:a14="http://schemas.microsoft.com/office/drawing/2010/main">
                <a:solidFill>
                  <a:srgbClr val="FFFFFF"/>
                </a:solidFill>
              </a14:hiddenFill>
            </a:ext>
          </a:extLst>
        </p:spPr>
      </p:pic>
      <p:pic>
        <p:nvPicPr>
          <p:cNvPr id="7211" name="Picture 4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11317" y="4559896"/>
            <a:ext cx="1129283" cy="408878"/>
          </a:xfrm>
          <a:prstGeom prst="rect">
            <a:avLst/>
          </a:prstGeom>
          <a:noFill/>
          <a:extLst>
            <a:ext uri="{909E8E84-426E-40DD-AFC4-6F175D3DCCD1}">
              <a14:hiddenFill xmlns:a14="http://schemas.microsoft.com/office/drawing/2010/main">
                <a:solidFill>
                  <a:srgbClr val="FFFFFF"/>
                </a:solidFill>
              </a14:hiddenFill>
            </a:ext>
          </a:extLst>
        </p:spPr>
      </p:pic>
      <p:pic>
        <p:nvPicPr>
          <p:cNvPr id="7210" name="Picture 4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83922" y="5181609"/>
            <a:ext cx="1117686" cy="411780"/>
          </a:xfrm>
          <a:prstGeom prst="rect">
            <a:avLst/>
          </a:prstGeom>
          <a:noFill/>
          <a:extLst>
            <a:ext uri="{909E8E84-426E-40DD-AFC4-6F175D3DCCD1}">
              <a14:hiddenFill xmlns:a14="http://schemas.microsoft.com/office/drawing/2010/main">
                <a:solidFill>
                  <a:srgbClr val="FFFFFF"/>
                </a:solidFill>
              </a14:hiddenFill>
            </a:ext>
          </a:extLst>
        </p:spPr>
      </p:pic>
      <p:pic>
        <p:nvPicPr>
          <p:cNvPr id="7209" name="Picture 4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048289" y="5124793"/>
            <a:ext cx="1181949" cy="427947"/>
          </a:xfrm>
          <a:prstGeom prst="rect">
            <a:avLst/>
          </a:prstGeom>
          <a:noFill/>
          <a:extLst>
            <a:ext uri="{909E8E84-426E-40DD-AFC4-6F175D3DCCD1}">
              <a14:hiddenFill xmlns:a14="http://schemas.microsoft.com/office/drawing/2010/main">
                <a:solidFill>
                  <a:srgbClr val="FFFFFF"/>
                </a:solidFill>
              </a14:hiddenFill>
            </a:ext>
          </a:extLst>
        </p:spPr>
      </p:pic>
      <p:pic>
        <p:nvPicPr>
          <p:cNvPr id="7208" name="Picture 4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554784" y="5097747"/>
            <a:ext cx="1157805" cy="417569"/>
          </a:xfrm>
          <a:prstGeom prst="rect">
            <a:avLst/>
          </a:prstGeom>
          <a:noFill/>
          <a:extLst>
            <a:ext uri="{909E8E84-426E-40DD-AFC4-6F175D3DCCD1}">
              <a14:hiddenFill xmlns:a14="http://schemas.microsoft.com/office/drawing/2010/main">
                <a:solidFill>
                  <a:srgbClr val="FFFFFF"/>
                </a:solidFill>
              </a14:hiddenFill>
            </a:ext>
          </a:extLst>
        </p:spPr>
      </p:pic>
      <p:pic>
        <p:nvPicPr>
          <p:cNvPr id="7207" name="Picture 3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286189" y="5124793"/>
            <a:ext cx="1054411" cy="390523"/>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18" name="Rectangle 49"/>
          <p:cNvSpPr>
            <a:spLocks noChangeArrowheads="1"/>
          </p:cNvSpPr>
          <p:nvPr/>
        </p:nvSpPr>
        <p:spPr bwMode="auto">
          <a:xfrm>
            <a:off x="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50"/>
          <p:cNvSpPr>
            <a:spLocks noChangeArrowheads="1"/>
          </p:cNvSpPr>
          <p:nvPr/>
        </p:nvSpPr>
        <p:spPr bwMode="auto">
          <a:xfrm>
            <a:off x="0" y="352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51"/>
          <p:cNvSpPr>
            <a:spLocks noChangeArrowheads="1"/>
          </p:cNvSpPr>
          <p:nvPr/>
        </p:nvSpPr>
        <p:spPr bwMode="auto">
          <a:xfrm>
            <a:off x="0" y="55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2"/>
          <p:cNvSpPr>
            <a:spLocks noChangeArrowheads="1"/>
          </p:cNvSpPr>
          <p:nvPr/>
        </p:nvSpPr>
        <p:spPr bwMode="auto">
          <a:xfrm>
            <a:off x="0" y="752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53"/>
          <p:cNvSpPr>
            <a:spLocks noChangeArrowheads="1"/>
          </p:cNvSpPr>
          <p:nvPr/>
        </p:nvSpPr>
        <p:spPr bwMode="auto">
          <a:xfrm>
            <a:off x="0" y="952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54"/>
          <p:cNvSpPr>
            <a:spLocks noChangeArrowheads="1"/>
          </p:cNvSpPr>
          <p:nvPr/>
        </p:nvSpPr>
        <p:spPr bwMode="auto">
          <a:xfrm>
            <a:off x="0" y="1152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55"/>
          <p:cNvSpPr>
            <a:spLocks noChangeArrowheads="1"/>
          </p:cNvSpPr>
          <p:nvPr/>
        </p:nvSpPr>
        <p:spPr bwMode="auto">
          <a:xfrm>
            <a:off x="0" y="1352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56"/>
          <p:cNvSpPr>
            <a:spLocks noChangeArrowheads="1"/>
          </p:cNvSpPr>
          <p:nvPr/>
        </p:nvSpPr>
        <p:spPr bwMode="auto">
          <a:xfrm>
            <a:off x="0" y="1562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57"/>
          <p:cNvSpPr>
            <a:spLocks noChangeArrowheads="1"/>
          </p:cNvSpPr>
          <p:nvPr/>
        </p:nvSpPr>
        <p:spPr bwMode="auto">
          <a:xfrm>
            <a:off x="0" y="175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Oval 15"/>
          <p:cNvSpPr>
            <a:spLocks noChangeArrowheads="1"/>
          </p:cNvSpPr>
          <p:nvPr/>
        </p:nvSpPr>
        <p:spPr bwMode="auto">
          <a:xfrm>
            <a:off x="8335921" y="4955705"/>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solidFill>
                  <a:schemeClr val="bg1"/>
                </a:solidFill>
                <a:latin typeface="Times New Roman" pitchFamily="18" charset="0"/>
                <a:cs typeface="Times New Roman" pitchFamily="18" charset="0"/>
              </a:rPr>
              <a:t>9</a:t>
            </a:r>
          </a:p>
        </p:txBody>
      </p:sp>
      <p:sp>
        <p:nvSpPr>
          <p:cNvPr id="28" name="TextBox 27"/>
          <p:cNvSpPr txBox="1"/>
          <p:nvPr/>
        </p:nvSpPr>
        <p:spPr>
          <a:xfrm>
            <a:off x="448151" y="5660221"/>
            <a:ext cx="6861776" cy="400110"/>
          </a:xfrm>
          <a:prstGeom prst="rect">
            <a:avLst/>
          </a:prstGeom>
          <a:noFill/>
        </p:spPr>
        <p:txBody>
          <a:bodyPr wrap="square" rtlCol="1">
            <a:spAutoFit/>
          </a:bodyPr>
          <a:lstStyle/>
          <a:p>
            <a:pPr algn="justLow" rtl="0">
              <a:spcAft>
                <a:spcPts val="0"/>
              </a:spcAft>
            </a:pPr>
            <a:r>
              <a:rPr lang="en-US" sz="2000" dirty="0" smtClean="0">
                <a:effectLst/>
                <a:latin typeface="Times New Roman"/>
                <a:ea typeface="Calibri"/>
                <a:cs typeface="Arial"/>
              </a:rPr>
              <a:t>We suppose the following form for the wave function:</a:t>
            </a:r>
            <a:endParaRPr lang="en-US" sz="2000" dirty="0">
              <a:effectLst/>
              <a:latin typeface="Calibri"/>
              <a:ea typeface="Calibri"/>
              <a:cs typeface="Arial"/>
            </a:endParaRPr>
          </a:p>
        </p:txBody>
      </p:sp>
      <p:sp>
        <p:nvSpPr>
          <p:cNvPr id="67" name="Rectangle 51"/>
          <p:cNvSpPr>
            <a:spLocks noChangeArrowheads="1"/>
          </p:cNvSpPr>
          <p:nvPr/>
        </p:nvSpPr>
        <p:spPr bwMode="auto">
          <a:xfrm>
            <a:off x="2635934" y="0"/>
            <a:ext cx="388890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buClr>
                <a:srgbClr val="800000"/>
              </a:buClr>
              <a:buSzPct val="170000"/>
            </a:pPr>
            <a:r>
              <a:rPr lang="en-US" sz="2200" dirty="0">
                <a:solidFill>
                  <a:schemeClr val="bg1"/>
                </a:solidFill>
                <a:latin typeface="Times New Roman" pitchFamily="18" charset="0"/>
                <a:cs typeface="Calibri" pitchFamily="34" charset="0"/>
              </a:rPr>
              <a:t>Exact Solution of the Schrödinger Equation for </a:t>
            </a:r>
            <a:r>
              <a:rPr lang="en-US" sz="2200" dirty="0" err="1">
                <a:solidFill>
                  <a:schemeClr val="bg1"/>
                </a:solidFill>
                <a:latin typeface="Times New Roman" pitchFamily="18" charset="0"/>
                <a:cs typeface="Calibri" pitchFamily="34" charset="0"/>
              </a:rPr>
              <a:t>Octic</a:t>
            </a:r>
            <a:r>
              <a:rPr lang="en-US" sz="2200" dirty="0">
                <a:solidFill>
                  <a:schemeClr val="bg1"/>
                </a:solidFill>
                <a:latin typeface="Times New Roman" pitchFamily="18" charset="0"/>
                <a:cs typeface="Calibri" pitchFamily="34" charset="0"/>
              </a:rPr>
              <a:t> </a:t>
            </a:r>
            <a:r>
              <a:rPr lang="en-US" sz="2200" dirty="0" smtClean="0">
                <a:solidFill>
                  <a:schemeClr val="bg1"/>
                </a:solidFill>
                <a:latin typeface="Times New Roman" pitchFamily="18" charset="0"/>
                <a:cs typeface="Calibri" pitchFamily="34" charset="0"/>
              </a:rPr>
              <a:t>Potential</a:t>
            </a:r>
            <a:endParaRPr lang="en-US" sz="2200" dirty="0">
              <a:solidFill>
                <a:schemeClr val="bg1"/>
              </a:solidFill>
              <a:latin typeface="Times New Roman" pitchFamily="18" charset="0"/>
              <a:cs typeface="Calibri" pitchFamily="34" charset="0"/>
            </a:endParaRPr>
          </a:p>
        </p:txBody>
      </p:sp>
      <p:pic>
        <p:nvPicPr>
          <p:cNvPr id="7226" name="Picture 58"/>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707904" y="6130168"/>
            <a:ext cx="1688603" cy="48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Oval 15"/>
          <p:cNvSpPr>
            <a:spLocks noChangeArrowheads="1"/>
          </p:cNvSpPr>
          <p:nvPr/>
        </p:nvSpPr>
        <p:spPr bwMode="auto">
          <a:xfrm>
            <a:off x="7094027" y="6184900"/>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10</a:t>
            </a:r>
            <a:endParaRPr lang="en-US"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2771775" cy="1052513"/>
            <a:chOff x="1321" y="0"/>
            <a:chExt cx="1591" cy="576"/>
          </a:xfrm>
        </p:grpSpPr>
        <p:pic>
          <p:nvPicPr>
            <p:cNvPr id="8204"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95"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8200" name="Text Box 23"/>
          <p:cNvSpPr txBox="1">
            <a:spLocks noChangeArrowheads="1"/>
          </p:cNvSpPr>
          <p:nvPr/>
        </p:nvSpPr>
        <p:spPr bwMode="auto">
          <a:xfrm>
            <a:off x="919860" y="1425331"/>
            <a:ext cx="79914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rtl="0">
              <a:spcAft>
                <a:spcPts val="0"/>
              </a:spcAft>
            </a:pPr>
            <a:r>
              <a:rPr lang="en-US" sz="2000" dirty="0" smtClean="0">
                <a:effectLst/>
                <a:latin typeface="Times New Roman"/>
                <a:ea typeface="Calibri"/>
                <a:cs typeface="Arial"/>
              </a:rPr>
              <a:t>Now for the functions            and           we make use of the </a:t>
            </a:r>
            <a:r>
              <a:rPr lang="en-US" sz="2000" dirty="0" err="1">
                <a:latin typeface="Times New Roman"/>
                <a:ea typeface="Calibri"/>
                <a:cs typeface="Arial"/>
              </a:rPr>
              <a:t>ansatz</a:t>
            </a:r>
            <a:r>
              <a:rPr lang="en-US" sz="2000" dirty="0">
                <a:latin typeface="Times New Roman"/>
                <a:ea typeface="Calibri"/>
                <a:cs typeface="Arial"/>
              </a:rPr>
              <a:t> [9,10]:</a:t>
            </a:r>
          </a:p>
        </p:txBody>
      </p:sp>
      <p:sp>
        <p:nvSpPr>
          <p:cNvPr id="8203" name="Rectangle 26"/>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dirty="0">
                <a:latin typeface="Times New Roman" pitchFamily="18" charset="0"/>
                <a:ea typeface="Gulim" pitchFamily="34" charset="-127"/>
                <a:cs typeface="Times New Roman" pitchFamily="18" charset="0"/>
              </a:rPr>
              <a:t>7</a:t>
            </a:r>
            <a:r>
              <a:rPr lang="en-US" altLang="ko-KR" sz="2400" i="1" dirty="0">
                <a:latin typeface="Times New Roman" pitchFamily="18" charset="0"/>
                <a:ea typeface="Gulim" pitchFamily="34" charset="-127"/>
                <a:cs typeface="Times New Roman" pitchFamily="18" charset="0"/>
              </a:rPr>
              <a:t> </a:t>
            </a:r>
          </a:p>
        </p:txBody>
      </p:sp>
      <p:sp>
        <p:nvSpPr>
          <p:cNvPr id="17" name="Rectangle 51"/>
          <p:cNvSpPr>
            <a:spLocks noChangeArrowheads="1"/>
          </p:cNvSpPr>
          <p:nvPr/>
        </p:nvSpPr>
        <p:spPr bwMode="auto">
          <a:xfrm>
            <a:off x="2635934" y="0"/>
            <a:ext cx="388890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buClr>
                <a:srgbClr val="800000"/>
              </a:buClr>
              <a:buSzPct val="170000"/>
            </a:pPr>
            <a:r>
              <a:rPr lang="en-US" sz="2200" dirty="0">
                <a:solidFill>
                  <a:schemeClr val="bg1"/>
                </a:solidFill>
                <a:latin typeface="Times New Roman" pitchFamily="18" charset="0"/>
                <a:cs typeface="Calibri" pitchFamily="34" charset="0"/>
              </a:rPr>
              <a:t>Exact Solution of the Schrödinger Equation for </a:t>
            </a:r>
            <a:r>
              <a:rPr lang="en-US" sz="2200" dirty="0" err="1">
                <a:solidFill>
                  <a:schemeClr val="bg1"/>
                </a:solidFill>
                <a:latin typeface="Times New Roman" pitchFamily="18" charset="0"/>
                <a:cs typeface="Calibri" pitchFamily="34" charset="0"/>
              </a:rPr>
              <a:t>Octic</a:t>
            </a:r>
            <a:r>
              <a:rPr lang="en-US" sz="2200" dirty="0">
                <a:solidFill>
                  <a:schemeClr val="bg1"/>
                </a:solidFill>
                <a:latin typeface="Times New Roman" pitchFamily="18" charset="0"/>
                <a:cs typeface="Calibri" pitchFamily="34" charset="0"/>
              </a:rPr>
              <a:t> </a:t>
            </a:r>
            <a:r>
              <a:rPr lang="en-US" sz="2200" dirty="0" smtClean="0">
                <a:solidFill>
                  <a:schemeClr val="bg1"/>
                </a:solidFill>
                <a:latin typeface="Times New Roman" pitchFamily="18" charset="0"/>
                <a:cs typeface="Calibri" pitchFamily="34" charset="0"/>
              </a:rPr>
              <a:t>Potential</a:t>
            </a:r>
            <a:endParaRPr lang="en-US" sz="2200" dirty="0">
              <a:solidFill>
                <a:schemeClr val="bg1"/>
              </a:solidFill>
              <a:latin typeface="Times New Roman" pitchFamily="18" charset="0"/>
              <a:cs typeface="Calibri" pitchFamily="34" charset="0"/>
            </a:endParaRPr>
          </a:p>
        </p:txBody>
      </p:sp>
      <p:sp>
        <p:nvSpPr>
          <p:cNvPr id="18" name="AutoShape 11"/>
          <p:cNvSpPr>
            <a:spLocks noChangeArrowheads="1"/>
          </p:cNvSpPr>
          <p:nvPr/>
        </p:nvSpPr>
        <p:spPr bwMode="auto">
          <a:xfrm>
            <a:off x="332099" y="1481717"/>
            <a:ext cx="431800" cy="287338"/>
          </a:xfrm>
          <a:prstGeom prst="notchedRightArrow">
            <a:avLst>
              <a:gd name="adj1" fmla="val 39222"/>
              <a:gd name="adj2" fmla="val 37569"/>
            </a:avLst>
          </a:prstGeom>
          <a:solidFill>
            <a:srgbClr val="FF00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DZ"/>
          </a:p>
        </p:txBody>
      </p:sp>
      <p:pic>
        <p:nvPicPr>
          <p:cNvPr id="8212"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1470619"/>
            <a:ext cx="6208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3"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6858" y="1415486"/>
            <a:ext cx="636667" cy="3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5816" y="1885749"/>
            <a:ext cx="3771397" cy="70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6" name="Picture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15816" y="2674715"/>
            <a:ext cx="2428356" cy="34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7" name="Picture 2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15816" y="3079999"/>
            <a:ext cx="5040560" cy="69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Oval 15"/>
          <p:cNvSpPr>
            <a:spLocks noChangeArrowheads="1"/>
          </p:cNvSpPr>
          <p:nvPr/>
        </p:nvSpPr>
        <p:spPr bwMode="auto">
          <a:xfrm>
            <a:off x="8309919" y="2720492"/>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11</a:t>
            </a:r>
            <a:endParaRPr lang="en-US" sz="2000" b="1" dirty="0">
              <a:solidFill>
                <a:schemeClr val="bg1"/>
              </a:solidFill>
              <a:latin typeface="Times New Roman" pitchFamily="18" charset="0"/>
              <a:cs typeface="Times New Roman" pitchFamily="18" charset="0"/>
            </a:endParaRPr>
          </a:p>
        </p:txBody>
      </p:sp>
      <p:sp>
        <p:nvSpPr>
          <p:cNvPr id="48" name="Text Box 23"/>
          <p:cNvSpPr txBox="1">
            <a:spLocks noChangeArrowheads="1"/>
          </p:cNvSpPr>
          <p:nvPr/>
        </p:nvSpPr>
        <p:spPr bwMode="auto">
          <a:xfrm>
            <a:off x="584648" y="3777518"/>
            <a:ext cx="7991475" cy="423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rtl="0">
              <a:lnSpc>
                <a:spcPct val="115000"/>
              </a:lnSpc>
              <a:spcAft>
                <a:spcPts val="1000"/>
              </a:spcAft>
            </a:pPr>
            <a:r>
              <a:rPr lang="en-US" sz="2000" dirty="0" smtClean="0">
                <a:effectLst/>
                <a:latin typeface="Times New Roman"/>
                <a:ea typeface="Calibri"/>
                <a:cs typeface="Arial"/>
              </a:rPr>
              <a:t>By calculating              from Eq. (11) and comparing with Eq. (9), we obtain:</a:t>
            </a:r>
            <a:endParaRPr lang="en-US" sz="2000" dirty="0">
              <a:effectLst/>
              <a:latin typeface="Calibri"/>
              <a:ea typeface="Calibri"/>
              <a:cs typeface="Arial"/>
            </a:endParaRPr>
          </a:p>
        </p:txBody>
      </p:sp>
      <p:pic>
        <p:nvPicPr>
          <p:cNvPr id="8236" name="Picture 4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55368" y="3777518"/>
            <a:ext cx="761132" cy="454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7" name="Picture 4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5328" y="4174240"/>
            <a:ext cx="7770115" cy="1474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Oval 15"/>
          <p:cNvSpPr>
            <a:spLocks noChangeArrowheads="1"/>
          </p:cNvSpPr>
          <p:nvPr/>
        </p:nvSpPr>
        <p:spPr bwMode="auto">
          <a:xfrm>
            <a:off x="8094019" y="5085184"/>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12</a:t>
            </a:r>
            <a:endParaRPr lang="en-US" sz="2000" b="1" dirty="0">
              <a:solidFill>
                <a:schemeClr val="bg1"/>
              </a:solidFill>
              <a:latin typeface="Times New Roman" pitchFamily="18" charset="0"/>
              <a:cs typeface="Times New Roman" pitchFamily="18" charset="0"/>
            </a:endParaRPr>
          </a:p>
        </p:txBody>
      </p:sp>
      <p:sp>
        <p:nvSpPr>
          <p:cNvPr id="52" name="Text Box 23"/>
          <p:cNvSpPr txBox="1">
            <a:spLocks noChangeArrowheads="1"/>
          </p:cNvSpPr>
          <p:nvPr/>
        </p:nvSpPr>
        <p:spPr bwMode="auto">
          <a:xfrm>
            <a:off x="584647" y="5684791"/>
            <a:ext cx="79914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a:spcAft>
                <a:spcPts val="0"/>
              </a:spcAft>
            </a:pPr>
            <a:r>
              <a:rPr lang="en-US" sz="2000" dirty="0" smtClean="0">
                <a:effectLst/>
                <a:latin typeface="Times New Roman"/>
                <a:ea typeface="Calibri"/>
                <a:cs typeface="Arial"/>
              </a:rPr>
              <a:t>By substituting Eq. (11) in to Eq. (12) we obtained the following equation:</a:t>
            </a:r>
            <a:endParaRPr lang="en-US" sz="2000" dirty="0">
              <a:effectLst/>
              <a:latin typeface="Calibri"/>
              <a:ea typeface="Calibri"/>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2771775" cy="1052513"/>
            <a:chOff x="1321" y="0"/>
            <a:chExt cx="1591" cy="576"/>
          </a:xfrm>
        </p:grpSpPr>
        <p:pic>
          <p:nvPicPr>
            <p:cNvPr id="9243" name="Picture 3"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4" name="Picture 4"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5"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219" name="Picture 6"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8" descr="images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9223"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9232" name="Rectangle 51"/>
          <p:cNvSpPr>
            <a:spLocks noChangeArrowheads="1"/>
          </p:cNvSpPr>
          <p:nvPr/>
        </p:nvSpPr>
        <p:spPr bwMode="auto">
          <a:xfrm>
            <a:off x="2627783" y="0"/>
            <a:ext cx="388890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buClr>
                <a:srgbClr val="800000"/>
              </a:buClr>
              <a:buSzPct val="170000"/>
            </a:pPr>
            <a:r>
              <a:rPr lang="en-US" sz="2200" dirty="0">
                <a:solidFill>
                  <a:schemeClr val="bg1"/>
                </a:solidFill>
                <a:latin typeface="Times New Roman" pitchFamily="18" charset="0"/>
                <a:cs typeface="Calibri" pitchFamily="34" charset="0"/>
              </a:rPr>
              <a:t>Exact Solution of the Schrödinger Equation for </a:t>
            </a:r>
            <a:r>
              <a:rPr lang="en-US" sz="2200" dirty="0" err="1">
                <a:solidFill>
                  <a:schemeClr val="bg1"/>
                </a:solidFill>
                <a:latin typeface="Times New Roman" pitchFamily="18" charset="0"/>
                <a:cs typeface="Calibri" pitchFamily="34" charset="0"/>
              </a:rPr>
              <a:t>Octic</a:t>
            </a:r>
            <a:r>
              <a:rPr lang="en-US" sz="2200" dirty="0">
                <a:solidFill>
                  <a:schemeClr val="bg1"/>
                </a:solidFill>
                <a:latin typeface="Times New Roman" pitchFamily="18" charset="0"/>
                <a:cs typeface="Calibri" pitchFamily="34" charset="0"/>
              </a:rPr>
              <a:t> </a:t>
            </a:r>
            <a:r>
              <a:rPr lang="en-US" sz="2200" dirty="0" smtClean="0">
                <a:solidFill>
                  <a:schemeClr val="bg1"/>
                </a:solidFill>
                <a:latin typeface="Times New Roman" pitchFamily="18" charset="0"/>
                <a:cs typeface="Calibri" pitchFamily="34" charset="0"/>
              </a:rPr>
              <a:t>Potential</a:t>
            </a:r>
            <a:endParaRPr lang="en-US" sz="2200" dirty="0">
              <a:solidFill>
                <a:schemeClr val="bg1"/>
              </a:solidFill>
              <a:latin typeface="Times New Roman" pitchFamily="18" charset="0"/>
              <a:cs typeface="Calibri" pitchFamily="34" charset="0"/>
            </a:endParaRPr>
          </a:p>
        </p:txBody>
      </p:sp>
      <p:pic>
        <p:nvPicPr>
          <p:cNvPr id="9256" name="Picture 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156" y="1208286"/>
            <a:ext cx="8133011" cy="715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7"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753" y="1924089"/>
            <a:ext cx="8546555" cy="385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Oval 39"/>
          <p:cNvSpPr>
            <a:spLocks noChangeArrowheads="1"/>
          </p:cNvSpPr>
          <p:nvPr/>
        </p:nvSpPr>
        <p:spPr bwMode="auto">
          <a:xfrm>
            <a:off x="8062367" y="2564904"/>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13</a:t>
            </a:r>
            <a:endParaRPr lang="en-US" sz="2000" b="1" dirty="0">
              <a:solidFill>
                <a:schemeClr val="bg1"/>
              </a:solidFill>
              <a:latin typeface="Times New Roman" pitchFamily="18" charset="0"/>
              <a:cs typeface="Times New Roman" pitchFamily="18" charset="0"/>
            </a:endParaRPr>
          </a:p>
        </p:txBody>
      </p:sp>
      <p:pic>
        <p:nvPicPr>
          <p:cNvPr id="9261" name="Picture 4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802" y="2244224"/>
            <a:ext cx="5677217" cy="64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87760" y="3068960"/>
            <a:ext cx="8202215" cy="707886"/>
          </a:xfrm>
          <a:prstGeom prst="rect">
            <a:avLst/>
          </a:prstGeom>
          <a:noFill/>
        </p:spPr>
        <p:txBody>
          <a:bodyPr wrap="square" rtlCol="1">
            <a:spAutoFit/>
          </a:bodyPr>
          <a:lstStyle/>
          <a:p>
            <a:pPr algn="justLow" rtl="0">
              <a:spcAft>
                <a:spcPts val="0"/>
              </a:spcAft>
            </a:pPr>
            <a:r>
              <a:rPr lang="en-US" sz="2000" dirty="0" smtClean="0">
                <a:effectLst/>
                <a:latin typeface="Times New Roman"/>
                <a:ea typeface="Calibri"/>
                <a:cs typeface="Arial"/>
              </a:rPr>
              <a:t>By equating the corresponding powers of </a:t>
            </a:r>
            <a:r>
              <a:rPr lang="en-US" sz="2000" i="1" dirty="0" smtClean="0">
                <a:effectLst/>
                <a:latin typeface="Times New Roman"/>
                <a:ea typeface="Calibri"/>
                <a:cs typeface="Arial"/>
              </a:rPr>
              <a:t>x</a:t>
            </a:r>
            <a:r>
              <a:rPr lang="en-US" sz="2000" dirty="0" smtClean="0">
                <a:effectLst/>
                <a:latin typeface="Times New Roman"/>
                <a:ea typeface="Calibri"/>
                <a:cs typeface="Arial"/>
              </a:rPr>
              <a:t> on both sides of Eq. (13), we can obtain:</a:t>
            </a:r>
            <a:endParaRPr lang="en-US" sz="2000" dirty="0">
              <a:effectLst/>
              <a:latin typeface="Calibri"/>
              <a:ea typeface="Calibri"/>
              <a:cs typeface="Arial"/>
            </a:endParaRPr>
          </a:p>
        </p:txBody>
      </p:sp>
      <p:pic>
        <p:nvPicPr>
          <p:cNvPr id="9266" name="Picture 5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8800" y="3833655"/>
            <a:ext cx="928863" cy="445855"/>
          </a:xfrm>
          <a:prstGeom prst="rect">
            <a:avLst/>
          </a:prstGeom>
          <a:noFill/>
          <a:extLst>
            <a:ext uri="{909E8E84-426E-40DD-AFC4-6F175D3DCCD1}">
              <a14:hiddenFill xmlns:a14="http://schemas.microsoft.com/office/drawing/2010/main">
                <a:solidFill>
                  <a:srgbClr val="FFFFFF"/>
                </a:solidFill>
              </a14:hiddenFill>
            </a:ext>
          </a:extLst>
        </p:spPr>
      </p:pic>
      <p:pic>
        <p:nvPicPr>
          <p:cNvPr id="9265" name="Picture 4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0311" y="3776846"/>
            <a:ext cx="978503" cy="693848"/>
          </a:xfrm>
          <a:prstGeom prst="rect">
            <a:avLst/>
          </a:prstGeom>
          <a:noFill/>
          <a:extLst>
            <a:ext uri="{909E8E84-426E-40DD-AFC4-6F175D3DCCD1}">
              <a14:hiddenFill xmlns:a14="http://schemas.microsoft.com/office/drawing/2010/main">
                <a:solidFill>
                  <a:srgbClr val="FFFFFF"/>
                </a:solidFill>
              </a14:hiddenFill>
            </a:ext>
          </a:extLst>
        </p:spPr>
      </p:pic>
      <p:pic>
        <p:nvPicPr>
          <p:cNvPr id="9264" name="Picture 4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23288" y="3742539"/>
            <a:ext cx="2353731" cy="716354"/>
          </a:xfrm>
          <a:prstGeom prst="rect">
            <a:avLst/>
          </a:prstGeom>
          <a:noFill/>
          <a:extLst>
            <a:ext uri="{909E8E84-426E-40DD-AFC4-6F175D3DCCD1}">
              <a14:hiddenFill xmlns:a14="http://schemas.microsoft.com/office/drawing/2010/main">
                <a:solidFill>
                  <a:srgbClr val="FFFFFF"/>
                </a:solidFill>
              </a14:hiddenFill>
            </a:ext>
          </a:extLst>
        </p:spPr>
      </p:pic>
      <p:pic>
        <p:nvPicPr>
          <p:cNvPr id="9263" name="Picture 4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97540" y="3753871"/>
            <a:ext cx="2125748" cy="604888"/>
          </a:xfrm>
          <a:prstGeom prst="rect">
            <a:avLst/>
          </a:prstGeom>
          <a:noFill/>
          <a:extLst>
            <a:ext uri="{909E8E84-426E-40DD-AFC4-6F175D3DCCD1}">
              <a14:hiddenFill xmlns:a14="http://schemas.microsoft.com/office/drawing/2010/main">
                <a:solidFill>
                  <a:srgbClr val="FFFFFF"/>
                </a:solidFill>
              </a14:hiddenFill>
            </a:ext>
          </a:extLst>
        </p:spPr>
      </p:pic>
      <p:pic>
        <p:nvPicPr>
          <p:cNvPr id="9262" name="Picture 4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38016" y="3880042"/>
            <a:ext cx="1451959" cy="3323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4" name="Rectangle 52"/>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3"/>
          <p:cNvSpPr>
            <a:spLocks noChangeArrowheads="1"/>
          </p:cNvSpPr>
          <p:nvPr/>
        </p:nvSpPr>
        <p:spPr bwMode="auto">
          <a:xfrm>
            <a:off x="0" y="600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4"/>
          <p:cNvSpPr>
            <a:spLocks noChangeArrowheads="1"/>
          </p:cNvSpPr>
          <p:nvPr/>
        </p:nvSpPr>
        <p:spPr bwMode="auto">
          <a:xfrm>
            <a:off x="0" y="1000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5"/>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6"/>
          <p:cNvSpPr>
            <a:spLocks noChangeArrowheads="1"/>
          </p:cNvSpPr>
          <p:nvPr/>
        </p:nvSpPr>
        <p:spPr bwMode="auto">
          <a:xfrm>
            <a:off x="0" y="1514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Oval 39"/>
          <p:cNvSpPr>
            <a:spLocks noChangeArrowheads="1"/>
          </p:cNvSpPr>
          <p:nvPr/>
        </p:nvSpPr>
        <p:spPr bwMode="auto">
          <a:xfrm>
            <a:off x="8523508" y="4242993"/>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14</a:t>
            </a:r>
            <a:endParaRPr lang="en-US" sz="2000" b="1" dirty="0">
              <a:solidFill>
                <a:schemeClr val="bg1"/>
              </a:solidFill>
              <a:latin typeface="Times New Roman" pitchFamily="18" charset="0"/>
              <a:cs typeface="Times New Roman" pitchFamily="18" charset="0"/>
            </a:endParaRPr>
          </a:p>
        </p:txBody>
      </p:sp>
      <p:sp>
        <p:nvSpPr>
          <p:cNvPr id="53" name="TextBox 52"/>
          <p:cNvSpPr txBox="1"/>
          <p:nvPr/>
        </p:nvSpPr>
        <p:spPr>
          <a:xfrm>
            <a:off x="291952" y="4820824"/>
            <a:ext cx="8202215" cy="707886"/>
          </a:xfrm>
          <a:prstGeom prst="rect">
            <a:avLst/>
          </a:prstGeom>
          <a:noFill/>
        </p:spPr>
        <p:txBody>
          <a:bodyPr wrap="square" rtlCol="1">
            <a:spAutoFit/>
          </a:bodyPr>
          <a:lstStyle/>
          <a:p>
            <a:pPr marL="342900" indent="-342900" algn="justLow" rtl="0">
              <a:spcAft>
                <a:spcPts val="0"/>
              </a:spcAft>
              <a:buBlip>
                <a:blip r:embed="rId11"/>
              </a:buBlip>
            </a:pPr>
            <a:r>
              <a:rPr lang="en-US" sz="2000" dirty="0" smtClean="0">
                <a:effectLst/>
                <a:latin typeface="Times New Roman"/>
                <a:ea typeface="Calibri"/>
                <a:cs typeface="Arial"/>
              </a:rPr>
              <a:t>The energy eigenvalues for the mode         and grand angular momentum  from </a:t>
            </a:r>
            <a:r>
              <a:rPr lang="en-US" sz="2000" dirty="0" err="1" smtClean="0">
                <a:effectLst/>
                <a:latin typeface="Times New Roman"/>
                <a:ea typeface="Calibri"/>
                <a:cs typeface="Arial"/>
              </a:rPr>
              <a:t>Eqs</a:t>
            </a:r>
            <a:r>
              <a:rPr lang="en-US" sz="2000" dirty="0" smtClean="0">
                <a:effectLst/>
                <a:latin typeface="Times New Roman"/>
                <a:ea typeface="Calibri"/>
                <a:cs typeface="Arial"/>
              </a:rPr>
              <a:t>. (9) and (14) are given as follows:</a:t>
            </a:r>
            <a:endParaRPr lang="en-US" sz="2000" dirty="0">
              <a:effectLst/>
              <a:latin typeface="Calibri"/>
              <a:ea typeface="Calibri"/>
              <a:cs typeface="Arial"/>
            </a:endParaRPr>
          </a:p>
        </p:txBody>
      </p:sp>
      <p:pic>
        <p:nvPicPr>
          <p:cNvPr id="9278" name="Picture 6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44231" y="4875363"/>
            <a:ext cx="581125" cy="29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79" name="Picture 6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86352" y="5730868"/>
            <a:ext cx="4762462" cy="897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6" name="Oval 39"/>
          <p:cNvSpPr>
            <a:spLocks noChangeArrowheads="1"/>
          </p:cNvSpPr>
          <p:nvPr/>
        </p:nvSpPr>
        <p:spPr bwMode="auto">
          <a:xfrm>
            <a:off x="8278267" y="5769246"/>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15</a:t>
            </a:r>
            <a:endParaRPr lang="en-US" sz="2000" b="1" dirty="0">
              <a:solidFill>
                <a:schemeClr val="bg1"/>
              </a:solidFill>
              <a:latin typeface="Times New Roman" pitchFamily="18" charset="0"/>
              <a:cs typeface="Times New Roman" pitchFamily="18" charset="0"/>
            </a:endParaRPr>
          </a:p>
        </p:txBody>
      </p:sp>
      <p:sp>
        <p:nvSpPr>
          <p:cNvPr id="33" name="Rectangle 26"/>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dirty="0" smtClean="0">
                <a:latin typeface="Times New Roman" pitchFamily="18" charset="0"/>
                <a:ea typeface="Gulim" pitchFamily="34" charset="-127"/>
                <a:cs typeface="Times New Roman" pitchFamily="18" charset="0"/>
              </a:rPr>
              <a:t>8</a:t>
            </a:r>
            <a:r>
              <a:rPr lang="en-US" altLang="ko-KR" sz="2400" i="1" dirty="0" smtClean="0">
                <a:latin typeface="Times New Roman" pitchFamily="18" charset="0"/>
                <a:ea typeface="Gulim" pitchFamily="34" charset="-127"/>
                <a:cs typeface="Times New Roman" pitchFamily="18" charset="0"/>
              </a:rPr>
              <a:t> </a:t>
            </a:r>
            <a:endParaRPr lang="en-US" altLang="ko-KR" sz="2400" i="1" dirty="0">
              <a:latin typeface="Times New Roman" pitchFamily="18" charset="0"/>
              <a:ea typeface="Gulim" pitchFamily="34" charset="-127"/>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heel(4)">
                                      <p:cBhvr>
                                        <p:cTn id="7" dur="500"/>
                                        <p:tgtEl>
                                          <p:spTgt spid="32"/>
                                        </p:tgtEl>
                                      </p:cBhvr>
                                    </p:animEffect>
                                  </p:childTnLst>
                                </p:cTn>
                              </p:par>
                            </p:childTnLst>
                          </p:cTn>
                        </p:par>
                        <p:par>
                          <p:cTn id="8" fill="hold">
                            <p:stCondLst>
                              <p:cond delay="500"/>
                            </p:stCondLst>
                            <p:childTnLst>
                              <p:par>
                                <p:cTn id="9" presetID="21"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heel(4)">
                                      <p:cBhvr>
                                        <p:cTn id="11" dur="500"/>
                                        <p:tgtEl>
                                          <p:spTgt spid="46"/>
                                        </p:tgtEl>
                                      </p:cBhvr>
                                    </p:animEffect>
                                  </p:childTnLst>
                                </p:cTn>
                              </p:par>
                            </p:childTnLst>
                          </p:cTn>
                        </p:par>
                        <p:par>
                          <p:cTn id="12" fill="hold">
                            <p:stCondLst>
                              <p:cond delay="1000"/>
                            </p:stCondLst>
                            <p:childTnLst>
                              <p:par>
                                <p:cTn id="13" presetID="21" presetClass="entr" presetSubtype="4"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heel(4)">
                                      <p:cBhvr>
                                        <p:cTn id="1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autoUpdateAnimBg="0"/>
      <p:bldP spid="46" grpId="0" animBg="1" autoUpdateAnimBg="0"/>
      <p:bldP spid="5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2771775" cy="1052513"/>
            <a:chOff x="1321" y="0"/>
            <a:chExt cx="1591" cy="576"/>
          </a:xfrm>
        </p:grpSpPr>
        <p:pic>
          <p:nvPicPr>
            <p:cNvPr id="10269" name="Picture 3"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0" name="Picture 4"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1" name="Picture 5"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7" y="0"/>
              <a:ext cx="53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43" name="Picture 6"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950"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7"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0"/>
            <a:ext cx="908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images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600" y="0"/>
            <a:ext cx="90646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9"/>
          <p:cNvSpPr>
            <a:spLocks noChangeArrowheads="1"/>
          </p:cNvSpPr>
          <p:nvPr/>
        </p:nvSpPr>
        <p:spPr bwMode="auto">
          <a:xfrm>
            <a:off x="2771775" y="0"/>
            <a:ext cx="3744913" cy="1052513"/>
          </a:xfrm>
          <a:prstGeom prst="rect">
            <a:avLst/>
          </a:prstGeom>
          <a:gradFill rotWithShape="1">
            <a:gsLst>
              <a:gs pos="0">
                <a:srgbClr val="3B0000"/>
              </a:gs>
              <a:gs pos="50000">
                <a:srgbClr val="800000"/>
              </a:gs>
              <a:gs pos="100000">
                <a:srgbClr val="3B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spcBef>
                <a:spcPct val="50000"/>
              </a:spcBef>
            </a:pPr>
            <a:endParaRPr lang="en-US" sz="2000" b="1">
              <a:solidFill>
                <a:schemeClr val="bg1"/>
              </a:solidFill>
              <a:latin typeface="Times New Roman" pitchFamily="18" charset="0"/>
              <a:cs typeface="Times New Roman" pitchFamily="18" charset="0"/>
            </a:endParaRPr>
          </a:p>
        </p:txBody>
      </p:sp>
      <p:sp>
        <p:nvSpPr>
          <p:cNvPr id="10247" name="Rectangle 10"/>
          <p:cNvSpPr>
            <a:spLocks noChangeArrowheads="1"/>
          </p:cNvSpPr>
          <p:nvPr/>
        </p:nvSpPr>
        <p:spPr bwMode="auto">
          <a:xfrm>
            <a:off x="2484438" y="0"/>
            <a:ext cx="41751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endParaRPr lang="en-US" sz="3000" b="1" i="1">
              <a:solidFill>
                <a:schemeClr val="bg1"/>
              </a:solidFill>
              <a:latin typeface="Batang" pitchFamily="18" charset="-127"/>
              <a:cs typeface="Times New Roman" pitchFamily="18" charset="0"/>
            </a:endParaRPr>
          </a:p>
        </p:txBody>
      </p:sp>
      <p:sp>
        <p:nvSpPr>
          <p:cNvPr id="10267" name="Rectangle 42"/>
          <p:cNvSpPr>
            <a:spLocks noChangeArrowheads="1"/>
          </p:cNvSpPr>
          <p:nvPr/>
        </p:nvSpPr>
        <p:spPr bwMode="auto">
          <a:xfrm>
            <a:off x="2771775" y="0"/>
            <a:ext cx="3887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rtl="0">
              <a:spcBef>
                <a:spcPct val="50000"/>
              </a:spcBef>
              <a:buClr>
                <a:srgbClr val="800000"/>
              </a:buClr>
              <a:buSzPct val="170000"/>
            </a:pPr>
            <a:r>
              <a:rPr lang="en-US" sz="2800" dirty="0" err="1">
                <a:solidFill>
                  <a:schemeClr val="bg1"/>
                </a:solidFill>
                <a:latin typeface="Times New Roman" pitchFamily="18" charset="0"/>
                <a:cs typeface="Calibri" pitchFamily="34" charset="0"/>
              </a:rPr>
              <a:t>Gürsey</a:t>
            </a:r>
            <a:r>
              <a:rPr lang="en-US" sz="2800" dirty="0">
                <a:solidFill>
                  <a:schemeClr val="bg1"/>
                </a:solidFill>
                <a:latin typeface="Times New Roman" pitchFamily="18" charset="0"/>
                <a:cs typeface="Calibri" pitchFamily="34" charset="0"/>
              </a:rPr>
              <a:t> </a:t>
            </a:r>
            <a:r>
              <a:rPr lang="en-US" sz="2800" dirty="0" err="1">
                <a:solidFill>
                  <a:schemeClr val="bg1"/>
                </a:solidFill>
                <a:latin typeface="Times New Roman" pitchFamily="18" charset="0"/>
                <a:cs typeface="Calibri" pitchFamily="34" charset="0"/>
              </a:rPr>
              <a:t>Radicati</a:t>
            </a:r>
            <a:r>
              <a:rPr lang="en-US" sz="2800" dirty="0">
                <a:solidFill>
                  <a:schemeClr val="bg1"/>
                </a:solidFill>
                <a:latin typeface="Times New Roman" pitchFamily="18" charset="0"/>
                <a:cs typeface="Calibri" pitchFamily="34" charset="0"/>
              </a:rPr>
              <a:t> Mass Formula</a:t>
            </a:r>
          </a:p>
        </p:txBody>
      </p:sp>
      <p:sp>
        <p:nvSpPr>
          <p:cNvPr id="10268" name="Rectangle 43"/>
          <p:cNvSpPr>
            <a:spLocks noChangeArrowheads="1"/>
          </p:cNvSpPr>
          <p:nvPr/>
        </p:nvSpPr>
        <p:spPr bwMode="auto">
          <a:xfrm>
            <a:off x="8748713" y="64008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rtl="0" eaLnBrk="0" hangingPunct="0"/>
            <a:r>
              <a:rPr lang="en-US" altLang="ko-KR" sz="2000">
                <a:latin typeface="Times New Roman" pitchFamily="18" charset="0"/>
                <a:ea typeface="Gulim" pitchFamily="34" charset="-127"/>
                <a:cs typeface="Times New Roman" pitchFamily="18" charset="0"/>
              </a:rPr>
              <a:t>9</a:t>
            </a:r>
            <a:r>
              <a:rPr lang="en-US" altLang="ko-KR" sz="2400" i="1">
                <a:latin typeface="Times New Roman" pitchFamily="18" charset="0"/>
                <a:ea typeface="Gulim" pitchFamily="34" charset="-127"/>
                <a:cs typeface="Times New Roman" pitchFamily="18" charset="0"/>
              </a:rPr>
              <a:t> </a:t>
            </a:r>
          </a:p>
        </p:txBody>
      </p:sp>
      <p:sp>
        <p:nvSpPr>
          <p:cNvPr id="2" name="TextBox 1"/>
          <p:cNvSpPr txBox="1"/>
          <p:nvPr/>
        </p:nvSpPr>
        <p:spPr>
          <a:xfrm>
            <a:off x="323528" y="1340768"/>
            <a:ext cx="8425185" cy="2246769"/>
          </a:xfrm>
          <a:prstGeom prst="rect">
            <a:avLst/>
          </a:prstGeom>
          <a:noFill/>
        </p:spPr>
        <p:txBody>
          <a:bodyPr wrap="square" rtlCol="1">
            <a:spAutoFit/>
          </a:bodyPr>
          <a:lstStyle/>
          <a:p>
            <a:pPr marL="342900" indent="-342900" algn="just" rtl="0">
              <a:spcAft>
                <a:spcPts val="0"/>
              </a:spcAft>
              <a:buSzPct val="107000"/>
              <a:buBlip>
                <a:blip r:embed="rId4"/>
              </a:buBlip>
            </a:pPr>
            <a:r>
              <a:rPr lang="en-US" sz="2000" dirty="0" smtClean="0">
                <a:effectLst/>
                <a:latin typeface="Times New Roman"/>
                <a:ea typeface="Calibri"/>
                <a:cs typeface="Arial"/>
              </a:rPr>
              <a:t>The description of the </a:t>
            </a:r>
            <a:r>
              <a:rPr lang="en-US" sz="2000" dirty="0" err="1" smtClean="0">
                <a:effectLst/>
                <a:latin typeface="Times New Roman"/>
                <a:ea typeface="Calibri"/>
                <a:cs typeface="Arial"/>
              </a:rPr>
              <a:t>nonstrange</a:t>
            </a:r>
            <a:r>
              <a:rPr lang="en-US" sz="2000" dirty="0" smtClean="0">
                <a:effectLst/>
                <a:latin typeface="Times New Roman"/>
                <a:ea typeface="Calibri"/>
                <a:cs typeface="Arial"/>
              </a:rPr>
              <a:t> baryons spectrum obtained by the </a:t>
            </a:r>
            <a:r>
              <a:rPr lang="en-US" sz="2000" dirty="0" err="1" smtClean="0">
                <a:effectLst/>
                <a:latin typeface="Times New Roman"/>
                <a:ea typeface="Calibri"/>
                <a:cs typeface="Arial"/>
              </a:rPr>
              <a:t>hypercentral</a:t>
            </a:r>
            <a:r>
              <a:rPr lang="en-US" sz="2000" dirty="0" smtClean="0">
                <a:effectLst/>
                <a:latin typeface="Times New Roman"/>
                <a:ea typeface="Calibri"/>
                <a:cs typeface="Arial"/>
              </a:rPr>
              <a:t> Constituent Quark Model (</a:t>
            </a:r>
            <a:r>
              <a:rPr lang="en-US" sz="2000" dirty="0" err="1" smtClean="0">
                <a:effectLst/>
                <a:latin typeface="Times New Roman"/>
                <a:ea typeface="Calibri"/>
                <a:cs typeface="Arial"/>
              </a:rPr>
              <a:t>hCQM</a:t>
            </a:r>
            <a:r>
              <a:rPr lang="en-US" sz="2000" dirty="0" smtClean="0">
                <a:effectLst/>
                <a:latin typeface="Times New Roman"/>
                <a:ea typeface="Calibri"/>
                <a:cs typeface="Arial"/>
              </a:rPr>
              <a:t>) is fairly good and comparable to the results of other approaches, but in some cases the splitting within the various </a:t>
            </a:r>
            <a:r>
              <a:rPr lang="en-US" sz="2000" i="1" dirty="0" smtClean="0">
                <a:effectLst/>
                <a:latin typeface="Times New Roman"/>
                <a:ea typeface="Calibri"/>
                <a:cs typeface="Arial"/>
              </a:rPr>
              <a:t>SU</a:t>
            </a:r>
            <a:r>
              <a:rPr lang="en-US" sz="2000" dirty="0" smtClean="0">
                <a:effectLst/>
                <a:latin typeface="Times New Roman"/>
                <a:ea typeface="Calibri"/>
                <a:cs typeface="Arial"/>
              </a:rPr>
              <a:t> (6) </a:t>
            </a:r>
            <a:r>
              <a:rPr lang="en-US" sz="2000" dirty="0" err="1" smtClean="0">
                <a:effectLst/>
                <a:latin typeface="Times New Roman"/>
                <a:ea typeface="Calibri"/>
                <a:cs typeface="Arial"/>
              </a:rPr>
              <a:t>multiplets</a:t>
            </a:r>
            <a:r>
              <a:rPr lang="en-US" sz="2000" dirty="0" smtClean="0">
                <a:effectLst/>
                <a:latin typeface="Times New Roman"/>
                <a:ea typeface="Calibri"/>
                <a:cs typeface="Arial"/>
              </a:rPr>
              <a:t> are too low. The preceding results [11, 12, 13] show that both spin and </a:t>
            </a:r>
            <a:r>
              <a:rPr lang="en-US" sz="2000" dirty="0" err="1" smtClean="0">
                <a:effectLst/>
                <a:latin typeface="Times New Roman"/>
                <a:ea typeface="Calibri"/>
                <a:cs typeface="Arial"/>
              </a:rPr>
              <a:t>isospin</a:t>
            </a:r>
            <a:r>
              <a:rPr lang="en-US" sz="2000" dirty="0" smtClean="0">
                <a:effectLst/>
                <a:latin typeface="Times New Roman"/>
                <a:ea typeface="Calibri"/>
                <a:cs typeface="Arial"/>
              </a:rPr>
              <a:t> dependent terms in the quark Hamiltonian are important. Description of the splitting within the </a:t>
            </a:r>
            <a:r>
              <a:rPr lang="en-US" sz="2000" i="1" dirty="0" smtClean="0">
                <a:effectLst/>
                <a:latin typeface="Times New Roman"/>
                <a:ea typeface="Calibri"/>
                <a:cs typeface="Arial"/>
              </a:rPr>
              <a:t>SU</a:t>
            </a:r>
            <a:r>
              <a:rPr lang="en-US" sz="2000" dirty="0" smtClean="0">
                <a:effectLst/>
                <a:latin typeface="Times New Roman"/>
                <a:ea typeface="Calibri"/>
                <a:cs typeface="Arial"/>
              </a:rPr>
              <a:t> (6) baryon </a:t>
            </a:r>
            <a:r>
              <a:rPr lang="en-US" sz="2000" dirty="0" err="1" smtClean="0">
                <a:effectLst/>
                <a:latin typeface="Times New Roman"/>
                <a:ea typeface="Calibri"/>
                <a:cs typeface="Arial"/>
              </a:rPr>
              <a:t>multiplets</a:t>
            </a:r>
            <a:r>
              <a:rPr lang="en-US" sz="2000" dirty="0" smtClean="0">
                <a:effectLst/>
                <a:latin typeface="Times New Roman"/>
                <a:ea typeface="Calibri"/>
                <a:cs typeface="Arial"/>
              </a:rPr>
              <a:t> is presented by the </a:t>
            </a:r>
            <a:r>
              <a:rPr lang="en-US" sz="2000" b="1" dirty="0" err="1" smtClean="0">
                <a:effectLst/>
                <a:latin typeface="Times New Roman"/>
                <a:ea typeface="Calibri"/>
                <a:cs typeface="Arial"/>
              </a:rPr>
              <a:t>Gürsey</a:t>
            </a:r>
            <a:r>
              <a:rPr lang="en-US" sz="2000" b="1" dirty="0" smtClean="0">
                <a:effectLst/>
                <a:latin typeface="Times New Roman"/>
                <a:ea typeface="Calibri"/>
                <a:cs typeface="Arial"/>
              </a:rPr>
              <a:t> </a:t>
            </a:r>
            <a:r>
              <a:rPr lang="en-US" sz="2000" b="1" dirty="0" err="1" smtClean="0">
                <a:effectLst/>
                <a:latin typeface="Times New Roman"/>
                <a:ea typeface="Calibri"/>
                <a:cs typeface="Arial"/>
              </a:rPr>
              <a:t>Radicati</a:t>
            </a:r>
            <a:r>
              <a:rPr lang="en-US" sz="2000" b="1" dirty="0" smtClean="0">
                <a:effectLst/>
                <a:latin typeface="Times New Roman"/>
                <a:ea typeface="Calibri"/>
                <a:cs typeface="Arial"/>
              </a:rPr>
              <a:t> mass formula </a:t>
            </a:r>
            <a:r>
              <a:rPr lang="en-US" sz="2000" dirty="0" smtClean="0">
                <a:effectLst/>
                <a:latin typeface="Times New Roman"/>
                <a:ea typeface="Calibri"/>
                <a:cs typeface="Arial"/>
              </a:rPr>
              <a:t>[14]:</a:t>
            </a:r>
            <a:endParaRPr lang="en-US" sz="2000" dirty="0">
              <a:effectLst/>
              <a:latin typeface="Calibri"/>
              <a:ea typeface="Calibri"/>
              <a:cs typeface="Arial"/>
            </a:endParaRPr>
          </a:p>
        </p:txBody>
      </p:sp>
      <p:sp>
        <p:nvSpPr>
          <p:cNvPr id="3" name="Rectangle 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4" name="Object 3"/>
          <p:cNvGraphicFramePr>
            <a:graphicFrameLocks noChangeAspect="1"/>
          </p:cNvGraphicFramePr>
          <p:nvPr>
            <p:extLst>
              <p:ext uri="{D42A27DB-BD31-4B8C-83A1-F6EECF244321}">
                <p14:modId xmlns:p14="http://schemas.microsoft.com/office/powerpoint/2010/main" val="3186430433"/>
              </p:ext>
            </p:extLst>
          </p:nvPr>
        </p:nvGraphicFramePr>
        <p:xfrm>
          <a:off x="596302" y="3501008"/>
          <a:ext cx="8294909" cy="764250"/>
        </p:xfrm>
        <a:graphic>
          <a:graphicData uri="http://schemas.openxmlformats.org/presentationml/2006/ole">
            <mc:AlternateContent xmlns:mc="http://schemas.openxmlformats.org/markup-compatibility/2006">
              <mc:Choice xmlns:v="urn:schemas-microsoft-com:vml" Requires="v">
                <p:oleObj spid="_x0000_s10314" name="Equation" r:id="rId5" imgW="4241800" imgH="393700" progId="Equation.DSMT4">
                  <p:embed/>
                </p:oleObj>
              </mc:Choice>
              <mc:Fallback>
                <p:oleObj name="Equation" r:id="rId5" imgW="4241800" imgH="393700" progId="Equation.DSMT4">
                  <p:embed/>
                  <p:pic>
                    <p:nvPicPr>
                      <p:cNvPr id="0" name="Object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302" y="3501008"/>
                        <a:ext cx="8294909" cy="764250"/>
                      </a:xfrm>
                      <a:prstGeom prst="rect">
                        <a:avLst/>
                      </a:prstGeom>
                      <a:noFill/>
                    </p:spPr>
                  </p:pic>
                </p:oleObj>
              </mc:Fallback>
            </mc:AlternateContent>
          </a:graphicData>
        </a:graphic>
      </p:graphicFrame>
      <p:sp>
        <p:nvSpPr>
          <p:cNvPr id="35" name="Oval 39"/>
          <p:cNvSpPr>
            <a:spLocks noChangeArrowheads="1"/>
          </p:cNvSpPr>
          <p:nvPr/>
        </p:nvSpPr>
        <p:spPr bwMode="auto">
          <a:xfrm>
            <a:off x="8316913" y="4132837"/>
            <a:ext cx="431800" cy="431800"/>
          </a:xfrm>
          <a:prstGeom prst="ellipse">
            <a:avLst/>
          </a:prstGeom>
          <a:solidFill>
            <a:srgbClr val="800000"/>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chemeClr val="bg1"/>
                </a:solidFill>
                <a:latin typeface="Times New Roman" pitchFamily="18" charset="0"/>
                <a:cs typeface="Times New Roman" pitchFamily="18" charset="0"/>
              </a:rPr>
              <a:t>16</a:t>
            </a:r>
            <a:endParaRPr lang="en-US" sz="2000" b="1" dirty="0">
              <a:solidFill>
                <a:schemeClr val="bg1"/>
              </a:solidFill>
              <a:latin typeface="Times New Roman" pitchFamily="18" charset="0"/>
              <a:cs typeface="Times New Roman" pitchFamily="18" charset="0"/>
            </a:endParaRPr>
          </a:p>
        </p:txBody>
      </p:sp>
      <p:sp>
        <p:nvSpPr>
          <p:cNvPr id="36" name="TextBox 35"/>
          <p:cNvSpPr txBox="1"/>
          <p:nvPr/>
        </p:nvSpPr>
        <p:spPr>
          <a:xfrm>
            <a:off x="431638" y="4653136"/>
            <a:ext cx="8425185" cy="1323439"/>
          </a:xfrm>
          <a:prstGeom prst="rect">
            <a:avLst/>
          </a:prstGeom>
          <a:noFill/>
        </p:spPr>
        <p:txBody>
          <a:bodyPr wrap="square" rtlCol="1">
            <a:spAutoFit/>
          </a:bodyPr>
          <a:lstStyle/>
          <a:p>
            <a:pPr marL="342900" indent="-342900" algn="just" rtl="0">
              <a:spcAft>
                <a:spcPts val="0"/>
              </a:spcAft>
              <a:buSzPct val="107000"/>
              <a:buBlip>
                <a:blip r:embed="rId4"/>
              </a:buBlip>
            </a:pPr>
            <a:r>
              <a:rPr lang="en-US" sz="2000" dirty="0" smtClean="0">
                <a:effectLst/>
                <a:latin typeface="Times New Roman"/>
                <a:ea typeface="Calibri"/>
              </a:rPr>
              <a:t>where</a:t>
            </a:r>
            <a:r>
              <a:rPr lang="en-US" sz="2000" i="1" dirty="0" smtClean="0">
                <a:effectLst/>
                <a:latin typeface="Times New Roman"/>
                <a:ea typeface="Calibri"/>
              </a:rPr>
              <a:t> M</a:t>
            </a:r>
            <a:r>
              <a:rPr lang="en-US" sz="2000" i="1" baseline="-25000" dirty="0" smtClean="0">
                <a:effectLst/>
                <a:latin typeface="Times New Roman"/>
                <a:ea typeface="Calibri"/>
              </a:rPr>
              <a:t>0</a:t>
            </a:r>
            <a:r>
              <a:rPr lang="en-US" sz="2000" dirty="0" smtClean="0">
                <a:effectLst/>
                <a:latin typeface="Times New Roman"/>
                <a:ea typeface="Calibri"/>
              </a:rPr>
              <a:t> is the average energy value of the </a:t>
            </a:r>
            <a:r>
              <a:rPr lang="en-US" sz="2000" i="1" dirty="0" smtClean="0">
                <a:effectLst/>
                <a:latin typeface="Times New Roman"/>
                <a:ea typeface="Calibri"/>
              </a:rPr>
              <a:t>SU</a:t>
            </a:r>
            <a:r>
              <a:rPr lang="en-US" sz="2000" dirty="0" smtClean="0">
                <a:effectLst/>
                <a:latin typeface="Times New Roman"/>
                <a:ea typeface="Calibri"/>
              </a:rPr>
              <a:t> (6) </a:t>
            </a:r>
            <a:r>
              <a:rPr lang="en-US" sz="2000" dirty="0" err="1" smtClean="0">
                <a:effectLst/>
                <a:latin typeface="Times New Roman"/>
                <a:ea typeface="Calibri"/>
              </a:rPr>
              <a:t>multiplet</a:t>
            </a:r>
            <a:r>
              <a:rPr lang="en-US" sz="2000" dirty="0" smtClean="0">
                <a:effectLst/>
                <a:latin typeface="Times New Roman"/>
                <a:ea typeface="Calibri"/>
              </a:rPr>
              <a:t>, </a:t>
            </a:r>
            <a:r>
              <a:rPr lang="en-US" sz="2000" i="1" dirty="0" smtClean="0">
                <a:effectLst/>
                <a:latin typeface="Times New Roman"/>
                <a:ea typeface="Times New Roman"/>
              </a:rPr>
              <a:t>C</a:t>
            </a:r>
            <a:r>
              <a:rPr lang="en-US" sz="2000" i="1" baseline="-25000" dirty="0" smtClean="0">
                <a:effectLst/>
                <a:latin typeface="Times New Roman"/>
                <a:ea typeface="Times New Roman"/>
              </a:rPr>
              <a:t>2</a:t>
            </a:r>
            <a:r>
              <a:rPr lang="en-US" sz="2000" i="1" dirty="0" smtClean="0">
                <a:effectLst/>
                <a:latin typeface="Times New Roman"/>
                <a:ea typeface="Times New Roman"/>
              </a:rPr>
              <a:t>[SU</a:t>
            </a:r>
            <a:r>
              <a:rPr lang="en-US" sz="2000" i="1" baseline="-25000" dirty="0" smtClean="0">
                <a:effectLst/>
                <a:latin typeface="Times New Roman"/>
                <a:ea typeface="Times New Roman"/>
              </a:rPr>
              <a:t>S</a:t>
            </a:r>
            <a:r>
              <a:rPr lang="en-US" sz="2000" i="1" dirty="0" smtClean="0">
                <a:effectLst/>
                <a:latin typeface="Times New Roman"/>
                <a:ea typeface="Times New Roman"/>
              </a:rPr>
              <a:t> </a:t>
            </a:r>
            <a:r>
              <a:rPr lang="en-US" sz="2000" dirty="0" smtClean="0">
                <a:effectLst/>
                <a:latin typeface="Times New Roman"/>
                <a:ea typeface="Times New Roman"/>
              </a:rPr>
              <a:t>(2)</a:t>
            </a:r>
            <a:r>
              <a:rPr lang="en-US" sz="2000" i="1" dirty="0" smtClean="0">
                <a:effectLst/>
                <a:latin typeface="Times New Roman"/>
                <a:ea typeface="Times New Roman"/>
              </a:rPr>
              <a:t>]</a:t>
            </a:r>
            <a:r>
              <a:rPr lang="en-US" sz="2000" dirty="0" smtClean="0">
                <a:effectLst/>
                <a:latin typeface="Times New Roman"/>
                <a:ea typeface="Times New Roman"/>
              </a:rPr>
              <a:t> and </a:t>
            </a:r>
            <a:r>
              <a:rPr lang="en-US" sz="2000" i="1" dirty="0" smtClean="0">
                <a:effectLst/>
                <a:latin typeface="Times New Roman"/>
                <a:ea typeface="Times New Roman"/>
              </a:rPr>
              <a:t>C</a:t>
            </a:r>
            <a:r>
              <a:rPr lang="en-US" sz="2000" i="1" baseline="-25000" dirty="0" smtClean="0">
                <a:effectLst/>
                <a:latin typeface="Times New Roman"/>
                <a:ea typeface="Times New Roman"/>
              </a:rPr>
              <a:t>2</a:t>
            </a:r>
            <a:r>
              <a:rPr lang="en-US" sz="2000" i="1" dirty="0" smtClean="0">
                <a:effectLst/>
                <a:latin typeface="Times New Roman"/>
                <a:ea typeface="Times New Roman"/>
              </a:rPr>
              <a:t>[SU</a:t>
            </a:r>
            <a:r>
              <a:rPr lang="en-US" sz="2000" i="1" baseline="-25000" dirty="0" smtClean="0">
                <a:effectLst/>
                <a:latin typeface="Times New Roman"/>
                <a:ea typeface="Times New Roman"/>
              </a:rPr>
              <a:t>I</a:t>
            </a:r>
            <a:r>
              <a:rPr lang="en-US" sz="2000" i="1" dirty="0" smtClean="0">
                <a:effectLst/>
                <a:latin typeface="Times New Roman"/>
                <a:ea typeface="Times New Roman"/>
              </a:rPr>
              <a:t> </a:t>
            </a:r>
            <a:r>
              <a:rPr lang="en-US" sz="2000" dirty="0" smtClean="0">
                <a:effectLst/>
                <a:latin typeface="Times New Roman"/>
                <a:ea typeface="Times New Roman"/>
              </a:rPr>
              <a:t>(2)</a:t>
            </a:r>
            <a:r>
              <a:rPr lang="en-US" sz="2000" i="1" dirty="0" smtClean="0">
                <a:effectLst/>
                <a:latin typeface="Times New Roman"/>
                <a:ea typeface="Times New Roman"/>
              </a:rPr>
              <a:t>]</a:t>
            </a:r>
            <a:r>
              <a:rPr lang="en-US" sz="2000" dirty="0" smtClean="0">
                <a:effectLst/>
                <a:latin typeface="Times New Roman"/>
                <a:ea typeface="Times New Roman"/>
              </a:rPr>
              <a:t> are the</a:t>
            </a:r>
            <a:r>
              <a:rPr lang="en-US" sz="2000" i="1" dirty="0" smtClean="0">
                <a:effectLst/>
                <a:latin typeface="Times New Roman"/>
                <a:ea typeface="Times New Roman"/>
              </a:rPr>
              <a:t> SU </a:t>
            </a:r>
            <a:r>
              <a:rPr lang="en-US" sz="2000" dirty="0" smtClean="0">
                <a:effectLst/>
                <a:latin typeface="Times New Roman"/>
                <a:ea typeface="Times New Roman"/>
              </a:rPr>
              <a:t>(2) (quadratic) </a:t>
            </a:r>
            <a:r>
              <a:rPr lang="en-US" sz="2000" dirty="0" err="1" smtClean="0">
                <a:effectLst/>
                <a:latin typeface="Times New Roman"/>
                <a:ea typeface="Times New Roman"/>
              </a:rPr>
              <a:t>Casimir</a:t>
            </a:r>
            <a:r>
              <a:rPr lang="en-US" sz="2000" dirty="0" smtClean="0">
                <a:effectLst/>
                <a:latin typeface="Times New Roman"/>
                <a:ea typeface="Times New Roman"/>
              </a:rPr>
              <a:t> operators for spin and </a:t>
            </a:r>
            <a:r>
              <a:rPr lang="en-US" sz="2000" dirty="0" err="1" smtClean="0">
                <a:effectLst/>
                <a:latin typeface="Times New Roman"/>
                <a:ea typeface="Times New Roman"/>
              </a:rPr>
              <a:t>isospin</a:t>
            </a:r>
            <a:r>
              <a:rPr lang="en-US" sz="2000" dirty="0" smtClean="0">
                <a:effectLst/>
                <a:latin typeface="Times New Roman"/>
                <a:ea typeface="Times New Roman"/>
              </a:rPr>
              <a:t>, respectively, and </a:t>
            </a:r>
            <a:r>
              <a:rPr lang="en-US" sz="2000" i="1" dirty="0" smtClean="0">
                <a:effectLst/>
                <a:latin typeface="Times New Roman"/>
                <a:ea typeface="Times New Roman"/>
              </a:rPr>
              <a:t>C</a:t>
            </a:r>
            <a:r>
              <a:rPr lang="en-US" sz="2000" i="1" baseline="-25000" dirty="0" smtClean="0">
                <a:effectLst/>
                <a:latin typeface="Times New Roman"/>
                <a:ea typeface="Times New Roman"/>
              </a:rPr>
              <a:t>1</a:t>
            </a:r>
            <a:r>
              <a:rPr lang="en-US" sz="2000" i="1" dirty="0" smtClean="0">
                <a:effectLst/>
                <a:latin typeface="Times New Roman"/>
                <a:ea typeface="Times New Roman"/>
              </a:rPr>
              <a:t>[UY </a:t>
            </a:r>
            <a:r>
              <a:rPr lang="en-US" sz="2000" dirty="0" smtClean="0">
                <a:effectLst/>
                <a:latin typeface="Times New Roman"/>
                <a:ea typeface="Times New Roman"/>
              </a:rPr>
              <a:t>(1)</a:t>
            </a:r>
            <a:r>
              <a:rPr lang="en-US" sz="2000" i="1" dirty="0" smtClean="0">
                <a:effectLst/>
                <a:latin typeface="Times New Roman"/>
                <a:ea typeface="Times New Roman"/>
              </a:rPr>
              <a:t>] </a:t>
            </a:r>
            <a:r>
              <a:rPr lang="en-US" sz="2000" dirty="0" smtClean="0">
                <a:effectLst/>
                <a:latin typeface="Times New Roman"/>
                <a:ea typeface="Times New Roman"/>
              </a:rPr>
              <a:t>is the </a:t>
            </a:r>
            <a:r>
              <a:rPr lang="en-US" sz="2000" dirty="0" err="1" smtClean="0">
                <a:effectLst/>
                <a:latin typeface="Times New Roman"/>
                <a:ea typeface="Times New Roman"/>
              </a:rPr>
              <a:t>Casimir</a:t>
            </a:r>
            <a:r>
              <a:rPr lang="en-US" sz="2000" dirty="0" smtClean="0">
                <a:effectLst/>
                <a:latin typeface="Times New Roman"/>
                <a:ea typeface="Times New Roman"/>
              </a:rPr>
              <a:t> for the </a:t>
            </a:r>
            <a:r>
              <a:rPr lang="en-US" sz="2000" i="1" dirty="0" smtClean="0">
                <a:effectLst/>
                <a:latin typeface="Times New Roman"/>
                <a:ea typeface="Times New Roman"/>
              </a:rPr>
              <a:t>U</a:t>
            </a:r>
            <a:r>
              <a:rPr lang="en-US" sz="2000" dirty="0" smtClean="0">
                <a:effectLst/>
                <a:latin typeface="Times New Roman"/>
                <a:ea typeface="Times New Roman"/>
              </a:rPr>
              <a:t> (1) subgroup generated by the hypercharge </a:t>
            </a:r>
            <a:r>
              <a:rPr lang="en-US" sz="2000" i="1" dirty="0" smtClean="0">
                <a:effectLst/>
                <a:latin typeface="Times New Roman"/>
                <a:ea typeface="Times New Roman"/>
              </a:rPr>
              <a:t>Y</a:t>
            </a:r>
            <a:r>
              <a:rPr lang="en-US" sz="2000" dirty="0" smtClean="0">
                <a:effectLst/>
                <a:latin typeface="Times New Roman"/>
                <a:ea typeface="Times New Roman"/>
              </a:rPr>
              <a:t>. </a:t>
            </a:r>
            <a:endParaRPr lang="en-US" sz="2000" dirty="0">
              <a:effectLst/>
              <a:latin typeface="Calibri"/>
              <a:ea typeface="Calibri"/>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4)">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2772</TotalTime>
  <Words>2054</Words>
  <Application>Microsoft Office PowerPoint</Application>
  <PresentationFormat>On-screen Show (4:3)</PresentationFormat>
  <Paragraphs>284</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January Edition 2008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XPower Edition</dc:creator>
  <cp:lastModifiedBy>Sepehr</cp:lastModifiedBy>
  <cp:revision>248</cp:revision>
  <dcterms:created xsi:type="dcterms:W3CDTF">2010-04-22T07:03:51Z</dcterms:created>
  <dcterms:modified xsi:type="dcterms:W3CDTF">2015-08-31T13:23:35Z</dcterms:modified>
</cp:coreProperties>
</file>