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3004800" cy="9753600"/>
  <p:notesSz cx="6858000" cy="9144000"/>
  <p:defaultTextStyle>
    <a:lvl1pPr defTabSz="584200">
      <a:defRPr sz="2600">
        <a:solidFill>
          <a:srgbClr val="101F98"/>
        </a:solidFill>
        <a:latin typeface="+mj-lt"/>
        <a:ea typeface="+mj-ea"/>
        <a:cs typeface="+mj-cs"/>
        <a:sym typeface="Helvetica"/>
      </a:defRPr>
    </a:lvl1pPr>
    <a:lvl2pPr indent="228600" defTabSz="584200">
      <a:defRPr sz="2600">
        <a:solidFill>
          <a:srgbClr val="101F98"/>
        </a:solidFill>
        <a:latin typeface="+mj-lt"/>
        <a:ea typeface="+mj-ea"/>
        <a:cs typeface="+mj-cs"/>
        <a:sym typeface="Helvetica"/>
      </a:defRPr>
    </a:lvl2pPr>
    <a:lvl3pPr indent="457200" defTabSz="584200">
      <a:defRPr sz="2600">
        <a:solidFill>
          <a:srgbClr val="101F98"/>
        </a:solidFill>
        <a:latin typeface="+mj-lt"/>
        <a:ea typeface="+mj-ea"/>
        <a:cs typeface="+mj-cs"/>
        <a:sym typeface="Helvetica"/>
      </a:defRPr>
    </a:lvl3pPr>
    <a:lvl4pPr indent="685800" defTabSz="584200">
      <a:defRPr sz="2600">
        <a:solidFill>
          <a:srgbClr val="101F98"/>
        </a:solidFill>
        <a:latin typeface="+mj-lt"/>
        <a:ea typeface="+mj-ea"/>
        <a:cs typeface="+mj-cs"/>
        <a:sym typeface="Helvetica"/>
      </a:defRPr>
    </a:lvl4pPr>
    <a:lvl5pPr indent="914400" defTabSz="584200">
      <a:defRPr sz="2600">
        <a:solidFill>
          <a:srgbClr val="101F98"/>
        </a:solidFill>
        <a:latin typeface="+mj-lt"/>
        <a:ea typeface="+mj-ea"/>
        <a:cs typeface="+mj-cs"/>
        <a:sym typeface="Helvetica"/>
      </a:defRPr>
    </a:lvl5pPr>
    <a:lvl6pPr indent="1143000" defTabSz="584200">
      <a:defRPr sz="2600">
        <a:solidFill>
          <a:srgbClr val="101F98"/>
        </a:solidFill>
        <a:latin typeface="+mj-lt"/>
        <a:ea typeface="+mj-ea"/>
        <a:cs typeface="+mj-cs"/>
        <a:sym typeface="Helvetica"/>
      </a:defRPr>
    </a:lvl6pPr>
    <a:lvl7pPr indent="1371600" defTabSz="584200">
      <a:defRPr sz="2600">
        <a:solidFill>
          <a:srgbClr val="101F98"/>
        </a:solidFill>
        <a:latin typeface="+mj-lt"/>
        <a:ea typeface="+mj-ea"/>
        <a:cs typeface="+mj-cs"/>
        <a:sym typeface="Helvetica"/>
      </a:defRPr>
    </a:lvl7pPr>
    <a:lvl8pPr indent="1600200" defTabSz="584200">
      <a:defRPr sz="2600">
        <a:solidFill>
          <a:srgbClr val="101F98"/>
        </a:solidFill>
        <a:latin typeface="+mj-lt"/>
        <a:ea typeface="+mj-ea"/>
        <a:cs typeface="+mj-cs"/>
        <a:sym typeface="Helvetica"/>
      </a:defRPr>
    </a:lvl8pPr>
    <a:lvl9pPr indent="1828800" defTabSz="584200">
      <a:defRPr sz="2600">
        <a:solidFill>
          <a:srgbClr val="101F98"/>
        </a:solidFill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01F98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952500" y="228600"/>
            <a:ext cx="11099800" cy="114602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Title Text</a:t>
            </a:r>
          </a:p>
        </p:txBody>
      </p:sp>
      <p:sp>
        <p:nvSpPr>
          <p:cNvPr id="11" name="Shape 11"/>
          <p:cNvSpPr/>
          <p:nvPr>
            <p:ph type="sldNum" sz="quarter" idx="2"/>
          </p:nvPr>
        </p:nvSpPr>
        <p:spPr>
          <a:xfrm>
            <a:off x="12610998" y="9366250"/>
            <a:ext cx="368504" cy="381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90222" indent="-345722">
              <a:defRPr sz="2800"/>
            </a:lvl2pPr>
            <a:lvl3pPr marL="1210027" indent="-321027">
              <a:defRPr sz="2600"/>
            </a:lvl3pPr>
            <a:lvl4pPr marL="1654527" indent="-321027">
              <a:lnSpc>
                <a:spcPct val="100000"/>
              </a:lnSpc>
              <a:defRPr sz="2600"/>
            </a:lvl4pPr>
            <a:lvl5pPr marL="2099027" indent="-321027">
              <a:lnSpc>
                <a:spcPct val="100000"/>
              </a:lnSpc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01F98"/>
                </a:solidFill>
              </a:rPr>
              <a:t>Body Level One</a:t>
            </a:r>
            <a:endParaRPr sz="3800">
              <a:solidFill>
                <a:srgbClr val="101F9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Body Level Two</a:t>
            </a:r>
            <a:endParaRPr sz="2800">
              <a:solidFill>
                <a:srgbClr val="101F9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Body Level Three</a:t>
            </a:r>
            <a:endParaRPr sz="2600">
              <a:solidFill>
                <a:srgbClr val="101F9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Body Level Four</a:t>
            </a:r>
            <a:endParaRPr sz="2600">
              <a:solidFill>
                <a:srgbClr val="101F9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304800"/>
            <a:ext cx="11099800" cy="98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2pPr marL="790222" indent="-345722">
              <a:defRPr sz="2800"/>
            </a:lvl2pPr>
            <a:lvl3pPr marL="1210027" indent="-321027">
              <a:defRPr sz="2600"/>
            </a:lvl3pPr>
            <a:lvl4pPr marL="1654527" indent="-321027">
              <a:lnSpc>
                <a:spcPct val="100000"/>
              </a:lnSpc>
              <a:defRPr sz="2600"/>
            </a:lvl4pPr>
            <a:lvl5pPr marL="2099027" indent="-321027">
              <a:lnSpc>
                <a:spcPct val="100000"/>
              </a:lnSpc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01F98"/>
                </a:solidFill>
              </a:rPr>
              <a:t>Body Level One</a:t>
            </a:r>
            <a:endParaRPr sz="3800">
              <a:solidFill>
                <a:srgbClr val="101F9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Body Level Two</a:t>
            </a:r>
            <a:endParaRPr sz="2800">
              <a:solidFill>
                <a:srgbClr val="101F9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Body Level Three</a:t>
            </a:r>
            <a:endParaRPr sz="2600">
              <a:solidFill>
                <a:srgbClr val="101F9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Body Level Four</a:t>
            </a:r>
            <a:endParaRPr sz="2600">
              <a:solidFill>
                <a:srgbClr val="101F9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540608" y="9321351"/>
            <a:ext cx="368505" cy="381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spd="med" advClick="1"/>
  <p:txStyles>
    <p:titleStyle>
      <a:lvl1pPr algn="ctr" defTabSz="584200">
        <a:defRPr sz="4500">
          <a:solidFill>
            <a:srgbClr val="101F98"/>
          </a:solidFill>
          <a:latin typeface="+mj-lt"/>
          <a:ea typeface="+mj-ea"/>
          <a:cs typeface="+mj-cs"/>
          <a:sym typeface="Helvetica"/>
        </a:defRPr>
      </a:lvl1pPr>
      <a:lvl2pPr indent="228600" algn="ctr" defTabSz="584200">
        <a:defRPr sz="4500">
          <a:solidFill>
            <a:srgbClr val="101F98"/>
          </a:solidFill>
          <a:latin typeface="+mj-lt"/>
          <a:ea typeface="+mj-ea"/>
          <a:cs typeface="+mj-cs"/>
          <a:sym typeface="Helvetica"/>
        </a:defRPr>
      </a:lvl2pPr>
      <a:lvl3pPr indent="457200" algn="ctr" defTabSz="584200">
        <a:defRPr sz="4500">
          <a:solidFill>
            <a:srgbClr val="101F98"/>
          </a:solidFill>
          <a:latin typeface="+mj-lt"/>
          <a:ea typeface="+mj-ea"/>
          <a:cs typeface="+mj-cs"/>
          <a:sym typeface="Helvetica"/>
        </a:defRPr>
      </a:lvl3pPr>
      <a:lvl4pPr indent="685800" algn="ctr" defTabSz="584200">
        <a:defRPr sz="4500">
          <a:solidFill>
            <a:srgbClr val="101F98"/>
          </a:solidFill>
          <a:latin typeface="+mj-lt"/>
          <a:ea typeface="+mj-ea"/>
          <a:cs typeface="+mj-cs"/>
          <a:sym typeface="Helvetica"/>
        </a:defRPr>
      </a:lvl4pPr>
      <a:lvl5pPr indent="914400" algn="ctr" defTabSz="584200">
        <a:defRPr sz="4500">
          <a:solidFill>
            <a:srgbClr val="101F98"/>
          </a:solidFill>
          <a:latin typeface="+mj-lt"/>
          <a:ea typeface="+mj-ea"/>
          <a:cs typeface="+mj-cs"/>
          <a:sym typeface="Helvetica"/>
        </a:defRPr>
      </a:lvl5pPr>
      <a:lvl6pPr indent="1143000" algn="ctr" defTabSz="584200">
        <a:defRPr sz="4500">
          <a:solidFill>
            <a:srgbClr val="101F98"/>
          </a:solidFill>
          <a:latin typeface="+mj-lt"/>
          <a:ea typeface="+mj-ea"/>
          <a:cs typeface="+mj-cs"/>
          <a:sym typeface="Helvetica"/>
        </a:defRPr>
      </a:lvl6pPr>
      <a:lvl7pPr indent="1371600" algn="ctr" defTabSz="584200">
        <a:defRPr sz="4500">
          <a:solidFill>
            <a:srgbClr val="101F98"/>
          </a:solidFill>
          <a:latin typeface="+mj-lt"/>
          <a:ea typeface="+mj-ea"/>
          <a:cs typeface="+mj-cs"/>
          <a:sym typeface="Helvetica"/>
        </a:defRPr>
      </a:lvl7pPr>
      <a:lvl8pPr indent="1600200" algn="ctr" defTabSz="584200">
        <a:defRPr sz="4500">
          <a:solidFill>
            <a:srgbClr val="101F98"/>
          </a:solidFill>
          <a:latin typeface="+mj-lt"/>
          <a:ea typeface="+mj-ea"/>
          <a:cs typeface="+mj-cs"/>
          <a:sym typeface="Helvetica"/>
        </a:defRPr>
      </a:lvl8pPr>
      <a:lvl9pPr indent="1828800" algn="ctr" defTabSz="584200">
        <a:defRPr sz="4500">
          <a:solidFill>
            <a:srgbClr val="101F98"/>
          </a:solidFill>
          <a:latin typeface="+mj-lt"/>
          <a:ea typeface="+mj-ea"/>
          <a:cs typeface="+mj-cs"/>
          <a:sym typeface="Helvetica"/>
        </a:defRPr>
      </a:lvl9pPr>
    </p:titleStyle>
    <p:bodyStyle>
      <a:lvl1pPr marL="395111" indent="-395111" defTabSz="584200">
        <a:lnSpc>
          <a:spcPct val="120000"/>
        </a:lnSpc>
        <a:buSzPct val="75000"/>
        <a:buChar char="•"/>
        <a:defRPr sz="3800">
          <a:solidFill>
            <a:srgbClr val="101F98"/>
          </a:solidFill>
          <a:latin typeface="+mj-lt"/>
          <a:ea typeface="+mj-ea"/>
          <a:cs typeface="+mj-cs"/>
          <a:sym typeface="Helvetica"/>
        </a:defRPr>
      </a:lvl1pPr>
      <a:lvl2pPr marL="913694" indent="-469194" defTabSz="584200">
        <a:lnSpc>
          <a:spcPct val="120000"/>
        </a:lnSpc>
        <a:buSzPct val="75000"/>
        <a:buChar char="•"/>
        <a:defRPr sz="3800">
          <a:solidFill>
            <a:srgbClr val="101F98"/>
          </a:solidFill>
          <a:latin typeface="+mj-lt"/>
          <a:ea typeface="+mj-ea"/>
          <a:cs typeface="+mj-cs"/>
          <a:sym typeface="Helvetica"/>
        </a:defRPr>
      </a:lvl2pPr>
      <a:lvl3pPr marL="1358194" indent="-469194" defTabSz="584200">
        <a:lnSpc>
          <a:spcPct val="120000"/>
        </a:lnSpc>
        <a:buSzPct val="75000"/>
        <a:buChar char="•"/>
        <a:defRPr sz="3800">
          <a:solidFill>
            <a:srgbClr val="101F98"/>
          </a:solidFill>
          <a:latin typeface="+mj-lt"/>
          <a:ea typeface="+mj-ea"/>
          <a:cs typeface="+mj-cs"/>
          <a:sym typeface="Helvetica"/>
        </a:defRPr>
      </a:lvl3pPr>
      <a:lvl4pPr marL="1802694" indent="-469194" defTabSz="584200">
        <a:lnSpc>
          <a:spcPct val="120000"/>
        </a:lnSpc>
        <a:buSzPct val="75000"/>
        <a:buChar char="•"/>
        <a:defRPr sz="3800">
          <a:solidFill>
            <a:srgbClr val="101F98"/>
          </a:solidFill>
          <a:latin typeface="+mj-lt"/>
          <a:ea typeface="+mj-ea"/>
          <a:cs typeface="+mj-cs"/>
          <a:sym typeface="Helvetica"/>
        </a:defRPr>
      </a:lvl4pPr>
      <a:lvl5pPr marL="2247194" indent="-469194" defTabSz="584200">
        <a:lnSpc>
          <a:spcPct val="120000"/>
        </a:lnSpc>
        <a:buSzPct val="75000"/>
        <a:buChar char="•"/>
        <a:defRPr sz="3800">
          <a:solidFill>
            <a:srgbClr val="101F98"/>
          </a:solidFill>
          <a:latin typeface="+mj-lt"/>
          <a:ea typeface="+mj-ea"/>
          <a:cs typeface="+mj-cs"/>
          <a:sym typeface="Helvetica"/>
        </a:defRPr>
      </a:lvl5pPr>
      <a:lvl6pPr marL="2691694" indent="-469194" defTabSz="584200">
        <a:lnSpc>
          <a:spcPct val="120000"/>
        </a:lnSpc>
        <a:buSzPct val="75000"/>
        <a:buChar char="•"/>
        <a:defRPr sz="3800">
          <a:solidFill>
            <a:srgbClr val="101F98"/>
          </a:solidFill>
          <a:latin typeface="+mj-lt"/>
          <a:ea typeface="+mj-ea"/>
          <a:cs typeface="+mj-cs"/>
          <a:sym typeface="Helvetica"/>
        </a:defRPr>
      </a:lvl6pPr>
      <a:lvl7pPr marL="3136194" indent="-469194" defTabSz="584200">
        <a:lnSpc>
          <a:spcPct val="120000"/>
        </a:lnSpc>
        <a:buSzPct val="75000"/>
        <a:buChar char="•"/>
        <a:defRPr sz="3800">
          <a:solidFill>
            <a:srgbClr val="101F98"/>
          </a:solidFill>
          <a:latin typeface="+mj-lt"/>
          <a:ea typeface="+mj-ea"/>
          <a:cs typeface="+mj-cs"/>
          <a:sym typeface="Helvetica"/>
        </a:defRPr>
      </a:lvl7pPr>
      <a:lvl8pPr marL="3580694" indent="-469194" defTabSz="584200">
        <a:lnSpc>
          <a:spcPct val="120000"/>
        </a:lnSpc>
        <a:buSzPct val="75000"/>
        <a:buChar char="•"/>
        <a:defRPr sz="3800">
          <a:solidFill>
            <a:srgbClr val="101F98"/>
          </a:solidFill>
          <a:latin typeface="+mj-lt"/>
          <a:ea typeface="+mj-ea"/>
          <a:cs typeface="+mj-cs"/>
          <a:sym typeface="Helvetica"/>
        </a:defRPr>
      </a:lvl8pPr>
      <a:lvl9pPr marL="4025194" indent="-469194" defTabSz="584200">
        <a:lnSpc>
          <a:spcPct val="120000"/>
        </a:lnSpc>
        <a:buSzPct val="75000"/>
        <a:buChar char="•"/>
        <a:defRPr sz="3800">
          <a:solidFill>
            <a:srgbClr val="101F98"/>
          </a:solidFill>
          <a:latin typeface="+mj-lt"/>
          <a:ea typeface="+mj-ea"/>
          <a:cs typeface="+mj-cs"/>
          <a:sym typeface="Helvetica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27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png"/><Relationship Id="rId3" Type="http://schemas.openxmlformats.org/officeDocument/2006/relationships/image" Target="../media/image49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27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png"/><Relationship Id="rId3" Type="http://schemas.openxmlformats.org/officeDocument/2006/relationships/image" Target="../media/image2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01F98"/>
                </a:solidFill>
              </a:rPr>
              <a:t>Hard Probes of Heavy Ion collisions at the LHC</a:t>
            </a:r>
          </a:p>
        </p:txBody>
      </p:sp>
      <p:pic>
        <p:nvPicPr>
          <p:cNvPr id="20" name="nikhef_log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1837" y="8641121"/>
            <a:ext cx="2019181" cy="88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EMMEPH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801" y="8273595"/>
            <a:ext cx="2136549" cy="118790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4307333" y="5156200"/>
            <a:ext cx="439013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i="1" sz="2600">
                <a:solidFill>
                  <a:srgbClr val="101F98"/>
                </a:solidFill>
              </a:rPr>
              <a:t>Marco van Leeuwen,</a:t>
            </a:r>
            <a:endParaRPr i="1" sz="2600">
              <a:solidFill>
                <a:srgbClr val="101F98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i="1" sz="2600">
                <a:solidFill>
                  <a:srgbClr val="101F98"/>
                </a:solidFill>
              </a:rPr>
              <a:t>Nikhef and Utrecht University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 187"/>
          <p:cNvGrpSpPr/>
          <p:nvPr/>
        </p:nvGrpSpPr>
        <p:grpSpPr>
          <a:xfrm>
            <a:off x="-414083" y="2531087"/>
            <a:ext cx="6202380" cy="3714346"/>
            <a:chOff x="0" y="0"/>
            <a:chExt cx="6202379" cy="3714344"/>
          </a:xfrm>
        </p:grpSpPr>
        <p:pic>
          <p:nvPicPr>
            <p:cNvPr id="185" name="image2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5924" y="0"/>
              <a:ext cx="6146456" cy="3714345"/>
            </a:xfrm>
            <a:prstGeom prst="rect">
              <a:avLst/>
            </a:prstGeom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</p:pic>
        <p:sp>
          <p:nvSpPr>
            <p:cNvPr id="186" name="Shape 186"/>
            <p:cNvSpPr/>
            <p:nvPr/>
          </p:nvSpPr>
          <p:spPr>
            <a:xfrm>
              <a:off x="0" y="1167058"/>
              <a:ext cx="1364178" cy="2536964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88" name="image3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4729" y="2500924"/>
            <a:ext cx="5545038" cy="377467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Centrality: standard MC Glauber approach</a:t>
            </a:r>
          </a:p>
        </p:txBody>
      </p:sp>
      <p:sp>
        <p:nvSpPr>
          <p:cNvPr id="190" name="Shape 19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222" name="Group 222"/>
          <p:cNvGrpSpPr/>
          <p:nvPr/>
        </p:nvGrpSpPr>
        <p:grpSpPr>
          <a:xfrm>
            <a:off x="7708453" y="1172923"/>
            <a:ext cx="2084128" cy="1559868"/>
            <a:chOff x="0" y="0"/>
            <a:chExt cx="2084127" cy="1559867"/>
          </a:xfrm>
        </p:grpSpPr>
        <p:sp>
          <p:nvSpPr>
            <p:cNvPr id="191" name="Shape 191"/>
            <p:cNvSpPr/>
            <p:nvPr/>
          </p:nvSpPr>
          <p:spPr>
            <a:xfrm>
              <a:off x="797745" y="1043056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2" name="Shape 192"/>
            <p:cNvSpPr/>
            <p:nvPr/>
          </p:nvSpPr>
          <p:spPr>
            <a:xfrm>
              <a:off x="928693" y="440865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5963" y="1135511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1080176" y="647951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811352" y="622519"/>
              <a:ext cx="234683" cy="20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888371" y="933148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1308326" y="726062"/>
              <a:ext cx="234683" cy="20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1123053" y="767532"/>
              <a:ext cx="234683" cy="20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1210238" y="958581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0" name="Shape 200"/>
            <p:cNvSpPr/>
            <p:nvPr/>
          </p:nvSpPr>
          <p:spPr>
            <a:xfrm>
              <a:off x="1308326" y="1062124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812445" y="891195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1390247" y="587467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928693" y="1114855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4" name="Shape 204"/>
            <p:cNvSpPr/>
            <p:nvPr/>
          </p:nvSpPr>
          <p:spPr>
            <a:xfrm>
              <a:off x="1253304" y="396365"/>
              <a:ext cx="234683" cy="20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1096169" y="387283"/>
              <a:ext cx="234683" cy="20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1005712" y="544408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>
              <a:off x="1213510" y="603451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1026793" y="930969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879287" y="765301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10" name="Shape 210"/>
            <p:cNvSpPr/>
            <p:nvPr/>
          </p:nvSpPr>
          <p:spPr>
            <a:xfrm>
              <a:off x="399221" y="857269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>
              <a:off x="1295066" y="1214524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>
              <a:off x="1030058" y="1284655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13" name="Shape 213"/>
            <p:cNvSpPr/>
            <p:nvPr/>
          </p:nvSpPr>
          <p:spPr>
            <a:xfrm>
              <a:off x="875291" y="1250142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177725" y="1352780"/>
              <a:ext cx="234683" cy="20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>
              <a:off x="1348832" y="924068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1355733" y="765301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17" name="Shape 217"/>
            <p:cNvSpPr/>
            <p:nvPr/>
          </p:nvSpPr>
          <p:spPr>
            <a:xfrm>
              <a:off x="761947" y="806718"/>
              <a:ext cx="234683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18" name="Shape 218"/>
            <p:cNvSpPr/>
            <p:nvPr/>
          </p:nvSpPr>
          <p:spPr>
            <a:xfrm flipV="1">
              <a:off x="1624929" y="958581"/>
              <a:ext cx="459199" cy="16039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" name="Shape 219"/>
            <p:cNvSpPr/>
            <p:nvPr/>
          </p:nvSpPr>
          <p:spPr>
            <a:xfrm flipH="1">
              <a:off x="0" y="972386"/>
              <a:ext cx="358519" cy="13269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" name="Shape 220"/>
            <p:cNvSpPr/>
            <p:nvPr/>
          </p:nvSpPr>
          <p:spPr>
            <a:xfrm>
              <a:off x="1005984" y="-1"/>
              <a:ext cx="448292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000000"/>
                  </a:solidFill>
                  <a:uFill>
                    <a:solidFill/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lvl="0">
                <a:defRPr b="0">
                  <a:uFillTx/>
                </a:defRPr>
              </a:pPr>
              <a:r>
                <a:rPr b="1">
                  <a:uFill>
                    <a:solidFill/>
                  </a:uFill>
                </a:rPr>
                <a:t>Pb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346864" y="436985"/>
              <a:ext cx="237304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000000"/>
                  </a:solidFill>
                  <a:uFill>
                    <a:solidFill/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lvl="0">
                <a:defRPr b="0">
                  <a:uFillTx/>
                </a:defRPr>
              </a:pPr>
              <a:r>
                <a:rPr b="1">
                  <a:uFill>
                    <a:solidFill/>
                  </a:uFill>
                </a:rPr>
                <a:t>p</a:t>
              </a:r>
            </a:p>
          </p:txBody>
        </p:sp>
      </p:grpSp>
      <p:sp>
        <p:nvSpPr>
          <p:cNvPr id="223" name="Shape 223"/>
          <p:cNvSpPr/>
          <p:nvPr/>
        </p:nvSpPr>
        <p:spPr>
          <a:xfrm>
            <a:off x="927123" y="6552597"/>
            <a:ext cx="4993482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Fold with particle production model,</a:t>
            </a:r>
            <a:endParaRPr sz="2400">
              <a:solidFill>
                <a:srgbClr val="101F98"/>
              </a:solidFill>
            </a:endParaRPr>
          </a:p>
          <a:p>
            <a:pPr lvl="0" algn="ctr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e.g. Negative Binomial Distribution</a:t>
            </a:r>
          </a:p>
        </p:txBody>
      </p:sp>
      <p:sp>
        <p:nvSpPr>
          <p:cNvPr id="224" name="Shape 224"/>
          <p:cNvSpPr/>
          <p:nvPr/>
        </p:nvSpPr>
        <p:spPr>
          <a:xfrm>
            <a:off x="589891" y="1578215"/>
            <a:ext cx="566794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Glauber MC: calculate geometrical </a:t>
            </a:r>
            <a:br>
              <a:rPr sz="2800">
                <a:solidFill>
                  <a:srgbClr val="101F98"/>
                </a:solidFill>
              </a:rPr>
            </a:br>
            <a:r>
              <a:rPr sz="2800">
                <a:solidFill>
                  <a:srgbClr val="101F98"/>
                </a:solidFill>
              </a:rPr>
              <a:t>relation between </a:t>
            </a:r>
            <a:r>
              <a:rPr i="1" sz="2800">
                <a:solidFill>
                  <a:srgbClr val="101F98"/>
                </a:solidFill>
              </a:rPr>
              <a:t>N</a:t>
            </a:r>
            <a:r>
              <a:rPr baseline="-5999" sz="2800">
                <a:solidFill>
                  <a:srgbClr val="101F98"/>
                </a:solidFill>
              </a:rPr>
              <a:t>coll</a:t>
            </a:r>
            <a:r>
              <a:rPr sz="2800">
                <a:solidFill>
                  <a:srgbClr val="101F98"/>
                </a:solidFill>
              </a:rPr>
              <a:t>, </a:t>
            </a:r>
            <a:r>
              <a:rPr i="1" sz="2800">
                <a:solidFill>
                  <a:srgbClr val="101F98"/>
                </a:solidFill>
              </a:rPr>
              <a:t>N</a:t>
            </a:r>
            <a:r>
              <a:rPr baseline="-5999" sz="2800">
                <a:solidFill>
                  <a:srgbClr val="101F98"/>
                </a:solidFill>
              </a:rPr>
              <a:t>part</a:t>
            </a:r>
            <a:r>
              <a:rPr sz="2800">
                <a:solidFill>
                  <a:srgbClr val="101F98"/>
                </a:solidFill>
              </a:rPr>
              <a:t> and </a:t>
            </a:r>
            <a:r>
              <a:rPr i="1" sz="2800">
                <a:solidFill>
                  <a:srgbClr val="101F98"/>
                </a:solidFill>
              </a:rPr>
              <a:t>b</a:t>
            </a:r>
          </a:p>
        </p:txBody>
      </p:sp>
      <p:sp>
        <p:nvSpPr>
          <p:cNvPr id="225" name="Shape 225"/>
          <p:cNvSpPr/>
          <p:nvPr/>
        </p:nvSpPr>
        <p:spPr>
          <a:xfrm>
            <a:off x="896492" y="8362715"/>
            <a:ext cx="11211816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9A251C"/>
                </a:solidFill>
                <a:uFill>
                  <a:solidFill>
                    <a:srgbClr val="FF0000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9A251C"/>
                </a:solidFill>
                <a:uFill>
                  <a:solidFill>
                    <a:srgbClr val="FF0000"/>
                  </a:solidFill>
                </a:uFill>
              </a:rPr>
              <a:t>p+Pb: fluctuations of particle production per p-N collision large compared to centrality bin width!</a:t>
            </a:r>
          </a:p>
        </p:txBody>
      </p:sp>
      <p:sp>
        <p:nvSpPr>
          <p:cNvPr id="226" name="Shape 226"/>
          <p:cNvSpPr/>
          <p:nvPr/>
        </p:nvSpPr>
        <p:spPr>
          <a:xfrm>
            <a:off x="1237591" y="7395149"/>
            <a:ext cx="3807768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1) Fit to data</a:t>
            </a:r>
            <a:endParaRPr sz="2400">
              <a:solidFill>
                <a:srgbClr val="101F98"/>
              </a:solidFill>
            </a:endParaRPr>
          </a:p>
          <a:p>
            <a:pPr lvl="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2) Bin observed distribution</a:t>
            </a:r>
          </a:p>
        </p:txBody>
      </p:sp>
      <p:sp>
        <p:nvSpPr>
          <p:cNvPr id="227" name="Shape 227"/>
          <p:cNvSpPr/>
          <p:nvPr/>
        </p:nvSpPr>
        <p:spPr>
          <a:xfrm>
            <a:off x="7658006" y="6671262"/>
            <a:ext cx="378484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101F98"/>
                </a:solidFill>
              </a:rPr>
              <a:t>N</a:t>
            </a:r>
            <a:r>
              <a:rPr baseline="-5999" sz="2400">
                <a:solidFill>
                  <a:srgbClr val="101F98"/>
                </a:solidFill>
              </a:rPr>
              <a:t>coll</a:t>
            </a:r>
            <a:r>
              <a:rPr sz="2400">
                <a:solidFill>
                  <a:srgbClr val="101F98"/>
                </a:solidFill>
              </a:rPr>
              <a:t> distributions</a:t>
            </a:r>
            <a:br>
              <a:rPr sz="2400">
                <a:solidFill>
                  <a:srgbClr val="101F98"/>
                </a:solidFill>
              </a:rPr>
            </a:br>
            <a:r>
              <a:rPr sz="2400">
                <a:solidFill>
                  <a:srgbClr val="101F98"/>
                </a:solidFill>
              </a:rPr>
              <a:t>for different multiplicity bins</a:t>
            </a:r>
          </a:p>
        </p:txBody>
      </p:sp>
      <p:sp>
        <p:nvSpPr>
          <p:cNvPr id="228" name="Shape 228"/>
          <p:cNvSpPr/>
          <p:nvPr/>
        </p:nvSpPr>
        <p:spPr>
          <a:xfrm>
            <a:off x="7105463" y="6855412"/>
            <a:ext cx="3853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spcBef>
                <a:spcPts val="300"/>
              </a:spcBef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3)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xfrm>
            <a:off x="927100" y="304800"/>
            <a:ext cx="11099800" cy="9801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500">
                <a:solidFill>
                  <a:srgbClr val="101F98"/>
                </a:solidFill>
              </a:rPr>
              <a:t>R</a:t>
            </a:r>
            <a:r>
              <a:rPr baseline="-5999" sz="4500">
                <a:solidFill>
                  <a:srgbClr val="101F98"/>
                </a:solidFill>
              </a:rPr>
              <a:t>pPb</a:t>
            </a:r>
            <a:r>
              <a:rPr sz="4500">
                <a:solidFill>
                  <a:srgbClr val="101F98"/>
                </a:solidFill>
              </a:rPr>
              <a:t> centrality dependence</a:t>
            </a:r>
          </a:p>
        </p:txBody>
      </p:sp>
      <p:sp>
        <p:nvSpPr>
          <p:cNvPr id="231" name="Shape 2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32" name="Shape 232"/>
          <p:cNvSpPr/>
          <p:nvPr/>
        </p:nvSpPr>
        <p:spPr>
          <a:xfrm>
            <a:off x="156102" y="1746249"/>
            <a:ext cx="533191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Centrality based on forward multiplicity</a:t>
            </a:r>
          </a:p>
        </p:txBody>
      </p:sp>
      <p:sp>
        <p:nvSpPr>
          <p:cNvPr id="233" name="Shape 233"/>
          <p:cNvSpPr/>
          <p:nvPr/>
        </p:nvSpPr>
        <p:spPr>
          <a:xfrm>
            <a:off x="26536" y="8337662"/>
            <a:ext cx="58748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Simple model: incoherent superposition of </a:t>
            </a:r>
            <a:br>
              <a:rPr sz="2400">
                <a:solidFill>
                  <a:srgbClr val="101F98"/>
                </a:solidFill>
              </a:rPr>
            </a:br>
            <a:r>
              <a:rPr i="1" sz="2400">
                <a:solidFill>
                  <a:srgbClr val="101F98"/>
                </a:solidFill>
              </a:rPr>
              <a:t>N</a:t>
            </a:r>
            <a:r>
              <a:rPr baseline="-5999" sz="2400">
                <a:solidFill>
                  <a:srgbClr val="101F98"/>
                </a:solidFill>
              </a:rPr>
              <a:t>coll</a:t>
            </a:r>
            <a:r>
              <a:rPr sz="2400">
                <a:solidFill>
                  <a:srgbClr val="101F98"/>
                </a:solidFill>
              </a:rPr>
              <a:t> PYTHIA events describes this</a:t>
            </a:r>
          </a:p>
        </p:txBody>
      </p:sp>
      <p:pic>
        <p:nvPicPr>
          <p:cNvPr id="234" name="RpPb_cent_measures_onepad-10818.pdf"/>
          <p:cNvPicPr/>
          <p:nvPr/>
        </p:nvPicPr>
        <p:blipFill>
          <a:blip r:embed="rId2">
            <a:extLst/>
          </a:blip>
          <a:srcRect l="0" t="47932" r="48836" b="0"/>
          <a:stretch>
            <a:fillRect/>
          </a:stretch>
        </p:blipFill>
        <p:spPr>
          <a:xfrm>
            <a:off x="44450" y="2360517"/>
            <a:ext cx="4643626" cy="4600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RpPb_HybQpPbcl-1082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2779" y="2401357"/>
            <a:ext cx="8261871" cy="400708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10108350" y="6464299"/>
            <a:ext cx="255392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t>ALICE, PRC 91, 064905</a:t>
            </a:r>
          </a:p>
        </p:txBody>
      </p:sp>
      <p:sp>
        <p:nvSpPr>
          <p:cNvPr id="237" name="Shape 237"/>
          <p:cNvSpPr/>
          <p:nvPr/>
        </p:nvSpPr>
        <p:spPr>
          <a:xfrm>
            <a:off x="7183896" y="1991667"/>
            <a:ext cx="333886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101F98"/>
                </a:solidFill>
              </a:rPr>
              <a:t>R</a:t>
            </a:r>
            <a:r>
              <a:rPr baseline="-5999" sz="2400">
                <a:solidFill>
                  <a:srgbClr val="101F98"/>
                </a:solidFill>
              </a:rPr>
              <a:t>pPb</a:t>
            </a:r>
            <a:r>
              <a:rPr sz="2400">
                <a:solidFill>
                  <a:srgbClr val="101F98"/>
                </a:solidFill>
              </a:rPr>
              <a:t> with hybrid method</a:t>
            </a:r>
          </a:p>
        </p:txBody>
      </p:sp>
      <p:sp>
        <p:nvSpPr>
          <p:cNvPr id="238" name="Shape 238"/>
          <p:cNvSpPr/>
          <p:nvPr/>
        </p:nvSpPr>
        <p:spPr>
          <a:xfrm>
            <a:off x="613600" y="6936976"/>
            <a:ext cx="4416922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Measure centrality with forward </a:t>
            </a:r>
            <a:br>
              <a:rPr sz="2400">
                <a:solidFill>
                  <a:srgbClr val="101F98"/>
                </a:solidFill>
              </a:rPr>
            </a:br>
            <a:r>
              <a:rPr sz="2400">
                <a:solidFill>
                  <a:srgbClr val="101F98"/>
                </a:solidFill>
              </a:rPr>
              <a:t>particle production:</a:t>
            </a:r>
            <a:endParaRPr sz="2400">
              <a:solidFill>
                <a:srgbClr val="101F98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Large bias effects</a:t>
            </a:r>
          </a:p>
        </p:txBody>
      </p:sp>
      <p:sp>
        <p:nvSpPr>
          <p:cNvPr id="239" name="Shape 239"/>
          <p:cNvSpPr/>
          <p:nvPr/>
        </p:nvSpPr>
        <p:spPr>
          <a:xfrm>
            <a:off x="5930193" y="6939262"/>
            <a:ext cx="6297514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Hybrid method: use Zero Degree Calorimeter </a:t>
            </a:r>
            <a:br>
              <a:rPr sz="2400">
                <a:solidFill>
                  <a:srgbClr val="101F98"/>
                </a:solidFill>
              </a:rPr>
            </a:br>
            <a:r>
              <a:rPr sz="2400">
                <a:solidFill>
                  <a:srgbClr val="101F98"/>
                </a:solidFill>
              </a:rPr>
              <a:t>for selections</a:t>
            </a:r>
            <a:endParaRPr sz="2400">
              <a:solidFill>
                <a:srgbClr val="101F98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+ </a:t>
            </a:r>
            <a:r>
              <a:rPr i="1" sz="2400">
                <a:solidFill>
                  <a:srgbClr val="101F98"/>
                </a:solidFill>
              </a:rPr>
              <a:t>N</a:t>
            </a:r>
            <a:r>
              <a:rPr baseline="-5999" sz="2400">
                <a:solidFill>
                  <a:srgbClr val="101F98"/>
                </a:solidFill>
              </a:rPr>
              <a:t>coll</a:t>
            </a:r>
            <a:r>
              <a:rPr sz="2400">
                <a:solidFill>
                  <a:srgbClr val="101F98"/>
                </a:solidFill>
              </a:rPr>
              <a:t> estimated from forward multiplicity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Centrality dependence at high p</a:t>
            </a:r>
            <a:r>
              <a:rPr baseline="-5999" sz="4500">
                <a:solidFill>
                  <a:srgbClr val="101F98"/>
                </a:solidFill>
              </a:rPr>
              <a:t>T</a:t>
            </a:r>
          </a:p>
        </p:txBody>
      </p:sp>
      <p:sp>
        <p:nvSpPr>
          <p:cNvPr id="242" name="Shape 24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43" name="ATLAS_pPb_jet_rapcen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4947" y="1589115"/>
            <a:ext cx="4843814" cy="6999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Screen Shot 2015-08-24 at 16.12.0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7100" y="1308100"/>
            <a:ext cx="5671491" cy="3070794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9981352" y="1149349"/>
            <a:ext cx="257106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t>ATLAS, arXiv:1412.4092</a:t>
            </a:r>
          </a:p>
        </p:txBody>
      </p:sp>
      <p:sp>
        <p:nvSpPr>
          <p:cNvPr id="246" name="Shape 246"/>
          <p:cNvSpPr/>
          <p:nvPr/>
        </p:nvSpPr>
        <p:spPr>
          <a:xfrm>
            <a:off x="2456544" y="4375149"/>
            <a:ext cx="3244033" cy="711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101F98"/>
                </a:solidFill>
              </a:rPr>
              <a:t>ATLAS: centrality based on </a:t>
            </a:r>
            <a:br>
              <a:rPr sz="2000">
                <a:solidFill>
                  <a:srgbClr val="101F98"/>
                </a:solidFill>
              </a:rPr>
            </a:br>
            <a:r>
              <a:rPr sz="2000">
                <a:solidFill>
                  <a:srgbClr val="101F98"/>
                </a:solidFill>
              </a:rPr>
              <a:t>Pb-going (backward) </a:t>
            </a:r>
            <a:r>
              <a:rPr i="1" sz="2000">
                <a:solidFill>
                  <a:srgbClr val="101F98"/>
                </a:solidFill>
              </a:rPr>
              <a:t>E</a:t>
            </a:r>
            <a:r>
              <a:rPr baseline="-5999" sz="2000">
                <a:solidFill>
                  <a:srgbClr val="101F98"/>
                </a:solidFill>
              </a:rPr>
              <a:t>T</a:t>
            </a:r>
          </a:p>
        </p:txBody>
      </p:sp>
      <p:sp>
        <p:nvSpPr>
          <p:cNvPr id="247" name="Shape 247"/>
          <p:cNvSpPr/>
          <p:nvPr/>
        </p:nvSpPr>
        <p:spPr>
          <a:xfrm>
            <a:off x="254610" y="5308600"/>
            <a:ext cx="701647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Mid and forward rapidity: </a:t>
            </a:r>
            <a:br>
              <a:rPr sz="2600">
                <a:solidFill>
                  <a:srgbClr val="101F98"/>
                </a:solidFill>
              </a:rPr>
            </a:br>
            <a:r>
              <a:rPr sz="2600">
                <a:solidFill>
                  <a:srgbClr val="101F98"/>
                </a:solidFill>
              </a:rPr>
              <a:t>Large deviations from </a:t>
            </a:r>
            <a:r>
              <a:rPr i="1" sz="2600">
                <a:solidFill>
                  <a:srgbClr val="101F98"/>
                </a:solidFill>
              </a:rPr>
              <a:t>R</a:t>
            </a:r>
            <a:r>
              <a:rPr baseline="-5999" sz="2600">
                <a:solidFill>
                  <a:srgbClr val="101F98"/>
                </a:solidFill>
              </a:rPr>
              <a:t>pPb</a:t>
            </a:r>
            <a:r>
              <a:rPr sz="2600">
                <a:solidFill>
                  <a:srgbClr val="101F98"/>
                </a:solidFill>
              </a:rPr>
              <a:t> ≈ 1 at </a:t>
            </a:r>
            <a:r>
              <a:rPr i="1" sz="2600">
                <a:solidFill>
                  <a:srgbClr val="101F98"/>
                </a:solidFill>
              </a:rPr>
              <a:t>p</a:t>
            </a:r>
            <a:r>
              <a:rPr baseline="-5999" sz="2600">
                <a:solidFill>
                  <a:srgbClr val="101F98"/>
                </a:solidFill>
              </a:rPr>
              <a:t>T</a:t>
            </a:r>
            <a:r>
              <a:rPr sz="2600">
                <a:solidFill>
                  <a:srgbClr val="101F98"/>
                </a:solidFill>
              </a:rPr>
              <a:t> &gt; 100 GeV</a:t>
            </a:r>
          </a:p>
        </p:txBody>
      </p:sp>
      <p:sp>
        <p:nvSpPr>
          <p:cNvPr id="248" name="Shape 248"/>
          <p:cNvSpPr/>
          <p:nvPr/>
        </p:nvSpPr>
        <p:spPr>
          <a:xfrm>
            <a:off x="146812" y="7152706"/>
            <a:ext cx="7863497" cy="236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01F98"/>
                </a:solidFill>
              </a:rPr>
              <a:t>Suggested mechanisms:</a:t>
            </a:r>
            <a:endParaRPr sz="2200">
              <a:solidFill>
                <a:srgbClr val="101F98"/>
              </a:solidFill>
            </a:endParaRPr>
          </a:p>
          <a:p>
            <a:pPr lvl="0" marL="271638" indent="-271638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01F98"/>
                </a:solidFill>
              </a:rPr>
              <a:t>Relation between spatial configuration and high-x </a:t>
            </a:r>
            <a:br>
              <a:rPr sz="2200">
                <a:solidFill>
                  <a:srgbClr val="101F98"/>
                </a:solidFill>
              </a:rPr>
            </a:br>
            <a:r>
              <a:rPr>
                <a:solidFill>
                  <a:srgbClr val="101F98"/>
                </a:solidFill>
              </a:rPr>
              <a:t>Alvioli et al, arXiv:1409.738,</a:t>
            </a:r>
            <a:r>
              <a:rPr sz="2200">
                <a:solidFill>
                  <a:srgbClr val="101F98"/>
                </a:solidFill>
              </a:rPr>
              <a:t> </a:t>
            </a:r>
            <a:br>
              <a:rPr sz="2200">
                <a:solidFill>
                  <a:srgbClr val="101F98"/>
                </a:solidFill>
              </a:rPr>
            </a:br>
            <a:r>
              <a:rPr sz="2200">
                <a:solidFill>
                  <a:srgbClr val="101F98"/>
                </a:solidFill>
              </a:rPr>
              <a:t>gluon content: </a:t>
            </a:r>
            <a:r>
              <a:rPr>
                <a:solidFill>
                  <a:srgbClr val="101F98"/>
                </a:solidFill>
              </a:rPr>
              <a:t>Bathe et al, arXiv:1408.3156</a:t>
            </a:r>
            <a:endParaRPr sz="2200">
              <a:solidFill>
                <a:srgbClr val="101F98"/>
              </a:solidFill>
            </a:endParaRPr>
          </a:p>
          <a:p>
            <a:pPr lvl="0" marL="271638" indent="-271638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01F98"/>
                </a:solidFill>
              </a:rPr>
              <a:t>E-loss, cms shift </a:t>
            </a:r>
            <a:r>
              <a:rPr>
                <a:solidFill>
                  <a:srgbClr val="101F98"/>
                </a:solidFill>
              </a:rPr>
              <a:t>Armesto et al, arXiv:1502.02986</a:t>
            </a:r>
            <a:endParaRPr sz="2200">
              <a:solidFill>
                <a:srgbClr val="101F98"/>
              </a:solidFill>
            </a:endParaRPr>
          </a:p>
          <a:p>
            <a:pPr lvl="0" marL="271638" indent="-271638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01F98"/>
                </a:solidFill>
              </a:rPr>
              <a:t>Correlation between high and low x patrons in PDF </a:t>
            </a:r>
            <a:br>
              <a:rPr sz="2200">
                <a:solidFill>
                  <a:srgbClr val="101F98"/>
                </a:solidFill>
              </a:rPr>
            </a:br>
            <a:r>
              <a:rPr>
                <a:solidFill>
                  <a:srgbClr val="101F98"/>
                </a:solidFill>
              </a:rPr>
              <a:t>Kordel&amp; Majumder</a:t>
            </a:r>
          </a:p>
        </p:txBody>
      </p:sp>
      <p:sp>
        <p:nvSpPr>
          <p:cNvPr id="249" name="Shape 249"/>
          <p:cNvSpPr/>
          <p:nvPr/>
        </p:nvSpPr>
        <p:spPr>
          <a:xfrm>
            <a:off x="835012" y="6217953"/>
            <a:ext cx="541249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A251C"/>
                </a:solidFill>
              </a:rPr>
              <a:t>Centrality bias, a dynamical effect? </a:t>
            </a:r>
            <a:endParaRPr sz="2600">
              <a:solidFill>
                <a:srgbClr val="9A251C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A251C"/>
                </a:solidFill>
              </a:rPr>
              <a:t>Something else?</a:t>
            </a:r>
          </a:p>
        </p:txBody>
      </p:sp>
      <p:sp>
        <p:nvSpPr>
          <p:cNvPr id="250" name="Shape 250"/>
          <p:cNvSpPr/>
          <p:nvPr/>
        </p:nvSpPr>
        <p:spPr>
          <a:xfrm>
            <a:off x="7920459" y="1219199"/>
            <a:ext cx="12314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rgbClr val="002452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2452"/>
                </a:solidFill>
              </a:rPr>
              <a:t>p-going</a:t>
            </a:r>
          </a:p>
        </p:txBody>
      </p:sp>
      <p:sp>
        <p:nvSpPr>
          <p:cNvPr id="251" name="Shape 251"/>
          <p:cNvSpPr/>
          <p:nvPr/>
        </p:nvSpPr>
        <p:spPr>
          <a:xfrm>
            <a:off x="10841459" y="8534399"/>
            <a:ext cx="143470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rgbClr val="002452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2452"/>
                </a:solidFill>
              </a:rPr>
              <a:t>Pb-going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ATLAS_pp_kineabias_model_exa_fig_07h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0460" y="1588515"/>
            <a:ext cx="5575332" cy="540817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Recent update: check biases in pp</a:t>
            </a:r>
          </a:p>
        </p:txBody>
      </p:sp>
      <p:sp>
        <p:nvSpPr>
          <p:cNvPr id="255" name="Shape 25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56" name="Shape 256"/>
          <p:cNvSpPr/>
          <p:nvPr/>
        </p:nvSpPr>
        <p:spPr>
          <a:xfrm>
            <a:off x="10213144" y="1333499"/>
            <a:ext cx="254523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t>ATLAS-CONF-2015-019</a:t>
            </a:r>
          </a:p>
        </p:txBody>
      </p:sp>
      <p:pic>
        <p:nvPicPr>
          <p:cNvPr id="257" name="ATLAS_pp_kinebias_fig_08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008" y="1820391"/>
            <a:ext cx="6900864" cy="467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184150" y="6834745"/>
            <a:ext cx="754254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01F98"/>
                </a:solidFill>
              </a:rPr>
              <a:t>No strong correlation between between </a:t>
            </a:r>
            <a:br>
              <a:rPr sz="2200">
                <a:solidFill>
                  <a:srgbClr val="101F98"/>
                </a:solidFill>
              </a:rPr>
            </a:br>
            <a:r>
              <a:rPr sz="2200">
                <a:solidFill>
                  <a:srgbClr val="101F98"/>
                </a:solidFill>
              </a:rPr>
              <a:t>jet yields and </a:t>
            </a:r>
            <a:r>
              <a:rPr i="1" sz="2100">
                <a:solidFill>
                  <a:srgbClr val="101F98"/>
                </a:solidFill>
              </a:rPr>
              <a:t>E</a:t>
            </a:r>
            <a:r>
              <a:rPr baseline="-5999" sz="2200">
                <a:solidFill>
                  <a:srgbClr val="101F98"/>
                </a:solidFill>
              </a:rPr>
              <a:t>T</a:t>
            </a:r>
            <a:r>
              <a:rPr sz="2200">
                <a:solidFill>
                  <a:srgbClr val="101F98"/>
                </a:solidFill>
              </a:rPr>
              <a:t> production (‘centrality’) in relevant region </a:t>
            </a:r>
            <a:br>
              <a:rPr sz="2200">
                <a:solidFill>
                  <a:srgbClr val="101F98"/>
                </a:solidFill>
              </a:rPr>
            </a:br>
            <a:r>
              <a:rPr sz="2200">
                <a:solidFill>
                  <a:srgbClr val="101F98"/>
                </a:solidFill>
              </a:rPr>
              <a:t>(Anti-) correlation stronger when </a:t>
            </a:r>
            <a:r>
              <a:rPr i="1" sz="2200">
                <a:solidFill>
                  <a:srgbClr val="101F98"/>
                </a:solidFill>
              </a:rPr>
              <a:t>E</a:t>
            </a:r>
            <a:r>
              <a:rPr baseline="-5999" sz="2200">
                <a:solidFill>
                  <a:srgbClr val="101F98"/>
                </a:solidFill>
              </a:rPr>
              <a:t>T</a:t>
            </a:r>
            <a:r>
              <a:rPr sz="2200">
                <a:solidFill>
                  <a:srgbClr val="101F98"/>
                </a:solidFill>
              </a:rPr>
              <a:t> and jet are at same side</a:t>
            </a:r>
          </a:p>
        </p:txBody>
      </p:sp>
      <p:sp>
        <p:nvSpPr>
          <p:cNvPr id="259" name="Shape 259"/>
          <p:cNvSpPr/>
          <p:nvPr/>
        </p:nvSpPr>
        <p:spPr>
          <a:xfrm>
            <a:off x="1989261" y="8267700"/>
            <a:ext cx="939862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A251C"/>
                </a:solidFill>
              </a:rPr>
              <a:t>Effect observed in p-Pb must be a </a:t>
            </a:r>
            <a:br>
              <a:rPr sz="2800">
                <a:solidFill>
                  <a:srgbClr val="9A251C"/>
                </a:solidFill>
              </a:rPr>
            </a:br>
            <a:r>
              <a:rPr sz="2800">
                <a:solidFill>
                  <a:srgbClr val="9A251C"/>
                </a:solidFill>
              </a:rPr>
              <a:t>pure p-Pb effect or interplay between pp bias and centrality</a:t>
            </a:r>
          </a:p>
        </p:txBody>
      </p:sp>
      <p:sp>
        <p:nvSpPr>
          <p:cNvPr id="260" name="Shape 260"/>
          <p:cNvSpPr/>
          <p:nvPr/>
        </p:nvSpPr>
        <p:spPr>
          <a:xfrm>
            <a:off x="8067792" y="7111492"/>
            <a:ext cx="456470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Effect reasonably well described </a:t>
            </a:r>
            <a:br>
              <a:rPr sz="2400">
                <a:solidFill>
                  <a:srgbClr val="101F98"/>
                </a:solidFill>
              </a:rPr>
            </a:br>
            <a:r>
              <a:rPr sz="2400">
                <a:solidFill>
                  <a:srgbClr val="101F98"/>
                </a:solidFill>
              </a:rPr>
              <a:t>by MC generators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xfrm>
            <a:off x="952500" y="2235200"/>
            <a:ext cx="11099800" cy="114602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Back to Pb+Pb</a:t>
            </a:r>
          </a:p>
        </p:txBody>
      </p:sp>
      <p:sp>
        <p:nvSpPr>
          <p:cNvPr id="263" name="Shape 2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64" name="lhc_RAA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4270" y="3437467"/>
            <a:ext cx="7745802" cy="491797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1663718" y="8411677"/>
            <a:ext cx="967736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Do we understand this behaviour; can we model the interactions?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Determining the medium density from </a:t>
            </a:r>
            <a:r>
              <a:rPr i="1" sz="4500">
                <a:solidFill>
                  <a:srgbClr val="101F98"/>
                </a:solidFill>
              </a:rPr>
              <a:t>R</a:t>
            </a:r>
            <a:r>
              <a:rPr baseline="-5999" sz="4500">
                <a:solidFill>
                  <a:srgbClr val="101F98"/>
                </a:solidFill>
              </a:rPr>
              <a:t>AA</a:t>
            </a:r>
          </a:p>
        </p:txBody>
      </p:sp>
      <p:sp>
        <p:nvSpPr>
          <p:cNvPr id="268" name="Shape 26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69" name="Shape 269"/>
          <p:cNvSpPr/>
          <p:nvPr/>
        </p:nvSpPr>
        <p:spPr>
          <a:xfrm rot="5400000">
            <a:off x="3599788" y="4216370"/>
            <a:ext cx="440293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6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600"/>
              <a:t>Burke et al, JET Collaboration, arXiv:1312.5003</a:t>
            </a:r>
          </a:p>
        </p:txBody>
      </p:sp>
      <p:pic>
        <p:nvPicPr>
          <p:cNvPr id="270" name="raa_htbw_lhc_pt15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718" y="4892331"/>
            <a:ext cx="4980196" cy="3372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raa_htbw_rhic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6772" y="1488437"/>
            <a:ext cx="4896087" cy="331587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4190089" y="1843648"/>
            <a:ext cx="79724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200">
                <a:solidFill>
                  <a:srgbClr val="C8250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C82506"/>
                </a:solidFill>
              </a:rPr>
              <a:t>RHIC</a:t>
            </a:r>
          </a:p>
        </p:txBody>
      </p:sp>
      <p:sp>
        <p:nvSpPr>
          <p:cNvPr id="273" name="Shape 273"/>
          <p:cNvSpPr/>
          <p:nvPr/>
        </p:nvSpPr>
        <p:spPr>
          <a:xfrm>
            <a:off x="4244455" y="6805320"/>
            <a:ext cx="68851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200">
                <a:solidFill>
                  <a:srgbClr val="C8250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C82506"/>
                </a:solidFill>
              </a:rPr>
              <a:t>LHC</a:t>
            </a:r>
          </a:p>
        </p:txBody>
      </p:sp>
      <p:pic>
        <p:nvPicPr>
          <p:cNvPr id="274" name="chi-htbw_lhc_pt15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70094" y="2241550"/>
            <a:ext cx="6342605" cy="4754157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7964884" y="1670049"/>
            <a:ext cx="327916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𝜒</a:t>
            </a:r>
            <a:r>
              <a:rPr baseline="31999" sz="2800">
                <a:solidFill>
                  <a:srgbClr val="101F98"/>
                </a:solidFill>
              </a:rPr>
              <a:t>2</a:t>
            </a:r>
            <a:r>
              <a:rPr sz="2800">
                <a:solidFill>
                  <a:srgbClr val="101F98"/>
                </a:solidFill>
              </a:rPr>
              <a:t> of data wrt model</a:t>
            </a:r>
          </a:p>
        </p:txBody>
      </p:sp>
      <p:sp>
        <p:nvSpPr>
          <p:cNvPr id="276" name="Shape 276"/>
          <p:cNvSpPr/>
          <p:nvPr/>
        </p:nvSpPr>
        <p:spPr>
          <a:xfrm>
            <a:off x="7407692" y="7135406"/>
            <a:ext cx="427610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01F98"/>
                </a:solidFill>
              </a:rPr>
              <a:t>Clear minimum: found best value </a:t>
            </a:r>
            <a:br>
              <a:rPr sz="2200">
                <a:solidFill>
                  <a:srgbClr val="101F98"/>
                </a:solidFill>
              </a:rPr>
            </a:br>
            <a:r>
              <a:rPr sz="2200">
                <a:solidFill>
                  <a:srgbClr val="101F98"/>
                </a:solidFill>
              </a:rPr>
              <a:t>for transport coefficient</a:t>
            </a:r>
          </a:p>
        </p:txBody>
      </p:sp>
      <p:sp>
        <p:nvSpPr>
          <p:cNvPr id="277" name="Shape 277"/>
          <p:cNvSpPr/>
          <p:nvPr/>
        </p:nvSpPr>
        <p:spPr>
          <a:xfrm>
            <a:off x="7001003" y="8684806"/>
            <a:ext cx="481518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rgbClr val="9A251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9A251C"/>
                </a:solidFill>
              </a:rPr>
              <a:t>Factor ~2 larger at LHC than RHIC</a:t>
            </a:r>
          </a:p>
        </p:txBody>
      </p:sp>
      <p:sp>
        <p:nvSpPr>
          <p:cNvPr id="278" name="Shape 278"/>
          <p:cNvSpPr/>
          <p:nvPr/>
        </p:nvSpPr>
        <p:spPr>
          <a:xfrm>
            <a:off x="1309181" y="8261349"/>
            <a:ext cx="366147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9A251C"/>
                </a:solidFill>
              </a:rPr>
              <a:t>Observed p</a:t>
            </a:r>
            <a:r>
              <a:rPr baseline="-5999" sz="2400">
                <a:solidFill>
                  <a:srgbClr val="9A251C"/>
                </a:solidFill>
              </a:rPr>
              <a:t>T</a:t>
            </a:r>
            <a:r>
              <a:rPr sz="2400">
                <a:solidFill>
                  <a:srgbClr val="9A251C"/>
                </a:solidFill>
              </a:rPr>
              <a:t> dependence </a:t>
            </a:r>
            <a:br>
              <a:rPr sz="2400">
                <a:solidFill>
                  <a:srgbClr val="9A251C"/>
                </a:solidFill>
              </a:rPr>
            </a:br>
            <a:r>
              <a:rPr sz="2400">
                <a:solidFill>
                  <a:srgbClr val="9A251C"/>
                </a:solidFill>
              </a:rPr>
              <a:t>well described by models</a:t>
            </a:r>
          </a:p>
        </p:txBody>
      </p:sp>
      <p:pic>
        <p:nvPicPr>
          <p:cNvPr id="279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01858" y="7837230"/>
            <a:ext cx="464257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7031459" y="7910106"/>
            <a:ext cx="438429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01F98"/>
                </a:solidFill>
              </a:rPr>
              <a:t>: mean transverse momentum kick</a:t>
            </a:r>
            <a:br>
              <a:rPr sz="2200">
                <a:solidFill>
                  <a:srgbClr val="101F98"/>
                </a:solidFill>
              </a:rPr>
            </a:br>
            <a:r>
              <a:rPr sz="2200">
                <a:solidFill>
                  <a:srgbClr val="101F98"/>
                </a:solidFill>
              </a:rPr>
              <a:t>  per unitpath length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0659" y="7136286"/>
            <a:ext cx="596901" cy="685801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Energy dependence of transport coefficient</a:t>
            </a:r>
          </a:p>
        </p:txBody>
      </p:sp>
      <p:sp>
        <p:nvSpPr>
          <p:cNvPr id="284" name="Shape 2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85" name="qhat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6775" y="-211003"/>
            <a:ext cx="7200901" cy="720090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5578264" y="3411649"/>
            <a:ext cx="789754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9A251C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87" name="Shape 287"/>
          <p:cNvSpPr/>
          <p:nvPr/>
        </p:nvSpPr>
        <p:spPr>
          <a:xfrm>
            <a:off x="3414489" y="7232802"/>
            <a:ext cx="617582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      values from different models agree</a:t>
            </a:r>
          </a:p>
        </p:txBody>
      </p:sp>
      <p:sp>
        <p:nvSpPr>
          <p:cNvPr id="288" name="Shape 288"/>
          <p:cNvSpPr/>
          <p:nvPr/>
        </p:nvSpPr>
        <p:spPr>
          <a:xfrm>
            <a:off x="500989" y="1598287"/>
            <a:ext cx="108230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RHIC:</a:t>
            </a:r>
          </a:p>
        </p:txBody>
      </p:sp>
      <p:sp>
        <p:nvSpPr>
          <p:cNvPr id="289" name="Shape 289"/>
          <p:cNvSpPr/>
          <p:nvPr/>
        </p:nvSpPr>
        <p:spPr>
          <a:xfrm>
            <a:off x="500989" y="3860145"/>
            <a:ext cx="92447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LHC:</a:t>
            </a:r>
          </a:p>
        </p:txBody>
      </p:sp>
      <p:pic>
        <p:nvPicPr>
          <p:cNvPr id="290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443" y="2275100"/>
            <a:ext cx="3879856" cy="526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9426" y="4468869"/>
            <a:ext cx="3879856" cy="526895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 rot="5400000">
            <a:off x="10108199" y="3875199"/>
            <a:ext cx="440293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6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600"/>
              <a:t>Burke et al, JET Collaboration, arXiv:1312.5003</a:t>
            </a:r>
          </a:p>
        </p:txBody>
      </p:sp>
      <p:sp>
        <p:nvSpPr>
          <p:cNvPr id="293" name="Shape 293"/>
          <p:cNvSpPr/>
          <p:nvPr/>
        </p:nvSpPr>
        <p:spPr>
          <a:xfrm>
            <a:off x="1382338" y="2843309"/>
            <a:ext cx="21838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(</a:t>
            </a:r>
            <a:r>
              <a:rPr i="1" sz="2400">
                <a:solidFill>
                  <a:srgbClr val="101F98"/>
                </a:solidFill>
              </a:rPr>
              <a:t>T</a:t>
            </a:r>
            <a:r>
              <a:rPr baseline="-5999" i="1" sz="2400">
                <a:solidFill>
                  <a:srgbClr val="101F98"/>
                </a:solidFill>
              </a:rPr>
              <a:t>0</a:t>
            </a:r>
            <a:r>
              <a:rPr sz="2400">
                <a:solidFill>
                  <a:srgbClr val="101F98"/>
                </a:solidFill>
              </a:rPr>
              <a:t> = 370 MeV)</a:t>
            </a:r>
          </a:p>
        </p:txBody>
      </p:sp>
      <p:sp>
        <p:nvSpPr>
          <p:cNvPr id="294" name="Shape 294"/>
          <p:cNvSpPr/>
          <p:nvPr/>
        </p:nvSpPr>
        <p:spPr>
          <a:xfrm>
            <a:off x="1382338" y="5102837"/>
            <a:ext cx="21838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(</a:t>
            </a:r>
            <a:r>
              <a:rPr i="1" sz="2400">
                <a:solidFill>
                  <a:srgbClr val="101F98"/>
                </a:solidFill>
              </a:rPr>
              <a:t>T</a:t>
            </a:r>
            <a:r>
              <a:rPr baseline="-5999" i="1" sz="2400">
                <a:solidFill>
                  <a:srgbClr val="101F98"/>
                </a:solidFill>
              </a:rPr>
              <a:t>0</a:t>
            </a:r>
            <a:r>
              <a:rPr sz="2400">
                <a:solidFill>
                  <a:srgbClr val="101F98"/>
                </a:solidFill>
              </a:rPr>
              <a:t> = 470 MeV)</a:t>
            </a:r>
          </a:p>
        </p:txBody>
      </p:sp>
      <p:sp>
        <p:nvSpPr>
          <p:cNvPr id="295" name="Shape 295"/>
          <p:cNvSpPr/>
          <p:nvPr/>
        </p:nvSpPr>
        <p:spPr>
          <a:xfrm>
            <a:off x="2408659" y="8633170"/>
            <a:ext cx="941971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Observed values at RHIC and LHC agree with expected scaling</a:t>
            </a:r>
          </a:p>
        </p:txBody>
      </p:sp>
      <p:pic>
        <p:nvPicPr>
          <p:cNvPr id="296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87788" y="7970682"/>
            <a:ext cx="1444254" cy="610249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/>
          <p:nvPr/>
        </p:nvSpPr>
        <p:spPr>
          <a:xfrm>
            <a:off x="4429546" y="8009106"/>
            <a:ext cx="414570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Expect                (density)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000099"/>
                </a:solidFill>
              </a:rPr>
              <a:t>Jets and parton energy loss</a:t>
            </a:r>
          </a:p>
        </p:txBody>
      </p:sp>
      <p:sp>
        <p:nvSpPr>
          <p:cNvPr id="300" name="Shape 300"/>
          <p:cNvSpPr/>
          <p:nvPr>
            <p:ph type="sldNum" sz="quarter" idx="2"/>
          </p:nvPr>
        </p:nvSpPr>
        <p:spPr>
          <a:xfrm>
            <a:off x="12398424" y="9366250"/>
            <a:ext cx="396827" cy="385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 defTabSz="914400">
              <a:defRPr i="1"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 sz="1800">
                <a:uFillTx/>
              </a:defRPr>
            </a:pPr>
            <a:fld id="{86CB4B4D-7CA3-9044-876B-883B54F8677D}" type="slidenum">
              <a:rPr i="1" sz="2000">
                <a:uFill>
                  <a:solidFill/>
                </a:uFill>
              </a:rPr>
            </a:fld>
          </a:p>
        </p:txBody>
      </p:sp>
      <p:pic>
        <p:nvPicPr>
          <p:cNvPr id="301" name="SchematicGluonRadiationJetCon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9333" y="3142826"/>
            <a:ext cx="7629032" cy="3481494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650239" y="1711395"/>
            <a:ext cx="11978256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Motivation: </a:t>
            </a:r>
            <a:r>
              <a:rPr b="1"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understand parton energy loss by tracking the lost energy</a:t>
            </a:r>
          </a:p>
        </p:txBody>
      </p:sp>
      <p:sp>
        <p:nvSpPr>
          <p:cNvPr id="303" name="Shape 303"/>
          <p:cNvSpPr/>
          <p:nvPr/>
        </p:nvSpPr>
        <p:spPr>
          <a:xfrm>
            <a:off x="1828335" y="6826674"/>
            <a:ext cx="8934754" cy="1434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marL="457200" indent="-457200" defTabSz="91440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Qualitatively two scenarios:</a:t>
            </a:r>
            <a:endParaRPr sz="2800"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533400" indent="-533400" defTabSz="914400">
              <a:buClr>
                <a:srgbClr val="000099"/>
              </a:buClr>
              <a:buSzPct val="100000"/>
              <a:buFont typeface="Arial"/>
              <a:buAutoNum type="arabicParenR" startAt="1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In-cone radiation: 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aseline="-19571"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AA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= 1, change of fragmentation</a:t>
            </a:r>
            <a:endParaRPr sz="2800"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533400" indent="-533400" defTabSz="914400">
              <a:buClr>
                <a:srgbClr val="000099"/>
              </a:buClr>
              <a:buSzPct val="100000"/>
              <a:buFont typeface="Arial"/>
              <a:buAutoNum type="arabicParenR" startAt="1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Out-of-cone radiation: 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aseline="-19571"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AA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&lt; 1</a:t>
            </a:r>
          </a:p>
        </p:txBody>
      </p:sp>
      <p:sp>
        <p:nvSpPr>
          <p:cNvPr id="304" name="Shape 304"/>
          <p:cNvSpPr/>
          <p:nvPr/>
        </p:nvSpPr>
        <p:spPr>
          <a:xfrm>
            <a:off x="4475478" y="8392520"/>
            <a:ext cx="458673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Reality is somewhere in-between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Jets at LHC</a:t>
            </a:r>
          </a:p>
        </p:txBody>
      </p:sp>
      <p:sp>
        <p:nvSpPr>
          <p:cNvPr id="307" name="Shape 307"/>
          <p:cNvSpPr/>
          <p:nvPr>
            <p:ph type="sldNum" sz="quarter" idx="2"/>
          </p:nvPr>
        </p:nvSpPr>
        <p:spPr>
          <a:xfrm>
            <a:off x="12398424" y="9366250"/>
            <a:ext cx="396827" cy="385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 defTabSz="914400">
              <a:defRPr i="1"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 sz="1800">
                <a:uFillTx/>
              </a:defRPr>
            </a:pPr>
            <a:fld id="{86CB4B4D-7CA3-9044-876B-883B54F8677D}" type="slidenum">
              <a:rPr i="1" sz="2000">
                <a:uFill>
                  <a:solidFill/>
                </a:uFill>
              </a:rPr>
            </a:fld>
          </a:p>
        </p:txBody>
      </p:sp>
      <p:pic>
        <p:nvPicPr>
          <p:cNvPr id="308" name="cms_dijet_evt_hi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9333" y="2600960"/>
            <a:ext cx="10295468" cy="5635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517226"/>
            <a:ext cx="4768428" cy="408432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/>
        </p:nvSpPr>
        <p:spPr>
          <a:xfrm>
            <a:off x="2926079" y="1192106"/>
            <a:ext cx="1095024" cy="45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b="1"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ALICE</a:t>
            </a:r>
          </a:p>
        </p:txBody>
      </p:sp>
      <p:sp>
        <p:nvSpPr>
          <p:cNvPr id="311" name="Shape 311"/>
          <p:cNvSpPr/>
          <p:nvPr/>
        </p:nvSpPr>
        <p:spPr>
          <a:xfrm>
            <a:off x="650239" y="5743786"/>
            <a:ext cx="2059095" cy="325121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65023" tIns="65023" rIns="65023" bIns="65023"/>
          <a:lstStyle/>
          <a:p>
            <a:pPr lvl="0"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312" name="Shape 312"/>
          <p:cNvSpPr/>
          <p:nvPr/>
        </p:nvSpPr>
        <p:spPr>
          <a:xfrm>
            <a:off x="1386275" y="6080195"/>
            <a:ext cx="357185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η</a:t>
            </a:r>
          </a:p>
        </p:txBody>
      </p:sp>
      <p:sp>
        <p:nvSpPr>
          <p:cNvPr id="313" name="Shape 313"/>
          <p:cNvSpPr/>
          <p:nvPr/>
        </p:nvSpPr>
        <p:spPr>
          <a:xfrm>
            <a:off x="4474915" y="2184390"/>
            <a:ext cx="566703" cy="602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9" h="20521" fill="norm" stroke="1" extrusionOk="0">
                <a:moveTo>
                  <a:pt x="0" y="13107"/>
                </a:moveTo>
                <a:cubicBezTo>
                  <a:pt x="1223" y="7956"/>
                  <a:pt x="-1141" y="654"/>
                  <a:pt x="9048" y="39"/>
                </a:cubicBezTo>
                <a:cubicBezTo>
                  <a:pt x="19236" y="-576"/>
                  <a:pt x="20459" y="6265"/>
                  <a:pt x="20459" y="10801"/>
                </a:cubicBezTo>
                <a:cubicBezTo>
                  <a:pt x="20459" y="15336"/>
                  <a:pt x="19236" y="21024"/>
                  <a:pt x="13205" y="20486"/>
                </a:cubicBezTo>
              </a:path>
            </a:pathLst>
          </a:custGeom>
          <a:ln w="12700">
            <a:solidFill/>
            <a:round/>
            <a:headEnd type="triangle"/>
          </a:ln>
        </p:spPr>
        <p:txBody>
          <a:bodyPr lIns="65023" tIns="65023" rIns="65023" bIns="65023"/>
          <a:lstStyle/>
          <a:p>
            <a:pPr lvl="0" defTabSz="914400">
              <a:defRPr sz="3400">
                <a:solidFill>
                  <a:srgbClr val="000000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14" name="Shape 314"/>
          <p:cNvSpPr/>
          <p:nvPr/>
        </p:nvSpPr>
        <p:spPr>
          <a:xfrm>
            <a:off x="5070968" y="2287128"/>
            <a:ext cx="357186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ϕ</a:t>
            </a:r>
          </a:p>
        </p:txBody>
      </p:sp>
      <p:sp>
        <p:nvSpPr>
          <p:cNvPr id="315" name="Shape 315"/>
          <p:cNvSpPr/>
          <p:nvPr/>
        </p:nvSpPr>
        <p:spPr>
          <a:xfrm>
            <a:off x="5712177" y="1603022"/>
            <a:ext cx="5874542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b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Transverse energy map of 1 event</a:t>
            </a:r>
          </a:p>
        </p:txBody>
      </p:sp>
      <p:sp>
        <p:nvSpPr>
          <p:cNvPr id="316" name="Shape 316"/>
          <p:cNvSpPr/>
          <p:nvPr/>
        </p:nvSpPr>
        <p:spPr>
          <a:xfrm>
            <a:off x="3114921" y="7990654"/>
            <a:ext cx="5835648" cy="9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ctr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Clear peaks: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jets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of fragments </a:t>
            </a:r>
            <a:b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from high-energy quarks and gluons</a:t>
            </a:r>
          </a:p>
        </p:txBody>
      </p:sp>
      <p:sp>
        <p:nvSpPr>
          <p:cNvPr id="317" name="Shape 317"/>
          <p:cNvSpPr/>
          <p:nvPr/>
        </p:nvSpPr>
        <p:spPr>
          <a:xfrm>
            <a:off x="1418122" y="8886613"/>
            <a:ext cx="10168556" cy="47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b="1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And a lot of uncorrelated ‘soft’ background - subtracted/corrected for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roup 321"/>
          <p:cNvGrpSpPr/>
          <p:nvPr/>
        </p:nvGrpSpPr>
        <p:grpSpPr>
          <a:xfrm>
            <a:off x="149393" y="1811664"/>
            <a:ext cx="5394283" cy="2751189"/>
            <a:chOff x="0" y="0"/>
            <a:chExt cx="5394281" cy="2751187"/>
          </a:xfrm>
        </p:grpSpPr>
        <p:pic>
          <p:nvPicPr>
            <p:cNvPr id="319" name="2013-Nov-02-RCP_R03HadTrig6_Panels.pdf"/>
            <p:cNvPicPr/>
            <p:nvPr/>
          </p:nvPicPr>
          <p:blipFill>
            <a:blip r:embed="rId2">
              <a:extLst/>
            </a:blip>
            <a:srcRect l="0" t="0" r="0" b="68370"/>
            <a:stretch>
              <a:fillRect/>
            </a:stretch>
          </p:blipFill>
          <p:spPr>
            <a:xfrm>
              <a:off x="0" y="0"/>
              <a:ext cx="5394282" cy="2257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0" name="2013-Nov-02-RCP_R03HadTrig6_Panels.pdf"/>
            <p:cNvPicPr/>
            <p:nvPr/>
          </p:nvPicPr>
          <p:blipFill>
            <a:blip r:embed="rId2">
              <a:extLst/>
            </a:blip>
            <a:srcRect l="0" t="92161" r="0" b="0"/>
            <a:stretch>
              <a:fillRect/>
            </a:stretch>
          </p:blipFill>
          <p:spPr>
            <a:xfrm>
              <a:off x="0" y="2191718"/>
              <a:ext cx="5394282" cy="5594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2" name="Shape 3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Nuclear modification factor for jets</a:t>
            </a:r>
          </a:p>
        </p:txBody>
      </p:sp>
      <p:sp>
        <p:nvSpPr>
          <p:cNvPr id="323" name="Shape 323"/>
          <p:cNvSpPr/>
          <p:nvPr>
            <p:ph type="sldNum" sz="quarter" idx="2"/>
          </p:nvPr>
        </p:nvSpPr>
        <p:spPr>
          <a:xfrm>
            <a:off x="12398424" y="9366250"/>
            <a:ext cx="396827" cy="385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 defTabSz="914400">
              <a:defRPr i="1"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 sz="1800">
                <a:uFillTx/>
              </a:defRPr>
            </a:pPr>
            <a:fld id="{86CB4B4D-7CA3-9044-876B-883B54F8677D}" type="slidenum">
              <a:rPr i="1" sz="2000">
                <a:uFill>
                  <a:solidFill/>
                </a:uFill>
              </a:rPr>
            </a:fld>
          </a:p>
        </p:txBody>
      </p:sp>
      <p:sp>
        <p:nvSpPr>
          <p:cNvPr id="324" name="Shape 324"/>
          <p:cNvSpPr/>
          <p:nvPr/>
        </p:nvSpPr>
        <p:spPr>
          <a:xfrm>
            <a:off x="3524589" y="7859747"/>
            <a:ext cx="6428951" cy="979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aseline="-19571"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AA</a:t>
            </a:r>
            <a:r>
              <a:rPr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&lt; 1: not all produced jets are seen; </a:t>
            </a:r>
            <a:br>
              <a:rPr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out-of-cone radiation and/or ‘absorption’</a:t>
            </a:r>
          </a:p>
        </p:txBody>
      </p:sp>
      <p:sp>
        <p:nvSpPr>
          <p:cNvPr id="325" name="Shape 325"/>
          <p:cNvSpPr/>
          <p:nvPr/>
        </p:nvSpPr>
        <p:spPr>
          <a:xfrm>
            <a:off x="2390569" y="8855583"/>
            <a:ext cx="9012161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For jet energies up to ~400 GeV: energy loss is a very large effect</a:t>
            </a:r>
          </a:p>
        </p:txBody>
      </p:sp>
      <p:sp>
        <p:nvSpPr>
          <p:cNvPr id="326" name="Shape 326"/>
          <p:cNvSpPr/>
          <p:nvPr/>
        </p:nvSpPr>
        <p:spPr>
          <a:xfrm rot="5400000">
            <a:off x="4054026" y="2996758"/>
            <a:ext cx="288962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t>ALICE arXiv:1311.0633</a:t>
            </a:r>
          </a:p>
        </p:txBody>
      </p:sp>
      <p:sp>
        <p:nvSpPr>
          <p:cNvPr id="327" name="Shape 327"/>
          <p:cNvSpPr/>
          <p:nvPr/>
        </p:nvSpPr>
        <p:spPr>
          <a:xfrm>
            <a:off x="1229283" y="1290995"/>
            <a:ext cx="33274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ALICE: Charged jet </a:t>
            </a:r>
            <a:r>
              <a:rPr i="1" sz="2400">
                <a:solidFill>
                  <a:srgbClr val="101F98"/>
                </a:solidFill>
              </a:rPr>
              <a:t>R</a:t>
            </a:r>
            <a:r>
              <a:rPr baseline="-5999" sz="2400">
                <a:solidFill>
                  <a:srgbClr val="101F98"/>
                </a:solidFill>
              </a:rPr>
              <a:t>CP</a:t>
            </a:r>
          </a:p>
        </p:txBody>
      </p:sp>
      <p:grpSp>
        <p:nvGrpSpPr>
          <p:cNvPr id="330" name="Group 330"/>
          <p:cNvGrpSpPr/>
          <p:nvPr/>
        </p:nvGrpSpPr>
        <p:grpSpPr>
          <a:xfrm>
            <a:off x="7426710" y="1486104"/>
            <a:ext cx="4835771" cy="4420668"/>
            <a:chOff x="0" y="0"/>
            <a:chExt cx="4835770" cy="4420666"/>
          </a:xfrm>
        </p:grpSpPr>
        <p:pic>
          <p:nvPicPr>
            <p:cNvPr id="328" name="pasted-image.png"/>
            <p:cNvPicPr/>
            <p:nvPr/>
          </p:nvPicPr>
          <p:blipFill>
            <a:blip r:embed="rId3">
              <a:extLst/>
            </a:blip>
            <a:srcRect l="0" t="35043" r="0" b="0"/>
            <a:stretch>
              <a:fillRect/>
            </a:stretch>
          </p:blipFill>
          <p:spPr>
            <a:xfrm>
              <a:off x="0" y="1001131"/>
              <a:ext cx="4835771" cy="34195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" name="pasted-image.png"/>
            <p:cNvPicPr/>
            <p:nvPr/>
          </p:nvPicPr>
          <p:blipFill>
            <a:blip r:embed="rId3">
              <a:extLst/>
            </a:blip>
            <a:srcRect l="0" t="0" r="0" b="80672"/>
            <a:stretch>
              <a:fillRect/>
            </a:stretch>
          </p:blipFill>
          <p:spPr>
            <a:xfrm>
              <a:off x="0" y="0"/>
              <a:ext cx="4835771" cy="10174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1" name="Shape 331"/>
          <p:cNvSpPr/>
          <p:nvPr/>
        </p:nvSpPr>
        <p:spPr>
          <a:xfrm>
            <a:off x="7323675" y="1518897"/>
            <a:ext cx="472142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CMS: calorimeter/particle flow jets</a:t>
            </a:r>
          </a:p>
        </p:txBody>
      </p:sp>
      <p:sp>
        <p:nvSpPr>
          <p:cNvPr id="332" name="Shape 332"/>
          <p:cNvSpPr/>
          <p:nvPr/>
        </p:nvSpPr>
        <p:spPr>
          <a:xfrm rot="16200000">
            <a:off x="6929238" y="2386210"/>
            <a:ext cx="60548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2400"/>
              <a:t>R</a:t>
            </a:r>
            <a:r>
              <a:rPr baseline="-5999" i="1" sz="2400"/>
              <a:t>AA</a:t>
            </a:r>
          </a:p>
        </p:txBody>
      </p:sp>
      <p:sp>
        <p:nvSpPr>
          <p:cNvPr id="333" name="Shape 333"/>
          <p:cNvSpPr/>
          <p:nvPr/>
        </p:nvSpPr>
        <p:spPr>
          <a:xfrm rot="5400000">
            <a:off x="10461699" y="3516027"/>
            <a:ext cx="238400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CMS PAS-HIN-12-004</a:t>
            </a:r>
          </a:p>
        </p:txBody>
      </p:sp>
      <p:pic>
        <p:nvPicPr>
          <p:cNvPr id="334" name="figaux_2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4790" y="4919554"/>
            <a:ext cx="6325923" cy="2889620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/>
          <p:nvPr/>
        </p:nvSpPr>
        <p:spPr>
          <a:xfrm>
            <a:off x="1711117" y="4579214"/>
            <a:ext cx="329326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ATLAS: calorimeter jets</a:t>
            </a:r>
          </a:p>
        </p:txBody>
      </p:sp>
      <p:sp>
        <p:nvSpPr>
          <p:cNvPr id="336" name="Shape 336"/>
          <p:cNvSpPr/>
          <p:nvPr/>
        </p:nvSpPr>
        <p:spPr>
          <a:xfrm rot="5400000">
            <a:off x="5395142" y="5956967"/>
            <a:ext cx="2448719" cy="55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600">
                <a:latin typeface="Arial"/>
                <a:ea typeface="Arial"/>
                <a:cs typeface="Arial"/>
                <a:sym typeface="Arial"/>
              </a:rPr>
              <a:t>ATLAS, arXiv:1208.1967, </a:t>
            </a:r>
            <a:br>
              <a:rPr sz="1600"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latin typeface="Arial"/>
                <a:ea typeface="Arial"/>
                <a:cs typeface="Arial"/>
                <a:sym typeface="Arial"/>
              </a:rPr>
              <a:t>arXiv:1411.2357</a:t>
            </a:r>
          </a:p>
        </p:txBody>
      </p:sp>
      <p:sp>
        <p:nvSpPr>
          <p:cNvPr id="337" name="Shape 337"/>
          <p:cNvSpPr/>
          <p:nvPr/>
        </p:nvSpPr>
        <p:spPr>
          <a:xfrm>
            <a:off x="7897164" y="2417960"/>
            <a:ext cx="79915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2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000"/>
              <a:t>R=0.3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Introduction: Heavy Ion Physics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1117600" y="6914215"/>
            <a:ext cx="11099800" cy="1683685"/>
          </a:xfrm>
          <a:prstGeom prst="rect">
            <a:avLst/>
          </a:prstGeom>
        </p:spPr>
        <p:txBody>
          <a:bodyPr/>
          <a:lstStyle/>
          <a:p>
            <a:pPr lvl="0" marL="355599" indent="-355599" defTabSz="525779"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101F98"/>
                </a:solidFill>
              </a:rPr>
              <a:t>Study the properties of many-body QCD systems</a:t>
            </a:r>
            <a:endParaRPr sz="3420">
              <a:solidFill>
                <a:srgbClr val="101F98"/>
              </a:solidFill>
            </a:endParaRPr>
          </a:p>
          <a:p>
            <a:pPr lvl="1" marL="711199" indent="-311149" defTabSz="525779"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101F98"/>
                </a:solidFill>
              </a:rPr>
              <a:t>Properties of </a:t>
            </a:r>
            <a:r>
              <a:rPr b="1" sz="2520">
                <a:solidFill>
                  <a:srgbClr val="101F98"/>
                </a:solidFill>
              </a:rPr>
              <a:t>equilibrium matter</a:t>
            </a:r>
            <a:r>
              <a:rPr sz="2520">
                <a:solidFill>
                  <a:srgbClr val="101F98"/>
                </a:solidFill>
              </a:rPr>
              <a:t>: equation of state, transport coefficient</a:t>
            </a:r>
            <a:endParaRPr sz="2520">
              <a:solidFill>
                <a:srgbClr val="101F98"/>
              </a:solidFill>
            </a:endParaRPr>
          </a:p>
          <a:p>
            <a:pPr lvl="1" marL="711199" indent="-311149" defTabSz="525779">
              <a:defRPr sz="1800">
                <a:solidFill>
                  <a:srgbClr val="000000"/>
                </a:solidFill>
              </a:defRPr>
            </a:pPr>
            <a:r>
              <a:rPr b="1" sz="2520">
                <a:solidFill>
                  <a:srgbClr val="101F98"/>
                </a:solidFill>
              </a:rPr>
              <a:t>Dynamics</a:t>
            </a:r>
            <a:r>
              <a:rPr sz="2520">
                <a:solidFill>
                  <a:srgbClr val="101F98"/>
                </a:solidFill>
              </a:rPr>
              <a:t>: hadronisation, interactions of partons with the medium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604159" y="9321351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7" name="eos_nf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3350" y="1956646"/>
            <a:ext cx="5947290" cy="416232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/>
        </p:nvSpPr>
        <p:spPr>
          <a:xfrm>
            <a:off x="7145759" y="1556655"/>
            <a:ext cx="53319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Energy density vs temperature (lattice)</a:t>
            </a:r>
          </a:p>
        </p:txBody>
      </p:sp>
      <p:sp>
        <p:nvSpPr>
          <p:cNvPr id="29" name="Shape 29"/>
          <p:cNvSpPr/>
          <p:nvPr/>
        </p:nvSpPr>
        <p:spPr>
          <a:xfrm rot="5400000">
            <a:off x="10875898" y="3591559"/>
            <a:ext cx="3231081" cy="38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Bernard et al, hep-lat/0610017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181099" y="2298279"/>
            <a:ext cx="5069861" cy="3952774"/>
            <a:chOff x="0" y="0"/>
            <a:chExt cx="5069859" cy="3952773"/>
          </a:xfrm>
        </p:grpSpPr>
        <p:sp>
          <p:nvSpPr>
            <p:cNvPr id="30" name="Shape 30"/>
            <p:cNvSpPr/>
            <p:nvPr/>
          </p:nvSpPr>
          <p:spPr>
            <a:xfrm>
              <a:off x="446087" y="7937"/>
              <a:ext cx="4111626" cy="3317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defTabSz="914400">
                <a:def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1" name="Shape 31"/>
            <p:cNvSpPr/>
            <p:nvPr/>
          </p:nvSpPr>
          <p:spPr>
            <a:xfrm rot="16200000">
              <a:off x="-503288" y="540633"/>
              <a:ext cx="1319968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b="1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/>
              </a:pPr>
              <a:r>
                <a:rPr b="1" sz="1600"/>
                <a:t>Temperature</a:t>
              </a:r>
            </a:p>
          </p:txBody>
        </p:sp>
        <p:sp>
          <p:nvSpPr>
            <p:cNvPr id="32" name="Shape 32"/>
            <p:cNvSpPr/>
            <p:nvPr/>
          </p:nvSpPr>
          <p:spPr>
            <a:xfrm>
              <a:off x="1570037" y="887412"/>
              <a:ext cx="2255838" cy="2439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35" y="436"/>
                    <a:pt x="5670" y="970"/>
                    <a:pt x="9333" y="2740"/>
                  </a:cubicBezTo>
                  <a:cubicBezTo>
                    <a:pt x="12996" y="4511"/>
                    <a:pt x="15231" y="6479"/>
                    <a:pt x="17283" y="9627"/>
                  </a:cubicBezTo>
                  <a:cubicBezTo>
                    <a:pt x="19320" y="12774"/>
                    <a:pt x="20703" y="19113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defTabSz="914400">
                <a:def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3" name="Shape 33"/>
            <p:cNvSpPr/>
            <p:nvPr/>
          </p:nvSpPr>
          <p:spPr>
            <a:xfrm>
              <a:off x="1509285" y="1497012"/>
              <a:ext cx="973992" cy="77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ctr" defTabSz="914400">
                <a:defRPr sz="1800">
                  <a:solidFill>
                    <a:srgbClr val="000000"/>
                  </a:solidFill>
                </a:defRPr>
              </a:pPr>
              <a:r>
                <a:rPr sz="16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Confined </a:t>
              </a:r>
              <a:br>
                <a:rPr sz="16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sz="16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hadronic </a:t>
              </a:r>
              <a:br>
                <a:rPr sz="16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sz="16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matter</a:t>
              </a:r>
            </a:p>
          </p:txBody>
        </p:sp>
        <p:sp>
          <p:nvSpPr>
            <p:cNvPr id="34" name="Shape 34"/>
            <p:cNvSpPr/>
            <p:nvPr/>
          </p:nvSpPr>
          <p:spPr>
            <a:xfrm>
              <a:off x="1567626" y="0"/>
              <a:ext cx="2905185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ctr" defTabSz="914400">
                <a:defRPr sz="1800">
                  <a:solidFill>
                    <a:srgbClr val="000000"/>
                  </a:solidFill>
                </a:defRPr>
              </a:pPr>
              <a:r>
                <a:rPr sz="16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Quark Gluon Plasma</a:t>
              </a:r>
              <a:endParaRPr sz="16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 defTabSz="914400">
                <a:defRPr sz="1800">
                  <a:solidFill>
                    <a:srgbClr val="000000"/>
                  </a:solidFill>
                </a:defRPr>
              </a:pPr>
              <a:r>
                <a:rPr sz="16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(Quasi-)free quarks and gluons</a:t>
              </a:r>
            </a:p>
          </p:txBody>
        </p:sp>
        <p:sp>
          <p:nvSpPr>
            <p:cNvPr id="35" name="Shape 35"/>
            <p:cNvSpPr/>
            <p:nvPr/>
          </p:nvSpPr>
          <p:spPr>
            <a:xfrm>
              <a:off x="2455862" y="3208337"/>
              <a:ext cx="265113" cy="26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9144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" name="Shape 36"/>
            <p:cNvSpPr/>
            <p:nvPr/>
          </p:nvSpPr>
          <p:spPr>
            <a:xfrm flipV="1">
              <a:off x="1998662" y="3479799"/>
              <a:ext cx="457201" cy="274639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Shape 37"/>
            <p:cNvSpPr/>
            <p:nvPr/>
          </p:nvSpPr>
          <p:spPr>
            <a:xfrm>
              <a:off x="1116012" y="3663950"/>
              <a:ext cx="1270085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Nuclear matter</a:t>
              </a:r>
            </a:p>
          </p:txBody>
        </p:sp>
        <p:sp>
          <p:nvSpPr>
            <p:cNvPr id="38" name="Shape 38"/>
            <p:cNvSpPr/>
            <p:nvPr/>
          </p:nvSpPr>
          <p:spPr>
            <a:xfrm>
              <a:off x="3733800" y="3200400"/>
              <a:ext cx="747713" cy="0"/>
            </a:xfrm>
            <a:prstGeom prst="line">
              <a:avLst/>
            </a:prstGeom>
            <a:noFill/>
            <a:ln w="19050" cap="flat">
              <a:solidFill>
                <a:srgbClr val="FF66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" name="Shape 39"/>
            <p:cNvSpPr/>
            <p:nvPr/>
          </p:nvSpPr>
          <p:spPr>
            <a:xfrm>
              <a:off x="3092450" y="2895600"/>
              <a:ext cx="109855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1200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6600"/>
                  </a:solidFill>
                </a:rPr>
                <a:t>Neutron stars</a:t>
              </a:r>
            </a:p>
          </p:txBody>
        </p:sp>
        <p:sp>
          <p:nvSpPr>
            <p:cNvPr id="40" name="Shape 40"/>
            <p:cNvSpPr/>
            <p:nvPr/>
          </p:nvSpPr>
          <p:spPr>
            <a:xfrm flipH="1">
              <a:off x="536574" y="2971800"/>
              <a:ext cx="225427" cy="236538"/>
            </a:xfrm>
            <a:prstGeom prst="line">
              <a:avLst/>
            </a:prstGeom>
            <a:noFill/>
            <a:ln w="19050" cap="flat">
              <a:solidFill>
                <a:srgbClr val="008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Shape 41"/>
            <p:cNvSpPr/>
            <p:nvPr/>
          </p:nvSpPr>
          <p:spPr>
            <a:xfrm>
              <a:off x="685800" y="2514600"/>
              <a:ext cx="1573669" cy="442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 defTabSz="91440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008000"/>
                  </a:solidFill>
                  <a:latin typeface="Arial"/>
                  <a:ea typeface="Arial"/>
                  <a:cs typeface="Arial"/>
                  <a:sym typeface="Arial"/>
                </a:rPr>
                <a:t>Elementary collisions</a:t>
              </a:r>
              <a:endParaRPr sz="12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defTabSz="91440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008000"/>
                  </a:solidFill>
                  <a:latin typeface="Arial"/>
                  <a:ea typeface="Arial"/>
                  <a:cs typeface="Arial"/>
                  <a:sym typeface="Arial"/>
                </a:rPr>
                <a:t>(accelerator physics)</a:t>
              </a:r>
            </a:p>
          </p:txBody>
        </p:sp>
        <p:sp>
          <p:nvSpPr>
            <p:cNvPr id="42" name="Shape 42"/>
            <p:cNvSpPr/>
            <p:nvPr/>
          </p:nvSpPr>
          <p:spPr>
            <a:xfrm>
              <a:off x="3928090" y="2478087"/>
              <a:ext cx="1141770" cy="4920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ctr" defTabSz="91440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High-density </a:t>
              </a:r>
              <a:br>
                <a:rPr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phases? </a:t>
              </a:r>
            </a:p>
          </p:txBody>
        </p:sp>
        <p:sp>
          <p:nvSpPr>
            <p:cNvPr id="43" name="Shape 43"/>
            <p:cNvSpPr/>
            <p:nvPr/>
          </p:nvSpPr>
          <p:spPr>
            <a:xfrm flipH="1">
              <a:off x="735012" y="427037"/>
              <a:ext cx="1" cy="1782763"/>
            </a:xfrm>
            <a:prstGeom prst="line">
              <a:avLst/>
            </a:prstGeom>
            <a:noFill/>
            <a:ln w="38100" cap="flat">
              <a:solidFill>
                <a:srgbClr val="0000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" name="Shape 44"/>
            <p:cNvSpPr/>
            <p:nvPr/>
          </p:nvSpPr>
          <p:spPr>
            <a:xfrm rot="16200000">
              <a:off x="11596" y="1441204"/>
              <a:ext cx="1069738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12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000099"/>
                  </a:solidFill>
                </a:rPr>
                <a:t>Early universe</a:t>
              </a:r>
            </a:p>
          </p:txBody>
        </p:sp>
        <p:sp>
          <p:nvSpPr>
            <p:cNvPr id="45" name="Shape 45"/>
            <p:cNvSpPr/>
            <p:nvPr/>
          </p:nvSpPr>
          <p:spPr>
            <a:xfrm>
              <a:off x="457200" y="832825"/>
              <a:ext cx="1073150" cy="4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3" fill="norm" stroke="1" extrusionOk="0">
                  <a:moveTo>
                    <a:pt x="0" y="2216"/>
                  </a:moveTo>
                  <a:cubicBezTo>
                    <a:pt x="2812" y="-402"/>
                    <a:pt x="5592" y="-1057"/>
                    <a:pt x="9202" y="2216"/>
                  </a:cubicBezTo>
                  <a:cubicBezTo>
                    <a:pt x="12813" y="5488"/>
                    <a:pt x="19012" y="16616"/>
                    <a:pt x="21600" y="20543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lg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defTabSz="914400">
                <a:def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6" name="Shape 46"/>
            <p:cNvSpPr/>
            <p:nvPr/>
          </p:nvSpPr>
          <p:spPr>
            <a:xfrm>
              <a:off x="1435099" y="819149"/>
              <a:ext cx="152402" cy="152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914400">
                <a:def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7" name="Shape 47"/>
            <p:cNvSpPr/>
            <p:nvPr/>
          </p:nvSpPr>
          <p:spPr>
            <a:xfrm>
              <a:off x="1184275" y="563562"/>
              <a:ext cx="569824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12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000099"/>
                  </a:solidFill>
                </a:rPr>
                <a:t>Critical</a:t>
              </a:r>
            </a:p>
          </p:txBody>
        </p:sp>
        <p:sp>
          <p:nvSpPr>
            <p:cNvPr id="48" name="Shape 48"/>
            <p:cNvSpPr/>
            <p:nvPr/>
          </p:nvSpPr>
          <p:spPr>
            <a:xfrm>
              <a:off x="1222375" y="914400"/>
              <a:ext cx="451505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12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000099"/>
                  </a:solidFill>
                </a:rPr>
                <a:t>Point</a:t>
              </a:r>
            </a:p>
          </p:txBody>
        </p:sp>
        <p:sp>
          <p:nvSpPr>
            <p:cNvPr id="49" name="Shape 49"/>
            <p:cNvSpPr/>
            <p:nvPr/>
          </p:nvSpPr>
          <p:spPr>
            <a:xfrm>
              <a:off x="2971800" y="3200400"/>
              <a:ext cx="838200" cy="0"/>
            </a:xfrm>
            <a:prstGeom prst="line">
              <a:avLst/>
            </a:prstGeom>
            <a:noFill/>
            <a:ln w="19050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50" name="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29000" y="3352800"/>
              <a:ext cx="1600200" cy="476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2" name="Shape 52"/>
          <p:cNvSpPr/>
          <p:nvPr/>
        </p:nvSpPr>
        <p:spPr>
          <a:xfrm>
            <a:off x="2633826" y="1556655"/>
            <a:ext cx="216440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Phase diagram</a:t>
            </a:r>
          </a:p>
        </p:txBody>
      </p:sp>
      <p:sp>
        <p:nvSpPr>
          <p:cNvPr id="53" name="Shape 53"/>
          <p:cNvSpPr/>
          <p:nvPr/>
        </p:nvSpPr>
        <p:spPr>
          <a:xfrm>
            <a:off x="8330070" y="3143658"/>
            <a:ext cx="1" cy="2653456"/>
          </a:xfrm>
          <a:prstGeom prst="line">
            <a:avLst/>
          </a:prstGeom>
          <a:ln w="25400">
            <a:solidFill>
              <a:srgbClr val="CC0000"/>
            </a:solidFill>
            <a:prstDash val="dash"/>
            <a:round/>
          </a:ln>
        </p:spPr>
        <p:txBody>
          <a:bodyPr lIns="65023" tIns="65023" rIns="65023" bIns="65023"/>
          <a:lstStyle/>
          <a:p>
            <a:pPr lvl="0"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54" name="Shape 54"/>
          <p:cNvSpPr/>
          <p:nvPr/>
        </p:nvSpPr>
        <p:spPr>
          <a:xfrm>
            <a:off x="7354710" y="6019786"/>
            <a:ext cx="2055116" cy="423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aseline="-20777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 ~ 170 -190 MeV</a:t>
            </a:r>
          </a:p>
        </p:txBody>
      </p:sp>
      <p:sp>
        <p:nvSpPr>
          <p:cNvPr id="55" name="Shape 55"/>
          <p:cNvSpPr/>
          <p:nvPr/>
        </p:nvSpPr>
        <p:spPr>
          <a:xfrm>
            <a:off x="7487928" y="6344907"/>
            <a:ext cx="1630100" cy="423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990000"/>
                </a:solidFill>
                <a:latin typeface="Symbol"/>
                <a:ea typeface="Symbol"/>
                <a:cs typeface="Symbol"/>
                <a:sym typeface="Symbol"/>
              </a:rPr>
              <a:t>ε</a:t>
            </a:r>
            <a:r>
              <a:rPr baseline="-20777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 ~ 1 GeV/fm</a:t>
            </a:r>
            <a:r>
              <a:rPr baseline="30444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pic>
        <p:nvPicPr>
          <p:cNvPr id="56" name="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95464" y="3764697"/>
            <a:ext cx="1275083" cy="546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ATLAS_frag_ratios_overviewfig_08.png"/>
          <p:cNvPicPr/>
          <p:nvPr/>
        </p:nvPicPr>
        <p:blipFill>
          <a:blip r:embed="rId2">
            <a:extLst/>
          </a:blip>
          <a:srcRect l="49614" t="49429" r="0" b="0"/>
          <a:stretch>
            <a:fillRect/>
          </a:stretch>
        </p:blipFill>
        <p:spPr>
          <a:xfrm>
            <a:off x="5791465" y="2833383"/>
            <a:ext cx="5368813" cy="5227006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3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Intra-jet distributions: longitudinal</a:t>
            </a:r>
          </a:p>
        </p:txBody>
      </p:sp>
      <p:sp>
        <p:nvSpPr>
          <p:cNvPr id="341" name="Shape 34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42" name="Shape 342"/>
          <p:cNvSpPr/>
          <p:nvPr/>
        </p:nvSpPr>
        <p:spPr>
          <a:xfrm>
            <a:off x="10375973" y="2066652"/>
            <a:ext cx="229171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t>ATLAS, PLB 739, 320</a:t>
            </a:r>
          </a:p>
        </p:txBody>
      </p:sp>
      <p:pic>
        <p:nvPicPr>
          <p:cNvPr id="343" name="SchematicGluonRadiationJetCon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302" y="1156884"/>
            <a:ext cx="3293030" cy="1502768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/>
          <p:nvPr/>
        </p:nvSpPr>
        <p:spPr>
          <a:xfrm>
            <a:off x="5138122" y="7565132"/>
            <a:ext cx="351610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Enhancement at low p</a:t>
            </a:r>
            <a:r>
              <a:rPr baseline="-5999" sz="2600">
                <a:solidFill>
                  <a:srgbClr val="101F98"/>
                </a:solidFill>
              </a:rPr>
              <a:t>T</a:t>
            </a:r>
          </a:p>
        </p:txBody>
      </p:sp>
      <p:sp>
        <p:nvSpPr>
          <p:cNvPr id="345" name="Shape 345"/>
          <p:cNvSpPr/>
          <p:nvPr/>
        </p:nvSpPr>
        <p:spPr>
          <a:xfrm>
            <a:off x="6497382" y="8035414"/>
            <a:ext cx="463568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Suppression at intermediate p</a:t>
            </a:r>
            <a:r>
              <a:rPr baseline="-5999" sz="2600">
                <a:solidFill>
                  <a:srgbClr val="101F98"/>
                </a:solidFill>
              </a:rPr>
              <a:t>T</a:t>
            </a:r>
          </a:p>
        </p:txBody>
      </p:sp>
      <p:pic>
        <p:nvPicPr>
          <p:cNvPr id="34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87249" y="1365572"/>
            <a:ext cx="5368806" cy="1085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ATLAS_PbPb_frag_pt_fig_05b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2184" y="3290547"/>
            <a:ext cx="4117059" cy="6056431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1164296" y="2670694"/>
            <a:ext cx="312970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Fragment distributions</a:t>
            </a:r>
            <a:br>
              <a:rPr sz="2400">
                <a:solidFill>
                  <a:srgbClr val="101F98"/>
                </a:solidFill>
              </a:rPr>
            </a:br>
            <a:r>
              <a:rPr sz="2400">
                <a:solidFill>
                  <a:srgbClr val="101F98"/>
                </a:solidFill>
              </a:rPr>
              <a:t> p</a:t>
            </a:r>
            <a:r>
              <a:rPr baseline="-5999" sz="2400">
                <a:solidFill>
                  <a:srgbClr val="101F98"/>
                </a:solidFill>
              </a:rPr>
              <a:t>T,jet</a:t>
            </a:r>
            <a:r>
              <a:rPr sz="2400">
                <a:solidFill>
                  <a:srgbClr val="101F98"/>
                </a:solidFill>
              </a:rPr>
              <a:t> &gt; 100 GeV/c</a:t>
            </a:r>
          </a:p>
        </p:txBody>
      </p:sp>
      <p:sp>
        <p:nvSpPr>
          <p:cNvPr id="349" name="Shape 349"/>
          <p:cNvSpPr/>
          <p:nvPr/>
        </p:nvSpPr>
        <p:spPr>
          <a:xfrm>
            <a:off x="7051128" y="2546015"/>
            <a:ext cx="352819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Ratio central/peripheral</a:t>
            </a:r>
          </a:p>
        </p:txBody>
      </p:sp>
      <p:sp>
        <p:nvSpPr>
          <p:cNvPr id="350" name="Shape 350"/>
          <p:cNvSpPr/>
          <p:nvPr/>
        </p:nvSpPr>
        <p:spPr>
          <a:xfrm>
            <a:off x="5782680" y="8590628"/>
            <a:ext cx="5840885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A251C"/>
                </a:solidFill>
              </a:rPr>
              <a:t>Softening of the fragmentation;</a:t>
            </a:r>
            <a:br>
              <a:rPr sz="2600">
                <a:solidFill>
                  <a:srgbClr val="9A251C"/>
                </a:solidFill>
              </a:rPr>
            </a:br>
            <a:r>
              <a:rPr sz="2600">
                <a:solidFill>
                  <a:srgbClr val="9A251C"/>
                </a:solidFill>
              </a:rPr>
              <a:t>consistent with energy loss expectation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Intra-jet distributions: transverse</a:t>
            </a:r>
          </a:p>
        </p:txBody>
      </p:sp>
      <p:sp>
        <p:nvSpPr>
          <p:cNvPr id="353" name="Shape 35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54" name="FinalJS4C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2561" y="1660579"/>
            <a:ext cx="10725786" cy="4974495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868870" y="2401836"/>
            <a:ext cx="690903" cy="69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000099"/>
            </a:solidFill>
            <a:round/>
          </a:ln>
        </p:spPr>
        <p:txBody>
          <a:bodyPr lIns="65023" tIns="65023" rIns="65023" bIns="65023" anchor="ctr"/>
          <a:lstStyle/>
          <a:p>
            <a:pPr lvl="0" defTabSz="914400">
              <a:defRPr sz="3400">
                <a:solidFill>
                  <a:srgbClr val="000000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56" name="Shape 356"/>
          <p:cNvSpPr/>
          <p:nvPr/>
        </p:nvSpPr>
        <p:spPr>
          <a:xfrm>
            <a:off x="618267" y="2151234"/>
            <a:ext cx="1192108" cy="1192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000099"/>
            </a:solidFill>
            <a:round/>
          </a:ln>
        </p:spPr>
        <p:txBody>
          <a:bodyPr lIns="65023" tIns="65023" rIns="65023" bIns="65023" anchor="ctr"/>
          <a:lstStyle/>
          <a:p>
            <a:pPr lvl="0" defTabSz="914400">
              <a:defRPr sz="3400">
                <a:solidFill>
                  <a:srgbClr val="000000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57" name="Shape 357"/>
          <p:cNvSpPr/>
          <p:nvPr/>
        </p:nvSpPr>
        <p:spPr>
          <a:xfrm>
            <a:off x="6230848" y="6987871"/>
            <a:ext cx="377309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Measures momentum flow </a:t>
            </a:r>
            <a:br>
              <a:rPr sz="2400">
                <a:solidFill>
                  <a:srgbClr val="101F98"/>
                </a:solidFill>
              </a:rPr>
            </a:br>
            <a:r>
              <a:rPr sz="2400">
                <a:solidFill>
                  <a:srgbClr val="101F98"/>
                </a:solidFill>
              </a:rPr>
              <a:t>vs distance to jet axis</a:t>
            </a:r>
          </a:p>
        </p:txBody>
      </p:sp>
      <p:sp>
        <p:nvSpPr>
          <p:cNvPr id="358" name="Shape 358"/>
          <p:cNvSpPr/>
          <p:nvPr/>
        </p:nvSpPr>
        <p:spPr>
          <a:xfrm rot="5400000">
            <a:off x="11394953" y="3044156"/>
            <a:ext cx="2414253" cy="36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CMS, arXiv:1310.0878</a:t>
            </a:r>
          </a:p>
        </p:txBody>
      </p:sp>
      <p:pic>
        <p:nvPicPr>
          <p:cNvPr id="35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4833" y="6683071"/>
            <a:ext cx="3836080" cy="124518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1545921" y="8178870"/>
            <a:ext cx="1047552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Medium effects small for </a:t>
            </a:r>
            <a:r>
              <a:rPr i="1" sz="2700">
                <a:solidFill>
                  <a:srgbClr val="101F98"/>
                </a:solidFill>
              </a:rPr>
              <a:t>R</a:t>
            </a:r>
            <a:r>
              <a:rPr sz="2800">
                <a:solidFill>
                  <a:srgbClr val="101F98"/>
                </a:solidFill>
              </a:rPr>
              <a:t> &lt; 0.2; modest enhancement at </a:t>
            </a:r>
            <a:r>
              <a:rPr i="1" sz="2800">
                <a:solidFill>
                  <a:srgbClr val="101F98"/>
                </a:solidFill>
              </a:rPr>
              <a:t>R</a:t>
            </a:r>
            <a:r>
              <a:rPr sz="2800">
                <a:solidFill>
                  <a:srgbClr val="101F98"/>
                </a:solidFill>
              </a:rPr>
              <a:t> &gt; 0.2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369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90">
                <a:solidFill>
                  <a:srgbClr val="101F98"/>
                </a:solidFill>
              </a:rPr>
              <a:t>Connecting in-cone and out-of-cone momentum flow</a:t>
            </a:r>
          </a:p>
        </p:txBody>
      </p:sp>
      <p:sp>
        <p:nvSpPr>
          <p:cNvPr id="363" name="Shape 363"/>
          <p:cNvSpPr/>
          <p:nvPr>
            <p:ph type="sldNum" sz="quarter" idx="2"/>
          </p:nvPr>
        </p:nvSpPr>
        <p:spPr>
          <a:xfrm>
            <a:off x="12526486" y="9321351"/>
            <a:ext cx="396749" cy="406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/>
            </a:lvl1pPr>
          </a:lstStyle>
          <a:p>
            <a:pPr lvl="0">
              <a:defRPr sz="1800"/>
            </a:pPr>
            <a:fld id="{86CB4B4D-7CA3-9044-876B-883B54F8677D}" type="slidenum">
              <a:rPr sz="2000"/>
            </a:fld>
          </a:p>
        </p:txBody>
      </p:sp>
      <p:sp>
        <p:nvSpPr>
          <p:cNvPr id="364" name="Shape 364"/>
          <p:cNvSpPr/>
          <p:nvPr/>
        </p:nvSpPr>
        <p:spPr>
          <a:xfrm>
            <a:off x="1579724" y="2098449"/>
            <a:ext cx="7653844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marL="564444" indent="-564444">
              <a:buSzPct val="100000"/>
              <a:buAutoNum type="romanUcParenR" startAt="1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Jet </a:t>
            </a:r>
            <a:r>
              <a:rPr i="1" sz="2600">
                <a:solidFill>
                  <a:srgbClr val="101F98"/>
                </a:solidFill>
              </a:rPr>
              <a:t>R</a:t>
            </a:r>
            <a:r>
              <a:rPr baseline="-5999" sz="2600">
                <a:solidFill>
                  <a:srgbClr val="101F98"/>
                </a:solidFill>
              </a:rPr>
              <a:t>AA</a:t>
            </a:r>
            <a:r>
              <a:rPr sz="2600">
                <a:solidFill>
                  <a:srgbClr val="101F98"/>
                </a:solidFill>
              </a:rPr>
              <a:t> is not close to 1</a:t>
            </a:r>
            <a:endParaRPr sz="2600">
              <a:solidFill>
                <a:srgbClr val="101F98"/>
              </a:solidFill>
            </a:endParaRPr>
          </a:p>
          <a:p>
            <a:pPr lvl="1" marL="839611" indent="-395111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i="1" sz="2600">
                <a:solidFill>
                  <a:srgbClr val="101F98"/>
                </a:solidFill>
              </a:rPr>
              <a:t>R</a:t>
            </a:r>
            <a:r>
              <a:rPr baseline="-5999" sz="2600">
                <a:solidFill>
                  <a:srgbClr val="101F98"/>
                </a:solidFill>
              </a:rPr>
              <a:t>AA</a:t>
            </a:r>
            <a:r>
              <a:rPr sz="2600">
                <a:solidFill>
                  <a:srgbClr val="101F98"/>
                </a:solidFill>
              </a:rPr>
              <a:t> ~ 0.4 - 0.6 for </a:t>
            </a:r>
            <a:r>
              <a:rPr i="1" sz="2600">
                <a:solidFill>
                  <a:srgbClr val="101F98"/>
                </a:solidFill>
              </a:rPr>
              <a:t>R</a:t>
            </a:r>
            <a:r>
              <a:rPr sz="2600">
                <a:solidFill>
                  <a:srgbClr val="101F98"/>
                </a:solidFill>
              </a:rPr>
              <a:t> &lt; 0.5</a:t>
            </a:r>
            <a:endParaRPr sz="2600">
              <a:solidFill>
                <a:srgbClr val="101F98"/>
              </a:solidFill>
            </a:endParaRPr>
          </a:p>
          <a:p>
            <a:pPr lvl="1" marL="839611" indent="-395111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5-10 GeV energy transported outside of cone </a:t>
            </a:r>
          </a:p>
        </p:txBody>
      </p:sp>
      <p:sp>
        <p:nvSpPr>
          <p:cNvPr id="365" name="Shape 365"/>
          <p:cNvSpPr/>
          <p:nvPr/>
        </p:nvSpPr>
        <p:spPr>
          <a:xfrm>
            <a:off x="1508180" y="4387259"/>
            <a:ext cx="8409931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II) Particle distributions in jets show only modest change</a:t>
            </a:r>
            <a:endParaRPr sz="2600">
              <a:solidFill>
                <a:srgbClr val="101F98"/>
              </a:solidFill>
            </a:endParaRPr>
          </a:p>
          <a:p>
            <a:pPr lvl="1" marL="839611" indent="-395111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 ~ 10 % at large momentum, small </a:t>
            </a:r>
            <a:r>
              <a:rPr i="1" sz="2600">
                <a:solidFill>
                  <a:srgbClr val="101F98"/>
                </a:solidFill>
              </a:rPr>
              <a:t>R</a:t>
            </a:r>
            <a:endParaRPr sz="2600">
              <a:solidFill>
                <a:srgbClr val="101F98"/>
              </a:solidFill>
            </a:endParaRPr>
          </a:p>
          <a:p>
            <a:pPr lvl="1" marL="839611" indent="-395111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 larger effects at small </a:t>
            </a:r>
            <a:r>
              <a:rPr i="1" sz="2600">
                <a:solidFill>
                  <a:srgbClr val="101F98"/>
                </a:solidFill>
              </a:rPr>
              <a:t>p</a:t>
            </a:r>
            <a:r>
              <a:rPr baseline="-5999" sz="2600">
                <a:solidFill>
                  <a:srgbClr val="101F98"/>
                </a:solidFill>
              </a:rPr>
              <a:t>T</a:t>
            </a:r>
            <a:r>
              <a:rPr sz="2600">
                <a:solidFill>
                  <a:srgbClr val="101F98"/>
                </a:solidFill>
              </a:rPr>
              <a:t>, large </a:t>
            </a:r>
            <a:r>
              <a:rPr i="1" sz="2600">
                <a:solidFill>
                  <a:srgbClr val="101F98"/>
                </a:solidFill>
              </a:rPr>
              <a:t>R</a:t>
            </a:r>
          </a:p>
        </p:txBody>
      </p:sp>
      <p:sp>
        <p:nvSpPr>
          <p:cNvPr id="366" name="Shape 366"/>
          <p:cNvSpPr/>
          <p:nvPr/>
        </p:nvSpPr>
        <p:spPr>
          <a:xfrm>
            <a:off x="2423566" y="3222213"/>
            <a:ext cx="6579159" cy="49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A251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A251C"/>
                </a:solidFill>
              </a:rPr>
              <a:t>Large energy loss  ⟹  Out-of cone radiation</a:t>
            </a:r>
          </a:p>
        </p:txBody>
      </p:sp>
      <p:sp>
        <p:nvSpPr>
          <p:cNvPr id="367" name="Shape 367"/>
          <p:cNvSpPr/>
          <p:nvPr/>
        </p:nvSpPr>
        <p:spPr>
          <a:xfrm>
            <a:off x="2450727" y="5657374"/>
            <a:ext cx="611578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A251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A251C"/>
                </a:solidFill>
              </a:rPr>
              <a:t>Small/modification of in-cone energy flow</a:t>
            </a:r>
          </a:p>
        </p:txBody>
      </p:sp>
      <p:sp>
        <p:nvSpPr>
          <p:cNvPr id="368" name="Shape 368"/>
          <p:cNvSpPr/>
          <p:nvPr/>
        </p:nvSpPr>
        <p:spPr>
          <a:xfrm>
            <a:off x="4104909" y="1104899"/>
            <a:ext cx="435250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2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101F98"/>
                </a:solidFill>
              </a:rPr>
              <a:t>Where does the lost energy go?</a:t>
            </a:r>
          </a:p>
        </p:txBody>
      </p:sp>
      <p:sp>
        <p:nvSpPr>
          <p:cNvPr id="369" name="Shape 369"/>
          <p:cNvSpPr/>
          <p:nvPr/>
        </p:nvSpPr>
        <p:spPr>
          <a:xfrm>
            <a:off x="1194471" y="6514258"/>
            <a:ext cx="10831774" cy="89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(My) naive expectation: </a:t>
            </a:r>
            <a:br>
              <a:rPr sz="2600">
                <a:solidFill>
                  <a:srgbClr val="101F98"/>
                </a:solidFill>
              </a:rPr>
            </a:br>
            <a:r>
              <a:rPr sz="2600">
                <a:solidFill>
                  <a:srgbClr val="101F98"/>
                </a:solidFill>
              </a:rPr>
              <a:t>Large redistribution O(10 GeV) outside cone ⟹ Large effects inside cone</a:t>
            </a:r>
          </a:p>
        </p:txBody>
      </p:sp>
      <p:grpSp>
        <p:nvGrpSpPr>
          <p:cNvPr id="373" name="Group 373"/>
          <p:cNvGrpSpPr/>
          <p:nvPr/>
        </p:nvGrpSpPr>
        <p:grpSpPr>
          <a:xfrm>
            <a:off x="3452378" y="7767422"/>
            <a:ext cx="5657566" cy="1340527"/>
            <a:chOff x="0" y="0"/>
            <a:chExt cx="5657564" cy="1340526"/>
          </a:xfrm>
        </p:grpSpPr>
        <p:sp>
          <p:nvSpPr>
            <p:cNvPr id="370" name="Shape 370"/>
            <p:cNvSpPr/>
            <p:nvPr/>
          </p:nvSpPr>
          <p:spPr>
            <a:xfrm>
              <a:off x="1891140" y="959526"/>
              <a:ext cx="2820925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lvl1pPr>
            </a:lstStyle>
            <a:p>
              <a:pPr lvl="0"/>
              <a:r>
                <a:t>Talk G. Milhano, Thu 10:00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0" y="400781"/>
              <a:ext cx="5657565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101F98"/>
                  </a:solidFill>
                </a:rPr>
                <a:t>Several caveats … Modelling ongoing</a:t>
              </a:r>
            </a:p>
          </p:txBody>
        </p:sp>
        <p:sp>
          <p:nvSpPr>
            <p:cNvPr id="372" name="Shape 372"/>
            <p:cNvSpPr/>
            <p:nvPr/>
          </p:nvSpPr>
          <p:spPr>
            <a:xfrm>
              <a:off x="1951316" y="0"/>
              <a:ext cx="1766107" cy="495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9A251C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9A251C"/>
                  </a:solidFill>
                </a:rPr>
                <a:t>Not seen…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Summary</a:t>
            </a:r>
          </a:p>
        </p:txBody>
      </p:sp>
      <p:sp>
        <p:nvSpPr>
          <p:cNvPr id="376" name="Shape 376"/>
          <p:cNvSpPr/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335844" indent="-335844" defTabSz="496570">
              <a:defRPr sz="1800">
                <a:solidFill>
                  <a:srgbClr val="000000"/>
                </a:solidFill>
              </a:defRPr>
            </a:pPr>
            <a:r>
              <a:rPr sz="2890">
                <a:solidFill>
                  <a:srgbClr val="101F98"/>
                </a:solidFill>
              </a:rPr>
              <a:t>p+Pb</a:t>
            </a:r>
            <a:endParaRPr sz="2890">
              <a:solidFill>
                <a:srgbClr val="101F98"/>
              </a:solidFill>
            </a:endParaRPr>
          </a:p>
          <a:p>
            <a:pPr lvl="1" marL="671688" indent="-293863" defTabSz="496570"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101F98"/>
                </a:solidFill>
              </a:rPr>
              <a:t>As baseline for ‘cold nuclear effects’: probably understood/no surprises (Minimum bias collisions)</a:t>
            </a:r>
            <a:endParaRPr sz="2380">
              <a:solidFill>
                <a:srgbClr val="101F98"/>
              </a:solidFill>
            </a:endParaRPr>
          </a:p>
          <a:p>
            <a:pPr lvl="1" marL="671688" indent="-293863" defTabSz="496570"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101F98"/>
                </a:solidFill>
              </a:rPr>
              <a:t>Centrality: interplay between biases (picking out ‘special’ nucleon-nucleon collisions) and geometry</a:t>
            </a:r>
            <a:endParaRPr sz="2380">
              <a:solidFill>
                <a:srgbClr val="101F98"/>
              </a:solidFill>
            </a:endParaRPr>
          </a:p>
          <a:p>
            <a:pPr lvl="2" marL="1028523" indent="-272873" defTabSz="496570">
              <a:defRPr sz="1800">
                <a:solidFill>
                  <a:srgbClr val="000000"/>
                </a:solidFill>
              </a:defRPr>
            </a:pPr>
            <a:r>
              <a:rPr sz="2210">
                <a:solidFill>
                  <a:srgbClr val="101F98"/>
                </a:solidFill>
              </a:rPr>
              <a:t>Possibly new effects ?</a:t>
            </a:r>
            <a:endParaRPr sz="2210">
              <a:solidFill>
                <a:srgbClr val="101F98"/>
              </a:solidFill>
            </a:endParaRPr>
          </a:p>
          <a:p>
            <a:pPr lvl="1" marL="671688" indent="-293863" defTabSz="496570"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101F98"/>
                </a:solidFill>
              </a:rPr>
              <a:t>Hot matter effects — not covered here: B. Schenke</a:t>
            </a:r>
            <a:endParaRPr sz="2380">
              <a:solidFill>
                <a:srgbClr val="101F98"/>
              </a:solidFill>
            </a:endParaRPr>
          </a:p>
          <a:p>
            <a:pPr lvl="0" marL="335844" indent="-335844" defTabSz="49657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90">
                <a:solidFill>
                  <a:srgbClr val="101F98"/>
                </a:solidFill>
              </a:rPr>
              <a:t>Pb+Pb: Clear suppression of high-</a:t>
            </a:r>
            <a:r>
              <a:rPr i="1" sz="2890">
                <a:solidFill>
                  <a:srgbClr val="101F98"/>
                </a:solidFill>
              </a:rPr>
              <a:t>p</a:t>
            </a:r>
            <a:r>
              <a:rPr baseline="-5999" sz="2890">
                <a:solidFill>
                  <a:srgbClr val="101F98"/>
                </a:solidFill>
              </a:rPr>
              <a:t>T</a:t>
            </a:r>
            <a:r>
              <a:rPr sz="2890">
                <a:solidFill>
                  <a:srgbClr val="101F98"/>
                </a:solidFill>
              </a:rPr>
              <a:t> yields</a:t>
            </a:r>
            <a:endParaRPr sz="2890">
              <a:solidFill>
                <a:srgbClr val="101F98"/>
              </a:solidFill>
            </a:endParaRPr>
          </a:p>
          <a:p>
            <a:pPr lvl="1" marL="671688" indent="-293863" defTabSz="496570"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101F98"/>
                </a:solidFill>
              </a:rPr>
              <a:t>Magnitude of inclusive hadron suppression basically understood: parton energy loss</a:t>
            </a:r>
            <a:endParaRPr sz="2380">
              <a:solidFill>
                <a:srgbClr val="101F98"/>
              </a:solidFill>
            </a:endParaRPr>
          </a:p>
          <a:p>
            <a:pPr lvl="1" marL="671688" indent="-293863" defTabSz="496570"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101F98"/>
                </a:solidFill>
              </a:rPr>
              <a:t>Jets also suppressed (</a:t>
            </a:r>
            <a:r>
              <a:rPr i="1" sz="2380">
                <a:solidFill>
                  <a:srgbClr val="101F98"/>
                </a:solidFill>
              </a:rPr>
              <a:t>R</a:t>
            </a:r>
            <a:r>
              <a:rPr sz="2380">
                <a:solidFill>
                  <a:srgbClr val="101F98"/>
                </a:solidFill>
              </a:rPr>
              <a:t> &lt; 0.5)</a:t>
            </a:r>
            <a:endParaRPr sz="2380">
              <a:solidFill>
                <a:srgbClr val="101F98"/>
              </a:solidFill>
            </a:endParaRPr>
          </a:p>
          <a:p>
            <a:pPr lvl="2" marL="1028523" indent="-272873" defTabSz="496570">
              <a:defRPr sz="1800">
                <a:solidFill>
                  <a:srgbClr val="000000"/>
                </a:solidFill>
              </a:defRPr>
            </a:pPr>
            <a:r>
              <a:rPr sz="2210">
                <a:solidFill>
                  <a:srgbClr val="101F98"/>
                </a:solidFill>
              </a:rPr>
              <a:t>Significant out-of-cone radiation</a:t>
            </a:r>
            <a:endParaRPr sz="2210">
              <a:solidFill>
                <a:srgbClr val="101F98"/>
              </a:solidFill>
            </a:endParaRPr>
          </a:p>
          <a:p>
            <a:pPr lvl="2" marL="1028523" indent="-272873" defTabSz="496570">
              <a:defRPr sz="1800">
                <a:solidFill>
                  <a:srgbClr val="000000"/>
                </a:solidFill>
              </a:defRPr>
            </a:pPr>
            <a:r>
              <a:rPr sz="2210">
                <a:solidFill>
                  <a:srgbClr val="101F98"/>
                </a:solidFill>
              </a:rPr>
              <a:t>In-cone distributions show some modification (redistribution of fragments)</a:t>
            </a:r>
            <a:endParaRPr sz="2210">
              <a:solidFill>
                <a:srgbClr val="101F98"/>
              </a:solidFill>
            </a:endParaRPr>
          </a:p>
          <a:p>
            <a:pPr lvl="2" marL="1028523" indent="-272873" defTabSz="496570">
              <a:defRPr sz="1800">
                <a:solidFill>
                  <a:srgbClr val="000000"/>
                </a:solidFill>
              </a:defRPr>
            </a:pPr>
            <a:r>
              <a:rPr sz="2210">
                <a:solidFill>
                  <a:srgbClr val="101F98"/>
                </a:solidFill>
              </a:rPr>
              <a:t>Theory/interpretation under development/discussion: G. Milhano</a:t>
            </a:r>
          </a:p>
        </p:txBody>
      </p:sp>
      <p:sp>
        <p:nvSpPr>
          <p:cNvPr id="377" name="Shape 3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type="title"/>
          </p:nvPr>
        </p:nvSpPr>
        <p:spPr>
          <a:xfrm>
            <a:off x="952500" y="4303786"/>
            <a:ext cx="11099800" cy="114602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Extra slides</a:t>
            </a:r>
          </a:p>
        </p:txBody>
      </p:sp>
      <p:sp>
        <p:nvSpPr>
          <p:cNvPr id="380" name="Shape 3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Nuclear modification factor </a:t>
            </a:r>
            <a:r>
              <a:rPr i="1" sz="4500">
                <a:solidFill>
                  <a:srgbClr val="101F98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383" name="Shape 383"/>
          <p:cNvSpPr/>
          <p:nvPr>
            <p:ph type="sldNum" sz="quarter" idx="2"/>
          </p:nvPr>
        </p:nvSpPr>
        <p:spPr>
          <a:xfrm>
            <a:off x="12370172" y="9366250"/>
            <a:ext cx="425079" cy="4226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 defTabSz="914400">
              <a:defRPr i="1"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 sz="1800">
                <a:uFillTx/>
              </a:defRPr>
            </a:pPr>
            <a:fld id="{86CB4B4D-7CA3-9044-876B-883B54F8677D}" type="slidenum">
              <a:rPr i="1" sz="2200">
                <a:uFill>
                  <a:solidFill/>
                </a:uFill>
              </a:rPr>
            </a:fld>
          </a:p>
        </p:txBody>
      </p:sp>
      <p:sp>
        <p:nvSpPr>
          <p:cNvPr id="384" name="Shape 384"/>
          <p:cNvSpPr/>
          <p:nvPr/>
        </p:nvSpPr>
        <p:spPr>
          <a:xfrm>
            <a:off x="4645692" y="2270660"/>
            <a:ext cx="4443308" cy="4118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25400">
            <a:solidFill/>
            <a:round/>
          </a:ln>
        </p:spPr>
        <p:txBody>
          <a:bodyPr lIns="65023" tIns="65023" rIns="65023" bIns="65023"/>
          <a:lstStyle/>
          <a:p>
            <a:pPr lvl="0" defTabSz="914400">
              <a:defRPr sz="3400">
                <a:solidFill>
                  <a:srgbClr val="000000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85" name="Shape 385"/>
          <p:cNvSpPr/>
          <p:nvPr/>
        </p:nvSpPr>
        <p:spPr>
          <a:xfrm>
            <a:off x="5404305" y="2379033"/>
            <a:ext cx="3576321" cy="325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473" y="4320"/>
                  <a:pt x="2945" y="8640"/>
                  <a:pt x="6545" y="12240"/>
                </a:cubicBezTo>
                <a:cubicBezTo>
                  <a:pt x="10145" y="15840"/>
                  <a:pt x="15873" y="18720"/>
                  <a:pt x="21600" y="21600"/>
                </a:cubicBezTo>
              </a:path>
            </a:pathLst>
          </a:custGeom>
          <a:ln w="25400">
            <a:solidFill>
              <a:srgbClr val="000099"/>
            </a:solidFill>
            <a:round/>
          </a:ln>
        </p:spPr>
        <p:txBody>
          <a:bodyPr lIns="65023" tIns="65023" rIns="65023" bIns="65023"/>
          <a:lstStyle/>
          <a:p>
            <a:pPr lvl="0" defTabSz="914400">
              <a:defRPr sz="3400">
                <a:solidFill>
                  <a:srgbClr val="000000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86" name="Shape 386"/>
          <p:cNvSpPr/>
          <p:nvPr/>
        </p:nvSpPr>
        <p:spPr>
          <a:xfrm>
            <a:off x="5079185" y="2812526"/>
            <a:ext cx="3576321" cy="325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473" y="4320"/>
                  <a:pt x="2945" y="8640"/>
                  <a:pt x="6545" y="12240"/>
                </a:cubicBezTo>
                <a:cubicBezTo>
                  <a:pt x="10145" y="15840"/>
                  <a:pt x="15873" y="18720"/>
                  <a:pt x="21600" y="21600"/>
                </a:cubicBezTo>
              </a:path>
            </a:pathLst>
          </a:custGeom>
          <a:ln w="25400">
            <a:solidFill>
              <a:srgbClr val="CC0000"/>
            </a:solidFill>
            <a:round/>
          </a:ln>
        </p:spPr>
        <p:txBody>
          <a:bodyPr lIns="65023" tIns="65023" rIns="65023" bIns="65023"/>
          <a:lstStyle/>
          <a:p>
            <a:pPr lvl="0" defTabSz="914400">
              <a:defRPr sz="3400">
                <a:solidFill>
                  <a:srgbClr val="000000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87" name="Shape 387"/>
          <p:cNvSpPr/>
          <p:nvPr/>
        </p:nvSpPr>
        <p:spPr>
          <a:xfrm>
            <a:off x="6785812" y="3731442"/>
            <a:ext cx="659778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 defTabSz="914400"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p+p</a:t>
            </a:r>
          </a:p>
        </p:txBody>
      </p:sp>
      <p:sp>
        <p:nvSpPr>
          <p:cNvPr id="388" name="Shape 388"/>
          <p:cNvSpPr/>
          <p:nvPr/>
        </p:nvSpPr>
        <p:spPr>
          <a:xfrm>
            <a:off x="5632498" y="4904715"/>
            <a:ext cx="727345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 defTabSz="914400">
              <a:defRPr sz="24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</a:rPr>
              <a:t>A+A</a:t>
            </a:r>
          </a:p>
        </p:txBody>
      </p:sp>
      <p:sp>
        <p:nvSpPr>
          <p:cNvPr id="389" name="Shape 389"/>
          <p:cNvSpPr/>
          <p:nvPr/>
        </p:nvSpPr>
        <p:spPr>
          <a:xfrm>
            <a:off x="8545686" y="6497220"/>
            <a:ext cx="436386" cy="519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20250"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</a:t>
            </a:r>
          </a:p>
        </p:txBody>
      </p:sp>
      <p:sp>
        <p:nvSpPr>
          <p:cNvPr id="390" name="Shape 390"/>
          <p:cNvSpPr/>
          <p:nvPr/>
        </p:nvSpPr>
        <p:spPr>
          <a:xfrm rot="16200000">
            <a:off x="3269176" y="3068080"/>
            <a:ext cx="2136401" cy="519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1/N</a:t>
            </a:r>
            <a:r>
              <a:rPr baseline="-20250"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bin</a:t>
            </a:r>
            <a:r>
              <a: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baseline="30500"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N/d</a:t>
            </a:r>
            <a:r>
              <a:rPr baseline="30500"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20250"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</a:t>
            </a:r>
          </a:p>
        </p:txBody>
      </p:sp>
      <p:grpSp>
        <p:nvGrpSpPr>
          <p:cNvPr id="395" name="Group 395"/>
          <p:cNvGrpSpPr/>
          <p:nvPr/>
        </p:nvGrpSpPr>
        <p:grpSpPr>
          <a:xfrm>
            <a:off x="524557" y="2726843"/>
            <a:ext cx="5638363" cy="2189755"/>
            <a:chOff x="0" y="0"/>
            <a:chExt cx="5638361" cy="2189753"/>
          </a:xfrm>
        </p:grpSpPr>
        <p:sp>
          <p:nvSpPr>
            <p:cNvPr id="391" name="Shape 391"/>
            <p:cNvSpPr/>
            <p:nvPr/>
          </p:nvSpPr>
          <p:spPr>
            <a:xfrm>
              <a:off x="468656" y="0"/>
              <a:ext cx="1870644" cy="475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ctr" defTabSz="914400">
                <a:defRPr sz="2400">
                  <a:solidFill>
                    <a:srgbClr val="990000"/>
                  </a:solidFill>
                  <a:uFill>
                    <a:solidFill>
                      <a:srgbClr val="99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srgbClr val="990000"/>
                  </a:solidFill>
                  <a:uFill>
                    <a:solidFill>
                      <a:srgbClr val="990000"/>
                    </a:solidFill>
                  </a:uFill>
                </a:rPr>
                <a:t>‘Energy loss’</a:t>
              </a:r>
            </a:p>
          </p:txBody>
        </p:sp>
        <p:sp>
          <p:nvSpPr>
            <p:cNvPr id="392" name="Shape 392"/>
            <p:cNvSpPr/>
            <p:nvPr/>
          </p:nvSpPr>
          <p:spPr>
            <a:xfrm flipH="1">
              <a:off x="5096495" y="1169416"/>
              <a:ext cx="54186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Shape 393"/>
            <p:cNvSpPr/>
            <p:nvPr/>
          </p:nvSpPr>
          <p:spPr>
            <a:xfrm>
              <a:off x="-1" y="1738646"/>
              <a:ext cx="2689410" cy="451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ctr" defTabSz="914400">
                <a:defRPr sz="22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2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</a:rPr>
                <a:t>Shift spectrum to left</a:t>
              </a:r>
            </a:p>
          </p:txBody>
        </p:sp>
        <p:sp>
          <p:nvSpPr>
            <p:cNvPr id="394" name="Shape 394"/>
            <p:cNvSpPr/>
            <p:nvPr/>
          </p:nvSpPr>
          <p:spPr>
            <a:xfrm flipV="1">
              <a:off x="1845295" y="1185221"/>
              <a:ext cx="3467948" cy="526063"/>
            </a:xfrm>
            <a:prstGeom prst="line">
              <a:avLst/>
            </a:prstGeom>
            <a:noFill/>
            <a:ln w="254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6" name="Shape 396"/>
          <p:cNvSpPr/>
          <p:nvPr/>
        </p:nvSpPr>
        <p:spPr>
          <a:xfrm>
            <a:off x="821322" y="7768573"/>
            <a:ext cx="11632843" cy="1027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Measured nuclear modification factor 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aseline="-19571"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AA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is a ratio of yields at a given 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1957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</a:t>
            </a:r>
            <a:endParaRPr baseline="-19571" sz="2800"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The physical mechanism is energy loss; shift of yield to lower 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1957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</a:t>
            </a:r>
          </a:p>
        </p:txBody>
      </p:sp>
      <p:pic>
        <p:nvPicPr>
          <p:cNvPr id="39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5060" y="3756903"/>
            <a:ext cx="3605852" cy="1158402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hape 398"/>
          <p:cNvSpPr/>
          <p:nvPr/>
        </p:nvSpPr>
        <p:spPr>
          <a:xfrm>
            <a:off x="3388961" y="1252438"/>
            <a:ext cx="649756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Sketch: transverse momentum spectrum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6" grpId="2"/>
      <p:bldP build="whole" bldLvl="1" animBg="1" rev="0" advAuto="0" spid="39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p+Pb centrality dependence</a:t>
            </a:r>
          </a:p>
        </p:txBody>
      </p:sp>
      <p:sp>
        <p:nvSpPr>
          <p:cNvPr id="401" name="Shape 4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02" name="2014-Jan-06-cRatio.la2k0.drawfullsys.drawuncorsys.pdf"/>
          <p:cNvPicPr/>
          <p:nvPr/>
        </p:nvPicPr>
        <p:blipFill>
          <a:blip r:embed="rId2">
            <a:extLst/>
          </a:blip>
          <a:srcRect l="0" t="0" r="47411" b="0"/>
          <a:stretch>
            <a:fillRect/>
          </a:stretch>
        </p:blipFill>
        <p:spPr>
          <a:xfrm>
            <a:off x="6311322" y="1416502"/>
            <a:ext cx="5151300" cy="6616701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hape 403"/>
          <p:cNvSpPr/>
          <p:nvPr/>
        </p:nvSpPr>
        <p:spPr>
          <a:xfrm rot="5400000">
            <a:off x="10422280" y="3124199"/>
            <a:ext cx="254111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t>ALICE, arXiv:1307.6796</a:t>
            </a:r>
          </a:p>
        </p:txBody>
      </p:sp>
      <p:sp>
        <p:nvSpPr>
          <p:cNvPr id="404" name="Shape 404"/>
          <p:cNvSpPr/>
          <p:nvPr/>
        </p:nvSpPr>
        <p:spPr>
          <a:xfrm>
            <a:off x="8110959" y="1498600"/>
            <a:ext cx="297743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Baryon/meson ratio</a:t>
            </a:r>
          </a:p>
        </p:txBody>
      </p:sp>
      <p:sp>
        <p:nvSpPr>
          <p:cNvPr id="405" name="Shape 405"/>
          <p:cNvSpPr/>
          <p:nvPr/>
        </p:nvSpPr>
        <p:spPr>
          <a:xfrm>
            <a:off x="10181059" y="7569199"/>
            <a:ext cx="1661629" cy="495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2600"/>
              <a:t>p</a:t>
            </a:r>
            <a:r>
              <a:rPr baseline="-5999" sz="2600"/>
              <a:t>T</a:t>
            </a:r>
            <a:r>
              <a:rPr sz="2600"/>
              <a:t> (GeV/c)</a:t>
            </a:r>
          </a:p>
        </p:txBody>
      </p:sp>
      <p:pic>
        <p:nvPicPr>
          <p:cNvPr id="406" name="corr2D_pPb_N2_pt1-3_20121016.png"/>
          <p:cNvPicPr/>
          <p:nvPr/>
        </p:nvPicPr>
        <p:blipFill>
          <a:blip r:embed="rId3">
            <a:extLst/>
          </a:blip>
          <a:srcRect l="0" t="6135" r="0" b="0"/>
          <a:stretch>
            <a:fillRect/>
          </a:stretch>
        </p:blipFill>
        <p:spPr>
          <a:xfrm>
            <a:off x="394064" y="2018402"/>
            <a:ext cx="3871878" cy="3262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corr2D_pPb_N110_pt1-3_20121016.png"/>
          <p:cNvPicPr/>
          <p:nvPr/>
        </p:nvPicPr>
        <p:blipFill>
          <a:blip r:embed="rId4">
            <a:extLst/>
          </a:blip>
          <a:srcRect l="0" t="6384" r="0" b="0"/>
          <a:stretch>
            <a:fillRect/>
          </a:stretch>
        </p:blipFill>
        <p:spPr>
          <a:xfrm>
            <a:off x="2665503" y="5267935"/>
            <a:ext cx="3606240" cy="3030675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hape 408"/>
          <p:cNvSpPr/>
          <p:nvPr/>
        </p:nvSpPr>
        <p:spPr>
          <a:xfrm>
            <a:off x="4048797" y="4386118"/>
            <a:ext cx="2109065" cy="381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t>CMS, PLB 718, 795</a:t>
            </a:r>
          </a:p>
        </p:txBody>
      </p:sp>
      <p:sp>
        <p:nvSpPr>
          <p:cNvPr id="409" name="Shape 409"/>
          <p:cNvSpPr/>
          <p:nvPr/>
        </p:nvSpPr>
        <p:spPr>
          <a:xfrm>
            <a:off x="1392659" y="1276350"/>
            <a:ext cx="336277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Di-hadron correlations</a:t>
            </a:r>
          </a:p>
        </p:txBody>
      </p:sp>
      <p:sp>
        <p:nvSpPr>
          <p:cNvPr id="410" name="Shape 410"/>
          <p:cNvSpPr/>
          <p:nvPr/>
        </p:nvSpPr>
        <p:spPr>
          <a:xfrm>
            <a:off x="1430256" y="8483600"/>
            <a:ext cx="1014428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A251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A251C"/>
                </a:solidFill>
              </a:rPr>
              <a:t>Modifications in the soft sector mostly seen in central p+Pb collisions</a:t>
            </a:r>
          </a:p>
        </p:txBody>
      </p:sp>
      <p:sp>
        <p:nvSpPr>
          <p:cNvPr id="411" name="Shape 411"/>
          <p:cNvSpPr/>
          <p:nvPr/>
        </p:nvSpPr>
        <p:spPr>
          <a:xfrm>
            <a:off x="3735892" y="1809749"/>
            <a:ext cx="1465462" cy="762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2200"/>
              <a:t>Peripheral </a:t>
            </a:r>
            <a:br>
              <a:rPr sz="2200"/>
            </a:br>
            <a:r>
              <a:rPr sz="2200"/>
              <a:t>N</a:t>
            </a:r>
            <a:r>
              <a:rPr baseline="-5999" sz="2200"/>
              <a:t>trk</a:t>
            </a:r>
            <a:r>
              <a:rPr sz="2200"/>
              <a:t> &lt; 35</a:t>
            </a:r>
          </a:p>
        </p:txBody>
      </p:sp>
      <p:sp>
        <p:nvSpPr>
          <p:cNvPr id="412" name="Shape 412"/>
          <p:cNvSpPr/>
          <p:nvPr/>
        </p:nvSpPr>
        <p:spPr>
          <a:xfrm>
            <a:off x="2758683" y="4959349"/>
            <a:ext cx="1286971" cy="762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2200"/>
              <a:t>Central </a:t>
            </a:r>
            <a:br>
              <a:rPr sz="2200"/>
            </a:br>
            <a:r>
              <a:rPr sz="2200"/>
              <a:t>N</a:t>
            </a:r>
            <a:r>
              <a:rPr baseline="-5999" sz="2200"/>
              <a:t>trk</a:t>
            </a:r>
            <a:r>
              <a:rPr sz="2200"/>
              <a:t> &gt; 110</a:t>
            </a:r>
          </a:p>
        </p:txBody>
      </p:sp>
      <p:sp>
        <p:nvSpPr>
          <p:cNvPr id="413" name="Shape 413"/>
          <p:cNvSpPr/>
          <p:nvPr/>
        </p:nvSpPr>
        <p:spPr>
          <a:xfrm>
            <a:off x="5903404" y="5201477"/>
            <a:ext cx="368504" cy="2956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414" name="Shape 414"/>
          <p:cNvSpPr/>
          <p:nvPr/>
        </p:nvSpPr>
        <p:spPr>
          <a:xfrm>
            <a:off x="4284453" y="5049077"/>
            <a:ext cx="368505" cy="2956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415" name="Shape 415"/>
          <p:cNvSpPr/>
          <p:nvPr/>
        </p:nvSpPr>
        <p:spPr>
          <a:xfrm>
            <a:off x="2145768" y="1797877"/>
            <a:ext cx="368505" cy="2956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416" name="Shape 416"/>
          <p:cNvSpPr/>
          <p:nvPr/>
        </p:nvSpPr>
        <p:spPr>
          <a:xfrm>
            <a:off x="2003511" y="8909050"/>
            <a:ext cx="899777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How about the nuclear modification factor for central events?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Biases: some remarks</a:t>
            </a:r>
          </a:p>
        </p:txBody>
      </p:sp>
      <p:sp>
        <p:nvSpPr>
          <p:cNvPr id="419" name="Shape 4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01F98"/>
                </a:solidFill>
              </a:rPr>
              <a:t>So the question is rather: </a:t>
            </a:r>
            <a:r>
              <a:rPr sz="3800">
                <a:solidFill>
                  <a:srgbClr val="9A251C"/>
                </a:solidFill>
              </a:rPr>
              <a:t>can we control the centrality selection</a:t>
            </a:r>
            <a:r>
              <a:rPr sz="3800">
                <a:solidFill>
                  <a:srgbClr val="101F98"/>
                </a:solidFill>
              </a:rPr>
              <a:t>/bias</a:t>
            </a:r>
            <a:endParaRPr sz="3800">
              <a:solidFill>
                <a:srgbClr val="101F98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01F98"/>
                </a:solidFill>
              </a:rPr>
              <a:t>Distinguish:</a:t>
            </a:r>
            <a:endParaRPr sz="3800">
              <a:solidFill>
                <a:srgbClr val="101F9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01F98"/>
                </a:solidFill>
              </a:rPr>
              <a:t>Geometrical biases/selections: </a:t>
            </a:r>
            <a:r>
              <a:rPr i="1" sz="3000">
                <a:solidFill>
                  <a:srgbClr val="101F98"/>
                </a:solidFill>
              </a:rPr>
              <a:t>b</a:t>
            </a:r>
            <a:r>
              <a:rPr sz="3000">
                <a:solidFill>
                  <a:srgbClr val="101F98"/>
                </a:solidFill>
              </a:rPr>
              <a:t>, </a:t>
            </a:r>
            <a:r>
              <a:rPr i="1" sz="3000">
                <a:solidFill>
                  <a:srgbClr val="101F98"/>
                </a:solidFill>
              </a:rPr>
              <a:t>N</a:t>
            </a:r>
            <a:r>
              <a:rPr baseline="-5999" sz="3000">
                <a:solidFill>
                  <a:srgbClr val="101F98"/>
                </a:solidFill>
              </a:rPr>
              <a:t>coll</a:t>
            </a:r>
            <a:r>
              <a:rPr sz="3000">
                <a:solidFill>
                  <a:srgbClr val="101F98"/>
                </a:solidFill>
              </a:rPr>
              <a:t>, </a:t>
            </a:r>
            <a:r>
              <a:rPr i="1" sz="3000">
                <a:solidFill>
                  <a:srgbClr val="101F98"/>
                </a:solidFill>
              </a:rPr>
              <a:t>N</a:t>
            </a:r>
            <a:r>
              <a:rPr baseline="-5999" sz="3000">
                <a:solidFill>
                  <a:srgbClr val="101F98"/>
                </a:solidFill>
              </a:rPr>
              <a:t>part</a:t>
            </a:r>
            <a:endParaRPr sz="3000">
              <a:solidFill>
                <a:srgbClr val="101F9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01F98"/>
                </a:solidFill>
              </a:rPr>
              <a:t>Dynamical biases caused by correlations in the particle production process, </a:t>
            </a:r>
            <a:br>
              <a:rPr sz="3000">
                <a:solidFill>
                  <a:srgbClr val="101F98"/>
                </a:solidFill>
              </a:rPr>
            </a:br>
            <a:r>
              <a:rPr sz="3000">
                <a:solidFill>
                  <a:srgbClr val="101F98"/>
                </a:solidFill>
              </a:rPr>
              <a:t>i.e. selecting ‘special’ nucleon-nucleon collisions</a:t>
            </a:r>
          </a:p>
        </p:txBody>
      </p:sp>
      <p:sp>
        <p:nvSpPr>
          <p:cNvPr id="420" name="Shape 42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21" name="Shape 421"/>
          <p:cNvSpPr/>
          <p:nvPr/>
        </p:nvSpPr>
        <p:spPr>
          <a:xfrm>
            <a:off x="1237208" y="1913659"/>
            <a:ext cx="829787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defRPr b="1">
                <a:solidFill>
                  <a:srgbClr val="9A251C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9A251C"/>
                </a:solidFill>
              </a:rPr>
              <a:t>Centrality selection purposefully biasing the sample</a:t>
            </a:r>
          </a:p>
        </p:txBody>
      </p:sp>
      <p:sp>
        <p:nvSpPr>
          <p:cNvPr id="422" name="Shape 422"/>
          <p:cNvSpPr/>
          <p:nvPr/>
        </p:nvSpPr>
        <p:spPr>
          <a:xfrm>
            <a:off x="3479558" y="1308099"/>
            <a:ext cx="604568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2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101F98"/>
                </a:solidFill>
              </a:rPr>
              <a:t>NB: bias and selection are almost synonyms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What’s up with the large angle radiation?</a:t>
            </a:r>
          </a:p>
        </p:txBody>
      </p:sp>
      <p:sp>
        <p:nvSpPr>
          <p:cNvPr id="425" name="Shape 4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26" name="Shape 426"/>
          <p:cNvSpPr/>
          <p:nvPr>
            <p:ph type="sldNum" sz="quarter" idx="2"/>
          </p:nvPr>
        </p:nvSpPr>
        <p:spPr>
          <a:xfrm>
            <a:off x="12526486" y="9321351"/>
            <a:ext cx="396749" cy="406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/>
            </a:lvl1pPr>
          </a:lstStyle>
          <a:p>
            <a:pPr lvl="0">
              <a:defRPr sz="1800"/>
            </a:pPr>
            <a:fld id="{86CB4B4D-7CA3-9044-876B-883B54F8677D}" type="slidenum">
              <a:rPr sz="2000"/>
            </a:fld>
          </a:p>
        </p:txBody>
      </p:sp>
      <p:pic>
        <p:nvPicPr>
          <p:cNvPr id="427" name="jet_profile_cumulativ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8206" y="1402736"/>
            <a:ext cx="5848387" cy="5631780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Shape 428"/>
          <p:cNvSpPr/>
          <p:nvPr/>
        </p:nvSpPr>
        <p:spPr>
          <a:xfrm>
            <a:off x="5042659" y="1308549"/>
            <a:ext cx="264723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Jet energy profile</a:t>
            </a:r>
          </a:p>
        </p:txBody>
      </p:sp>
      <p:sp>
        <p:nvSpPr>
          <p:cNvPr id="429" name="Shape 429"/>
          <p:cNvSpPr/>
          <p:nvPr/>
        </p:nvSpPr>
        <p:spPr>
          <a:xfrm>
            <a:off x="4346010" y="2618293"/>
            <a:ext cx="2015988" cy="1"/>
          </a:xfrm>
          <a:prstGeom prst="line">
            <a:avLst/>
          </a:prstGeom>
          <a:ln w="38100">
            <a:solidFill>
              <a:srgbClr val="101F98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430" name="Shape 430"/>
          <p:cNvSpPr/>
          <p:nvPr/>
        </p:nvSpPr>
        <p:spPr>
          <a:xfrm flipV="1">
            <a:off x="6384512" y="2745294"/>
            <a:ext cx="1" cy="4141694"/>
          </a:xfrm>
          <a:prstGeom prst="line">
            <a:avLst/>
          </a:prstGeom>
          <a:ln w="38100">
            <a:solidFill>
              <a:srgbClr val="101F98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431" name="Shape 431"/>
          <p:cNvSpPr/>
          <p:nvPr/>
        </p:nvSpPr>
        <p:spPr>
          <a:xfrm>
            <a:off x="5302234" y="6928560"/>
            <a:ext cx="216455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10% of energy</a:t>
            </a:r>
            <a:endParaRPr sz="2400">
              <a:solidFill>
                <a:srgbClr val="101F98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r &gt; 0.13</a:t>
            </a:r>
          </a:p>
        </p:txBody>
      </p:sp>
      <p:sp>
        <p:nvSpPr>
          <p:cNvPr id="432" name="Shape 432"/>
          <p:cNvSpPr/>
          <p:nvPr/>
        </p:nvSpPr>
        <p:spPr>
          <a:xfrm>
            <a:off x="7757759" y="6928560"/>
            <a:ext cx="19950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5% of energy</a:t>
            </a:r>
            <a:endParaRPr sz="2400">
              <a:solidFill>
                <a:srgbClr val="101F98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r &gt; 0.2</a:t>
            </a:r>
          </a:p>
        </p:txBody>
      </p:sp>
      <p:sp>
        <p:nvSpPr>
          <p:cNvPr id="433" name="Shape 433"/>
          <p:cNvSpPr/>
          <p:nvPr/>
        </p:nvSpPr>
        <p:spPr>
          <a:xfrm>
            <a:off x="2936257" y="7884532"/>
            <a:ext cx="744455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A251C"/>
                </a:solidFill>
              </a:rPr>
              <a:t>Redistribution of energy should be continuous</a:t>
            </a:r>
            <a:endParaRPr sz="2800">
              <a:solidFill>
                <a:srgbClr val="9A251C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Would expect O(100%) effect at </a:t>
            </a:r>
            <a:r>
              <a:rPr i="1" sz="2800">
                <a:solidFill>
                  <a:srgbClr val="101F98"/>
                </a:solidFill>
              </a:rPr>
              <a:t>r</a:t>
            </a:r>
            <a:r>
              <a:rPr sz="2800">
                <a:solidFill>
                  <a:srgbClr val="101F98"/>
                </a:solidFill>
              </a:rPr>
              <a:t> &gt; 0.15 or so</a:t>
            </a:r>
            <a:endParaRPr sz="2800">
              <a:solidFill>
                <a:srgbClr val="101F98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and O(30%) effects at </a:t>
            </a:r>
            <a:r>
              <a:rPr i="1" sz="2800">
                <a:solidFill>
                  <a:srgbClr val="101F98"/>
                </a:solidFill>
              </a:rPr>
              <a:t>r</a:t>
            </a:r>
            <a:r>
              <a:rPr sz="2800">
                <a:solidFill>
                  <a:srgbClr val="101F98"/>
                </a:solidFill>
              </a:rPr>
              <a:t> = 0</a:t>
            </a:r>
          </a:p>
        </p:txBody>
      </p:sp>
      <p:sp>
        <p:nvSpPr>
          <p:cNvPr id="434" name="Shape 434"/>
          <p:cNvSpPr/>
          <p:nvPr/>
        </p:nvSpPr>
        <p:spPr>
          <a:xfrm>
            <a:off x="1448369" y="4995052"/>
            <a:ext cx="246072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~25% in first bin:</a:t>
            </a:r>
            <a:endParaRPr sz="2400">
              <a:solidFill>
                <a:srgbClr val="101F98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r &lt; 0.02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More multiplicity bias</a:t>
            </a:r>
          </a:p>
        </p:txBody>
      </p:sp>
      <p:sp>
        <p:nvSpPr>
          <p:cNvPr id="437" name="Shape 43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38" name="2013-Jul-17-meanpt_nch_sys_mval.png"/>
          <p:cNvPicPr/>
          <p:nvPr/>
        </p:nvPicPr>
        <p:blipFill>
          <a:blip r:embed="rId2">
            <a:extLst/>
          </a:blip>
          <a:srcRect l="0" t="0" r="0" b="3118"/>
          <a:stretch>
            <a:fillRect/>
          </a:stretch>
        </p:blipFill>
        <p:spPr>
          <a:xfrm>
            <a:off x="6456232" y="1528685"/>
            <a:ext cx="6198925" cy="5720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1" name="Group 441"/>
          <p:cNvGrpSpPr/>
          <p:nvPr/>
        </p:nvGrpSpPr>
        <p:grpSpPr>
          <a:xfrm>
            <a:off x="6530347" y="7077363"/>
            <a:ext cx="3889252" cy="1076032"/>
            <a:chOff x="0" y="0"/>
            <a:chExt cx="3889250" cy="1076030"/>
          </a:xfrm>
        </p:grpSpPr>
        <p:sp>
          <p:nvSpPr>
            <p:cNvPr id="439" name="Shape 439"/>
            <p:cNvSpPr/>
            <p:nvPr/>
          </p:nvSpPr>
          <p:spPr>
            <a:xfrm flipV="1">
              <a:off x="913676" y="-1"/>
              <a:ext cx="1867935" cy="1"/>
            </a:xfrm>
            <a:prstGeom prst="line">
              <a:avLst/>
            </a:prstGeom>
            <a:noFill/>
            <a:ln w="508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Shape 440"/>
            <p:cNvSpPr/>
            <p:nvPr/>
          </p:nvSpPr>
          <p:spPr>
            <a:xfrm>
              <a:off x="0" y="110830"/>
              <a:ext cx="3889252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101F98"/>
                  </a:solidFill>
                </a:rPr>
                <a:t>Large spread in </a:t>
              </a:r>
              <a:br>
                <a:rPr sz="2800">
                  <a:solidFill>
                    <a:srgbClr val="101F98"/>
                  </a:solidFill>
                </a:rPr>
              </a:br>
              <a:r>
                <a:rPr sz="2800">
                  <a:solidFill>
                    <a:srgbClr val="101F98"/>
                  </a:solidFill>
                </a:rPr>
                <a:t>multiplicity already in pp</a:t>
              </a:r>
            </a:p>
          </p:txBody>
        </p:sp>
      </p:grpSp>
      <p:sp>
        <p:nvSpPr>
          <p:cNvPr id="442" name="Shape 442"/>
          <p:cNvSpPr/>
          <p:nvPr/>
        </p:nvSpPr>
        <p:spPr>
          <a:xfrm>
            <a:off x="1467666" y="1612894"/>
            <a:ext cx="367255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pp dynamics depends</a:t>
            </a:r>
            <a:endParaRPr sz="2800">
              <a:solidFill>
                <a:srgbClr val="101F98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on multiplicity:</a:t>
            </a:r>
            <a:endParaRPr sz="2800">
              <a:solidFill>
                <a:srgbClr val="101F98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for example &lt;p</a:t>
            </a:r>
            <a:r>
              <a:rPr baseline="-5999" sz="2800">
                <a:solidFill>
                  <a:srgbClr val="101F98"/>
                </a:solidFill>
              </a:rPr>
              <a:t>T</a:t>
            </a:r>
            <a:r>
              <a:rPr sz="2800">
                <a:solidFill>
                  <a:srgbClr val="101F98"/>
                </a:solidFill>
              </a:rPr>
              <a:t>&gt;</a:t>
            </a:r>
          </a:p>
        </p:txBody>
      </p:sp>
      <p:sp>
        <p:nvSpPr>
          <p:cNvPr id="443" name="Shape 443"/>
          <p:cNvSpPr/>
          <p:nvPr/>
        </p:nvSpPr>
        <p:spPr>
          <a:xfrm>
            <a:off x="786484" y="3588327"/>
            <a:ext cx="5273453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Mean p</a:t>
            </a:r>
            <a:r>
              <a:rPr baseline="-5999" sz="2700">
                <a:solidFill>
                  <a:srgbClr val="101F98"/>
                </a:solidFill>
              </a:rPr>
              <a:t>T</a:t>
            </a:r>
            <a:r>
              <a:rPr sz="2800">
                <a:solidFill>
                  <a:srgbClr val="101F98"/>
                </a:solidFill>
              </a:rPr>
              <a:t> in p+Pb does </a:t>
            </a:r>
            <a:br>
              <a:rPr sz="2800">
                <a:solidFill>
                  <a:srgbClr val="101F98"/>
                </a:solidFill>
              </a:rPr>
            </a:br>
            <a:r>
              <a:rPr sz="2800">
                <a:solidFill>
                  <a:srgbClr val="101F98"/>
                </a:solidFill>
              </a:rPr>
              <a:t>not reach highest values from pp</a:t>
            </a:r>
            <a:br>
              <a:rPr sz="2800">
                <a:solidFill>
                  <a:srgbClr val="101F98"/>
                </a:solidFill>
              </a:rPr>
            </a:br>
            <a:r>
              <a:rPr b="1" sz="2800">
                <a:solidFill>
                  <a:srgbClr val="9A251C"/>
                </a:solidFill>
              </a:rPr>
              <a:t>Trade-off between </a:t>
            </a:r>
            <a:r>
              <a:rPr b="1" i="1" sz="2800">
                <a:solidFill>
                  <a:srgbClr val="9A251C"/>
                </a:solidFill>
              </a:rPr>
              <a:t>N</a:t>
            </a:r>
            <a:r>
              <a:rPr b="1" baseline="-5999" sz="2800">
                <a:solidFill>
                  <a:srgbClr val="9A251C"/>
                </a:solidFill>
              </a:rPr>
              <a:t>coll</a:t>
            </a:r>
            <a:r>
              <a:rPr b="1" sz="2800">
                <a:solidFill>
                  <a:srgbClr val="9A251C"/>
                </a:solidFill>
              </a:rPr>
              <a:t> </a:t>
            </a:r>
            <a:br>
              <a:rPr b="1" sz="2800">
                <a:solidFill>
                  <a:srgbClr val="9A251C"/>
                </a:solidFill>
              </a:rPr>
            </a:br>
            <a:r>
              <a:rPr b="1" sz="2800">
                <a:solidFill>
                  <a:srgbClr val="9A251C"/>
                </a:solidFill>
              </a:rPr>
              <a:t>and high-activity pp</a:t>
            </a:r>
          </a:p>
        </p:txBody>
      </p:sp>
      <p:grpSp>
        <p:nvGrpSpPr>
          <p:cNvPr id="446" name="Group 446"/>
          <p:cNvGrpSpPr/>
          <p:nvPr/>
        </p:nvGrpSpPr>
        <p:grpSpPr>
          <a:xfrm>
            <a:off x="6849002" y="8354859"/>
            <a:ext cx="5118399" cy="734867"/>
            <a:chOff x="0" y="0"/>
            <a:chExt cx="5118397" cy="734865"/>
          </a:xfrm>
        </p:grpSpPr>
        <p:sp>
          <p:nvSpPr>
            <p:cNvPr id="444" name="Shape 444"/>
            <p:cNvSpPr/>
            <p:nvPr/>
          </p:nvSpPr>
          <p:spPr>
            <a:xfrm>
              <a:off x="0" y="201465"/>
              <a:ext cx="5118398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8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101F98"/>
                  </a:solidFill>
                </a:rPr>
                <a:t>p+Pb only ‘extends twice as far’</a:t>
              </a:r>
            </a:p>
          </p:txBody>
        </p:sp>
        <p:sp>
          <p:nvSpPr>
            <p:cNvPr id="445" name="Shape 445"/>
            <p:cNvSpPr/>
            <p:nvPr/>
          </p:nvSpPr>
          <p:spPr>
            <a:xfrm flipV="1">
              <a:off x="595022" y="0"/>
              <a:ext cx="3672558" cy="1"/>
            </a:xfrm>
            <a:prstGeom prst="line">
              <a:avLst/>
            </a:prstGeom>
            <a:noFill/>
            <a:ln w="508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2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47" name="Shape 447"/>
          <p:cNvSpPr/>
          <p:nvPr/>
        </p:nvSpPr>
        <p:spPr>
          <a:xfrm>
            <a:off x="10160632" y="1193799"/>
            <a:ext cx="226177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t>ALICE, PLB 727, 371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2" grpId="2"/>
      <p:bldP build="whole" bldLvl="1" animBg="1" rev="0" advAuto="0" spid="446" grpId="3"/>
      <p:bldP build="whole" bldLvl="1" animBg="1" rev="0" advAuto="0" spid="441" grpId="1"/>
      <p:bldP build="whole" bldLvl="1" animBg="1" rev="0" advAuto="0" spid="443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Large Hadron Collider at CERN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749300" y="2324100"/>
            <a:ext cx="5095975" cy="3969346"/>
          </a:xfrm>
          <a:prstGeom prst="rect">
            <a:avLst/>
          </a:prstGeom>
        </p:spPr>
        <p:txBody>
          <a:bodyPr/>
          <a:lstStyle/>
          <a:p>
            <a:pPr lvl="0" marL="244968" indent="-244968" defTabSz="362204"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101F98"/>
                </a:solidFill>
              </a:rPr>
              <a:t>Run 1: 2010-2013</a:t>
            </a:r>
            <a:endParaRPr sz="2356">
              <a:solidFill>
                <a:srgbClr val="101F98"/>
              </a:solidFill>
            </a:endParaRPr>
          </a:p>
          <a:p>
            <a:pPr lvl="1" marL="566490" indent="-290900" defTabSz="362204"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101F98"/>
                </a:solidFill>
              </a:rPr>
              <a:t>pp √s = 7, 8 TeV</a:t>
            </a:r>
            <a:endParaRPr sz="2356">
              <a:solidFill>
                <a:srgbClr val="101F98"/>
              </a:solidFill>
            </a:endParaRPr>
          </a:p>
          <a:p>
            <a:pPr lvl="1" marL="566490" indent="-290900" defTabSz="362204"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101F98"/>
                </a:solidFill>
              </a:rPr>
              <a:t>p+Pb √s</a:t>
            </a:r>
            <a:r>
              <a:rPr baseline="-5999" sz="2356">
                <a:solidFill>
                  <a:srgbClr val="101F98"/>
                </a:solidFill>
              </a:rPr>
              <a:t>NN</a:t>
            </a:r>
            <a:r>
              <a:rPr sz="2356">
                <a:solidFill>
                  <a:srgbClr val="101F98"/>
                </a:solidFill>
              </a:rPr>
              <a:t> = 5.02 TeV</a:t>
            </a:r>
            <a:endParaRPr sz="2356">
              <a:solidFill>
                <a:srgbClr val="101F98"/>
              </a:solidFill>
            </a:endParaRPr>
          </a:p>
          <a:p>
            <a:pPr lvl="1" marL="566490" indent="-290900" defTabSz="362204"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101F98"/>
                </a:solidFill>
              </a:rPr>
              <a:t>Pb+Pb √s</a:t>
            </a:r>
            <a:r>
              <a:rPr baseline="-5999" sz="2356">
                <a:solidFill>
                  <a:srgbClr val="101F98"/>
                </a:solidFill>
              </a:rPr>
              <a:t>NN</a:t>
            </a:r>
            <a:r>
              <a:rPr sz="2356">
                <a:solidFill>
                  <a:srgbClr val="101F98"/>
                </a:solidFill>
              </a:rPr>
              <a:t> = 2.76 TeV</a:t>
            </a:r>
            <a:endParaRPr sz="2356">
              <a:solidFill>
                <a:srgbClr val="101F98"/>
              </a:solidFill>
            </a:endParaRPr>
          </a:p>
          <a:p>
            <a:pPr lvl="1" marL="566490" indent="-290900" defTabSz="362204">
              <a:defRPr sz="1800">
                <a:solidFill>
                  <a:srgbClr val="000000"/>
                </a:solidFill>
              </a:defRPr>
            </a:pPr>
            <a:endParaRPr sz="2356">
              <a:solidFill>
                <a:srgbClr val="101F98"/>
              </a:solidFill>
            </a:endParaRPr>
          </a:p>
          <a:p>
            <a:pPr lvl="0" marL="244968" indent="-244968" defTabSz="362204"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101F98"/>
                </a:solidFill>
              </a:rPr>
              <a:t>Run 2: 2015-(2018)</a:t>
            </a:r>
            <a:endParaRPr sz="2356">
              <a:solidFill>
                <a:srgbClr val="101F98"/>
              </a:solidFill>
            </a:endParaRPr>
          </a:p>
          <a:p>
            <a:pPr lvl="1" marL="566490" indent="-290900" defTabSz="362204"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101F98"/>
                </a:solidFill>
              </a:rPr>
              <a:t>pp √s = 13 TeV</a:t>
            </a:r>
            <a:endParaRPr sz="2356">
              <a:solidFill>
                <a:srgbClr val="101F98"/>
              </a:solidFill>
            </a:endParaRPr>
          </a:p>
          <a:p>
            <a:pPr lvl="1" marL="566490" indent="-290900" defTabSz="362204"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101F98"/>
                </a:solidFill>
              </a:rPr>
              <a:t>Pb+Pb √s</a:t>
            </a:r>
            <a:r>
              <a:rPr baseline="-5999" sz="2356">
                <a:solidFill>
                  <a:srgbClr val="101F98"/>
                </a:solidFill>
              </a:rPr>
              <a:t>NN</a:t>
            </a:r>
            <a:r>
              <a:rPr sz="2356">
                <a:solidFill>
                  <a:srgbClr val="101F98"/>
                </a:solidFill>
              </a:rPr>
              <a:t> = 5.13 TeV</a:t>
            </a:r>
            <a:endParaRPr sz="2356">
              <a:solidFill>
                <a:srgbClr val="101F98"/>
              </a:solidFill>
            </a:endParaRPr>
          </a:p>
          <a:p>
            <a:pPr lvl="1" marL="566490" indent="-290900" defTabSz="362204"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101F98"/>
                </a:solidFill>
              </a:rPr>
              <a:t>p+Pb 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12604159" y="9321351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61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4010" y="2237457"/>
            <a:ext cx="7202417" cy="488278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8146626" y="1498787"/>
            <a:ext cx="2297185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LHC, Geneva</a:t>
            </a:r>
          </a:p>
        </p:txBody>
      </p:sp>
      <p:sp>
        <p:nvSpPr>
          <p:cNvPr id="63" name="Shape 63"/>
          <p:cNvSpPr/>
          <p:nvPr/>
        </p:nvSpPr>
        <p:spPr>
          <a:xfrm>
            <a:off x="7250543" y="7461249"/>
            <a:ext cx="408935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009B"/>
                </a:solidFill>
              </a:rPr>
              <a:t>4 large experiments:</a:t>
            </a:r>
            <a:endParaRPr sz="2400">
              <a:solidFill>
                <a:srgbClr val="26009B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009B"/>
                </a:solidFill>
              </a:rPr>
              <a:t>ALICE, ATLAS, CMS, (LHCb)</a:t>
            </a:r>
          </a:p>
        </p:txBody>
      </p:sp>
      <p:sp>
        <p:nvSpPr>
          <p:cNvPr id="64" name="Shape 64"/>
          <p:cNvSpPr/>
          <p:nvPr/>
        </p:nvSpPr>
        <p:spPr>
          <a:xfrm>
            <a:off x="910059" y="6788150"/>
            <a:ext cx="341871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A251C"/>
                </a:solidFill>
              </a:rPr>
              <a:t>This talk: </a:t>
            </a:r>
            <a:endParaRPr sz="2600">
              <a:solidFill>
                <a:srgbClr val="9A251C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A251C"/>
                </a:solidFill>
              </a:rPr>
              <a:t>focus on p+Pb, Pb+Pb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000099"/>
                </a:solidFill>
              </a:rPr>
              <a:t>From RHIC to LHC</a:t>
            </a:r>
          </a:p>
        </p:txBody>
      </p:sp>
      <p:sp>
        <p:nvSpPr>
          <p:cNvPr id="450" name="Shape 450"/>
          <p:cNvSpPr/>
          <p:nvPr>
            <p:ph type="sldNum" sz="quarter" idx="2"/>
          </p:nvPr>
        </p:nvSpPr>
        <p:spPr>
          <a:xfrm>
            <a:off x="12555243" y="9319982"/>
            <a:ext cx="425079" cy="4226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 defTabSz="914400">
              <a:defRPr i="1"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 sz="1800">
                <a:uFillTx/>
              </a:defRPr>
            </a:pPr>
            <a:fld id="{86CB4B4D-7CA3-9044-876B-883B54F8677D}" type="slidenum">
              <a:rPr i="1" sz="2200">
                <a:uFill>
                  <a:solidFill/>
                </a:uFill>
              </a:rPr>
            </a:fld>
          </a:p>
        </p:txBody>
      </p:sp>
      <p:pic>
        <p:nvPicPr>
          <p:cNvPr id="451" name="raa_eloss_simple_PHENIX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8374" y="2059093"/>
            <a:ext cx="7161672" cy="4244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raa_eloss_simple_ALI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7253" y="2059093"/>
            <a:ext cx="7159414" cy="4244623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Shape 453"/>
          <p:cNvSpPr/>
          <p:nvPr/>
        </p:nvSpPr>
        <p:spPr>
          <a:xfrm>
            <a:off x="2709333" y="1711395"/>
            <a:ext cx="1146952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RHIC</a:t>
            </a:r>
          </a:p>
        </p:txBody>
      </p:sp>
      <p:sp>
        <p:nvSpPr>
          <p:cNvPr id="454" name="Shape 454"/>
          <p:cNvSpPr/>
          <p:nvPr/>
        </p:nvSpPr>
        <p:spPr>
          <a:xfrm>
            <a:off x="9473635" y="1733973"/>
            <a:ext cx="1146952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LHC</a:t>
            </a:r>
          </a:p>
        </p:txBody>
      </p:sp>
      <p:sp>
        <p:nvSpPr>
          <p:cNvPr id="455" name="Shape 455"/>
          <p:cNvSpPr/>
          <p:nvPr/>
        </p:nvSpPr>
        <p:spPr>
          <a:xfrm>
            <a:off x="2129355" y="6682516"/>
            <a:ext cx="2306908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RHIC: n ~ 8.2</a:t>
            </a:r>
          </a:p>
        </p:txBody>
      </p:sp>
      <p:sp>
        <p:nvSpPr>
          <p:cNvPr id="456" name="Shape 456"/>
          <p:cNvSpPr/>
          <p:nvPr/>
        </p:nvSpPr>
        <p:spPr>
          <a:xfrm>
            <a:off x="8679063" y="6682516"/>
            <a:ext cx="2149076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LHC: n ~ 6.4</a:t>
            </a:r>
          </a:p>
        </p:txBody>
      </p:sp>
      <p:pic>
        <p:nvPicPr>
          <p:cNvPr id="457" name="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32088" y="7294033"/>
            <a:ext cx="3901441" cy="833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02880" y="7294033"/>
            <a:ext cx="3901441" cy="833121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Shape 459"/>
          <p:cNvSpPr/>
          <p:nvPr/>
        </p:nvSpPr>
        <p:spPr>
          <a:xfrm>
            <a:off x="5003235" y="2919306"/>
            <a:ext cx="1390792" cy="785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990000"/>
            </a:solidFill>
            <a:round/>
          </a:ln>
        </p:spPr>
        <p:txBody>
          <a:bodyPr lIns="65023" tIns="65023" rIns="65023" bIns="65023" anchor="ctr"/>
          <a:lstStyle/>
          <a:p>
            <a:pPr lvl="0" algn="ctr"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0" name="Shape 460"/>
          <p:cNvSpPr/>
          <p:nvPr/>
        </p:nvSpPr>
        <p:spPr>
          <a:xfrm>
            <a:off x="11505635" y="2898986"/>
            <a:ext cx="1390792" cy="785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990000"/>
            </a:solidFill>
            <a:round/>
          </a:ln>
        </p:spPr>
        <p:txBody>
          <a:bodyPr lIns="65023" tIns="65023" rIns="65023" bIns="65023" anchor="ctr"/>
          <a:lstStyle/>
          <a:p>
            <a:pPr lvl="0" algn="ctr"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1" name="Shape 461"/>
          <p:cNvSpPr/>
          <p:nvPr/>
        </p:nvSpPr>
        <p:spPr>
          <a:xfrm>
            <a:off x="3242485" y="8343248"/>
            <a:ext cx="6822751" cy="93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Energy loss at LHC is larger than at RHIC</a:t>
            </a:r>
            <a:endParaRPr sz="2800">
              <a:solidFill>
                <a:srgbClr val="9A251C"/>
              </a:solidFill>
              <a:uFill>
                <a:solidFill>
                  <a:srgbClr val="00009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aseline="-5999" i="1"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AA</a:t>
            </a:r>
            <a:r>
              <a:rPr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is similar due to flatter </a:t>
            </a:r>
            <a:r>
              <a:rPr i="1"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5999"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dependence</a:t>
            </a:r>
          </a:p>
        </p:txBody>
      </p:sp>
      <p:sp>
        <p:nvSpPr>
          <p:cNvPr id="462" name="Shape 462"/>
          <p:cNvSpPr/>
          <p:nvPr/>
        </p:nvSpPr>
        <p:spPr>
          <a:xfrm>
            <a:off x="5418559" y="5505450"/>
            <a:ext cx="317364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Difference PbPb - pp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So, are we done?</a:t>
            </a:r>
          </a:p>
        </p:txBody>
      </p:sp>
      <p:sp>
        <p:nvSpPr>
          <p:cNvPr id="465" name="Shape 465"/>
          <p:cNvSpPr/>
          <p:nvPr>
            <p:ph type="body" idx="1"/>
          </p:nvPr>
        </p:nvSpPr>
        <p:spPr>
          <a:xfrm>
            <a:off x="952499" y="3236686"/>
            <a:ext cx="11099801" cy="4727957"/>
          </a:xfrm>
          <a:prstGeom prst="rect">
            <a:avLst/>
          </a:prstGeom>
        </p:spPr>
        <p:txBody>
          <a:bodyPr/>
          <a:lstStyle/>
          <a:p>
            <a:pPr lvl="0" marL="335844" indent="-335844" defTabSz="496570"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101F98"/>
                </a:solidFill>
              </a:rPr>
              <a:t>Color charge dependence of energy loss</a:t>
            </a:r>
            <a:endParaRPr sz="3230">
              <a:solidFill>
                <a:srgbClr val="101F98"/>
              </a:solidFill>
            </a:endParaRPr>
          </a:p>
          <a:p>
            <a:pPr lvl="1" marL="724164" indent="-346339" defTabSz="496570">
              <a:defRPr sz="1800">
                <a:solidFill>
                  <a:srgbClr val="000000"/>
                </a:solidFill>
              </a:defRPr>
            </a:pPr>
            <a:r>
              <a:rPr sz="2805">
                <a:solidFill>
                  <a:srgbClr val="101F98"/>
                </a:solidFill>
              </a:rPr>
              <a:t>e.g. heavy flavour</a:t>
            </a:r>
            <a:endParaRPr sz="2805">
              <a:solidFill>
                <a:srgbClr val="101F98"/>
              </a:solidFill>
            </a:endParaRPr>
          </a:p>
          <a:p>
            <a:pPr lvl="0" marL="398815" indent="-398815" defTabSz="496570"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101F98"/>
                </a:solidFill>
              </a:rPr>
              <a:t>Path length dependence of energy loss</a:t>
            </a:r>
            <a:endParaRPr sz="2635">
              <a:solidFill>
                <a:srgbClr val="101F98"/>
              </a:solidFill>
            </a:endParaRPr>
          </a:p>
          <a:p>
            <a:pPr lvl="1" marL="692679" indent="-314854" defTabSz="496570">
              <a:defRPr sz="1800">
                <a:solidFill>
                  <a:srgbClr val="000000"/>
                </a:solidFill>
              </a:defRPr>
            </a:pPr>
            <a:r>
              <a:rPr sz="2550">
                <a:solidFill>
                  <a:srgbClr val="101F98"/>
                </a:solidFill>
              </a:rPr>
              <a:t>Expect </a:t>
            </a:r>
            <a:r>
              <a:rPr i="1" sz="2550">
                <a:solidFill>
                  <a:srgbClr val="101F98"/>
                </a:solidFill>
              </a:rPr>
              <a:t>L</a:t>
            </a:r>
            <a:r>
              <a:rPr baseline="31999" sz="2635">
                <a:solidFill>
                  <a:srgbClr val="101F98"/>
                </a:solidFill>
              </a:rPr>
              <a:t>2</a:t>
            </a:r>
            <a:r>
              <a:rPr sz="2635">
                <a:solidFill>
                  <a:srgbClr val="101F98"/>
                </a:solidFill>
              </a:rPr>
              <a:t> for weak coupling, interference</a:t>
            </a:r>
            <a:endParaRPr sz="2635">
              <a:solidFill>
                <a:srgbClr val="101F98"/>
              </a:solidFill>
            </a:endParaRPr>
          </a:p>
          <a:p>
            <a:pPr lvl="1" marL="692679" indent="-314854" defTabSz="496570">
              <a:defRPr sz="1800">
                <a:solidFill>
                  <a:srgbClr val="000000"/>
                </a:solidFill>
              </a:defRPr>
            </a:pPr>
            <a:r>
              <a:rPr sz="2550">
                <a:solidFill>
                  <a:srgbClr val="101F98"/>
                </a:solidFill>
              </a:rPr>
              <a:t>Different at strong coupling</a:t>
            </a:r>
            <a:endParaRPr sz="2550">
              <a:solidFill>
                <a:srgbClr val="101F98"/>
              </a:solidFill>
            </a:endParaRPr>
          </a:p>
          <a:p>
            <a:pPr lvl="0" marL="335844" indent="-335844" defTabSz="496570"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101F98"/>
                </a:solidFill>
              </a:rPr>
              <a:t>Distribution of radiation/energy loss</a:t>
            </a:r>
            <a:endParaRPr sz="3230">
              <a:solidFill>
                <a:srgbClr val="101F98"/>
              </a:solidFill>
            </a:endParaRPr>
          </a:p>
          <a:p>
            <a:pPr lvl="1" marL="776640" indent="-398815" defTabSz="496570">
              <a:defRPr sz="1800">
                <a:solidFill>
                  <a:srgbClr val="000000"/>
                </a:solidFill>
              </a:defRPr>
            </a:pPr>
            <a:r>
              <a:rPr sz="2635">
                <a:solidFill>
                  <a:srgbClr val="101F98"/>
                </a:solidFill>
              </a:rPr>
              <a:t>Radiative vs elastic loss</a:t>
            </a:r>
            <a:endParaRPr sz="2635">
              <a:solidFill>
                <a:srgbClr val="101F98"/>
              </a:solidFill>
            </a:endParaRPr>
          </a:p>
          <a:p>
            <a:pPr lvl="1" marL="776640" indent="-398815" defTabSz="496570">
              <a:defRPr sz="1800">
                <a:solidFill>
                  <a:srgbClr val="000000"/>
                </a:solidFill>
              </a:defRPr>
            </a:pPr>
            <a:r>
              <a:rPr sz="2635">
                <a:solidFill>
                  <a:srgbClr val="101F98"/>
                </a:solidFill>
              </a:rPr>
              <a:t>Interference effects</a:t>
            </a:r>
            <a:endParaRPr sz="2635">
              <a:solidFill>
                <a:srgbClr val="101F98"/>
              </a:solidFill>
            </a:endParaRPr>
          </a:p>
          <a:p>
            <a:pPr lvl="1" marL="776640" indent="-398815" defTabSz="496570">
              <a:defRPr sz="1800">
                <a:solidFill>
                  <a:srgbClr val="000000"/>
                </a:solidFill>
              </a:defRPr>
            </a:pPr>
            <a:r>
              <a:rPr sz="2635">
                <a:solidFill>
                  <a:srgbClr val="101F98"/>
                </a:solidFill>
              </a:rPr>
              <a:t>Dead cone effect</a:t>
            </a:r>
          </a:p>
        </p:txBody>
      </p:sp>
      <p:sp>
        <p:nvSpPr>
          <p:cNvPr id="466" name="Shape 4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67" name="Shape 467"/>
          <p:cNvSpPr/>
          <p:nvPr/>
        </p:nvSpPr>
        <p:spPr>
          <a:xfrm>
            <a:off x="1560384" y="1397785"/>
            <a:ext cx="962139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Not quite: discussed only one (type of) measurement so far; </a:t>
            </a:r>
            <a:br>
              <a:rPr sz="2800">
                <a:solidFill>
                  <a:srgbClr val="101F98"/>
                </a:solidFill>
              </a:rPr>
            </a:br>
            <a:r>
              <a:rPr sz="2800">
                <a:solidFill>
                  <a:srgbClr val="101F98"/>
                </a:solidFill>
              </a:rPr>
              <a:t>does not </a:t>
            </a:r>
            <a:r>
              <a:rPr i="1" sz="2800">
                <a:solidFill>
                  <a:srgbClr val="101F98"/>
                </a:solidFill>
              </a:rPr>
              <a:t>constrain</a:t>
            </a:r>
            <a:r>
              <a:rPr sz="2800">
                <a:solidFill>
                  <a:srgbClr val="101F98"/>
                </a:solidFill>
              </a:rPr>
              <a:t> the theory/models</a:t>
            </a:r>
          </a:p>
        </p:txBody>
      </p:sp>
      <p:sp>
        <p:nvSpPr>
          <p:cNvPr id="468" name="Shape 468"/>
          <p:cNvSpPr/>
          <p:nvPr/>
        </p:nvSpPr>
        <p:spPr>
          <a:xfrm>
            <a:off x="833897" y="2768867"/>
            <a:ext cx="540378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101F98"/>
                </a:solidFill>
              </a:rPr>
              <a:t>Want to verify our understanding:</a:t>
            </a:r>
          </a:p>
        </p:txBody>
      </p:sp>
      <p:sp>
        <p:nvSpPr>
          <p:cNvPr id="469" name="Shape 469"/>
          <p:cNvSpPr/>
          <p:nvPr/>
        </p:nvSpPr>
        <p:spPr>
          <a:xfrm>
            <a:off x="5788981" y="6726111"/>
            <a:ext cx="76646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>
                <a:solidFill>
                  <a:srgbClr val="9A251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A251C"/>
                </a:solidFill>
              </a:rPr>
              <a:t>Jets</a:t>
            </a:r>
          </a:p>
        </p:txBody>
      </p:sp>
      <p:sp>
        <p:nvSpPr>
          <p:cNvPr id="470" name="Shape 470"/>
          <p:cNvSpPr/>
          <p:nvPr/>
        </p:nvSpPr>
        <p:spPr>
          <a:xfrm>
            <a:off x="8220648" y="4993815"/>
            <a:ext cx="383091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A251C"/>
                </a:solidFill>
              </a:rPr>
              <a:t>Azimuthal dependence,</a:t>
            </a:r>
            <a:br>
              <a:rPr sz="2800">
                <a:solidFill>
                  <a:srgbClr val="9A251C"/>
                </a:solidFill>
              </a:rPr>
            </a:br>
            <a:r>
              <a:rPr sz="2800">
                <a:solidFill>
                  <a:srgbClr val="9A251C"/>
                </a:solidFill>
              </a:rPr>
              <a:t>recoil measurements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9" grpId="2"/>
      <p:bldP build="whole" bldLvl="1" animBg="1" rev="0" advAuto="0" spid="47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PbPb jet background</a:t>
            </a:r>
          </a:p>
        </p:txBody>
      </p:sp>
      <p:sp>
        <p:nvSpPr>
          <p:cNvPr id="473" name="Shape 473"/>
          <p:cNvSpPr/>
          <p:nvPr>
            <p:ph type="sldNum" sz="quarter" idx="2"/>
          </p:nvPr>
        </p:nvSpPr>
        <p:spPr>
          <a:xfrm>
            <a:off x="12370172" y="9366250"/>
            <a:ext cx="425079" cy="4226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 defTabSz="914400">
              <a:defRPr i="1"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 sz="1800">
                <a:uFillTx/>
              </a:defRPr>
            </a:pPr>
            <a:fld id="{86CB4B4D-7CA3-9044-876B-883B54F8677D}" type="slidenum">
              <a:rPr i="1" sz="2200">
                <a:uFill>
                  <a:solidFill/>
                </a:uFill>
              </a:rPr>
            </a:fld>
          </a:p>
        </p:txBody>
      </p:sp>
      <p:pic>
        <p:nvPicPr>
          <p:cNvPr id="47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73" y="1591733"/>
            <a:ext cx="6394027" cy="4368801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Shape 475"/>
          <p:cNvSpPr/>
          <p:nvPr/>
        </p:nvSpPr>
        <p:spPr>
          <a:xfrm>
            <a:off x="3705013" y="5418666"/>
            <a:ext cx="1757621" cy="45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200">
                <a:solidFill>
                  <a:srgbClr val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2200">
                <a:uFill>
                  <a:solidFill/>
                </a:uFill>
              </a:rPr>
              <a:t>Cacciari et al</a:t>
            </a:r>
          </a:p>
        </p:txBody>
      </p:sp>
      <p:sp>
        <p:nvSpPr>
          <p:cNvPr id="476" name="Shape 476"/>
          <p:cNvSpPr/>
          <p:nvPr/>
        </p:nvSpPr>
        <p:spPr>
          <a:xfrm>
            <a:off x="541866" y="6240497"/>
            <a:ext cx="5269655" cy="857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η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ϕ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space filled with jets</a:t>
            </a:r>
            <a:endParaRPr sz="2400"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Many ‘background jets’</a:t>
            </a:r>
          </a:p>
        </p:txBody>
      </p:sp>
      <p:sp>
        <p:nvSpPr>
          <p:cNvPr id="477" name="Shape 477"/>
          <p:cNvSpPr/>
          <p:nvPr/>
        </p:nvSpPr>
        <p:spPr>
          <a:xfrm>
            <a:off x="2022968" y="7714826"/>
            <a:ext cx="8574011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Background contributes up to ~180 GeV per unit area</a:t>
            </a:r>
          </a:p>
        </p:txBody>
      </p:sp>
      <p:sp>
        <p:nvSpPr>
          <p:cNvPr id="478" name="Shape 478"/>
          <p:cNvSpPr/>
          <p:nvPr/>
        </p:nvSpPr>
        <p:spPr>
          <a:xfrm>
            <a:off x="2384213" y="8994986"/>
            <a:ext cx="7396433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Statistical fluctuations remain after subtraction</a:t>
            </a:r>
          </a:p>
        </p:txBody>
      </p:sp>
      <p:grpSp>
        <p:nvGrpSpPr>
          <p:cNvPr id="481" name="Group 481"/>
          <p:cNvGrpSpPr/>
          <p:nvPr/>
        </p:nvGrpSpPr>
        <p:grpSpPr>
          <a:xfrm>
            <a:off x="2492586" y="8279271"/>
            <a:ext cx="7125548" cy="715716"/>
            <a:chOff x="0" y="0"/>
            <a:chExt cx="7125546" cy="715715"/>
          </a:xfrm>
        </p:grpSpPr>
        <p:sp>
          <p:nvSpPr>
            <p:cNvPr id="479" name="Shape 479"/>
            <p:cNvSpPr/>
            <p:nvPr/>
          </p:nvSpPr>
          <p:spPr>
            <a:xfrm>
              <a:off x="0" y="108373"/>
              <a:ext cx="3621829" cy="524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914400">
                <a:defRPr sz="28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8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</a:rPr>
                <a:t>Subtract background: </a:t>
              </a:r>
            </a:p>
          </p:txBody>
        </p:sp>
        <p:pic>
          <p:nvPicPr>
            <p:cNvPr id="480" name="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93066" y="0"/>
              <a:ext cx="3332481" cy="7157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82" name="Shape 482"/>
          <p:cNvSpPr/>
          <p:nvPr/>
        </p:nvSpPr>
        <p:spPr>
          <a:xfrm>
            <a:off x="519288" y="1169528"/>
            <a:ext cx="3463477" cy="5248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Jet finding illustration</a:t>
            </a:r>
          </a:p>
        </p:txBody>
      </p:sp>
      <p:grpSp>
        <p:nvGrpSpPr>
          <p:cNvPr id="491" name="Group 491"/>
          <p:cNvGrpSpPr/>
          <p:nvPr/>
        </p:nvGrpSpPr>
        <p:grpSpPr>
          <a:xfrm>
            <a:off x="6207043" y="1169528"/>
            <a:ext cx="6679224" cy="6326860"/>
            <a:chOff x="0" y="0"/>
            <a:chExt cx="6679223" cy="6326858"/>
          </a:xfrm>
        </p:grpSpPr>
        <p:pic>
          <p:nvPicPr>
            <p:cNvPr id="483" name="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93232"/>
              <a:ext cx="6679224" cy="55480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4" name="Shape 484"/>
            <p:cNvSpPr/>
            <p:nvPr/>
          </p:nvSpPr>
          <p:spPr>
            <a:xfrm>
              <a:off x="610006" y="0"/>
              <a:ext cx="5459212" cy="524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914400">
                <a:defRPr sz="28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8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</a:rPr>
                <a:t>Background density vs multiplicity</a:t>
              </a:r>
            </a:p>
          </p:txBody>
        </p:sp>
        <p:grpSp>
          <p:nvGrpSpPr>
            <p:cNvPr id="487" name="Group 487"/>
            <p:cNvGrpSpPr/>
            <p:nvPr/>
          </p:nvGrpSpPr>
          <p:grpSpPr>
            <a:xfrm>
              <a:off x="4630289" y="5893365"/>
              <a:ext cx="541868" cy="433494"/>
              <a:chOff x="0" y="0"/>
              <a:chExt cx="541866" cy="433493"/>
            </a:xfrm>
          </p:grpSpPr>
          <p:sp>
            <p:nvSpPr>
              <p:cNvPr id="485" name="Shape 485"/>
              <p:cNvSpPr/>
              <p:nvPr/>
            </p:nvSpPr>
            <p:spPr>
              <a:xfrm>
                <a:off x="-1" y="-1"/>
                <a:ext cx="433495" cy="433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38100" cap="flat">
                <a:solidFill>
                  <a:srgbClr val="00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algn="ctr" defTabSz="914400">
                  <a:defRPr sz="2400">
                    <a:solidFill>
                      <a:srgbClr val="000099"/>
                    </a:solidFill>
                    <a:uFill>
                      <a:solidFill>
                        <a:srgbClr val="000099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6" name="Shape 486"/>
              <p:cNvSpPr/>
              <p:nvPr/>
            </p:nvSpPr>
            <p:spPr>
              <a:xfrm>
                <a:off x="108373" y="-1"/>
                <a:ext cx="433494" cy="433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38100" cap="flat">
                <a:solidFill>
                  <a:srgbClr val="00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algn="ctr" defTabSz="914400">
                  <a:defRPr sz="2400">
                    <a:solidFill>
                      <a:srgbClr val="000099"/>
                    </a:solidFill>
                    <a:uFill>
                      <a:solidFill>
                        <a:srgbClr val="000099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490" name="Group 490"/>
            <p:cNvGrpSpPr/>
            <p:nvPr/>
          </p:nvGrpSpPr>
          <p:grpSpPr>
            <a:xfrm>
              <a:off x="945596" y="5797691"/>
              <a:ext cx="758615" cy="433494"/>
              <a:chOff x="0" y="0"/>
              <a:chExt cx="758613" cy="433493"/>
            </a:xfrm>
          </p:grpSpPr>
          <p:sp>
            <p:nvSpPr>
              <p:cNvPr id="488" name="Shape 488"/>
              <p:cNvSpPr/>
              <p:nvPr/>
            </p:nvSpPr>
            <p:spPr>
              <a:xfrm>
                <a:off x="-1" y="-1"/>
                <a:ext cx="433495" cy="433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38100" cap="flat">
                <a:solidFill>
                  <a:srgbClr val="00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algn="ctr" defTabSz="914400">
                  <a:defRPr sz="2400">
                    <a:solidFill>
                      <a:srgbClr val="000099"/>
                    </a:solidFill>
                    <a:uFill>
                      <a:solidFill>
                        <a:srgbClr val="000099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9" name="Shape 489"/>
              <p:cNvSpPr/>
              <p:nvPr/>
            </p:nvSpPr>
            <p:spPr>
              <a:xfrm>
                <a:off x="325120" y="-1"/>
                <a:ext cx="433494" cy="433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38100" cap="flat">
                <a:solidFill>
                  <a:srgbClr val="00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algn="ctr" defTabSz="914400">
                  <a:defRPr sz="2400">
                    <a:solidFill>
                      <a:srgbClr val="000099"/>
                    </a:solidFill>
                    <a:uFill>
                      <a:solidFill>
                        <a:srgbClr val="000099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8" grpId="4"/>
      <p:bldP build="whole" bldLvl="1" animBg="1" rev="0" advAuto="0" spid="481" grpId="3"/>
      <p:bldP build="whole" bldLvl="1" animBg="1" rev="0" advAuto="0" spid="477" grpId="2"/>
      <p:bldP build="whole" bldLvl="1" animBg="1" rev="0" advAuto="0" spid="49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Jet energy asymmetry</a:t>
            </a:r>
          </a:p>
        </p:txBody>
      </p:sp>
      <p:sp>
        <p:nvSpPr>
          <p:cNvPr id="494" name="Shape 494"/>
          <p:cNvSpPr/>
          <p:nvPr>
            <p:ph type="sldNum" sz="quarter" idx="2"/>
          </p:nvPr>
        </p:nvSpPr>
        <p:spPr>
          <a:xfrm>
            <a:off x="12370172" y="9366250"/>
            <a:ext cx="425079" cy="4226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 defTabSz="914400">
              <a:defRPr i="1"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 sz="1800">
                <a:uFillTx/>
              </a:defRPr>
            </a:pPr>
            <a:fld id="{86CB4B4D-7CA3-9044-876B-883B54F8677D}" type="slidenum">
              <a:rPr i="1" sz="2200">
                <a:uFill>
                  <a:solidFill/>
                </a:uFill>
              </a:rPr>
            </a:fld>
          </a:p>
        </p:txBody>
      </p:sp>
      <p:pic>
        <p:nvPicPr>
          <p:cNvPr id="495" name="atlas_jet_asym.png"/>
          <p:cNvPicPr/>
          <p:nvPr/>
        </p:nvPicPr>
        <p:blipFill>
          <a:blip r:embed="rId2">
            <a:extLst/>
          </a:blip>
          <a:srcRect l="74635" t="2567" r="0" b="50191"/>
          <a:stretch>
            <a:fillRect/>
          </a:stretch>
        </p:blipFill>
        <p:spPr>
          <a:xfrm>
            <a:off x="47651" y="1726464"/>
            <a:ext cx="3327603" cy="4417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123" y="5958790"/>
            <a:ext cx="1441773" cy="742580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hape 497"/>
          <p:cNvSpPr/>
          <p:nvPr/>
        </p:nvSpPr>
        <p:spPr>
          <a:xfrm rot="5400000">
            <a:off x="1607831" y="3453759"/>
            <a:ext cx="3285441" cy="38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ATLAS, arXiv:1011.6182 (PRL)</a:t>
            </a:r>
          </a:p>
        </p:txBody>
      </p:sp>
      <p:sp>
        <p:nvSpPr>
          <p:cNvPr id="498" name="Shape 498"/>
          <p:cNvSpPr/>
          <p:nvPr/>
        </p:nvSpPr>
        <p:spPr>
          <a:xfrm>
            <a:off x="2637788" y="5996308"/>
            <a:ext cx="3327522" cy="831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Large asymmetry seen </a:t>
            </a:r>
            <a:b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for central events</a:t>
            </a:r>
          </a:p>
        </p:txBody>
      </p:sp>
      <p:sp>
        <p:nvSpPr>
          <p:cNvPr id="499" name="Shape 499"/>
          <p:cNvSpPr/>
          <p:nvPr/>
        </p:nvSpPr>
        <p:spPr>
          <a:xfrm>
            <a:off x="3271527" y="7867574"/>
            <a:ext cx="7297983" cy="1769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marL="166687" indent="-166687" defTabSz="91440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However:</a:t>
            </a:r>
            <a:endParaRPr sz="2200"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166687" indent="-166687" defTabSz="914400">
              <a:buClr>
                <a:srgbClr val="000099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Only measures reconstructed di-jets (don’t see lost jets)</a:t>
            </a:r>
            <a:endParaRPr sz="2200"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166687" indent="-166687" defTabSz="914400">
              <a:buClr>
                <a:srgbClr val="990000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Not corrected for fluctuations from detector+background</a:t>
            </a:r>
            <a:endParaRPr sz="2200">
              <a:solidFill>
                <a:srgbClr val="990000"/>
              </a:solidFill>
              <a:uFill>
                <a:solidFill>
                  <a:srgbClr val="990000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166687" indent="-166687" defTabSz="914400">
              <a:buClr>
                <a:srgbClr val="000099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Both jets are interacting – No simple observable</a:t>
            </a:r>
            <a:endParaRPr sz="2200"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3361451" y="7010700"/>
            <a:ext cx="7410374" cy="90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Suggests large energy loss: many GeV</a:t>
            </a:r>
            <a:endParaRPr sz="2600">
              <a:solidFill>
                <a:srgbClr val="9A251C"/>
              </a:solidFill>
              <a:uFill>
                <a:solidFill>
                  <a:srgbClr val="000099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~ compatible with expectations from RHIC+theory</a:t>
            </a:r>
          </a:p>
        </p:txBody>
      </p:sp>
      <p:sp>
        <p:nvSpPr>
          <p:cNvPr id="501" name="Shape 501"/>
          <p:cNvSpPr/>
          <p:nvPr/>
        </p:nvSpPr>
        <p:spPr>
          <a:xfrm>
            <a:off x="1324671" y="1160471"/>
            <a:ext cx="92174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jet-jet</a:t>
            </a:r>
          </a:p>
        </p:txBody>
      </p:sp>
      <p:sp>
        <p:nvSpPr>
          <p:cNvPr id="502" name="Shape 502"/>
          <p:cNvSpPr/>
          <p:nvPr/>
        </p:nvSpPr>
        <p:spPr>
          <a:xfrm>
            <a:off x="5015501" y="1275060"/>
            <a:ext cx="746486" cy="497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𝛾-jet</a:t>
            </a:r>
          </a:p>
        </p:txBody>
      </p:sp>
      <p:pic>
        <p:nvPicPr>
          <p:cNvPr id="503" name="cms_dijet_edep_panel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90246" y="1893485"/>
            <a:ext cx="5337959" cy="3517310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Shape 504"/>
          <p:cNvSpPr/>
          <p:nvPr/>
        </p:nvSpPr>
        <p:spPr>
          <a:xfrm rot="5400000">
            <a:off x="11661205" y="3288587"/>
            <a:ext cx="2442702" cy="38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CMS, arXiv:1202.5022</a:t>
            </a:r>
          </a:p>
        </p:txBody>
      </p:sp>
      <p:sp>
        <p:nvSpPr>
          <p:cNvPr id="505" name="Shape 505"/>
          <p:cNvSpPr/>
          <p:nvPr/>
        </p:nvSpPr>
        <p:spPr>
          <a:xfrm>
            <a:off x="9707844" y="1276350"/>
            <a:ext cx="92174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jet-jet</a:t>
            </a:r>
          </a:p>
        </p:txBody>
      </p:sp>
      <p:pic>
        <p:nvPicPr>
          <p:cNvPr id="506" name="ATLAS_gamma_jet.png"/>
          <p:cNvPicPr/>
          <p:nvPr/>
        </p:nvPicPr>
        <p:blipFill>
          <a:blip r:embed="rId5">
            <a:extLst/>
          </a:blip>
          <a:srcRect l="74396" t="50421" r="0" b="0"/>
          <a:stretch>
            <a:fillRect/>
          </a:stretch>
        </p:blipFill>
        <p:spPr>
          <a:xfrm>
            <a:off x="3499740" y="1761975"/>
            <a:ext cx="3512246" cy="3442459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Shape 507"/>
          <p:cNvSpPr/>
          <p:nvPr/>
        </p:nvSpPr>
        <p:spPr>
          <a:xfrm rot="5400000">
            <a:off x="5772838" y="3050455"/>
            <a:ext cx="258760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t>ATLAS-CONF-2012-121</a:t>
            </a:r>
          </a:p>
        </p:txBody>
      </p:sp>
      <p:sp>
        <p:nvSpPr>
          <p:cNvPr id="508" name="Shape 508"/>
          <p:cNvSpPr/>
          <p:nvPr/>
        </p:nvSpPr>
        <p:spPr>
          <a:xfrm>
            <a:off x="7968366" y="5488180"/>
            <a:ext cx="458703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Energy dependence: asymmetry </a:t>
            </a:r>
            <a:br>
              <a:rPr sz="2400">
                <a:solidFill>
                  <a:srgbClr val="101F98"/>
                </a:solidFill>
              </a:rPr>
            </a:br>
            <a:r>
              <a:rPr sz="2400">
                <a:solidFill>
                  <a:srgbClr val="101F98"/>
                </a:solidFill>
              </a:rPr>
              <a:t>persists to high p</a:t>
            </a:r>
            <a:r>
              <a:rPr baseline="-5999" sz="2400">
                <a:solidFill>
                  <a:srgbClr val="101F98"/>
                </a:solidFill>
              </a:rPr>
              <a:t>T </a:t>
            </a:r>
            <a:r>
              <a:rPr sz="2400">
                <a:solidFill>
                  <a:srgbClr val="101F98"/>
                </a:solidFill>
              </a:rPr>
              <a:t>&gt; 300 GeV/c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3138" y="1443824"/>
            <a:ext cx="7603344" cy="5463289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Shape 5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PbPb jet background</a:t>
            </a:r>
          </a:p>
        </p:txBody>
      </p:sp>
      <p:sp>
        <p:nvSpPr>
          <p:cNvPr id="512" name="Shape 512"/>
          <p:cNvSpPr/>
          <p:nvPr>
            <p:ph type="sldNum" sz="quarter" idx="2"/>
          </p:nvPr>
        </p:nvSpPr>
        <p:spPr>
          <a:xfrm>
            <a:off x="12370172" y="9366250"/>
            <a:ext cx="425079" cy="4226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 defTabSz="914400">
              <a:defRPr i="1"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 sz="1800">
                <a:uFillTx/>
              </a:defRPr>
            </a:pPr>
            <a:fld id="{86CB4B4D-7CA3-9044-876B-883B54F8677D}" type="slidenum">
              <a:rPr i="1" sz="2200">
                <a:uFill>
                  <a:solidFill/>
                </a:uFill>
              </a:rPr>
            </a:fld>
          </a:p>
        </p:txBody>
      </p:sp>
      <p:pic>
        <p:nvPicPr>
          <p:cNvPr id="513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9672" y="1625599"/>
            <a:ext cx="6985566" cy="5802490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Shape 514"/>
          <p:cNvSpPr/>
          <p:nvPr/>
        </p:nvSpPr>
        <p:spPr>
          <a:xfrm>
            <a:off x="9106910" y="1345395"/>
            <a:ext cx="1763438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Toy Model</a:t>
            </a:r>
          </a:p>
        </p:txBody>
      </p:sp>
      <p:sp>
        <p:nvSpPr>
          <p:cNvPr id="515" name="Shape 515"/>
          <p:cNvSpPr/>
          <p:nvPr/>
        </p:nvSpPr>
        <p:spPr>
          <a:xfrm>
            <a:off x="1569717" y="7793362"/>
            <a:ext cx="10461052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Jet spectra are corrected for background fluctuations by unfolding</a:t>
            </a:r>
          </a:p>
        </p:txBody>
      </p:sp>
      <p:sp>
        <p:nvSpPr>
          <p:cNvPr id="516" name="Shape 516"/>
          <p:cNvSpPr/>
          <p:nvPr/>
        </p:nvSpPr>
        <p:spPr>
          <a:xfrm>
            <a:off x="3303366" y="8344747"/>
            <a:ext cx="6993754" cy="519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Size of fluctuations depends on p</a:t>
            </a:r>
            <a:r>
              <a:rPr baseline="-20250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cut, </a:t>
            </a:r>
            <a:r>
              <a:rPr sz="24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cone radius</a:t>
            </a:r>
          </a:p>
        </p:txBody>
      </p:sp>
      <p:sp>
        <p:nvSpPr>
          <p:cNvPr id="517" name="Shape 517"/>
          <p:cNvSpPr/>
          <p:nvPr/>
        </p:nvSpPr>
        <p:spPr>
          <a:xfrm>
            <a:off x="4053818" y="8807591"/>
            <a:ext cx="51542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PbPb results mostly R=0.3, 0.4 so far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Increasing R to recover the energy</a:t>
            </a:r>
          </a:p>
        </p:txBody>
      </p:sp>
      <p:sp>
        <p:nvSpPr>
          <p:cNvPr id="520" name="Shape 52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521" name="rcp_vs_R_cent_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384" y="1604041"/>
            <a:ext cx="4650014" cy="5839171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Shape 522"/>
          <p:cNvSpPr/>
          <p:nvPr/>
        </p:nvSpPr>
        <p:spPr>
          <a:xfrm rot="5400000">
            <a:off x="4005823" y="3157390"/>
            <a:ext cx="31690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2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200"/>
              <a:t>ATLAS, arXiv:1208.1867</a:t>
            </a:r>
          </a:p>
        </p:txBody>
      </p:sp>
      <p:sp>
        <p:nvSpPr>
          <p:cNvPr id="523" name="Shape 523"/>
          <p:cNvSpPr/>
          <p:nvPr/>
        </p:nvSpPr>
        <p:spPr>
          <a:xfrm>
            <a:off x="11641032" y="7463667"/>
            <a:ext cx="690903" cy="690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000099"/>
            </a:solidFill>
            <a:round/>
          </a:ln>
        </p:spPr>
        <p:txBody>
          <a:bodyPr lIns="65023" tIns="65023" rIns="65023" bIns="65023" anchor="ctr"/>
          <a:lstStyle/>
          <a:p>
            <a:pPr lvl="0" defTabSz="914400">
              <a:defRPr sz="3400">
                <a:solidFill>
                  <a:srgbClr val="000000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24" name="Shape 524"/>
          <p:cNvSpPr/>
          <p:nvPr/>
        </p:nvSpPr>
        <p:spPr>
          <a:xfrm>
            <a:off x="11272753" y="7213065"/>
            <a:ext cx="1192107" cy="1192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000099"/>
            </a:solidFill>
            <a:round/>
          </a:ln>
        </p:spPr>
        <p:txBody>
          <a:bodyPr lIns="65023" tIns="65023" rIns="65023" bIns="65023" anchor="ctr"/>
          <a:lstStyle/>
          <a:p>
            <a:pPr lvl="0" defTabSz="914400">
              <a:defRPr sz="3400">
                <a:solidFill>
                  <a:srgbClr val="000000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25" name="Shape 525"/>
          <p:cNvSpPr/>
          <p:nvPr/>
        </p:nvSpPr>
        <p:spPr>
          <a:xfrm>
            <a:off x="3188076" y="8186393"/>
            <a:ext cx="6922937" cy="979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However, </a:t>
            </a:r>
            <a:r>
              <a:rPr i="1"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= 0.5 still has </a:t>
            </a:r>
            <a:r>
              <a:rPr i="1"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aseline="-19571" i="1"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AA </a:t>
            </a:r>
            <a:r>
              <a:rPr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&lt; 1</a:t>
            </a:r>
            <a:endParaRPr sz="2800"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– Hard to see/measure the radiated energy</a:t>
            </a:r>
          </a:p>
        </p:txBody>
      </p:sp>
      <p:pic>
        <p:nvPicPr>
          <p:cNvPr id="526" name="rcpRratio_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34" y="1638038"/>
            <a:ext cx="7507933" cy="5389293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Shape 527"/>
          <p:cNvSpPr/>
          <p:nvPr/>
        </p:nvSpPr>
        <p:spPr>
          <a:xfrm>
            <a:off x="1555144" y="7344454"/>
            <a:ext cx="9234510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Larger jet cone: ‘catch’ more radiation 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Jet broadening</a:t>
            </a:r>
          </a:p>
        </p:txBody>
      </p:sp>
      <p:sp>
        <p:nvSpPr>
          <p:cNvPr id="528" name="Shape 528"/>
          <p:cNvSpPr/>
          <p:nvPr/>
        </p:nvSpPr>
        <p:spPr>
          <a:xfrm>
            <a:off x="6576027" y="1243631"/>
            <a:ext cx="5097361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Ratio of spectra with different R</a:t>
            </a:r>
          </a:p>
        </p:txBody>
      </p:sp>
      <p:sp>
        <p:nvSpPr>
          <p:cNvPr id="529" name="Shape 529"/>
          <p:cNvSpPr/>
          <p:nvPr/>
        </p:nvSpPr>
        <p:spPr>
          <a:xfrm rot="5400000">
            <a:off x="11082347" y="3094969"/>
            <a:ext cx="2613497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ATLAS, arXiv:1208.1967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Intra-jet distributions: longitudinal</a:t>
            </a:r>
          </a:p>
        </p:txBody>
      </p:sp>
      <p:sp>
        <p:nvSpPr>
          <p:cNvPr id="532" name="Shape 53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533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2224" y="2632004"/>
            <a:ext cx="6147174" cy="887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FFana1_trkPtProj_binMode2_hi_rewt1_pp_sm2rewt1_bc11_mc0_diff_EtaRef_pt_120_150_Sep17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5336" y="2324100"/>
            <a:ext cx="11749128" cy="6527294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Shape 535"/>
          <p:cNvSpPr/>
          <p:nvPr/>
        </p:nvSpPr>
        <p:spPr>
          <a:xfrm>
            <a:off x="4618459" y="1993899"/>
            <a:ext cx="701561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Fragment distributions: 120 &lt; p</a:t>
            </a:r>
            <a:r>
              <a:rPr baseline="-5999" sz="2600">
                <a:solidFill>
                  <a:srgbClr val="101F98"/>
                </a:solidFill>
              </a:rPr>
              <a:t>T,jet</a:t>
            </a:r>
            <a:r>
              <a:rPr sz="2600">
                <a:solidFill>
                  <a:srgbClr val="101F98"/>
                </a:solidFill>
              </a:rPr>
              <a:t> &lt; 150 GeV/c</a:t>
            </a:r>
          </a:p>
        </p:txBody>
      </p:sp>
      <p:sp>
        <p:nvSpPr>
          <p:cNvPr id="536" name="Shape 536"/>
          <p:cNvSpPr/>
          <p:nvPr/>
        </p:nvSpPr>
        <p:spPr>
          <a:xfrm>
            <a:off x="5609059" y="5505450"/>
            <a:ext cx="3173649" cy="495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600"/>
              <a:t>Difference PbPb - pp</a:t>
            </a:r>
          </a:p>
        </p:txBody>
      </p:sp>
      <p:sp>
        <p:nvSpPr>
          <p:cNvPr id="537" name="Shape 537"/>
          <p:cNvSpPr/>
          <p:nvPr/>
        </p:nvSpPr>
        <p:spPr>
          <a:xfrm>
            <a:off x="10136151" y="7583413"/>
            <a:ext cx="240121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t>CMS, PRC 90, 024908</a:t>
            </a:r>
          </a:p>
        </p:txBody>
      </p:sp>
      <p:pic>
        <p:nvPicPr>
          <p:cNvPr id="538" name="SchematicGluonRadiationJetCon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302" y="1156884"/>
            <a:ext cx="3293030" cy="15027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2" name="Group 542"/>
          <p:cNvGrpSpPr/>
          <p:nvPr/>
        </p:nvGrpSpPr>
        <p:grpSpPr>
          <a:xfrm>
            <a:off x="1506959" y="6432550"/>
            <a:ext cx="3992141" cy="2838450"/>
            <a:chOff x="0" y="0"/>
            <a:chExt cx="3992140" cy="2838449"/>
          </a:xfrm>
        </p:grpSpPr>
        <p:sp>
          <p:nvSpPr>
            <p:cNvPr id="539" name="Shape 539"/>
            <p:cNvSpPr/>
            <p:nvPr/>
          </p:nvSpPr>
          <p:spPr>
            <a:xfrm>
              <a:off x="2722140" y="0"/>
              <a:ext cx="1270001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81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540" name="Shape 540"/>
            <p:cNvSpPr/>
            <p:nvPr/>
          </p:nvSpPr>
          <p:spPr>
            <a:xfrm>
              <a:off x="0" y="2343149"/>
              <a:ext cx="3516102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101F98"/>
                  </a:solidFill>
                </a:rPr>
                <a:t>Enhancement at low p</a:t>
              </a:r>
              <a:r>
                <a:rPr baseline="-5999" sz="2600">
                  <a:solidFill>
                    <a:srgbClr val="101F98"/>
                  </a:solidFill>
                </a:rPr>
                <a:t>T</a:t>
              </a:r>
            </a:p>
          </p:txBody>
        </p:sp>
        <p:sp>
          <p:nvSpPr>
            <p:cNvPr id="541" name="Shape 541"/>
            <p:cNvSpPr/>
            <p:nvPr/>
          </p:nvSpPr>
          <p:spPr>
            <a:xfrm flipV="1">
              <a:off x="2109216" y="1101548"/>
              <a:ext cx="858988" cy="1294612"/>
            </a:xfrm>
            <a:prstGeom prst="lin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grpSp>
        <p:nvGrpSpPr>
          <p:cNvPr id="546" name="Group 546"/>
          <p:cNvGrpSpPr/>
          <p:nvPr/>
        </p:nvGrpSpPr>
        <p:grpSpPr>
          <a:xfrm>
            <a:off x="7564859" y="7020652"/>
            <a:ext cx="4635687" cy="2250348"/>
            <a:chOff x="0" y="0"/>
            <a:chExt cx="4635686" cy="2250347"/>
          </a:xfrm>
        </p:grpSpPr>
        <p:sp>
          <p:nvSpPr>
            <p:cNvPr id="543" name="Shape 543"/>
            <p:cNvSpPr/>
            <p:nvPr/>
          </p:nvSpPr>
          <p:spPr>
            <a:xfrm>
              <a:off x="0" y="1755047"/>
              <a:ext cx="4635687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101F98"/>
                  </a:solidFill>
                </a:rPr>
                <a:t>Suppression at intermediate p</a:t>
              </a:r>
              <a:r>
                <a:rPr baseline="-5999" sz="2600">
                  <a:solidFill>
                    <a:srgbClr val="101F98"/>
                  </a:solidFill>
                </a:rPr>
                <a:t>T</a:t>
              </a:r>
            </a:p>
          </p:txBody>
        </p:sp>
        <p:sp>
          <p:nvSpPr>
            <p:cNvPr id="544" name="Shape 544"/>
            <p:cNvSpPr/>
            <p:nvPr/>
          </p:nvSpPr>
          <p:spPr>
            <a:xfrm>
              <a:off x="288850" y="0"/>
              <a:ext cx="1125191" cy="84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81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545" name="Shape 545"/>
            <p:cNvSpPr/>
            <p:nvPr/>
          </p:nvSpPr>
          <p:spPr>
            <a:xfrm>
              <a:off x="880640" y="846997"/>
              <a:ext cx="1292081" cy="1000925"/>
            </a:xfrm>
            <a:prstGeom prst="lin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2" grpId="1"/>
      <p:bldP build="whole" bldLvl="1" animBg="1" rev="0" advAuto="0" spid="546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Comparing hadrons and jets</a:t>
            </a:r>
          </a:p>
        </p:txBody>
      </p:sp>
      <p:sp>
        <p:nvSpPr>
          <p:cNvPr id="549" name="Shape 5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550" name="ComparisonJetsALICE_ATLAS_TracksCMS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5235" y="1361245"/>
            <a:ext cx="8774941" cy="6236862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Shape 551"/>
          <p:cNvSpPr/>
          <p:nvPr/>
        </p:nvSpPr>
        <p:spPr>
          <a:xfrm>
            <a:off x="1718049" y="8409830"/>
            <a:ext cx="9917061" cy="93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Suppression of hadron (leading fragment) and jet yield similar</a:t>
            </a:r>
            <a:endParaRPr sz="2800"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Is this ‘natural’? No (visible) effect of in-cone radiation?</a:t>
            </a:r>
          </a:p>
        </p:txBody>
      </p:sp>
      <p:pic>
        <p:nvPicPr>
          <p:cNvPr id="552" name="SchematicGluonRadiationJetCon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202" y="6935384"/>
            <a:ext cx="3293030" cy="1502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5024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Heavy ion collisions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xfrm>
            <a:off x="12674531" y="936625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/>
            </a:pPr>
            <a:fld id="{86CB4B4D-7CA3-9044-876B-883B54F8677D}" type="slidenum">
              <a:rPr i="1"/>
            </a:fld>
          </a:p>
        </p:txBody>
      </p:sp>
      <p:sp>
        <p:nvSpPr>
          <p:cNvPr id="68" name="Shape 68"/>
          <p:cNvSpPr/>
          <p:nvPr/>
        </p:nvSpPr>
        <p:spPr>
          <a:xfrm>
            <a:off x="2434638" y="6221134"/>
            <a:ext cx="5796031" cy="14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/>
          <a:p>
            <a:pPr lvl="0"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‘Hard probes’</a:t>
            </a:r>
            <a:endParaRPr b="1" sz="22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Hard-scatterings produce ‘quasi-free’ partons</a:t>
            </a:r>
            <a:endParaRPr sz="220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0099"/>
                </a:solidFill>
                <a:latin typeface="Symbol"/>
                <a:ea typeface="Symbol"/>
                <a:cs typeface="Symbol"/>
                <a:sym typeface="Symbol"/>
              </a:rPr>
              <a:t>⇒</a:t>
            </a:r>
            <a:r>
              <a:rPr sz="2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Probe medium through energy loss</a:t>
            </a:r>
            <a:endParaRPr sz="220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19818" sz="2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&gt; 5 GeV</a:t>
            </a:r>
          </a:p>
        </p:txBody>
      </p:sp>
      <p:sp>
        <p:nvSpPr>
          <p:cNvPr id="69" name="Shape 69"/>
          <p:cNvSpPr/>
          <p:nvPr/>
        </p:nvSpPr>
        <p:spPr>
          <a:xfrm>
            <a:off x="400828" y="1612053"/>
            <a:ext cx="4025473" cy="1325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/>
          <a:p>
            <a:pPr lvl="0" algn="ctr" defTabSz="650240">
              <a:lnSpc>
                <a:spcPct val="93000"/>
              </a:lnSpc>
              <a:spcBef>
                <a:spcPts val="200"/>
              </a:spcBef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Heavy-ion collisions produce</a:t>
            </a:r>
            <a:br>
              <a:rPr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‘quasi-thermal’ QCD matter</a:t>
            </a:r>
            <a:endParaRPr sz="240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defTabSz="650240">
              <a:lnSpc>
                <a:spcPct val="93000"/>
              </a:lnSpc>
              <a:spcBef>
                <a:spcPts val="100"/>
              </a:spcBef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Dominated by soft partons </a:t>
            </a:r>
            <a:b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 ~ T ~ 100-300 MeV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4768426" y="3510844"/>
            <a:ext cx="4226562" cy="1822027"/>
            <a:chOff x="0" y="0"/>
            <a:chExt cx="4226560" cy="1822026"/>
          </a:xfrm>
        </p:grpSpPr>
        <p:sp>
          <p:nvSpPr>
            <p:cNvPr id="70" name="Shape 70"/>
            <p:cNvSpPr/>
            <p:nvPr/>
          </p:nvSpPr>
          <p:spPr>
            <a:xfrm>
              <a:off x="221262" y="9031"/>
              <a:ext cx="3788552" cy="1812996"/>
            </a:xfrm>
            <a:prstGeom prst="rect">
              <a:avLst/>
            </a:prstGeom>
            <a:gradFill flip="none" rotWithShape="1">
              <a:gsLst>
                <a:gs pos="0">
                  <a:srgbClr val="FD3C15"/>
                </a:gs>
                <a:gs pos="100000">
                  <a:srgbClr val="FFE667"/>
                </a:gs>
              </a:gsLst>
              <a:path path="circle">
                <a:fillToRect l="37721" t="-19636" r="62278" b="119636"/>
              </a:path>
            </a:gradFill>
            <a:ln w="127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1" name="Shape 71"/>
            <p:cNvSpPr/>
            <p:nvPr/>
          </p:nvSpPr>
          <p:spPr>
            <a:xfrm>
              <a:off x="-1" y="9031"/>
              <a:ext cx="433495" cy="181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1D9FF"/>
            </a:solidFill>
            <a:ln w="12700" cap="flat">
              <a:solidFill>
                <a:srgbClr val="000099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2" name="Shape 72"/>
            <p:cNvSpPr/>
            <p:nvPr/>
          </p:nvSpPr>
          <p:spPr>
            <a:xfrm>
              <a:off x="3793066" y="0"/>
              <a:ext cx="433495" cy="181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1D9FF"/>
            </a:solidFill>
            <a:ln w="12700" cap="flat">
              <a:solidFill>
                <a:srgbClr val="000099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74" name="Shape 74"/>
          <p:cNvSpPr/>
          <p:nvPr/>
        </p:nvSpPr>
        <p:spPr>
          <a:xfrm>
            <a:off x="2384213" y="3020906"/>
            <a:ext cx="3034454" cy="758615"/>
          </a:xfrm>
          <a:prstGeom prst="line">
            <a:avLst/>
          </a:prstGeom>
          <a:ln w="25400">
            <a:solidFill>
              <a:srgbClr val="000099"/>
            </a:solidFill>
            <a:miter/>
            <a:tailEnd type="triangle"/>
          </a:ln>
        </p:spPr>
        <p:txBody>
          <a:bodyPr lIns="65023" tIns="65023" rIns="65023" bIns="65023"/>
          <a:lstStyle/>
          <a:p>
            <a:pPr lvl="0" defTabSz="457200">
              <a:defRPr sz="1600">
                <a:solidFill>
                  <a:srgbClr val="000000"/>
                </a:solidFill>
              </a:defRPr>
            </a:pPr>
          </a:p>
        </p:txBody>
      </p:sp>
      <p:grpSp>
        <p:nvGrpSpPr>
          <p:cNvPr id="89" name="Group 89"/>
          <p:cNvGrpSpPr/>
          <p:nvPr/>
        </p:nvGrpSpPr>
        <p:grpSpPr>
          <a:xfrm>
            <a:off x="5504462" y="2693528"/>
            <a:ext cx="2756747" cy="3386668"/>
            <a:chOff x="0" y="0"/>
            <a:chExt cx="2756746" cy="3386666"/>
          </a:xfrm>
        </p:grpSpPr>
        <p:grpSp>
          <p:nvGrpSpPr>
            <p:cNvPr id="84" name="Group 84"/>
            <p:cNvGrpSpPr/>
            <p:nvPr/>
          </p:nvGrpSpPr>
          <p:grpSpPr>
            <a:xfrm>
              <a:off x="0" y="0"/>
              <a:ext cx="2756747" cy="3386667"/>
              <a:chOff x="0" y="0"/>
              <a:chExt cx="2756746" cy="3386666"/>
            </a:xfrm>
          </p:grpSpPr>
          <p:sp>
            <p:nvSpPr>
              <p:cNvPr id="75" name="Shape 75"/>
              <p:cNvSpPr/>
              <p:nvPr/>
            </p:nvSpPr>
            <p:spPr>
              <a:xfrm>
                <a:off x="0" y="1223715"/>
                <a:ext cx="1736232" cy="363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7502" y="21192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914400">
                  <a:defRPr sz="3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1237262" y="1937173"/>
                <a:ext cx="1519485" cy="363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4681" y="204"/>
                    </a:ln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914400">
                  <a:defRPr sz="3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77" name="Shape 77"/>
              <p:cNvSpPr/>
              <p:nvPr/>
            </p:nvSpPr>
            <p:spPr>
              <a:xfrm flipV="1">
                <a:off x="1736231" y="0"/>
                <a:ext cx="783450" cy="1225974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" name="Shape 78"/>
              <p:cNvSpPr/>
              <p:nvPr/>
            </p:nvSpPr>
            <p:spPr>
              <a:xfrm flipV="1">
                <a:off x="1736231" y="679591"/>
                <a:ext cx="587023" cy="546383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" name="Shape 79"/>
              <p:cNvSpPr/>
              <p:nvPr/>
            </p:nvSpPr>
            <p:spPr>
              <a:xfrm flipV="1">
                <a:off x="1736231" y="625404"/>
                <a:ext cx="51930" cy="600570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" name="Shape 80"/>
              <p:cNvSpPr/>
              <p:nvPr/>
            </p:nvSpPr>
            <p:spPr>
              <a:xfrm flipH="1">
                <a:off x="255128" y="2318737"/>
                <a:ext cx="970846" cy="1067930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" name="Shape 81"/>
              <p:cNvSpPr/>
              <p:nvPr/>
            </p:nvSpPr>
            <p:spPr>
              <a:xfrm flipH="1">
                <a:off x="568960" y="2302933"/>
                <a:ext cx="663787" cy="428979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" name="Shape 82"/>
              <p:cNvSpPr/>
              <p:nvPr/>
            </p:nvSpPr>
            <p:spPr>
              <a:xfrm flipH="1">
                <a:off x="1097279" y="2287129"/>
                <a:ext cx="144499" cy="582507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" name="Shape 83"/>
              <p:cNvSpPr/>
              <p:nvPr/>
            </p:nvSpPr>
            <p:spPr>
              <a:xfrm rot="9300000">
                <a:off x="1453180" y="1571208"/>
                <a:ext cx="88332" cy="368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6" h="21600" fill="norm" stroke="1" extrusionOk="0">
                    <a:moveTo>
                      <a:pt x="9049" y="0"/>
                    </a:moveTo>
                    <a:cubicBezTo>
                      <a:pt x="10762" y="500"/>
                      <a:pt x="20508" y="1950"/>
                      <a:pt x="19059" y="2800"/>
                    </a:cubicBezTo>
                    <a:cubicBezTo>
                      <a:pt x="17610" y="3650"/>
                      <a:pt x="93" y="4400"/>
                      <a:pt x="93" y="5200"/>
                    </a:cubicBezTo>
                    <a:cubicBezTo>
                      <a:pt x="93" y="6000"/>
                      <a:pt x="19059" y="6800"/>
                      <a:pt x="19059" y="7600"/>
                    </a:cubicBezTo>
                    <a:cubicBezTo>
                      <a:pt x="19059" y="8400"/>
                      <a:pt x="93" y="9200"/>
                      <a:pt x="93" y="10000"/>
                    </a:cubicBezTo>
                    <a:cubicBezTo>
                      <a:pt x="93" y="10800"/>
                      <a:pt x="19059" y="11600"/>
                      <a:pt x="19059" y="12400"/>
                    </a:cubicBezTo>
                    <a:cubicBezTo>
                      <a:pt x="19059" y="13200"/>
                      <a:pt x="93" y="14000"/>
                      <a:pt x="93" y="14800"/>
                    </a:cubicBezTo>
                    <a:cubicBezTo>
                      <a:pt x="93" y="15600"/>
                      <a:pt x="19059" y="16400"/>
                      <a:pt x="19059" y="17200"/>
                    </a:cubicBezTo>
                    <a:cubicBezTo>
                      <a:pt x="19059" y="18000"/>
                      <a:pt x="1279" y="18850"/>
                      <a:pt x="93" y="19600"/>
                    </a:cubicBezTo>
                    <a:cubicBezTo>
                      <a:pt x="-1092" y="20350"/>
                      <a:pt x="9313" y="21200"/>
                      <a:pt x="11684" y="21600"/>
                    </a:cubicBezTo>
                  </a:path>
                </a:pathLst>
              </a:custGeom>
              <a:noFill/>
              <a:ln w="25400" cap="flat">
                <a:solidFill>
                  <a:srgbClr val="CC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914400">
                  <a:defRPr sz="3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</p:grpSp>
        <p:sp>
          <p:nvSpPr>
            <p:cNvPr id="85" name="Shape 85"/>
            <p:cNvSpPr/>
            <p:nvPr/>
          </p:nvSpPr>
          <p:spPr>
            <a:xfrm rot="9000000">
              <a:off x="1286763" y="682054"/>
              <a:ext cx="164446" cy="75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30" y="0"/>
                  </a:moveTo>
                  <a:cubicBezTo>
                    <a:pt x="14830" y="811"/>
                    <a:pt x="20230" y="1623"/>
                    <a:pt x="18687" y="2434"/>
                  </a:cubicBezTo>
                  <a:cubicBezTo>
                    <a:pt x="17144" y="3245"/>
                    <a:pt x="173" y="4056"/>
                    <a:pt x="173" y="4868"/>
                  </a:cubicBezTo>
                  <a:cubicBezTo>
                    <a:pt x="173" y="5679"/>
                    <a:pt x="18687" y="6490"/>
                    <a:pt x="18687" y="7301"/>
                  </a:cubicBezTo>
                  <a:cubicBezTo>
                    <a:pt x="18687" y="8113"/>
                    <a:pt x="173" y="8924"/>
                    <a:pt x="173" y="9735"/>
                  </a:cubicBezTo>
                  <a:cubicBezTo>
                    <a:pt x="173" y="10546"/>
                    <a:pt x="18687" y="11358"/>
                    <a:pt x="18687" y="12169"/>
                  </a:cubicBezTo>
                  <a:cubicBezTo>
                    <a:pt x="18687" y="12980"/>
                    <a:pt x="1716" y="13792"/>
                    <a:pt x="173" y="14603"/>
                  </a:cubicBezTo>
                  <a:cubicBezTo>
                    <a:pt x="-1370" y="15414"/>
                    <a:pt x="7887" y="15870"/>
                    <a:pt x="9430" y="17037"/>
                  </a:cubicBezTo>
                  <a:cubicBezTo>
                    <a:pt x="10973" y="18203"/>
                    <a:pt x="9430" y="20637"/>
                    <a:pt x="9430" y="21600"/>
                  </a:cubicBezTo>
                </a:path>
              </a:pathLst>
            </a:custGeom>
            <a:noFill/>
            <a:ln w="12700" cap="flat">
              <a:solidFill>
                <a:srgbClr val="66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86" name="Shape 86"/>
            <p:cNvSpPr/>
            <p:nvPr/>
          </p:nvSpPr>
          <p:spPr>
            <a:xfrm flipH="1" rot="6300000">
              <a:off x="903810" y="1678207"/>
              <a:ext cx="186239" cy="756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30" y="0"/>
                  </a:moveTo>
                  <a:cubicBezTo>
                    <a:pt x="14830" y="811"/>
                    <a:pt x="20230" y="1623"/>
                    <a:pt x="18687" y="2434"/>
                  </a:cubicBezTo>
                  <a:cubicBezTo>
                    <a:pt x="17144" y="3245"/>
                    <a:pt x="173" y="4056"/>
                    <a:pt x="173" y="4868"/>
                  </a:cubicBezTo>
                  <a:cubicBezTo>
                    <a:pt x="173" y="5679"/>
                    <a:pt x="18687" y="6490"/>
                    <a:pt x="18687" y="7301"/>
                  </a:cubicBezTo>
                  <a:cubicBezTo>
                    <a:pt x="18687" y="8113"/>
                    <a:pt x="173" y="8924"/>
                    <a:pt x="173" y="9735"/>
                  </a:cubicBezTo>
                  <a:cubicBezTo>
                    <a:pt x="173" y="10546"/>
                    <a:pt x="18687" y="11358"/>
                    <a:pt x="18687" y="12169"/>
                  </a:cubicBezTo>
                  <a:cubicBezTo>
                    <a:pt x="18687" y="12980"/>
                    <a:pt x="1716" y="13792"/>
                    <a:pt x="173" y="14603"/>
                  </a:cubicBezTo>
                  <a:cubicBezTo>
                    <a:pt x="-1370" y="15414"/>
                    <a:pt x="7887" y="15870"/>
                    <a:pt x="9430" y="17037"/>
                  </a:cubicBezTo>
                  <a:cubicBezTo>
                    <a:pt x="10973" y="18203"/>
                    <a:pt x="9430" y="20637"/>
                    <a:pt x="9430" y="21600"/>
                  </a:cubicBezTo>
                </a:path>
              </a:pathLst>
            </a:custGeom>
            <a:noFill/>
            <a:ln w="12700" cap="flat">
              <a:solidFill>
                <a:srgbClr val="66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87" name="Shape 87"/>
            <p:cNvSpPr/>
            <p:nvPr/>
          </p:nvSpPr>
          <p:spPr>
            <a:xfrm rot="18600000">
              <a:off x="1572993" y="2041844"/>
              <a:ext cx="164445" cy="75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30" y="0"/>
                  </a:moveTo>
                  <a:cubicBezTo>
                    <a:pt x="14830" y="811"/>
                    <a:pt x="20230" y="1623"/>
                    <a:pt x="18687" y="2434"/>
                  </a:cubicBezTo>
                  <a:cubicBezTo>
                    <a:pt x="17144" y="3245"/>
                    <a:pt x="173" y="4056"/>
                    <a:pt x="173" y="4868"/>
                  </a:cubicBezTo>
                  <a:cubicBezTo>
                    <a:pt x="173" y="5679"/>
                    <a:pt x="18687" y="6490"/>
                    <a:pt x="18687" y="7301"/>
                  </a:cubicBezTo>
                  <a:cubicBezTo>
                    <a:pt x="18687" y="8113"/>
                    <a:pt x="173" y="8924"/>
                    <a:pt x="173" y="9735"/>
                  </a:cubicBezTo>
                  <a:cubicBezTo>
                    <a:pt x="173" y="10546"/>
                    <a:pt x="18687" y="11358"/>
                    <a:pt x="18687" y="12169"/>
                  </a:cubicBezTo>
                  <a:cubicBezTo>
                    <a:pt x="18687" y="12980"/>
                    <a:pt x="1716" y="13792"/>
                    <a:pt x="173" y="14603"/>
                  </a:cubicBezTo>
                  <a:cubicBezTo>
                    <a:pt x="-1370" y="15414"/>
                    <a:pt x="7887" y="15870"/>
                    <a:pt x="9430" y="17037"/>
                  </a:cubicBezTo>
                  <a:cubicBezTo>
                    <a:pt x="10973" y="18203"/>
                    <a:pt x="9430" y="20637"/>
                    <a:pt x="9430" y="21600"/>
                  </a:cubicBezTo>
                </a:path>
              </a:pathLst>
            </a:custGeom>
            <a:noFill/>
            <a:ln w="12700" cap="flat">
              <a:solidFill>
                <a:srgbClr val="66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88" name="Shape 88"/>
            <p:cNvSpPr/>
            <p:nvPr/>
          </p:nvSpPr>
          <p:spPr>
            <a:xfrm flipH="1" rot="15600000">
              <a:off x="1852037" y="979205"/>
              <a:ext cx="186239" cy="756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30" y="0"/>
                  </a:moveTo>
                  <a:cubicBezTo>
                    <a:pt x="14830" y="811"/>
                    <a:pt x="20230" y="1623"/>
                    <a:pt x="18687" y="2434"/>
                  </a:cubicBezTo>
                  <a:cubicBezTo>
                    <a:pt x="17144" y="3245"/>
                    <a:pt x="173" y="4056"/>
                    <a:pt x="173" y="4868"/>
                  </a:cubicBezTo>
                  <a:cubicBezTo>
                    <a:pt x="173" y="5679"/>
                    <a:pt x="18687" y="6490"/>
                    <a:pt x="18687" y="7301"/>
                  </a:cubicBezTo>
                  <a:cubicBezTo>
                    <a:pt x="18687" y="8113"/>
                    <a:pt x="173" y="8924"/>
                    <a:pt x="173" y="9735"/>
                  </a:cubicBezTo>
                  <a:cubicBezTo>
                    <a:pt x="173" y="10546"/>
                    <a:pt x="18687" y="11358"/>
                    <a:pt x="18687" y="12169"/>
                  </a:cubicBezTo>
                  <a:cubicBezTo>
                    <a:pt x="18687" y="12980"/>
                    <a:pt x="1716" y="13792"/>
                    <a:pt x="173" y="14603"/>
                  </a:cubicBezTo>
                  <a:cubicBezTo>
                    <a:pt x="-1370" y="15414"/>
                    <a:pt x="7887" y="15870"/>
                    <a:pt x="9430" y="17037"/>
                  </a:cubicBezTo>
                  <a:cubicBezTo>
                    <a:pt x="10973" y="18203"/>
                    <a:pt x="9430" y="20637"/>
                    <a:pt x="9430" y="21600"/>
                  </a:cubicBezTo>
                </a:path>
              </a:pathLst>
            </a:custGeom>
            <a:noFill/>
            <a:ln w="12700" cap="flat">
              <a:solidFill>
                <a:srgbClr val="66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90" name="Shape 90"/>
          <p:cNvSpPr/>
          <p:nvPr/>
        </p:nvSpPr>
        <p:spPr>
          <a:xfrm>
            <a:off x="390675" y="3671146"/>
            <a:ext cx="3948694" cy="1019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‘Bulk observables’</a:t>
            </a:r>
            <a:endParaRPr b="1" sz="22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Study hadrons produced by the QGP</a:t>
            </a:r>
            <a:endParaRPr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Typically p</a:t>
            </a:r>
            <a:r>
              <a:rPr baseline="-20777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&lt; 1-2 GeV</a:t>
            </a:r>
          </a:p>
        </p:txBody>
      </p:sp>
      <p:sp>
        <p:nvSpPr>
          <p:cNvPr id="91" name="Shape 91"/>
          <p:cNvSpPr/>
          <p:nvPr/>
        </p:nvSpPr>
        <p:spPr>
          <a:xfrm>
            <a:off x="3133795" y="7800622"/>
            <a:ext cx="6471070" cy="119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marL="284162" indent="-284162" defTabSz="9144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Two basic approaches to learn about the QGP</a:t>
            </a:r>
            <a:endParaRPr sz="240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84162" indent="-284162" defTabSz="914400">
              <a:buClr>
                <a:srgbClr val="000099"/>
              </a:buClr>
              <a:buSzPct val="100000"/>
              <a:buFont typeface="Arial"/>
              <a:buAutoNum type="arabicParenR" startAt="1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Bulk observables</a:t>
            </a:r>
            <a:endParaRPr sz="240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84162" indent="-284162" defTabSz="914400">
              <a:buClr>
                <a:srgbClr val="000099"/>
              </a:buClr>
              <a:buSzPct val="100000"/>
              <a:buFont typeface="Arial"/>
              <a:buAutoNum type="arabicParenR" startAt="1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>
                <a:solidFill>
                  <a:srgbClr val="9A251C"/>
                </a:solidFill>
                <a:latin typeface="Arial"/>
                <a:ea typeface="Arial"/>
                <a:cs typeface="Arial"/>
                <a:sym typeface="Arial"/>
              </a:rPr>
              <a:t>Hard probes</a:t>
            </a:r>
          </a:p>
        </p:txBody>
      </p:sp>
      <p:sp>
        <p:nvSpPr>
          <p:cNvPr id="92" name="Shape 92"/>
          <p:cNvSpPr/>
          <p:nvPr/>
        </p:nvSpPr>
        <p:spPr>
          <a:xfrm>
            <a:off x="809780" y="4902200"/>
            <a:ext cx="257540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 Light"/>
              </a:rPr>
              <a:t>B. Schenke, Wed 11:30</a:t>
            </a:r>
            <a:endParaRPr>
              <a:latin typeface="+mn-lt"/>
              <a:ea typeface="+mn-ea"/>
              <a:cs typeface="+mn-cs"/>
              <a:sym typeface="Helvetica Light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 Light"/>
              </a:rPr>
              <a:t>K. Redlich, Wed 12:00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" grpId="2"/>
      <p:bldP build="whole" bldLvl="1" animBg="1" rev="0" advAuto="0" spid="91" grpId="3"/>
      <p:bldP build="whole" bldLvl="1" animBg="1" rev="0" advAuto="0" spid="9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5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Hard processes in QCD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1540933" y="5526200"/>
            <a:ext cx="10005787" cy="1533771"/>
          </a:xfrm>
          <a:prstGeom prst="rect">
            <a:avLst/>
          </a:prstGeom>
        </p:spPr>
        <p:txBody>
          <a:bodyPr/>
          <a:lstStyle/>
          <a:p>
            <a:pPr lvl="0" marL="321027" indent="-321027" defTabSz="914400">
              <a:lnSpc>
                <a:spcPct val="10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Hard process: scale Q &gt;&gt; 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baseline="-21833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QCD</a:t>
            </a:r>
            <a:endParaRPr baseline="-21833" sz="2400"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321027" indent="-321027" defTabSz="914400">
              <a:lnSpc>
                <a:spcPct val="10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Hard scattering High-p</a:t>
            </a:r>
            <a:r>
              <a:rPr baseline="-21833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parton(photon) Q ~ p</a:t>
            </a:r>
            <a:r>
              <a:rPr baseline="-21833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</a:t>
            </a:r>
            <a:endParaRPr baseline="-21833" sz="2400"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321027" indent="-321027" defTabSz="914400">
              <a:lnSpc>
                <a:spcPct val="10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Heavy flavour production m &gt;&gt; 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baseline="-21833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QCD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xfrm>
            <a:off x="12455171" y="9321351"/>
            <a:ext cx="269690" cy="4226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 defTabSz="914400">
              <a:defRPr i="1"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 sz="1800">
                <a:uFillTx/>
              </a:defRPr>
            </a:pPr>
            <a:fld id="{86CB4B4D-7CA3-9044-876B-883B54F8677D}" type="slidenum">
              <a:rPr i="1" sz="2200">
                <a:uFill>
                  <a:solidFill/>
                </a:uFill>
              </a:rPr>
            </a:fld>
          </a:p>
        </p:txBody>
      </p:sp>
      <p:sp>
        <p:nvSpPr>
          <p:cNvPr id="97" name="Shape 97"/>
          <p:cNvSpPr/>
          <p:nvPr/>
        </p:nvSpPr>
        <p:spPr>
          <a:xfrm>
            <a:off x="1402453" y="2095933"/>
            <a:ext cx="7227051" cy="1186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marL="174625" indent="-120650" defTabSz="914400">
              <a:tabLst>
                <a:tab pos="482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Cross section calculation can be split into </a:t>
            </a:r>
            <a:endParaRPr sz="2400"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57704" indent="-203729" defTabSz="914400">
              <a:buClr>
                <a:srgbClr val="000099"/>
              </a:buClr>
              <a:buSzPct val="100000"/>
              <a:buFont typeface="Arial"/>
              <a:buChar char="•"/>
              <a:tabLst>
                <a:tab pos="482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Hard part: perturbative matrix element</a:t>
            </a:r>
            <a:endParaRPr sz="2400"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57704" indent="-203729" defTabSz="914400">
              <a:buClr>
                <a:srgbClr val="000099"/>
              </a:buClr>
              <a:buSzPct val="100000"/>
              <a:buFont typeface="Arial"/>
              <a:buChar char="•"/>
              <a:tabLst>
                <a:tab pos="482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DCBD23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Soft part: parton density (PDF), fragmentation (FF)</a:t>
            </a:r>
          </a:p>
        </p:txBody>
      </p:sp>
      <p:sp>
        <p:nvSpPr>
          <p:cNvPr id="98" name="Shape 98"/>
          <p:cNvSpPr/>
          <p:nvPr/>
        </p:nvSpPr>
        <p:spPr>
          <a:xfrm>
            <a:off x="1657927" y="7837967"/>
            <a:ext cx="10005788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Soft parts, PDF, FF are </a:t>
            </a:r>
            <a:r>
              <a:rPr i="1"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universal</a:t>
            </a:r>
            <a:r>
              <a:rPr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: independent of hard process</a:t>
            </a:r>
          </a:p>
        </p:txBody>
      </p:sp>
      <p:sp>
        <p:nvSpPr>
          <p:cNvPr id="99" name="Shape 99"/>
          <p:cNvSpPr/>
          <p:nvPr/>
        </p:nvSpPr>
        <p:spPr>
          <a:xfrm>
            <a:off x="1538909" y="7342037"/>
            <a:ext cx="10516764" cy="50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QM interference between hard and soft suppressed (by Q</a:t>
            </a:r>
            <a:r>
              <a:rPr baseline="30500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baseline="30500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‘Higher Twist’) </a:t>
            </a:r>
          </a:p>
        </p:txBody>
      </p:sp>
      <p:sp>
        <p:nvSpPr>
          <p:cNvPr id="100" name="Shape 100"/>
          <p:cNvSpPr/>
          <p:nvPr/>
        </p:nvSpPr>
        <p:spPr>
          <a:xfrm>
            <a:off x="5568765" y="1188534"/>
            <a:ext cx="2197470" cy="51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 defTabSz="914400">
              <a:defRPr b="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6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Factorization</a:t>
            </a:r>
          </a:p>
        </p:txBody>
      </p:sp>
      <p:pic>
        <p:nvPicPr>
          <p:cNvPr id="101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486" y="3418840"/>
            <a:ext cx="11225672" cy="1302738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5609055" y="4719319"/>
            <a:ext cx="2376535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 defTabSz="914400">
              <a:defRPr sz="2800">
                <a:solidFill>
                  <a:srgbClr val="DCBD23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DCBD23"/>
                </a:solidFill>
                <a:uFill>
                  <a:solidFill>
                    <a:srgbClr val="000099"/>
                  </a:solidFill>
                </a:uFill>
              </a:rPr>
              <a:t>parton density</a:t>
            </a:r>
          </a:p>
        </p:txBody>
      </p:sp>
      <p:sp>
        <p:nvSpPr>
          <p:cNvPr id="103" name="Shape 103"/>
          <p:cNvSpPr/>
          <p:nvPr/>
        </p:nvSpPr>
        <p:spPr>
          <a:xfrm>
            <a:off x="8900386" y="4719319"/>
            <a:ext cx="2474637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matrix element</a:t>
            </a:r>
          </a:p>
        </p:txBody>
      </p:sp>
      <p:sp>
        <p:nvSpPr>
          <p:cNvPr id="104" name="Shape 104"/>
          <p:cNvSpPr/>
          <p:nvPr/>
        </p:nvSpPr>
        <p:spPr>
          <a:xfrm>
            <a:off x="11637276" y="4719319"/>
            <a:ext cx="577178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 defTabSz="914400">
              <a:defRPr sz="2800">
                <a:solidFill>
                  <a:srgbClr val="DCBD23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DCBD23"/>
                </a:solidFill>
                <a:uFill>
                  <a:solidFill>
                    <a:srgbClr val="000099"/>
                  </a:solidFill>
                </a:uFill>
              </a:rPr>
              <a:t>FF</a:t>
            </a:r>
          </a:p>
        </p:txBody>
      </p:sp>
      <p:sp>
        <p:nvSpPr>
          <p:cNvPr id="105" name="Shape 105"/>
          <p:cNvSpPr/>
          <p:nvPr/>
        </p:nvSpPr>
        <p:spPr>
          <a:xfrm>
            <a:off x="5411046" y="4719319"/>
            <a:ext cx="3359574" cy="1"/>
          </a:xfrm>
          <a:prstGeom prst="line">
            <a:avLst/>
          </a:prstGeom>
          <a:ln w="38100">
            <a:solidFill>
              <a:srgbClr val="DCBD23"/>
            </a:solidFill>
            <a:round/>
          </a:ln>
        </p:spPr>
        <p:txBody>
          <a:bodyPr lIns="65023" tIns="65023" rIns="65023" bIns="65023"/>
          <a:lstStyle/>
          <a:p>
            <a:pPr lvl="0"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106" name="Shape 106"/>
          <p:cNvSpPr/>
          <p:nvPr/>
        </p:nvSpPr>
        <p:spPr>
          <a:xfrm>
            <a:off x="11504789" y="4719319"/>
            <a:ext cx="842152" cy="1"/>
          </a:xfrm>
          <a:prstGeom prst="line">
            <a:avLst/>
          </a:prstGeom>
          <a:ln w="38100">
            <a:solidFill>
              <a:srgbClr val="DCBD23"/>
            </a:solidFill>
            <a:round/>
          </a:ln>
        </p:spPr>
        <p:txBody>
          <a:bodyPr lIns="65023" tIns="65023" rIns="65023" bIns="65023"/>
          <a:lstStyle/>
          <a:p>
            <a:pPr lvl="0"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107" name="Shape 107"/>
          <p:cNvSpPr/>
          <p:nvPr/>
        </p:nvSpPr>
        <p:spPr>
          <a:xfrm>
            <a:off x="8878993" y="4719319"/>
            <a:ext cx="2492588" cy="1"/>
          </a:xfrm>
          <a:prstGeom prst="line">
            <a:avLst/>
          </a:prstGeom>
          <a:ln w="38100">
            <a:solidFill>
              <a:srgbClr val="000099"/>
            </a:solidFill>
            <a:round/>
          </a:ln>
        </p:spPr>
        <p:txBody>
          <a:bodyPr lIns="65023" tIns="65023" rIns="65023" bIns="65023"/>
          <a:lstStyle/>
          <a:p>
            <a:pPr lvl="0"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108" name="Shape 108"/>
          <p:cNvSpPr/>
          <p:nvPr/>
        </p:nvSpPr>
        <p:spPr>
          <a:xfrm>
            <a:off x="2346802" y="8411821"/>
            <a:ext cx="827802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01F98"/>
                </a:solidFill>
              </a:rPr>
              <a:t>This is likely to break down in a QGP, but still a good starting point</a:t>
            </a:r>
          </a:p>
        </p:txBody>
      </p:sp>
      <p:sp>
        <p:nvSpPr>
          <p:cNvPr id="109" name="Shape 109"/>
          <p:cNvSpPr/>
          <p:nvPr/>
        </p:nvSpPr>
        <p:spPr>
          <a:xfrm>
            <a:off x="7364771" y="6529052"/>
            <a:ext cx="306667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t>Talk S. Masciocchi Tue 12:00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Nuclear modification: Pb-Pb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xfrm>
            <a:off x="12674549" y="93662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13" name="lhc_spectra_highp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50" y="1390359"/>
            <a:ext cx="6036067" cy="6972882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1268422" y="1142999"/>
            <a:ext cx="412152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Charged particle p</a:t>
            </a:r>
            <a:r>
              <a:rPr baseline="-5999" sz="2600">
                <a:solidFill>
                  <a:srgbClr val="101F98"/>
                </a:solidFill>
              </a:rPr>
              <a:t>T</a:t>
            </a:r>
            <a:r>
              <a:rPr sz="2600">
                <a:solidFill>
                  <a:srgbClr val="101F98"/>
                </a:solidFill>
              </a:rPr>
              <a:t> spectra</a:t>
            </a:r>
          </a:p>
        </p:txBody>
      </p:sp>
      <p:sp>
        <p:nvSpPr>
          <p:cNvPr id="115" name="Shape 115"/>
          <p:cNvSpPr/>
          <p:nvPr/>
        </p:nvSpPr>
        <p:spPr>
          <a:xfrm>
            <a:off x="127000" y="3627967"/>
            <a:ext cx="809030" cy="1090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101F98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16" name="Shape 116"/>
          <p:cNvSpPr/>
          <p:nvPr/>
        </p:nvSpPr>
        <p:spPr>
          <a:xfrm>
            <a:off x="255984" y="8032749"/>
            <a:ext cx="337596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2200">
                <a:solidFill>
                  <a:srgbClr val="101F98"/>
                </a:solidFill>
              </a:rPr>
              <a:t>N</a:t>
            </a:r>
            <a:r>
              <a:rPr baseline="-5999" sz="2200">
                <a:solidFill>
                  <a:srgbClr val="101F98"/>
                </a:solidFill>
              </a:rPr>
              <a:t>coll</a:t>
            </a:r>
            <a:r>
              <a:rPr sz="2200">
                <a:solidFill>
                  <a:srgbClr val="101F98"/>
                </a:solidFill>
              </a:rPr>
              <a:t>: number of binary </a:t>
            </a:r>
            <a:br>
              <a:rPr sz="2200">
                <a:solidFill>
                  <a:srgbClr val="101F98"/>
                </a:solidFill>
              </a:rPr>
            </a:br>
            <a:r>
              <a:rPr sz="2200">
                <a:solidFill>
                  <a:srgbClr val="101F98"/>
                </a:solidFill>
              </a:rPr>
              <a:t>nucleon-nucleon collisions</a:t>
            </a:r>
          </a:p>
        </p:txBody>
      </p:sp>
      <p:grpSp>
        <p:nvGrpSpPr>
          <p:cNvPr id="120" name="Group 120"/>
          <p:cNvGrpSpPr/>
          <p:nvPr/>
        </p:nvGrpSpPr>
        <p:grpSpPr>
          <a:xfrm>
            <a:off x="6480970" y="1765300"/>
            <a:ext cx="6517480" cy="5563005"/>
            <a:chOff x="0" y="0"/>
            <a:chExt cx="6517479" cy="5563004"/>
          </a:xfrm>
        </p:grpSpPr>
        <p:pic>
          <p:nvPicPr>
            <p:cNvPr id="117" name="lhc_RAA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51367"/>
              <a:ext cx="6517480" cy="4138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8" name="Shape 118"/>
            <p:cNvSpPr/>
            <p:nvPr/>
          </p:nvSpPr>
          <p:spPr>
            <a:xfrm>
              <a:off x="1247073" y="0"/>
              <a:ext cx="4023334" cy="495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101F98"/>
                  </a:solidFill>
                </a:rPr>
                <a:t>Nuclear modification factor</a:t>
              </a:r>
            </a:p>
          </p:txBody>
        </p:sp>
        <p:pic>
          <p:nvPicPr>
            <p:cNvPr id="119" name="pasted-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42732" y="4404603"/>
              <a:ext cx="3605853" cy="1158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1" name="Shape 121"/>
          <p:cNvSpPr/>
          <p:nvPr/>
        </p:nvSpPr>
        <p:spPr>
          <a:xfrm>
            <a:off x="3951684" y="8591549"/>
            <a:ext cx="881127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A251C"/>
                </a:solidFill>
              </a:rPr>
              <a:t>Pb+Pb: clear suppression (</a:t>
            </a:r>
            <a:r>
              <a:rPr i="1" sz="2800">
                <a:solidFill>
                  <a:srgbClr val="9A251C"/>
                </a:solidFill>
              </a:rPr>
              <a:t>R</a:t>
            </a:r>
            <a:r>
              <a:rPr baseline="-5999" sz="2800">
                <a:solidFill>
                  <a:srgbClr val="9A251C"/>
                </a:solidFill>
              </a:rPr>
              <a:t>AA</a:t>
            </a:r>
            <a:r>
              <a:rPr sz="2800">
                <a:solidFill>
                  <a:srgbClr val="9A251C"/>
                </a:solidFill>
              </a:rPr>
              <a:t> &lt; 1): parton energy loss</a:t>
            </a:r>
          </a:p>
        </p:txBody>
      </p:sp>
      <p:sp>
        <p:nvSpPr>
          <p:cNvPr id="122" name="Shape 122"/>
          <p:cNvSpPr/>
          <p:nvPr/>
        </p:nvSpPr>
        <p:spPr>
          <a:xfrm>
            <a:off x="10159101" y="546099"/>
            <a:ext cx="269816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 Light"/>
              </a:rPr>
              <a:t>ALICE, PLB720, 52</a:t>
            </a:r>
            <a:endParaRPr>
              <a:latin typeface="+mn-lt"/>
              <a:ea typeface="+mn-ea"/>
              <a:cs typeface="+mn-cs"/>
              <a:sym typeface="Helvetica Light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 Light"/>
              </a:rPr>
              <a:t>CMS, EPJC, 72, 1945</a:t>
            </a:r>
            <a:endParaRPr>
              <a:latin typeface="+mn-lt"/>
              <a:ea typeface="+mn-ea"/>
              <a:cs typeface="+mn-cs"/>
              <a:sym typeface="Helvetica Light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 Light"/>
              </a:rPr>
              <a:t>ATLAS, arXiv:1504.04337</a:t>
            </a:r>
          </a:p>
        </p:txBody>
      </p:sp>
      <p:sp>
        <p:nvSpPr>
          <p:cNvPr id="123" name="Shape 123"/>
          <p:cNvSpPr/>
          <p:nvPr/>
        </p:nvSpPr>
        <p:spPr>
          <a:xfrm flipV="1">
            <a:off x="531514" y="4678610"/>
            <a:ext cx="1" cy="3317491"/>
          </a:xfrm>
          <a:prstGeom prst="line">
            <a:avLst/>
          </a:prstGeom>
          <a:ln w="25400">
            <a:solidFill>
              <a:srgbClr val="101F98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grpSp>
        <p:nvGrpSpPr>
          <p:cNvPr id="126" name="Group 126"/>
          <p:cNvGrpSpPr/>
          <p:nvPr/>
        </p:nvGrpSpPr>
        <p:grpSpPr>
          <a:xfrm>
            <a:off x="6453584" y="3917949"/>
            <a:ext cx="2463751" cy="3270252"/>
            <a:chOff x="0" y="0"/>
            <a:chExt cx="2463750" cy="3270250"/>
          </a:xfrm>
        </p:grpSpPr>
        <p:sp>
          <p:nvSpPr>
            <p:cNvPr id="124" name="Shape 124"/>
            <p:cNvSpPr/>
            <p:nvPr/>
          </p:nvSpPr>
          <p:spPr>
            <a:xfrm>
              <a:off x="239315" y="0"/>
              <a:ext cx="1465611" cy="20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81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0" y="1987550"/>
              <a:ext cx="2463751" cy="1282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101F98"/>
                  </a:solidFill>
                </a:rPr>
                <a:t>Low </a:t>
              </a:r>
              <a:r>
                <a:rPr i="1" sz="2600">
                  <a:solidFill>
                    <a:srgbClr val="101F98"/>
                  </a:solidFill>
                </a:rPr>
                <a:t>p</a:t>
              </a:r>
              <a:r>
                <a:rPr baseline="-5999" sz="2600">
                  <a:solidFill>
                    <a:srgbClr val="101F98"/>
                  </a:solidFill>
                </a:rPr>
                <a:t>T</a:t>
              </a:r>
              <a:r>
                <a:rPr sz="2600">
                  <a:solidFill>
                    <a:srgbClr val="101F98"/>
                  </a:solidFill>
                </a:rPr>
                <a:t>: </a:t>
              </a:r>
              <a:br>
                <a:rPr sz="2600">
                  <a:solidFill>
                    <a:srgbClr val="101F98"/>
                  </a:solidFill>
                </a:rPr>
              </a:br>
              <a:r>
                <a:rPr sz="2600">
                  <a:solidFill>
                    <a:srgbClr val="101F98"/>
                  </a:solidFill>
                </a:rPr>
                <a:t>soft production,</a:t>
              </a:r>
              <a:endParaRPr sz="2600">
                <a:solidFill>
                  <a:srgbClr val="101F98"/>
                </a:solidFill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i="1" sz="2600">
                  <a:solidFill>
                    <a:srgbClr val="101F98"/>
                  </a:solidFill>
                </a:rPr>
                <a:t>N</a:t>
              </a:r>
              <a:r>
                <a:rPr baseline="-5999" sz="2600">
                  <a:solidFill>
                    <a:srgbClr val="101F98"/>
                  </a:solidFill>
                </a:rPr>
                <a:t>part</a:t>
              </a:r>
              <a:r>
                <a:rPr sz="2600">
                  <a:solidFill>
                    <a:srgbClr val="101F98"/>
                  </a:solidFill>
                </a:rPr>
                <a:t> scaling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2"/>
      <p:bldP build="whole" bldLvl="1" animBg="1" rev="0" advAuto="0" spid="1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Intermezzo: p+Pb</a:t>
            </a: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xfrm>
            <a:off x="12674549" y="93662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30" name="Shape 130"/>
          <p:cNvSpPr/>
          <p:nvPr/>
        </p:nvSpPr>
        <p:spPr>
          <a:xfrm>
            <a:off x="1924538" y="5843508"/>
            <a:ext cx="8660000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Sensitive to </a:t>
            </a:r>
            <a:endParaRPr sz="2600">
              <a:solidFill>
                <a:srgbClr val="101F98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101F98"/>
                </a:solidFill>
              </a:rPr>
              <a:t>Initial state effects</a:t>
            </a:r>
            <a:r>
              <a:rPr sz="2600">
                <a:solidFill>
                  <a:srgbClr val="101F98"/>
                </a:solidFill>
              </a:rPr>
              <a:t>: modified PDF, energy loss</a:t>
            </a:r>
            <a:endParaRPr sz="2600">
              <a:solidFill>
                <a:srgbClr val="101F98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101F98"/>
                </a:solidFill>
              </a:rPr>
              <a:t>‘Cold Nuclear Matter’ </a:t>
            </a:r>
            <a:r>
              <a:rPr b="1" sz="2600">
                <a:solidFill>
                  <a:srgbClr val="C82506"/>
                </a:solidFill>
              </a:rPr>
              <a:t>*</a:t>
            </a:r>
            <a:r>
              <a:rPr b="1" sz="2600">
                <a:solidFill>
                  <a:srgbClr val="101F98"/>
                </a:solidFill>
              </a:rPr>
              <a:t> effects</a:t>
            </a:r>
            <a:r>
              <a:rPr sz="2600">
                <a:solidFill>
                  <a:srgbClr val="101F98"/>
                </a:solidFill>
              </a:rPr>
              <a:t>: rescattering, energy loss </a:t>
            </a:r>
          </a:p>
        </p:txBody>
      </p:sp>
      <p:sp>
        <p:nvSpPr>
          <p:cNvPr id="131" name="Shape 131"/>
          <p:cNvSpPr/>
          <p:nvPr/>
        </p:nvSpPr>
        <p:spPr>
          <a:xfrm>
            <a:off x="178302" y="8486923"/>
            <a:ext cx="1264819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C82506"/>
                </a:solidFill>
              </a:rPr>
              <a:t>*</a:t>
            </a:r>
            <a:r>
              <a:rPr sz="2600">
                <a:solidFill>
                  <a:srgbClr val="101F98"/>
                </a:solidFill>
              </a:rPr>
              <a:t> Recent results indicate that p+Pb might also be hot, see talk B. Schenke Wed 11:30 </a:t>
            </a:r>
          </a:p>
        </p:txBody>
      </p:sp>
      <p:sp>
        <p:nvSpPr>
          <p:cNvPr id="132" name="Shape 132"/>
          <p:cNvSpPr/>
          <p:nvPr/>
        </p:nvSpPr>
        <p:spPr>
          <a:xfrm>
            <a:off x="5477591" y="4062526"/>
            <a:ext cx="436268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5721019" y="2943071"/>
            <a:ext cx="436268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6106328" y="4234397"/>
            <a:ext cx="436268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35" name="Shape 135"/>
          <p:cNvSpPr/>
          <p:nvPr/>
        </p:nvSpPr>
        <p:spPr>
          <a:xfrm>
            <a:off x="6002623" y="3328038"/>
            <a:ext cx="436268" cy="384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5502886" y="3280761"/>
            <a:ext cx="436268" cy="384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37" name="Shape 137"/>
          <p:cNvSpPr/>
          <p:nvPr/>
        </p:nvSpPr>
        <p:spPr>
          <a:xfrm>
            <a:off x="5646062" y="3858210"/>
            <a:ext cx="436268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6426746" y="3473244"/>
            <a:ext cx="436267" cy="384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39" name="Shape 139"/>
          <p:cNvSpPr/>
          <p:nvPr/>
        </p:nvSpPr>
        <p:spPr>
          <a:xfrm>
            <a:off x="6082329" y="3550335"/>
            <a:ext cx="436267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40" name="Shape 140"/>
          <p:cNvSpPr/>
          <p:nvPr/>
        </p:nvSpPr>
        <p:spPr>
          <a:xfrm>
            <a:off x="6244403" y="3905488"/>
            <a:ext cx="436268" cy="384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6426746" y="4097971"/>
            <a:ext cx="436267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42" name="Shape 142"/>
          <p:cNvSpPr/>
          <p:nvPr/>
        </p:nvSpPr>
        <p:spPr>
          <a:xfrm>
            <a:off x="5504918" y="3780219"/>
            <a:ext cx="436268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43" name="Shape 143"/>
          <p:cNvSpPr/>
          <p:nvPr/>
        </p:nvSpPr>
        <p:spPr>
          <a:xfrm>
            <a:off x="6579034" y="3215598"/>
            <a:ext cx="436268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44" name="Shape 144"/>
          <p:cNvSpPr/>
          <p:nvPr/>
        </p:nvSpPr>
        <p:spPr>
          <a:xfrm>
            <a:off x="5721019" y="4195998"/>
            <a:ext cx="436268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45" name="Shape 145"/>
          <p:cNvSpPr/>
          <p:nvPr/>
        </p:nvSpPr>
        <p:spPr>
          <a:xfrm>
            <a:off x="6324461" y="2860347"/>
            <a:ext cx="436268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46" name="Shape 146"/>
          <p:cNvSpPr/>
          <p:nvPr/>
        </p:nvSpPr>
        <p:spPr>
          <a:xfrm>
            <a:off x="6032352" y="2843464"/>
            <a:ext cx="436268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47" name="Shape 147"/>
          <p:cNvSpPr/>
          <p:nvPr/>
        </p:nvSpPr>
        <p:spPr>
          <a:xfrm>
            <a:off x="5864195" y="3135555"/>
            <a:ext cx="436268" cy="384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48" name="Shape 148"/>
          <p:cNvSpPr/>
          <p:nvPr/>
        </p:nvSpPr>
        <p:spPr>
          <a:xfrm>
            <a:off x="6250485" y="3245314"/>
            <a:ext cx="436268" cy="384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49" name="Shape 149"/>
          <p:cNvSpPr/>
          <p:nvPr/>
        </p:nvSpPr>
        <p:spPr>
          <a:xfrm>
            <a:off x="5903384" y="3854158"/>
            <a:ext cx="436268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50" name="Shape 150"/>
          <p:cNvSpPr/>
          <p:nvPr/>
        </p:nvSpPr>
        <p:spPr>
          <a:xfrm>
            <a:off x="5629177" y="3546186"/>
            <a:ext cx="436268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51" name="Shape 151"/>
          <p:cNvSpPr/>
          <p:nvPr/>
        </p:nvSpPr>
        <p:spPr>
          <a:xfrm>
            <a:off x="4632050" y="3739855"/>
            <a:ext cx="436268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6402096" y="4381278"/>
            <a:ext cx="436267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53" name="Shape 153"/>
          <p:cNvSpPr/>
          <p:nvPr/>
        </p:nvSpPr>
        <p:spPr>
          <a:xfrm>
            <a:off x="5909454" y="4511651"/>
            <a:ext cx="436267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54" name="Shape 154"/>
          <p:cNvSpPr/>
          <p:nvPr/>
        </p:nvSpPr>
        <p:spPr>
          <a:xfrm>
            <a:off x="5621747" y="4447493"/>
            <a:ext cx="436267" cy="384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55" name="Shape 155"/>
          <p:cNvSpPr/>
          <p:nvPr/>
        </p:nvSpPr>
        <p:spPr>
          <a:xfrm>
            <a:off x="6183962" y="4638293"/>
            <a:ext cx="436268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56" name="Shape 156"/>
          <p:cNvSpPr/>
          <p:nvPr/>
        </p:nvSpPr>
        <p:spPr>
          <a:xfrm>
            <a:off x="6502045" y="3841329"/>
            <a:ext cx="436267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57" name="Shape 157"/>
          <p:cNvSpPr/>
          <p:nvPr/>
        </p:nvSpPr>
        <p:spPr>
          <a:xfrm>
            <a:off x="6514874" y="3546186"/>
            <a:ext cx="436267" cy="38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58" name="Shape 158"/>
          <p:cNvSpPr/>
          <p:nvPr/>
        </p:nvSpPr>
        <p:spPr>
          <a:xfrm>
            <a:off x="5411044" y="3623181"/>
            <a:ext cx="436267" cy="384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59" name="Shape 159"/>
          <p:cNvSpPr/>
          <p:nvPr/>
        </p:nvSpPr>
        <p:spPr>
          <a:xfrm>
            <a:off x="7277966" y="3935302"/>
            <a:ext cx="1080283" cy="1"/>
          </a:xfrm>
          <a:prstGeom prst="line">
            <a:avLst/>
          </a:prstGeom>
          <a:ln w="38100">
            <a:solidFill>
              <a:srgbClr val="4F81BD"/>
            </a:solidFill>
            <a:round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60" name="Shape 160"/>
          <p:cNvSpPr/>
          <p:nvPr/>
        </p:nvSpPr>
        <p:spPr>
          <a:xfrm flipH="1">
            <a:off x="3336373" y="3935142"/>
            <a:ext cx="1080283" cy="1"/>
          </a:xfrm>
          <a:prstGeom prst="line">
            <a:avLst/>
          </a:prstGeom>
          <a:ln w="38100">
            <a:solidFill>
              <a:srgbClr val="4F81BD"/>
            </a:solidFill>
            <a:round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61" name="Shape 161"/>
          <p:cNvSpPr/>
          <p:nvPr/>
        </p:nvSpPr>
        <p:spPr>
          <a:xfrm>
            <a:off x="5864701" y="2123515"/>
            <a:ext cx="833360" cy="66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b="1" sz="2800">
                <a:solidFill>
                  <a:srgbClr val="000000"/>
                </a:solidFill>
                <a:uFill>
                  <a:solidFill/>
                </a:uFill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2800">
                <a:uFill>
                  <a:solidFill/>
                </a:uFill>
              </a:rPr>
              <a:t>Pb</a:t>
            </a:r>
          </a:p>
        </p:txBody>
      </p:sp>
      <p:sp>
        <p:nvSpPr>
          <p:cNvPr id="162" name="Shape 162"/>
          <p:cNvSpPr/>
          <p:nvPr/>
        </p:nvSpPr>
        <p:spPr>
          <a:xfrm>
            <a:off x="4679208" y="2938504"/>
            <a:ext cx="441142" cy="66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b="1" sz="2800">
                <a:solidFill>
                  <a:srgbClr val="000000"/>
                </a:solidFill>
                <a:uFill>
                  <a:solidFill/>
                </a:uFill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2800">
                <a:uFill>
                  <a:solidFill/>
                </a:uFill>
              </a:rPr>
              <a:t>p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p+Pb collisions: </a:t>
            </a:r>
            <a:r>
              <a:rPr i="1" sz="4500">
                <a:solidFill>
                  <a:srgbClr val="101F98"/>
                </a:solidFill>
              </a:rPr>
              <a:t>R</a:t>
            </a:r>
            <a:r>
              <a:rPr baseline="-5999" sz="4500">
                <a:solidFill>
                  <a:srgbClr val="101F98"/>
                </a:solidFill>
              </a:rPr>
              <a:t>pPb</a:t>
            </a:r>
          </a:p>
        </p:txBody>
      </p:sp>
      <p:sp>
        <p:nvSpPr>
          <p:cNvPr id="165" name="Shape 165"/>
          <p:cNvSpPr/>
          <p:nvPr>
            <p:ph type="sldNum" sz="quarter" idx="2"/>
          </p:nvPr>
        </p:nvSpPr>
        <p:spPr>
          <a:xfrm>
            <a:off x="12604159" y="9321351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6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1216" y="1844252"/>
            <a:ext cx="6289368" cy="606509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824359" y="3782252"/>
            <a:ext cx="420271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01F98"/>
                </a:solidFill>
              </a:rPr>
              <a:t>Charged particle </a:t>
            </a:r>
            <a:r>
              <a:rPr i="1" sz="2800">
                <a:solidFill>
                  <a:srgbClr val="101F98"/>
                </a:solidFill>
              </a:rPr>
              <a:t>R</a:t>
            </a:r>
            <a:r>
              <a:rPr baseline="-5999" sz="2800">
                <a:solidFill>
                  <a:srgbClr val="101F98"/>
                </a:solidFill>
              </a:rPr>
              <a:t>pPb</a:t>
            </a:r>
            <a:r>
              <a:rPr sz="2800">
                <a:solidFill>
                  <a:srgbClr val="101F98"/>
                </a:solidFill>
              </a:rPr>
              <a:t> ~ 1 </a:t>
            </a:r>
            <a:br>
              <a:rPr sz="2800">
                <a:solidFill>
                  <a:srgbClr val="101F98"/>
                </a:solidFill>
              </a:rPr>
            </a:br>
            <a:r>
              <a:rPr sz="2800">
                <a:solidFill>
                  <a:srgbClr val="101F98"/>
                </a:solidFill>
              </a:rPr>
              <a:t>at </a:t>
            </a:r>
            <a:r>
              <a:rPr i="1" sz="2800">
                <a:solidFill>
                  <a:srgbClr val="101F98"/>
                </a:solidFill>
              </a:rPr>
              <a:t>p</a:t>
            </a:r>
            <a:r>
              <a:rPr baseline="-5999" sz="2800">
                <a:solidFill>
                  <a:srgbClr val="101F98"/>
                </a:solidFill>
              </a:rPr>
              <a:t>T</a:t>
            </a:r>
            <a:r>
              <a:rPr sz="2800">
                <a:solidFill>
                  <a:srgbClr val="101F98"/>
                </a:solidFill>
              </a:rPr>
              <a:t> 2-30 GeV</a:t>
            </a:r>
          </a:p>
        </p:txBody>
      </p:sp>
      <p:sp>
        <p:nvSpPr>
          <p:cNvPr id="168" name="Shape 168"/>
          <p:cNvSpPr/>
          <p:nvPr/>
        </p:nvSpPr>
        <p:spPr>
          <a:xfrm>
            <a:off x="564994" y="7416222"/>
            <a:ext cx="11709644" cy="275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Possible rise at </a:t>
            </a:r>
            <a:r>
              <a:rPr i="1" sz="2400">
                <a:solidFill>
                  <a:srgbClr val="101F98"/>
                </a:solidFill>
              </a:rPr>
              <a:t>p</a:t>
            </a:r>
            <a:r>
              <a:rPr baseline="-5999" sz="2400">
                <a:solidFill>
                  <a:srgbClr val="101F98"/>
                </a:solidFill>
              </a:rPr>
              <a:t>T</a:t>
            </a:r>
            <a:r>
              <a:rPr sz="2400">
                <a:solidFill>
                  <a:srgbClr val="101F98"/>
                </a:solidFill>
              </a:rPr>
              <a:t> &gt; 30 GeV:</a:t>
            </a:r>
            <a:endParaRPr sz="2400">
              <a:solidFill>
                <a:srgbClr val="101F98"/>
              </a:solidFill>
            </a:endParaRPr>
          </a:p>
          <a:p>
            <a:pPr lvl="0" marL="345722" indent="-345722">
              <a:spcBef>
                <a:spcPts val="3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Unexpected; no obvious physics mechanism</a:t>
            </a:r>
            <a:endParaRPr sz="2400">
              <a:solidFill>
                <a:srgbClr val="101F98"/>
              </a:solidFill>
            </a:endParaRPr>
          </a:p>
          <a:p>
            <a:pPr lvl="0" marL="345722" indent="-345722">
              <a:spcBef>
                <a:spcPts val="3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Not seen in jets; recent CMS studies hint at a larger uncertainty in the pp reference </a:t>
            </a:r>
            <a:br>
              <a:rPr sz="2400">
                <a:solidFill>
                  <a:srgbClr val="101F98"/>
                </a:solidFill>
              </a:rPr>
            </a:br>
            <a:r>
              <a:rPr sz="2400">
                <a:solidFill>
                  <a:srgbClr val="101F98"/>
                </a:solidFill>
              </a:rPr>
              <a:t>(interpolated from other energies)</a:t>
            </a:r>
            <a:endParaRPr sz="2400">
              <a:solidFill>
                <a:srgbClr val="101F98"/>
              </a:solidFill>
            </a:endParaRPr>
          </a:p>
          <a:p>
            <a:pPr lvl="0" marL="321027" indent="-321027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01F98"/>
                </a:solidFill>
              </a:rPr>
              <a:t>LHC will run pp at 5.02 TeV for reference</a:t>
            </a:r>
            <a:endParaRPr sz="2400">
              <a:solidFill>
                <a:srgbClr val="101F98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101F98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 rot="5400000">
            <a:off x="10218213" y="4546600"/>
            <a:ext cx="458776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t>CMS, EPJC 75, 237, ALICE PRC 91, 064905, ATLAS-CONF-2013-107</a:t>
            </a:r>
          </a:p>
        </p:txBody>
      </p:sp>
      <p:sp>
        <p:nvSpPr>
          <p:cNvPr id="170" name="Shape 170"/>
          <p:cNvSpPr/>
          <p:nvPr/>
        </p:nvSpPr>
        <p:spPr>
          <a:xfrm>
            <a:off x="7051886" y="1486151"/>
            <a:ext cx="481255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Nuclear modification factor p-Pb</a:t>
            </a:r>
          </a:p>
        </p:txBody>
      </p:sp>
      <p:sp>
        <p:nvSpPr>
          <p:cNvPr id="171" name="Shape 171"/>
          <p:cNvSpPr/>
          <p:nvPr/>
        </p:nvSpPr>
        <p:spPr>
          <a:xfrm>
            <a:off x="8351738" y="8654472"/>
            <a:ext cx="376024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t>CMS talks at Hard Probes, Montreal</a:t>
            </a:r>
          </a:p>
        </p:txBody>
      </p:sp>
      <p:sp>
        <p:nvSpPr>
          <p:cNvPr id="172" name="Shape 172"/>
          <p:cNvSpPr/>
          <p:nvPr/>
        </p:nvSpPr>
        <p:spPr>
          <a:xfrm>
            <a:off x="604972" y="5551612"/>
            <a:ext cx="464149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A251C"/>
                </a:solidFill>
              </a:rPr>
              <a:t>No ‘cold nuclear matter effects’</a:t>
            </a:r>
            <a:br>
              <a:rPr sz="2600">
                <a:solidFill>
                  <a:srgbClr val="9A251C"/>
                </a:solidFill>
              </a:rPr>
            </a:br>
            <a:r>
              <a:rPr sz="2600">
                <a:solidFill>
                  <a:srgbClr val="9A251C"/>
                </a:solidFill>
              </a:rPr>
              <a:t>at high p</a:t>
            </a:r>
            <a:r>
              <a:rPr baseline="-5999" sz="2600">
                <a:solidFill>
                  <a:srgbClr val="9A251C"/>
                </a:solidFill>
              </a:rPr>
              <a:t>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2"/>
      <p:bldP build="whole" bldLvl="1" animBg="1" rev="0" advAuto="0" spid="16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101F98"/>
                </a:solidFill>
              </a:rPr>
              <a:t>p-Pb theory expectations</a:t>
            </a:r>
          </a:p>
        </p:txBody>
      </p:sp>
      <p:sp>
        <p:nvSpPr>
          <p:cNvPr id="175" name="Shape 175"/>
          <p:cNvSpPr/>
          <p:nvPr>
            <p:ph type="sldNum" sz="quarter" idx="2"/>
          </p:nvPr>
        </p:nvSpPr>
        <p:spPr>
          <a:xfrm>
            <a:off x="12604159" y="9321351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76" name="RpPb_eta0.3_Alice+models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325" y="1662515"/>
            <a:ext cx="5037630" cy="7223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 rot="21538588">
            <a:off x="2445789" y="1333499"/>
            <a:ext cx="265624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t>ALICE, PRL 110, 082302</a:t>
            </a:r>
          </a:p>
        </p:txBody>
      </p:sp>
      <p:sp>
        <p:nvSpPr>
          <p:cNvPr id="178" name="Shape 178"/>
          <p:cNvSpPr/>
          <p:nvPr/>
        </p:nvSpPr>
        <p:spPr>
          <a:xfrm>
            <a:off x="5577284" y="2405149"/>
            <a:ext cx="642840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Color Glass Condensate, gluon saturation: </a:t>
            </a:r>
            <a:br>
              <a:rPr sz="2600">
                <a:solidFill>
                  <a:srgbClr val="101F98"/>
                </a:solidFill>
              </a:rPr>
            </a:br>
            <a:r>
              <a:rPr sz="2600">
                <a:solidFill>
                  <a:srgbClr val="101F98"/>
                </a:solidFill>
              </a:rPr>
              <a:t>expect </a:t>
            </a:r>
            <a:r>
              <a:rPr i="1" sz="2600">
                <a:solidFill>
                  <a:srgbClr val="101F98"/>
                </a:solidFill>
              </a:rPr>
              <a:t>R</a:t>
            </a:r>
            <a:r>
              <a:rPr baseline="-5999" sz="2600">
                <a:solidFill>
                  <a:srgbClr val="101F98"/>
                </a:solidFill>
              </a:rPr>
              <a:t>pPb</a:t>
            </a:r>
            <a:r>
              <a:rPr sz="2600">
                <a:solidFill>
                  <a:srgbClr val="101F98"/>
                </a:solidFill>
              </a:rPr>
              <a:t> ≈ 1 at mid rapidity</a:t>
            </a:r>
          </a:p>
        </p:txBody>
      </p:sp>
      <p:sp>
        <p:nvSpPr>
          <p:cNvPr id="179" name="Shape 179"/>
          <p:cNvSpPr/>
          <p:nvPr/>
        </p:nvSpPr>
        <p:spPr>
          <a:xfrm>
            <a:off x="5543767" y="4414366"/>
            <a:ext cx="6317643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Nuclear PDFs: very small modifications</a:t>
            </a:r>
            <a:endParaRPr sz="2600">
              <a:solidFill>
                <a:srgbClr val="101F98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101F98"/>
                </a:solidFill>
              </a:rPr>
              <a:t>Cold nuclear matter: some suppression at </a:t>
            </a:r>
            <a:br>
              <a:rPr sz="2600">
                <a:solidFill>
                  <a:srgbClr val="101F98"/>
                </a:solidFill>
              </a:rPr>
            </a:br>
            <a:r>
              <a:rPr sz="2600">
                <a:solidFill>
                  <a:srgbClr val="101F98"/>
                </a:solidFill>
              </a:rPr>
              <a:t>higher </a:t>
            </a:r>
            <a:r>
              <a:rPr i="1" sz="2600">
                <a:solidFill>
                  <a:srgbClr val="101F98"/>
                </a:solidFill>
              </a:rPr>
              <a:t>p</a:t>
            </a:r>
            <a:r>
              <a:rPr baseline="-5999" sz="2600">
                <a:solidFill>
                  <a:srgbClr val="101F98"/>
                </a:solidFill>
              </a:rPr>
              <a:t>T</a:t>
            </a:r>
            <a:r>
              <a:rPr sz="2600">
                <a:solidFill>
                  <a:srgbClr val="101F98"/>
                </a:solidFill>
              </a:rPr>
              <a:t> expected (model dependent)</a:t>
            </a:r>
          </a:p>
        </p:txBody>
      </p:sp>
      <p:sp>
        <p:nvSpPr>
          <p:cNvPr id="180" name="Shape 180"/>
          <p:cNvSpPr/>
          <p:nvPr/>
        </p:nvSpPr>
        <p:spPr>
          <a:xfrm>
            <a:off x="2534121" y="8826499"/>
            <a:ext cx="831486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A251C"/>
                </a:solidFill>
              </a:rPr>
              <a:t>Observed </a:t>
            </a:r>
            <a:r>
              <a:rPr i="1" sz="2800">
                <a:solidFill>
                  <a:srgbClr val="9A251C"/>
                </a:solidFill>
              </a:rPr>
              <a:t>R</a:t>
            </a:r>
            <a:r>
              <a:rPr baseline="-5999" sz="2800">
                <a:solidFill>
                  <a:srgbClr val="9A251C"/>
                </a:solidFill>
              </a:rPr>
              <a:t>pPb</a:t>
            </a:r>
            <a:r>
              <a:rPr sz="2800">
                <a:solidFill>
                  <a:srgbClr val="9A251C"/>
                </a:solidFill>
              </a:rPr>
              <a:t> ≈ 1 in line with known nuclear effects</a:t>
            </a:r>
          </a:p>
        </p:txBody>
      </p:sp>
      <p:sp>
        <p:nvSpPr>
          <p:cNvPr id="181" name="Shape 181"/>
          <p:cNvSpPr/>
          <p:nvPr/>
        </p:nvSpPr>
        <p:spPr>
          <a:xfrm>
            <a:off x="5581931" y="5664199"/>
            <a:ext cx="660745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t>Helenius et al, JHEP1207, 073, Kang et al, Phys Lett B 718, 482</a:t>
            </a:r>
          </a:p>
        </p:txBody>
      </p:sp>
      <p:sp>
        <p:nvSpPr>
          <p:cNvPr id="182" name="Shape 182"/>
          <p:cNvSpPr/>
          <p:nvPr/>
        </p:nvSpPr>
        <p:spPr>
          <a:xfrm>
            <a:off x="5583925" y="3284066"/>
            <a:ext cx="693366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t>Albacete, Nucl Phys A 897, 1, Tribedy, Venugopalan, PLB 710, 125</a:t>
            </a:r>
          </a:p>
        </p:txBody>
      </p:sp>
      <p:sp>
        <p:nvSpPr>
          <p:cNvPr id="183" name="Shape 183"/>
          <p:cNvSpPr/>
          <p:nvPr/>
        </p:nvSpPr>
        <p:spPr>
          <a:xfrm>
            <a:off x="5633735" y="7080249"/>
            <a:ext cx="266844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t>Xu et al, PRC 86, 051901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101F98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101F98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101F98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