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9" r:id="rId1"/>
  </p:sldMasterIdLst>
  <p:notesMasterIdLst>
    <p:notesMasterId r:id="rId35"/>
  </p:notesMasterIdLst>
  <p:handoutMasterIdLst>
    <p:handoutMasterId r:id="rId36"/>
  </p:handoutMasterIdLst>
  <p:sldIdLst>
    <p:sldId id="257" r:id="rId2"/>
    <p:sldId id="288" r:id="rId3"/>
    <p:sldId id="259" r:id="rId4"/>
    <p:sldId id="284" r:id="rId5"/>
    <p:sldId id="293" r:id="rId6"/>
    <p:sldId id="294" r:id="rId7"/>
    <p:sldId id="297" r:id="rId8"/>
    <p:sldId id="278" r:id="rId9"/>
    <p:sldId id="276" r:id="rId10"/>
    <p:sldId id="298" r:id="rId11"/>
    <p:sldId id="277" r:id="rId12"/>
    <p:sldId id="282" r:id="rId13"/>
    <p:sldId id="267" r:id="rId14"/>
    <p:sldId id="270" r:id="rId15"/>
    <p:sldId id="262" r:id="rId16"/>
    <p:sldId id="281" r:id="rId17"/>
    <p:sldId id="274" r:id="rId18"/>
    <p:sldId id="261" r:id="rId19"/>
    <p:sldId id="263" r:id="rId20"/>
    <p:sldId id="290" r:id="rId21"/>
    <p:sldId id="271" r:id="rId22"/>
    <p:sldId id="291" r:id="rId23"/>
    <p:sldId id="272" r:id="rId24"/>
    <p:sldId id="273" r:id="rId25"/>
    <p:sldId id="265" r:id="rId26"/>
    <p:sldId id="275" r:id="rId27"/>
    <p:sldId id="296" r:id="rId28"/>
    <p:sldId id="280" r:id="rId29"/>
    <p:sldId id="283" r:id="rId30"/>
    <p:sldId id="268" r:id="rId31"/>
    <p:sldId id="269" r:id="rId32"/>
    <p:sldId id="289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6" d="100"/>
          <a:sy n="86" d="100"/>
        </p:scale>
        <p:origin x="65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ED02D-DD1C-41F6-A1BB-259FE54F0F3E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48DD-4757-4CFF-81AA-BDFE26AD5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79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80FFA-39C5-479D-A3A6-880D6E15A12F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23C83-15FB-48DF-A62C-D74A9D214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083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7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53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3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7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17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5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85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5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1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81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73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20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64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68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7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95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02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58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6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1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1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1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7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82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3C83-15FB-48DF-A62C-D74A9D2145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5C2C-6571-47CE-82D5-3A79DFD2C6B7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1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740E-4891-432E-8C7D-C9C4B5CA6411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50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4B786-DE61-4637-9994-0F885428B17B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4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B5C1-D8E7-4159-B1E8-A5966DFBFAD4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54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9079-0CF8-49F5-853D-21AE5C8CB984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0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50F0-6DC5-446C-91E8-CCA20A9EC017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0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9BC6-4B26-47AA-B245-48CAB5ED18E3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16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3FAC-5C2B-4C36-B3B9-B4290FAA5105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26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F197-4B4D-4B12-A8CC-2A071FEE3B52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7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79763413"/>
              </p:ext>
            </p:extLst>
          </p:nvPr>
        </p:nvGraphicFramePr>
        <p:xfrm>
          <a:off x="0" y="4"/>
          <a:ext cx="9143999" cy="112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Image" r:id="rId3" imgW="5006160" imgH="921960" progId="Photoshop.Image.13">
                  <p:embed/>
                </p:oleObj>
              </mc:Choice>
              <mc:Fallback>
                <p:oleObj name="Image" r:id="rId3" imgW="5006160" imgH="921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4"/>
                        <a:ext cx="9143999" cy="1126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15" y="68072"/>
            <a:ext cx="7621750" cy="982134"/>
          </a:xfrm>
        </p:spPr>
        <p:txBody>
          <a:bodyPr/>
          <a:lstStyle>
            <a:lvl1pPr>
              <a:def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8449207" y="1575105"/>
            <a:ext cx="990599" cy="228659"/>
          </a:xfrm>
        </p:spPr>
        <p:txBody>
          <a:bodyPr/>
          <a:lstStyle/>
          <a:p>
            <a:fld id="{EB40EDEF-7C01-4F2B-A248-8BE658B54234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615" y="6400801"/>
            <a:ext cx="7945707" cy="385816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4618" y="6400800"/>
            <a:ext cx="977374" cy="385816"/>
          </a:xfrm>
        </p:spPr>
        <p:txBody>
          <a:bodyPr/>
          <a:lstStyle>
            <a:lvl1pPr>
              <a:defRPr sz="20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r>
              <a:rPr lang="en-US" dirty="0" smtClean="0"/>
              <a:t>/20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50" y="68072"/>
            <a:ext cx="842286" cy="8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2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2AAD-7551-4278-B230-AF9B6523F0C8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6BE1-E237-4C56-9E20-64A64CD0C70B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6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81BA-C521-42CC-84A2-091DE77B09DE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7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E81-7EE6-49FC-B44A-80613501D75B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0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1272-0B4E-4EA4-82B5-C82110B07F54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4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C49B-7CEB-4EFC-B090-D4A7979AEB6C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7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F856-087B-4276-9FFC-8FD55847B7F4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1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9EC2CE2-9E6F-4368-9082-5FD47B811338}" type="datetime1">
              <a:rPr lang="en-US" smtClean="0"/>
              <a:t>9/1/2015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4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9893445" cy="6954300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907"/>
            <a:ext cx="9144000" cy="2751652"/>
          </a:xfrm>
        </p:spPr>
        <p:txBody>
          <a:bodyPr/>
          <a:lstStyle/>
          <a:p>
            <a:pPr algn="ctr"/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</a:t>
            </a:r>
            <a:b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Thermonuclear Reaction Rates </a:t>
            </a:r>
            <a:b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and </a:t>
            </a:r>
            <a:r>
              <a:rPr lang="en-US" sz="4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b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Type-I X-ray Bursts</a:t>
            </a:r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3709358"/>
            <a:ext cx="8813800" cy="115737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800" b="1" u="sng" cap="none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Yi Hua LAM (</a:t>
            </a:r>
            <a:r>
              <a:rPr lang="zh-CN" altLang="en-US" sz="1800" b="1" u="sng" cap="none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藍乙華</a:t>
            </a:r>
            <a:r>
              <a:rPr lang="en-US" altLang="zh-CN" sz="1800" b="1" u="sng" cap="none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Jian Jun HE (</a:t>
            </a:r>
            <a:r>
              <a:rPr lang="zh-CN" altLang="en-US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何建軍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zh-CN" sz="18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Anuj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PARIKH, 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Hendrik Schatz, </a:t>
            </a:r>
            <a:b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Alex BROWN, </a:t>
            </a:r>
            <a:r>
              <a:rPr lang="en-US" altLang="zh-CN" sz="18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Meng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WANG (</a:t>
            </a:r>
            <a:r>
              <a:rPr lang="zh-CN" altLang="en-US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王猛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Bing GUO (</a:t>
            </a:r>
            <a:r>
              <a:rPr lang="zh-CN" altLang="en-US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郭冰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Yu Hu ZHANG (</a:t>
            </a:r>
            <a:r>
              <a:rPr lang="zh-CN" altLang="en-US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張玉虎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b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Xiao Hong ZHOU (</a:t>
            </a:r>
            <a:r>
              <a:rPr lang="zh-CN" altLang="en-US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周小紅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Hu San XU (</a:t>
            </a:r>
            <a:r>
              <a:rPr lang="zh-CN" altLang="en-US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徐瑚珊</a:t>
            </a:r>
            <a:r>
              <a:rPr lang="en-US" altLang="zh-CN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86" y="5096630"/>
            <a:ext cx="1433574" cy="128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10" y="5096630"/>
            <a:ext cx="1282034" cy="128203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843629" y="5323680"/>
            <a:ext cx="4248056" cy="10898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中国科学院近代物理研究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所</a:t>
            </a:r>
            <a:r>
              <a:rPr lang="en-US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of Modern Physics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IMP)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Chinese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Academy of Sciences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(CAS)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7747" y="6194591"/>
            <a:ext cx="7500496" cy="6229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cap="non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EuNPC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cap="none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Nuclear Physics Conference, 31 Aug. – 4 Sept. 2015, Groningen, Netherland.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Type 1 X-ray burst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16" name="heger_burst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66" y="1138659"/>
            <a:ext cx="6624199" cy="5173687"/>
          </a:xfrm>
        </p:spPr>
      </p:pic>
      <p:sp>
        <p:nvSpPr>
          <p:cNvPr id="11" name="TextBox 10"/>
          <p:cNvSpPr txBox="1"/>
          <p:nvPr/>
        </p:nvSpPr>
        <p:spPr>
          <a:xfrm>
            <a:off x="3329126" y="6400800"/>
            <a:ext cx="477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model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E.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Woosley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/A.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Heger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615" y="68072"/>
            <a:ext cx="7621750" cy="982134"/>
          </a:xfrm>
        </p:spPr>
        <p:txBody>
          <a:bodyPr/>
          <a:lstStyle/>
          <a:p>
            <a:r>
              <a:rPr lang="en-US" sz="3500" dirty="0" smtClean="0"/>
              <a:t>rapid proton </a:t>
            </a:r>
            <a:r>
              <a:rPr lang="en-US" sz="3500" dirty="0" smtClean="0"/>
              <a:t>capture (</a:t>
            </a:r>
            <a:r>
              <a:rPr lang="en-US" sz="3500" i="1" dirty="0" err="1" smtClean="0"/>
              <a:t>rp</a:t>
            </a:r>
            <a:r>
              <a:rPr lang="en-US" sz="3500" dirty="0" smtClean="0"/>
              <a:t>)-process</a:t>
            </a:r>
            <a:endParaRPr lang="en-US" sz="3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719365" y="1138659"/>
            <a:ext cx="527009" cy="5173687"/>
            <a:chOff x="7942643" y="835871"/>
            <a:chExt cx="553359" cy="54323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2643" y="1397479"/>
              <a:ext cx="552897" cy="487076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3105" y="835871"/>
              <a:ext cx="552897" cy="61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0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" y="1190626"/>
            <a:ext cx="7227738" cy="517567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Type 1 X-ray burst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3566" y="2816015"/>
            <a:ext cx="22143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 on nucleosynthesis during XRBs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Parikh+</a:t>
            </a:r>
            <a:r>
              <a:rPr lang="nl-NL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(2014); </a:t>
            </a:r>
            <a:br>
              <a:rPr lang="nl-NL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(2009); (2008)</a:t>
            </a:r>
            <a:endParaRPr lang="en-US" sz="1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307" y="6093345"/>
            <a:ext cx="68392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</a:rPr>
              <a:t>Nuclear chart from </a:t>
            </a:r>
            <a:r>
              <a:rPr lang="en-US" sz="1500" b="1" dirty="0" err="1" smtClean="0">
                <a:solidFill>
                  <a:schemeClr val="bg1"/>
                </a:solidFill>
              </a:rPr>
              <a:t>Langanke</a:t>
            </a:r>
            <a:r>
              <a:rPr lang="en-US" sz="1500" b="1" dirty="0" smtClean="0">
                <a:solidFill>
                  <a:schemeClr val="bg1"/>
                </a:solidFill>
              </a:rPr>
              <a:t> K. &amp; Schatz H, </a:t>
            </a:r>
            <a:r>
              <a:rPr lang="en-US" sz="1500" b="1" dirty="0" err="1" smtClean="0">
                <a:solidFill>
                  <a:schemeClr val="bg1"/>
                </a:solidFill>
              </a:rPr>
              <a:t>Phys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Scr</a:t>
            </a:r>
            <a:r>
              <a:rPr lang="en-US" sz="1500" b="1" dirty="0" smtClean="0">
                <a:solidFill>
                  <a:schemeClr val="bg1"/>
                </a:solidFill>
              </a:rPr>
              <a:t> T152 (2013) 014011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7978" y="1661424"/>
            <a:ext cx="23083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7946" y="2246813"/>
            <a:ext cx="23006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78576" y="2697472"/>
            <a:ext cx="842594" cy="5198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59707" y="2135542"/>
            <a:ext cx="461463" cy="9784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751413" y="2710489"/>
            <a:ext cx="4315604" cy="3075540"/>
            <a:chOff x="4721367" y="2838970"/>
            <a:chExt cx="4315604" cy="3075540"/>
          </a:xfrm>
        </p:grpSpPr>
        <p:pic>
          <p:nvPicPr>
            <p:cNvPr id="3074" name="Picture 2" descr="http://inspirehep.net/record/868666/files/Se68WP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367" y="2838970"/>
              <a:ext cx="4254916" cy="275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721367" y="5591345"/>
              <a:ext cx="431560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000000"/>
                  </a:solidFill>
                </a:rPr>
                <a:t>Rogers+ J. Phys. Conf. Ser</a:t>
              </a:r>
              <a:r>
                <a:rPr lang="en-US" sz="1500" b="1" dirty="0">
                  <a:solidFill>
                    <a:srgbClr val="000000"/>
                  </a:solidFill>
                </a:rPr>
                <a:t>. </a:t>
              </a:r>
              <a:r>
                <a:rPr lang="en-US" sz="1500" b="1" dirty="0"/>
                <a:t>312 (2011) 042020</a:t>
              </a:r>
              <a:endParaRPr lang="en-US" sz="1500" b="1" i="0" dirty="0">
                <a:effectLst/>
              </a:endParaRPr>
            </a:p>
          </p:txBody>
        </p:sp>
      </p:grpSp>
      <p:cxnSp>
        <p:nvCxnSpPr>
          <p:cNvPr id="3073" name="Straight Arrow Connector 3072"/>
          <p:cNvCxnSpPr/>
          <p:nvPr/>
        </p:nvCxnSpPr>
        <p:spPr>
          <a:xfrm flipV="1">
            <a:off x="4485736" y="4485736"/>
            <a:ext cx="1897811" cy="3709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6" name="Group 3075"/>
          <p:cNvGrpSpPr/>
          <p:nvPr/>
        </p:nvGrpSpPr>
        <p:grpSpPr>
          <a:xfrm>
            <a:off x="1328261" y="4695440"/>
            <a:ext cx="4796839" cy="1444879"/>
            <a:chOff x="1328261" y="4695440"/>
            <a:chExt cx="4796839" cy="1444879"/>
          </a:xfrm>
        </p:grpSpPr>
        <p:sp>
          <p:nvSpPr>
            <p:cNvPr id="24" name="Rectangle 23"/>
            <p:cNvSpPr/>
            <p:nvPr/>
          </p:nvSpPr>
          <p:spPr>
            <a:xfrm>
              <a:off x="2826219" y="4695440"/>
              <a:ext cx="1605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waiting 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697602" y="5020478"/>
                  <a:ext cx="179501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7602" y="5020478"/>
                  <a:ext cx="179501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/>
            <p:cNvSpPr/>
            <p:nvPr/>
          </p:nvSpPr>
          <p:spPr>
            <a:xfrm>
              <a:off x="2826219" y="5389375"/>
              <a:ext cx="1605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</a:rPr>
                <a:t>λ</a:t>
              </a:r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l-GR" b="1" dirty="0" smtClean="0">
                  <a:solidFill>
                    <a:srgbClr val="FF0000"/>
                  </a:solidFill>
                </a:rPr>
                <a:t>β</a:t>
              </a:r>
              <a:r>
                <a:rPr lang="en-US" b="1" dirty="0" smtClean="0">
                  <a:solidFill>
                    <a:srgbClr val="FF0000"/>
                  </a:solidFill>
                </a:rPr>
                <a:t>) ↓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75" name="Rectangle 3074"/>
            <p:cNvSpPr/>
            <p:nvPr/>
          </p:nvSpPr>
          <p:spPr>
            <a:xfrm>
              <a:off x="1328261" y="5770987"/>
              <a:ext cx="47968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MR12"/>
                </a:rPr>
                <a:t>small (</a:t>
              </a:r>
              <a:r>
                <a:rPr lang="en-US" i="1" dirty="0">
                  <a:solidFill>
                    <a:srgbClr val="FF0000"/>
                  </a:solidFill>
                  <a:latin typeface="CMMI12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,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  <a:sym typeface="Symbol" panose="05050102010706020507" pitchFamily="18" charset="2"/>
                </a:rPr>
                <a:t>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) </a:t>
              </a:r>
              <a:r>
                <a:rPr lang="en-US" i="1" dirty="0">
                  <a:solidFill>
                    <a:srgbClr val="FF0000"/>
                  </a:solidFill>
                  <a:latin typeface="CMMI12"/>
                </a:rPr>
                <a:t>Q</a:t>
              </a:r>
              <a:r>
                <a:rPr lang="en-US" dirty="0">
                  <a:solidFill>
                    <a:srgbClr val="FF0000"/>
                  </a:solidFill>
                  <a:latin typeface="CMR12"/>
                </a:rPr>
                <a:t>-value 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: </a:t>
              </a:r>
              <a:r>
                <a:rPr lang="en-US" i="1" dirty="0" err="1" smtClean="0">
                  <a:solidFill>
                    <a:srgbClr val="FF0000"/>
                  </a:solidFill>
                  <a:latin typeface="CMMI12"/>
                </a:rPr>
                <a:t>kT</a:t>
              </a:r>
              <a:r>
                <a:rPr lang="en-US" i="1" dirty="0" smtClean="0">
                  <a:solidFill>
                    <a:srgbClr val="FF0000"/>
                  </a:solidFill>
                  <a:latin typeface="CMMI12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CMR12"/>
                </a:rPr>
                <a:t>at 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XRB temperatures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97615" y="68072"/>
            <a:ext cx="7621750" cy="982134"/>
          </a:xfrm>
        </p:spPr>
        <p:txBody>
          <a:bodyPr/>
          <a:lstStyle/>
          <a:p>
            <a:r>
              <a:rPr lang="en-US" sz="3500" dirty="0" smtClean="0"/>
              <a:t>rapid proton </a:t>
            </a:r>
            <a:r>
              <a:rPr lang="en-US" sz="3500" dirty="0" smtClean="0"/>
              <a:t>capture (</a:t>
            </a:r>
            <a:r>
              <a:rPr lang="en-US" sz="3500" i="1" dirty="0" err="1" smtClean="0"/>
              <a:t>rp</a:t>
            </a:r>
            <a:r>
              <a:rPr lang="en-US" sz="3500" dirty="0" smtClean="0"/>
              <a:t>)-process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9738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" y="1190626"/>
            <a:ext cx="7227738" cy="517567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Type 1 X-ray burst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9307" y="6093345"/>
            <a:ext cx="68392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</a:rPr>
              <a:t>Nuclear chart from </a:t>
            </a:r>
            <a:r>
              <a:rPr lang="en-US" sz="1500" b="1" dirty="0" err="1" smtClean="0">
                <a:solidFill>
                  <a:schemeClr val="bg1"/>
                </a:solidFill>
              </a:rPr>
              <a:t>Langanke</a:t>
            </a:r>
            <a:r>
              <a:rPr lang="en-US" sz="1500" b="1" dirty="0" smtClean="0">
                <a:solidFill>
                  <a:schemeClr val="bg1"/>
                </a:solidFill>
              </a:rPr>
              <a:t> K. &amp; Schatz H, </a:t>
            </a:r>
            <a:r>
              <a:rPr lang="en-US" sz="1500" b="1" dirty="0" err="1" smtClean="0">
                <a:solidFill>
                  <a:schemeClr val="bg1"/>
                </a:solidFill>
              </a:rPr>
              <a:t>Phys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Scr</a:t>
            </a:r>
            <a:r>
              <a:rPr lang="en-US" sz="1500" b="1" dirty="0" smtClean="0">
                <a:solidFill>
                  <a:schemeClr val="bg1"/>
                </a:solidFill>
              </a:rPr>
              <a:t> T152 (2013) 014011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7978" y="1661424"/>
            <a:ext cx="23083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7946" y="2246813"/>
            <a:ext cx="23006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78576" y="2697472"/>
            <a:ext cx="842594" cy="5198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59707" y="2135542"/>
            <a:ext cx="461463" cy="9784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697602" y="4694276"/>
            <a:ext cx="1795018" cy="1064431"/>
            <a:chOff x="3711484" y="3864987"/>
            <a:chExt cx="1795018" cy="1064431"/>
          </a:xfrm>
        </p:grpSpPr>
        <p:sp>
          <p:nvSpPr>
            <p:cNvPr id="24" name="Rectangle 23"/>
            <p:cNvSpPr/>
            <p:nvPr/>
          </p:nvSpPr>
          <p:spPr>
            <a:xfrm>
              <a:off x="3840101" y="3864987"/>
              <a:ext cx="1605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waiting 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711484" y="4191189"/>
                  <a:ext cx="179501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484" y="4191189"/>
                  <a:ext cx="179501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/>
            <p:cNvSpPr/>
            <p:nvPr/>
          </p:nvSpPr>
          <p:spPr>
            <a:xfrm>
              <a:off x="3840101" y="4560086"/>
              <a:ext cx="1605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</a:rPr>
                <a:t>λ</a:t>
              </a:r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l-GR" b="1" dirty="0" smtClean="0">
                  <a:solidFill>
                    <a:srgbClr val="FF0000"/>
                  </a:solidFill>
                </a:rPr>
                <a:t>β</a:t>
              </a:r>
              <a:r>
                <a:rPr lang="en-US" b="1" dirty="0" smtClean="0">
                  <a:solidFill>
                    <a:srgbClr val="FF0000"/>
                  </a:solidFill>
                </a:rPr>
                <a:t>) ↓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3566" y="2764259"/>
            <a:ext cx="2214348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waiting </a:t>
            </a:r>
            <a:r>
              <a:rPr lang="en-US" b="1" dirty="0" smtClean="0">
                <a:solidFill>
                  <a:srgbClr val="FF0000"/>
                </a:solidFill>
              </a:rPr>
              <a:t>point: 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nl-NL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Schatz+ (1998); </a:t>
            </a:r>
            <a:br>
              <a:rPr lang="nl-NL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Woosley+</a:t>
            </a:r>
            <a: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(2004); </a:t>
            </a:r>
            <a:b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Fisker+ (2008); Parikh+ (2009); </a:t>
            </a:r>
            <a:b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Jose+ (2010</a:t>
            </a:r>
            <a:r>
              <a:rPr lang="da-DK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615" y="1183997"/>
            <a:ext cx="213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waiting </a:t>
            </a:r>
            <a:r>
              <a:rPr lang="en-US" b="1" dirty="0" smtClean="0">
                <a:solidFill>
                  <a:srgbClr val="FF0000"/>
                </a:solidFill>
              </a:rPr>
              <a:t>point: 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da-DK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Tu+ (2011)</a:t>
            </a:r>
            <a:endParaRPr lang="en-US" sz="1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751413" y="2710489"/>
            <a:ext cx="4315604" cy="3075540"/>
            <a:chOff x="4721367" y="2838970"/>
            <a:chExt cx="4315604" cy="3075540"/>
          </a:xfrm>
        </p:grpSpPr>
        <p:pic>
          <p:nvPicPr>
            <p:cNvPr id="34" name="Picture 2" descr="http://inspirehep.net/record/868666/files/Se68WP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367" y="2838970"/>
              <a:ext cx="4254916" cy="275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4721367" y="5591345"/>
              <a:ext cx="431560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000000"/>
                  </a:solidFill>
                </a:rPr>
                <a:t>Rogers+ J. Phys. Conf. Ser</a:t>
              </a:r>
              <a:r>
                <a:rPr lang="en-US" sz="1500" b="1" dirty="0">
                  <a:solidFill>
                    <a:srgbClr val="000000"/>
                  </a:solidFill>
                </a:rPr>
                <a:t>. </a:t>
              </a:r>
              <a:r>
                <a:rPr lang="en-US" sz="1500" b="1" dirty="0"/>
                <a:t>312 (2011) 042020</a:t>
              </a:r>
              <a:endParaRPr lang="en-US" sz="1500" b="1" i="0" dirty="0">
                <a:effectLst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28261" y="4695440"/>
            <a:ext cx="4796839" cy="1444879"/>
            <a:chOff x="1328261" y="4695440"/>
            <a:chExt cx="4796839" cy="1444879"/>
          </a:xfrm>
        </p:grpSpPr>
        <p:sp>
          <p:nvSpPr>
            <p:cNvPr id="23" name="Rectangle 22"/>
            <p:cNvSpPr/>
            <p:nvPr/>
          </p:nvSpPr>
          <p:spPr>
            <a:xfrm>
              <a:off x="2826219" y="4695440"/>
              <a:ext cx="1605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waiting 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697602" y="5020478"/>
                  <a:ext cx="179501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7602" y="5020478"/>
                  <a:ext cx="179501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/>
            <p:cNvSpPr/>
            <p:nvPr/>
          </p:nvSpPr>
          <p:spPr>
            <a:xfrm>
              <a:off x="2826219" y="5389375"/>
              <a:ext cx="1605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</a:rPr>
                <a:t>λ</a:t>
              </a:r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l-GR" b="1" dirty="0" smtClean="0">
                  <a:solidFill>
                    <a:srgbClr val="FF0000"/>
                  </a:solidFill>
                </a:rPr>
                <a:t>β</a:t>
              </a:r>
              <a:r>
                <a:rPr lang="en-US" b="1" dirty="0" smtClean="0">
                  <a:solidFill>
                    <a:srgbClr val="FF0000"/>
                  </a:solidFill>
                </a:rPr>
                <a:t>) ↓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28261" y="5770987"/>
              <a:ext cx="47968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MR12"/>
                </a:rPr>
                <a:t>small (</a:t>
              </a:r>
              <a:r>
                <a:rPr lang="en-US" i="1" dirty="0">
                  <a:solidFill>
                    <a:srgbClr val="FF0000"/>
                  </a:solidFill>
                  <a:latin typeface="CMMI12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,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  <a:sym typeface="Symbol" panose="05050102010706020507" pitchFamily="18" charset="2"/>
                </a:rPr>
                <a:t>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) </a:t>
              </a:r>
              <a:r>
                <a:rPr lang="en-US" i="1" dirty="0">
                  <a:solidFill>
                    <a:srgbClr val="FF0000"/>
                  </a:solidFill>
                  <a:latin typeface="CMMI12"/>
                </a:rPr>
                <a:t>Q</a:t>
              </a:r>
              <a:r>
                <a:rPr lang="en-US" dirty="0">
                  <a:solidFill>
                    <a:srgbClr val="FF0000"/>
                  </a:solidFill>
                  <a:latin typeface="CMR12"/>
                </a:rPr>
                <a:t>-value 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: </a:t>
              </a:r>
              <a:r>
                <a:rPr lang="en-US" i="1" dirty="0" err="1" smtClean="0">
                  <a:solidFill>
                    <a:srgbClr val="FF0000"/>
                  </a:solidFill>
                  <a:latin typeface="CMMI12"/>
                </a:rPr>
                <a:t>kT</a:t>
              </a:r>
              <a:r>
                <a:rPr lang="en-US" i="1" dirty="0" smtClean="0">
                  <a:solidFill>
                    <a:srgbClr val="FF0000"/>
                  </a:solidFill>
                  <a:latin typeface="CMMI12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CMR12"/>
                </a:rPr>
                <a:t>at </a:t>
              </a:r>
              <a:r>
                <a:rPr lang="en-US" dirty="0" smtClean="0">
                  <a:solidFill>
                    <a:srgbClr val="FF0000"/>
                  </a:solidFill>
                  <a:latin typeface="CMR12"/>
                </a:rPr>
                <a:t>XRB temperatures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073" name="Straight Arrow Connector 3072"/>
          <p:cNvCxnSpPr/>
          <p:nvPr/>
        </p:nvCxnSpPr>
        <p:spPr>
          <a:xfrm flipV="1">
            <a:off x="4485736" y="4485736"/>
            <a:ext cx="1897811" cy="3709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97615" y="68072"/>
            <a:ext cx="7621750" cy="982134"/>
          </a:xfrm>
        </p:spPr>
        <p:txBody>
          <a:bodyPr/>
          <a:lstStyle/>
          <a:p>
            <a:r>
              <a:rPr lang="en-US" sz="3500" dirty="0" smtClean="0"/>
              <a:t>rapid proton </a:t>
            </a:r>
            <a:r>
              <a:rPr lang="en-US" sz="3500" dirty="0" smtClean="0"/>
              <a:t>capture (</a:t>
            </a:r>
            <a:r>
              <a:rPr lang="en-US" sz="3500" i="1" dirty="0" err="1" smtClean="0"/>
              <a:t>rp</a:t>
            </a:r>
            <a:r>
              <a:rPr lang="en-US" sz="3500" dirty="0" smtClean="0"/>
              <a:t>)-process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0396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615" y="1173192"/>
            <a:ext cx="8984377" cy="528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structure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Shell-model calculations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" y="1173192"/>
            <a:ext cx="8973371" cy="599536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65950" y="1451453"/>
            <a:ext cx="2834825" cy="46239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Experiment: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Obertelli</a:t>
            </a:r>
            <a:r>
              <a:rPr lang="en-US" sz="1800" b="1" dirty="0" smtClean="0">
                <a:solidFill>
                  <a:schemeClr val="bg1"/>
                </a:solidFill>
              </a:rPr>
              <a:t>+ (</a:t>
            </a:r>
            <a:r>
              <a:rPr lang="en-US" sz="1800" b="1" dirty="0">
                <a:solidFill>
                  <a:schemeClr val="bg1"/>
                </a:solidFill>
              </a:rPr>
              <a:t>2011), </a:t>
            </a:r>
            <a:r>
              <a:rPr lang="en-US" sz="1800" b="1" dirty="0" err="1" smtClean="0">
                <a:solidFill>
                  <a:schemeClr val="bg1"/>
                </a:solidFill>
              </a:rPr>
              <a:t>Ruotsalainen</a:t>
            </a:r>
            <a:r>
              <a:rPr lang="en-US" sz="1800" b="1" dirty="0" smtClean="0">
                <a:solidFill>
                  <a:schemeClr val="bg1"/>
                </a:solidFill>
              </a:rPr>
              <a:t>+(</a:t>
            </a:r>
            <a:r>
              <a:rPr lang="en-US" sz="1800" b="1" dirty="0">
                <a:solidFill>
                  <a:schemeClr val="bg1"/>
                </a:solidFill>
              </a:rPr>
              <a:t>2013),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NNDC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Theory</a:t>
            </a:r>
            <a:r>
              <a:rPr lang="en-US" b="1" dirty="0">
                <a:solidFill>
                  <a:srgbClr val="00B050"/>
                </a:solidFill>
              </a:rPr>
              <a:t>: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Shell model (GXPF1a</a:t>
            </a:r>
            <a:r>
              <a:rPr lang="en-US" sz="1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err="1">
                <a:solidFill>
                  <a:srgbClr val="00B050"/>
                </a:solidFill>
              </a:rPr>
              <a:t>Sp</a:t>
            </a:r>
            <a:r>
              <a:rPr lang="en-US" b="1" dirty="0">
                <a:solidFill>
                  <a:srgbClr val="00B050"/>
                </a:solidFill>
              </a:rPr>
              <a:t>: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AME(2013),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Tu</a:t>
            </a:r>
            <a:r>
              <a:rPr lang="en-US" sz="1800" b="1" dirty="0" smtClean="0">
                <a:solidFill>
                  <a:schemeClr val="bg1"/>
                </a:solidFill>
              </a:rPr>
              <a:t>+ </a:t>
            </a:r>
            <a:r>
              <a:rPr lang="en-US" sz="1800" b="1" dirty="0">
                <a:solidFill>
                  <a:schemeClr val="bg1"/>
                </a:solidFill>
              </a:rPr>
              <a:t>(2011)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5350" y="5375861"/>
            <a:ext cx="3815343" cy="989330"/>
            <a:chOff x="95350" y="5375861"/>
            <a:chExt cx="3815343" cy="989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95350" y="5710716"/>
                  <a:ext cx="3815343" cy="6544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𝒊𝒇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𝑱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  <m:sup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𝑨</m:t>
                                    </m:r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𝒏𝒍𝒋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𝑨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0" y="5710716"/>
                  <a:ext cx="3815343" cy="6544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/>
            <p:cNvSpPr txBox="1"/>
            <p:nvPr/>
          </p:nvSpPr>
          <p:spPr>
            <a:xfrm>
              <a:off x="181155" y="5375861"/>
              <a:ext cx="2613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Spectroscopic factor: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1155" y="5015951"/>
            <a:ext cx="224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gamma width,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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</a:t>
            </a:r>
            <a:r>
              <a:rPr lang="en-US" dirty="0"/>
              <a:t>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6538" y="6027475"/>
            <a:ext cx="2415215" cy="28110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Rolfs &amp; Rodney (1988), </a:t>
            </a:r>
            <a:r>
              <a:rPr lang="en-US" dirty="0" err="1" smtClean="0"/>
              <a:t>Iliadis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Reaction rates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24435" y="2554512"/>
            <a:ext cx="2968109" cy="39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resonant reaction rate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46977" y="2532599"/>
            <a:ext cx="2544776" cy="39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direct capture rate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4" y="1195483"/>
            <a:ext cx="8225551" cy="12065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6116776" y="2078966"/>
            <a:ext cx="1602589" cy="453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3908490" y="2072018"/>
            <a:ext cx="950526" cy="482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54" y="2952445"/>
            <a:ext cx="6079223" cy="326392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2510287" y="3638359"/>
            <a:ext cx="1086397" cy="786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596684" y="4516638"/>
            <a:ext cx="311805" cy="699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2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Contributions of proton capture at different initial states to reaction rates</a:t>
            </a:r>
            <a:endParaRPr lang="en-US" sz="3000" dirty="0"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" y="1461123"/>
            <a:ext cx="4417544" cy="318754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New reaction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39" y="1463112"/>
            <a:ext cx="4415953" cy="31823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1300" y="4782586"/>
            <a:ext cx="22701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5779177" y="4789972"/>
            <a:ext cx="2189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649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Comparisons of present reaction rates with JINA data (REACLIB)</a:t>
            </a:r>
            <a:endParaRPr lang="en-US" sz="3000" dirty="0"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" y="1404890"/>
            <a:ext cx="4417544" cy="330001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New reaction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39" y="1404891"/>
            <a:ext cx="4415953" cy="32988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1300" y="4782586"/>
            <a:ext cx="22701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5779177" y="4789972"/>
            <a:ext cx="2189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3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855813"/>
              </p:ext>
            </p:extLst>
          </p:nvPr>
        </p:nvGraphicFramePr>
        <p:xfrm>
          <a:off x="97615" y="1895595"/>
          <a:ext cx="904638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5593"/>
                <a:gridCol w="48307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rpsm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 (</a:t>
                      </a: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Sp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=-0.081MeV)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Audi &amp; </a:t>
                      </a: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Wapstra</a:t>
                      </a:r>
                      <a:r>
                        <a:rPr lang="en-US" sz="1600" b="1" baseline="0" dirty="0" smtClean="0">
                          <a:solidFill>
                            <a:sysClr val="windowText" lastClr="000000"/>
                          </a:solidFill>
                        </a:rPr>
                        <a:t> (1995)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rath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 (</a:t>
                      </a: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Sp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=</a:t>
                      </a:r>
                      <a:r>
                        <a:rPr lang="en-US" sz="1600" b="1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0.128MeV)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FDRM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Rauscher &amp;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Thielemann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(2000)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thra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 (</a:t>
                      </a: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Sp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=</a:t>
                      </a:r>
                      <a:r>
                        <a:rPr lang="en-US" sz="1600" b="1" baseline="0" dirty="0" smtClean="0">
                          <a:solidFill>
                            <a:sysClr val="windowText" lastClr="000000"/>
                          </a:solidFill>
                        </a:rPr>
                        <a:t> 1.399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ETSFIQ</a:t>
                      </a:r>
                      <a:r>
                        <a:rPr lang="en-US" sz="1600" b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laur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 (</a:t>
                      </a: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Sp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=</a:t>
                      </a:r>
                      <a:r>
                        <a:rPr lang="en-US" sz="1600" b="1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0.169MeV)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Van Wormer+ (1994)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ths8 (</a:t>
                      </a:r>
                      <a:r>
                        <a:rPr lang="en-US" sz="1600" b="1" dirty="0" err="1" smtClean="0">
                          <a:solidFill>
                            <a:sysClr val="windowText" lastClr="000000"/>
                          </a:solidFill>
                        </a:rPr>
                        <a:t>Sp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</a:rPr>
                        <a:t>= 0.255MeV)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ysClr val="windowText" lastClr="000000"/>
                          </a:solidFill>
                        </a:rPr>
                        <a:t>Rauscher (Cyburt+ 2010)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present work (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</a:rPr>
                        <a:t>Sp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= -0.090+/-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0.085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Exp. levels &amp; </a:t>
                      </a:r>
                      <a:r>
                        <a:rPr lang="en-US" sz="1600" b="0" dirty="0" err="1" smtClean="0">
                          <a:solidFill>
                            <a:srgbClr val="FF0000"/>
                          </a:solidFill>
                        </a:rPr>
                        <a:t>Sp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 + evaluated</a:t>
                      </a:r>
                      <a:r>
                        <a:rPr lang="en-US" sz="1600" b="0" baseline="0" dirty="0" smtClean="0">
                          <a:solidFill>
                            <a:srgbClr val="FF0000"/>
                          </a:solidFill>
                        </a:rPr>
                        <a:t> mass + 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shell model</a:t>
                      </a:r>
                      <a:endParaRPr lang="en-US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Comparisons of reaction rates</a:t>
            </a:r>
            <a:endParaRPr lang="en-US" sz="3800" dirty="0"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" y="1404890"/>
            <a:ext cx="4417544" cy="330001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New reaction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39" y="1404891"/>
            <a:ext cx="4415952" cy="32988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1300" y="4782586"/>
            <a:ext cx="22701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5779177" y="4789972"/>
            <a:ext cx="2189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056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87" y="97120"/>
            <a:ext cx="7985432" cy="893003"/>
          </a:xfrm>
        </p:spPr>
        <p:txBody>
          <a:bodyPr/>
          <a:lstStyle/>
          <a:p>
            <a:r>
              <a:rPr lang="en-US" sz="3800" dirty="0"/>
              <a:t>Main abundance </a:t>
            </a:r>
            <a:r>
              <a:rPr lang="en-US" sz="3800" dirty="0" smtClean="0"/>
              <a:t>flows</a:t>
            </a:r>
            <a:br>
              <a:rPr lang="en-US" sz="3800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dirty="0" smtClean="0"/>
              <a:t> </a:t>
            </a:r>
            <a:r>
              <a:rPr lang="en-US" sz="2500" dirty="0"/>
              <a:t>waiting point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2291" y="432352"/>
            <a:ext cx="5111488" cy="681295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Network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559" y="1276854"/>
            <a:ext cx="2769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</a:rPr>
              <a:t>T</a:t>
            </a:r>
            <a:r>
              <a:rPr lang="en-US" sz="1500" b="1" dirty="0" err="1">
                <a:solidFill>
                  <a:srgbClr val="FF0000"/>
                </a:solidFill>
              </a:rPr>
              <a:t>peak</a:t>
            </a:r>
            <a:r>
              <a:rPr lang="en-US" b="1" dirty="0">
                <a:solidFill>
                  <a:srgbClr val="FF0000"/>
                </a:solidFill>
              </a:rPr>
              <a:t> = 1.4 GK in the adopted XRB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model.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24511" y="1294438"/>
            <a:ext cx="1485438" cy="51001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522471" y="1574038"/>
            <a:ext cx="1164294" cy="1252291"/>
            <a:chOff x="7442197" y="3305198"/>
            <a:chExt cx="1164294" cy="1252291"/>
          </a:xfrm>
        </p:grpSpPr>
        <p:grpSp>
          <p:nvGrpSpPr>
            <p:cNvPr id="16" name="Group 15"/>
            <p:cNvGrpSpPr/>
            <p:nvPr/>
          </p:nvGrpSpPr>
          <p:grpSpPr>
            <a:xfrm>
              <a:off x="8593305" y="3429367"/>
              <a:ext cx="13186" cy="1128122"/>
              <a:chOff x="7649308" y="1872761"/>
              <a:chExt cx="13186" cy="112812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7649308" y="1872761"/>
                <a:ext cx="8792" cy="49237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7653702" y="2508513"/>
                <a:ext cx="8792" cy="49237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7442197" y="3305198"/>
              <a:ext cx="1035849" cy="1252291"/>
              <a:chOff x="7874101" y="1738519"/>
              <a:chExt cx="1035849" cy="12522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882898" y="1738519"/>
                <a:ext cx="10270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 smtClean="0">
                    <a:solidFill>
                      <a:srgbClr val="FF0000"/>
                    </a:solidFill>
                  </a:rPr>
                  <a:t>present rate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874101" y="2621478"/>
                <a:ext cx="10270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00B050"/>
                    </a:solidFill>
                  </a:rPr>
                  <a:t>thra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1546475" y="2272331"/>
            <a:ext cx="145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equilibrium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53054" y="2641663"/>
            <a:ext cx="1564981" cy="13676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3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abundances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01672"/>
            <a:ext cx="9144000" cy="51991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6" y="1479253"/>
            <a:ext cx="8608592" cy="4921546"/>
          </a:xfrm>
        </p:spPr>
      </p:pic>
      <p:sp>
        <p:nvSpPr>
          <p:cNvPr id="11" name="Rectangle 10"/>
          <p:cNvSpPr/>
          <p:nvPr/>
        </p:nvSpPr>
        <p:spPr>
          <a:xfrm>
            <a:off x="158006" y="647673"/>
            <a:ext cx="6820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sz="30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only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1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9893445" cy="6954300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907"/>
            <a:ext cx="9144000" cy="2751652"/>
          </a:xfrm>
        </p:spPr>
        <p:txBody>
          <a:bodyPr/>
          <a:lstStyle/>
          <a:p>
            <a:pPr algn="ctr"/>
            <a:r>
              <a:rPr lang="en-US" sz="45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</a:t>
            </a:r>
            <a:br>
              <a:rPr lang="en-US" sz="45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Thermonuclear Reaction Rates </a:t>
            </a:r>
            <a:b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500" b="1" baseline="30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4500" b="1" i="1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500" b="1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500" b="1" i="1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500" b="1" baseline="30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and </a:t>
            </a:r>
            <a:r>
              <a:rPr lang="en-US" sz="4500" b="1" baseline="30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4500" b="1" i="1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500" b="1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500" b="1" i="1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500" b="1" baseline="30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b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Type-I X-ray Bursts</a:t>
            </a:r>
            <a:endParaRPr lang="en-US" sz="45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2528" y="3027872"/>
            <a:ext cx="8721306" cy="3385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ype-I x-ray burst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Type-I x-ray burst models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Rapid-proton capture (</a:t>
            </a:r>
            <a:r>
              <a:rPr lang="en-US" i="1" cap="non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process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i="1" cap="non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reaction rates of</a:t>
            </a:r>
            <a:r>
              <a:rPr lang="en-US" b="1" cap="none" baseline="30000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Ge(</a:t>
            </a:r>
            <a:r>
              <a:rPr lang="en-US" i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i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cap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and </a:t>
            </a:r>
            <a:r>
              <a:rPr lang="en-US" cap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As(</a:t>
            </a:r>
            <a:r>
              <a:rPr lang="en-US" i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i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cap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on end-stage abundances and light curve.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Perspectives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abundances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70338" y="1201672"/>
            <a:ext cx="9210565" cy="5199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6" y="1399475"/>
            <a:ext cx="8620514" cy="49613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7615" y="623675"/>
            <a:ext cx="66900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present </a:t>
            </a:r>
            <a:r>
              <a:rPr lang="en-US" sz="30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only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0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Nuclear </a:t>
            </a:r>
            <a:r>
              <a:rPr lang="en-US" sz="3600" dirty="0"/>
              <a:t>energy generation rates </a:t>
            </a:r>
            <a:r>
              <a:rPr lang="en-US" sz="3600" dirty="0" smtClean="0"/>
              <a:t>during </a:t>
            </a:r>
            <a:r>
              <a:rPr lang="en-US" sz="3600" dirty="0"/>
              <a:t>the burst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01673"/>
            <a:ext cx="9144000" cy="4815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1" y="1278307"/>
            <a:ext cx="6256038" cy="4662034"/>
          </a:xfrm>
        </p:spPr>
      </p:pic>
      <p:sp>
        <p:nvSpPr>
          <p:cNvPr id="15" name="Rectangle 14"/>
          <p:cNvSpPr/>
          <p:nvPr/>
        </p:nvSpPr>
        <p:spPr>
          <a:xfrm>
            <a:off x="97615" y="6016975"/>
            <a:ext cx="67258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only</a:t>
            </a:r>
            <a:endParaRPr 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Nuclear </a:t>
            </a:r>
            <a:r>
              <a:rPr lang="en-US" sz="3600" dirty="0"/>
              <a:t>energy generation rates </a:t>
            </a:r>
            <a:r>
              <a:rPr lang="en-US" sz="3600" dirty="0" smtClean="0"/>
              <a:t>during </a:t>
            </a:r>
            <a:r>
              <a:rPr lang="en-US" sz="3600" dirty="0"/>
              <a:t>the burst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77638" y="1201672"/>
            <a:ext cx="9217865" cy="48739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73" y="1272973"/>
            <a:ext cx="6349041" cy="47313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1282" y="5984381"/>
            <a:ext cx="67248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present 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only</a:t>
            </a:r>
            <a:endParaRPr 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abundances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201673"/>
            <a:ext cx="9140227" cy="4722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7" y="1301441"/>
            <a:ext cx="7963926" cy="4522535"/>
          </a:xfrm>
        </p:spPr>
      </p:pic>
      <p:sp>
        <p:nvSpPr>
          <p:cNvPr id="7" name="Rectangle 6"/>
          <p:cNvSpPr/>
          <p:nvPr/>
        </p:nvSpPr>
        <p:spPr>
          <a:xfrm>
            <a:off x="97615" y="5923746"/>
            <a:ext cx="62488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and 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Nuclear energy generation rates during the burst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201673"/>
            <a:ext cx="9140227" cy="4722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73" y="1249257"/>
            <a:ext cx="6191879" cy="4626903"/>
          </a:xfrm>
        </p:spPr>
      </p:pic>
      <p:sp>
        <p:nvSpPr>
          <p:cNvPr id="8" name="Rectangle 7"/>
          <p:cNvSpPr/>
          <p:nvPr/>
        </p:nvSpPr>
        <p:spPr>
          <a:xfrm>
            <a:off x="97615" y="5923746"/>
            <a:ext cx="62488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and 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25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77" y="1319843"/>
            <a:ext cx="8471139" cy="514134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New thermonuclear rates of </a:t>
            </a:r>
            <a:r>
              <a:rPr lang="en-US" b="1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64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Ge(</a:t>
            </a:r>
            <a:r>
              <a:rPr lang="en-US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en-US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γ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en-US" b="1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65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As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en-US" b="1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65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As(</a:t>
            </a:r>
            <a:r>
              <a:rPr lang="en-US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en-US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γ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en-US" b="1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66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Se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reactions have been determined based on newly measured </a:t>
            </a:r>
            <a:r>
              <a:rPr lang="en-US" dirty="0" err="1" smtClean="0">
                <a:latin typeface="+mn-lt"/>
                <a:cs typeface="Times New Roman" panose="02020603050405020304" pitchFamily="18" charset="0"/>
              </a:rPr>
              <a:t>Sp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(</a:t>
            </a:r>
            <a:r>
              <a:rPr lang="en-US" baseline="30000" dirty="0" smtClean="0">
                <a:cs typeface="Times New Roman" panose="02020603050405020304" pitchFamily="18" charset="0"/>
              </a:rPr>
              <a:t>65</a:t>
            </a:r>
            <a:r>
              <a:rPr lang="en-US" dirty="0" smtClean="0">
                <a:cs typeface="Times New Roman" panose="02020603050405020304" pitchFamily="18" charset="0"/>
              </a:rPr>
              <a:t>As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), evaluated </a:t>
            </a:r>
            <a:r>
              <a:rPr lang="en-US" dirty="0" err="1" smtClean="0">
                <a:latin typeface="+mn-lt"/>
                <a:cs typeface="Times New Roman" panose="02020603050405020304" pitchFamily="18" charset="0"/>
              </a:rPr>
              <a:t>Sp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(</a:t>
            </a:r>
            <a:r>
              <a:rPr lang="en-US" baseline="30000" dirty="0">
                <a:cs typeface="Times New Roman" panose="02020603050405020304" pitchFamily="18" charset="0"/>
              </a:rPr>
              <a:t>66</a:t>
            </a:r>
            <a:r>
              <a:rPr lang="en-US" dirty="0">
                <a:cs typeface="Times New Roman" panose="02020603050405020304" pitchFamily="18" charset="0"/>
              </a:rPr>
              <a:t>Se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), large-scale shell model calculation. These new rates differ, for instance at </a:t>
            </a:r>
            <a:r>
              <a:rPr lang="en-US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 1 GK, a factor of </a:t>
            </a:r>
            <a:r>
              <a:rPr lang="en-US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 3 – 90 </a:t>
            </a:r>
            <a:r>
              <a:rPr lang="en-US" dirty="0" smtClean="0">
                <a:cs typeface="Times New Roman" panose="02020603050405020304" pitchFamily="18" charset="0"/>
              </a:rPr>
              <a:t>from others.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New rates strongly suppress the flow of abundances toward </a:t>
            </a:r>
            <a:r>
              <a:rPr lang="en-US" i="1" dirty="0" smtClean="0">
                <a:latin typeface="+mn-lt"/>
                <a:cs typeface="Times New Roman" panose="02020603050405020304" pitchFamily="18" charset="0"/>
              </a:rPr>
              <a:t>A</a:t>
            </a:r>
            <a:r>
              <a:rPr lang="en-US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100. </a:t>
            </a:r>
          </a:p>
          <a:p>
            <a:r>
              <a:rPr lang="en-US" baseline="30000" dirty="0" smtClean="0">
                <a:cs typeface="Times New Roman" panose="02020603050405020304" pitchFamily="18" charset="0"/>
              </a:rPr>
              <a:t>64</a:t>
            </a:r>
            <a:r>
              <a:rPr lang="en-US" dirty="0" smtClean="0">
                <a:cs typeface="Times New Roman" panose="02020603050405020304" pitchFamily="18" charset="0"/>
              </a:rPr>
              <a:t>Ge is a significant </a:t>
            </a:r>
            <a:r>
              <a:rPr lang="en-US" i="1" dirty="0" err="1" smtClean="0">
                <a:cs typeface="Times New Roman" panose="02020603050405020304" pitchFamily="18" charset="0"/>
              </a:rPr>
              <a:t>rp</a:t>
            </a:r>
            <a:r>
              <a:rPr lang="en-US" dirty="0">
                <a:cs typeface="Times New Roman" panose="02020603050405020304" pitchFamily="18" charset="0"/>
              </a:rPr>
              <a:t>-</a:t>
            </a:r>
            <a:r>
              <a:rPr lang="en-US" dirty="0" smtClean="0">
                <a:cs typeface="Times New Roman" panose="02020603050405020304" pitchFamily="18" charset="0"/>
              </a:rPr>
              <a:t>process waiting </a:t>
            </a:r>
            <a:r>
              <a:rPr lang="en-US" smtClean="0">
                <a:cs typeface="Times New Roman" panose="02020603050405020304" pitchFamily="18" charset="0"/>
              </a:rPr>
              <a:t>point (with K04 model).</a:t>
            </a:r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+mn-lt"/>
              </a:rPr>
              <a:t>Nuclear energy generation rate, , during the decline of the burst </a:t>
            </a:r>
            <a:r>
              <a:rPr lang="en-US" dirty="0"/>
              <a:t>at late times </a:t>
            </a:r>
            <a:r>
              <a:rPr lang="en-US" dirty="0" smtClean="0">
                <a:latin typeface="+mn-lt"/>
              </a:rPr>
              <a:t>differ by a factor of up to </a:t>
            </a:r>
            <a:r>
              <a:rPr lang="en-US" dirty="0">
                <a:cs typeface="Times New Roman" panose="02020603050405020304" pitchFamily="18" charset="0"/>
                <a:sym typeface="Symbol" panose="05050102010706020507" pitchFamily="18" charset="2"/>
              </a:rPr>
              <a:t> </a:t>
            </a:r>
            <a:r>
              <a:rPr lang="en-US" dirty="0" smtClean="0">
                <a:latin typeface="+mn-lt"/>
              </a:rPr>
              <a:t>2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with different </a:t>
            </a:r>
            <a:r>
              <a:rPr lang="en-US" baseline="30000" dirty="0" smtClean="0">
                <a:cs typeface="Times New Roman" panose="02020603050405020304" pitchFamily="18" charset="0"/>
              </a:rPr>
              <a:t>64</a:t>
            </a:r>
            <a:r>
              <a:rPr lang="en-US" dirty="0" smtClean="0">
                <a:cs typeface="Times New Roman" panose="02020603050405020304" pitchFamily="18" charset="0"/>
              </a:rPr>
              <a:t>Ge(</a:t>
            </a:r>
            <a:r>
              <a:rPr lang="en-US" i="1" dirty="0" err="1" smtClean="0">
                <a:cs typeface="Times New Roman" panose="02020603050405020304" pitchFamily="18" charset="0"/>
              </a:rPr>
              <a:t>p</a:t>
            </a:r>
            <a:r>
              <a:rPr lang="en-US" dirty="0" err="1" smtClean="0">
                <a:cs typeface="Times New Roman" panose="02020603050405020304" pitchFamily="18" charset="0"/>
              </a:rPr>
              <a:t>,</a:t>
            </a:r>
            <a:r>
              <a:rPr lang="en-US" i="1" dirty="0" err="1" smtClean="0">
                <a:cs typeface="Times New Roman" panose="02020603050405020304" pitchFamily="18" charset="0"/>
              </a:rPr>
              <a:t>γ</a:t>
            </a:r>
            <a:r>
              <a:rPr lang="en-US" dirty="0" smtClean="0">
                <a:cs typeface="Times New Roman" panose="02020603050405020304" pitchFamily="18" charset="0"/>
              </a:rPr>
              <a:t>)</a:t>
            </a:r>
            <a:r>
              <a:rPr lang="en-US" baseline="30000" dirty="0" smtClean="0">
                <a:cs typeface="Times New Roman" panose="02020603050405020304" pitchFamily="18" charset="0"/>
              </a:rPr>
              <a:t>65</a:t>
            </a:r>
            <a:r>
              <a:rPr lang="en-US" dirty="0" smtClean="0">
                <a:cs typeface="Times New Roman" panose="02020603050405020304" pitchFamily="18" charset="0"/>
              </a:rPr>
              <a:t>As rate.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We propose to measure the mass of </a:t>
            </a:r>
            <a:r>
              <a:rPr lang="en-US" baseline="30000" dirty="0" smtClean="0">
                <a:cs typeface="Times New Roman" panose="02020603050405020304" pitchFamily="18" charset="0"/>
              </a:rPr>
              <a:t>66</a:t>
            </a:r>
            <a:r>
              <a:rPr lang="en-US" dirty="0" smtClean="0">
                <a:cs typeface="Times New Roman" panose="02020603050405020304" pitchFamily="18" charset="0"/>
              </a:rPr>
              <a:t>Se, higher precision of mass </a:t>
            </a:r>
            <a:r>
              <a:rPr lang="en-US" baseline="30000" dirty="0" smtClean="0">
                <a:cs typeface="Times New Roman" panose="02020603050405020304" pitchFamily="18" charset="0"/>
              </a:rPr>
              <a:t>65</a:t>
            </a:r>
            <a:r>
              <a:rPr lang="en-US" dirty="0" smtClean="0">
                <a:cs typeface="Times New Roman" panose="02020603050405020304" pitchFamily="18" charset="0"/>
              </a:rPr>
              <a:t>As, and nuclear structure of both nuclei.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Further investigation with hydrodynamic XRB models…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Summary &amp;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982" y="1328306"/>
            <a:ext cx="8635478" cy="3131551"/>
          </a:xfrm>
        </p:spPr>
        <p:txBody>
          <a:bodyPr/>
          <a:lstStyle/>
          <a:p>
            <a:r>
              <a:rPr lang="en-US" dirty="0" smtClean="0"/>
              <a:t>National </a:t>
            </a:r>
            <a:r>
              <a:rPr lang="en-US" dirty="0"/>
              <a:t>Natural Science Foundation of China (Nos. 11490562, 11135005, U1432125, U1232208) and the Major State Basic Research Development Program of China (2013CB834406). </a:t>
            </a:r>
            <a:endParaRPr lang="en-US" dirty="0" smtClean="0"/>
          </a:p>
          <a:p>
            <a:r>
              <a:rPr lang="en-US" dirty="0" smtClean="0"/>
              <a:t>YHL </a:t>
            </a:r>
            <a:r>
              <a:rPr lang="en-US" dirty="0"/>
              <a:t>gratefully acknowledges the financial supports from Ministry of Science and Technology of China (Talented Young Scientist Program) and from the China Postdoctoral Science Foundation (2014M562481). </a:t>
            </a:r>
            <a:endParaRPr lang="en-US" dirty="0" smtClean="0"/>
          </a:p>
          <a:p>
            <a:r>
              <a:rPr lang="en-US" dirty="0" smtClean="0"/>
              <a:t>AP </a:t>
            </a:r>
            <a:r>
              <a:rPr lang="en-US" dirty="0"/>
              <a:t>was supported by the Spanish MICINN under Grant No. AYA2013-42762.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Acknowledgments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6982" y="4459857"/>
            <a:ext cx="8635478" cy="184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you…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2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1569" y="5789835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Model: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Woosley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Heger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eger_burst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41" y="515913"/>
            <a:ext cx="7367013" cy="57523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536154" y="506494"/>
            <a:ext cx="586910" cy="5761743"/>
            <a:chOff x="7942643" y="835871"/>
            <a:chExt cx="553359" cy="54323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2643" y="1397479"/>
              <a:ext cx="552897" cy="487075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3105" y="835871"/>
              <a:ext cx="552897" cy="61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57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X-ray </a:t>
            </a:r>
            <a:r>
              <a:rPr lang="en-US" dirty="0" smtClean="0"/>
              <a:t>burst (XRB)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15" y="1211627"/>
            <a:ext cx="8856603" cy="5036780"/>
          </a:xfrm>
        </p:spPr>
        <p:txBody>
          <a:bodyPr>
            <a:noAutofit/>
          </a:bodyPr>
          <a:lstStyle/>
          <a:p>
            <a:r>
              <a:rPr lang="en-US" sz="1500" dirty="0" smtClean="0"/>
              <a:t>discovered independently by </a:t>
            </a:r>
            <a:r>
              <a:rPr lang="en-US" sz="1500" dirty="0" err="1" smtClean="0"/>
              <a:t>Belian</a:t>
            </a:r>
            <a:r>
              <a:rPr lang="en-US" sz="1500" dirty="0" smtClean="0"/>
              <a:t> et al. (1976) and </a:t>
            </a:r>
            <a:r>
              <a:rPr lang="en-US" sz="1500" dirty="0" err="1" smtClean="0"/>
              <a:t>Grindlay</a:t>
            </a:r>
            <a:r>
              <a:rPr lang="en-US" sz="1500" dirty="0" smtClean="0"/>
              <a:t> et al. (1976)</a:t>
            </a:r>
          </a:p>
          <a:p>
            <a:r>
              <a:rPr lang="en-US" sz="1500" dirty="0" smtClean="0"/>
              <a:t>The stellar binary system is close enough to permit mass transfer.</a:t>
            </a:r>
          </a:p>
          <a:p>
            <a:r>
              <a:rPr lang="en-US" sz="1500" dirty="0" smtClean="0"/>
              <a:t>The solar-type matter flow forms an accretion disk surrounding the neutron star and ultimately accumulates on its surface, building up an envelope in semi-degenerate conditions. </a:t>
            </a:r>
            <a:endParaRPr lang="en-US" sz="1500" dirty="0"/>
          </a:p>
          <a:p>
            <a:r>
              <a:rPr lang="en-US" sz="1500" dirty="0" smtClean="0"/>
              <a:t>As material piles up on top of the neutron star, the envelope is heated up without any significant expansion due to degeneracy, driving a violent thermonuclear runaway.</a:t>
            </a:r>
          </a:p>
          <a:p>
            <a:r>
              <a:rPr lang="en-US" sz="1500" dirty="0" smtClean="0"/>
              <a:t>Drive nucleosynthesis along the proton-rich side:</a:t>
            </a:r>
          </a:p>
          <a:p>
            <a:pPr marL="0" indent="0">
              <a:buNone/>
            </a:pPr>
            <a:r>
              <a:rPr lang="en-US" sz="1500" dirty="0" smtClean="0">
                <a:sym typeface="Symbol" panose="05050102010706020507" pitchFamily="18" charset="2"/>
              </a:rPr>
              <a:t>	</a:t>
            </a:r>
            <a:r>
              <a:rPr lang="en-US" sz="1500" dirty="0" err="1" smtClean="0"/>
              <a:t>rp</a:t>
            </a:r>
            <a:r>
              <a:rPr lang="en-US" sz="1500" dirty="0" smtClean="0"/>
              <a:t> </a:t>
            </a:r>
            <a:r>
              <a:rPr lang="en-US" sz="1500" dirty="0"/>
              <a:t>process [(p,</a:t>
            </a:r>
            <a:r>
              <a:rPr lang="en-US" sz="1500" dirty="0">
                <a:sym typeface="Symbol" panose="05050102010706020507" pitchFamily="18" charset="2"/>
              </a:rPr>
              <a:t> </a:t>
            </a:r>
            <a:r>
              <a:rPr lang="en-US" sz="1500" dirty="0"/>
              <a:t>) reactions ] </a:t>
            </a:r>
            <a:r>
              <a:rPr lang="en-US" sz="1500" dirty="0" smtClean="0"/>
              <a:t>(</a:t>
            </a:r>
            <a:r>
              <a:rPr lang="en-US" sz="1500" b="1" dirty="0" smtClean="0"/>
              <a:t>main process</a:t>
            </a:r>
            <a:r>
              <a:rPr lang="en-US" sz="1500" dirty="0" smtClean="0"/>
              <a:t>)</a:t>
            </a:r>
            <a:br>
              <a:rPr lang="en-US" sz="1500" dirty="0" smtClean="0"/>
            </a:br>
            <a:r>
              <a:rPr lang="en-US" sz="1500" dirty="0" smtClean="0"/>
              <a:t>	</a:t>
            </a:r>
            <a:r>
              <a:rPr lang="en-US" sz="1500" dirty="0" smtClean="0">
                <a:sym typeface="Symbol" panose="05050102010706020507" pitchFamily="18" charset="2"/>
              </a:rPr>
              <a:t></a:t>
            </a:r>
            <a:r>
              <a:rPr lang="en-US" sz="1500" dirty="0" smtClean="0"/>
              <a:t>p process [a sequence of (</a:t>
            </a:r>
            <a:r>
              <a:rPr lang="en-US" sz="1500" dirty="0">
                <a:sym typeface="Symbol" panose="05050102010706020507" pitchFamily="18" charset="2"/>
              </a:rPr>
              <a:t></a:t>
            </a:r>
            <a:r>
              <a:rPr lang="en-US" sz="1500" dirty="0" smtClean="0"/>
              <a:t>,p), (p,</a:t>
            </a:r>
            <a:r>
              <a:rPr lang="en-US" sz="1500" dirty="0">
                <a:sym typeface="Symbol" panose="05050102010706020507" pitchFamily="18" charset="2"/>
              </a:rPr>
              <a:t> </a:t>
            </a:r>
            <a:r>
              <a:rPr lang="en-US" sz="1500" dirty="0" smtClean="0"/>
              <a:t>) reactions ]</a:t>
            </a:r>
            <a:br>
              <a:rPr lang="en-US" sz="1500" dirty="0" smtClean="0"/>
            </a:br>
            <a:r>
              <a:rPr lang="en-US" sz="1500" dirty="0" smtClean="0"/>
              <a:t>	3</a:t>
            </a:r>
            <a:r>
              <a:rPr lang="en-US" sz="1500" dirty="0" smtClean="0">
                <a:sym typeface="Symbol" panose="05050102010706020507" pitchFamily="18" charset="2"/>
              </a:rPr>
              <a:t></a:t>
            </a:r>
            <a:r>
              <a:rPr lang="en-US" altLang="zh-CN" sz="1500" dirty="0" smtClean="0"/>
              <a:t>-reaction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	β+ decay (occasionally)</a:t>
            </a:r>
          </a:p>
          <a:p>
            <a:r>
              <a:rPr lang="en-US" sz="1500" dirty="0" smtClean="0"/>
              <a:t>reaching </a:t>
            </a:r>
            <a:r>
              <a:rPr lang="en-US" sz="1500" i="1" dirty="0" smtClean="0"/>
              <a:t>A</a:t>
            </a:r>
            <a:r>
              <a:rPr lang="en-US" sz="1500" dirty="0" smtClean="0"/>
              <a:t>&gt;60 and even </a:t>
            </a:r>
            <a:r>
              <a:rPr lang="en-US" sz="1500" i="1" dirty="0" smtClean="0"/>
              <a:t>A</a:t>
            </a:r>
            <a:r>
              <a:rPr lang="en-US" sz="1500" dirty="0" smtClean="0"/>
              <a:t>&gt;100</a:t>
            </a:r>
          </a:p>
          <a:p>
            <a:r>
              <a:rPr lang="en-US" sz="1500" dirty="0"/>
              <a:t>Burst energies: 10^39 – 10^40 ergs; timescales: 10 – 100s; recurrence times: hours – days; max. temperatures: 1 – 2 GK; densities: ~10^6 g/cm3</a:t>
            </a:r>
            <a:r>
              <a:rPr lang="en-US" sz="1500" dirty="0" smtClean="0"/>
              <a:t>.</a:t>
            </a: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Parikh+ (2008, 2009, 2013), Schatz+ (1999)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Type I X-ray 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r>
              <a:rPr lang="en-US" dirty="0" smtClean="0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</a:t>
            </a:r>
            <a:r>
              <a:rPr lang="en-US" dirty="0"/>
              <a:t>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858" y="3013268"/>
            <a:ext cx="4480900" cy="3979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Rolfs &amp; Rodney (1988), </a:t>
            </a:r>
            <a:r>
              <a:rPr lang="en-US" dirty="0" err="1" smtClean="0"/>
              <a:t>Iliadis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Reaction rates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r>
              <a:rPr lang="en-US" dirty="0" smtClean="0"/>
              <a:t>/20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7615" y="1327320"/>
                <a:ext cx="8984376" cy="15901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3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3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3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3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sz="3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3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US" sz="30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𝑑𝑐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mol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5" y="1327320"/>
                <a:ext cx="8984376" cy="15901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250182" y="3665962"/>
            <a:ext cx="2968109" cy="39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resonant reaction rate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44388" y="3665962"/>
            <a:ext cx="2544776" cy="39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direct capture rate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1734237" y="2917435"/>
            <a:ext cx="715665" cy="748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589803" y="2915606"/>
            <a:ext cx="265110" cy="750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8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sted-image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15605" y="1257402"/>
            <a:ext cx="7289013" cy="5123593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X-ray </a:t>
            </a:r>
            <a:r>
              <a:rPr lang="en-US" dirty="0" smtClean="0"/>
              <a:t>burst (XRB)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Type I X-ray 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3403" y="1812777"/>
            <a:ext cx="3692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stellar binary system is close enough to permit mass transfer.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386" y="26804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solar-type matter flow forms an accretion disk surrounding the neutron star and ultimately accumulates on its surface, building up an envelope in semi-degenerate conditions.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3925" y="468447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As material piles up on top of the neutron star, the envelope is heated up without any significant expansion due to degeneracy, driving a violent thermonuclear runaway.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507" y="1166445"/>
            <a:ext cx="858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Discovered </a:t>
            </a:r>
            <a:r>
              <a:rPr lang="en-US" dirty="0"/>
              <a:t>independently by </a:t>
            </a:r>
            <a:r>
              <a:rPr lang="en-US" dirty="0" err="1" smtClean="0"/>
              <a:t>Belian</a:t>
            </a:r>
            <a:r>
              <a:rPr lang="en-US" dirty="0" smtClean="0"/>
              <a:t>+. </a:t>
            </a:r>
            <a:r>
              <a:rPr lang="en-US" dirty="0"/>
              <a:t>(1976) and </a:t>
            </a:r>
            <a:r>
              <a:rPr lang="en-US" dirty="0" err="1" smtClean="0"/>
              <a:t>Grindlay</a:t>
            </a:r>
            <a:r>
              <a:rPr lang="en-US" dirty="0" smtClean="0"/>
              <a:t>+. </a:t>
            </a:r>
            <a:r>
              <a:rPr lang="en-US" dirty="0"/>
              <a:t>(1976)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59525" y="2260121"/>
            <a:ext cx="1362973" cy="948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771900" y="2260121"/>
            <a:ext cx="187625" cy="2424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15605" y="6103996"/>
            <a:ext cx="2607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  <a:latin typeface="Arial-ItalicMT"/>
              </a:rPr>
              <a:t>Image from David</a:t>
            </a:r>
            <a:r>
              <a:rPr lang="en-US" sz="1200" i="1" dirty="0">
                <a:solidFill>
                  <a:srgbClr val="FFFFFF"/>
                </a:solidFill>
                <a:latin typeface="Arial-ItalicMT"/>
              </a:rPr>
              <a:t>. A. Hardy / STFC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06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Capture </a:t>
            </a:r>
            <a:r>
              <a:rPr lang="en-US" dirty="0" smtClean="0"/>
              <a:t>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100" y="3372022"/>
            <a:ext cx="4480900" cy="3979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Rolfs &amp; Rodney (1988), </a:t>
            </a:r>
            <a:r>
              <a:rPr lang="en-US" dirty="0" err="1" smtClean="0"/>
              <a:t>Iliadis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Reaction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r>
              <a:rPr lang="en-US" dirty="0" smtClean="0"/>
              <a:t>/20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71" y="4121060"/>
                <a:ext cx="9135529" cy="1238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5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83</m:t>
                      </m:r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Sup>
                        <m:sSubSupPr>
                          <m:ctrlPr>
                            <a:rPr lang="en-US" sz="2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−2/3</m:t>
                          </m:r>
                        </m:sup>
                      </m:sSubSup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4.249</m:t>
                          </m:r>
                          <m:sSup>
                            <m:sSup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p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9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" y="4121060"/>
                <a:ext cx="9135529" cy="12385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394424" y="2339449"/>
                <a:ext cx="17527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mol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424" y="2339449"/>
                <a:ext cx="1752788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1173940"/>
                <a:ext cx="9144000" cy="1136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𝜋𝜇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𝑘𝑇</m:t>
                              </m:r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  <m:nary>
                        <m:naryPr>
                          <m:ctrlPr>
                            <a:rPr lang="en-US" sz="2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5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5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73940"/>
                <a:ext cx="9144000" cy="11366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1733" y="2601283"/>
                <a:ext cx="4774720" cy="6388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barrier penetrability,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rad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733" y="2601283"/>
                <a:ext cx="4774720" cy="638829"/>
              </a:xfrm>
              <a:prstGeom prst="rect">
                <a:avLst/>
              </a:prstGeom>
              <a:blipFill rotWithShape="0">
                <a:blip r:embed="rId6"/>
                <a:stretch>
                  <a:fillRect l="-332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1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reaction </a:t>
            </a:r>
            <a:r>
              <a:rPr lang="en-US" dirty="0" smtClean="0"/>
              <a:t>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100" y="2507599"/>
            <a:ext cx="4480900" cy="3979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Rolfs &amp; Rodney (1988), </a:t>
            </a:r>
            <a:r>
              <a:rPr lang="en-US" dirty="0" err="1" smtClean="0"/>
              <a:t>Iliadis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Reaction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r>
              <a:rPr lang="en-US" dirty="0" smtClean="0"/>
              <a:t>/20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99" y="1310290"/>
                <a:ext cx="9116030" cy="8644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𝑒𝑠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=1.54</m:t>
                      </m:r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𝜔𝛾</m:t>
                      </m:r>
                      <m:r>
                        <m:rPr>
                          <m:nor/>
                        </m:rPr>
                        <a:rPr lang="en-US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11.605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9" y="1310290"/>
                <a:ext cx="9116030" cy="8644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101088" y="3016918"/>
            <a:ext cx="6330977" cy="1503813"/>
            <a:chOff x="1101088" y="3016918"/>
            <a:chExt cx="6330977" cy="1503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101088" y="3016918"/>
                  <a:ext cx="6270113" cy="9048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𝜔𝛾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latin typeface="Symbol" panose="05050102010706020507" pitchFamily="18" charset="2"/>
                                </a:rPr>
                                <m:t>G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latin typeface="Symbol" panose="05050102010706020507" pitchFamily="18" charset="2"/>
                                </a:rPr>
                                <m:t>G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latin typeface="Symbol" panose="05050102010706020507" pitchFamily="18" charset="2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3000" dirty="0" smtClean="0"/>
                    <a:t>,  </a:t>
                  </a:r>
                  <a:r>
                    <a:rPr lang="en-US" sz="3000" dirty="0" smtClean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200">
                              <a:latin typeface="Symbol" panose="05050102010706020507" pitchFamily="18" charset="2"/>
                            </a:rPr>
                            <m:t>G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m:rPr>
                              <m:nor/>
                            </m:rPr>
                            <a:rPr lang="en-US" sz="3200">
                              <a:latin typeface="Symbol" panose="05050102010706020507" pitchFamily="18" charset="2"/>
                            </a:rPr>
                            <m:t>G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200">
                              <a:latin typeface="Symbol" panose="05050102010706020507" pitchFamily="18" charset="2"/>
                            </a:rPr>
                            <m:t>G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a14:m>
                  <a:r>
                    <a:rPr lang="en-US" sz="3000" dirty="0"/>
                    <a:t> 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088" y="3016918"/>
                  <a:ext cx="6270113" cy="9048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61952" y="3997126"/>
                  <a:ext cx="6270113" cy="5236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200">
                              <a:latin typeface="Symbol" panose="05050102010706020507" pitchFamily="18" charset="2"/>
                            </a:rPr>
                            <m:t>G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𝑙𝑗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𝑛𝑙𝑗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latin typeface="Symbol" panose="05050102010706020507" pitchFamily="18" charset="2"/>
                                </a:rPr>
                                <m:t>G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𝑛𝑙𝑗</m:t>
                              </m:r>
                            </m:e>
                          </m:d>
                        </m:e>
                      </m:nary>
                    </m:oMath>
                  </a14:m>
                  <a:r>
                    <a:rPr lang="en-US" sz="3000" dirty="0"/>
                    <a:t>,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952" y="3997126"/>
                  <a:ext cx="6270113" cy="52360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4419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25518" y="4596076"/>
            <a:ext cx="6585298" cy="1479647"/>
            <a:chOff x="725518" y="4596076"/>
            <a:chExt cx="6585298" cy="1479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40703" y="4596076"/>
                  <a:ext cx="6270113" cy="7723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200">
                              <a:latin typeface="Symbol" panose="05050102010706020507" pitchFamily="18" charset="2"/>
                            </a:rPr>
                            <m:t>G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𝑛𝑙𝑗</m:t>
                          </m:r>
                        </m:e>
                      </m:d>
                    </m:oMath>
                  </a14:m>
                  <a:r>
                    <a:rPr lang="en-US" sz="3000" dirty="0"/>
                    <a:t>,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703" y="4596076"/>
                  <a:ext cx="6270113" cy="77239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8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25518" y="5321991"/>
                  <a:ext cx="5480549" cy="7537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𝑘𝑅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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den>
                      </m:f>
                    </m:oMath>
                  </a14:m>
                  <a:r>
                    <a:rPr lang="en-US" sz="3000" dirty="0"/>
                    <a:t>, </a:t>
                  </a:r>
                  <a14:m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  <m:r>
                        <a:rPr lang="en-US" sz="30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00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18" y="5321991"/>
                  <a:ext cx="5480549" cy="7537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032" b="-4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432065" y="2174694"/>
                <a:ext cx="17527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mol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065" y="2174694"/>
                <a:ext cx="175278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abundances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r>
              <a:rPr lang="en-US" dirty="0" smtClean="0"/>
              <a:t>/20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1201673"/>
            <a:ext cx="4568227" cy="3005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201673"/>
            <a:ext cx="4572000" cy="3005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193"/>
            <a:ext cx="4560652" cy="2607332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388940"/>
            <a:ext cx="4658597" cy="26811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2896" y="4221110"/>
            <a:ext cx="4242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only</a:t>
            </a:r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977442" y="4207339"/>
            <a:ext cx="4162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present 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only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307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Nuclear </a:t>
            </a:r>
            <a:r>
              <a:rPr lang="en-US" sz="3600" dirty="0"/>
              <a:t>energy generation rates </a:t>
            </a:r>
            <a:r>
              <a:rPr lang="en-US" sz="3600" dirty="0" smtClean="0"/>
              <a:t>during </a:t>
            </a:r>
            <a:r>
              <a:rPr lang="en-US" sz="3600" dirty="0"/>
              <a:t>the burst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One-zone </a:t>
            </a:r>
            <a:r>
              <a:rPr lang="en-US" sz="2000" b="1" dirty="0"/>
              <a:t>XRB </a:t>
            </a:r>
            <a:r>
              <a:rPr lang="en-US" sz="2000" b="1" dirty="0" smtClean="0"/>
              <a:t>simulation (K04 model)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r>
              <a:rPr lang="en-US" dirty="0" smtClean="0"/>
              <a:t>/20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1201673"/>
            <a:ext cx="4568227" cy="3005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201673"/>
            <a:ext cx="4572000" cy="3005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" y="1267963"/>
            <a:ext cx="3974054" cy="296148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68" y="1267963"/>
            <a:ext cx="3912169" cy="29153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2896" y="4221110"/>
            <a:ext cx="4242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Ge(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only</a:t>
            </a:r>
            <a:endParaRPr lang="en-US" sz="3000" dirty="0"/>
          </a:p>
        </p:txBody>
      </p:sp>
      <p:sp>
        <p:nvSpPr>
          <p:cNvPr id="16" name="Rectangle 15"/>
          <p:cNvSpPr/>
          <p:nvPr/>
        </p:nvSpPr>
        <p:spPr>
          <a:xfrm>
            <a:off x="4977442" y="4207339"/>
            <a:ext cx="4162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replaced with present 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As(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only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255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15605" y="1257402"/>
            <a:ext cx="7289013" cy="5123593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X-ray </a:t>
            </a:r>
            <a:r>
              <a:rPr lang="en-US" dirty="0" smtClean="0"/>
              <a:t>burst (XRB)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Type I X-ray 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3403" y="1812777"/>
            <a:ext cx="3692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stellar binary system is close enough to permit mass transfer.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386" y="26804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solar-type matter flow forms an accretion disk surrounding the neutron star and ultimately accumulates on its surface, building up an envelope in semi-degenerate conditions.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3925" y="468447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As material piles up on top of the neutron star, the envelope is heated up without any significant expansion due to degeneracy, driving a violent thermonuclear runaway.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22431" y="4157770"/>
            <a:ext cx="149470" cy="526700"/>
          </a:xfrm>
          <a:prstGeom prst="straightConnector1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15605" y="6103996"/>
            <a:ext cx="2607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  <a:latin typeface="Arial-ItalicMT"/>
              </a:rPr>
              <a:t>Image from David</a:t>
            </a:r>
            <a:r>
              <a:rPr lang="en-US" sz="1200" i="1" dirty="0">
                <a:solidFill>
                  <a:srgbClr val="FFFFFF"/>
                </a:solidFill>
                <a:latin typeface="Arial-ItalicMT"/>
              </a:rPr>
              <a:t>. A. Hardy / STFC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77507" y="1166445"/>
            <a:ext cx="858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Discovered </a:t>
            </a:r>
            <a:r>
              <a:rPr lang="en-US" dirty="0"/>
              <a:t>independently by </a:t>
            </a:r>
            <a:r>
              <a:rPr lang="en-US" dirty="0" err="1" smtClean="0"/>
              <a:t>Belian</a:t>
            </a:r>
            <a:r>
              <a:rPr lang="en-US" dirty="0" smtClean="0"/>
              <a:t>+. </a:t>
            </a:r>
            <a:r>
              <a:rPr lang="en-US" dirty="0"/>
              <a:t>(1976) and </a:t>
            </a:r>
            <a:r>
              <a:rPr lang="en-US" dirty="0" err="1" smtClean="0"/>
              <a:t>Grindlay</a:t>
            </a:r>
            <a:r>
              <a:rPr lang="en-US" dirty="0" smtClean="0"/>
              <a:t>+. </a:t>
            </a:r>
            <a:r>
              <a:rPr lang="en-US" dirty="0"/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11816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15605" y="1257402"/>
            <a:ext cx="7289013" cy="5123593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X-ray </a:t>
            </a:r>
            <a:r>
              <a:rPr lang="en-US" dirty="0" smtClean="0"/>
              <a:t>burst (XRB)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Type I X-ray 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3403" y="1812777"/>
            <a:ext cx="3692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stellar binary system is close enough to permit mass transfer.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386" y="26804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solar-type matter flow forms an accretion disk surrounding the neutron star and ultimately accumulates on its surface, building up an envelope in semi-degenerate conditions.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3925" y="468447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As material piles up on top of the neutron star, the envelope is heated up without any significant expansion due to degeneracy, driving a violent thermonuclear runaway.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771901" y="4684470"/>
            <a:ext cx="1003485" cy="249839"/>
          </a:xfrm>
          <a:prstGeom prst="straightConnector1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15605" y="6103996"/>
            <a:ext cx="2607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  <a:latin typeface="Arial-ItalicMT"/>
              </a:rPr>
              <a:t>Image from David</a:t>
            </a:r>
            <a:r>
              <a:rPr lang="en-US" sz="1200" i="1" dirty="0">
                <a:solidFill>
                  <a:srgbClr val="FFFFFF"/>
                </a:solidFill>
                <a:latin typeface="Arial-ItalicMT"/>
              </a:rPr>
              <a:t>. A. Hardy / STFC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77507" y="1166445"/>
            <a:ext cx="858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Discovered </a:t>
            </a:r>
            <a:r>
              <a:rPr lang="en-US" dirty="0"/>
              <a:t>independently by </a:t>
            </a:r>
            <a:r>
              <a:rPr lang="en-US" dirty="0" err="1" smtClean="0"/>
              <a:t>Belian</a:t>
            </a:r>
            <a:r>
              <a:rPr lang="en-US" dirty="0" smtClean="0"/>
              <a:t>+. </a:t>
            </a:r>
            <a:r>
              <a:rPr lang="en-US" dirty="0"/>
              <a:t>(1976) and </a:t>
            </a:r>
            <a:r>
              <a:rPr lang="en-US" dirty="0" err="1" smtClean="0"/>
              <a:t>Grindlay</a:t>
            </a:r>
            <a:r>
              <a:rPr lang="en-US" dirty="0" smtClean="0"/>
              <a:t>+. </a:t>
            </a:r>
            <a:r>
              <a:rPr lang="en-US" dirty="0"/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5224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15605" y="1257402"/>
            <a:ext cx="7289013" cy="5123593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X-ray </a:t>
            </a:r>
            <a:r>
              <a:rPr lang="en-US" dirty="0" smtClean="0"/>
              <a:t>burst (XRB)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Type I X-ray 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3403" y="1812777"/>
            <a:ext cx="6214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Drive nucleosynthesis along the proton-rich side:</a:t>
            </a:r>
          </a:p>
          <a:p>
            <a:r>
              <a:rPr lang="en-US" dirty="0">
                <a:sym typeface="Symbol" panose="05050102010706020507" pitchFamily="18" charset="2"/>
              </a:rPr>
              <a:t>	</a:t>
            </a:r>
            <a:r>
              <a:rPr lang="en-US" i="1" dirty="0" err="1"/>
              <a:t>rp</a:t>
            </a:r>
            <a:r>
              <a:rPr lang="en-US" dirty="0"/>
              <a:t> process [(p,</a:t>
            </a:r>
            <a:r>
              <a:rPr lang="en-US" dirty="0">
                <a:sym typeface="Symbol" panose="05050102010706020507" pitchFamily="18" charset="2"/>
              </a:rPr>
              <a:t> </a:t>
            </a:r>
            <a:r>
              <a:rPr lang="en-US" dirty="0"/>
              <a:t>) reactions ] (</a:t>
            </a:r>
            <a:r>
              <a:rPr lang="en-US" b="1" dirty="0"/>
              <a:t>main process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ym typeface="Symbol" panose="05050102010706020507" pitchFamily="18" charset="2"/>
              </a:rPr>
              <a:t></a:t>
            </a:r>
            <a:r>
              <a:rPr lang="en-US" dirty="0"/>
              <a:t>p process [a sequence of (</a:t>
            </a:r>
            <a:r>
              <a:rPr lang="en-US" dirty="0">
                <a:sym typeface="Symbol" panose="05050102010706020507" pitchFamily="18" charset="2"/>
              </a:rPr>
              <a:t></a:t>
            </a:r>
            <a:r>
              <a:rPr lang="en-US" dirty="0"/>
              <a:t>,p), (p,</a:t>
            </a:r>
            <a:r>
              <a:rPr lang="en-US" dirty="0">
                <a:sym typeface="Symbol" panose="05050102010706020507" pitchFamily="18" charset="2"/>
              </a:rPr>
              <a:t> </a:t>
            </a:r>
            <a:r>
              <a:rPr lang="en-US" dirty="0"/>
              <a:t>) reactions ]</a:t>
            </a:r>
            <a:br>
              <a:rPr lang="en-US" dirty="0"/>
            </a:br>
            <a:r>
              <a:rPr lang="en-US" dirty="0"/>
              <a:t>	3</a:t>
            </a:r>
            <a:r>
              <a:rPr lang="en-US" dirty="0">
                <a:sym typeface="Symbol" panose="05050102010706020507" pitchFamily="18" charset="2"/>
              </a:rPr>
              <a:t></a:t>
            </a:r>
            <a:r>
              <a:rPr lang="en-US" altLang="zh-CN" dirty="0"/>
              <a:t>-reaction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β+ decay (occasionally)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386" y="35517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Reaching </a:t>
            </a:r>
            <a:r>
              <a:rPr lang="en-US" i="1" dirty="0"/>
              <a:t>A</a:t>
            </a:r>
            <a:r>
              <a:rPr lang="en-US" dirty="0"/>
              <a:t>&gt;60 and even </a:t>
            </a:r>
            <a:r>
              <a:rPr lang="en-US" i="1" dirty="0"/>
              <a:t>A</a:t>
            </a:r>
            <a:r>
              <a:rPr lang="en-US" dirty="0"/>
              <a:t>&gt;100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78306" y="4189351"/>
                <a:ext cx="4572000" cy="17966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 smtClean="0"/>
                  <a:t>Burst energies: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ergs; </a:t>
                </a:r>
                <a:endParaRPr lang="en-US" dirty="0" smtClean="0"/>
              </a:p>
              <a:p>
                <a:r>
                  <a:rPr lang="en-US" dirty="0" smtClean="0"/>
                  <a:t>timescales</a:t>
                </a:r>
                <a:r>
                  <a:rPr lang="en-US" dirty="0"/>
                  <a:t>: 10 – 100s; </a:t>
                </a:r>
                <a:endParaRPr lang="en-US" dirty="0" smtClean="0"/>
              </a:p>
              <a:p>
                <a:r>
                  <a:rPr lang="en-US" dirty="0" smtClean="0"/>
                  <a:t>recurrence </a:t>
                </a:r>
                <a:r>
                  <a:rPr lang="en-US" dirty="0"/>
                  <a:t>times: hours – days; max. temperatures: 1 – 2 GK; </a:t>
                </a:r>
                <a:endParaRPr lang="en-US" dirty="0" smtClean="0"/>
              </a:p>
              <a:p>
                <a:r>
                  <a:rPr lang="en-US" dirty="0" smtClean="0"/>
                  <a:t>densities</a:t>
                </a:r>
                <a:r>
                  <a:rPr lang="en-US" dirty="0"/>
                  <a:t>: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6" y="4189351"/>
                <a:ext cx="4572000" cy="1796646"/>
              </a:xfrm>
              <a:prstGeom prst="rect">
                <a:avLst/>
              </a:prstGeom>
              <a:blipFill rotWithShape="0">
                <a:blip r:embed="rId4"/>
                <a:stretch>
                  <a:fillRect l="-1067" t="-1695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820120" y="6103996"/>
            <a:ext cx="33385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Parikh+ (2008, 2009, 2013), Schatz+ (1999)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97109" y="6096299"/>
            <a:ext cx="2607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  <a:latin typeface="Arial-ItalicMT"/>
              </a:rPr>
              <a:t>Image from David</a:t>
            </a:r>
            <a:r>
              <a:rPr lang="en-US" sz="1200" i="1" dirty="0">
                <a:solidFill>
                  <a:srgbClr val="FFFFFF"/>
                </a:solidFill>
                <a:latin typeface="Arial-ItalicMT"/>
              </a:rPr>
              <a:t>. A. Hardy / STFC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177507" y="1166445"/>
            <a:ext cx="858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Discovered </a:t>
            </a:r>
            <a:r>
              <a:rPr lang="en-US" dirty="0"/>
              <a:t>independently by </a:t>
            </a:r>
            <a:r>
              <a:rPr lang="en-US" dirty="0" err="1" smtClean="0"/>
              <a:t>Belian</a:t>
            </a:r>
            <a:r>
              <a:rPr lang="en-US" dirty="0" smtClean="0"/>
              <a:t>+. </a:t>
            </a:r>
            <a:r>
              <a:rPr lang="en-US" dirty="0"/>
              <a:t>(1976) and </a:t>
            </a:r>
            <a:r>
              <a:rPr lang="en-US" dirty="0" err="1" smtClean="0"/>
              <a:t>Grindlay</a:t>
            </a:r>
            <a:r>
              <a:rPr lang="en-US" dirty="0" smtClean="0"/>
              <a:t>+. </a:t>
            </a:r>
            <a:r>
              <a:rPr lang="en-US" dirty="0"/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19588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15605" y="1257402"/>
            <a:ext cx="7289013" cy="5123593"/>
          </a:xfrm>
          <a:prstGeom prst="rect">
            <a:avLst/>
          </a:prstGeom>
          <a:ln w="3175" cap="flat">
            <a:noFill/>
            <a:miter lim="400000"/>
          </a:ln>
          <a:effectLst>
            <a:outerShdw blurRad="241300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X-ray </a:t>
            </a:r>
            <a:r>
              <a:rPr lang="en-US" dirty="0" smtClean="0"/>
              <a:t>burst (XRB)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/>
              <a:t>Type I X-ray 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97109" y="6096299"/>
            <a:ext cx="2607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  <a:latin typeface="Arial-ItalicMT"/>
              </a:rPr>
              <a:t>Image from David</a:t>
            </a:r>
            <a:r>
              <a:rPr lang="en-US" sz="1200" i="1" dirty="0">
                <a:solidFill>
                  <a:srgbClr val="FFFFFF"/>
                </a:solidFill>
                <a:latin typeface="Arial-ItalicMT"/>
              </a:rPr>
              <a:t>. A. Hardy / STFC</a:t>
            </a:r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5099333" y="4611238"/>
            <a:ext cx="3176770" cy="2011445"/>
            <a:chOff x="8764436" y="2818662"/>
            <a:chExt cx="3176770" cy="2011445"/>
          </a:xfrm>
        </p:grpSpPr>
        <p:pic>
          <p:nvPicPr>
            <p:cNvPr id="17" name="pasted-image-filtered.png"/>
            <p:cNvPicPr/>
            <p:nvPr/>
          </p:nvPicPr>
          <p:blipFill>
            <a:blip r:embed="rId4">
              <a:extLst/>
            </a:blip>
            <a:srcRect r="1664"/>
            <a:stretch>
              <a:fillRect/>
            </a:stretch>
          </p:blipFill>
          <p:spPr>
            <a:xfrm>
              <a:off x="8764436" y="2818662"/>
              <a:ext cx="3130818" cy="177023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8" name="Shape 67"/>
            <p:cNvSpPr/>
            <p:nvPr/>
          </p:nvSpPr>
          <p:spPr>
            <a:xfrm>
              <a:off x="8981677" y="4550706"/>
              <a:ext cx="2959529" cy="2794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 defTabSz="457200">
                <a:defRPr sz="1300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lvl="0">
                <a:defRPr sz="1800"/>
              </a:pPr>
              <a:r>
                <a:rPr sz="1300" dirty="0">
                  <a:solidFill>
                    <a:schemeClr val="tx1"/>
                  </a:solidFill>
                </a:rPr>
                <a:t>Astrophysical Journal, vol. 205, L127,1976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87405" y="2243143"/>
            <a:ext cx="3912176" cy="2124927"/>
            <a:chOff x="4290791" y="2743200"/>
            <a:chExt cx="3912176" cy="2124927"/>
          </a:xfrm>
        </p:grpSpPr>
        <p:sp>
          <p:nvSpPr>
            <p:cNvPr id="19" name="Shape 68"/>
            <p:cNvSpPr/>
            <p:nvPr/>
          </p:nvSpPr>
          <p:spPr>
            <a:xfrm>
              <a:off x="4742903" y="4588726"/>
              <a:ext cx="2945422" cy="2794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 defTabSz="457200">
                <a:defRPr sz="1300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lvl="0">
                <a:defRPr sz="1800"/>
              </a:pPr>
              <a:r>
                <a:rPr sz="1300" dirty="0">
                  <a:solidFill>
                    <a:schemeClr val="tx1"/>
                  </a:solidFill>
                </a:rPr>
                <a:t>Space Science Reviews 62: 223-389, 1993.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290791" y="2743200"/>
              <a:ext cx="3912176" cy="19030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Multiple_peak_XRB-filtered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90791" y="2816291"/>
              <a:ext cx="3767295" cy="182995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797" y="1015311"/>
            <a:ext cx="1589341" cy="15893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23386" y="1218264"/>
            <a:ext cx="2467438" cy="13863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99" y="2937872"/>
            <a:ext cx="4122512" cy="34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4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</a:t>
            </a:r>
            <a:r>
              <a:rPr lang="en-US" dirty="0"/>
              <a:t>I X-ray </a:t>
            </a:r>
            <a:r>
              <a:rPr lang="en-US" dirty="0" smtClean="0"/>
              <a:t>burst models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Type I X-ray burst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4623262"/>
                  </p:ext>
                </p:extLst>
              </p:nvPr>
            </p:nvGraphicFramePr>
            <p:xfrm>
              <a:off x="279304" y="1457386"/>
              <a:ext cx="8527023" cy="476491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50858"/>
                    <a:gridCol w="1494155"/>
                    <a:gridCol w="1592580"/>
                    <a:gridCol w="17894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properties                       </a:t>
                          </a:r>
                          <a:r>
                            <a:rPr lang="en-US" dirty="0" smtClean="0"/>
                            <a:t>model</a:t>
                          </a:r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K04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F08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Ref.</a:t>
                          </a:r>
                          <a:endParaRPr lang="en-US" sz="1800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Koike+ (2004)</a:t>
                          </a:r>
                          <a:endParaRPr lang="en-US" sz="15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err="1" smtClean="0"/>
                            <a:t>Fisker</a:t>
                          </a:r>
                          <a:r>
                            <a:rPr lang="en-US" sz="1500" dirty="0" smtClean="0"/>
                            <a:t>+ (2008)</a:t>
                          </a:r>
                          <a:endParaRPr lang="en-US" sz="15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Schatz+ (2001)</a:t>
                          </a:r>
                          <a:endParaRPr lang="en-US" sz="15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2.3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0.66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𝑝𝑒𝑎𝑘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GK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1.36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0.993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1.907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/>
                            <a:t>neutron star mass </a:t>
                          </a:r>
                          <a:r>
                            <a:rPr lang="en-US" b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000" b="0" i="0" kern="1200" baseline="-2500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☉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en-US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1.4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𝑁𝑆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km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8.1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surface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3.6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density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0.54 - 1.44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0.207 - 0.514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0.54 - 1.73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210802"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column density of the burning region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2.2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0.79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burst duration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~100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~50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~300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initial (1H,4He,metalicity) </a:t>
                          </a:r>
                          <a:r>
                            <a:rPr lang="en-US" sz="1400" dirty="0" smtClean="0"/>
                            <a:t>by mass</a:t>
                          </a:r>
                          <a:endParaRPr lang="en-US" sz="1400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(0.73,0.25,0.02)</a:t>
                          </a:r>
                          <a:endParaRPr lang="en-US" sz="14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(0.40,0.41,0.19)</a:t>
                          </a:r>
                        </a:p>
                        <a:p>
                          <a:endParaRPr lang="en-US" sz="14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(0.718,0.281,0.001)</a:t>
                          </a:r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4623262"/>
                  </p:ext>
                </p:extLst>
              </p:nvPr>
            </p:nvGraphicFramePr>
            <p:xfrm>
              <a:off x="279304" y="1457386"/>
              <a:ext cx="8527023" cy="476491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50858"/>
                    <a:gridCol w="1494155"/>
                    <a:gridCol w="1592580"/>
                    <a:gridCol w="17894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properties                       model</a:t>
                          </a:r>
                          <a:endParaRPr lang="en-US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K04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F08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sz="1800" dirty="0" smtClean="0"/>
                            <a:t>Ref.</a:t>
                          </a:r>
                          <a:endParaRPr lang="en-US" sz="1800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Koike+ (2004)</a:t>
                          </a:r>
                          <a:endParaRPr lang="en-US" sz="15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err="1" smtClean="0"/>
                            <a:t>Fisker</a:t>
                          </a:r>
                          <a:r>
                            <a:rPr lang="en-US" sz="1500" dirty="0" smtClean="0"/>
                            <a:t>+ (2008)</a:t>
                          </a:r>
                          <a:endParaRPr lang="en-US" sz="15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Schatz+ (2001)</a:t>
                          </a:r>
                          <a:endParaRPr lang="en-US" sz="1500" dirty="0"/>
                        </a:p>
                      </a:txBody>
                      <a:tcPr/>
                    </a:tc>
                  </a:tr>
                  <a:tr h="3746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208197" r="-134391" b="-9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2.3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0.66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293750" r="-134391" b="-845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1.36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0.993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1.907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413115" r="-134391" b="-786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1.4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521667" r="-13439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8.1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914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573846" r="-134391" b="-54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3.6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718033" r="-134391" b="-481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0.54 - 1.44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0.207 - 0.514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0.54 - 1.73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351408" r="-134391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2.2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0.79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167" t="-1050820" r="-134391" b="-149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~100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~50</a:t>
                          </a:r>
                          <a:endParaRPr lang="en-US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~300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initial (1H,4He,metalicity) </a:t>
                          </a:r>
                          <a:r>
                            <a:rPr lang="en-US" sz="1400" dirty="0" smtClean="0"/>
                            <a:t>by mass</a:t>
                          </a:r>
                          <a:endParaRPr lang="en-US" sz="1400" dirty="0"/>
                        </a:p>
                      </a:txBody>
                      <a:tcPr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(0.73,0.25,0.02)</a:t>
                          </a:r>
                          <a:endParaRPr lang="en-US" sz="14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(0.40,0.41,0.19)</a:t>
                          </a:r>
                        </a:p>
                        <a:p>
                          <a:endParaRPr lang="en-US" sz="1400" dirty="0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(0.718,0.281,0.001)</a:t>
                          </a:r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48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rapid proton </a:t>
            </a:r>
            <a:r>
              <a:rPr lang="en-US" sz="3500" dirty="0" smtClean="0"/>
              <a:t>capture (</a:t>
            </a:r>
            <a:r>
              <a:rPr lang="en-US" sz="3500" i="1" dirty="0" err="1" smtClean="0"/>
              <a:t>rp</a:t>
            </a:r>
            <a:r>
              <a:rPr lang="en-US" sz="3500" dirty="0" smtClean="0"/>
              <a:t>)-process</a:t>
            </a:r>
            <a:endParaRPr lang="en-US" sz="35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" y="1190626"/>
            <a:ext cx="7227738" cy="517567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b="1" dirty="0" smtClean="0"/>
              <a:t>Type 1 X-ray burst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r>
              <a:rPr lang="en-US" dirty="0" smtClean="0"/>
              <a:t>/26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517821" y="2687110"/>
            <a:ext cx="3497445" cy="3287338"/>
            <a:chOff x="5482653" y="3018567"/>
            <a:chExt cx="3497445" cy="3287338"/>
          </a:xfrm>
        </p:grpSpPr>
        <p:sp>
          <p:nvSpPr>
            <p:cNvPr id="8" name="Rectangle 7"/>
            <p:cNvSpPr/>
            <p:nvPr/>
          </p:nvSpPr>
          <p:spPr>
            <a:xfrm>
              <a:off x="5482653" y="3018568"/>
              <a:ext cx="3497444" cy="3287337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654" y="3018567"/>
              <a:ext cx="3497444" cy="328733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9307" y="6093345"/>
            <a:ext cx="68392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</a:rPr>
              <a:t>Nuclear chart from </a:t>
            </a:r>
            <a:r>
              <a:rPr lang="en-US" sz="1500" b="1" dirty="0" err="1" smtClean="0">
                <a:solidFill>
                  <a:schemeClr val="bg1"/>
                </a:solidFill>
              </a:rPr>
              <a:t>Langanke</a:t>
            </a:r>
            <a:r>
              <a:rPr lang="en-US" sz="1500" b="1" dirty="0" smtClean="0">
                <a:solidFill>
                  <a:schemeClr val="bg1"/>
                </a:solidFill>
              </a:rPr>
              <a:t> K. &amp; Schatz H, </a:t>
            </a:r>
            <a:r>
              <a:rPr lang="en-US" sz="1500" b="1" dirty="0" err="1" smtClean="0">
                <a:solidFill>
                  <a:schemeClr val="bg1"/>
                </a:solidFill>
              </a:rPr>
              <a:t>Phys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Scr</a:t>
            </a:r>
            <a:r>
              <a:rPr lang="en-US" sz="1500" b="1" dirty="0" smtClean="0">
                <a:solidFill>
                  <a:schemeClr val="bg1"/>
                </a:solidFill>
              </a:rPr>
              <a:t> T152 (2013) 014011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8594</TotalTime>
  <Words>1565</Words>
  <Application>Microsoft Office PowerPoint</Application>
  <PresentationFormat>On-screen Show (4:3)</PresentationFormat>
  <Paragraphs>308</Paragraphs>
  <Slides>33</Slides>
  <Notes>30</Notes>
  <HiddenSlides>7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Arial-ItalicMT</vt:lpstr>
      <vt:lpstr>CMMI12</vt:lpstr>
      <vt:lpstr>CMR12</vt:lpstr>
      <vt:lpstr>KaiTi</vt:lpstr>
      <vt:lpstr>宋体</vt:lpstr>
      <vt:lpstr>Arial</vt:lpstr>
      <vt:lpstr>Arial Rounded MT Bold</vt:lpstr>
      <vt:lpstr>Calibri</vt:lpstr>
      <vt:lpstr>Cambria Math</vt:lpstr>
      <vt:lpstr>Century Gothic</vt:lpstr>
      <vt:lpstr>Symbol</vt:lpstr>
      <vt:lpstr>Times</vt:lpstr>
      <vt:lpstr>Times New Roman</vt:lpstr>
      <vt:lpstr>Wingdings</vt:lpstr>
      <vt:lpstr>Wingdings 3</vt:lpstr>
      <vt:lpstr>Ion</vt:lpstr>
      <vt:lpstr>Image</vt:lpstr>
      <vt:lpstr>The Impact of  New Thermonuclear Reaction Rates  of 64Ge(p,γ)65As and 65As(p,γ)66Se  for Type-I X-ray Bursts</vt:lpstr>
      <vt:lpstr>The Impact of  New Thermonuclear Reaction Rates  of 64Ge(p,γ)65As and 65As(p,γ)66Se  for Type-I X-ray Bursts</vt:lpstr>
      <vt:lpstr>Type I X-ray burst (XRB)</vt:lpstr>
      <vt:lpstr>Type I X-ray burst (XRB)</vt:lpstr>
      <vt:lpstr>Type I X-ray burst (XRB)</vt:lpstr>
      <vt:lpstr>Type I X-ray burst (XRB)</vt:lpstr>
      <vt:lpstr>Type I X-ray burst (XRB)</vt:lpstr>
      <vt:lpstr>Type I X-ray burst models</vt:lpstr>
      <vt:lpstr>rapid proton capture (rp)-process</vt:lpstr>
      <vt:lpstr>rapid proton capture (rp)-process</vt:lpstr>
      <vt:lpstr>rapid proton capture (rp)-process</vt:lpstr>
      <vt:lpstr>rapid proton capture (rp)-process</vt:lpstr>
      <vt:lpstr>Nuclear structure</vt:lpstr>
      <vt:lpstr>Reaction rates</vt:lpstr>
      <vt:lpstr>Contributions of proton capture at different initial states to reaction rates</vt:lpstr>
      <vt:lpstr>Comparisons of present reaction rates with JINA data (REACLIB)</vt:lpstr>
      <vt:lpstr>Comparisons of reaction rates</vt:lpstr>
      <vt:lpstr>Main abundance flows ~64Ge waiting point</vt:lpstr>
      <vt:lpstr>Final abundances</vt:lpstr>
      <vt:lpstr>Final abundances</vt:lpstr>
      <vt:lpstr>Nuclear energy generation rates during the burst</vt:lpstr>
      <vt:lpstr>Nuclear energy generation rates during the burst</vt:lpstr>
      <vt:lpstr>Final abundances</vt:lpstr>
      <vt:lpstr>Nuclear energy generation rates during the burst</vt:lpstr>
      <vt:lpstr>Summary &amp; Perspective</vt:lpstr>
      <vt:lpstr>Acknowledgments</vt:lpstr>
      <vt:lpstr>PowerPoint Presentation</vt:lpstr>
      <vt:lpstr>Type I X-ray burst (XRB)</vt:lpstr>
      <vt:lpstr>Reaction rates</vt:lpstr>
      <vt:lpstr>Direct Capture rate</vt:lpstr>
      <vt:lpstr>Resonant reaction rate</vt:lpstr>
      <vt:lpstr>Final abundances</vt:lpstr>
      <vt:lpstr>Nuclear energy generation rates during the burst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Thermonuclear Reaction Rates</dc:title>
  <dc:creator>LAM Yi Hua</dc:creator>
  <cp:lastModifiedBy>LAM Yi Hua</cp:lastModifiedBy>
  <cp:revision>239</cp:revision>
  <dcterms:created xsi:type="dcterms:W3CDTF">2015-06-19T07:32:02Z</dcterms:created>
  <dcterms:modified xsi:type="dcterms:W3CDTF">2015-09-01T08:51:22Z</dcterms:modified>
</cp:coreProperties>
</file>