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Lst>
  <p:notesMasterIdLst>
    <p:notesMasterId r:id="rId22"/>
  </p:notesMasterIdLst>
  <p:sldIdLst>
    <p:sldId id="258" r:id="rId2"/>
    <p:sldId id="257" r:id="rId3"/>
    <p:sldId id="259" r:id="rId4"/>
    <p:sldId id="260" r:id="rId5"/>
    <p:sldId id="268" r:id="rId6"/>
    <p:sldId id="261" r:id="rId7"/>
    <p:sldId id="262" r:id="rId8"/>
    <p:sldId id="269" r:id="rId9"/>
    <p:sldId id="270" r:id="rId10"/>
    <p:sldId id="271" r:id="rId11"/>
    <p:sldId id="272" r:id="rId12"/>
    <p:sldId id="263" r:id="rId13"/>
    <p:sldId id="278" r:id="rId14"/>
    <p:sldId id="274" r:id="rId15"/>
    <p:sldId id="275" r:id="rId16"/>
    <p:sldId id="276" r:id="rId17"/>
    <p:sldId id="277" r:id="rId18"/>
    <p:sldId id="264" r:id="rId19"/>
    <p:sldId id="273" r:id="rId20"/>
    <p:sldId id="27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596" autoAdjust="0"/>
    <p:restoredTop sz="86409" autoAdjust="0"/>
  </p:normalViewPr>
  <p:slideViewPr>
    <p:cSldViewPr snapToGrid="0" snapToObjects="1">
      <p:cViewPr>
        <p:scale>
          <a:sx n="130" d="100"/>
          <a:sy n="130" d="100"/>
        </p:scale>
        <p:origin x="-72" y="936"/>
      </p:cViewPr>
      <p:guideLst>
        <p:guide orient="horz" pos="2160"/>
        <p:guide pos="2880"/>
      </p:guideLst>
    </p:cSldViewPr>
  </p:slideViewPr>
  <p:outlineViewPr>
    <p:cViewPr>
      <p:scale>
        <a:sx n="33" d="100"/>
        <a:sy n="33" d="100"/>
      </p:scale>
      <p:origin x="0" y="1247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B52981-4751-8746-B93D-946D6DC82B64}" type="datetimeFigureOut">
              <a:rPr lang="en-US" smtClean="0"/>
              <a:t>9/3/2015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1805C6-6D27-C747-9CC6-26316963640F}" type="slidenum">
              <a:rPr lang="en-US" smtClean="0"/>
              <a:t>‹#›</a:t>
            </a:fld>
            <a:endParaRPr lang="en-US"/>
          </a:p>
        </p:txBody>
      </p:sp>
    </p:spTree>
    <p:extLst>
      <p:ext uri="{BB962C8B-B14F-4D97-AF65-F5344CB8AC3E}">
        <p14:creationId xmlns:p14="http://schemas.microsoft.com/office/powerpoint/2010/main" val="21022098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951805C6-6D27-C747-9CC6-26316963640F}" type="slidenum">
              <a:rPr lang="en-US" smtClean="0"/>
              <a:t>7</a:t>
            </a:fld>
            <a:endParaRPr lang="en-US"/>
          </a:p>
        </p:txBody>
      </p:sp>
    </p:spTree>
    <p:extLst>
      <p:ext uri="{BB962C8B-B14F-4D97-AF65-F5344CB8AC3E}">
        <p14:creationId xmlns:p14="http://schemas.microsoft.com/office/powerpoint/2010/main" val="1418333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08EA1A-77E3-A543-98C1-B2D491668874}"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4C416-D19C-0644-A448-46A8F6BF6C48}" type="slidenum">
              <a:rPr lang="en-US" smtClean="0"/>
              <a:t>‹#›</a:t>
            </a:fld>
            <a:endParaRPr lang="en-US"/>
          </a:p>
        </p:txBody>
      </p:sp>
    </p:spTree>
    <p:extLst>
      <p:ext uri="{BB962C8B-B14F-4D97-AF65-F5344CB8AC3E}">
        <p14:creationId xmlns:p14="http://schemas.microsoft.com/office/powerpoint/2010/main" val="34611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08EA1A-77E3-A543-98C1-B2D491668874}"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4C416-D19C-0644-A448-46A8F6BF6C48}" type="slidenum">
              <a:rPr lang="en-US" smtClean="0"/>
              <a:t>‹#›</a:t>
            </a:fld>
            <a:endParaRPr lang="en-US"/>
          </a:p>
        </p:txBody>
      </p:sp>
    </p:spTree>
    <p:extLst>
      <p:ext uri="{BB962C8B-B14F-4D97-AF65-F5344CB8AC3E}">
        <p14:creationId xmlns:p14="http://schemas.microsoft.com/office/powerpoint/2010/main" val="1654666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08EA1A-77E3-A543-98C1-B2D491668874}"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4C416-D19C-0644-A448-46A8F6BF6C48}" type="slidenum">
              <a:rPr lang="en-US" smtClean="0"/>
              <a:t>‹#›</a:t>
            </a:fld>
            <a:endParaRPr lang="en-US"/>
          </a:p>
        </p:txBody>
      </p:sp>
    </p:spTree>
    <p:extLst>
      <p:ext uri="{BB962C8B-B14F-4D97-AF65-F5344CB8AC3E}">
        <p14:creationId xmlns:p14="http://schemas.microsoft.com/office/powerpoint/2010/main" val="240634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08EA1A-77E3-A543-98C1-B2D491668874}"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4C416-D19C-0644-A448-46A8F6BF6C48}" type="slidenum">
              <a:rPr lang="en-US" smtClean="0"/>
              <a:t>‹#›</a:t>
            </a:fld>
            <a:endParaRPr lang="en-US"/>
          </a:p>
        </p:txBody>
      </p:sp>
    </p:spTree>
    <p:extLst>
      <p:ext uri="{BB962C8B-B14F-4D97-AF65-F5344CB8AC3E}">
        <p14:creationId xmlns:p14="http://schemas.microsoft.com/office/powerpoint/2010/main" val="1071149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08EA1A-77E3-A543-98C1-B2D491668874}"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4C416-D19C-0644-A448-46A8F6BF6C48}" type="slidenum">
              <a:rPr lang="en-US" smtClean="0"/>
              <a:t>‹#›</a:t>
            </a:fld>
            <a:endParaRPr lang="en-US"/>
          </a:p>
        </p:txBody>
      </p:sp>
    </p:spTree>
    <p:extLst>
      <p:ext uri="{BB962C8B-B14F-4D97-AF65-F5344CB8AC3E}">
        <p14:creationId xmlns:p14="http://schemas.microsoft.com/office/powerpoint/2010/main" val="3194067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08EA1A-77E3-A543-98C1-B2D491668874}" type="datetimeFigureOut">
              <a:rPr lang="en-US" smtClean="0"/>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B4C416-D19C-0644-A448-46A8F6BF6C48}" type="slidenum">
              <a:rPr lang="en-US" smtClean="0"/>
              <a:t>‹#›</a:t>
            </a:fld>
            <a:endParaRPr lang="en-US"/>
          </a:p>
        </p:txBody>
      </p:sp>
    </p:spTree>
    <p:extLst>
      <p:ext uri="{BB962C8B-B14F-4D97-AF65-F5344CB8AC3E}">
        <p14:creationId xmlns:p14="http://schemas.microsoft.com/office/powerpoint/2010/main" val="1777576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08EA1A-77E3-A543-98C1-B2D491668874}" type="datetimeFigureOut">
              <a:rPr lang="en-US" smtClean="0"/>
              <a:t>9/3/2015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B4C416-D19C-0644-A448-46A8F6BF6C48}" type="slidenum">
              <a:rPr lang="en-US" smtClean="0"/>
              <a:t>‹#›</a:t>
            </a:fld>
            <a:endParaRPr lang="en-US"/>
          </a:p>
        </p:txBody>
      </p:sp>
    </p:spTree>
    <p:extLst>
      <p:ext uri="{BB962C8B-B14F-4D97-AF65-F5344CB8AC3E}">
        <p14:creationId xmlns:p14="http://schemas.microsoft.com/office/powerpoint/2010/main" val="4052937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08EA1A-77E3-A543-98C1-B2D491668874}" type="datetimeFigureOut">
              <a:rPr lang="en-US" smtClean="0"/>
              <a:t>9/3/2015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B4C416-D19C-0644-A448-46A8F6BF6C48}" type="slidenum">
              <a:rPr lang="en-US" smtClean="0"/>
              <a:t>‹#›</a:t>
            </a:fld>
            <a:endParaRPr lang="en-US"/>
          </a:p>
        </p:txBody>
      </p:sp>
    </p:spTree>
    <p:extLst>
      <p:ext uri="{BB962C8B-B14F-4D97-AF65-F5344CB8AC3E}">
        <p14:creationId xmlns:p14="http://schemas.microsoft.com/office/powerpoint/2010/main" val="656763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08EA1A-77E3-A543-98C1-B2D491668874}" type="datetimeFigureOut">
              <a:rPr lang="en-US" smtClean="0"/>
              <a:t>9/3/2015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B4C416-D19C-0644-A448-46A8F6BF6C48}" type="slidenum">
              <a:rPr lang="en-US" smtClean="0"/>
              <a:t>‹#›</a:t>
            </a:fld>
            <a:endParaRPr lang="en-US"/>
          </a:p>
        </p:txBody>
      </p:sp>
    </p:spTree>
    <p:extLst>
      <p:ext uri="{BB962C8B-B14F-4D97-AF65-F5344CB8AC3E}">
        <p14:creationId xmlns:p14="http://schemas.microsoft.com/office/powerpoint/2010/main" val="2931526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08EA1A-77E3-A543-98C1-B2D491668874}" type="datetimeFigureOut">
              <a:rPr lang="en-US" smtClean="0"/>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B4C416-D19C-0644-A448-46A8F6BF6C48}" type="slidenum">
              <a:rPr lang="en-US" smtClean="0"/>
              <a:t>‹#›</a:t>
            </a:fld>
            <a:endParaRPr lang="en-US"/>
          </a:p>
        </p:txBody>
      </p:sp>
    </p:spTree>
    <p:extLst>
      <p:ext uri="{BB962C8B-B14F-4D97-AF65-F5344CB8AC3E}">
        <p14:creationId xmlns:p14="http://schemas.microsoft.com/office/powerpoint/2010/main" val="1712660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08EA1A-77E3-A543-98C1-B2D491668874}" type="datetimeFigureOut">
              <a:rPr lang="en-US" smtClean="0"/>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B4C416-D19C-0644-A448-46A8F6BF6C48}" type="slidenum">
              <a:rPr lang="en-US" smtClean="0"/>
              <a:t>‹#›</a:t>
            </a:fld>
            <a:endParaRPr lang="en-US"/>
          </a:p>
        </p:txBody>
      </p:sp>
    </p:spTree>
    <p:extLst>
      <p:ext uri="{BB962C8B-B14F-4D97-AF65-F5344CB8AC3E}">
        <p14:creationId xmlns:p14="http://schemas.microsoft.com/office/powerpoint/2010/main" val="1474765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08EA1A-77E3-A543-98C1-B2D491668874}" type="datetimeFigureOut">
              <a:rPr lang="en-US" smtClean="0"/>
              <a:t>9/3/2015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B4C416-D19C-0644-A448-46A8F6BF6C48}" type="slidenum">
              <a:rPr lang="en-US" smtClean="0"/>
              <a:t>‹#›</a:t>
            </a:fld>
            <a:endParaRPr lang="en-US"/>
          </a:p>
        </p:txBody>
      </p:sp>
    </p:spTree>
    <p:extLst>
      <p:ext uri="{BB962C8B-B14F-4D97-AF65-F5344CB8AC3E}">
        <p14:creationId xmlns:p14="http://schemas.microsoft.com/office/powerpoint/2010/main" val="94690281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png"/><Relationship Id="rId4" Type="http://schemas.openxmlformats.org/officeDocument/2006/relationships/package" Target="../embeddings/Microsoft_Word_Document4.docx"/></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png"/><Relationship Id="rId4" Type="http://schemas.openxmlformats.org/officeDocument/2006/relationships/package" Target="../embeddings/Microsoft_Word_Document5.docx"/></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png"/><Relationship Id="rId4" Type="http://schemas.openxmlformats.org/officeDocument/2006/relationships/package" Target="../embeddings/Microsoft_Word_Document6.docx"/></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png"/><Relationship Id="rId4" Type="http://schemas.openxmlformats.org/officeDocument/2006/relationships/package" Target="../embeddings/Microsoft_Word_Document7.docx"/></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8.png"/><Relationship Id="rId4" Type="http://schemas.openxmlformats.org/officeDocument/2006/relationships/package" Target="../embeddings/Microsoft_Word_Document8.docx"/></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9.png"/><Relationship Id="rId4" Type="http://schemas.openxmlformats.org/officeDocument/2006/relationships/package" Target="../embeddings/Microsoft_Word_Document9.docx"/></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Word_Document2.docx"/></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png"/><Relationship Id="rId4" Type="http://schemas.openxmlformats.org/officeDocument/2006/relationships/package" Target="../embeddings/Microsoft_Word_Document3.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931946"/>
          </a:xfrm>
        </p:spPr>
        <p:txBody>
          <a:bodyPr>
            <a:normAutofit/>
          </a:bodyPr>
          <a:lstStyle/>
          <a:p>
            <a:r>
              <a:rPr lang="en-US" sz="3200" b="1" dirty="0" smtClean="0"/>
              <a:t>Determining Reduced </a:t>
            </a:r>
            <a:r>
              <a:rPr lang="en-US" sz="3200" b="1" dirty="0"/>
              <a:t>Transition Probabilities </a:t>
            </a:r>
            <a:r>
              <a:rPr lang="en-US" sz="3200" b="1" dirty="0" smtClean="0"/>
              <a:t>for </a:t>
            </a:r>
            <a:r>
              <a:rPr lang="en-US" sz="3200" b="1" dirty="0"/>
              <a:t>152 ≤ A ≤ 248 </a:t>
            </a:r>
            <a:r>
              <a:rPr lang="en-US" sz="3200" b="1" dirty="0" smtClean="0"/>
              <a:t>Nuclei using Interacting </a:t>
            </a:r>
            <a:r>
              <a:rPr lang="en-US" sz="3200" b="1" dirty="0"/>
              <a:t>Boson Approximation (IBA-1) </a:t>
            </a:r>
            <a:r>
              <a:rPr lang="en-US" sz="3200" b="1" dirty="0" smtClean="0"/>
              <a:t>Model</a:t>
            </a:r>
            <a:endParaRPr lang="en-US" sz="3200" dirty="0"/>
          </a:p>
        </p:txBody>
      </p:sp>
      <p:sp>
        <p:nvSpPr>
          <p:cNvPr id="3" name="Content Placeholder 2"/>
          <p:cNvSpPr>
            <a:spLocks noGrp="1"/>
          </p:cNvSpPr>
          <p:nvPr>
            <p:ph idx="1"/>
          </p:nvPr>
        </p:nvSpPr>
        <p:spPr>
          <a:xfrm>
            <a:off x="457200" y="3055685"/>
            <a:ext cx="8229600" cy="3070478"/>
          </a:xfrm>
        </p:spPr>
        <p:txBody>
          <a:bodyPr/>
          <a:lstStyle/>
          <a:p>
            <a:pPr marL="0" indent="0" algn="ctr">
              <a:buNone/>
            </a:pPr>
            <a:endParaRPr lang="en-US" dirty="0" smtClean="0"/>
          </a:p>
          <a:p>
            <a:pPr marL="0" indent="0" algn="ctr">
              <a:buNone/>
            </a:pPr>
            <a:r>
              <a:rPr lang="en-US" sz="1100" dirty="0" smtClean="0"/>
              <a:t>By</a:t>
            </a:r>
          </a:p>
          <a:p>
            <a:pPr marL="0" indent="0" algn="ctr">
              <a:buNone/>
            </a:pPr>
            <a:r>
              <a:rPr lang="en-US" sz="1600" dirty="0" smtClean="0"/>
              <a:t>Dr. </a:t>
            </a:r>
            <a:r>
              <a:rPr lang="en-US" sz="1600" dirty="0" err="1" smtClean="0"/>
              <a:t>Sardool</a:t>
            </a:r>
            <a:r>
              <a:rPr lang="en-US" sz="1600" dirty="0" smtClean="0"/>
              <a:t> Singh </a:t>
            </a:r>
            <a:r>
              <a:rPr lang="en-US" sz="1600" dirty="0" err="1" smtClean="0"/>
              <a:t>Ghumman</a:t>
            </a:r>
            <a:endParaRPr lang="en-US" sz="1600" dirty="0" smtClean="0"/>
          </a:p>
          <a:p>
            <a:pPr marL="0" indent="0" algn="ctr">
              <a:buNone/>
            </a:pPr>
            <a:r>
              <a:rPr lang="en-US" sz="1600" dirty="0" smtClean="0"/>
              <a:t>Nuclear Science Laboratories</a:t>
            </a:r>
          </a:p>
          <a:p>
            <a:pPr marL="0" indent="0" algn="ctr">
              <a:buNone/>
            </a:pPr>
            <a:r>
              <a:rPr lang="en-US" sz="1600" dirty="0" err="1" smtClean="0"/>
              <a:t>Sant</a:t>
            </a:r>
            <a:r>
              <a:rPr lang="en-US" sz="1600" dirty="0" smtClean="0"/>
              <a:t> </a:t>
            </a:r>
            <a:r>
              <a:rPr lang="en-US" sz="1600" dirty="0" err="1" smtClean="0"/>
              <a:t>Longowal</a:t>
            </a:r>
            <a:r>
              <a:rPr lang="en-US" sz="1600" dirty="0" smtClean="0"/>
              <a:t> Institute of Engineering and Technology</a:t>
            </a:r>
          </a:p>
          <a:p>
            <a:pPr marL="0" indent="0" algn="ctr">
              <a:buNone/>
            </a:pPr>
            <a:r>
              <a:rPr lang="en-US" sz="1600" dirty="0" smtClean="0"/>
              <a:t>(deemed university)</a:t>
            </a:r>
          </a:p>
          <a:p>
            <a:pPr marL="0" indent="0" algn="ctr">
              <a:buNone/>
            </a:pPr>
            <a:r>
              <a:rPr lang="en-US" sz="1600" dirty="0" smtClean="0"/>
              <a:t>Established by Govt. of India</a:t>
            </a:r>
            <a:endParaRPr lang="en-US" sz="1600" dirty="0"/>
          </a:p>
        </p:txBody>
      </p:sp>
    </p:spTree>
    <p:extLst>
      <p:ext uri="{BB962C8B-B14F-4D97-AF65-F5344CB8AC3E}">
        <p14:creationId xmlns:p14="http://schemas.microsoft.com/office/powerpoint/2010/main" val="42113486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34456"/>
            <a:ext cx="8229600" cy="3954664"/>
          </a:xfrm>
        </p:spPr>
        <p:txBody>
          <a:bodyPr>
            <a:normAutofit/>
          </a:bodyPr>
          <a:lstStyle/>
          <a:p>
            <a:pPr>
              <a:buFont typeface="Wingdings" charset="2"/>
              <a:buChar char="Ø"/>
            </a:pPr>
            <a:r>
              <a:rPr lang="en-US" sz="1200" dirty="0" smtClean="0">
                <a:solidFill>
                  <a:srgbClr val="C00000"/>
                </a:solidFill>
              </a:rPr>
              <a:t>With non</a:t>
            </a:r>
            <a:r>
              <a:rPr lang="en-US" sz="1200" dirty="0">
                <a:solidFill>
                  <a:srgbClr val="C00000"/>
                </a:solidFill>
              </a:rPr>
              <a:t>-axial rotor </a:t>
            </a:r>
            <a:r>
              <a:rPr lang="en-US" sz="1200" dirty="0" smtClean="0">
                <a:solidFill>
                  <a:srgbClr val="C00000"/>
                </a:solidFill>
              </a:rPr>
              <a:t>model</a:t>
            </a:r>
            <a:r>
              <a:rPr lang="en-US" sz="1200" dirty="0">
                <a:solidFill>
                  <a:srgbClr val="C00000"/>
                </a:solidFill>
              </a:rPr>
              <a:t> </a:t>
            </a:r>
            <a:r>
              <a:rPr lang="en-US" sz="1200" dirty="0" smtClean="0">
                <a:solidFill>
                  <a:srgbClr val="C00000"/>
                </a:solidFill>
              </a:rPr>
              <a:t>calculations, </a:t>
            </a:r>
            <a:r>
              <a:rPr lang="en-US" sz="1200" dirty="0">
                <a:solidFill>
                  <a:srgbClr val="C00000"/>
                </a:solidFill>
              </a:rPr>
              <a:t>the two modes of vibrations and rotation of nucleus </a:t>
            </a:r>
            <a:r>
              <a:rPr lang="en-US" sz="1200" dirty="0" smtClean="0">
                <a:solidFill>
                  <a:srgbClr val="C00000"/>
                </a:solidFill>
              </a:rPr>
              <a:t>assumed to not interfere interfere </a:t>
            </a:r>
            <a:r>
              <a:rPr lang="en-US" sz="1200" dirty="0">
                <a:solidFill>
                  <a:srgbClr val="C00000"/>
                </a:solidFill>
              </a:rPr>
              <a:t>with each other. </a:t>
            </a:r>
            <a:endParaRPr lang="en-US" sz="1200" dirty="0" smtClean="0">
              <a:solidFill>
                <a:srgbClr val="C00000"/>
              </a:solidFill>
            </a:endParaRPr>
          </a:p>
          <a:p>
            <a:pPr>
              <a:buFont typeface="Wingdings" charset="2"/>
              <a:buChar char="Ø"/>
            </a:pPr>
            <a:r>
              <a:rPr lang="en-US" sz="1200" dirty="0" smtClean="0">
                <a:solidFill>
                  <a:srgbClr val="C00000"/>
                </a:solidFill>
              </a:rPr>
              <a:t>However</a:t>
            </a:r>
            <a:r>
              <a:rPr lang="en-US" sz="1200" dirty="0">
                <a:solidFill>
                  <a:srgbClr val="C00000"/>
                </a:solidFill>
              </a:rPr>
              <a:t>, if this interference is considered then the reduced transition probabilities can be expressed as</a:t>
            </a:r>
            <a:r>
              <a:rPr lang="en-US" sz="1200" dirty="0" smtClean="0">
                <a:solidFill>
                  <a:srgbClr val="C00000"/>
                </a:solidFill>
              </a:rPr>
              <a:t>;</a:t>
            </a:r>
          </a:p>
          <a:p>
            <a:pPr>
              <a:buFont typeface="Wingdings" charset="2"/>
              <a:buChar char="Ø"/>
            </a:pPr>
            <a:endParaRPr lang="en-US" sz="1200" dirty="0">
              <a:solidFill>
                <a:srgbClr val="C00000"/>
              </a:solidFill>
            </a:endParaRPr>
          </a:p>
          <a:p>
            <a:pPr>
              <a:buFont typeface="Wingdings" charset="2"/>
              <a:buChar char="Ø"/>
            </a:pPr>
            <a:endParaRPr lang="en-US" sz="1200" dirty="0" smtClean="0"/>
          </a:p>
          <a:p>
            <a:pPr marL="0" indent="0">
              <a:buNone/>
            </a:pPr>
            <a:endParaRPr lang="en-US" sz="1200" dirty="0" smtClean="0"/>
          </a:p>
          <a:p>
            <a:pPr marL="0" indent="0">
              <a:buNone/>
            </a:pPr>
            <a:endParaRPr lang="en-US" sz="1200" dirty="0"/>
          </a:p>
          <a:p>
            <a:pPr marL="0" indent="0">
              <a:buNone/>
            </a:pPr>
            <a:endParaRPr lang="en-US" sz="1200" dirty="0" smtClean="0"/>
          </a:p>
          <a:p>
            <a:pPr marL="0" indent="0">
              <a:buNone/>
            </a:pPr>
            <a:endParaRPr lang="en-US" sz="1200" dirty="0"/>
          </a:p>
          <a:p>
            <a:pPr marL="0" indent="0">
              <a:buNone/>
            </a:pPr>
            <a:endParaRPr lang="en-US" sz="1200" dirty="0"/>
          </a:p>
          <a:p>
            <a:pPr marL="0" indent="0">
              <a:buNone/>
            </a:pPr>
            <a:endParaRPr lang="en-US" sz="1200" dirty="0"/>
          </a:p>
        </p:txBody>
      </p:sp>
      <p:graphicFrame>
        <p:nvGraphicFramePr>
          <p:cNvPr id="4" name="Object 3"/>
          <p:cNvGraphicFramePr>
            <a:graphicFrameLocks noChangeAspect="1"/>
          </p:cNvGraphicFramePr>
          <p:nvPr>
            <p:extLst>
              <p:ext uri="{D42A27DB-BD31-4B8C-83A1-F6EECF244321}">
                <p14:modId xmlns:p14="http://schemas.microsoft.com/office/powerpoint/2010/main" val="1663235749"/>
              </p:ext>
            </p:extLst>
          </p:nvPr>
        </p:nvGraphicFramePr>
        <p:xfrm>
          <a:off x="457200" y="2138861"/>
          <a:ext cx="8229600" cy="1637565"/>
        </p:xfrm>
        <a:graphic>
          <a:graphicData uri="http://schemas.openxmlformats.org/presentationml/2006/ole">
            <mc:AlternateContent xmlns:mc="http://schemas.openxmlformats.org/markup-compatibility/2006">
              <mc:Choice xmlns:v="urn:schemas-microsoft-com:vml" Requires="v">
                <p:oleObj spid="_x0000_s4112" name="Document" r:id="rId4" imgW="5727700" imgH="647700" progId="Word.Document.12">
                  <p:embed/>
                </p:oleObj>
              </mc:Choice>
              <mc:Fallback>
                <p:oleObj name="Document" r:id="rId4" imgW="5727700" imgH="647700" progId="Word.Document.12">
                  <p:embed/>
                  <p:pic>
                    <p:nvPicPr>
                      <p:cNvPr id="0" name=""/>
                      <p:cNvPicPr/>
                      <p:nvPr/>
                    </p:nvPicPr>
                    <p:blipFill>
                      <a:blip r:embed="rId5"/>
                      <a:stretch>
                        <a:fillRect/>
                      </a:stretch>
                    </p:blipFill>
                    <p:spPr>
                      <a:xfrm>
                        <a:off x="457200" y="2138861"/>
                        <a:ext cx="8229600" cy="1637565"/>
                      </a:xfrm>
                      <a:prstGeom prst="rect">
                        <a:avLst/>
                      </a:prstGeom>
                    </p:spPr>
                  </p:pic>
                </p:oleObj>
              </mc:Fallback>
            </mc:AlternateContent>
          </a:graphicData>
        </a:graphic>
      </p:graphicFrame>
    </p:spTree>
    <p:extLst>
      <p:ext uri="{BB962C8B-B14F-4D97-AF65-F5344CB8AC3E}">
        <p14:creationId xmlns:p14="http://schemas.microsoft.com/office/powerpoint/2010/main" val="2624086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err="1" smtClean="0">
                <a:solidFill>
                  <a:srgbClr val="00B050"/>
                </a:solidFill>
              </a:rPr>
              <a:t>Krutov</a:t>
            </a:r>
            <a:r>
              <a:rPr lang="en-US" sz="2400" dirty="0" smtClean="0">
                <a:solidFill>
                  <a:srgbClr val="00B050"/>
                </a:solidFill>
              </a:rPr>
              <a:t> Model</a:t>
            </a:r>
            <a:endParaRPr lang="en-US" sz="2400" dirty="0">
              <a:solidFill>
                <a:srgbClr val="00B050"/>
              </a:solidFill>
            </a:endParaRPr>
          </a:p>
        </p:txBody>
      </p:sp>
      <p:sp>
        <p:nvSpPr>
          <p:cNvPr id="3" name="Content Placeholder 2"/>
          <p:cNvSpPr>
            <a:spLocks noGrp="1"/>
          </p:cNvSpPr>
          <p:nvPr>
            <p:ph idx="1"/>
          </p:nvPr>
        </p:nvSpPr>
        <p:spPr>
          <a:xfrm>
            <a:off x="457200" y="1600200"/>
            <a:ext cx="8229600" cy="3030415"/>
          </a:xfrm>
        </p:spPr>
        <p:txBody>
          <a:bodyPr>
            <a:normAutofit/>
          </a:bodyPr>
          <a:lstStyle/>
          <a:p>
            <a:r>
              <a:rPr lang="en-US" sz="2400" dirty="0" smtClean="0">
                <a:solidFill>
                  <a:srgbClr val="C00000"/>
                </a:solidFill>
              </a:rPr>
              <a:t>Expressions obtained for </a:t>
            </a:r>
            <a:r>
              <a:rPr lang="en-US" sz="2400" dirty="0" err="1" smtClean="0">
                <a:solidFill>
                  <a:srgbClr val="C00000"/>
                </a:solidFill>
              </a:rPr>
              <a:t>Krutov</a:t>
            </a:r>
            <a:r>
              <a:rPr lang="en-US" sz="2400" dirty="0" smtClean="0">
                <a:solidFill>
                  <a:srgbClr val="C00000"/>
                </a:solidFill>
              </a:rPr>
              <a:t> Model are</a:t>
            </a:r>
            <a:endParaRPr lang="en-US" sz="2400" dirty="0">
              <a:solidFill>
                <a:srgbClr val="C0000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095361430"/>
              </p:ext>
            </p:extLst>
          </p:nvPr>
        </p:nvGraphicFramePr>
        <p:xfrm>
          <a:off x="1006231" y="2667000"/>
          <a:ext cx="6555154" cy="1436077"/>
        </p:xfrm>
        <a:graphic>
          <a:graphicData uri="http://schemas.openxmlformats.org/presentationml/2006/ole">
            <mc:AlternateContent xmlns:mc="http://schemas.openxmlformats.org/markup-compatibility/2006">
              <mc:Choice xmlns:v="urn:schemas-microsoft-com:vml" Requires="v">
                <p:oleObj spid="_x0000_s5135" name="Document" r:id="rId4" imgW="5727700" imgH="419100" progId="Word.Document.12">
                  <p:embed/>
                </p:oleObj>
              </mc:Choice>
              <mc:Fallback>
                <p:oleObj name="Document" r:id="rId4" imgW="5727700" imgH="419100" progId="Word.Document.12">
                  <p:embed/>
                  <p:pic>
                    <p:nvPicPr>
                      <p:cNvPr id="0" name=""/>
                      <p:cNvPicPr/>
                      <p:nvPr/>
                    </p:nvPicPr>
                    <p:blipFill>
                      <a:blip r:embed="rId5"/>
                      <a:stretch>
                        <a:fillRect/>
                      </a:stretch>
                    </p:blipFill>
                    <p:spPr>
                      <a:xfrm>
                        <a:off x="1006231" y="2667000"/>
                        <a:ext cx="6555154" cy="1436077"/>
                      </a:xfrm>
                      <a:prstGeom prst="rect">
                        <a:avLst/>
                      </a:prstGeom>
                    </p:spPr>
                  </p:pic>
                </p:oleObj>
              </mc:Fallback>
            </mc:AlternateContent>
          </a:graphicData>
        </a:graphic>
      </p:graphicFrame>
    </p:spTree>
    <p:extLst>
      <p:ext uri="{BB962C8B-B14F-4D97-AF65-F5344CB8AC3E}">
        <p14:creationId xmlns:p14="http://schemas.microsoft.com/office/powerpoint/2010/main" val="3457998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5615"/>
            <a:ext cx="8229600" cy="801077"/>
          </a:xfrm>
        </p:spPr>
        <p:txBody>
          <a:bodyPr>
            <a:normAutofit fontScale="90000"/>
          </a:bodyPr>
          <a:lstStyle/>
          <a:p>
            <a:r>
              <a:rPr lang="en-US" sz="2700" b="1" dirty="0" smtClean="0"/>
              <a:t/>
            </a:r>
            <a:br>
              <a:rPr lang="en-US" sz="2700" b="1" dirty="0" smtClean="0"/>
            </a:br>
            <a:r>
              <a:rPr lang="en-US" sz="2700" b="1" dirty="0" smtClean="0"/>
              <a:t>IBA-MODEL</a:t>
            </a:r>
            <a:r>
              <a:rPr lang="en-IN" dirty="0" smtClean="0"/>
              <a:t/>
            </a:r>
            <a:br>
              <a:rPr lang="en-IN" dirty="0" smtClean="0"/>
            </a:br>
            <a:endParaRPr lang="en-US" dirty="0"/>
          </a:p>
        </p:txBody>
      </p:sp>
      <p:sp>
        <p:nvSpPr>
          <p:cNvPr id="3" name="Content Placeholder 2"/>
          <p:cNvSpPr>
            <a:spLocks noGrp="1"/>
          </p:cNvSpPr>
          <p:nvPr>
            <p:ph idx="1"/>
          </p:nvPr>
        </p:nvSpPr>
        <p:spPr>
          <a:xfrm>
            <a:off x="457200" y="1201616"/>
            <a:ext cx="8229600" cy="4924548"/>
          </a:xfrm>
        </p:spPr>
        <p:txBody>
          <a:bodyPr>
            <a:normAutofit fontScale="62500" lnSpcReduction="20000"/>
          </a:bodyPr>
          <a:lstStyle/>
          <a:p>
            <a:pPr algn="just">
              <a:buFont typeface="Wingdings" charset="2"/>
              <a:buChar char="Ø"/>
            </a:pPr>
            <a:r>
              <a:rPr lang="en-US" dirty="0" smtClean="0">
                <a:solidFill>
                  <a:srgbClr val="C00000"/>
                </a:solidFill>
              </a:rPr>
              <a:t>In IBA- Model, </a:t>
            </a:r>
            <a:r>
              <a:rPr lang="en-US" dirty="0">
                <a:solidFill>
                  <a:srgbClr val="C00000"/>
                </a:solidFill>
              </a:rPr>
              <a:t>the correlated pairs of nucleons are considered as building blocks of collective excitations in nuclei. These correlated pairs of nucleons (similar to Cooper pairs of electron gas) are treated as bosons. In other words the nucleons (Fermions) are coupled to form bosons with angular momenta L = 0, 2 (s and d bosons). The pairs with L values other than 0 and 2 are not included in first approximation. The neutrons and protons get paired to form the neutron bosons and proton bosons respectively, but in first approximation called IBA-I, no distinction is made between the two types of </a:t>
            </a:r>
            <a:r>
              <a:rPr lang="en-US" dirty="0" smtClean="0">
                <a:solidFill>
                  <a:srgbClr val="C00000"/>
                </a:solidFill>
              </a:rPr>
              <a:t>bosons.</a:t>
            </a:r>
          </a:p>
          <a:p>
            <a:pPr algn="just">
              <a:buFont typeface="Wingdings" charset="2"/>
              <a:buChar char="Ø"/>
            </a:pPr>
            <a:r>
              <a:rPr lang="en-US" dirty="0" smtClean="0">
                <a:solidFill>
                  <a:srgbClr val="00B050"/>
                </a:solidFill>
              </a:rPr>
              <a:t>However </a:t>
            </a:r>
            <a:r>
              <a:rPr lang="en-US" dirty="0">
                <a:solidFill>
                  <a:srgbClr val="00B050"/>
                </a:solidFill>
              </a:rPr>
              <a:t>a detail description of the properties of nuclei requires the use of IBA-II in which neutron and proton bosons are treated </a:t>
            </a:r>
            <a:r>
              <a:rPr lang="en-US" dirty="0" smtClean="0">
                <a:solidFill>
                  <a:srgbClr val="00B050"/>
                </a:solidFill>
              </a:rPr>
              <a:t>separately.</a:t>
            </a:r>
          </a:p>
          <a:p>
            <a:pPr algn="just">
              <a:buFont typeface="Wingdings" charset="2"/>
              <a:buChar char="Ø"/>
            </a:pPr>
            <a:r>
              <a:rPr lang="en-US" dirty="0" smtClean="0">
                <a:solidFill>
                  <a:srgbClr val="0070C0"/>
                </a:solidFill>
              </a:rPr>
              <a:t>But </a:t>
            </a:r>
            <a:r>
              <a:rPr lang="en-US" dirty="0">
                <a:solidFill>
                  <a:srgbClr val="0070C0"/>
                </a:solidFill>
              </a:rPr>
              <a:t>it is still of interest to study the properties of IBA -I especially in view of its relation with the description of collective states in nuclei in terms of shape variables.</a:t>
            </a:r>
            <a:endParaRPr lang="en-IN" dirty="0">
              <a:solidFill>
                <a:srgbClr val="0070C0"/>
              </a:solidFill>
            </a:endParaRPr>
          </a:p>
          <a:p>
            <a:pPr algn="just">
              <a:buFont typeface="Wingdings" charset="2"/>
              <a:buChar char="Ø"/>
            </a:pPr>
            <a:r>
              <a:rPr lang="en-US" dirty="0">
                <a:solidFill>
                  <a:srgbClr val="00B050"/>
                </a:solidFill>
              </a:rPr>
              <a:t>For the nuclei in deformed region, </a:t>
            </a:r>
            <a:r>
              <a:rPr lang="en-US" dirty="0" err="1">
                <a:solidFill>
                  <a:srgbClr val="00B050"/>
                </a:solidFill>
              </a:rPr>
              <a:t>Arima</a:t>
            </a:r>
            <a:r>
              <a:rPr lang="en-US" dirty="0">
                <a:solidFill>
                  <a:srgbClr val="00B050"/>
                </a:solidFill>
              </a:rPr>
              <a:t> and </a:t>
            </a:r>
            <a:r>
              <a:rPr lang="en-US" dirty="0" err="1">
                <a:solidFill>
                  <a:srgbClr val="00B050"/>
                </a:solidFill>
              </a:rPr>
              <a:t>Iachello</a:t>
            </a:r>
            <a:r>
              <a:rPr lang="en-US" dirty="0">
                <a:solidFill>
                  <a:srgbClr val="00B050"/>
                </a:solidFill>
              </a:rPr>
              <a:t> discussed that the </a:t>
            </a:r>
            <a:r>
              <a:rPr lang="en-US" dirty="0" smtClean="0">
                <a:solidFill>
                  <a:srgbClr val="00B050"/>
                </a:solidFill>
              </a:rPr>
              <a:t>transitions </a:t>
            </a:r>
            <a:r>
              <a:rPr lang="en-US" dirty="0">
                <a:solidFill>
                  <a:srgbClr val="00B050"/>
                </a:solidFill>
              </a:rPr>
              <a:t>SU(5)-SU(3) and SU(3)-SU(6) from symmetry are possible. The Hamiltonian and E2 </a:t>
            </a:r>
            <a:r>
              <a:rPr lang="en-US" dirty="0" smtClean="0">
                <a:solidFill>
                  <a:srgbClr val="00B050"/>
                </a:solidFill>
              </a:rPr>
              <a:t>operator, </a:t>
            </a:r>
            <a:r>
              <a:rPr lang="en-US" dirty="0">
                <a:solidFill>
                  <a:srgbClr val="00B050"/>
                </a:solidFill>
              </a:rPr>
              <a:t>having intermediate </a:t>
            </a:r>
            <a:r>
              <a:rPr lang="en-US" dirty="0" smtClean="0">
                <a:solidFill>
                  <a:srgbClr val="00B050"/>
                </a:solidFill>
              </a:rPr>
              <a:t>structure, are </a:t>
            </a:r>
            <a:r>
              <a:rPr lang="en-US" dirty="0">
                <a:solidFill>
                  <a:srgbClr val="00B050"/>
                </a:solidFill>
              </a:rPr>
              <a:t>used and the transition rates and energies are then calculated numerically</a:t>
            </a:r>
            <a:r>
              <a:rPr lang="en-US" dirty="0" smtClean="0">
                <a:solidFill>
                  <a:srgbClr val="00B050"/>
                </a:solidFill>
              </a:rPr>
              <a:t>.</a:t>
            </a:r>
            <a:endParaRPr lang="en-US" dirty="0">
              <a:solidFill>
                <a:srgbClr val="00B050"/>
              </a:solidFill>
            </a:endParaRPr>
          </a:p>
        </p:txBody>
      </p:sp>
    </p:spTree>
    <p:extLst>
      <p:ext uri="{BB962C8B-B14F-4D97-AF65-F5344CB8AC3E}">
        <p14:creationId xmlns:p14="http://schemas.microsoft.com/office/powerpoint/2010/main" val="3369021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 relations used in the present work </a:t>
            </a:r>
            <a:r>
              <a:rPr lang="en-US" dirty="0" smtClean="0"/>
              <a:t>i.e., </a:t>
            </a:r>
            <a:r>
              <a:rPr lang="en-US" dirty="0"/>
              <a:t>for </a:t>
            </a:r>
            <a:r>
              <a:rPr lang="en-US" dirty="0" smtClean="0"/>
              <a:t> 2</a:t>
            </a:r>
            <a:r>
              <a:rPr lang="en-US" baseline="-25000" dirty="0" smtClean="0"/>
              <a:t>γ</a:t>
            </a:r>
            <a:r>
              <a:rPr lang="en-US" dirty="0" smtClean="0"/>
              <a:t> </a:t>
            </a:r>
            <a:r>
              <a:rPr lang="en-US" dirty="0"/>
              <a:t>→ 0</a:t>
            </a:r>
            <a:r>
              <a:rPr lang="en-US" baseline="-25000" dirty="0"/>
              <a:t>g</a:t>
            </a:r>
            <a:r>
              <a:rPr lang="en-US" dirty="0"/>
              <a:t>, 2</a:t>
            </a:r>
            <a:r>
              <a:rPr lang="en-US" baseline="-25000" dirty="0"/>
              <a:t>g</a:t>
            </a:r>
            <a:r>
              <a:rPr lang="en-US" dirty="0"/>
              <a:t> → 0</a:t>
            </a:r>
            <a:r>
              <a:rPr lang="en-US" baseline="-25000" dirty="0"/>
              <a:t>g</a:t>
            </a:r>
            <a:r>
              <a:rPr lang="en-US" dirty="0"/>
              <a:t> transitions are written below: </a:t>
            </a:r>
          </a:p>
        </p:txBody>
      </p:sp>
    </p:spTree>
    <p:extLst>
      <p:ext uri="{BB962C8B-B14F-4D97-AF65-F5344CB8AC3E}">
        <p14:creationId xmlns:p14="http://schemas.microsoft.com/office/powerpoint/2010/main" val="2923778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endParaRPr lang="en-US" sz="2000" dirty="0"/>
          </a:p>
        </p:txBody>
      </p:sp>
      <p:graphicFrame>
        <p:nvGraphicFramePr>
          <p:cNvPr id="4" name="Object 3"/>
          <p:cNvGraphicFramePr>
            <a:graphicFrameLocks noChangeAspect="1"/>
          </p:cNvGraphicFramePr>
          <p:nvPr>
            <p:extLst>
              <p:ext uri="{D42A27DB-BD31-4B8C-83A1-F6EECF244321}">
                <p14:modId xmlns:p14="http://schemas.microsoft.com/office/powerpoint/2010/main" val="3639996176"/>
              </p:ext>
            </p:extLst>
          </p:nvPr>
        </p:nvGraphicFramePr>
        <p:xfrm>
          <a:off x="1357923" y="2002691"/>
          <a:ext cx="5314461" cy="2383693"/>
        </p:xfrm>
        <a:graphic>
          <a:graphicData uri="http://schemas.openxmlformats.org/presentationml/2006/ole">
            <mc:AlternateContent xmlns:mc="http://schemas.openxmlformats.org/markup-compatibility/2006">
              <mc:Choice xmlns:v="urn:schemas-microsoft-com:vml" Requires="v">
                <p:oleObj spid="_x0000_s6155" name="Document" r:id="rId4" imgW="5270500" imgH="1155700" progId="Word.Document.12">
                  <p:embed/>
                </p:oleObj>
              </mc:Choice>
              <mc:Fallback>
                <p:oleObj name="Document" r:id="rId4" imgW="5270500" imgH="1155700" progId="Word.Document.12">
                  <p:embed/>
                  <p:pic>
                    <p:nvPicPr>
                      <p:cNvPr id="0" name=""/>
                      <p:cNvPicPr/>
                      <p:nvPr/>
                    </p:nvPicPr>
                    <p:blipFill>
                      <a:blip r:embed="rId5"/>
                      <a:stretch>
                        <a:fillRect/>
                      </a:stretch>
                    </p:blipFill>
                    <p:spPr>
                      <a:xfrm>
                        <a:off x="1357923" y="2002691"/>
                        <a:ext cx="5314461" cy="2383693"/>
                      </a:xfrm>
                      <a:prstGeom prst="rect">
                        <a:avLst/>
                      </a:prstGeom>
                    </p:spPr>
                  </p:pic>
                </p:oleObj>
              </mc:Fallback>
            </mc:AlternateContent>
          </a:graphicData>
        </a:graphic>
      </p:graphicFrame>
    </p:spTree>
    <p:extLst>
      <p:ext uri="{BB962C8B-B14F-4D97-AF65-F5344CB8AC3E}">
        <p14:creationId xmlns:p14="http://schemas.microsoft.com/office/powerpoint/2010/main" val="27783914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080968981"/>
              </p:ext>
            </p:extLst>
          </p:nvPr>
        </p:nvGraphicFramePr>
        <p:xfrm>
          <a:off x="1377462" y="2266462"/>
          <a:ext cx="6291384" cy="2022230"/>
        </p:xfrm>
        <a:graphic>
          <a:graphicData uri="http://schemas.openxmlformats.org/presentationml/2006/ole">
            <mc:AlternateContent xmlns:mc="http://schemas.openxmlformats.org/markup-compatibility/2006">
              <mc:Choice xmlns:v="urn:schemas-microsoft-com:vml" Requires="v">
                <p:oleObj spid="_x0000_s7179" name="Document" r:id="rId4" imgW="5270500" imgH="723900" progId="Word.Document.12">
                  <p:embed/>
                </p:oleObj>
              </mc:Choice>
              <mc:Fallback>
                <p:oleObj name="Document" r:id="rId4" imgW="5270500" imgH="723900" progId="Word.Document.12">
                  <p:embed/>
                  <p:pic>
                    <p:nvPicPr>
                      <p:cNvPr id="0" name=""/>
                      <p:cNvPicPr/>
                      <p:nvPr/>
                    </p:nvPicPr>
                    <p:blipFill>
                      <a:blip r:embed="rId5"/>
                      <a:stretch>
                        <a:fillRect/>
                      </a:stretch>
                    </p:blipFill>
                    <p:spPr>
                      <a:xfrm>
                        <a:off x="1377462" y="2266462"/>
                        <a:ext cx="6291384" cy="2022230"/>
                      </a:xfrm>
                      <a:prstGeom prst="rect">
                        <a:avLst/>
                      </a:prstGeom>
                    </p:spPr>
                  </p:pic>
                </p:oleObj>
              </mc:Fallback>
            </mc:AlternateContent>
          </a:graphicData>
        </a:graphic>
      </p:graphicFrame>
    </p:spTree>
    <p:extLst>
      <p:ext uri="{BB962C8B-B14F-4D97-AF65-F5344CB8AC3E}">
        <p14:creationId xmlns:p14="http://schemas.microsoft.com/office/powerpoint/2010/main" val="5270987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2068037295"/>
              </p:ext>
            </p:extLst>
          </p:nvPr>
        </p:nvGraphicFramePr>
        <p:xfrm>
          <a:off x="1221154" y="2256692"/>
          <a:ext cx="5986096" cy="1914770"/>
        </p:xfrm>
        <a:graphic>
          <a:graphicData uri="http://schemas.openxmlformats.org/presentationml/2006/ole">
            <mc:AlternateContent xmlns:mc="http://schemas.openxmlformats.org/markup-compatibility/2006">
              <mc:Choice xmlns:v="urn:schemas-microsoft-com:vml" Requires="v">
                <p:oleObj spid="_x0000_s8203" name="Document" r:id="rId4" imgW="5270500" imgH="812800" progId="Word.Document.12">
                  <p:embed/>
                </p:oleObj>
              </mc:Choice>
              <mc:Fallback>
                <p:oleObj name="Document" r:id="rId4" imgW="5270500" imgH="812800" progId="Word.Document.12">
                  <p:embed/>
                  <p:pic>
                    <p:nvPicPr>
                      <p:cNvPr id="0" name=""/>
                      <p:cNvPicPr/>
                      <p:nvPr/>
                    </p:nvPicPr>
                    <p:blipFill>
                      <a:blip r:embed="rId5"/>
                      <a:stretch>
                        <a:fillRect/>
                      </a:stretch>
                    </p:blipFill>
                    <p:spPr>
                      <a:xfrm>
                        <a:off x="1221154" y="2256692"/>
                        <a:ext cx="5986096" cy="1914770"/>
                      </a:xfrm>
                      <a:prstGeom prst="rect">
                        <a:avLst/>
                      </a:prstGeom>
                    </p:spPr>
                  </p:pic>
                </p:oleObj>
              </mc:Fallback>
            </mc:AlternateContent>
          </a:graphicData>
        </a:graphic>
      </p:graphicFrame>
    </p:spTree>
    <p:extLst>
      <p:ext uri="{BB962C8B-B14F-4D97-AF65-F5344CB8AC3E}">
        <p14:creationId xmlns:p14="http://schemas.microsoft.com/office/powerpoint/2010/main" val="42165817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t>The experimental reduced E2 transition probability ratios were calculated from experimental energies and intensities from the nuclear data sheets using the relation</a:t>
            </a:r>
            <a:r>
              <a:rPr lang="en-US" sz="2400" baseline="30000" dirty="0"/>
              <a:t> </a:t>
            </a:r>
            <a:r>
              <a:rPr lang="en-US" sz="2400" dirty="0"/>
              <a:t>;</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174366464"/>
              </p:ext>
            </p:extLst>
          </p:nvPr>
        </p:nvGraphicFramePr>
        <p:xfrm>
          <a:off x="1416538" y="2852615"/>
          <a:ext cx="5790712" cy="1182077"/>
        </p:xfrm>
        <a:graphic>
          <a:graphicData uri="http://schemas.openxmlformats.org/presentationml/2006/ole">
            <mc:AlternateContent xmlns:mc="http://schemas.openxmlformats.org/markup-compatibility/2006">
              <mc:Choice xmlns:v="urn:schemas-microsoft-com:vml" Requires="v">
                <p:oleObj spid="_x0000_s9227" name="Document" r:id="rId4" imgW="5270500" imgH="469900" progId="Word.Document.12">
                  <p:embed/>
                </p:oleObj>
              </mc:Choice>
              <mc:Fallback>
                <p:oleObj name="Document" r:id="rId4" imgW="5270500" imgH="469900" progId="Word.Document.12">
                  <p:embed/>
                  <p:pic>
                    <p:nvPicPr>
                      <p:cNvPr id="0" name=""/>
                      <p:cNvPicPr/>
                      <p:nvPr/>
                    </p:nvPicPr>
                    <p:blipFill>
                      <a:blip r:embed="rId5"/>
                      <a:stretch>
                        <a:fillRect/>
                      </a:stretch>
                    </p:blipFill>
                    <p:spPr>
                      <a:xfrm>
                        <a:off x="1416538" y="2852615"/>
                        <a:ext cx="5790712" cy="1182077"/>
                      </a:xfrm>
                      <a:prstGeom prst="rect">
                        <a:avLst/>
                      </a:prstGeom>
                    </p:spPr>
                  </p:pic>
                </p:oleObj>
              </mc:Fallback>
            </mc:AlternateContent>
          </a:graphicData>
        </a:graphic>
      </p:graphicFrame>
    </p:spTree>
    <p:extLst>
      <p:ext uri="{BB962C8B-B14F-4D97-AF65-F5344CB8AC3E}">
        <p14:creationId xmlns:p14="http://schemas.microsoft.com/office/powerpoint/2010/main" val="35430916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2054"/>
          </a:xfrm>
        </p:spPr>
        <p:txBody>
          <a:bodyPr>
            <a:normAutofit fontScale="90000"/>
          </a:bodyPr>
          <a:lstStyle/>
          <a:p>
            <a:r>
              <a:rPr lang="en-US" sz="2700" b="1" dirty="0" smtClean="0"/>
              <a:t/>
            </a:r>
            <a:br>
              <a:rPr lang="en-US" sz="2700" b="1" dirty="0" smtClean="0"/>
            </a:br>
            <a:r>
              <a:rPr lang="en-US" sz="2700" b="1" dirty="0" smtClean="0"/>
              <a:t>RESULTS</a:t>
            </a:r>
            <a:r>
              <a:rPr lang="en-IN" dirty="0" smtClean="0"/>
              <a:t/>
            </a:r>
            <a:br>
              <a:rPr lang="en-IN" dirty="0" smtClean="0"/>
            </a:br>
            <a:endParaRPr lang="en-US" dirty="0"/>
          </a:p>
        </p:txBody>
      </p:sp>
      <p:sp>
        <p:nvSpPr>
          <p:cNvPr id="3" name="Content Placeholder 2"/>
          <p:cNvSpPr>
            <a:spLocks noGrp="1"/>
          </p:cNvSpPr>
          <p:nvPr>
            <p:ph idx="1"/>
          </p:nvPr>
        </p:nvSpPr>
        <p:spPr>
          <a:xfrm>
            <a:off x="683846" y="1600200"/>
            <a:ext cx="8002954" cy="4525963"/>
          </a:xfrm>
        </p:spPr>
        <p:txBody>
          <a:bodyPr>
            <a:normAutofit/>
          </a:bodyPr>
          <a:lstStyle/>
          <a:p>
            <a:pPr algn="just">
              <a:buFont typeface="Wingdings" charset="2"/>
              <a:buChar char="Ø"/>
            </a:pPr>
            <a:r>
              <a:rPr lang="en-US" sz="2400" dirty="0" smtClean="0"/>
              <a:t>The </a:t>
            </a:r>
            <a:r>
              <a:rPr lang="en-US" sz="2400" dirty="0"/>
              <a:t>experimental E2 transition probability ratios of 2</a:t>
            </a:r>
            <a:r>
              <a:rPr lang="en-US" sz="2400" baseline="-25000" dirty="0"/>
              <a:t>γ</a:t>
            </a:r>
            <a:r>
              <a:rPr lang="en-US" sz="2400" dirty="0"/>
              <a:t> - 2</a:t>
            </a:r>
            <a:r>
              <a:rPr lang="en-US" sz="2400" baseline="-25000" dirty="0"/>
              <a:t>g</a:t>
            </a:r>
            <a:r>
              <a:rPr lang="en-US" sz="2400" dirty="0"/>
              <a:t>/ 2</a:t>
            </a:r>
            <a:r>
              <a:rPr lang="en-US" sz="2400" baseline="-25000" dirty="0"/>
              <a:t>γ </a:t>
            </a:r>
            <a:r>
              <a:rPr lang="en-US" sz="2400" dirty="0"/>
              <a:t>- 0</a:t>
            </a:r>
            <a:r>
              <a:rPr lang="en-US" sz="2400" baseline="-25000" dirty="0"/>
              <a:t>g</a:t>
            </a:r>
            <a:r>
              <a:rPr lang="en-US" sz="2400" dirty="0"/>
              <a:t> transitions along with the theoretical values calculated on IBA, </a:t>
            </a:r>
            <a:r>
              <a:rPr lang="en-US" sz="2400" dirty="0" err="1"/>
              <a:t>Krutov</a:t>
            </a:r>
            <a:r>
              <a:rPr lang="en-US" sz="2400" dirty="0"/>
              <a:t>, DF and DR models are presented in </a:t>
            </a:r>
            <a:r>
              <a:rPr lang="en-US" sz="2400" dirty="0" smtClean="0"/>
              <a:t>Table.</a:t>
            </a:r>
            <a:endParaRPr lang="en-IN" sz="2400" dirty="0"/>
          </a:p>
          <a:p>
            <a:pPr algn="just">
              <a:buFont typeface="Wingdings" charset="2"/>
              <a:buChar char="Ø"/>
            </a:pPr>
            <a:r>
              <a:rPr lang="en-US" sz="2400" dirty="0" smtClean="0"/>
              <a:t>The </a:t>
            </a:r>
            <a:r>
              <a:rPr lang="en-US" sz="2400" dirty="0"/>
              <a:t>reduced E2 transition probabilities from first and second  2</a:t>
            </a:r>
            <a:r>
              <a:rPr lang="en-US" sz="2400" baseline="30000" dirty="0"/>
              <a:t>+</a:t>
            </a:r>
            <a:r>
              <a:rPr lang="en-US" sz="2400" dirty="0"/>
              <a:t> excited states of rare-earths and actinide even –even nuclei calculated from experimental energies and intensities from recent data compare better with those calculated on the </a:t>
            </a:r>
            <a:r>
              <a:rPr lang="en-US" sz="2400" dirty="0" err="1"/>
              <a:t>Krutov</a:t>
            </a:r>
            <a:r>
              <a:rPr lang="en-US" sz="2400" dirty="0"/>
              <a:t> model and the SU(3) limit of IBA than the DR and DF models.</a:t>
            </a:r>
            <a:r>
              <a:rPr lang="en-IN" sz="2400" dirty="0" smtClean="0">
                <a:effectLst/>
              </a:rPr>
              <a:t> </a:t>
            </a:r>
            <a:endParaRPr lang="en-US" sz="2400" dirty="0"/>
          </a:p>
        </p:txBody>
      </p:sp>
    </p:spTree>
    <p:extLst>
      <p:ext uri="{BB962C8B-B14F-4D97-AF65-F5344CB8AC3E}">
        <p14:creationId xmlns:p14="http://schemas.microsoft.com/office/powerpoint/2010/main" val="6534209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6638"/>
            <a:ext cx="8229600" cy="2411900"/>
          </a:xfrm>
        </p:spPr>
        <p:txBody>
          <a:bodyPr/>
          <a:lstStyle/>
          <a:p>
            <a:r>
              <a:rPr lang="en-US" dirty="0"/>
              <a:t>THANKS</a:t>
            </a:r>
          </a:p>
        </p:txBody>
      </p:sp>
    </p:spTree>
    <p:extLst>
      <p:ext uri="{BB962C8B-B14F-4D97-AF65-F5344CB8AC3E}">
        <p14:creationId xmlns:p14="http://schemas.microsoft.com/office/powerpoint/2010/main" val="23469500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65869"/>
            <a:ext cx="9144000" cy="6001642"/>
          </a:xfrm>
          <a:prstGeom prst="rect">
            <a:avLst/>
          </a:prstGeom>
        </p:spPr>
        <p:txBody>
          <a:bodyPr wrap="square">
            <a:spAutoFit/>
          </a:bodyPr>
          <a:lstStyle/>
          <a:p>
            <a:pPr marL="457200" indent="-457200" algn="just">
              <a:buFont typeface="Wingdings" charset="2"/>
              <a:buChar char="Ø"/>
            </a:pPr>
            <a:r>
              <a:rPr lang="en-US" sz="3200" dirty="0"/>
              <a:t>The theoretical B(E2) ratios have been calculated on DF, DR and </a:t>
            </a:r>
            <a:r>
              <a:rPr lang="en-US" sz="3200" dirty="0" err="1"/>
              <a:t>Krutov</a:t>
            </a:r>
            <a:r>
              <a:rPr lang="en-US" sz="3200" dirty="0"/>
              <a:t> </a:t>
            </a:r>
            <a:r>
              <a:rPr lang="en-US" sz="3200" dirty="0" smtClean="0"/>
              <a:t>models.</a:t>
            </a:r>
          </a:p>
          <a:p>
            <a:pPr marL="457200" indent="-457200" algn="just">
              <a:buFont typeface="Wingdings" charset="2"/>
              <a:buChar char="Ø"/>
            </a:pPr>
            <a:r>
              <a:rPr lang="en-US" sz="3200" dirty="0" smtClean="0">
                <a:solidFill>
                  <a:srgbClr val="00B050"/>
                </a:solidFill>
              </a:rPr>
              <a:t>A </a:t>
            </a:r>
            <a:r>
              <a:rPr lang="en-US" sz="3200" dirty="0">
                <a:solidFill>
                  <a:srgbClr val="00B050"/>
                </a:solidFill>
              </a:rPr>
              <a:t>simple method based on the work of </a:t>
            </a:r>
            <a:r>
              <a:rPr lang="en-US" sz="3200" dirty="0" err="1">
                <a:solidFill>
                  <a:srgbClr val="00B050"/>
                </a:solidFill>
              </a:rPr>
              <a:t>Arima</a:t>
            </a:r>
            <a:r>
              <a:rPr lang="en-US" sz="3200" dirty="0">
                <a:solidFill>
                  <a:srgbClr val="00B050"/>
                </a:solidFill>
              </a:rPr>
              <a:t> and </a:t>
            </a:r>
            <a:r>
              <a:rPr lang="en-US" sz="3200" dirty="0" err="1">
                <a:solidFill>
                  <a:srgbClr val="00B050"/>
                </a:solidFill>
              </a:rPr>
              <a:t>Iachello</a:t>
            </a:r>
            <a:r>
              <a:rPr lang="en-US" sz="3200" dirty="0">
                <a:solidFill>
                  <a:srgbClr val="00B050"/>
                </a:solidFill>
              </a:rPr>
              <a:t> is used to calculate the reduced transition probabilities within SU(3) limit of IBA-I </a:t>
            </a:r>
            <a:r>
              <a:rPr lang="en-US" sz="3200" dirty="0" smtClean="0">
                <a:solidFill>
                  <a:srgbClr val="00B050"/>
                </a:solidFill>
              </a:rPr>
              <a:t>framework.</a:t>
            </a:r>
          </a:p>
          <a:p>
            <a:pPr marL="457200" indent="-457200" algn="just">
              <a:buFont typeface="Wingdings" charset="2"/>
              <a:buChar char="Ø"/>
            </a:pPr>
            <a:r>
              <a:rPr lang="en-US" sz="3200" dirty="0" smtClean="0">
                <a:solidFill>
                  <a:srgbClr val="00B0F0"/>
                </a:solidFill>
              </a:rPr>
              <a:t>The </a:t>
            </a:r>
            <a:r>
              <a:rPr lang="en-US" sz="3200" dirty="0">
                <a:solidFill>
                  <a:srgbClr val="00B0F0"/>
                </a:solidFill>
              </a:rPr>
              <a:t>reduced E2 transition probabilities from second excited states of rare-earths and actinide even–even nuclei calculated from experimental energies and intensities from recent data compare better with those calculated on the </a:t>
            </a:r>
            <a:r>
              <a:rPr lang="en-US" sz="3200" dirty="0" err="1">
                <a:solidFill>
                  <a:srgbClr val="00B0F0"/>
                </a:solidFill>
              </a:rPr>
              <a:t>Krutov</a:t>
            </a:r>
            <a:r>
              <a:rPr lang="en-US" sz="3200" dirty="0">
                <a:solidFill>
                  <a:srgbClr val="00B0F0"/>
                </a:solidFill>
              </a:rPr>
              <a:t> model and the SU(3) limit of IBA than the DR and DF models.</a:t>
            </a:r>
            <a:endParaRPr lang="en-IN" sz="3200" dirty="0">
              <a:solidFill>
                <a:srgbClr val="00B0F0"/>
              </a:solidFill>
            </a:endParaRPr>
          </a:p>
        </p:txBody>
      </p:sp>
    </p:spTree>
    <p:extLst>
      <p:ext uri="{BB962C8B-B14F-4D97-AF65-F5344CB8AC3E}">
        <p14:creationId xmlns:p14="http://schemas.microsoft.com/office/powerpoint/2010/main" val="37563259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6638"/>
            <a:ext cx="8229600" cy="2411900"/>
          </a:xfrm>
        </p:spPr>
        <p:txBody>
          <a:bodyPr/>
          <a:lstStyle/>
          <a:p>
            <a:r>
              <a:rPr lang="en-US" dirty="0" smtClean="0"/>
              <a:t>ARJUN CHAAL</a:t>
            </a:r>
            <a:endParaRPr lang="en-US" dirty="0"/>
          </a:p>
        </p:txBody>
      </p:sp>
    </p:spTree>
    <p:extLst>
      <p:ext uri="{BB962C8B-B14F-4D97-AF65-F5344CB8AC3E}">
        <p14:creationId xmlns:p14="http://schemas.microsoft.com/office/powerpoint/2010/main" val="4193361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44522"/>
          </a:xfrm>
        </p:spPr>
        <p:txBody>
          <a:bodyPr>
            <a:normAutofit fontScale="90000"/>
          </a:bodyPr>
          <a:lstStyle/>
          <a:p>
            <a:r>
              <a:rPr lang="en-US" b="1" dirty="0" smtClean="0"/>
              <a:t>Nuclear Models </a:t>
            </a:r>
            <a:r>
              <a:rPr lang="en-IN" dirty="0"/>
              <a:t/>
            </a:r>
            <a:br>
              <a:rPr lang="en-IN" dirty="0"/>
            </a:br>
            <a:endParaRPr lang="en-US" dirty="0"/>
          </a:p>
        </p:txBody>
      </p:sp>
      <p:sp>
        <p:nvSpPr>
          <p:cNvPr id="4" name="Content Placeholder 3"/>
          <p:cNvSpPr>
            <a:spLocks noGrp="1"/>
          </p:cNvSpPr>
          <p:nvPr>
            <p:ph idx="1"/>
          </p:nvPr>
        </p:nvSpPr>
        <p:spPr>
          <a:xfrm>
            <a:off x="0" y="1207185"/>
            <a:ext cx="9144000" cy="5407178"/>
          </a:xfrm>
        </p:spPr>
        <p:txBody>
          <a:bodyPr>
            <a:normAutofit fontScale="55000" lnSpcReduction="20000"/>
          </a:bodyPr>
          <a:lstStyle/>
          <a:p>
            <a:pPr algn="just">
              <a:buFont typeface="Wingdings" charset="2"/>
              <a:buChar char="Ø"/>
            </a:pPr>
            <a:endParaRPr lang="en-US" sz="4500" dirty="0" smtClean="0"/>
          </a:p>
          <a:p>
            <a:pPr algn="just">
              <a:buFont typeface="Wingdings" charset="2"/>
              <a:buChar char="Ø"/>
            </a:pPr>
            <a:r>
              <a:rPr lang="en-US" sz="4500" dirty="0" smtClean="0">
                <a:solidFill>
                  <a:srgbClr val="00B0F0"/>
                </a:solidFill>
              </a:rPr>
              <a:t>The </a:t>
            </a:r>
            <a:r>
              <a:rPr lang="en-US" sz="4500" dirty="0">
                <a:solidFill>
                  <a:srgbClr val="00B0F0"/>
                </a:solidFill>
              </a:rPr>
              <a:t>introduction of nuclear model is an attempt to understand the complicated nature of nuclear interactions and the complex structure of nuclei in a simplified </a:t>
            </a:r>
            <a:r>
              <a:rPr lang="en-US" sz="4500" dirty="0" smtClean="0">
                <a:solidFill>
                  <a:srgbClr val="00B0F0"/>
                </a:solidFill>
              </a:rPr>
              <a:t>manner.</a:t>
            </a:r>
          </a:p>
          <a:p>
            <a:pPr algn="just">
              <a:buFont typeface="Wingdings" charset="2"/>
              <a:buChar char="Ø"/>
            </a:pPr>
            <a:r>
              <a:rPr lang="en-US" sz="4500" dirty="0" smtClean="0"/>
              <a:t>In </a:t>
            </a:r>
            <a:r>
              <a:rPr lang="en-US" sz="4500" dirty="0"/>
              <a:t>general the nuclear models developed up to date to explain, theoretically, the various experimentally observed facts, can be divided into two main categories as; independent particle models (IPM) and strong interaction models (SIM)</a:t>
            </a:r>
            <a:r>
              <a:rPr lang="en-US" sz="4500" dirty="0" smtClean="0"/>
              <a:t>.</a:t>
            </a:r>
          </a:p>
          <a:p>
            <a:pPr algn="just">
              <a:buFont typeface="Wingdings" charset="2"/>
              <a:buChar char="Ø"/>
            </a:pPr>
            <a:r>
              <a:rPr lang="en-US" sz="4500" dirty="0" smtClean="0">
                <a:solidFill>
                  <a:srgbClr val="0070C0"/>
                </a:solidFill>
              </a:rPr>
              <a:t>In </a:t>
            </a:r>
            <a:r>
              <a:rPr lang="en-US" sz="4500" dirty="0">
                <a:solidFill>
                  <a:srgbClr val="0070C0"/>
                </a:solidFill>
              </a:rPr>
              <a:t>IPM, the nucleons are supposed to move nearly independent of each other in a common nuclear potential e.g., Fermi gas model and shell </a:t>
            </a:r>
            <a:r>
              <a:rPr lang="en-US" sz="4500" dirty="0" smtClean="0">
                <a:solidFill>
                  <a:srgbClr val="0070C0"/>
                </a:solidFill>
              </a:rPr>
              <a:t>model.</a:t>
            </a:r>
          </a:p>
          <a:p>
            <a:pPr algn="just">
              <a:buFont typeface="Wingdings" charset="2"/>
              <a:buChar char="Ø"/>
            </a:pPr>
            <a:r>
              <a:rPr lang="en-US" sz="4500" dirty="0" smtClean="0">
                <a:solidFill>
                  <a:srgbClr val="00B050"/>
                </a:solidFill>
              </a:rPr>
              <a:t>While </a:t>
            </a:r>
            <a:r>
              <a:rPr lang="en-US" sz="4500" dirty="0">
                <a:solidFill>
                  <a:srgbClr val="00B050"/>
                </a:solidFill>
              </a:rPr>
              <a:t>in SIM, the nucleons are considered to be strongly coupled to each other inside the bounds of the nucleus e.g. liquid drop and collective models. </a:t>
            </a:r>
            <a:endParaRPr lang="en-US" dirty="0">
              <a:solidFill>
                <a:srgbClr val="00B050"/>
              </a:solidFill>
            </a:endParaRPr>
          </a:p>
        </p:txBody>
      </p:sp>
    </p:spTree>
    <p:extLst>
      <p:ext uri="{BB962C8B-B14F-4D97-AF65-F5344CB8AC3E}">
        <p14:creationId xmlns:p14="http://schemas.microsoft.com/office/powerpoint/2010/main" val="454543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47152"/>
            <a:ext cx="9144000" cy="5816977"/>
          </a:xfrm>
          <a:prstGeom prst="rect">
            <a:avLst/>
          </a:prstGeom>
        </p:spPr>
        <p:txBody>
          <a:bodyPr wrap="square">
            <a:spAutoFit/>
          </a:bodyPr>
          <a:lstStyle/>
          <a:p>
            <a:pPr algn="just"/>
            <a:endParaRPr lang="en-US" dirty="0" smtClean="0"/>
          </a:p>
          <a:p>
            <a:pPr marL="342900" indent="-342900" algn="just">
              <a:buFont typeface="Wingdings" charset="2"/>
              <a:buChar char="Ø"/>
            </a:pPr>
            <a:r>
              <a:rPr lang="en-US" sz="2400" dirty="0" smtClean="0">
                <a:solidFill>
                  <a:srgbClr val="00B050"/>
                </a:solidFill>
              </a:rPr>
              <a:t>A model is tested for its validity as to how far it is successful in explaining the experimentally observed facts. In fact, no single model can explain all the properties of nucleus.</a:t>
            </a:r>
          </a:p>
          <a:p>
            <a:pPr marL="342900" indent="-342900" algn="just">
              <a:buFont typeface="Wingdings" charset="2"/>
              <a:buChar char="Ø"/>
            </a:pPr>
            <a:endParaRPr lang="en-US" sz="2400" dirty="0" smtClean="0"/>
          </a:p>
          <a:p>
            <a:pPr marL="342900" indent="-342900" algn="just">
              <a:buFont typeface="Wingdings" charset="2"/>
              <a:buChar char="Ø"/>
            </a:pPr>
            <a:r>
              <a:rPr lang="en-US" sz="2400" dirty="0" smtClean="0"/>
              <a:t>For example, the shell model has great success to its credit in predicting spins and parities of the ground and weakly excited states of atomic nuclei, binding energy, islands of isomerism , </a:t>
            </a:r>
            <a:r>
              <a:rPr lang="en-US" sz="2400" dirty="0"/>
              <a:t>magic numbers, alpha and beta decay systematics and also the energy levels of odd-A nuclei. According to this model the excitation mechanism involves the change of state of individual </a:t>
            </a:r>
            <a:r>
              <a:rPr lang="en-US" sz="2400" dirty="0" smtClean="0"/>
              <a:t>nucleons.</a:t>
            </a:r>
          </a:p>
          <a:p>
            <a:pPr marL="342900" indent="-342900" algn="just">
              <a:buFont typeface="Wingdings" charset="2"/>
              <a:buChar char="Ø"/>
            </a:pPr>
            <a:r>
              <a:rPr lang="en-US" sz="2400" dirty="0" smtClean="0">
                <a:solidFill>
                  <a:srgbClr val="C00000"/>
                </a:solidFill>
              </a:rPr>
              <a:t>Shell Model </a:t>
            </a:r>
            <a:r>
              <a:rPr lang="en-US" sz="2400" dirty="0">
                <a:solidFill>
                  <a:srgbClr val="C00000"/>
                </a:solidFill>
              </a:rPr>
              <a:t>fails to explain </a:t>
            </a:r>
            <a:r>
              <a:rPr lang="en-US" sz="2400" dirty="0">
                <a:solidFill>
                  <a:srgbClr val="002060"/>
                </a:solidFill>
              </a:rPr>
              <a:t>the higher experimental quadrupole moments in </a:t>
            </a:r>
            <a:r>
              <a:rPr lang="en-US" sz="2400" dirty="0" smtClean="0">
                <a:solidFill>
                  <a:srgbClr val="002060"/>
                </a:solidFill>
              </a:rPr>
              <a:t>many </a:t>
            </a:r>
            <a:r>
              <a:rPr lang="en-US" sz="2400" dirty="0">
                <a:solidFill>
                  <a:srgbClr val="002060"/>
                </a:solidFill>
              </a:rPr>
              <a:t>nuclei in the region of closed shells</a:t>
            </a:r>
            <a:r>
              <a:rPr lang="en-US" sz="2400" dirty="0">
                <a:solidFill>
                  <a:srgbClr val="C00000"/>
                </a:solidFill>
              </a:rPr>
              <a:t>, </a:t>
            </a:r>
            <a:r>
              <a:rPr lang="en-US" sz="2400" dirty="0">
                <a:solidFill>
                  <a:srgbClr val="00B050"/>
                </a:solidFill>
              </a:rPr>
              <a:t>higher transition probability of low lying states, </a:t>
            </a:r>
            <a:r>
              <a:rPr lang="en-US" sz="2400" dirty="0">
                <a:solidFill>
                  <a:srgbClr val="C00000"/>
                </a:solidFill>
              </a:rPr>
              <a:t>shifts of magnetic moments from Schmidt lines for nuclei with 150≤A≤190.</a:t>
            </a:r>
            <a:endParaRPr lang="en-IN" sz="2400" dirty="0">
              <a:solidFill>
                <a:srgbClr val="C00000"/>
              </a:solidFill>
            </a:endParaRPr>
          </a:p>
          <a:p>
            <a:pPr algn="just"/>
            <a:r>
              <a:rPr lang="en-US" dirty="0"/>
              <a:t> </a:t>
            </a:r>
            <a:endParaRPr lang="en-IN" dirty="0"/>
          </a:p>
        </p:txBody>
      </p:sp>
    </p:spTree>
    <p:extLst>
      <p:ext uri="{BB962C8B-B14F-4D97-AF65-F5344CB8AC3E}">
        <p14:creationId xmlns:p14="http://schemas.microsoft.com/office/powerpoint/2010/main" val="1587370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89843"/>
            <a:ext cx="9144000" cy="7201971"/>
          </a:xfrm>
          <a:prstGeom prst="rect">
            <a:avLst/>
          </a:prstGeom>
        </p:spPr>
        <p:txBody>
          <a:bodyPr wrap="square">
            <a:spAutoFit/>
          </a:bodyPr>
          <a:lstStyle/>
          <a:p>
            <a:pPr algn="just"/>
            <a:endParaRPr lang="en-US" dirty="0" smtClean="0"/>
          </a:p>
          <a:p>
            <a:pPr algn="just"/>
            <a:endParaRPr lang="en-US" dirty="0"/>
          </a:p>
          <a:p>
            <a:pPr marL="342900" indent="-342900" algn="just">
              <a:buFont typeface="Wingdings" charset="2"/>
              <a:buChar char="Ø"/>
            </a:pPr>
            <a:r>
              <a:rPr lang="en-US" sz="2400" dirty="0" smtClean="0">
                <a:solidFill>
                  <a:srgbClr val="002060"/>
                </a:solidFill>
              </a:rPr>
              <a:t>A </a:t>
            </a:r>
            <a:r>
              <a:rPr lang="en-US" sz="2400" dirty="0">
                <a:solidFill>
                  <a:srgbClr val="002060"/>
                </a:solidFill>
              </a:rPr>
              <a:t>large number of collective nuclear models with their limited application to the particular region of the periodic table have been purposed to accept for the above failures of the shell </a:t>
            </a:r>
            <a:r>
              <a:rPr lang="en-US" sz="2400" dirty="0" smtClean="0">
                <a:solidFill>
                  <a:srgbClr val="002060"/>
                </a:solidFill>
              </a:rPr>
              <a:t>model.</a:t>
            </a:r>
          </a:p>
          <a:p>
            <a:pPr marL="342900" indent="-342900" algn="just">
              <a:buFont typeface="Wingdings" charset="2"/>
              <a:buChar char="Ø"/>
            </a:pPr>
            <a:endParaRPr lang="en-US" sz="2400" dirty="0" smtClean="0"/>
          </a:p>
          <a:p>
            <a:pPr marL="342900" indent="-342900" algn="just">
              <a:buFont typeface="Wingdings" charset="2"/>
              <a:buChar char="Ø"/>
            </a:pPr>
            <a:r>
              <a:rPr lang="en-US" sz="2400" dirty="0" smtClean="0">
                <a:solidFill>
                  <a:srgbClr val="00B050"/>
                </a:solidFill>
              </a:rPr>
              <a:t>As </a:t>
            </a:r>
            <a:r>
              <a:rPr lang="en-US" sz="2400" dirty="0">
                <a:solidFill>
                  <a:srgbClr val="00B050"/>
                </a:solidFill>
              </a:rPr>
              <a:t>the nuclear matter is of very high density, the collective motion of all the nucleons thus involves no change in the volume of the nucleus and as such collective motion is only possible for small deformations to the shapes of the nuclei</a:t>
            </a:r>
            <a:r>
              <a:rPr lang="en-US" sz="2400" dirty="0" smtClean="0">
                <a:solidFill>
                  <a:srgbClr val="00B050"/>
                </a:solidFill>
              </a:rPr>
              <a:t>.</a:t>
            </a:r>
          </a:p>
          <a:p>
            <a:pPr algn="just"/>
            <a:endParaRPr lang="en-US" sz="2400" dirty="0" smtClean="0"/>
          </a:p>
          <a:p>
            <a:pPr marL="342900" indent="-342900" algn="just">
              <a:buFont typeface="Wingdings" charset="2"/>
              <a:buChar char="Ø"/>
            </a:pPr>
            <a:r>
              <a:rPr lang="en-US" sz="2400" dirty="0" smtClean="0">
                <a:solidFill>
                  <a:srgbClr val="00B0F0"/>
                </a:solidFill>
              </a:rPr>
              <a:t>All </a:t>
            </a:r>
            <a:r>
              <a:rPr lang="en-US" sz="2400" dirty="0">
                <a:solidFill>
                  <a:srgbClr val="00B0F0"/>
                </a:solidFill>
              </a:rPr>
              <a:t>the even-even deformed nuclei with 150≤A≤190 and A&gt;228 show low lying 0</a:t>
            </a:r>
            <a:r>
              <a:rPr lang="en-US" sz="2400" baseline="30000" dirty="0">
                <a:solidFill>
                  <a:srgbClr val="00B0F0"/>
                </a:solidFill>
              </a:rPr>
              <a:t>+</a:t>
            </a:r>
            <a:r>
              <a:rPr lang="en-US" sz="2400" dirty="0">
                <a:solidFill>
                  <a:srgbClr val="00B0F0"/>
                </a:solidFill>
              </a:rPr>
              <a:t>, 2</a:t>
            </a:r>
            <a:r>
              <a:rPr lang="en-US" sz="2400" baseline="30000" dirty="0">
                <a:solidFill>
                  <a:srgbClr val="00B0F0"/>
                </a:solidFill>
              </a:rPr>
              <a:t>+</a:t>
            </a:r>
            <a:r>
              <a:rPr lang="en-US" sz="2400" dirty="0">
                <a:solidFill>
                  <a:srgbClr val="00B0F0"/>
                </a:solidFill>
              </a:rPr>
              <a:t>, 4</a:t>
            </a:r>
            <a:r>
              <a:rPr lang="en-US" sz="2400" baseline="30000" dirty="0">
                <a:solidFill>
                  <a:srgbClr val="00B0F0"/>
                </a:solidFill>
              </a:rPr>
              <a:t>+</a:t>
            </a:r>
            <a:r>
              <a:rPr lang="en-US" sz="2400" dirty="0">
                <a:solidFill>
                  <a:srgbClr val="00B0F0"/>
                </a:solidFill>
              </a:rPr>
              <a:t>……etc. nuclear energy states which can be supposed as a result of collective motions of nuclear matter. The comparison of experimental level energies of these states with the theoretical ones gives us a test of the nuclear model</a:t>
            </a:r>
            <a:r>
              <a:rPr lang="en-US" sz="2400" dirty="0" smtClean="0">
                <a:solidFill>
                  <a:srgbClr val="00B0F0"/>
                </a:solidFill>
              </a:rPr>
              <a:t>.</a:t>
            </a:r>
          </a:p>
          <a:p>
            <a:endParaRPr lang="en-US" dirty="0"/>
          </a:p>
          <a:p>
            <a:endParaRPr lang="en-US" dirty="0" smtClean="0"/>
          </a:p>
          <a:p>
            <a:endParaRPr lang="en-US" dirty="0"/>
          </a:p>
          <a:p>
            <a:endParaRPr lang="en-US" dirty="0" smtClean="0"/>
          </a:p>
          <a:p>
            <a:endParaRPr lang="en-IN" dirty="0"/>
          </a:p>
        </p:txBody>
      </p:sp>
    </p:spTree>
    <p:extLst>
      <p:ext uri="{BB962C8B-B14F-4D97-AF65-F5344CB8AC3E}">
        <p14:creationId xmlns:p14="http://schemas.microsoft.com/office/powerpoint/2010/main" val="2242772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The transition </a:t>
            </a:r>
            <a:r>
              <a:rPr lang="en-US" sz="2400" b="1" dirty="0" smtClean="0"/>
              <a:t>probabilities</a:t>
            </a:r>
            <a:r>
              <a:rPr lang="en-US" sz="2400" b="1" dirty="0"/>
              <a:t> </a:t>
            </a:r>
            <a:r>
              <a:rPr lang="en-US" sz="2400" b="1" dirty="0" smtClean="0"/>
              <a:t>: B(</a:t>
            </a:r>
            <a:r>
              <a:rPr lang="en-US" sz="2400" b="1" dirty="0"/>
              <a:t>E2) ratios</a:t>
            </a:r>
            <a:r>
              <a:rPr lang="en-IN" sz="2400" dirty="0" smtClean="0">
                <a:effectLst/>
              </a:rPr>
              <a:t> </a:t>
            </a:r>
            <a:endParaRPr lang="en-US" sz="2400" dirty="0"/>
          </a:p>
        </p:txBody>
      </p:sp>
      <p:sp>
        <p:nvSpPr>
          <p:cNvPr id="3" name="Content Placeholder 2"/>
          <p:cNvSpPr>
            <a:spLocks noGrp="1"/>
          </p:cNvSpPr>
          <p:nvPr>
            <p:ph idx="1"/>
          </p:nvPr>
        </p:nvSpPr>
        <p:spPr>
          <a:xfrm>
            <a:off x="0" y="1417638"/>
            <a:ext cx="9144000" cy="5184150"/>
          </a:xfrm>
        </p:spPr>
        <p:txBody>
          <a:bodyPr>
            <a:normAutofit fontScale="62500" lnSpcReduction="20000"/>
          </a:bodyPr>
          <a:lstStyle/>
          <a:p>
            <a:pPr algn="just">
              <a:buFont typeface="Wingdings" charset="2"/>
              <a:buChar char="Ø"/>
            </a:pPr>
            <a:endParaRPr lang="en-US" sz="3800" dirty="0" smtClean="0"/>
          </a:p>
          <a:p>
            <a:pPr algn="just">
              <a:buFont typeface="Wingdings" charset="2"/>
              <a:buChar char="Ø"/>
            </a:pPr>
            <a:r>
              <a:rPr lang="en-US" sz="3800" dirty="0" smtClean="0">
                <a:solidFill>
                  <a:srgbClr val="FF0000"/>
                </a:solidFill>
              </a:rPr>
              <a:t>The </a:t>
            </a:r>
            <a:r>
              <a:rPr lang="en-US" sz="3800" dirty="0">
                <a:solidFill>
                  <a:srgbClr val="FF0000"/>
                </a:solidFill>
              </a:rPr>
              <a:t>comparison of experimentally determined gamma ray transition probabilities between nuclear states with the theoretical predictions of nuclear models is one of the most sensitive tools available to investigate the structure of nuclei</a:t>
            </a:r>
            <a:r>
              <a:rPr lang="en-US" sz="3800" dirty="0" smtClean="0">
                <a:solidFill>
                  <a:srgbClr val="FF0000"/>
                </a:solidFill>
              </a:rPr>
              <a:t>.</a:t>
            </a:r>
          </a:p>
          <a:p>
            <a:pPr algn="just">
              <a:buFont typeface="Wingdings" charset="2"/>
              <a:buChar char="Ø"/>
            </a:pPr>
            <a:r>
              <a:rPr lang="en-US" sz="3800" dirty="0" smtClean="0">
                <a:solidFill>
                  <a:srgbClr val="92D050"/>
                </a:solidFill>
              </a:rPr>
              <a:t>The </a:t>
            </a:r>
            <a:r>
              <a:rPr lang="en-US" sz="3800" dirty="0">
                <a:solidFill>
                  <a:srgbClr val="92D050"/>
                </a:solidFill>
              </a:rPr>
              <a:t>reduced matrix elements of the multiple operators depend upon the value functions of initial and final nuclear states and hence give information about details of nuclear </a:t>
            </a:r>
            <a:r>
              <a:rPr lang="en-US" sz="3800" dirty="0" smtClean="0">
                <a:solidFill>
                  <a:srgbClr val="92D050"/>
                </a:solidFill>
              </a:rPr>
              <a:t>structure.</a:t>
            </a:r>
          </a:p>
          <a:p>
            <a:pPr algn="just">
              <a:buFont typeface="Wingdings" charset="2"/>
              <a:buChar char="Ø"/>
            </a:pPr>
            <a:r>
              <a:rPr lang="en-US" sz="3800" dirty="0" smtClean="0">
                <a:solidFill>
                  <a:srgbClr val="00B050"/>
                </a:solidFill>
              </a:rPr>
              <a:t>The </a:t>
            </a:r>
            <a:r>
              <a:rPr lang="en-US" sz="3800" dirty="0">
                <a:solidFill>
                  <a:srgbClr val="00B050"/>
                </a:solidFill>
              </a:rPr>
              <a:t>region of even-even nuclei has been tested in terms of these rates for the first 2</a:t>
            </a:r>
            <a:r>
              <a:rPr lang="en-US" sz="3800" baseline="30000" dirty="0">
                <a:solidFill>
                  <a:srgbClr val="00B050"/>
                </a:solidFill>
              </a:rPr>
              <a:t>+</a:t>
            </a:r>
            <a:r>
              <a:rPr lang="en-US" sz="3800" dirty="0">
                <a:solidFill>
                  <a:srgbClr val="00B050"/>
                </a:solidFill>
              </a:rPr>
              <a:t> excited states of rotational and ground state bands on the basis of </a:t>
            </a:r>
            <a:r>
              <a:rPr lang="en-US" sz="3800" dirty="0" err="1">
                <a:solidFill>
                  <a:srgbClr val="00B050"/>
                </a:solidFill>
              </a:rPr>
              <a:t>Davydov-Rostovsky</a:t>
            </a:r>
            <a:r>
              <a:rPr lang="en-US" sz="3800" dirty="0">
                <a:solidFill>
                  <a:srgbClr val="00B050"/>
                </a:solidFill>
              </a:rPr>
              <a:t> (DR) </a:t>
            </a:r>
            <a:r>
              <a:rPr lang="en-US" sz="3800" dirty="0" smtClean="0">
                <a:solidFill>
                  <a:srgbClr val="00B050"/>
                </a:solidFill>
              </a:rPr>
              <a:t>model</a:t>
            </a:r>
            <a:r>
              <a:rPr lang="en-US" sz="3800" baseline="30000" dirty="0" smtClean="0">
                <a:solidFill>
                  <a:srgbClr val="00B050"/>
                </a:solidFill>
              </a:rPr>
              <a:t>.</a:t>
            </a:r>
          </a:p>
          <a:p>
            <a:pPr algn="just">
              <a:buFont typeface="Wingdings" charset="2"/>
              <a:buChar char="Ø"/>
            </a:pPr>
            <a:r>
              <a:rPr lang="en-US" sz="3800" dirty="0" smtClean="0">
                <a:solidFill>
                  <a:srgbClr val="0070C0"/>
                </a:solidFill>
              </a:rPr>
              <a:t>In </a:t>
            </a:r>
            <a:r>
              <a:rPr lang="en-US" sz="3800" dirty="0">
                <a:solidFill>
                  <a:srgbClr val="0070C0"/>
                </a:solidFill>
              </a:rPr>
              <a:t>the present work the B(E2) ratios calculated on the basis of </a:t>
            </a:r>
            <a:r>
              <a:rPr lang="en-US" sz="3800" dirty="0" smtClean="0">
                <a:solidFill>
                  <a:srgbClr val="0070C0"/>
                </a:solidFill>
              </a:rPr>
              <a:t>IBA,  </a:t>
            </a:r>
            <a:r>
              <a:rPr lang="en-US" sz="3800" dirty="0" err="1" smtClean="0">
                <a:solidFill>
                  <a:srgbClr val="0070C0"/>
                </a:solidFill>
              </a:rPr>
              <a:t>Krutov</a:t>
            </a:r>
            <a:r>
              <a:rPr lang="en-US" sz="3800" dirty="0" smtClean="0">
                <a:solidFill>
                  <a:srgbClr val="0070C0"/>
                </a:solidFill>
              </a:rPr>
              <a:t>, </a:t>
            </a:r>
            <a:r>
              <a:rPr lang="en-US" sz="3800" dirty="0" err="1" smtClean="0">
                <a:solidFill>
                  <a:srgbClr val="0070C0"/>
                </a:solidFill>
              </a:rPr>
              <a:t>Davydov</a:t>
            </a:r>
            <a:r>
              <a:rPr lang="en-US" sz="3800" dirty="0" smtClean="0">
                <a:solidFill>
                  <a:srgbClr val="0070C0"/>
                </a:solidFill>
              </a:rPr>
              <a:t> &amp; </a:t>
            </a:r>
            <a:r>
              <a:rPr lang="en-US" sz="3800" dirty="0" err="1" smtClean="0">
                <a:solidFill>
                  <a:srgbClr val="0070C0"/>
                </a:solidFill>
              </a:rPr>
              <a:t>Fillipov</a:t>
            </a:r>
            <a:r>
              <a:rPr lang="en-US" sz="3800" dirty="0" smtClean="0">
                <a:solidFill>
                  <a:srgbClr val="0070C0"/>
                </a:solidFill>
              </a:rPr>
              <a:t> </a:t>
            </a:r>
            <a:r>
              <a:rPr lang="en-US" sz="3800" dirty="0">
                <a:solidFill>
                  <a:srgbClr val="0070C0"/>
                </a:solidFill>
              </a:rPr>
              <a:t>and </a:t>
            </a:r>
            <a:r>
              <a:rPr lang="en-US" sz="3800" dirty="0" err="1">
                <a:solidFill>
                  <a:srgbClr val="0070C0"/>
                </a:solidFill>
              </a:rPr>
              <a:t>Davydov</a:t>
            </a:r>
            <a:r>
              <a:rPr lang="en-US" sz="3800" dirty="0">
                <a:solidFill>
                  <a:srgbClr val="0070C0"/>
                </a:solidFill>
              </a:rPr>
              <a:t> and </a:t>
            </a:r>
            <a:r>
              <a:rPr lang="en-US" sz="3800" dirty="0" err="1" smtClean="0">
                <a:solidFill>
                  <a:srgbClr val="0070C0"/>
                </a:solidFill>
              </a:rPr>
              <a:t>Rostovsky</a:t>
            </a:r>
            <a:r>
              <a:rPr lang="en-US" sz="3800" dirty="0" smtClean="0">
                <a:solidFill>
                  <a:srgbClr val="0070C0"/>
                </a:solidFill>
              </a:rPr>
              <a:t> </a:t>
            </a:r>
            <a:r>
              <a:rPr lang="en-US" sz="3800" dirty="0">
                <a:solidFill>
                  <a:srgbClr val="0070C0"/>
                </a:solidFill>
              </a:rPr>
              <a:t>models have been compared </a:t>
            </a:r>
            <a:r>
              <a:rPr lang="en-US" sz="3800" dirty="0" smtClean="0">
                <a:solidFill>
                  <a:srgbClr val="0070C0"/>
                </a:solidFill>
              </a:rPr>
              <a:t>with </a:t>
            </a:r>
            <a:r>
              <a:rPr lang="en-US" sz="3800" dirty="0">
                <a:solidFill>
                  <a:srgbClr val="0070C0"/>
                </a:solidFill>
              </a:rPr>
              <a:t>experimental values.</a:t>
            </a:r>
            <a:endParaRPr lang="en-IN" sz="3800" dirty="0">
              <a:solidFill>
                <a:srgbClr val="0070C0"/>
              </a:solidFill>
            </a:endParaRPr>
          </a:p>
          <a:p>
            <a:pPr marL="0" indent="0">
              <a:buNone/>
            </a:pPr>
            <a:endParaRPr lang="en-US" dirty="0"/>
          </a:p>
        </p:txBody>
      </p:sp>
    </p:spTree>
    <p:extLst>
      <p:ext uri="{BB962C8B-B14F-4D97-AF65-F5344CB8AC3E}">
        <p14:creationId xmlns:p14="http://schemas.microsoft.com/office/powerpoint/2010/main" val="2572051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3924"/>
          </a:xfrm>
        </p:spPr>
        <p:txBody>
          <a:bodyPr>
            <a:normAutofit/>
          </a:bodyPr>
          <a:lstStyle/>
          <a:p>
            <a:r>
              <a:rPr lang="en-US" sz="2400" b="1" dirty="0" smtClean="0">
                <a:solidFill>
                  <a:srgbClr val="FF0000"/>
                </a:solidFill>
              </a:rPr>
              <a:t>Generation of Spectrum</a:t>
            </a:r>
            <a:endParaRPr lang="en-US" sz="2400" dirty="0">
              <a:solidFill>
                <a:srgbClr val="FF0000"/>
              </a:solidFill>
            </a:endParaRPr>
          </a:p>
        </p:txBody>
      </p:sp>
      <p:sp>
        <p:nvSpPr>
          <p:cNvPr id="3" name="Content Placeholder 2"/>
          <p:cNvSpPr>
            <a:spLocks noGrp="1"/>
          </p:cNvSpPr>
          <p:nvPr>
            <p:ph idx="1"/>
          </p:nvPr>
        </p:nvSpPr>
        <p:spPr>
          <a:xfrm>
            <a:off x="0" y="1307783"/>
            <a:ext cx="9144000" cy="5550217"/>
          </a:xfrm>
        </p:spPr>
        <p:txBody>
          <a:bodyPr>
            <a:normAutofit/>
          </a:bodyPr>
          <a:lstStyle/>
          <a:p>
            <a:pPr marL="0" indent="0">
              <a:buNone/>
            </a:pPr>
            <a:endParaRPr lang="en-IN" sz="2400" dirty="0"/>
          </a:p>
          <a:p>
            <a:pPr marL="0" indent="0" algn="just">
              <a:buNone/>
            </a:pPr>
            <a:r>
              <a:rPr lang="en-US" sz="2400" dirty="0" err="1" smtClean="0">
                <a:solidFill>
                  <a:srgbClr val="00B050"/>
                </a:solidFill>
              </a:rPr>
              <a:t>Krutov</a:t>
            </a:r>
            <a:r>
              <a:rPr lang="en-US" sz="2400" dirty="0" smtClean="0">
                <a:solidFill>
                  <a:srgbClr val="00B050"/>
                </a:solidFill>
              </a:rPr>
              <a:t> described very well the </a:t>
            </a:r>
            <a:r>
              <a:rPr lang="en-US" sz="2400" dirty="0">
                <a:solidFill>
                  <a:srgbClr val="00B050"/>
                </a:solidFill>
              </a:rPr>
              <a:t>collective motions of the nucleus. According to </a:t>
            </a:r>
            <a:r>
              <a:rPr lang="en-US" sz="2400" dirty="0" err="1">
                <a:solidFill>
                  <a:srgbClr val="00B050"/>
                </a:solidFill>
              </a:rPr>
              <a:t>Krutov</a:t>
            </a:r>
            <a:r>
              <a:rPr lang="en-US" sz="2400" dirty="0">
                <a:solidFill>
                  <a:srgbClr val="00B050"/>
                </a:solidFill>
              </a:rPr>
              <a:t>, the nucleus is rotating as a whole without being divided into core and external nucleus and the collective motions of the nucleus has been considered as a change of density distribution of the nuclear matter with time. For a nucleus having </a:t>
            </a:r>
            <a:r>
              <a:rPr lang="en-US" sz="2400" dirty="0" smtClean="0">
                <a:solidFill>
                  <a:srgbClr val="00B050"/>
                </a:solidFill>
              </a:rPr>
              <a:t>non-axial </a:t>
            </a:r>
            <a:r>
              <a:rPr lang="en-US" sz="2400" dirty="0">
                <a:solidFill>
                  <a:srgbClr val="00B050"/>
                </a:solidFill>
              </a:rPr>
              <a:t>equilibrium shape with no coupling between rotation and intrinsic </a:t>
            </a:r>
            <a:r>
              <a:rPr lang="en-US" sz="2400" dirty="0" smtClean="0">
                <a:solidFill>
                  <a:srgbClr val="00B050"/>
                </a:solidFill>
              </a:rPr>
              <a:t>motion; as in a </a:t>
            </a:r>
            <a:r>
              <a:rPr lang="en-US" sz="2400" dirty="0">
                <a:solidFill>
                  <a:srgbClr val="00B050"/>
                </a:solidFill>
              </a:rPr>
              <a:t>symmetric </a:t>
            </a:r>
            <a:r>
              <a:rPr lang="en-US" sz="2400" dirty="0" smtClean="0">
                <a:solidFill>
                  <a:srgbClr val="00B050"/>
                </a:solidFill>
              </a:rPr>
              <a:t>rotor, </a:t>
            </a:r>
            <a:r>
              <a:rPr lang="en-US" sz="2400" dirty="0">
                <a:solidFill>
                  <a:srgbClr val="00B050"/>
                </a:solidFill>
              </a:rPr>
              <a:t>the rotation </a:t>
            </a:r>
            <a:r>
              <a:rPr lang="en-US" sz="2400" dirty="0" smtClean="0">
                <a:solidFill>
                  <a:srgbClr val="00B050"/>
                </a:solidFill>
              </a:rPr>
              <a:t>Hamiltonian </a:t>
            </a:r>
            <a:r>
              <a:rPr lang="en-US" sz="2400" dirty="0">
                <a:solidFill>
                  <a:srgbClr val="00B050"/>
                </a:solidFill>
              </a:rPr>
              <a:t>can be expressed </a:t>
            </a:r>
            <a:r>
              <a:rPr lang="en-US" sz="2400" dirty="0" smtClean="0">
                <a:solidFill>
                  <a:srgbClr val="00B050"/>
                </a:solidFill>
              </a:rPr>
              <a:t>as;</a:t>
            </a:r>
            <a:r>
              <a:rPr lang="en-US" sz="2400" dirty="0" smtClean="0"/>
              <a:t>                                       </a:t>
            </a:r>
            <a:endParaRPr lang="en-IN" sz="2400" dirty="0"/>
          </a:p>
          <a:p>
            <a:pPr marL="0" indent="0">
              <a:buNone/>
            </a:pPr>
            <a:r>
              <a:rPr lang="en-US" sz="3200" kern="1200" dirty="0" smtClean="0">
                <a:solidFill>
                  <a:schemeClr val="tx1"/>
                </a:solidFill>
                <a:effectLst/>
                <a:latin typeface="+mn-lt"/>
                <a:ea typeface="+mn-ea"/>
                <a:cs typeface="+mn-cs"/>
              </a:rPr>
              <a:t> </a:t>
            </a:r>
          </a:p>
        </p:txBody>
      </p:sp>
      <p:graphicFrame>
        <p:nvGraphicFramePr>
          <p:cNvPr id="5" name="Object 4"/>
          <p:cNvGraphicFramePr>
            <a:graphicFrameLocks noChangeAspect="1"/>
          </p:cNvGraphicFramePr>
          <p:nvPr>
            <p:extLst>
              <p:ext uri="{D42A27DB-BD31-4B8C-83A1-F6EECF244321}">
                <p14:modId xmlns:p14="http://schemas.microsoft.com/office/powerpoint/2010/main" val="3358433965"/>
              </p:ext>
            </p:extLst>
          </p:nvPr>
        </p:nvGraphicFramePr>
        <p:xfrm>
          <a:off x="1409211" y="4644780"/>
          <a:ext cx="5270500" cy="767373"/>
        </p:xfrm>
        <a:graphic>
          <a:graphicData uri="http://schemas.openxmlformats.org/presentationml/2006/ole">
            <mc:AlternateContent xmlns:mc="http://schemas.openxmlformats.org/markup-compatibility/2006">
              <mc:Choice xmlns:v="urn:schemas-microsoft-com:vml" Requires="v">
                <p:oleObj spid="_x0000_s1031" name="Document" r:id="rId5" imgW="5267606" imgH="343092" progId="Word.Document.12">
                  <p:embed/>
                </p:oleObj>
              </mc:Choice>
              <mc:Fallback>
                <p:oleObj name="Document" r:id="rId5" imgW="5267606" imgH="343092" progId="Word.Document.12">
                  <p:embed/>
                  <p:pic>
                    <p:nvPicPr>
                      <p:cNvPr id="0" name=""/>
                      <p:cNvPicPr/>
                      <p:nvPr/>
                    </p:nvPicPr>
                    <p:blipFill>
                      <a:blip r:embed="rId6"/>
                      <a:stretch>
                        <a:fillRect/>
                      </a:stretch>
                    </p:blipFill>
                    <p:spPr>
                      <a:xfrm>
                        <a:off x="1409211" y="4644780"/>
                        <a:ext cx="5270500" cy="767373"/>
                      </a:xfrm>
                      <a:prstGeom prst="rect">
                        <a:avLst/>
                      </a:prstGeom>
                    </p:spPr>
                  </p:pic>
                </p:oleObj>
              </mc:Fallback>
            </mc:AlternateContent>
          </a:graphicData>
        </a:graphic>
      </p:graphicFrame>
    </p:spTree>
    <p:extLst>
      <p:ext uri="{BB962C8B-B14F-4D97-AF65-F5344CB8AC3E}">
        <p14:creationId xmlns:p14="http://schemas.microsoft.com/office/powerpoint/2010/main" val="2320291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E2 Transition Probabilities</a:t>
            </a:r>
            <a:endParaRPr lang="en-US" dirty="0">
              <a:solidFill>
                <a:srgbClr val="C00000"/>
              </a:solidFill>
            </a:endParaRPr>
          </a:p>
        </p:txBody>
      </p:sp>
      <p:sp>
        <p:nvSpPr>
          <p:cNvPr id="3" name="Content Placeholder 2"/>
          <p:cNvSpPr>
            <a:spLocks noGrp="1"/>
          </p:cNvSpPr>
          <p:nvPr>
            <p:ph idx="1"/>
          </p:nvPr>
        </p:nvSpPr>
        <p:spPr/>
        <p:txBody>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918375594"/>
              </p:ext>
            </p:extLst>
          </p:nvPr>
        </p:nvGraphicFramePr>
        <p:xfrm>
          <a:off x="460375" y="1587500"/>
          <a:ext cx="8229600" cy="5303838"/>
        </p:xfrm>
        <a:graphic>
          <a:graphicData uri="http://schemas.openxmlformats.org/presentationml/2006/ole">
            <mc:AlternateContent xmlns:mc="http://schemas.openxmlformats.org/markup-compatibility/2006">
              <mc:Choice xmlns:v="urn:schemas-microsoft-com:vml" Requires="v">
                <p:oleObj spid="_x0000_s2063" name="Document" r:id="rId4" imgW="5728521" imgH="3696613" progId="Word.Document.12">
                  <p:embed/>
                </p:oleObj>
              </mc:Choice>
              <mc:Fallback>
                <p:oleObj name="Document" r:id="rId4" imgW="5728521" imgH="3696613" progId="Word.Document.12">
                  <p:embed/>
                  <p:pic>
                    <p:nvPicPr>
                      <p:cNvPr id="0" name=""/>
                      <p:cNvPicPr/>
                      <p:nvPr/>
                    </p:nvPicPr>
                    <p:blipFill>
                      <a:blip r:embed="rId5"/>
                      <a:stretch>
                        <a:fillRect/>
                      </a:stretch>
                    </p:blipFill>
                    <p:spPr>
                      <a:xfrm>
                        <a:off x="460375" y="1587500"/>
                        <a:ext cx="8229600" cy="5303838"/>
                      </a:xfrm>
                      <a:prstGeom prst="rect">
                        <a:avLst/>
                      </a:prstGeom>
                    </p:spPr>
                  </p:pic>
                </p:oleObj>
              </mc:Fallback>
            </mc:AlternateContent>
          </a:graphicData>
        </a:graphic>
      </p:graphicFrame>
    </p:spTree>
    <p:extLst>
      <p:ext uri="{BB962C8B-B14F-4D97-AF65-F5344CB8AC3E}">
        <p14:creationId xmlns:p14="http://schemas.microsoft.com/office/powerpoint/2010/main" val="3682613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024"/>
            <a:ext cx="8229600" cy="1329614"/>
          </a:xfrm>
        </p:spPr>
        <p:txBody>
          <a:bodyPr>
            <a:noAutofit/>
          </a:bodyPr>
          <a:lstStyle/>
          <a:p>
            <a:r>
              <a:rPr lang="en-US" sz="2400" dirty="0" smtClean="0"/>
              <a:t>DF Model: The </a:t>
            </a:r>
            <a:r>
              <a:rPr lang="en-US" sz="2400" dirty="0"/>
              <a:t>expressions for B(E2) ratios </a:t>
            </a:r>
            <a:r>
              <a:rPr lang="en-US" sz="2400" dirty="0" smtClean="0"/>
              <a:t>in </a:t>
            </a:r>
            <a:r>
              <a:rPr lang="en-US" sz="2400" dirty="0"/>
              <a:t>units of </a:t>
            </a:r>
            <a:r>
              <a:rPr lang="en-US" sz="2400" dirty="0" smtClean="0"/>
              <a:t>e</a:t>
            </a:r>
            <a:r>
              <a:rPr lang="en-US" sz="2400" baseline="30000" dirty="0" smtClean="0"/>
              <a:t>2</a:t>
            </a:r>
            <a:r>
              <a:rPr lang="en-US" sz="2400" dirty="0" smtClean="0"/>
              <a:t>q</a:t>
            </a:r>
            <a:r>
              <a:rPr lang="en-US" sz="2400" baseline="-25000" dirty="0" smtClean="0"/>
              <a:t>0</a:t>
            </a:r>
            <a:r>
              <a:rPr lang="en-US" sz="2400" baseline="30000" dirty="0" smtClean="0"/>
              <a:t>2</a:t>
            </a:r>
            <a:r>
              <a:rPr lang="en-US" sz="2400" dirty="0" smtClean="0"/>
              <a:t>/</a:t>
            </a:r>
            <a:r>
              <a:rPr lang="en-US" sz="2400" dirty="0"/>
              <a:t>16π, </a:t>
            </a:r>
          </a:p>
        </p:txBody>
      </p:sp>
      <p:sp>
        <p:nvSpPr>
          <p:cNvPr id="3" name="Content Placeholder 2"/>
          <p:cNvSpPr>
            <a:spLocks noGrp="1"/>
          </p:cNvSpPr>
          <p:nvPr>
            <p:ph idx="1"/>
          </p:nvPr>
        </p:nvSpPr>
        <p:spPr/>
        <p:txBody>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2213569123"/>
              </p:ext>
            </p:extLst>
          </p:nvPr>
        </p:nvGraphicFramePr>
        <p:xfrm>
          <a:off x="457200" y="1600201"/>
          <a:ext cx="8229600" cy="4525962"/>
        </p:xfrm>
        <a:graphic>
          <a:graphicData uri="http://schemas.openxmlformats.org/presentationml/2006/ole">
            <mc:AlternateContent xmlns:mc="http://schemas.openxmlformats.org/markup-compatibility/2006">
              <mc:Choice xmlns:v="urn:schemas-microsoft-com:vml" Requires="v">
                <p:oleObj spid="_x0000_s3088" name="Document" r:id="rId4" imgW="5270500" imgH="1422400" progId="Word.Document.12">
                  <p:embed/>
                </p:oleObj>
              </mc:Choice>
              <mc:Fallback>
                <p:oleObj name="Document" r:id="rId4" imgW="5270500" imgH="1422400" progId="Word.Document.12">
                  <p:embed/>
                  <p:pic>
                    <p:nvPicPr>
                      <p:cNvPr id="0" name=""/>
                      <p:cNvPicPr/>
                      <p:nvPr/>
                    </p:nvPicPr>
                    <p:blipFill>
                      <a:blip r:embed="rId5"/>
                      <a:stretch>
                        <a:fillRect/>
                      </a:stretch>
                    </p:blipFill>
                    <p:spPr>
                      <a:xfrm>
                        <a:off x="457200" y="1600201"/>
                        <a:ext cx="8229600" cy="4525962"/>
                      </a:xfrm>
                      <a:prstGeom prst="rect">
                        <a:avLst/>
                      </a:prstGeom>
                    </p:spPr>
                  </p:pic>
                </p:oleObj>
              </mc:Fallback>
            </mc:AlternateContent>
          </a:graphicData>
        </a:graphic>
      </p:graphicFrame>
    </p:spTree>
    <p:extLst>
      <p:ext uri="{BB962C8B-B14F-4D97-AF65-F5344CB8AC3E}">
        <p14:creationId xmlns:p14="http://schemas.microsoft.com/office/powerpoint/2010/main" val="1456095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251</TotalTime>
  <Words>1206</Words>
  <Application>Microsoft Office PowerPoint</Application>
  <PresentationFormat>On-screen Show (4:3)</PresentationFormat>
  <Paragraphs>68</Paragraphs>
  <Slides>20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Document</vt:lpstr>
      <vt:lpstr>Determining Reduced Transition Probabilities for 152 ≤ A ≤ 248 Nuclei using Interacting Boson Approximation (IBA-1) Model</vt:lpstr>
      <vt:lpstr>PowerPoint Presentation</vt:lpstr>
      <vt:lpstr>Nuclear Models  </vt:lpstr>
      <vt:lpstr>PowerPoint Presentation</vt:lpstr>
      <vt:lpstr>PowerPoint Presentation</vt:lpstr>
      <vt:lpstr>The transition probabilities : B(E2) ratios </vt:lpstr>
      <vt:lpstr>Generation of Spectrum</vt:lpstr>
      <vt:lpstr>E2 Transition Probabilities</vt:lpstr>
      <vt:lpstr>DF Model: The expressions for B(E2) ratios in units of e2q02/16π, </vt:lpstr>
      <vt:lpstr>PowerPoint Presentation</vt:lpstr>
      <vt:lpstr>Krutov Model</vt:lpstr>
      <vt:lpstr> IBA-MODEL </vt:lpstr>
      <vt:lpstr>PowerPoint Presentation</vt:lpstr>
      <vt:lpstr>PowerPoint Presentation</vt:lpstr>
      <vt:lpstr>PowerPoint Presentation</vt:lpstr>
      <vt:lpstr>PowerPoint Presentation</vt:lpstr>
      <vt:lpstr>PowerPoint Presentation</vt:lpstr>
      <vt:lpstr> RESULTS </vt:lpstr>
      <vt:lpstr>THANKS</vt:lpstr>
      <vt:lpstr>ARJUN CHAAL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Reduced Transition Probabilities for Excited States of Rare-Earths and Actinide Even-Even Nuclei S. S. Ghumman Department of Physics, Sant Longowal Institute of Engineering and Technology (Deemed University), Longowal, Sangrur-148106, Punjab, India</dc:title>
  <dc:creator>SS Ghumman</dc:creator>
  <cp:lastModifiedBy>User</cp:lastModifiedBy>
  <cp:revision>28</cp:revision>
  <dcterms:created xsi:type="dcterms:W3CDTF">2015-03-13T14:33:06Z</dcterms:created>
  <dcterms:modified xsi:type="dcterms:W3CDTF">2015-09-03T10:44:32Z</dcterms:modified>
</cp:coreProperties>
</file>