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8" r:id="rId4"/>
    <p:sldId id="277" r:id="rId5"/>
    <p:sldId id="279" r:id="rId6"/>
    <p:sldId id="258" r:id="rId7"/>
    <p:sldId id="260" r:id="rId8"/>
    <p:sldId id="262" r:id="rId9"/>
    <p:sldId id="263" r:id="rId10"/>
    <p:sldId id="281" r:id="rId11"/>
    <p:sldId id="264" r:id="rId12"/>
    <p:sldId id="265"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3" autoAdjust="0"/>
  </p:normalViewPr>
  <p:slideViewPr>
    <p:cSldViewPr>
      <p:cViewPr>
        <p:scale>
          <a:sx n="100" d="100"/>
          <a:sy n="100" d="100"/>
        </p:scale>
        <p:origin x="-2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E:\Ileana\SALMROM\HpGe\INTERCOMPARARE%20IAEA%202014\EUNPC2015\Copy%20of%20Effciency-dupa-masurari-probe-An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Ileana\SALMROM\HpGe\INTERCOMPARARE%20IAEA%202014\EUNPC2015\Copy%20of%20Effciency-dupa-masurari-probe-An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30000"/>
              <a:t>241</a:t>
            </a:r>
            <a:r>
              <a:rPr lang="en-US"/>
              <a:t>Am</a:t>
            </a:r>
          </a:p>
        </c:rich>
      </c:tx>
      <c:layout>
        <c:manualLayout>
          <c:xMode val="edge"/>
          <c:yMode val="edge"/>
          <c:x val="0.24588755876490379"/>
          <c:y val="0"/>
        </c:manualLayout>
      </c:layout>
      <c:overlay val="1"/>
    </c:title>
    <c:autoTitleDeleted val="0"/>
    <c:plotArea>
      <c:layout>
        <c:manualLayout>
          <c:layoutTarget val="inner"/>
          <c:xMode val="edge"/>
          <c:yMode val="edge"/>
          <c:x val="0.15444393179651161"/>
          <c:y val="4.214129483814523E-2"/>
          <c:w val="0.69296595088607205"/>
          <c:h val="0.76507807859386967"/>
        </c:manualLayout>
      </c:layout>
      <c:scatterChart>
        <c:scatterStyle val="lineMarker"/>
        <c:varyColors val="0"/>
        <c:ser>
          <c:idx val="1"/>
          <c:order val="0"/>
          <c:tx>
            <c:v>Eff measured</c:v>
          </c:tx>
          <c:spPr>
            <a:ln w="28575">
              <a:noFill/>
            </a:ln>
          </c:spPr>
          <c:marker>
            <c:symbol val="square"/>
            <c:size val="5"/>
          </c:marker>
          <c:trendline>
            <c:trendlineType val="poly"/>
            <c:order val="3"/>
            <c:dispRSqr val="1"/>
            <c:dispEq val="1"/>
            <c:trendlineLbl>
              <c:layout>
                <c:manualLayout>
                  <c:x val="0.28121894138232723"/>
                  <c:y val="-0.52113589967920682"/>
                </c:manualLayout>
              </c:layout>
              <c:numFmt formatCode="General" sourceLinked="0"/>
            </c:trendlineLbl>
          </c:trendline>
          <c:errBars>
            <c:errDir val="y"/>
            <c:errBarType val="both"/>
            <c:errValType val="fixedVal"/>
            <c:noEndCap val="0"/>
            <c:val val="3.5000000000000009E-3"/>
          </c:errBars>
          <c:xVal>
            <c:numRef>
              <c:f>(Sheet2!$R$1,Sheet2!$T$1,Sheet2!$V$1,Sheet2!$X$1,Sheet2!$Z$1,Sheet2!$AB$1)</c:f>
              <c:numCache>
                <c:formatCode>General</c:formatCode>
                <c:ptCount val="6"/>
                <c:pt idx="0" formatCode="0.00E+00">
                  <c:v>30</c:v>
                </c:pt>
                <c:pt idx="1">
                  <c:v>23</c:v>
                </c:pt>
                <c:pt idx="2">
                  <c:v>18</c:v>
                </c:pt>
                <c:pt idx="3">
                  <c:v>8</c:v>
                </c:pt>
                <c:pt idx="4">
                  <c:v>3</c:v>
                </c:pt>
                <c:pt idx="5" formatCode="0.00E+00">
                  <c:v>40</c:v>
                </c:pt>
              </c:numCache>
            </c:numRef>
          </c:xVal>
          <c:yVal>
            <c:numRef>
              <c:f>(Sheet2!$Q$1,Sheet2!$S$1,Sheet2!$U$1,Sheet2!$W$1,Sheet2!$Y$1,Sheet2!$AA$1)</c:f>
              <c:numCache>
                <c:formatCode>General</c:formatCode>
                <c:ptCount val="6"/>
                <c:pt idx="0">
                  <c:v>1.5730000000000001E-2</c:v>
                </c:pt>
                <c:pt idx="1">
                  <c:v>2.3900000000000001E-2</c:v>
                </c:pt>
                <c:pt idx="2">
                  <c:v>3.2538999999999998E-2</c:v>
                </c:pt>
                <c:pt idx="3">
                  <c:v>5.5667000000000001E-2</c:v>
                </c:pt>
                <c:pt idx="4">
                  <c:v>7.6200000000000004E-2</c:v>
                </c:pt>
                <c:pt idx="5">
                  <c:v>8.7899999999999992E-3</c:v>
                </c:pt>
              </c:numCache>
            </c:numRef>
          </c:yVal>
          <c:smooth val="0"/>
        </c:ser>
        <c:dLbls>
          <c:showLegendKey val="0"/>
          <c:showVal val="0"/>
          <c:showCatName val="0"/>
          <c:showSerName val="0"/>
          <c:showPercent val="0"/>
          <c:showBubbleSize val="0"/>
        </c:dLbls>
        <c:axId val="74310400"/>
        <c:axId val="74312320"/>
      </c:scatterChart>
      <c:valAx>
        <c:axId val="74310400"/>
        <c:scaling>
          <c:orientation val="minMax"/>
        </c:scaling>
        <c:delete val="0"/>
        <c:axPos val="b"/>
        <c:title>
          <c:tx>
            <c:rich>
              <a:bodyPr/>
              <a:lstStyle/>
              <a:p>
                <a:pPr>
                  <a:defRPr/>
                </a:pPr>
                <a:r>
                  <a:rPr lang="en-US"/>
                  <a:t>Distance (mm)</a:t>
                </a:r>
              </a:p>
            </c:rich>
          </c:tx>
          <c:layout/>
          <c:overlay val="0"/>
        </c:title>
        <c:numFmt formatCode="#,##0.0" sourceLinked="0"/>
        <c:majorTickMark val="out"/>
        <c:minorTickMark val="none"/>
        <c:tickLblPos val="nextTo"/>
        <c:crossAx val="74312320"/>
        <c:crosses val="autoZero"/>
        <c:crossBetween val="midCat"/>
      </c:valAx>
      <c:valAx>
        <c:axId val="74312320"/>
        <c:scaling>
          <c:orientation val="minMax"/>
        </c:scaling>
        <c:delete val="0"/>
        <c:axPos val="l"/>
        <c:title>
          <c:tx>
            <c:rich>
              <a:bodyPr rot="-5400000" vert="horz"/>
              <a:lstStyle/>
              <a:p>
                <a:pPr>
                  <a:defRPr/>
                </a:pPr>
                <a:r>
                  <a:rPr lang="en-US" dirty="0"/>
                  <a:t>Efficiency</a:t>
                </a:r>
              </a:p>
            </c:rich>
          </c:tx>
          <c:layout/>
          <c:overlay val="0"/>
        </c:title>
        <c:numFmt formatCode="General" sourceLinked="1"/>
        <c:majorTickMark val="out"/>
        <c:minorTickMark val="none"/>
        <c:tickLblPos val="nextTo"/>
        <c:crossAx val="74310400"/>
        <c:crosses val="autoZero"/>
        <c:crossBetween val="midCat"/>
      </c:valAx>
    </c:plotArea>
    <c:legend>
      <c:legendPos val="r"/>
      <c:layout>
        <c:manualLayout>
          <c:xMode val="edge"/>
          <c:yMode val="edge"/>
          <c:x val="0.6458992368741121"/>
          <c:y val="0.38555152399968512"/>
          <c:w val="0.35258431771533483"/>
          <c:h val="0.29240648102425376"/>
        </c:manualLayout>
      </c:layout>
      <c:overlay val="0"/>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30000"/>
              <a:t>134</a:t>
            </a:r>
            <a:r>
              <a:rPr lang="en-US"/>
              <a:t>Cs (1365</a:t>
            </a:r>
            <a:r>
              <a:rPr lang="en-US" baseline="0"/>
              <a:t> keV)</a:t>
            </a:r>
            <a:endParaRPr lang="en-US"/>
          </a:p>
        </c:rich>
      </c:tx>
      <c:layout>
        <c:manualLayout>
          <c:xMode val="edge"/>
          <c:yMode val="edge"/>
          <c:x val="0.17655917504892621"/>
          <c:y val="0"/>
        </c:manualLayout>
      </c:layout>
      <c:overlay val="1"/>
    </c:title>
    <c:autoTitleDeleted val="0"/>
    <c:plotArea>
      <c:layout>
        <c:manualLayout>
          <c:layoutTarget val="inner"/>
          <c:xMode val="edge"/>
          <c:yMode val="edge"/>
          <c:x val="0.15406915257279105"/>
          <c:y val="5.1400554097404488E-2"/>
          <c:w val="0.66268331296522609"/>
          <c:h val="0.74437062778660767"/>
        </c:manualLayout>
      </c:layout>
      <c:scatterChart>
        <c:scatterStyle val="lineMarker"/>
        <c:varyColors val="0"/>
        <c:ser>
          <c:idx val="1"/>
          <c:order val="0"/>
          <c:tx>
            <c:v>Eff measured</c:v>
          </c:tx>
          <c:spPr>
            <a:ln w="28575">
              <a:noFill/>
            </a:ln>
          </c:spPr>
          <c:marker>
            <c:symbol val="square"/>
            <c:size val="5"/>
          </c:marker>
          <c:trendline>
            <c:trendlineType val="poly"/>
            <c:order val="3"/>
            <c:dispRSqr val="1"/>
            <c:dispEq val="1"/>
            <c:trendlineLbl>
              <c:layout>
                <c:manualLayout>
                  <c:x val="0.28714216972878392"/>
                  <c:y val="-0.44603565179352583"/>
                </c:manualLayout>
              </c:layout>
              <c:numFmt formatCode="General" sourceLinked="0"/>
            </c:trendlineLbl>
          </c:trendline>
          <c:errBars>
            <c:errDir val="y"/>
            <c:errBarType val="both"/>
            <c:errValType val="fixedVal"/>
            <c:noEndCap val="0"/>
            <c:val val="1.0000000000000002E-3"/>
          </c:errBars>
          <c:xVal>
            <c:numRef>
              <c:f>(Sheet2!$R$9,Sheet2!$T$9,Sheet2!$V$9,Sheet2!$X$9,Sheet2!$Z$9,Sheet2!$AB$9)</c:f>
              <c:numCache>
                <c:formatCode>General</c:formatCode>
                <c:ptCount val="6"/>
                <c:pt idx="0" formatCode="0.00E+00">
                  <c:v>30</c:v>
                </c:pt>
                <c:pt idx="1">
                  <c:v>23</c:v>
                </c:pt>
                <c:pt idx="2">
                  <c:v>18</c:v>
                </c:pt>
                <c:pt idx="3">
                  <c:v>8</c:v>
                </c:pt>
                <c:pt idx="4">
                  <c:v>3</c:v>
                </c:pt>
                <c:pt idx="5" formatCode="0.00E+00">
                  <c:v>40</c:v>
                </c:pt>
              </c:numCache>
            </c:numRef>
          </c:xVal>
          <c:yVal>
            <c:numRef>
              <c:f>(Sheet2!$Q$9,Sheet2!$S$9,Sheet2!$U$9,Sheet2!$W$9,Sheet2!$Y$9,Sheet2!$AA$9)</c:f>
              <c:numCache>
                <c:formatCode>General</c:formatCode>
                <c:ptCount val="6"/>
                <c:pt idx="0">
                  <c:v>8.8500000000000002E-3</c:v>
                </c:pt>
                <c:pt idx="1">
                  <c:v>1.2699999999999999E-2</c:v>
                </c:pt>
                <c:pt idx="2">
                  <c:v>1.508E-2</c:v>
                </c:pt>
                <c:pt idx="3">
                  <c:v>2.162E-2</c:v>
                </c:pt>
                <c:pt idx="4">
                  <c:v>2.5600000000000001E-2</c:v>
                </c:pt>
                <c:pt idx="5">
                  <c:v>5.4999999999999997E-3</c:v>
                </c:pt>
              </c:numCache>
            </c:numRef>
          </c:yVal>
          <c:smooth val="0"/>
        </c:ser>
        <c:dLbls>
          <c:showLegendKey val="0"/>
          <c:showVal val="0"/>
          <c:showCatName val="0"/>
          <c:showSerName val="0"/>
          <c:showPercent val="0"/>
          <c:showBubbleSize val="0"/>
        </c:dLbls>
        <c:axId val="74547584"/>
        <c:axId val="74549504"/>
      </c:scatterChart>
      <c:valAx>
        <c:axId val="74547584"/>
        <c:scaling>
          <c:orientation val="minMax"/>
        </c:scaling>
        <c:delete val="0"/>
        <c:axPos val="b"/>
        <c:title>
          <c:tx>
            <c:rich>
              <a:bodyPr/>
              <a:lstStyle/>
              <a:p>
                <a:pPr>
                  <a:defRPr/>
                </a:pPr>
                <a:r>
                  <a:rPr lang="en-US"/>
                  <a:t>Distance (mm)</a:t>
                </a:r>
              </a:p>
            </c:rich>
          </c:tx>
          <c:layout/>
          <c:overlay val="0"/>
        </c:title>
        <c:numFmt formatCode="#,##0.0" sourceLinked="0"/>
        <c:majorTickMark val="out"/>
        <c:minorTickMark val="none"/>
        <c:tickLblPos val="nextTo"/>
        <c:crossAx val="74549504"/>
        <c:crosses val="autoZero"/>
        <c:crossBetween val="midCat"/>
      </c:valAx>
      <c:valAx>
        <c:axId val="74549504"/>
        <c:scaling>
          <c:orientation val="minMax"/>
        </c:scaling>
        <c:delete val="0"/>
        <c:axPos val="l"/>
        <c:title>
          <c:tx>
            <c:rich>
              <a:bodyPr rot="-5400000" vert="horz"/>
              <a:lstStyle/>
              <a:p>
                <a:pPr>
                  <a:defRPr/>
                </a:pPr>
                <a:r>
                  <a:rPr lang="en-GB"/>
                  <a:t>Efficiency</a:t>
                </a:r>
              </a:p>
            </c:rich>
          </c:tx>
          <c:layout/>
          <c:overlay val="0"/>
        </c:title>
        <c:numFmt formatCode="General" sourceLinked="1"/>
        <c:majorTickMark val="out"/>
        <c:minorTickMark val="none"/>
        <c:tickLblPos val="nextTo"/>
        <c:crossAx val="74547584"/>
        <c:crosses val="autoZero"/>
        <c:crossBetween val="midCat"/>
      </c:valAx>
    </c:plotArea>
    <c:legend>
      <c:legendPos val="r"/>
      <c:layout/>
      <c:overlay val="0"/>
    </c:legend>
    <c:plotVisOnly val="1"/>
    <c:dispBlanksAs val="gap"/>
    <c:showDLblsOverMax val="0"/>
  </c:chart>
  <c:spPr>
    <a:solidFill>
      <a:schemeClr val="bg1"/>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3B1160-F382-45DB-B412-253B17046EEF}" type="datetimeFigureOut">
              <a:rPr lang="en-GB" smtClean="0"/>
              <a:t>02/09/2015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BC1914-48C3-4B05-8639-1CE55927670D}" type="slidenum">
              <a:rPr lang="en-GB" smtClean="0"/>
              <a:t>‹#›</a:t>
            </a:fld>
            <a:endParaRPr lang="en-GB"/>
          </a:p>
        </p:txBody>
      </p:sp>
    </p:spTree>
    <p:extLst>
      <p:ext uri="{BB962C8B-B14F-4D97-AF65-F5344CB8AC3E}">
        <p14:creationId xmlns:p14="http://schemas.microsoft.com/office/powerpoint/2010/main" val="3448905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BC1914-48C3-4B05-8639-1CE55927670D}" type="slidenum">
              <a:rPr lang="en-GB" smtClean="0"/>
              <a:t>9</a:t>
            </a:fld>
            <a:endParaRPr lang="en-GB"/>
          </a:p>
        </p:txBody>
      </p:sp>
    </p:spTree>
    <p:extLst>
      <p:ext uri="{BB962C8B-B14F-4D97-AF65-F5344CB8AC3E}">
        <p14:creationId xmlns:p14="http://schemas.microsoft.com/office/powerpoint/2010/main" val="351808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2B96B6E-FDEC-4C66-8041-ECBB38DCF812}" type="datetimeFigureOut">
              <a:rPr lang="en-GB" smtClean="0"/>
              <a:t>02/09/2015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D95DDB-C57A-4FEC-A719-AC507DE812E6}" type="slidenum">
              <a:rPr lang="en-GB" smtClean="0"/>
              <a:t>‹#›</a:t>
            </a:fld>
            <a:endParaRPr lang="en-GB"/>
          </a:p>
        </p:txBody>
      </p:sp>
    </p:spTree>
    <p:extLst>
      <p:ext uri="{BB962C8B-B14F-4D97-AF65-F5344CB8AC3E}">
        <p14:creationId xmlns:p14="http://schemas.microsoft.com/office/powerpoint/2010/main" val="40557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B96B6E-FDEC-4C66-8041-ECBB38DCF812}" type="datetimeFigureOut">
              <a:rPr lang="en-GB" smtClean="0"/>
              <a:t>02/09/2015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D95DDB-C57A-4FEC-A719-AC507DE812E6}" type="slidenum">
              <a:rPr lang="en-GB" smtClean="0"/>
              <a:t>‹#›</a:t>
            </a:fld>
            <a:endParaRPr lang="en-GB"/>
          </a:p>
        </p:txBody>
      </p:sp>
    </p:spTree>
    <p:extLst>
      <p:ext uri="{BB962C8B-B14F-4D97-AF65-F5344CB8AC3E}">
        <p14:creationId xmlns:p14="http://schemas.microsoft.com/office/powerpoint/2010/main" val="131759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B96B6E-FDEC-4C66-8041-ECBB38DCF812}" type="datetimeFigureOut">
              <a:rPr lang="en-GB" smtClean="0"/>
              <a:t>02/09/2015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D95DDB-C57A-4FEC-A719-AC507DE812E6}" type="slidenum">
              <a:rPr lang="en-GB" smtClean="0"/>
              <a:t>‹#›</a:t>
            </a:fld>
            <a:endParaRPr lang="en-GB"/>
          </a:p>
        </p:txBody>
      </p:sp>
    </p:spTree>
    <p:extLst>
      <p:ext uri="{BB962C8B-B14F-4D97-AF65-F5344CB8AC3E}">
        <p14:creationId xmlns:p14="http://schemas.microsoft.com/office/powerpoint/2010/main" val="112688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B96B6E-FDEC-4C66-8041-ECBB38DCF812}" type="datetimeFigureOut">
              <a:rPr lang="en-GB" smtClean="0"/>
              <a:t>02/09/2015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D95DDB-C57A-4FEC-A719-AC507DE812E6}" type="slidenum">
              <a:rPr lang="en-GB" smtClean="0"/>
              <a:t>‹#›</a:t>
            </a:fld>
            <a:endParaRPr lang="en-GB"/>
          </a:p>
        </p:txBody>
      </p:sp>
    </p:spTree>
    <p:extLst>
      <p:ext uri="{BB962C8B-B14F-4D97-AF65-F5344CB8AC3E}">
        <p14:creationId xmlns:p14="http://schemas.microsoft.com/office/powerpoint/2010/main" val="400107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B96B6E-FDEC-4C66-8041-ECBB38DCF812}" type="datetimeFigureOut">
              <a:rPr lang="en-GB" smtClean="0"/>
              <a:t>02/09/2015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D95DDB-C57A-4FEC-A719-AC507DE812E6}" type="slidenum">
              <a:rPr lang="en-GB" smtClean="0"/>
              <a:t>‹#›</a:t>
            </a:fld>
            <a:endParaRPr lang="en-GB"/>
          </a:p>
        </p:txBody>
      </p:sp>
    </p:spTree>
    <p:extLst>
      <p:ext uri="{BB962C8B-B14F-4D97-AF65-F5344CB8AC3E}">
        <p14:creationId xmlns:p14="http://schemas.microsoft.com/office/powerpoint/2010/main" val="370437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2B96B6E-FDEC-4C66-8041-ECBB38DCF812}" type="datetimeFigureOut">
              <a:rPr lang="en-GB" smtClean="0"/>
              <a:t>02/09/2015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D95DDB-C57A-4FEC-A719-AC507DE812E6}" type="slidenum">
              <a:rPr lang="en-GB" smtClean="0"/>
              <a:t>‹#›</a:t>
            </a:fld>
            <a:endParaRPr lang="en-GB"/>
          </a:p>
        </p:txBody>
      </p:sp>
    </p:spTree>
    <p:extLst>
      <p:ext uri="{BB962C8B-B14F-4D97-AF65-F5344CB8AC3E}">
        <p14:creationId xmlns:p14="http://schemas.microsoft.com/office/powerpoint/2010/main" val="21060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2B96B6E-FDEC-4C66-8041-ECBB38DCF812}" type="datetimeFigureOut">
              <a:rPr lang="en-GB" smtClean="0"/>
              <a:t>02/09/2015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D95DDB-C57A-4FEC-A719-AC507DE812E6}" type="slidenum">
              <a:rPr lang="en-GB" smtClean="0"/>
              <a:t>‹#›</a:t>
            </a:fld>
            <a:endParaRPr lang="en-GB"/>
          </a:p>
        </p:txBody>
      </p:sp>
    </p:spTree>
    <p:extLst>
      <p:ext uri="{BB962C8B-B14F-4D97-AF65-F5344CB8AC3E}">
        <p14:creationId xmlns:p14="http://schemas.microsoft.com/office/powerpoint/2010/main" val="366765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2B96B6E-FDEC-4C66-8041-ECBB38DCF812}" type="datetimeFigureOut">
              <a:rPr lang="en-GB" smtClean="0"/>
              <a:t>02/09/2015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D95DDB-C57A-4FEC-A719-AC507DE812E6}" type="slidenum">
              <a:rPr lang="en-GB" smtClean="0"/>
              <a:t>‹#›</a:t>
            </a:fld>
            <a:endParaRPr lang="en-GB"/>
          </a:p>
        </p:txBody>
      </p:sp>
    </p:spTree>
    <p:extLst>
      <p:ext uri="{BB962C8B-B14F-4D97-AF65-F5344CB8AC3E}">
        <p14:creationId xmlns:p14="http://schemas.microsoft.com/office/powerpoint/2010/main" val="318738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96B6E-FDEC-4C66-8041-ECBB38DCF812}" type="datetimeFigureOut">
              <a:rPr lang="en-GB" smtClean="0"/>
              <a:t>02/09/2015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D95DDB-C57A-4FEC-A719-AC507DE812E6}" type="slidenum">
              <a:rPr lang="en-GB" smtClean="0"/>
              <a:t>‹#›</a:t>
            </a:fld>
            <a:endParaRPr lang="en-GB"/>
          </a:p>
        </p:txBody>
      </p:sp>
    </p:spTree>
    <p:extLst>
      <p:ext uri="{BB962C8B-B14F-4D97-AF65-F5344CB8AC3E}">
        <p14:creationId xmlns:p14="http://schemas.microsoft.com/office/powerpoint/2010/main" val="41993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B96B6E-FDEC-4C66-8041-ECBB38DCF812}" type="datetimeFigureOut">
              <a:rPr lang="en-GB" smtClean="0"/>
              <a:t>02/09/2015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D95DDB-C57A-4FEC-A719-AC507DE812E6}" type="slidenum">
              <a:rPr lang="en-GB" smtClean="0"/>
              <a:t>‹#›</a:t>
            </a:fld>
            <a:endParaRPr lang="en-GB"/>
          </a:p>
        </p:txBody>
      </p:sp>
    </p:spTree>
    <p:extLst>
      <p:ext uri="{BB962C8B-B14F-4D97-AF65-F5344CB8AC3E}">
        <p14:creationId xmlns:p14="http://schemas.microsoft.com/office/powerpoint/2010/main" val="72133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B96B6E-FDEC-4C66-8041-ECBB38DCF812}" type="datetimeFigureOut">
              <a:rPr lang="en-GB" smtClean="0"/>
              <a:t>02/09/2015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D95DDB-C57A-4FEC-A719-AC507DE812E6}" type="slidenum">
              <a:rPr lang="en-GB" smtClean="0"/>
              <a:t>‹#›</a:t>
            </a:fld>
            <a:endParaRPr lang="en-GB"/>
          </a:p>
        </p:txBody>
      </p:sp>
    </p:spTree>
    <p:extLst>
      <p:ext uri="{BB962C8B-B14F-4D97-AF65-F5344CB8AC3E}">
        <p14:creationId xmlns:p14="http://schemas.microsoft.com/office/powerpoint/2010/main" val="188218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96B6E-FDEC-4C66-8041-ECBB38DCF812}" type="datetimeFigureOut">
              <a:rPr lang="en-GB" smtClean="0"/>
              <a:t>02/09/2015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95DDB-C57A-4FEC-A719-AC507DE812E6}" type="slidenum">
              <a:rPr lang="en-GB" smtClean="0"/>
              <a:t>‹#›</a:t>
            </a:fld>
            <a:endParaRPr lang="en-GB"/>
          </a:p>
        </p:txBody>
      </p:sp>
    </p:spTree>
    <p:extLst>
      <p:ext uri="{BB962C8B-B14F-4D97-AF65-F5344CB8AC3E}">
        <p14:creationId xmlns:p14="http://schemas.microsoft.com/office/powerpoint/2010/main" val="1122354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png"/><Relationship Id="rId7" Type="http://schemas.openxmlformats.org/officeDocument/2006/relationships/oleObject" Target="../embeddings/oleObject7.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9.wmf"/><Relationship Id="rId4" Type="http://schemas.openxmlformats.org/officeDocument/2006/relationships/image" Target="../media/image2.png"/><Relationship Id="rId9"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png"/><Relationship Id="rId7"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6.wmf"/><Relationship Id="rId3" Type="http://schemas.openxmlformats.org/officeDocument/2006/relationships/notesSlide" Target="../notesSlides/notesSlide1.xml"/><Relationship Id="rId7" Type="http://schemas.openxmlformats.org/officeDocument/2006/relationships/image" Target="../media/image13.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5.wmf"/><Relationship Id="rId5" Type="http://schemas.openxmlformats.org/officeDocument/2006/relationships/image" Target="../media/image2.png"/><Relationship Id="rId10" Type="http://schemas.openxmlformats.org/officeDocument/2006/relationships/oleObject" Target="../embeddings/oleObject4.bin"/><Relationship Id="rId4" Type="http://schemas.openxmlformats.org/officeDocument/2006/relationships/image" Target="../media/image1.png"/><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3999" cy="6858000"/>
          </a:xfrm>
          <a:prstGeom prst="rect">
            <a:avLst/>
          </a:prstGeom>
          <a:gradFill flip="none" rotWithShape="1">
            <a:gsLst>
              <a:gs pos="0">
                <a:srgbClr val="004F92"/>
              </a:gs>
              <a:gs pos="0">
                <a:srgbClr val="0070C0">
                  <a:shade val="30000"/>
                  <a:satMod val="115000"/>
                </a:srgbClr>
              </a:gs>
              <a:gs pos="100000">
                <a:srgbClr val="0070C0">
                  <a:shade val="67500"/>
                  <a:satMod val="115000"/>
                </a:srgbClr>
              </a:gs>
              <a:gs pos="91000">
                <a:srgbClr val="0069BE"/>
              </a:gs>
              <a:gs pos="20000">
                <a:srgbClr val="006CC3"/>
              </a:gs>
              <a:gs pos="6000">
                <a:srgbClr val="005CA8"/>
              </a:gs>
              <a:gs pos="24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9815" tIns="9908" rIns="19815" bIns="9908" rtlCol="0" anchor="ctr"/>
          <a:lstStyle/>
          <a:p>
            <a:pPr algn="r"/>
            <a:endParaRPr lang="en-US"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512" y="-27384"/>
            <a:ext cx="2520000" cy="960313"/>
          </a:xfrm>
          <a:prstGeom prst="rect">
            <a:avLst/>
          </a:prstGeom>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36512" y="-27384"/>
            <a:ext cx="2520000" cy="961200"/>
          </a:xfrm>
          <a:prstGeom prst="rect">
            <a:avLst/>
          </a:prstGeom>
        </p:spPr>
      </p:pic>
      <p:sp>
        <p:nvSpPr>
          <p:cNvPr id="7" name="Content Placeholder 1"/>
          <p:cNvSpPr txBox="1">
            <a:spLocks/>
          </p:cNvSpPr>
          <p:nvPr/>
        </p:nvSpPr>
        <p:spPr bwMode="auto">
          <a:xfrm>
            <a:off x="1575205" y="2352675"/>
            <a:ext cx="6705600" cy="286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3" tIns="48217" rIns="96433" bIns="48217" numCol="1" anchor="t" anchorCtr="0" compatLnSpc="1">
            <a:prstTxWarp prst="textNoShape">
              <a:avLst/>
            </a:prstTxWarp>
            <a:spAutoFit/>
          </a:bodyPr>
          <a:lstStyle>
            <a:lvl1pPr marL="359130" indent="-359130" algn="l" rtl="0" eaLnBrk="1" fontAlgn="base" hangingPunct="1">
              <a:spcBef>
                <a:spcPct val="20000"/>
              </a:spcBef>
              <a:spcAft>
                <a:spcPct val="0"/>
              </a:spcAft>
              <a:buClr>
                <a:schemeClr val="tx2"/>
              </a:buClr>
              <a:defRPr sz="3400">
                <a:solidFill>
                  <a:srgbClr val="05474F"/>
                </a:solidFill>
                <a:latin typeface="+mn-lt"/>
                <a:ea typeface="+mn-ea"/>
                <a:cs typeface="+mn-cs"/>
              </a:defRPr>
            </a:lvl1pPr>
            <a:lvl2pPr marL="778116" indent="-299275" algn="l" rtl="0" eaLnBrk="1" fontAlgn="base" hangingPunct="1">
              <a:lnSpc>
                <a:spcPct val="80000"/>
              </a:lnSpc>
              <a:spcBef>
                <a:spcPct val="20000"/>
              </a:spcBef>
              <a:spcAft>
                <a:spcPct val="0"/>
              </a:spcAft>
              <a:buClr>
                <a:schemeClr val="tx2"/>
              </a:buClr>
              <a:defRPr sz="1700">
                <a:solidFill>
                  <a:srgbClr val="05474F"/>
                </a:solidFill>
                <a:latin typeface="+mn-lt"/>
              </a:defRPr>
            </a:lvl2pPr>
            <a:lvl3pPr marL="1197101" indent="-239420" algn="l" rtl="0" eaLnBrk="1" fontAlgn="base" hangingPunct="1">
              <a:lnSpc>
                <a:spcPct val="80000"/>
              </a:lnSpc>
              <a:spcBef>
                <a:spcPct val="20000"/>
              </a:spcBef>
              <a:spcAft>
                <a:spcPct val="0"/>
              </a:spcAft>
              <a:buClr>
                <a:schemeClr val="tx2"/>
              </a:buClr>
              <a:defRPr sz="1500" i="1">
                <a:solidFill>
                  <a:srgbClr val="05474F"/>
                </a:solidFill>
                <a:latin typeface="+mn-lt"/>
              </a:defRPr>
            </a:lvl3pPr>
            <a:lvl4pPr marL="1636039" indent="-239420" algn="l" rtl="0" eaLnBrk="1" fontAlgn="base" hangingPunct="1">
              <a:lnSpc>
                <a:spcPct val="80000"/>
              </a:lnSpc>
              <a:spcBef>
                <a:spcPct val="20000"/>
              </a:spcBef>
              <a:spcAft>
                <a:spcPct val="0"/>
              </a:spcAft>
              <a:buClr>
                <a:schemeClr val="tx2"/>
              </a:buClr>
              <a:defRPr sz="1500">
                <a:solidFill>
                  <a:srgbClr val="05474F"/>
                </a:solidFill>
                <a:latin typeface="+mn-lt"/>
              </a:defRPr>
            </a:lvl4pPr>
            <a:lvl5pPr marL="2074976" indent="-239420" algn="l" rtl="0" eaLnBrk="1" fontAlgn="base" hangingPunct="1">
              <a:lnSpc>
                <a:spcPct val="80000"/>
              </a:lnSpc>
              <a:spcBef>
                <a:spcPct val="20000"/>
              </a:spcBef>
              <a:spcAft>
                <a:spcPct val="0"/>
              </a:spcAft>
              <a:buClr>
                <a:schemeClr val="tx2"/>
              </a:buClr>
              <a:defRPr sz="1500" i="1">
                <a:solidFill>
                  <a:srgbClr val="05474F"/>
                </a:solidFill>
                <a:latin typeface="+mn-lt"/>
              </a:defRPr>
            </a:lvl5pPr>
            <a:lvl6pPr marL="2553816" indent="-239420" algn="l" rtl="0" eaLnBrk="1" fontAlgn="base" hangingPunct="1">
              <a:lnSpc>
                <a:spcPct val="80000"/>
              </a:lnSpc>
              <a:spcBef>
                <a:spcPct val="20000"/>
              </a:spcBef>
              <a:spcAft>
                <a:spcPct val="0"/>
              </a:spcAft>
              <a:buClr>
                <a:schemeClr val="tx2"/>
              </a:buClr>
              <a:defRPr sz="1500" i="1">
                <a:solidFill>
                  <a:srgbClr val="05474F"/>
                </a:solidFill>
                <a:latin typeface="+mn-lt"/>
              </a:defRPr>
            </a:lvl6pPr>
            <a:lvl7pPr marL="3032657" indent="-239420" algn="l" rtl="0" eaLnBrk="1" fontAlgn="base" hangingPunct="1">
              <a:lnSpc>
                <a:spcPct val="80000"/>
              </a:lnSpc>
              <a:spcBef>
                <a:spcPct val="20000"/>
              </a:spcBef>
              <a:spcAft>
                <a:spcPct val="0"/>
              </a:spcAft>
              <a:buClr>
                <a:schemeClr val="tx2"/>
              </a:buClr>
              <a:defRPr sz="1500" i="1">
                <a:solidFill>
                  <a:srgbClr val="05474F"/>
                </a:solidFill>
                <a:latin typeface="+mn-lt"/>
              </a:defRPr>
            </a:lvl7pPr>
            <a:lvl8pPr marL="3511497" indent="-239420" algn="l" rtl="0" eaLnBrk="1" fontAlgn="base" hangingPunct="1">
              <a:lnSpc>
                <a:spcPct val="80000"/>
              </a:lnSpc>
              <a:spcBef>
                <a:spcPct val="20000"/>
              </a:spcBef>
              <a:spcAft>
                <a:spcPct val="0"/>
              </a:spcAft>
              <a:buClr>
                <a:schemeClr val="tx2"/>
              </a:buClr>
              <a:defRPr sz="1500" i="1">
                <a:solidFill>
                  <a:srgbClr val="05474F"/>
                </a:solidFill>
                <a:latin typeface="+mn-lt"/>
              </a:defRPr>
            </a:lvl8pPr>
            <a:lvl9pPr marL="3990338" indent="-239420" algn="l" rtl="0" eaLnBrk="1" fontAlgn="base" hangingPunct="1">
              <a:lnSpc>
                <a:spcPct val="80000"/>
              </a:lnSpc>
              <a:spcBef>
                <a:spcPct val="20000"/>
              </a:spcBef>
              <a:spcAft>
                <a:spcPct val="0"/>
              </a:spcAft>
              <a:buClr>
                <a:schemeClr val="tx2"/>
              </a:buClr>
              <a:defRPr sz="1500" i="1">
                <a:solidFill>
                  <a:srgbClr val="05474F"/>
                </a:solidFill>
                <a:latin typeface="+mn-lt"/>
              </a:defRPr>
            </a:lvl9pPr>
          </a:lstStyle>
          <a:p>
            <a:pPr marL="0" indent="0" algn="ctr" defTabSz="914400" eaLnBrk="0" hangingPunct="0">
              <a:spcBef>
                <a:spcPts val="600"/>
              </a:spcBef>
            </a:pPr>
            <a:r>
              <a:rPr lang="en-US" sz="2100" b="1" kern="0" dirty="0" smtClean="0">
                <a:solidFill>
                  <a:schemeClr val="bg1"/>
                </a:solidFill>
                <a:effectLst>
                  <a:outerShdw blurRad="38100" dist="38100" dir="2700000" algn="tl">
                    <a:srgbClr val="000000">
                      <a:alpha val="43137"/>
                    </a:srgbClr>
                  </a:outerShdw>
                </a:effectLst>
                <a:latin typeface="Comic Sans MS" panose="030F0702030302020204" pitchFamily="66" charset="0"/>
              </a:rPr>
              <a:t>Calculation of efficiency for a high-resolution gamma-ray spectrometer used for environmental radioactivity measurements</a:t>
            </a:r>
          </a:p>
          <a:p>
            <a:pPr marL="0" indent="0" algn="ctr" defTabSz="914400" eaLnBrk="0" hangingPunct="0">
              <a:spcBef>
                <a:spcPts val="600"/>
              </a:spcBef>
            </a:pPr>
            <a:endParaRPr lang="en-US" sz="100" b="1" kern="0"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marL="0" indent="0" algn="ctr" defTabSz="914400" eaLnBrk="0" hangingPunct="0">
              <a:spcBef>
                <a:spcPts val="600"/>
              </a:spcBef>
            </a:pPr>
            <a:r>
              <a:rPr lang="en-GB" sz="1400" b="1" kern="0" dirty="0" smtClean="0">
                <a:solidFill>
                  <a:schemeClr val="bg1"/>
                </a:solidFill>
                <a:effectLst>
                  <a:outerShdw blurRad="38100" dist="38100" dir="2700000" algn="tl">
                    <a:srgbClr val="000000">
                      <a:alpha val="43137"/>
                    </a:srgbClr>
                  </a:outerShdw>
                </a:effectLst>
                <a:latin typeface="Comic Sans MS" panose="030F0702030302020204" pitchFamily="66" charset="0"/>
              </a:rPr>
              <a:t>Ileana </a:t>
            </a:r>
            <a:r>
              <a:rPr lang="en-GB" sz="1400" b="1" kern="0" dirty="0" err="1" smtClean="0">
                <a:solidFill>
                  <a:schemeClr val="bg1"/>
                </a:solidFill>
                <a:effectLst>
                  <a:outerShdw blurRad="38100" dist="38100" dir="2700000" algn="tl">
                    <a:srgbClr val="000000">
                      <a:alpha val="43137"/>
                    </a:srgbClr>
                  </a:outerShdw>
                </a:effectLst>
                <a:latin typeface="Comic Sans MS" panose="030F0702030302020204" pitchFamily="66" charset="0"/>
              </a:rPr>
              <a:t>Radulescu</a:t>
            </a:r>
            <a:r>
              <a:rPr lang="en-GB" sz="1400" b="1" kern="0" dirty="0" smtClean="0">
                <a:solidFill>
                  <a:schemeClr val="bg1"/>
                </a:solidFill>
                <a:effectLst>
                  <a:outerShdw blurRad="38100" dist="38100" dir="2700000" algn="tl">
                    <a:srgbClr val="000000">
                      <a:alpha val="43137"/>
                    </a:srgbClr>
                  </a:outerShdw>
                </a:effectLst>
                <a:latin typeface="Comic Sans MS" panose="030F0702030302020204" pitchFamily="66" charset="0"/>
              </a:rPr>
              <a:t>, Marian Romeo </a:t>
            </a:r>
            <a:r>
              <a:rPr lang="en-GB" sz="1400" b="1" kern="0" dirty="0" err="1" smtClean="0">
                <a:solidFill>
                  <a:schemeClr val="bg1"/>
                </a:solidFill>
                <a:effectLst>
                  <a:outerShdw blurRad="38100" dist="38100" dir="2700000" algn="tl">
                    <a:srgbClr val="000000">
                      <a:alpha val="43137"/>
                    </a:srgbClr>
                  </a:outerShdw>
                </a:effectLst>
                <a:latin typeface="Comic Sans MS" panose="030F0702030302020204" pitchFamily="66" charset="0"/>
              </a:rPr>
              <a:t>Calin</a:t>
            </a:r>
            <a:endParaRPr lang="en-GB" sz="1400" b="1" kern="0"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marL="0" indent="0" algn="ctr" defTabSz="914400" eaLnBrk="0" hangingPunct="0">
              <a:spcBef>
                <a:spcPts val="600"/>
              </a:spcBef>
            </a:pPr>
            <a:endParaRPr lang="en-US" sz="1400" b="1" kern="0" dirty="0">
              <a:solidFill>
                <a:schemeClr val="bg1"/>
              </a:solidFill>
              <a:effectLst>
                <a:outerShdw blurRad="38100" dist="38100" dir="2700000" algn="tl">
                  <a:srgbClr val="000000">
                    <a:alpha val="43137"/>
                  </a:srgbClr>
                </a:outerShdw>
              </a:effectLst>
              <a:latin typeface="Comic Sans MS" panose="030F0702030302020204" pitchFamily="66" charset="0"/>
              <a:ea typeface="Times New Roman"/>
            </a:endParaRPr>
          </a:p>
          <a:p>
            <a:pPr marL="0" indent="0" algn="ctr" defTabSz="914400" eaLnBrk="0" hangingPunct="0">
              <a:spcBef>
                <a:spcPts val="600"/>
              </a:spcBef>
            </a:pPr>
            <a:endParaRPr lang="en-US" sz="1400" b="1" kern="0" dirty="0">
              <a:solidFill>
                <a:schemeClr val="bg1"/>
              </a:solidFill>
              <a:effectLst>
                <a:outerShdw blurRad="38100" dist="38100" dir="2700000" algn="tl">
                  <a:srgbClr val="000000">
                    <a:alpha val="43137"/>
                  </a:srgbClr>
                </a:outerShdw>
              </a:effectLst>
              <a:latin typeface="Comic Sans MS" panose="030F0702030302020204" pitchFamily="66" charset="0"/>
              <a:ea typeface="Times New Roman"/>
            </a:endParaRPr>
          </a:p>
          <a:p>
            <a:pPr marL="0" indent="0" algn="ctr" defTabSz="914400" eaLnBrk="0" hangingPunct="0">
              <a:spcBef>
                <a:spcPts val="600"/>
              </a:spcBef>
            </a:pPr>
            <a:r>
              <a:rPr lang="en-GB" sz="1400" b="1" dirty="0">
                <a:solidFill>
                  <a:schemeClr val="bg1"/>
                </a:solidFill>
                <a:effectLst>
                  <a:outerShdw blurRad="38100" dist="38100" dir="2700000" algn="tl">
                    <a:srgbClr val="000000">
                      <a:alpha val="43137"/>
                    </a:srgbClr>
                  </a:outerShdw>
                </a:effectLst>
                <a:latin typeface="Comic Sans MS" panose="030F0702030302020204" pitchFamily="66" charset="0"/>
              </a:rPr>
              <a:t>SALMROM </a:t>
            </a:r>
            <a:r>
              <a:rPr lang="en-GB" sz="1400" b="1" dirty="0" smtClean="0">
                <a:solidFill>
                  <a:schemeClr val="bg1"/>
                </a:solidFill>
                <a:effectLst>
                  <a:outerShdw blurRad="38100" dist="38100" dir="2700000" algn="tl">
                    <a:srgbClr val="000000">
                      <a:alpha val="43137"/>
                    </a:srgbClr>
                  </a:outerShdw>
                </a:effectLst>
                <a:latin typeface="Comic Sans MS" panose="030F0702030302020204" pitchFamily="66" charset="0"/>
              </a:rPr>
              <a:t>laboratory, Life and Environmental Physics Department,</a:t>
            </a:r>
          </a:p>
          <a:p>
            <a:pPr marL="0" indent="0" algn="ctr" defTabSz="914400" eaLnBrk="0" hangingPunct="0">
              <a:spcBef>
                <a:spcPts val="600"/>
              </a:spcBef>
            </a:pPr>
            <a:r>
              <a:rPr lang="en-GB" sz="1500" b="1" dirty="0" smtClean="0">
                <a:solidFill>
                  <a:schemeClr val="bg1"/>
                </a:solidFill>
                <a:effectLst>
                  <a:outerShdw blurRad="38100" dist="38100" dir="2700000" algn="tl">
                    <a:srgbClr val="000000">
                      <a:alpha val="43137"/>
                    </a:srgbClr>
                  </a:outerShdw>
                </a:effectLst>
                <a:latin typeface="Comic Sans MS" panose="030F0702030302020204" pitchFamily="66" charset="0"/>
              </a:rPr>
              <a:t> </a:t>
            </a:r>
            <a:r>
              <a:rPr lang="en-GB" sz="1500" b="1" i="1" dirty="0">
                <a:solidFill>
                  <a:schemeClr val="bg1"/>
                </a:solidFill>
                <a:effectLst>
                  <a:outerShdw blurRad="38100" dist="38100" dir="2700000" algn="tl">
                    <a:srgbClr val="000000">
                      <a:alpha val="43137"/>
                    </a:srgbClr>
                  </a:outerShdw>
                </a:effectLst>
                <a:latin typeface="Comic Sans MS" panose="030F0702030302020204" pitchFamily="66" charset="0"/>
              </a:rPr>
              <a:t>Horia Hulubei National Institute for R&amp;D in Physics and Nuclear Engineering (IFIN-HH)</a:t>
            </a:r>
            <a:endParaRPr lang="en-GB" sz="1500" b="1" kern="0" dirty="0">
              <a:solidFill>
                <a:schemeClr val="bg1"/>
              </a:solidFill>
              <a:effectLst>
                <a:outerShdw blurRad="38100" dist="38100" dir="2700000" algn="tl">
                  <a:srgbClr val="000000">
                    <a:alpha val="43137"/>
                  </a:srgbClr>
                </a:outerShdw>
              </a:effectLst>
              <a:latin typeface="Comic Sans MS" panose="030F0702030302020204" pitchFamily="66" charset="0"/>
              <a:ea typeface="Times New Roman"/>
            </a:endParaRPr>
          </a:p>
        </p:txBody>
      </p:sp>
    </p:spTree>
    <p:extLst>
      <p:ext uri="{BB962C8B-B14F-4D97-AF65-F5344CB8AC3E}">
        <p14:creationId xmlns:p14="http://schemas.microsoft.com/office/powerpoint/2010/main" val="443856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62662" y="72008"/>
            <a:ext cx="9981332" cy="6885384"/>
          </a:xfrm>
          <a:prstGeom prst="rect">
            <a:avLst/>
          </a:prstGeom>
          <a:gradFill flip="none" rotWithShape="1">
            <a:gsLst>
              <a:gs pos="0">
                <a:srgbClr val="004F92"/>
              </a:gs>
              <a:gs pos="0">
                <a:srgbClr val="0070C0">
                  <a:shade val="30000"/>
                  <a:satMod val="115000"/>
                </a:srgbClr>
              </a:gs>
              <a:gs pos="100000">
                <a:srgbClr val="0070C0">
                  <a:shade val="67500"/>
                  <a:satMod val="115000"/>
                </a:srgbClr>
              </a:gs>
              <a:gs pos="91000">
                <a:srgbClr val="0069BE"/>
              </a:gs>
              <a:gs pos="20000">
                <a:srgbClr val="006CC3"/>
              </a:gs>
              <a:gs pos="6000">
                <a:srgbClr val="005CA8"/>
              </a:gs>
              <a:gs pos="24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9815" tIns="9908" rIns="19815" bIns="9908" rtlCol="0" anchor="ctr"/>
          <a:lstStyle/>
          <a:p>
            <a:pPr algn="r"/>
            <a:endParaRPr lang="en-US"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502" y="19051"/>
            <a:ext cx="2520000" cy="960313"/>
          </a:xfrm>
          <a:prstGeom prst="rect">
            <a:avLst/>
          </a:prstGeom>
        </p:spPr>
      </p:pic>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62662" y="0"/>
            <a:ext cx="2520000" cy="961200"/>
          </a:xfrm>
          <a:prstGeom prst="rect">
            <a:avLst/>
          </a:prstGeom>
        </p:spPr>
      </p:pic>
      <p:sp>
        <p:nvSpPr>
          <p:cNvPr id="11" name="TextBox 10"/>
          <p:cNvSpPr txBox="1"/>
          <p:nvPr/>
        </p:nvSpPr>
        <p:spPr>
          <a:xfrm>
            <a:off x="323528" y="1264106"/>
            <a:ext cx="6120680" cy="461665"/>
          </a:xfrm>
          <a:prstGeom prst="rect">
            <a:avLst/>
          </a:prstGeom>
          <a:noFill/>
        </p:spPr>
        <p:txBody>
          <a:bodyPr wrap="square" rtlCol="0">
            <a:spAutoFit/>
          </a:bodyPr>
          <a:lstStyle/>
          <a:p>
            <a:pPr algn="just"/>
            <a:r>
              <a:rPr lang="en-GB" sz="2400" b="1" dirty="0" smtClean="0">
                <a:solidFill>
                  <a:schemeClr val="bg1"/>
                </a:solidFill>
                <a:latin typeface="Times New Roman" panose="02020603050405020304" pitchFamily="18" charset="0"/>
                <a:cs typeface="Times New Roman" panose="02020603050405020304" pitchFamily="18" charset="0"/>
              </a:rPr>
              <a:t>Simulation results</a:t>
            </a:r>
          </a:p>
        </p:txBody>
      </p:sp>
      <p:graphicFrame>
        <p:nvGraphicFramePr>
          <p:cNvPr id="10" name="Object 9"/>
          <p:cNvGraphicFramePr>
            <a:graphicFrameLocks noChangeAspect="1"/>
          </p:cNvGraphicFramePr>
          <p:nvPr>
            <p:extLst>
              <p:ext uri="{D42A27DB-BD31-4B8C-83A1-F6EECF244321}">
                <p14:modId xmlns:p14="http://schemas.microsoft.com/office/powerpoint/2010/main" val="1095712986"/>
              </p:ext>
            </p:extLst>
          </p:nvPr>
        </p:nvGraphicFramePr>
        <p:xfrm>
          <a:off x="395536" y="2254560"/>
          <a:ext cx="3516163" cy="2520279"/>
        </p:xfrm>
        <a:graphic>
          <a:graphicData uri="http://schemas.openxmlformats.org/presentationml/2006/ole">
            <mc:AlternateContent xmlns:mc="http://schemas.openxmlformats.org/markup-compatibility/2006">
              <mc:Choice xmlns:v="urn:schemas-microsoft-com:vml" Requires="v">
                <p:oleObj spid="_x0000_s3154" r:id="rId5" imgW="3604320" imgH="2815200" progId="">
                  <p:embed/>
                </p:oleObj>
              </mc:Choice>
              <mc:Fallback>
                <p:oleObj r:id="rId5" imgW="3604320" imgH="2815200" progId="">
                  <p:embed/>
                  <p:pic>
                    <p:nvPicPr>
                      <p:cNvPr id="0" name=""/>
                      <p:cNvPicPr/>
                      <p:nvPr/>
                    </p:nvPicPr>
                    <p:blipFill>
                      <a:blip r:embed="rId6"/>
                      <a:stretch>
                        <a:fillRect/>
                      </a:stretch>
                    </p:blipFill>
                    <p:spPr>
                      <a:xfrm>
                        <a:off x="395536" y="2254560"/>
                        <a:ext cx="3516163" cy="2520279"/>
                      </a:xfrm>
                      <a:prstGeom prst="rect">
                        <a:avLst/>
                      </a:prstGeom>
                      <a:solidFill>
                        <a:schemeClr val="bg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82574595"/>
              </p:ext>
            </p:extLst>
          </p:nvPr>
        </p:nvGraphicFramePr>
        <p:xfrm>
          <a:off x="395536" y="4725144"/>
          <a:ext cx="3507060" cy="1944216"/>
        </p:xfrm>
        <a:graphic>
          <a:graphicData uri="http://schemas.openxmlformats.org/presentationml/2006/ole">
            <mc:AlternateContent xmlns:mc="http://schemas.openxmlformats.org/markup-compatibility/2006">
              <mc:Choice xmlns:v="urn:schemas-microsoft-com:vml" Requires="v">
                <p:oleObj spid="_x0000_s3155" r:id="rId7" imgW="3604320" imgH="2815200" progId="">
                  <p:embed/>
                </p:oleObj>
              </mc:Choice>
              <mc:Fallback>
                <p:oleObj r:id="rId7" imgW="3604320" imgH="2815200" progId="">
                  <p:embed/>
                  <p:pic>
                    <p:nvPicPr>
                      <p:cNvPr id="0" name=""/>
                      <p:cNvPicPr/>
                      <p:nvPr/>
                    </p:nvPicPr>
                    <p:blipFill>
                      <a:blip r:embed="rId8"/>
                      <a:stretch>
                        <a:fillRect/>
                      </a:stretch>
                    </p:blipFill>
                    <p:spPr>
                      <a:xfrm>
                        <a:off x="395536" y="4725144"/>
                        <a:ext cx="3507060" cy="1944216"/>
                      </a:xfrm>
                      <a:prstGeom prst="rect">
                        <a:avLst/>
                      </a:prstGeom>
                      <a:solidFill>
                        <a:schemeClr val="bg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74750494"/>
              </p:ext>
            </p:extLst>
          </p:nvPr>
        </p:nvGraphicFramePr>
        <p:xfrm>
          <a:off x="4139952" y="4716513"/>
          <a:ext cx="3312368" cy="1952847"/>
        </p:xfrm>
        <a:graphic>
          <a:graphicData uri="http://schemas.openxmlformats.org/presentationml/2006/ole">
            <mc:AlternateContent xmlns:mc="http://schemas.openxmlformats.org/markup-compatibility/2006">
              <mc:Choice xmlns:v="urn:schemas-microsoft-com:vml" Requires="v">
                <p:oleObj spid="_x0000_s3156" r:id="rId9" imgW="3604320" imgH="2940480" progId="">
                  <p:embed/>
                </p:oleObj>
              </mc:Choice>
              <mc:Fallback>
                <p:oleObj r:id="rId9" imgW="3604320" imgH="2940480" progId="">
                  <p:embed/>
                  <p:pic>
                    <p:nvPicPr>
                      <p:cNvPr id="0" name=""/>
                      <p:cNvPicPr/>
                      <p:nvPr/>
                    </p:nvPicPr>
                    <p:blipFill>
                      <a:blip r:embed="rId10"/>
                      <a:stretch>
                        <a:fillRect/>
                      </a:stretch>
                    </p:blipFill>
                    <p:spPr>
                      <a:xfrm>
                        <a:off x="4139952" y="4716513"/>
                        <a:ext cx="3312368" cy="1952847"/>
                      </a:xfrm>
                      <a:prstGeom prst="rect">
                        <a:avLst/>
                      </a:prstGeom>
                      <a:solidFill>
                        <a:schemeClr val="bg1"/>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70712530"/>
              </p:ext>
            </p:extLst>
          </p:nvPr>
        </p:nvGraphicFramePr>
        <p:xfrm>
          <a:off x="4139953" y="2276872"/>
          <a:ext cx="3312367" cy="2448272"/>
        </p:xfrm>
        <a:graphic>
          <a:graphicData uri="http://schemas.openxmlformats.org/presentationml/2006/ole">
            <mc:AlternateContent xmlns:mc="http://schemas.openxmlformats.org/markup-compatibility/2006">
              <mc:Choice xmlns:v="urn:schemas-microsoft-com:vml" Requires="v">
                <p:oleObj spid="_x0000_s3157" r:id="rId11" imgW="3604320" imgH="2874240" progId="">
                  <p:embed/>
                </p:oleObj>
              </mc:Choice>
              <mc:Fallback>
                <p:oleObj r:id="rId11" imgW="3604320" imgH="2874240" progId="">
                  <p:embed/>
                  <p:pic>
                    <p:nvPicPr>
                      <p:cNvPr id="0" name=""/>
                      <p:cNvPicPr/>
                      <p:nvPr/>
                    </p:nvPicPr>
                    <p:blipFill>
                      <a:blip r:embed="rId12"/>
                      <a:stretch>
                        <a:fillRect/>
                      </a:stretch>
                    </p:blipFill>
                    <p:spPr>
                      <a:xfrm>
                        <a:off x="4139953" y="2276872"/>
                        <a:ext cx="3312367" cy="244827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860773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62661" y="1"/>
            <a:ext cx="9981332" cy="6858000"/>
          </a:xfrm>
          <a:prstGeom prst="rect">
            <a:avLst/>
          </a:prstGeom>
          <a:gradFill flip="none" rotWithShape="1">
            <a:gsLst>
              <a:gs pos="0">
                <a:srgbClr val="004F92"/>
              </a:gs>
              <a:gs pos="0">
                <a:srgbClr val="0070C0">
                  <a:shade val="30000"/>
                  <a:satMod val="115000"/>
                </a:srgbClr>
              </a:gs>
              <a:gs pos="100000">
                <a:srgbClr val="0070C0">
                  <a:shade val="67500"/>
                  <a:satMod val="115000"/>
                </a:srgbClr>
              </a:gs>
              <a:gs pos="91000">
                <a:srgbClr val="0069BE"/>
              </a:gs>
              <a:gs pos="20000">
                <a:srgbClr val="006CC3"/>
              </a:gs>
              <a:gs pos="6000">
                <a:srgbClr val="005CA8"/>
              </a:gs>
              <a:gs pos="24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9815" tIns="9908" rIns="19815" bIns="9908" rtlCol="0" anchor="ctr"/>
          <a:lstStyle/>
          <a:p>
            <a:pPr algn="r"/>
            <a:endParaRPr lang="en-US"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17585800"/>
              </p:ext>
            </p:extLst>
          </p:nvPr>
        </p:nvGraphicFramePr>
        <p:xfrm>
          <a:off x="323528" y="1988840"/>
          <a:ext cx="9001000" cy="1090060"/>
        </p:xfrm>
        <a:graphic>
          <a:graphicData uri="http://schemas.openxmlformats.org/drawingml/2006/table">
            <a:tbl>
              <a:tblPr>
                <a:tableStyleId>{5C22544A-7EE6-4342-B048-85BDC9FD1C3A}</a:tableStyleId>
              </a:tblPr>
              <a:tblGrid>
                <a:gridCol w="1512168"/>
                <a:gridCol w="648072"/>
                <a:gridCol w="648072"/>
                <a:gridCol w="648072"/>
                <a:gridCol w="792088"/>
                <a:gridCol w="648072"/>
                <a:gridCol w="648072"/>
                <a:gridCol w="648072"/>
                <a:gridCol w="648072"/>
                <a:gridCol w="720080"/>
                <a:gridCol w="720080"/>
                <a:gridCol w="720080"/>
              </a:tblGrid>
              <a:tr h="189497">
                <a:tc>
                  <a:txBody>
                    <a:bodyPr/>
                    <a:lstStyle/>
                    <a:p>
                      <a:pPr algn="l" fontAlgn="b"/>
                      <a:r>
                        <a:rPr lang="en-GB" sz="1100" u="none" strike="noStrike" dirty="0">
                          <a:effectLst/>
                        </a:rPr>
                        <a:t>Evaluation of the results </a:t>
                      </a:r>
                      <a:endParaRPr lang="en-GB" sz="1100" b="0" i="0" u="none" strike="noStrike" dirty="0">
                        <a:solidFill>
                          <a:srgbClr val="000000"/>
                        </a:solidFill>
                        <a:effectLst/>
                        <a:latin typeface="Times New Roman"/>
                      </a:endParaRPr>
                    </a:p>
                  </a:txBody>
                  <a:tcPr marL="9024" marR="9024" marT="9024" marB="0" anchor="b"/>
                </a:tc>
                <a:tc>
                  <a:txBody>
                    <a:bodyPr/>
                    <a:lstStyle/>
                    <a:p>
                      <a:pPr algn="l" fontAlgn="ctr"/>
                      <a:r>
                        <a:rPr lang="en-GB" sz="1100" u="none" strike="noStrike">
                          <a:effectLst/>
                        </a:rPr>
                        <a:t>228Ac</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214Bi</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137Cs</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40K</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212Pb</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214Pb</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226Ra</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208Tl</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134Cs</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152Eu</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241Am </a:t>
                      </a:r>
                      <a:endParaRPr lang="en-GB" sz="1100" b="0" i="0" u="none" strike="noStrike">
                        <a:solidFill>
                          <a:srgbClr val="000000"/>
                        </a:solidFill>
                        <a:effectLst/>
                        <a:latin typeface="Times New Roman"/>
                      </a:endParaRPr>
                    </a:p>
                  </a:txBody>
                  <a:tcPr marL="9024" marR="9024" marT="9024" marB="0" anchor="ctr"/>
                </a:tc>
              </a:tr>
              <a:tr h="355533">
                <a:tc>
                  <a:txBody>
                    <a:bodyPr/>
                    <a:lstStyle/>
                    <a:p>
                      <a:pPr algn="l" fontAlgn="ctr"/>
                      <a:r>
                        <a:rPr lang="en-GB" sz="1100" u="none" strike="noStrike">
                          <a:effectLst/>
                        </a:rPr>
                        <a:t>IAEA S4</a:t>
                      </a:r>
                      <a:endParaRPr lang="en-GB" sz="1100" b="0" i="0" u="none" strike="noStrike">
                        <a:solidFill>
                          <a:srgbClr val="000000"/>
                        </a:solidFill>
                        <a:effectLst/>
                        <a:latin typeface="Times New Roman"/>
                      </a:endParaRPr>
                    </a:p>
                  </a:txBody>
                  <a:tcPr marL="9024" marR="9024" marT="9024" marB="0" anchor="ctr"/>
                </a:tc>
                <a:tc>
                  <a:txBody>
                    <a:bodyPr/>
                    <a:lstStyle/>
                    <a:p>
                      <a:pPr algn="l" fontAlgn="b"/>
                      <a:r>
                        <a:rPr lang="en-GB" sz="1100" u="none" strike="noStrike">
                          <a:effectLst/>
                        </a:rPr>
                        <a:t>41.0 ± 2.0</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50.0 ± 2.8</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14.4 ± 0.6 </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dirty="0">
                          <a:effectLst/>
                        </a:rPr>
                        <a:t>485 ± 11</a:t>
                      </a:r>
                      <a:endParaRPr lang="en-GB" sz="1100" b="0" i="0" u="none" strike="noStrike" dirty="0">
                        <a:solidFill>
                          <a:srgbClr val="000000"/>
                        </a:solidFill>
                        <a:effectLst/>
                        <a:latin typeface="Times New Roman"/>
                      </a:endParaRPr>
                    </a:p>
                  </a:txBody>
                  <a:tcPr marL="9024" marR="9024" marT="9024" marB="0" anchor="b"/>
                </a:tc>
                <a:tc>
                  <a:txBody>
                    <a:bodyPr/>
                    <a:lstStyle/>
                    <a:p>
                      <a:pPr algn="l" fontAlgn="b"/>
                      <a:r>
                        <a:rPr lang="en-GB" sz="1100" u="none" strike="noStrike">
                          <a:effectLst/>
                        </a:rPr>
                        <a:t>36.5 ± 1.6</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50.0 ±3.8</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50.2 ± 2.0 </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13.0 ± 0.7</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306 ± 20</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118.6 ± 1.0</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120.9 ± 2.7</a:t>
                      </a:r>
                      <a:endParaRPr lang="en-GB" sz="1100" b="0" i="0" u="none" strike="noStrike">
                        <a:solidFill>
                          <a:srgbClr val="000000"/>
                        </a:solidFill>
                        <a:effectLst/>
                        <a:latin typeface="Times New Roman"/>
                      </a:endParaRPr>
                    </a:p>
                  </a:txBody>
                  <a:tcPr marL="9024" marR="9024" marT="9024" marB="0" anchor="b"/>
                </a:tc>
              </a:tr>
              <a:tr h="355533">
                <a:tc>
                  <a:txBody>
                    <a:bodyPr/>
                    <a:lstStyle/>
                    <a:p>
                      <a:pPr algn="l" fontAlgn="b"/>
                      <a:r>
                        <a:rPr lang="en-GB" sz="1100" u="none" strike="noStrike">
                          <a:effectLst/>
                        </a:rPr>
                        <a:t>Lab S4</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38.3 ± 2.9</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42.5 ± 2.9 </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14.6 ± 0.6 </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465.9 ± 17.0 </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37.6 ± 1.6 </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43.6 ± 2.0</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39.6 ± 1.7 </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13.5 ± 1.0</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277.6 ± 8.7</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114.7 ± 7.0</a:t>
                      </a:r>
                      <a:endParaRPr lang="en-GB" sz="1100" b="0" i="0" u="none" strike="noStrike">
                        <a:solidFill>
                          <a:srgbClr val="000000"/>
                        </a:solidFill>
                        <a:effectLst/>
                        <a:latin typeface="Times New Roman"/>
                      </a:endParaRPr>
                    </a:p>
                  </a:txBody>
                  <a:tcPr marL="9024" marR="9024" marT="9024" marB="0" anchor="b"/>
                </a:tc>
                <a:tc>
                  <a:txBody>
                    <a:bodyPr/>
                    <a:lstStyle/>
                    <a:p>
                      <a:pPr algn="l" fontAlgn="b"/>
                      <a:r>
                        <a:rPr lang="en-GB" sz="1100" u="none" strike="noStrike">
                          <a:effectLst/>
                        </a:rPr>
                        <a:t>132.7 ± 5.0</a:t>
                      </a:r>
                      <a:endParaRPr lang="en-GB" sz="1100" b="0" i="0" u="none" strike="noStrike">
                        <a:solidFill>
                          <a:srgbClr val="000000"/>
                        </a:solidFill>
                        <a:effectLst/>
                        <a:latin typeface="Times New Roman"/>
                      </a:endParaRPr>
                    </a:p>
                  </a:txBody>
                  <a:tcPr marL="9024" marR="9024" marT="9024" marB="0" anchor="b"/>
                </a:tc>
              </a:tr>
              <a:tr h="189497">
                <a:tc>
                  <a:txBody>
                    <a:bodyPr/>
                    <a:lstStyle/>
                    <a:p>
                      <a:pPr algn="l" fontAlgn="ctr"/>
                      <a:endParaRPr lang="en-GB" sz="1100" b="0" i="0" u="none" strike="noStrike" dirty="0">
                        <a:solidFill>
                          <a:srgbClr val="000000"/>
                        </a:solidFill>
                        <a:effectLst/>
                        <a:latin typeface="Times New Roman"/>
                      </a:endParaRPr>
                    </a:p>
                  </a:txBody>
                  <a:tcPr marL="9024" marR="9024" marT="9024" marB="0" anchor="ctr"/>
                </a:tc>
                <a:tc>
                  <a:txBody>
                    <a:bodyPr/>
                    <a:lstStyle/>
                    <a:p>
                      <a:pPr algn="l" fontAlgn="ctr"/>
                      <a:r>
                        <a:rPr lang="en-GB" sz="1100" u="none" strike="noStrike">
                          <a:effectLst/>
                        </a:rPr>
                        <a:t>A</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A</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A</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A</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A</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A</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N</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A</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A</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a:effectLst/>
                        </a:rPr>
                        <a:t>A</a:t>
                      </a:r>
                      <a:endParaRPr lang="en-GB" sz="1100" b="0" i="0" u="none" strike="noStrike">
                        <a:solidFill>
                          <a:srgbClr val="000000"/>
                        </a:solidFill>
                        <a:effectLst/>
                        <a:latin typeface="Times New Roman"/>
                      </a:endParaRPr>
                    </a:p>
                  </a:txBody>
                  <a:tcPr marL="9024" marR="9024" marT="9024" marB="0" anchor="ctr"/>
                </a:tc>
                <a:tc>
                  <a:txBody>
                    <a:bodyPr/>
                    <a:lstStyle/>
                    <a:p>
                      <a:pPr algn="l" fontAlgn="ctr"/>
                      <a:r>
                        <a:rPr lang="en-GB" sz="1100" u="none" strike="noStrike" dirty="0">
                          <a:effectLst/>
                        </a:rPr>
                        <a:t>A</a:t>
                      </a:r>
                      <a:endParaRPr lang="en-GB" sz="1100" b="0" i="0" u="none" strike="noStrike" dirty="0">
                        <a:solidFill>
                          <a:srgbClr val="000000"/>
                        </a:solidFill>
                        <a:effectLst/>
                        <a:latin typeface="Times New Roman"/>
                      </a:endParaRPr>
                    </a:p>
                  </a:txBody>
                  <a:tcPr marL="9024" marR="9024" marT="9024" marB="0" anchor="ct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502" y="19051"/>
            <a:ext cx="2520000" cy="960313"/>
          </a:xfrm>
          <a:prstGeom prst="rect">
            <a:avLst/>
          </a:prstGeom>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62662" y="0"/>
            <a:ext cx="2520000" cy="961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135207"/>
            <a:ext cx="4764813" cy="3441561"/>
          </a:xfrm>
          <a:prstGeom prst="rect">
            <a:avLst/>
          </a:prstGeom>
        </p:spPr>
      </p:pic>
      <p:sp>
        <p:nvSpPr>
          <p:cNvPr id="9" name="TextBox 8"/>
          <p:cNvSpPr txBox="1"/>
          <p:nvPr/>
        </p:nvSpPr>
        <p:spPr>
          <a:xfrm>
            <a:off x="323528" y="1264106"/>
            <a:ext cx="6120680" cy="461665"/>
          </a:xfrm>
          <a:prstGeom prst="rect">
            <a:avLst/>
          </a:prstGeom>
          <a:noFill/>
        </p:spPr>
        <p:txBody>
          <a:bodyPr wrap="square" rtlCol="0">
            <a:spAutoFit/>
          </a:bodyPr>
          <a:lstStyle/>
          <a:p>
            <a:pPr algn="just"/>
            <a:r>
              <a:rPr lang="en-GB" sz="2400" b="1" dirty="0">
                <a:solidFill>
                  <a:schemeClr val="bg1"/>
                </a:solidFill>
                <a:latin typeface="Times New Roman" panose="02020603050405020304" pitchFamily="18" charset="0"/>
                <a:cs typeface="Times New Roman" panose="02020603050405020304" pitchFamily="18" charset="0"/>
              </a:rPr>
              <a:t>Measurements </a:t>
            </a:r>
            <a:r>
              <a:rPr lang="en-GB" sz="2400" b="1" dirty="0" smtClean="0">
                <a:solidFill>
                  <a:schemeClr val="bg1"/>
                </a:solidFill>
                <a:latin typeface="Times New Roman" panose="02020603050405020304" pitchFamily="18" charset="0"/>
                <a:cs typeface="Times New Roman" panose="02020603050405020304" pitchFamily="18" charset="0"/>
              </a:rPr>
              <a:t>reliability – Proficiency tests</a:t>
            </a:r>
          </a:p>
        </p:txBody>
      </p:sp>
    </p:spTree>
    <p:extLst>
      <p:ext uri="{BB962C8B-B14F-4D97-AF65-F5344CB8AC3E}">
        <p14:creationId xmlns:p14="http://schemas.microsoft.com/office/powerpoint/2010/main" val="1464777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46422" y="0"/>
            <a:ext cx="9981332" cy="6858000"/>
          </a:xfrm>
          <a:prstGeom prst="rect">
            <a:avLst/>
          </a:prstGeom>
          <a:gradFill flip="none" rotWithShape="1">
            <a:gsLst>
              <a:gs pos="0">
                <a:srgbClr val="004F92"/>
              </a:gs>
              <a:gs pos="0">
                <a:srgbClr val="0070C0">
                  <a:shade val="30000"/>
                  <a:satMod val="115000"/>
                </a:srgbClr>
              </a:gs>
              <a:gs pos="100000">
                <a:srgbClr val="0070C0">
                  <a:shade val="67500"/>
                  <a:satMod val="115000"/>
                </a:srgbClr>
              </a:gs>
              <a:gs pos="91000">
                <a:srgbClr val="0069BE"/>
              </a:gs>
              <a:gs pos="20000">
                <a:srgbClr val="006CC3"/>
              </a:gs>
              <a:gs pos="6000">
                <a:srgbClr val="005CA8"/>
              </a:gs>
              <a:gs pos="24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9815" tIns="9908" rIns="19815" bIns="9908" rtlCol="0" anchor="ctr"/>
          <a:lstStyle/>
          <a:p>
            <a:pPr algn="r"/>
            <a:endParaRPr lang="en-US"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502" y="19051"/>
            <a:ext cx="2520000" cy="960313"/>
          </a:xfrm>
          <a:prstGeom prst="rect">
            <a:avLst/>
          </a:prstGeom>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62662" y="0"/>
            <a:ext cx="2520000" cy="961200"/>
          </a:xfrm>
          <a:prstGeom prst="rect">
            <a:avLst/>
          </a:prstGeom>
        </p:spPr>
      </p:pic>
      <p:sp>
        <p:nvSpPr>
          <p:cNvPr id="7" name="TextBox 6"/>
          <p:cNvSpPr txBox="1"/>
          <p:nvPr/>
        </p:nvSpPr>
        <p:spPr>
          <a:xfrm>
            <a:off x="323528" y="1397674"/>
            <a:ext cx="8496944" cy="4062651"/>
          </a:xfrm>
          <a:prstGeom prst="rect">
            <a:avLst/>
          </a:prstGeom>
          <a:noFill/>
        </p:spPr>
        <p:txBody>
          <a:bodyPr wrap="square" rtlCol="0">
            <a:spAutoFit/>
          </a:bodyPr>
          <a:lstStyle/>
          <a:p>
            <a:pPr algn="just"/>
            <a:r>
              <a:rPr lang="en-US" sz="2400" b="1" dirty="0" smtClean="0">
                <a:solidFill>
                  <a:schemeClr val="bg1"/>
                </a:solidFill>
                <a:latin typeface="Times New Roman" panose="02020603050405020304" pitchFamily="18" charset="0"/>
                <a:cs typeface="Times New Roman" panose="02020603050405020304" pitchFamily="18" charset="0"/>
              </a:rPr>
              <a:t>Conclusions</a:t>
            </a:r>
          </a:p>
          <a:p>
            <a:pPr algn="just"/>
            <a:endParaRPr lang="en-US" b="1" dirty="0">
              <a:solidFill>
                <a:schemeClr val="bg1"/>
              </a:solidFill>
              <a:latin typeface="Times New Roman" panose="02020603050405020304" pitchFamily="18" charset="0"/>
              <a:cs typeface="Times New Roman" panose="02020603050405020304" pitchFamily="18" charset="0"/>
            </a:endParaRPr>
          </a:p>
          <a:p>
            <a:pPr algn="just"/>
            <a:endParaRPr lang="en-US" b="1" dirty="0" smtClean="0">
              <a:solidFill>
                <a:schemeClr val="bg1"/>
              </a:solidFill>
              <a:latin typeface="Times New Roman" panose="02020603050405020304" pitchFamily="18" charset="0"/>
              <a:cs typeface="Times New Roman" panose="02020603050405020304" pitchFamily="18" charset="0"/>
            </a:endParaRPr>
          </a:p>
          <a:p>
            <a:pPr algn="just"/>
            <a:r>
              <a:rPr lang="en-US" dirty="0" smtClean="0">
                <a:solidFill>
                  <a:schemeClr val="bg1"/>
                </a:solidFill>
                <a:latin typeface="Times New Roman" panose="02020603050405020304" pitchFamily="18" charset="0"/>
                <a:cs typeface="Times New Roman" panose="02020603050405020304" pitchFamily="18" charset="0"/>
              </a:rPr>
              <a:t>- For our MC simulation, the manufacturer’s specifications were not sufficient basis for an accurate model, taking into account that for different analyzed geometrical configurations high discrepancies up to 45% with measured data were encountered</a:t>
            </a:r>
          </a:p>
          <a:p>
            <a:pPr algn="just"/>
            <a:r>
              <a:rPr lang="en-US" dirty="0" smtClean="0">
                <a:solidFill>
                  <a:schemeClr val="bg1"/>
                </a:solidFill>
                <a:latin typeface="Times New Roman" panose="02020603050405020304" pitchFamily="18" charset="0"/>
                <a:cs typeface="Times New Roman" panose="02020603050405020304" pitchFamily="18" charset="0"/>
              </a:rPr>
              <a:t>- deviation between experimental data and simulation 10-45%</a:t>
            </a:r>
          </a:p>
          <a:p>
            <a:pPr algn="just"/>
            <a:r>
              <a:rPr lang="en-US" dirty="0" smtClean="0">
                <a:solidFill>
                  <a:schemeClr val="bg1"/>
                </a:solidFill>
                <a:latin typeface="Times New Roman" panose="02020603050405020304" pitchFamily="18" charset="0"/>
                <a:cs typeface="Times New Roman" panose="02020603050405020304" pitchFamily="18" charset="0"/>
              </a:rPr>
              <a:t>- for high energy – comparable data 10-20%</a:t>
            </a:r>
          </a:p>
          <a:p>
            <a:pPr algn="just"/>
            <a:r>
              <a:rPr lang="en-US" dirty="0" smtClean="0">
                <a:solidFill>
                  <a:schemeClr val="bg1"/>
                </a:solidFill>
                <a:latin typeface="Times New Roman" panose="02020603050405020304" pitchFamily="18" charset="0"/>
                <a:cs typeface="Times New Roman" panose="02020603050405020304" pitchFamily="18" charset="0"/>
              </a:rPr>
              <a:t>- good reliability on the experimental data  </a:t>
            </a:r>
          </a:p>
          <a:p>
            <a:pPr algn="just"/>
            <a:r>
              <a:rPr lang="en-US" dirty="0" smtClean="0">
                <a:solidFill>
                  <a:schemeClr val="bg1"/>
                </a:solidFill>
                <a:latin typeface="Times New Roman" panose="02020603050405020304" pitchFamily="18" charset="0"/>
                <a:cs typeface="Times New Roman" panose="02020603050405020304" pitchFamily="18" charset="0"/>
              </a:rPr>
              <a:t>- decrease in the efficiency with increasing the height of sample</a:t>
            </a:r>
          </a:p>
          <a:p>
            <a:pPr algn="just"/>
            <a:endParaRPr lang="en-US" dirty="0" smtClean="0">
              <a:solidFill>
                <a:schemeClr val="bg1"/>
              </a:solidFill>
              <a:latin typeface="Times New Roman" panose="02020603050405020304" pitchFamily="18" charset="0"/>
              <a:cs typeface="Times New Roman" panose="02020603050405020304" pitchFamily="18" charset="0"/>
            </a:endParaRPr>
          </a:p>
          <a:p>
            <a:pPr algn="just"/>
            <a:r>
              <a:rPr lang="en-US" dirty="0" smtClean="0">
                <a:solidFill>
                  <a:schemeClr val="bg1"/>
                </a:solidFill>
                <a:latin typeface="Times New Roman" panose="02020603050405020304" pitchFamily="18" charset="0"/>
                <a:cs typeface="Times New Roman" panose="02020603050405020304" pitchFamily="18" charset="0"/>
              </a:rPr>
              <a:t>Optimization of the model by increasing dead layer,  shapes and distance between crystal and end cap</a:t>
            </a:r>
          </a:p>
          <a:p>
            <a:pPr algn="just"/>
            <a:endParaRPr lang="en-GB" dirty="0">
              <a:solidFill>
                <a:schemeClr val="bg1"/>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941168"/>
            <a:ext cx="1726508"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469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62661" y="1"/>
            <a:ext cx="9981332" cy="6858000"/>
          </a:xfrm>
          <a:prstGeom prst="rect">
            <a:avLst/>
          </a:prstGeom>
          <a:gradFill flip="none" rotWithShape="1">
            <a:gsLst>
              <a:gs pos="0">
                <a:srgbClr val="004F92"/>
              </a:gs>
              <a:gs pos="0">
                <a:srgbClr val="0070C0">
                  <a:shade val="30000"/>
                  <a:satMod val="115000"/>
                </a:srgbClr>
              </a:gs>
              <a:gs pos="100000">
                <a:srgbClr val="0070C0">
                  <a:shade val="67500"/>
                  <a:satMod val="115000"/>
                </a:srgbClr>
              </a:gs>
              <a:gs pos="91000">
                <a:srgbClr val="0069BE"/>
              </a:gs>
              <a:gs pos="20000">
                <a:srgbClr val="006CC3"/>
              </a:gs>
              <a:gs pos="6000">
                <a:srgbClr val="005CA8"/>
              </a:gs>
              <a:gs pos="24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9815" tIns="9908" rIns="19815" bIns="9908" rtlCol="0" anchor="ctr"/>
          <a:lstStyle/>
          <a:p>
            <a:pPr algn="r"/>
            <a:endParaRPr lang="en-US"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502" y="19051"/>
            <a:ext cx="2520000" cy="960313"/>
          </a:xfrm>
          <a:prstGeom prst="rect">
            <a:avLst/>
          </a:prstGeom>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62662" y="0"/>
            <a:ext cx="2520000" cy="961200"/>
          </a:xfrm>
          <a:prstGeom prst="rect">
            <a:avLst/>
          </a:prstGeom>
        </p:spPr>
      </p:pic>
      <p:sp>
        <p:nvSpPr>
          <p:cNvPr id="7" name="TextBox 6"/>
          <p:cNvSpPr txBox="1"/>
          <p:nvPr/>
        </p:nvSpPr>
        <p:spPr>
          <a:xfrm>
            <a:off x="3059832" y="3068960"/>
            <a:ext cx="2448272" cy="830997"/>
          </a:xfrm>
          <a:prstGeom prst="rect">
            <a:avLst/>
          </a:prstGeom>
          <a:noFill/>
        </p:spPr>
        <p:txBody>
          <a:bodyPr wrap="square" rtlCol="0">
            <a:spAutoFit/>
          </a:bodyPr>
          <a:lstStyle/>
          <a:p>
            <a:pPr algn="ctr"/>
            <a:r>
              <a:rPr lang="en-GB" sz="2400" dirty="0" smtClean="0">
                <a:solidFill>
                  <a:schemeClr val="bg1"/>
                </a:solidFill>
                <a:latin typeface="Rockwell Extra Bold" pitchFamily="18" charset="0"/>
              </a:rPr>
              <a:t>Thank you</a:t>
            </a:r>
          </a:p>
          <a:p>
            <a:pPr algn="ctr"/>
            <a:endParaRPr lang="en-GB" sz="2400" dirty="0">
              <a:solidFill>
                <a:schemeClr val="bg1"/>
              </a:solidFill>
              <a:latin typeface="Rockwell Extra Bold" pitchFamily="18" charset="0"/>
            </a:endParaRPr>
          </a:p>
        </p:txBody>
      </p:sp>
    </p:spTree>
    <p:extLst>
      <p:ext uri="{BB962C8B-B14F-4D97-AF65-F5344CB8AC3E}">
        <p14:creationId xmlns:p14="http://schemas.microsoft.com/office/powerpoint/2010/main" val="3249658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1" y="1"/>
            <a:ext cx="9144001" cy="6858000"/>
          </a:xfrm>
          <a:prstGeom prst="rect">
            <a:avLst/>
          </a:prstGeom>
          <a:gradFill flip="none" rotWithShape="1">
            <a:gsLst>
              <a:gs pos="0">
                <a:srgbClr val="004F92"/>
              </a:gs>
              <a:gs pos="0">
                <a:srgbClr val="0070C0">
                  <a:shade val="30000"/>
                  <a:satMod val="115000"/>
                </a:srgbClr>
              </a:gs>
              <a:gs pos="100000">
                <a:srgbClr val="0070C0">
                  <a:shade val="67500"/>
                  <a:satMod val="115000"/>
                </a:srgbClr>
              </a:gs>
              <a:gs pos="91000">
                <a:srgbClr val="0069BE"/>
              </a:gs>
              <a:gs pos="20000">
                <a:srgbClr val="006CC3"/>
              </a:gs>
              <a:gs pos="6000">
                <a:srgbClr val="005CA8"/>
              </a:gs>
              <a:gs pos="24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9815" tIns="9908" rIns="19815" bIns="9908" rtlCol="0" anchor="ctr"/>
          <a:lstStyle/>
          <a:p>
            <a:pPr algn="just"/>
            <a:endParaRPr lang="ro-RO" dirty="0" smtClean="0">
              <a:latin typeface="Times New Roman" pitchFamily="18" charset="0"/>
              <a:cs typeface="Times New Roman" pitchFamily="18" charset="0"/>
            </a:endParaRPr>
          </a:p>
        </p:txBody>
      </p:sp>
      <p:pic>
        <p:nvPicPr>
          <p:cNvPr id="17" name="Content Placeholder 16"/>
          <p:cNvPicPr preferRelativeResize="0">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660232" y="3455075"/>
            <a:ext cx="2268000" cy="1649079"/>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512" y="19051"/>
            <a:ext cx="2520000" cy="960313"/>
          </a:xfrm>
          <a:prstGeom prst="rect">
            <a:avLst/>
          </a:prstGeom>
        </p:spPr>
      </p:pic>
      <p:pic>
        <p:nvPicPr>
          <p:cNvPr id="9" name="Picture 8"/>
          <p:cNvPicPr>
            <a:picLocks/>
          </p:cNvPicPr>
          <p:nvPr/>
        </p:nvPicPr>
        <p:blipFill>
          <a:blip r:embed="rId4">
            <a:extLst>
              <a:ext uri="{28A0092B-C50C-407E-A947-70E740481C1C}">
                <a14:useLocalDpi xmlns:a14="http://schemas.microsoft.com/office/drawing/2010/main" val="0"/>
              </a:ext>
            </a:extLst>
          </a:blip>
          <a:stretch>
            <a:fillRect/>
          </a:stretch>
        </p:blipFill>
        <p:spPr>
          <a:xfrm>
            <a:off x="-36512" y="0"/>
            <a:ext cx="2520000" cy="961200"/>
          </a:xfrm>
          <a:prstGeom prst="rect">
            <a:avLst/>
          </a:prstGeom>
        </p:spPr>
      </p:pic>
      <p:sp>
        <p:nvSpPr>
          <p:cNvPr id="10" name="TextBox 9"/>
          <p:cNvSpPr txBox="1"/>
          <p:nvPr/>
        </p:nvSpPr>
        <p:spPr>
          <a:xfrm>
            <a:off x="107504" y="1233334"/>
            <a:ext cx="8856984" cy="2123658"/>
          </a:xfrm>
          <a:prstGeom prst="rect">
            <a:avLst/>
          </a:prstGeom>
          <a:noFill/>
        </p:spPr>
        <p:txBody>
          <a:bodyPr wrap="square" rtlCol="0">
            <a:spAutoFit/>
          </a:bodyPr>
          <a:lstStyle/>
          <a:p>
            <a:pPr algn="just"/>
            <a:r>
              <a:rPr lang="en-GB" sz="2400" b="1" dirty="0" smtClean="0">
                <a:solidFill>
                  <a:schemeClr val="bg1"/>
                </a:solidFill>
                <a:latin typeface="Times New Roman" pitchFamily="18" charset="0"/>
                <a:cs typeface="Times New Roman" pitchFamily="18" charset="0"/>
              </a:rPr>
              <a:t>Introduction</a:t>
            </a:r>
            <a:r>
              <a:rPr lang="en-GB" dirty="0" smtClean="0">
                <a:solidFill>
                  <a:schemeClr val="bg1"/>
                </a:solidFill>
                <a:latin typeface="Times New Roman" pitchFamily="18" charset="0"/>
                <a:cs typeface="Times New Roman" pitchFamily="18" charset="0"/>
              </a:rPr>
              <a:t> </a:t>
            </a:r>
          </a:p>
          <a:p>
            <a:pPr algn="just"/>
            <a:endParaRPr lang="ro-RO" dirty="0" smtClean="0">
              <a:solidFill>
                <a:schemeClr val="bg1"/>
              </a:solidFill>
              <a:latin typeface="Times New Roman" pitchFamily="18" charset="0"/>
              <a:cs typeface="Times New Roman" pitchFamily="18" charset="0"/>
            </a:endParaRPr>
          </a:p>
          <a:p>
            <a:pPr algn="just"/>
            <a:r>
              <a:rPr lang="en-GB" dirty="0" smtClean="0">
                <a:solidFill>
                  <a:schemeClr val="bg1"/>
                </a:solidFill>
                <a:latin typeface="Times New Roman" panose="02020603050405020304" pitchFamily="18" charset="0"/>
                <a:cs typeface="Times New Roman" panose="02020603050405020304" pitchFamily="18" charset="0"/>
              </a:rPr>
              <a:t>The activity of SALMROM laboratory for α, β, γ Spectrometry</a:t>
            </a:r>
          </a:p>
          <a:p>
            <a:pPr algn="just"/>
            <a:r>
              <a:rPr lang="en-GB" dirty="0" smtClean="0">
                <a:solidFill>
                  <a:schemeClr val="bg1"/>
                </a:solidFill>
                <a:latin typeface="Times New Roman" panose="02020603050405020304" pitchFamily="18" charset="0"/>
                <a:cs typeface="Times New Roman" panose="02020603050405020304" pitchFamily="18" charset="0"/>
              </a:rPr>
              <a:t>and Radon Measurements, part of Life and Environmental Physics Department from IFIN-HH, consists in regular monitoring the environmental radioactivity, on daily/monthly bases, in the area of the institute and nearby. Routinely measured isotopes in environmental samples are </a:t>
            </a:r>
            <a:r>
              <a:rPr lang="en-GB" baseline="30000" dirty="0" smtClean="0">
                <a:solidFill>
                  <a:schemeClr val="bg1"/>
                </a:solidFill>
                <a:latin typeface="Times New Roman" pitchFamily="18" charset="0"/>
                <a:cs typeface="Times New Roman" pitchFamily="18" charset="0"/>
              </a:rPr>
              <a:t>60</a:t>
            </a:r>
            <a:r>
              <a:rPr lang="en-GB" dirty="0" smtClean="0">
                <a:solidFill>
                  <a:schemeClr val="bg1"/>
                </a:solidFill>
                <a:latin typeface="Times New Roman" pitchFamily="18" charset="0"/>
                <a:cs typeface="Times New Roman" pitchFamily="18" charset="0"/>
              </a:rPr>
              <a:t>Co, </a:t>
            </a:r>
            <a:r>
              <a:rPr lang="en-GB" baseline="30000" dirty="0" smtClean="0">
                <a:solidFill>
                  <a:schemeClr val="bg1"/>
                </a:solidFill>
                <a:latin typeface="Times New Roman" pitchFamily="18" charset="0"/>
                <a:cs typeface="Times New Roman" pitchFamily="18" charset="0"/>
              </a:rPr>
              <a:t>241</a:t>
            </a:r>
            <a:r>
              <a:rPr lang="en-GB" dirty="0" smtClean="0">
                <a:solidFill>
                  <a:schemeClr val="bg1"/>
                </a:solidFill>
                <a:latin typeface="Times New Roman" pitchFamily="18" charset="0"/>
                <a:cs typeface="Times New Roman" pitchFamily="18" charset="0"/>
              </a:rPr>
              <a:t>Am, </a:t>
            </a:r>
            <a:r>
              <a:rPr lang="en-GB" baseline="30000" dirty="0" smtClean="0">
                <a:solidFill>
                  <a:schemeClr val="bg1"/>
                </a:solidFill>
                <a:latin typeface="Times New Roman" pitchFamily="18" charset="0"/>
                <a:cs typeface="Times New Roman" pitchFamily="18" charset="0"/>
              </a:rPr>
              <a:t>40</a:t>
            </a:r>
            <a:r>
              <a:rPr lang="en-GB" dirty="0" smtClean="0">
                <a:solidFill>
                  <a:schemeClr val="bg1"/>
                </a:solidFill>
                <a:latin typeface="Times New Roman" pitchFamily="18" charset="0"/>
                <a:cs typeface="Times New Roman" pitchFamily="18" charset="0"/>
              </a:rPr>
              <a:t>K, progenies of </a:t>
            </a:r>
            <a:r>
              <a:rPr lang="en-GB" baseline="30000" dirty="0" smtClean="0">
                <a:solidFill>
                  <a:schemeClr val="bg1"/>
                </a:solidFill>
                <a:latin typeface="Times New Roman" pitchFamily="18" charset="0"/>
                <a:cs typeface="Times New Roman" pitchFamily="18" charset="0"/>
              </a:rPr>
              <a:t>238</a:t>
            </a:r>
            <a:r>
              <a:rPr lang="en-GB" dirty="0" smtClean="0">
                <a:solidFill>
                  <a:schemeClr val="bg1"/>
                </a:solidFill>
                <a:latin typeface="Times New Roman" pitchFamily="18" charset="0"/>
                <a:cs typeface="Times New Roman" pitchFamily="18" charset="0"/>
              </a:rPr>
              <a:t>U and </a:t>
            </a:r>
            <a:r>
              <a:rPr lang="en-GB" baseline="30000" dirty="0" smtClean="0">
                <a:solidFill>
                  <a:schemeClr val="bg1"/>
                </a:solidFill>
                <a:latin typeface="Times New Roman" pitchFamily="18" charset="0"/>
                <a:cs typeface="Times New Roman" pitchFamily="18" charset="0"/>
              </a:rPr>
              <a:t>232</a:t>
            </a:r>
            <a:r>
              <a:rPr lang="en-GB" dirty="0" smtClean="0">
                <a:solidFill>
                  <a:schemeClr val="bg1"/>
                </a:solidFill>
                <a:latin typeface="Times New Roman" pitchFamily="18" charset="0"/>
                <a:cs typeface="Times New Roman" pitchFamily="18" charset="0"/>
              </a:rPr>
              <a:t>Th series. </a:t>
            </a:r>
            <a:endParaRPr lang="ro-RO" dirty="0" smtClean="0">
              <a:solidFill>
                <a:schemeClr val="bg1"/>
              </a:solidFill>
              <a:latin typeface="Times New Roman" pitchFamily="18" charset="0"/>
              <a:cs typeface="Times New Roman" pitchFamily="18" charset="0"/>
            </a:endParaRPr>
          </a:p>
        </p:txBody>
      </p:sp>
      <p:pic>
        <p:nvPicPr>
          <p:cNvPr id="13" name="Picture 12" descr="spectrometrul%20%20gama%203.png"/>
          <p:cNvPicPr>
            <a:picLocks noChangeAspect="1"/>
          </p:cNvPicPr>
          <p:nvPr/>
        </p:nvPicPr>
        <p:blipFill>
          <a:blip r:embed="rId5" cstate="print"/>
          <a:stretch>
            <a:fillRect/>
          </a:stretch>
        </p:blipFill>
        <p:spPr>
          <a:xfrm>
            <a:off x="225230" y="3427987"/>
            <a:ext cx="1718800" cy="2592288"/>
          </a:xfrm>
          <a:prstGeom prst="rect">
            <a:avLst/>
          </a:prstGeom>
        </p:spPr>
      </p:pic>
      <p:pic>
        <p:nvPicPr>
          <p:cNvPr id="14" name="Picture 13" descr="sistem_multidetector_masurare_alfa1.png"/>
          <p:cNvPicPr preferRelativeResize="0">
            <a:picLocks/>
          </p:cNvPicPr>
          <p:nvPr/>
        </p:nvPicPr>
        <p:blipFill>
          <a:blip r:embed="rId6" cstate="print"/>
          <a:stretch>
            <a:fillRect/>
          </a:stretch>
        </p:blipFill>
        <p:spPr>
          <a:xfrm>
            <a:off x="3923928" y="3455075"/>
            <a:ext cx="2592288" cy="1630109"/>
          </a:xfrm>
          <a:prstGeom prst="rect">
            <a:avLst/>
          </a:prstGeom>
        </p:spPr>
      </p:pic>
      <p:pic>
        <p:nvPicPr>
          <p:cNvPr id="15" name="Picture 14" descr="P1010029.JPG"/>
          <p:cNvPicPr preferRelativeResize="0">
            <a:picLocks/>
          </p:cNvPicPr>
          <p:nvPr/>
        </p:nvPicPr>
        <p:blipFill>
          <a:blip r:embed="rId7" cstate="print"/>
          <a:stretch>
            <a:fillRect/>
          </a:stretch>
        </p:blipFill>
        <p:spPr>
          <a:xfrm>
            <a:off x="2051720" y="3448714"/>
            <a:ext cx="1728192" cy="2571561"/>
          </a:xfrm>
          <a:prstGeom prst="rect">
            <a:avLst/>
          </a:prstGeom>
        </p:spPr>
      </p:pic>
      <p:sp>
        <p:nvSpPr>
          <p:cNvPr id="18" name="TextBox 17"/>
          <p:cNvSpPr txBox="1"/>
          <p:nvPr/>
        </p:nvSpPr>
        <p:spPr>
          <a:xfrm>
            <a:off x="225230" y="6020275"/>
            <a:ext cx="1718800" cy="584775"/>
          </a:xfrm>
          <a:prstGeom prst="rect">
            <a:avLst/>
          </a:prstGeom>
          <a:noFill/>
        </p:spPr>
        <p:txBody>
          <a:bodyPr wrap="square" rtlCol="0">
            <a:spAutoFit/>
          </a:bodyPr>
          <a:lstStyle/>
          <a:p>
            <a:r>
              <a:rPr lang="en-GB" sz="1600" dirty="0" smtClean="0">
                <a:solidFill>
                  <a:schemeClr val="bg1"/>
                </a:solidFill>
                <a:latin typeface="Times New Roman" panose="02020603050405020304" pitchFamily="18" charset="0"/>
                <a:cs typeface="Times New Roman" panose="02020603050405020304" pitchFamily="18" charset="0"/>
              </a:rPr>
              <a:t>ORTEC </a:t>
            </a:r>
            <a:r>
              <a:rPr lang="en-GB" sz="1600" dirty="0" err="1" smtClean="0">
                <a:solidFill>
                  <a:schemeClr val="bg1"/>
                </a:solidFill>
                <a:latin typeface="Times New Roman" panose="02020603050405020304" pitchFamily="18" charset="0"/>
                <a:cs typeface="Times New Roman" panose="02020603050405020304" pitchFamily="18" charset="0"/>
              </a:rPr>
              <a:t>HPGe</a:t>
            </a:r>
            <a:r>
              <a:rPr lang="en-GB" sz="1600" dirty="0" smtClean="0">
                <a:solidFill>
                  <a:schemeClr val="bg1"/>
                </a:solidFill>
                <a:latin typeface="Times New Roman" panose="02020603050405020304" pitchFamily="18" charset="0"/>
                <a:cs typeface="Times New Roman" panose="02020603050405020304" pitchFamily="18" charset="0"/>
              </a:rPr>
              <a:t> detector</a:t>
            </a:r>
            <a:endParaRPr lang="en-GB" sz="1600" dirty="0">
              <a:solidFill>
                <a:schemeClr val="bg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025258" y="6020275"/>
            <a:ext cx="1754654" cy="584775"/>
          </a:xfrm>
          <a:prstGeom prst="rect">
            <a:avLst/>
          </a:prstGeom>
          <a:noFill/>
        </p:spPr>
        <p:txBody>
          <a:bodyPr wrap="square" rtlCol="0">
            <a:spAutoFit/>
          </a:bodyPr>
          <a:lstStyle/>
          <a:p>
            <a:pPr algn="just"/>
            <a:r>
              <a:rPr lang="en-GB" sz="1600" dirty="0" smtClean="0">
                <a:solidFill>
                  <a:schemeClr val="bg1"/>
                </a:solidFill>
                <a:latin typeface="Times New Roman" pitchFamily="18" charset="0"/>
                <a:cs typeface="Times New Roman" pitchFamily="18" charset="0"/>
              </a:rPr>
              <a:t>MPC 2000 alpha-beta counter</a:t>
            </a:r>
            <a:endParaRPr lang="en-GB" sz="1600" dirty="0">
              <a:solidFill>
                <a:schemeClr val="bg1"/>
              </a:solidFill>
            </a:endParaRPr>
          </a:p>
        </p:txBody>
      </p:sp>
      <p:sp>
        <p:nvSpPr>
          <p:cNvPr id="20" name="TextBox 19"/>
          <p:cNvSpPr txBox="1"/>
          <p:nvPr/>
        </p:nvSpPr>
        <p:spPr>
          <a:xfrm>
            <a:off x="3940874" y="5157192"/>
            <a:ext cx="2592288" cy="584775"/>
          </a:xfrm>
          <a:prstGeom prst="rect">
            <a:avLst/>
          </a:prstGeom>
          <a:noFill/>
        </p:spPr>
        <p:txBody>
          <a:bodyPr wrap="square" rtlCol="0">
            <a:spAutoFit/>
          </a:bodyPr>
          <a:lstStyle/>
          <a:p>
            <a:pPr algn="just"/>
            <a:r>
              <a:rPr lang="en-GB" sz="1600" dirty="0" smtClean="0">
                <a:solidFill>
                  <a:schemeClr val="bg1"/>
                </a:solidFill>
                <a:latin typeface="Times New Roman" pitchFamily="18" charset="0"/>
                <a:cs typeface="Times New Roman" pitchFamily="18" charset="0"/>
              </a:rPr>
              <a:t>Octete Plus alpha</a:t>
            </a:r>
            <a:endParaRPr lang="ro-RO" sz="1600" dirty="0" smtClean="0">
              <a:solidFill>
                <a:schemeClr val="bg1"/>
              </a:solidFill>
              <a:latin typeface="Times New Roman" pitchFamily="18" charset="0"/>
              <a:cs typeface="Times New Roman" pitchFamily="18" charset="0"/>
            </a:endParaRPr>
          </a:p>
          <a:p>
            <a:pPr algn="just"/>
            <a:r>
              <a:rPr lang="en-GB" sz="1600" dirty="0" smtClean="0">
                <a:solidFill>
                  <a:schemeClr val="bg1"/>
                </a:solidFill>
                <a:latin typeface="Times New Roman" pitchFamily="18" charset="0"/>
                <a:cs typeface="Times New Roman" pitchFamily="18" charset="0"/>
              </a:rPr>
              <a:t>Spectrometer</a:t>
            </a:r>
            <a:endParaRPr lang="en-GB" sz="1600" dirty="0">
              <a:solidFill>
                <a:schemeClr val="bg1"/>
              </a:solidFill>
            </a:endParaRPr>
          </a:p>
        </p:txBody>
      </p:sp>
      <p:sp>
        <p:nvSpPr>
          <p:cNvPr id="21" name="TextBox 20"/>
          <p:cNvSpPr txBox="1"/>
          <p:nvPr/>
        </p:nvSpPr>
        <p:spPr>
          <a:xfrm>
            <a:off x="6634656" y="5157192"/>
            <a:ext cx="2232248" cy="830997"/>
          </a:xfrm>
          <a:prstGeom prst="rect">
            <a:avLst/>
          </a:prstGeom>
          <a:noFill/>
        </p:spPr>
        <p:txBody>
          <a:bodyPr wrap="square" rtlCol="0">
            <a:spAutoFit/>
          </a:bodyPr>
          <a:lstStyle/>
          <a:p>
            <a:r>
              <a:rPr lang="en-GB" sz="1600" dirty="0">
                <a:solidFill>
                  <a:schemeClr val="bg1"/>
                </a:solidFill>
                <a:latin typeface="Times New Roman" panose="02020603050405020304" pitchFamily="18" charset="0"/>
                <a:cs typeface="Times New Roman" panose="02020603050405020304" pitchFamily="18" charset="0"/>
              </a:rPr>
              <a:t>Pylon Model </a:t>
            </a:r>
            <a:r>
              <a:rPr lang="en-GB" sz="1600" dirty="0" smtClean="0">
                <a:solidFill>
                  <a:schemeClr val="bg1"/>
                </a:solidFill>
                <a:latin typeface="Times New Roman" panose="02020603050405020304" pitchFamily="18" charset="0"/>
                <a:cs typeface="Times New Roman" panose="02020603050405020304" pitchFamily="18" charset="0"/>
              </a:rPr>
              <a:t>AB-5 Portable Radiation Monitor</a:t>
            </a:r>
            <a:endParaRPr lang="en-GB"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99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0" y="1"/>
            <a:ext cx="9144000" cy="6858000"/>
          </a:xfrm>
          <a:prstGeom prst="rect">
            <a:avLst/>
          </a:prstGeom>
          <a:gradFill flip="none" rotWithShape="1">
            <a:gsLst>
              <a:gs pos="0">
                <a:srgbClr val="004F92"/>
              </a:gs>
              <a:gs pos="0">
                <a:srgbClr val="0070C0">
                  <a:shade val="30000"/>
                  <a:satMod val="115000"/>
                </a:srgbClr>
              </a:gs>
              <a:gs pos="100000">
                <a:srgbClr val="0070C0">
                  <a:shade val="67500"/>
                  <a:satMod val="115000"/>
                </a:srgbClr>
              </a:gs>
              <a:gs pos="91000">
                <a:srgbClr val="0069BE"/>
              </a:gs>
              <a:gs pos="20000">
                <a:srgbClr val="006CC3"/>
              </a:gs>
              <a:gs pos="6000">
                <a:srgbClr val="005CA8"/>
              </a:gs>
              <a:gs pos="24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9815" tIns="9908" rIns="19815" bIns="9908" rtlCol="0" anchor="ctr"/>
          <a:lstStyle/>
          <a:p>
            <a:pPr algn="r"/>
            <a:endParaRPr lang="en-US"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512" y="19051"/>
            <a:ext cx="2520000" cy="960313"/>
          </a:xfrm>
          <a:prstGeom prst="rect">
            <a:avLst/>
          </a:prstGeom>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36512" y="0"/>
            <a:ext cx="2520000" cy="961200"/>
          </a:xfrm>
          <a:prstGeom prst="rect">
            <a:avLst/>
          </a:prstGeom>
        </p:spPr>
      </p:pic>
      <p:sp>
        <p:nvSpPr>
          <p:cNvPr id="7" name="TextBox 6"/>
          <p:cNvSpPr txBox="1"/>
          <p:nvPr/>
        </p:nvSpPr>
        <p:spPr>
          <a:xfrm>
            <a:off x="107504" y="1268760"/>
            <a:ext cx="6120680" cy="4062651"/>
          </a:xfrm>
          <a:prstGeom prst="rect">
            <a:avLst/>
          </a:prstGeom>
          <a:noFill/>
        </p:spPr>
        <p:txBody>
          <a:bodyPr wrap="square" rtlCol="0">
            <a:spAutoFit/>
          </a:bodyPr>
          <a:lstStyle/>
          <a:p>
            <a:pPr algn="just"/>
            <a:r>
              <a:rPr lang="en-GB" sz="2400" b="1" dirty="0" smtClean="0">
                <a:solidFill>
                  <a:schemeClr val="bg1"/>
                </a:solidFill>
                <a:latin typeface="Times New Roman" pitchFamily="18" charset="0"/>
                <a:cs typeface="Times New Roman" pitchFamily="18" charset="0"/>
              </a:rPr>
              <a:t>Introduction</a:t>
            </a:r>
            <a:r>
              <a:rPr lang="en-GB" sz="2400" dirty="0" smtClean="0">
                <a:solidFill>
                  <a:schemeClr val="bg1"/>
                </a:solidFill>
                <a:latin typeface="Times New Roman" pitchFamily="18" charset="0"/>
                <a:cs typeface="Times New Roman" pitchFamily="18" charset="0"/>
              </a:rPr>
              <a:t> </a:t>
            </a:r>
          </a:p>
          <a:p>
            <a:pPr algn="just"/>
            <a:endParaRPr lang="en-GB" dirty="0" smtClean="0">
              <a:solidFill>
                <a:schemeClr val="bg1"/>
              </a:solidFill>
              <a:latin typeface="Times New Roman" pitchFamily="18" charset="0"/>
              <a:cs typeface="Times New Roman" pitchFamily="18" charset="0"/>
            </a:endParaRPr>
          </a:p>
          <a:p>
            <a:pPr algn="just"/>
            <a:r>
              <a:rPr lang="en-GB" dirty="0" smtClean="0">
                <a:solidFill>
                  <a:schemeClr val="bg1"/>
                </a:solidFill>
                <a:latin typeface="Times New Roman" pitchFamily="18" charset="0"/>
                <a:cs typeface="Times New Roman" pitchFamily="18" charset="0"/>
              </a:rPr>
              <a:t>Other activities, devoted to research programs, are related to evaluation of radon concentration in salt mines, caves, construction sites or former industrial area, to radionuclide inventory in water, soil and sediments in the environment. </a:t>
            </a:r>
          </a:p>
          <a:p>
            <a:pPr algn="just"/>
            <a:endParaRPr lang="en-GB" dirty="0" smtClean="0">
              <a:solidFill>
                <a:schemeClr val="bg1"/>
              </a:solidFill>
              <a:latin typeface="Times New Roman" pitchFamily="18" charset="0"/>
              <a:cs typeface="Times New Roman" pitchFamily="18" charset="0"/>
            </a:endParaRPr>
          </a:p>
          <a:p>
            <a:pPr algn="just"/>
            <a:r>
              <a:rPr lang="en-GB" dirty="0" smtClean="0">
                <a:solidFill>
                  <a:schemeClr val="bg1"/>
                </a:solidFill>
                <a:latin typeface="Times New Roman" pitchFamily="18" charset="0"/>
                <a:cs typeface="Times New Roman" pitchFamily="18" charset="0"/>
              </a:rPr>
              <a:t>Type of samples:</a:t>
            </a:r>
          </a:p>
          <a:p>
            <a:pPr marL="285750" indent="-285750" algn="just">
              <a:buFont typeface="Wingdings" panose="05000000000000000000" pitchFamily="2" charset="2"/>
              <a:buChar char="ü"/>
            </a:pPr>
            <a:r>
              <a:rPr lang="en-GB" dirty="0" smtClean="0">
                <a:solidFill>
                  <a:schemeClr val="bg1"/>
                </a:solidFill>
                <a:latin typeface="Times New Roman" pitchFamily="18" charset="0"/>
                <a:cs typeface="Times New Roman" pitchFamily="18" charset="0"/>
              </a:rPr>
              <a:t>surface/sea/precipitations/drinking water,</a:t>
            </a:r>
          </a:p>
          <a:p>
            <a:pPr marL="285750" indent="-285750" algn="just">
              <a:buFont typeface="Wingdings" panose="05000000000000000000" pitchFamily="2" charset="2"/>
              <a:buChar char="ü"/>
            </a:pPr>
            <a:r>
              <a:rPr lang="en-GB" dirty="0" smtClean="0">
                <a:solidFill>
                  <a:schemeClr val="bg1"/>
                </a:solidFill>
                <a:latin typeface="Times New Roman" pitchFamily="18" charset="0"/>
                <a:cs typeface="Times New Roman" pitchFamily="18" charset="0"/>
              </a:rPr>
              <a:t>cultivated and spontaneous vegetation,</a:t>
            </a:r>
          </a:p>
          <a:p>
            <a:pPr marL="285750" indent="-285750" algn="just">
              <a:buFont typeface="Wingdings" panose="05000000000000000000" pitchFamily="2" charset="2"/>
              <a:buChar char="ü"/>
            </a:pPr>
            <a:r>
              <a:rPr lang="en-GB" dirty="0" smtClean="0">
                <a:solidFill>
                  <a:schemeClr val="bg1"/>
                </a:solidFill>
                <a:latin typeface="Times New Roman" pitchFamily="18" charset="0"/>
                <a:cs typeface="Times New Roman" pitchFamily="18" charset="0"/>
              </a:rPr>
              <a:t>aerosols fixed on filters</a:t>
            </a:r>
          </a:p>
          <a:p>
            <a:pPr marL="285750" indent="-285750" algn="just">
              <a:buFont typeface="Wingdings" panose="05000000000000000000" pitchFamily="2" charset="2"/>
              <a:buChar char="ü"/>
            </a:pPr>
            <a:r>
              <a:rPr lang="en-US" dirty="0">
                <a:solidFill>
                  <a:schemeClr val="bg1"/>
                </a:solidFill>
                <a:latin typeface="Times New Roman" pitchFamily="18" charset="0"/>
                <a:cs typeface="Times New Roman" pitchFamily="18" charset="0"/>
              </a:rPr>
              <a:t>s</a:t>
            </a:r>
            <a:r>
              <a:rPr lang="en-US" dirty="0" smtClean="0">
                <a:solidFill>
                  <a:schemeClr val="bg1"/>
                </a:solidFill>
                <a:latin typeface="Times New Roman" pitchFamily="18" charset="0"/>
                <a:cs typeface="Times New Roman" pitchFamily="18" charset="0"/>
              </a:rPr>
              <a:t>oil, sediments</a:t>
            </a:r>
          </a:p>
          <a:p>
            <a:pPr marL="285750" indent="-285750" algn="just">
              <a:buFont typeface="Wingdings" panose="05000000000000000000" pitchFamily="2" charset="2"/>
              <a:buChar char="ü"/>
            </a:pP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descr="1.jpg"/>
          <p:cNvPicPr>
            <a:picLocks noChangeAspect="1"/>
          </p:cNvPicPr>
          <p:nvPr/>
        </p:nvPicPr>
        <p:blipFill>
          <a:blip r:embed="rId4" cstate="print"/>
          <a:stretch>
            <a:fillRect/>
          </a:stretch>
        </p:blipFill>
        <p:spPr>
          <a:xfrm>
            <a:off x="6228184" y="2204864"/>
            <a:ext cx="2915816" cy="3501654"/>
          </a:xfrm>
          <a:prstGeom prst="rect">
            <a:avLst/>
          </a:prstGeom>
        </p:spPr>
      </p:pic>
    </p:spTree>
    <p:extLst>
      <p:ext uri="{BB962C8B-B14F-4D97-AF65-F5344CB8AC3E}">
        <p14:creationId xmlns:p14="http://schemas.microsoft.com/office/powerpoint/2010/main" val="2110659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27384"/>
            <a:ext cx="9144000" cy="6885384"/>
          </a:xfrm>
          <a:prstGeom prst="rect">
            <a:avLst/>
          </a:prstGeom>
          <a:gradFill flip="none" rotWithShape="1">
            <a:gsLst>
              <a:gs pos="0">
                <a:srgbClr val="004F92"/>
              </a:gs>
              <a:gs pos="0">
                <a:srgbClr val="0070C0">
                  <a:shade val="30000"/>
                  <a:satMod val="115000"/>
                </a:srgbClr>
              </a:gs>
              <a:gs pos="100000">
                <a:srgbClr val="0070C0">
                  <a:shade val="67500"/>
                  <a:satMod val="115000"/>
                </a:srgbClr>
              </a:gs>
              <a:gs pos="91000">
                <a:srgbClr val="0069BE"/>
              </a:gs>
              <a:gs pos="20000">
                <a:srgbClr val="006CC3"/>
              </a:gs>
              <a:gs pos="6000">
                <a:srgbClr val="005CA8"/>
              </a:gs>
              <a:gs pos="24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9815" tIns="9908" rIns="19815" bIns="9908" rtlCol="0" anchor="ctr"/>
          <a:lstStyle/>
          <a:p>
            <a:pPr algn="r"/>
            <a:endParaRPr lang="en-US" dirty="0">
              <a:effectLst>
                <a:outerShdw blurRad="38100" dist="38100" dir="2700000" algn="tl">
                  <a:srgbClr val="000000">
                    <a:alpha val="43137"/>
                  </a:srgbClr>
                </a:outerShdw>
              </a:effectLst>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0374" y="2132856"/>
            <a:ext cx="2200275" cy="29813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512" y="-27384"/>
            <a:ext cx="2520000" cy="960313"/>
          </a:xfrm>
          <a:prstGeom prst="rect">
            <a:avLst/>
          </a:prstGeom>
        </p:spPr>
      </p:pic>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36512" y="-27384"/>
            <a:ext cx="2520000" cy="961200"/>
          </a:xfrm>
          <a:prstGeom prst="rect">
            <a:avLst/>
          </a:prstGeom>
        </p:spPr>
      </p:pic>
      <p:sp>
        <p:nvSpPr>
          <p:cNvPr id="7" name="TextBox 6"/>
          <p:cNvSpPr txBox="1"/>
          <p:nvPr/>
        </p:nvSpPr>
        <p:spPr>
          <a:xfrm>
            <a:off x="107504" y="1254814"/>
            <a:ext cx="6696744" cy="3508653"/>
          </a:xfrm>
          <a:prstGeom prst="rect">
            <a:avLst/>
          </a:prstGeom>
          <a:noFill/>
        </p:spPr>
        <p:txBody>
          <a:bodyPr wrap="square" rtlCol="0">
            <a:spAutoFit/>
          </a:bodyPr>
          <a:lstStyle/>
          <a:p>
            <a:pPr algn="just"/>
            <a:r>
              <a:rPr lang="en-GB" sz="2400" b="1" dirty="0" smtClean="0">
                <a:solidFill>
                  <a:schemeClr val="bg1"/>
                </a:solidFill>
                <a:latin typeface="Times New Roman" panose="02020603050405020304" pitchFamily="18" charset="0"/>
                <a:cs typeface="Times New Roman" panose="02020603050405020304" pitchFamily="18" charset="0"/>
              </a:rPr>
              <a:t>Reliability </a:t>
            </a:r>
            <a:r>
              <a:rPr lang="en-GB" sz="2400" b="1" dirty="0">
                <a:solidFill>
                  <a:schemeClr val="bg1"/>
                </a:solidFill>
                <a:latin typeface="Times New Roman" panose="02020603050405020304" pitchFamily="18" charset="0"/>
                <a:cs typeface="Times New Roman" panose="02020603050405020304" pitchFamily="18" charset="0"/>
              </a:rPr>
              <a:t>and traceability</a:t>
            </a:r>
            <a:r>
              <a:rPr lang="en-GB" sz="2400" dirty="0">
                <a:solidFill>
                  <a:schemeClr val="bg1"/>
                </a:solidFill>
                <a:latin typeface="Times New Roman" panose="02020603050405020304" pitchFamily="18" charset="0"/>
                <a:cs typeface="Times New Roman" panose="02020603050405020304" pitchFamily="18" charset="0"/>
              </a:rPr>
              <a:t> </a:t>
            </a:r>
            <a:r>
              <a:rPr lang="en-GB" dirty="0" smtClean="0">
                <a:solidFill>
                  <a:schemeClr val="bg1"/>
                </a:solidFill>
                <a:latin typeface="Times New Roman" panose="02020603050405020304" pitchFamily="18" charset="0"/>
                <a:cs typeface="Times New Roman" panose="02020603050405020304" pitchFamily="18" charset="0"/>
              </a:rPr>
              <a:t>of the </a:t>
            </a:r>
            <a:r>
              <a:rPr lang="en-GB" dirty="0">
                <a:solidFill>
                  <a:schemeClr val="bg1"/>
                </a:solidFill>
                <a:latin typeface="Times New Roman" panose="02020603050405020304" pitchFamily="18" charset="0"/>
                <a:cs typeface="Times New Roman" panose="02020603050405020304" pitchFamily="18" charset="0"/>
              </a:rPr>
              <a:t>gamma spectrometry </a:t>
            </a:r>
            <a:r>
              <a:rPr lang="en-GB" dirty="0" smtClean="0">
                <a:solidFill>
                  <a:schemeClr val="bg1"/>
                </a:solidFill>
                <a:latin typeface="Times New Roman" panose="02020603050405020304" pitchFamily="18" charset="0"/>
                <a:cs typeface="Times New Roman" panose="02020603050405020304" pitchFamily="18" charset="0"/>
              </a:rPr>
              <a:t>system</a:t>
            </a:r>
          </a:p>
          <a:p>
            <a:pPr algn="just"/>
            <a:endParaRPr lang="en-US" dirty="0">
              <a:solidFill>
                <a:schemeClr val="bg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dirty="0">
                <a:solidFill>
                  <a:schemeClr val="bg1"/>
                </a:solidFill>
                <a:latin typeface="Times New Roman" panose="02020603050405020304" pitchFamily="18" charset="0"/>
                <a:cs typeface="Times New Roman" panose="02020603050405020304" pitchFamily="18" charset="0"/>
              </a:rPr>
              <a:t>C</a:t>
            </a:r>
            <a:r>
              <a:rPr lang="en-GB" dirty="0" smtClean="0">
                <a:solidFill>
                  <a:schemeClr val="bg1"/>
                </a:solidFill>
                <a:latin typeface="Times New Roman" panose="02020603050405020304" pitchFamily="18" charset="0"/>
                <a:cs typeface="Times New Roman" panose="02020603050405020304" pitchFamily="18" charset="0"/>
              </a:rPr>
              <a:t>oaxial p-type </a:t>
            </a:r>
            <a:r>
              <a:rPr lang="pt-BR" dirty="0" smtClean="0">
                <a:solidFill>
                  <a:schemeClr val="bg1"/>
                </a:solidFill>
                <a:latin typeface="Times New Roman" panose="02020603050405020304" pitchFamily="18" charset="0"/>
                <a:cs typeface="Times New Roman" panose="02020603050405020304" pitchFamily="18" charset="0"/>
              </a:rPr>
              <a:t>HPGe detector (ORTEC, model GEM 30P4</a:t>
            </a:r>
            <a:r>
              <a:rPr lang="en-GB" dirty="0" smtClean="0">
                <a:solidFill>
                  <a:schemeClr val="bg1"/>
                </a:solidFill>
                <a:latin typeface="Times New Roman" panose="02020603050405020304" pitchFamily="18" charset="0"/>
                <a:cs typeface="Times New Roman" panose="02020603050405020304" pitchFamily="18" charset="0"/>
              </a:rPr>
              <a:t>, 35 % relative efficiency, 1.85 </a:t>
            </a:r>
            <a:r>
              <a:rPr lang="en-GB" dirty="0" err="1" smtClean="0">
                <a:solidFill>
                  <a:schemeClr val="bg1"/>
                </a:solidFill>
                <a:latin typeface="Times New Roman" panose="02020603050405020304" pitchFamily="18" charset="0"/>
                <a:cs typeface="Times New Roman" panose="02020603050405020304" pitchFamily="18" charset="0"/>
              </a:rPr>
              <a:t>keV</a:t>
            </a:r>
            <a:r>
              <a:rPr lang="en-GB" dirty="0" smtClean="0">
                <a:solidFill>
                  <a:schemeClr val="bg1"/>
                </a:solidFill>
                <a:latin typeface="Times New Roman" panose="02020603050405020304" pitchFamily="18" charset="0"/>
                <a:cs typeface="Times New Roman" panose="02020603050405020304" pitchFamily="18" charset="0"/>
              </a:rPr>
              <a:t> at 1,332.5 </a:t>
            </a:r>
            <a:r>
              <a:rPr lang="en-GB" dirty="0" err="1" smtClean="0">
                <a:solidFill>
                  <a:schemeClr val="bg1"/>
                </a:solidFill>
                <a:latin typeface="Times New Roman" panose="02020603050405020304" pitchFamily="18" charset="0"/>
                <a:cs typeface="Times New Roman" panose="02020603050405020304" pitchFamily="18" charset="0"/>
              </a:rPr>
              <a:t>keV</a:t>
            </a:r>
            <a:r>
              <a:rPr lang="en-GB" dirty="0" smtClean="0">
                <a:solidFill>
                  <a:schemeClr val="bg1"/>
                </a:solidFill>
                <a:latin typeface="Times New Roman" panose="02020603050405020304" pitchFamily="18" charset="0"/>
                <a:cs typeface="Times New Roman" panose="02020603050405020304" pitchFamily="18" charset="0"/>
              </a:rPr>
              <a:t>, 60Co energy resolution</a:t>
            </a:r>
            <a:r>
              <a:rPr lang="pt-BR" dirty="0" smtClean="0">
                <a:solidFill>
                  <a:schemeClr val="bg1"/>
                </a:solidFill>
                <a:latin typeface="Times New Roman" panose="02020603050405020304" pitchFamily="18" charset="0"/>
                <a:cs typeface="Times New Roman" panose="02020603050405020304" pitchFamily="18" charset="0"/>
              </a:rPr>
              <a:t>), </a:t>
            </a:r>
            <a:r>
              <a:rPr lang="en-GB" dirty="0" smtClean="0">
                <a:solidFill>
                  <a:schemeClr val="bg1"/>
                </a:solidFill>
                <a:latin typeface="Times New Roman" panose="02020603050405020304" pitchFamily="18" charset="0"/>
                <a:cs typeface="Times New Roman" panose="02020603050405020304" pitchFamily="18" charset="0"/>
              </a:rPr>
              <a:t>59.1 mm diameter, 54.3 mm length (149 cm3 and 0.8 kg)</a:t>
            </a:r>
          </a:p>
          <a:p>
            <a:pPr marL="285750" indent="-285750" algn="just">
              <a:buFont typeface="Arial" panose="020B0604020202020204" pitchFamily="34" charset="0"/>
              <a:buChar char="•"/>
            </a:pPr>
            <a:r>
              <a:rPr lang="en-GB" dirty="0" smtClean="0">
                <a:solidFill>
                  <a:schemeClr val="bg1"/>
                </a:solidFill>
                <a:latin typeface="Times New Roman" panose="02020603050405020304" pitchFamily="18" charset="0"/>
                <a:cs typeface="Times New Roman" panose="02020603050405020304" pitchFamily="18" charset="0"/>
              </a:rPr>
              <a:t>The detector is surrounded by a specially designed shield consisting of 10 cm lead lined with 3 concentric </a:t>
            </a:r>
            <a:r>
              <a:rPr lang="en-GB" dirty="0" err="1" smtClean="0">
                <a:solidFill>
                  <a:schemeClr val="bg1"/>
                </a:solidFill>
                <a:latin typeface="Times New Roman" panose="02020603050405020304" pitchFamily="18" charset="0"/>
                <a:cs typeface="Times New Roman" panose="02020603050405020304" pitchFamily="18" charset="0"/>
              </a:rPr>
              <a:t>parallelipipedic</a:t>
            </a:r>
            <a:r>
              <a:rPr lang="en-GB" dirty="0" smtClean="0">
                <a:solidFill>
                  <a:schemeClr val="bg1"/>
                </a:solidFill>
                <a:latin typeface="Times New Roman" panose="02020603050405020304" pitchFamily="18" charset="0"/>
                <a:cs typeface="Times New Roman" panose="02020603050405020304" pitchFamily="18" charset="0"/>
              </a:rPr>
              <a:t> layers, from copper and aluminium, each of 0.5 mm thickness </a:t>
            </a:r>
          </a:p>
          <a:p>
            <a:pPr marL="285750" indent="-285750" algn="just">
              <a:buFont typeface="Arial" panose="020B0604020202020204" pitchFamily="34" charset="0"/>
              <a:buChar char="•"/>
            </a:pPr>
            <a:r>
              <a:rPr lang="en-GB" dirty="0" smtClean="0">
                <a:solidFill>
                  <a:schemeClr val="bg1"/>
                </a:solidFill>
                <a:latin typeface="Times New Roman" panose="02020603050405020304" pitchFamily="18" charset="0"/>
                <a:cs typeface="Times New Roman" panose="02020603050405020304" pitchFamily="18" charset="0"/>
              </a:rPr>
              <a:t>Traceability </a:t>
            </a:r>
            <a:r>
              <a:rPr lang="en-GB" dirty="0">
                <a:solidFill>
                  <a:schemeClr val="bg1"/>
                </a:solidFill>
                <a:latin typeface="Times New Roman" panose="02020603050405020304" pitchFamily="18" charset="0"/>
                <a:cs typeface="Times New Roman" panose="02020603050405020304" pitchFamily="18" charset="0"/>
              </a:rPr>
              <a:t>of the equipment is assured by </a:t>
            </a:r>
            <a:r>
              <a:rPr lang="en-GB" dirty="0" smtClean="0">
                <a:solidFill>
                  <a:schemeClr val="bg1"/>
                </a:solidFill>
                <a:latin typeface="Times New Roman" panose="02020603050405020304" pitchFamily="18" charset="0"/>
                <a:cs typeface="Times New Roman" panose="02020603050405020304" pitchFamily="18" charset="0"/>
              </a:rPr>
              <a:t>using radioactive </a:t>
            </a:r>
            <a:r>
              <a:rPr lang="en-GB" dirty="0">
                <a:solidFill>
                  <a:schemeClr val="bg1"/>
                </a:solidFill>
                <a:latin typeface="Times New Roman" panose="02020603050405020304" pitchFamily="18" charset="0"/>
                <a:cs typeface="Times New Roman" panose="02020603050405020304" pitchFamily="18" charset="0"/>
              </a:rPr>
              <a:t>standards provided by RML </a:t>
            </a:r>
            <a:r>
              <a:rPr lang="en-GB" dirty="0" smtClean="0">
                <a:solidFill>
                  <a:schemeClr val="bg1"/>
                </a:solidFill>
                <a:latin typeface="Times New Roman" panose="02020603050405020304" pitchFamily="18" charset="0"/>
                <a:cs typeface="Times New Roman" panose="02020603050405020304" pitchFamily="18" charset="0"/>
              </a:rPr>
              <a:t>IFIN-HH and IAEA.</a:t>
            </a:r>
          </a:p>
        </p:txBody>
      </p:sp>
    </p:spTree>
    <p:extLst>
      <p:ext uri="{BB962C8B-B14F-4D97-AF65-F5344CB8AC3E}">
        <p14:creationId xmlns:p14="http://schemas.microsoft.com/office/powerpoint/2010/main" val="2110659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endParaRPr lang="en-GB"/>
          </a:p>
        </p:txBody>
      </p:sp>
      <p:sp>
        <p:nvSpPr>
          <p:cNvPr id="6" name="Rectangle 5"/>
          <p:cNvSpPr/>
          <p:nvPr/>
        </p:nvSpPr>
        <p:spPr>
          <a:xfrm>
            <a:off x="0" y="1"/>
            <a:ext cx="9144000" cy="6858000"/>
          </a:xfrm>
          <a:prstGeom prst="rect">
            <a:avLst/>
          </a:prstGeom>
          <a:gradFill flip="none" rotWithShape="1">
            <a:gsLst>
              <a:gs pos="0">
                <a:srgbClr val="004F92"/>
              </a:gs>
              <a:gs pos="0">
                <a:srgbClr val="0070C0">
                  <a:shade val="30000"/>
                  <a:satMod val="115000"/>
                </a:srgbClr>
              </a:gs>
              <a:gs pos="100000">
                <a:srgbClr val="0070C0">
                  <a:shade val="67500"/>
                  <a:satMod val="115000"/>
                </a:srgbClr>
              </a:gs>
              <a:gs pos="91000">
                <a:srgbClr val="0069BE"/>
              </a:gs>
              <a:gs pos="20000">
                <a:srgbClr val="006CC3"/>
              </a:gs>
              <a:gs pos="6000">
                <a:srgbClr val="005CA8"/>
              </a:gs>
              <a:gs pos="24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9815" tIns="9908" rIns="19815" bIns="9908" rtlCol="0" anchor="ctr"/>
          <a:lstStyle/>
          <a:p>
            <a:pPr algn="r"/>
            <a:endParaRPr lang="en-US"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512" y="-27384"/>
            <a:ext cx="2520000" cy="960313"/>
          </a:xfrm>
          <a:prstGeom prst="rect">
            <a:avLst/>
          </a:prstGeom>
        </p:spPr>
      </p:pic>
      <p:pic>
        <p:nvPicPr>
          <p:cNvPr id="8" name="Picture 7"/>
          <p:cNvPicPr>
            <a:picLocks/>
          </p:cNvPicPr>
          <p:nvPr/>
        </p:nvPicPr>
        <p:blipFill>
          <a:blip r:embed="rId3">
            <a:extLst>
              <a:ext uri="{28A0092B-C50C-407E-A947-70E740481C1C}">
                <a14:useLocalDpi xmlns:a14="http://schemas.microsoft.com/office/drawing/2010/main" val="0"/>
              </a:ext>
            </a:extLst>
          </a:blip>
          <a:stretch>
            <a:fillRect/>
          </a:stretch>
        </p:blipFill>
        <p:spPr>
          <a:xfrm>
            <a:off x="-36512" y="0"/>
            <a:ext cx="2520000" cy="961200"/>
          </a:xfrm>
          <a:prstGeom prst="rect">
            <a:avLst/>
          </a:prstGeom>
        </p:spPr>
      </p:pic>
      <p:sp>
        <p:nvSpPr>
          <p:cNvPr id="9" name="TextBox 8"/>
          <p:cNvSpPr txBox="1"/>
          <p:nvPr/>
        </p:nvSpPr>
        <p:spPr>
          <a:xfrm>
            <a:off x="251520" y="1268760"/>
            <a:ext cx="6238505" cy="4062651"/>
          </a:xfrm>
          <a:prstGeom prst="rect">
            <a:avLst/>
          </a:prstGeom>
          <a:noFill/>
        </p:spPr>
        <p:txBody>
          <a:bodyPr wrap="square" rtlCol="0">
            <a:spAutoFit/>
          </a:bodyPr>
          <a:lstStyle/>
          <a:p>
            <a:pPr algn="just"/>
            <a:r>
              <a:rPr lang="en-GB" sz="2400" b="1" dirty="0" smtClean="0">
                <a:solidFill>
                  <a:schemeClr val="bg1"/>
                </a:solidFill>
                <a:latin typeface="Times New Roman" panose="02020603050405020304" pitchFamily="18" charset="0"/>
                <a:cs typeface="Times New Roman" panose="02020603050405020304" pitchFamily="18" charset="0"/>
              </a:rPr>
              <a:t>Detector characterisation</a:t>
            </a:r>
          </a:p>
          <a:p>
            <a:pPr algn="just"/>
            <a:endParaRPr lang="en-GB" dirty="0" smtClean="0">
              <a:solidFill>
                <a:schemeClr val="bg1"/>
              </a:solidFill>
              <a:latin typeface="Times New Roman" panose="02020603050405020304" pitchFamily="18" charset="0"/>
              <a:cs typeface="Times New Roman" panose="02020603050405020304" pitchFamily="18" charset="0"/>
            </a:endParaRPr>
          </a:p>
          <a:p>
            <a:pPr algn="just"/>
            <a:r>
              <a:rPr lang="it-IT" dirty="0" smtClean="0">
                <a:solidFill>
                  <a:schemeClr val="bg1"/>
                </a:solidFill>
                <a:latin typeface="Times New Roman" panose="02020603050405020304" pitchFamily="18" charset="0"/>
                <a:cs typeface="Times New Roman" panose="02020603050405020304" pitchFamily="18" charset="0"/>
              </a:rPr>
              <a:t>• Monte Carlo </a:t>
            </a:r>
            <a:r>
              <a:rPr lang="it-IT" dirty="0" err="1">
                <a:solidFill>
                  <a:schemeClr val="bg1"/>
                </a:solidFill>
                <a:latin typeface="Times New Roman" panose="02020603050405020304" pitchFamily="18" charset="0"/>
                <a:cs typeface="Times New Roman" panose="02020603050405020304" pitchFamily="18" charset="0"/>
              </a:rPr>
              <a:t>m</a:t>
            </a:r>
            <a:r>
              <a:rPr lang="it-IT" dirty="0" err="1" smtClean="0">
                <a:solidFill>
                  <a:schemeClr val="bg1"/>
                </a:solidFill>
                <a:latin typeface="Times New Roman" panose="02020603050405020304" pitchFamily="18" charset="0"/>
                <a:cs typeface="Times New Roman" panose="02020603050405020304" pitchFamily="18" charset="0"/>
              </a:rPr>
              <a:t>odelling</a:t>
            </a:r>
            <a:r>
              <a:rPr lang="it-IT" dirty="0" smtClean="0">
                <a:solidFill>
                  <a:schemeClr val="bg1"/>
                </a:solidFill>
                <a:latin typeface="Times New Roman" panose="02020603050405020304" pitchFamily="18" charset="0"/>
                <a:cs typeface="Times New Roman" panose="02020603050405020304" pitchFamily="18" charset="0"/>
              </a:rPr>
              <a:t> of gamma-</a:t>
            </a:r>
            <a:r>
              <a:rPr lang="it-IT" dirty="0" err="1" smtClean="0">
                <a:solidFill>
                  <a:schemeClr val="bg1"/>
                </a:solidFill>
                <a:latin typeface="Times New Roman" panose="02020603050405020304" pitchFamily="18" charset="0"/>
                <a:cs typeface="Times New Roman" panose="02020603050405020304" pitchFamily="18" charset="0"/>
              </a:rPr>
              <a:t>ray</a:t>
            </a:r>
            <a:r>
              <a:rPr lang="it-IT" dirty="0" smtClean="0">
                <a:solidFill>
                  <a:schemeClr val="bg1"/>
                </a:solidFill>
                <a:latin typeface="Times New Roman" panose="02020603050405020304" pitchFamily="18" charset="0"/>
                <a:cs typeface="Times New Roman" panose="02020603050405020304" pitchFamily="18" charset="0"/>
              </a:rPr>
              <a:t> </a:t>
            </a:r>
            <a:r>
              <a:rPr lang="en-GB" dirty="0" smtClean="0">
                <a:solidFill>
                  <a:schemeClr val="bg1"/>
                </a:solidFill>
                <a:latin typeface="Times New Roman" panose="02020603050405020304" pitchFamily="18" charset="0"/>
                <a:cs typeface="Times New Roman" panose="02020603050405020304" pitchFamily="18" charset="0"/>
              </a:rPr>
              <a:t>interactions with the detector</a:t>
            </a:r>
          </a:p>
          <a:p>
            <a:pPr algn="just">
              <a:buFont typeface="Arial" panose="020B0604020202020204" pitchFamily="34" charset="0"/>
              <a:buChar char="•"/>
            </a:pPr>
            <a:r>
              <a:rPr lang="en-GB" dirty="0" smtClean="0">
                <a:solidFill>
                  <a:schemeClr val="bg1"/>
                </a:solidFill>
                <a:latin typeface="Times New Roman" panose="02020603050405020304" pitchFamily="18" charset="0"/>
                <a:cs typeface="Times New Roman" panose="02020603050405020304" pitchFamily="18" charset="0"/>
              </a:rPr>
              <a:t> Includes modelling of cryostat</a:t>
            </a:r>
          </a:p>
          <a:p>
            <a:pPr algn="just"/>
            <a:r>
              <a:rPr lang="en-GB" dirty="0" smtClean="0">
                <a:solidFill>
                  <a:schemeClr val="bg1"/>
                </a:solidFill>
                <a:latin typeface="Times New Roman" panose="02020603050405020304" pitchFamily="18" charset="0"/>
                <a:cs typeface="Times New Roman" panose="02020603050405020304" pitchFamily="18" charset="0"/>
              </a:rPr>
              <a:t>• Parametrised model supplied as input file</a:t>
            </a:r>
          </a:p>
          <a:p>
            <a:pPr algn="just"/>
            <a:r>
              <a:rPr lang="en-GB" dirty="0" smtClean="0">
                <a:solidFill>
                  <a:schemeClr val="bg1"/>
                </a:solidFill>
                <a:latin typeface="Times New Roman" panose="02020603050405020304" pitchFamily="18" charset="0"/>
                <a:cs typeface="Times New Roman" panose="02020603050405020304" pitchFamily="18" charset="0"/>
              </a:rPr>
              <a:t>– Validation measurements</a:t>
            </a:r>
          </a:p>
          <a:p>
            <a:pPr marL="285750" indent="-285750" algn="just">
              <a:buFont typeface="Arial" panose="020B0604020202020204" pitchFamily="34" charset="0"/>
              <a:buChar char="•"/>
            </a:pPr>
            <a:endParaRPr lang="en-GB" dirty="0" smtClean="0">
              <a:solidFill>
                <a:schemeClr val="bg1"/>
              </a:solidFill>
              <a:latin typeface="Times New Roman" panose="02020603050405020304" pitchFamily="18" charset="0"/>
              <a:cs typeface="Times New Roman" panose="02020603050405020304" pitchFamily="18" charset="0"/>
            </a:endParaRPr>
          </a:p>
          <a:p>
            <a:pPr algn="just"/>
            <a:r>
              <a:rPr lang="en-GB" dirty="0" smtClean="0">
                <a:solidFill>
                  <a:schemeClr val="bg1"/>
                </a:solidFill>
                <a:latin typeface="Times New Roman" panose="02020603050405020304" pitchFamily="18" charset="0"/>
                <a:cs typeface="Times New Roman" panose="02020603050405020304" pitchFamily="18" charset="0"/>
              </a:rPr>
              <a:t>According to the specifications of the manufacturer:</a:t>
            </a:r>
          </a:p>
          <a:p>
            <a:pPr marL="285750" indent="-285750" algn="just">
              <a:buFont typeface="Arial" panose="020B0604020202020204" pitchFamily="34" charset="0"/>
              <a:buChar char="•"/>
            </a:pPr>
            <a:r>
              <a:rPr lang="en-GB" dirty="0" smtClean="0">
                <a:solidFill>
                  <a:schemeClr val="bg1"/>
                </a:solidFill>
                <a:latin typeface="Times New Roman" panose="02020603050405020304" pitchFamily="18" charset="0"/>
                <a:cs typeface="Times New Roman" panose="02020603050405020304" pitchFamily="18" charset="0"/>
              </a:rPr>
              <a:t>0.6 mm thick dead layer of the outer contact,</a:t>
            </a:r>
          </a:p>
          <a:p>
            <a:pPr marL="285750" indent="-285750" algn="just">
              <a:buFont typeface="Arial" panose="020B0604020202020204" pitchFamily="34" charset="0"/>
              <a:buChar char="•"/>
            </a:pPr>
            <a:r>
              <a:rPr lang="en-GB" dirty="0" smtClean="0">
                <a:solidFill>
                  <a:schemeClr val="bg1"/>
                </a:solidFill>
                <a:latin typeface="Times New Roman" panose="02020603050405020304" pitchFamily="18" charset="0"/>
                <a:cs typeface="Times New Roman" panose="02020603050405020304" pitchFamily="18" charset="0"/>
              </a:rPr>
              <a:t>1 mm thick aluminium end cap,</a:t>
            </a:r>
          </a:p>
          <a:p>
            <a:pPr marL="285750" indent="-285750" algn="just">
              <a:buFont typeface="Arial" panose="020B0604020202020204" pitchFamily="34" charset="0"/>
              <a:buChar char="•"/>
            </a:pPr>
            <a:r>
              <a:rPr lang="en-GB" dirty="0" smtClean="0">
                <a:solidFill>
                  <a:schemeClr val="bg1"/>
                </a:solidFill>
                <a:latin typeface="Times New Roman" panose="02020603050405020304" pitchFamily="18" charset="0"/>
                <a:cs typeface="Times New Roman" panose="02020603050405020304" pitchFamily="18" charset="0"/>
              </a:rPr>
              <a:t>3 mm distance of the end cap to the crystal top surface,</a:t>
            </a:r>
          </a:p>
          <a:p>
            <a:pPr marL="285750" indent="-285750" algn="just">
              <a:buFont typeface="Arial" panose="020B0604020202020204" pitchFamily="34" charset="0"/>
              <a:buChar char="•"/>
            </a:pPr>
            <a:r>
              <a:rPr lang="en-GB" dirty="0" smtClean="0">
                <a:solidFill>
                  <a:schemeClr val="bg1"/>
                </a:solidFill>
                <a:latin typeface="Times New Roman" panose="02020603050405020304" pitchFamily="18" charset="0"/>
                <a:cs typeface="Times New Roman" panose="02020603050405020304" pitchFamily="18" charset="0"/>
              </a:rPr>
              <a:t>10 mm diameter and 46 </a:t>
            </a:r>
            <a:r>
              <a:rPr lang="en-GB" dirty="0" smtClean="0">
                <a:solidFill>
                  <a:schemeClr val="bg1"/>
                </a:solidFill>
                <a:latin typeface="Times New Roman" panose="02020603050405020304" pitchFamily="18" charset="0"/>
                <a:cs typeface="Times New Roman" panose="02020603050405020304" pitchFamily="18" charset="0"/>
              </a:rPr>
              <a:t>mm </a:t>
            </a:r>
            <a:r>
              <a:rPr lang="en-GB" dirty="0" smtClean="0">
                <a:solidFill>
                  <a:schemeClr val="bg1"/>
                </a:solidFill>
                <a:latin typeface="Times New Roman" panose="02020603050405020304" pitchFamily="18" charset="0"/>
                <a:cs typeface="Times New Roman" panose="02020603050405020304" pitchFamily="18" charset="0"/>
              </a:rPr>
              <a:t>long central cylindrical hole, </a:t>
            </a:r>
          </a:p>
          <a:p>
            <a:pPr algn="just"/>
            <a:endParaRPr lang="en-GB" dirty="0">
              <a:solidFill>
                <a:schemeClr val="bg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025" y="1951338"/>
            <a:ext cx="2546471" cy="3388613"/>
          </a:xfrm>
          <a:prstGeom prst="rect">
            <a:avLst/>
          </a:prstGeom>
        </p:spPr>
      </p:pic>
    </p:spTree>
    <p:extLst>
      <p:ext uri="{BB962C8B-B14F-4D97-AF65-F5344CB8AC3E}">
        <p14:creationId xmlns:p14="http://schemas.microsoft.com/office/powerpoint/2010/main" val="2705320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1" y="-27384"/>
            <a:ext cx="9144001" cy="6885384"/>
          </a:xfrm>
          <a:prstGeom prst="rect">
            <a:avLst/>
          </a:prstGeom>
          <a:gradFill flip="none" rotWithShape="1">
            <a:gsLst>
              <a:gs pos="0">
                <a:srgbClr val="004F92"/>
              </a:gs>
              <a:gs pos="0">
                <a:srgbClr val="0070C0">
                  <a:shade val="30000"/>
                  <a:satMod val="115000"/>
                </a:srgbClr>
              </a:gs>
              <a:gs pos="100000">
                <a:srgbClr val="0070C0">
                  <a:shade val="67500"/>
                  <a:satMod val="115000"/>
                </a:srgbClr>
              </a:gs>
              <a:gs pos="91000">
                <a:srgbClr val="0069BE"/>
              </a:gs>
              <a:gs pos="20000">
                <a:srgbClr val="006CC3"/>
              </a:gs>
              <a:gs pos="6000">
                <a:srgbClr val="005CA8"/>
              </a:gs>
              <a:gs pos="24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9815" tIns="9908" rIns="19815" bIns="9908" rtlCol="0" anchor="ctr"/>
          <a:lstStyle/>
          <a:p>
            <a:pPr algn="r"/>
            <a:endParaRPr lang="en-US" dirty="0">
              <a:effectLst>
                <a:outerShdw blurRad="38100" dist="38100" dir="2700000" algn="tl">
                  <a:srgbClr val="000000">
                    <a:alpha val="43137"/>
                  </a:srgbClr>
                </a:outerShdw>
              </a:effectLst>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20512" y="2636912"/>
            <a:ext cx="898908" cy="2088232"/>
          </a:xfrm>
        </p:spPr>
      </p:pic>
      <p:sp>
        <p:nvSpPr>
          <p:cNvPr id="5" name="Rectangle 4"/>
          <p:cNvSpPr/>
          <p:nvPr/>
        </p:nvSpPr>
        <p:spPr>
          <a:xfrm>
            <a:off x="251520" y="1277466"/>
            <a:ext cx="7488832" cy="4062651"/>
          </a:xfrm>
          <a:prstGeom prst="rect">
            <a:avLst/>
          </a:prstGeom>
        </p:spPr>
        <p:txBody>
          <a:bodyPr wrap="square">
            <a:spAutoFit/>
          </a:bodyPr>
          <a:lstStyle/>
          <a:p>
            <a:pPr algn="just"/>
            <a:r>
              <a:rPr lang="en-US" sz="2400" b="1" dirty="0" smtClean="0">
                <a:solidFill>
                  <a:schemeClr val="bg1"/>
                </a:solidFill>
                <a:latin typeface="Times New Roman" panose="02020603050405020304" pitchFamily="18" charset="0"/>
                <a:cs typeface="Times New Roman" panose="02020603050405020304" pitchFamily="18" charset="0"/>
              </a:rPr>
              <a:t>Samples geometry</a:t>
            </a:r>
          </a:p>
          <a:p>
            <a:pPr algn="just"/>
            <a:endParaRPr lang="en-GB"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Marinelli beakers </a:t>
            </a:r>
          </a:p>
          <a:p>
            <a:pPr marL="285750" indent="-285750" algn="just">
              <a:buFont typeface="Arial" panose="020B0604020202020204" pitchFamily="34" charset="0"/>
              <a:buChar char="•"/>
            </a:pPr>
            <a:r>
              <a:rPr lang="en-GB" dirty="0">
                <a:solidFill>
                  <a:schemeClr val="bg1"/>
                </a:solidFill>
                <a:latin typeface="Times New Roman" panose="02020603050405020304" pitchFamily="18" charset="0"/>
                <a:cs typeface="Times New Roman" panose="02020603050405020304" pitchFamily="18" charset="0"/>
              </a:rPr>
              <a:t>pill </a:t>
            </a:r>
            <a:r>
              <a:rPr lang="en-GB" dirty="0" smtClean="0">
                <a:solidFill>
                  <a:schemeClr val="bg1"/>
                </a:solidFill>
                <a:latin typeface="Times New Roman" panose="02020603050405020304" pitchFamily="18" charset="0"/>
                <a:cs typeface="Times New Roman" panose="02020603050405020304" pitchFamily="18" charset="0"/>
              </a:rPr>
              <a:t>boxes</a:t>
            </a:r>
          </a:p>
          <a:p>
            <a:pPr marL="285750" indent="-285750" algn="just">
              <a:buFont typeface="Arial" panose="020B0604020202020204" pitchFamily="34" charset="0"/>
              <a:buChar char="•"/>
            </a:pPr>
            <a:r>
              <a:rPr lang="en-GB" dirty="0" smtClean="0">
                <a:solidFill>
                  <a:schemeClr val="bg1"/>
                </a:solidFill>
                <a:latin typeface="Times New Roman" panose="02020603050405020304" pitchFamily="18" charset="0"/>
                <a:cs typeface="Times New Roman" panose="02020603050405020304" pitchFamily="18" charset="0"/>
              </a:rPr>
              <a:t>vials (h=45 mm and d=25 mm, made of glass (density: ~2.50 g cm</a:t>
            </a:r>
            <a:r>
              <a:rPr lang="en-GB" baseline="30000" dirty="0" smtClean="0">
                <a:solidFill>
                  <a:schemeClr val="bg1"/>
                </a:solidFill>
                <a:latin typeface="Times New Roman" panose="02020603050405020304" pitchFamily="18" charset="0"/>
                <a:cs typeface="Times New Roman" panose="02020603050405020304" pitchFamily="18" charset="0"/>
              </a:rPr>
              <a:t>3</a:t>
            </a:r>
            <a:r>
              <a:rPr lang="en-GB" dirty="0" smtClean="0">
                <a:solidFill>
                  <a:schemeClr val="bg1"/>
                </a:solidFill>
                <a:latin typeface="Times New Roman" panose="02020603050405020304" pitchFamily="18" charset="0"/>
                <a:cs typeface="Times New Roman" panose="02020603050405020304" pitchFamily="18" charset="0"/>
              </a:rPr>
              <a:t>) with a wall thickness of 0.5 mm)</a:t>
            </a:r>
          </a:p>
          <a:p>
            <a:pPr algn="just"/>
            <a:r>
              <a:rPr lang="en-GB" dirty="0" smtClean="0">
                <a:solidFill>
                  <a:schemeClr val="bg1"/>
                </a:solidFill>
                <a:latin typeface="Times New Roman" panose="02020603050405020304" pitchFamily="18" charset="0"/>
                <a:cs typeface="Times New Roman" panose="02020603050405020304" pitchFamily="18" charset="0"/>
              </a:rPr>
              <a:t>To determine the efficiency of the detector for these geometries quality control sample material from IAEA was used. Six vials have been filled to different heights (3, 8, 18, 23, 30, 40 mm) with soil from one quality control sample (</a:t>
            </a:r>
            <a:r>
              <a:rPr lang="en-GB" baseline="30000" dirty="0" smtClean="0">
                <a:solidFill>
                  <a:schemeClr val="bg1"/>
                </a:solidFill>
                <a:latin typeface="Times New Roman" panose="02020603050405020304" pitchFamily="18" charset="0"/>
                <a:cs typeface="Times New Roman" panose="02020603050405020304" pitchFamily="18" charset="0"/>
              </a:rPr>
              <a:t>241</a:t>
            </a:r>
            <a:r>
              <a:rPr lang="en-GB" dirty="0" smtClean="0">
                <a:solidFill>
                  <a:schemeClr val="bg1"/>
                </a:solidFill>
                <a:latin typeface="Times New Roman" panose="02020603050405020304" pitchFamily="18" charset="0"/>
                <a:cs typeface="Times New Roman" panose="02020603050405020304" pitchFamily="18" charset="0"/>
              </a:rPr>
              <a:t>Am, </a:t>
            </a:r>
            <a:r>
              <a:rPr lang="en-GB" baseline="30000" dirty="0" smtClean="0">
                <a:solidFill>
                  <a:schemeClr val="bg1"/>
                </a:solidFill>
                <a:latin typeface="Times New Roman" panose="02020603050405020304" pitchFamily="18" charset="0"/>
                <a:cs typeface="Times New Roman" panose="02020603050405020304" pitchFamily="18" charset="0"/>
              </a:rPr>
              <a:t>137</a:t>
            </a:r>
            <a:r>
              <a:rPr lang="en-GB" dirty="0" smtClean="0">
                <a:solidFill>
                  <a:schemeClr val="bg1"/>
                </a:solidFill>
                <a:latin typeface="Times New Roman" panose="02020603050405020304" pitchFamily="18" charset="0"/>
                <a:cs typeface="Times New Roman" panose="02020603050405020304" pitchFamily="18" charset="0"/>
              </a:rPr>
              <a:t>Cs, </a:t>
            </a:r>
            <a:r>
              <a:rPr lang="en-GB" baseline="30000" dirty="0" smtClean="0">
                <a:solidFill>
                  <a:schemeClr val="bg1"/>
                </a:solidFill>
                <a:latin typeface="Times New Roman" panose="02020603050405020304" pitchFamily="18" charset="0"/>
                <a:cs typeface="Times New Roman" panose="02020603050405020304" pitchFamily="18" charset="0"/>
              </a:rPr>
              <a:t>60</a:t>
            </a:r>
            <a:r>
              <a:rPr lang="en-GB" dirty="0" smtClean="0">
                <a:solidFill>
                  <a:schemeClr val="bg1"/>
                </a:solidFill>
                <a:latin typeface="Times New Roman" panose="02020603050405020304" pitchFamily="18" charset="0"/>
                <a:cs typeface="Times New Roman" panose="02020603050405020304" pitchFamily="18" charset="0"/>
              </a:rPr>
              <a:t>Co), after it has been dried and homogenized. These calibration samples were then measured for long time. The calibration material was modelled as soil with density 1.6 g cm</a:t>
            </a:r>
            <a:r>
              <a:rPr lang="en-GB" baseline="30000" dirty="0" smtClean="0">
                <a:solidFill>
                  <a:schemeClr val="bg1"/>
                </a:solidFill>
                <a:latin typeface="Times New Roman" panose="02020603050405020304" pitchFamily="18" charset="0"/>
                <a:cs typeface="Times New Roman" panose="02020603050405020304" pitchFamily="18" charset="0"/>
              </a:rPr>
              <a:t>3</a:t>
            </a:r>
            <a:r>
              <a:rPr lang="en-GB" dirty="0" smtClean="0">
                <a:solidFill>
                  <a:schemeClr val="bg1"/>
                </a:solidFill>
                <a:latin typeface="Times New Roman" panose="02020603050405020304" pitchFamily="18" charset="0"/>
                <a:cs typeface="Times New Roman" panose="02020603050405020304" pitchFamily="18" charset="0"/>
              </a:rPr>
              <a:t>.</a:t>
            </a:r>
          </a:p>
          <a:p>
            <a:pPr algn="just"/>
            <a:r>
              <a:rPr lang="en-GB" dirty="0">
                <a:solidFill>
                  <a:schemeClr val="bg1"/>
                </a:solidFill>
                <a:latin typeface="Times New Roman" panose="02020603050405020304" pitchFamily="18" charset="0"/>
                <a:cs typeface="Times New Roman" panose="02020603050405020304" pitchFamily="18" charset="0"/>
              </a:rPr>
              <a:t>These calibration samples were then measured for long time between 240 000 s and 330 000 </a:t>
            </a:r>
            <a:r>
              <a:rPr lang="en-GB" dirty="0" smtClean="0">
                <a:solidFill>
                  <a:schemeClr val="bg1"/>
                </a:solidFill>
                <a:latin typeface="Times New Roman" panose="02020603050405020304" pitchFamily="18" charset="0"/>
                <a:cs typeface="Times New Roman" panose="02020603050405020304" pitchFamily="18" charset="0"/>
              </a:rPr>
              <a:t>s</a:t>
            </a:r>
            <a:r>
              <a:rPr lang="en-GB" dirty="0">
                <a:solidFill>
                  <a:schemeClr val="bg1"/>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512" y="-27384"/>
            <a:ext cx="2520000" cy="960313"/>
          </a:xfrm>
          <a:prstGeom prst="rect">
            <a:avLst/>
          </a:prstGeom>
        </p:spPr>
      </p:pic>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36232" y="0"/>
            <a:ext cx="2520000" cy="9612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800" y="5013176"/>
            <a:ext cx="2546710" cy="1754814"/>
          </a:xfrm>
          <a:prstGeom prst="rect">
            <a:avLst/>
          </a:prstGeom>
        </p:spPr>
      </p:pic>
    </p:spTree>
    <p:extLst>
      <p:ext uri="{BB962C8B-B14F-4D97-AF65-F5344CB8AC3E}">
        <p14:creationId xmlns:p14="http://schemas.microsoft.com/office/powerpoint/2010/main" val="553937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 y="-27384"/>
            <a:ext cx="9143999" cy="6885384"/>
          </a:xfrm>
          <a:prstGeom prst="rect">
            <a:avLst/>
          </a:prstGeom>
          <a:gradFill flip="none" rotWithShape="1">
            <a:gsLst>
              <a:gs pos="0">
                <a:srgbClr val="004F92"/>
              </a:gs>
              <a:gs pos="0">
                <a:srgbClr val="0070C0">
                  <a:shade val="30000"/>
                  <a:satMod val="115000"/>
                </a:srgbClr>
              </a:gs>
              <a:gs pos="100000">
                <a:srgbClr val="0070C0">
                  <a:shade val="67500"/>
                  <a:satMod val="115000"/>
                </a:srgbClr>
              </a:gs>
              <a:gs pos="91000">
                <a:srgbClr val="0069BE"/>
              </a:gs>
              <a:gs pos="20000">
                <a:srgbClr val="006CC3"/>
              </a:gs>
              <a:gs pos="6000">
                <a:srgbClr val="005CA8"/>
              </a:gs>
              <a:gs pos="24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9815" tIns="9908" rIns="19815" bIns="9908" rtlCol="0" anchor="ctr"/>
          <a:lstStyle/>
          <a:p>
            <a:pPr algn="r"/>
            <a:endParaRPr lang="en-US" dirty="0">
              <a:effectLst>
                <a:outerShdw blurRad="38100" dist="38100" dir="2700000" algn="tl">
                  <a:srgbClr val="000000">
                    <a:alpha val="43137"/>
                  </a:srgbClr>
                </a:outerShdw>
              </a:effectLst>
            </a:endParaRPr>
          </a:p>
        </p:txBody>
      </p:sp>
      <p:sp>
        <p:nvSpPr>
          <p:cNvPr id="5" name="TextBox 4"/>
          <p:cNvSpPr txBox="1"/>
          <p:nvPr/>
        </p:nvSpPr>
        <p:spPr>
          <a:xfrm>
            <a:off x="323528" y="1264106"/>
            <a:ext cx="8640960" cy="4339650"/>
          </a:xfrm>
          <a:prstGeom prst="rect">
            <a:avLst/>
          </a:prstGeom>
          <a:noFill/>
        </p:spPr>
        <p:txBody>
          <a:bodyPr wrap="square" rtlCol="0">
            <a:spAutoFit/>
          </a:bodyPr>
          <a:lstStyle/>
          <a:p>
            <a:pPr algn="just"/>
            <a:r>
              <a:rPr lang="en-GB" sz="2400" b="1" dirty="0" smtClean="0">
                <a:solidFill>
                  <a:schemeClr val="bg1"/>
                </a:solidFill>
                <a:latin typeface="Times New Roman" panose="02020603050405020304" pitchFamily="18" charset="0"/>
                <a:cs typeface="Times New Roman" panose="02020603050405020304" pitchFamily="18" charset="0"/>
              </a:rPr>
              <a:t>Modelling Code: MCNPX</a:t>
            </a:r>
          </a:p>
          <a:p>
            <a:pPr algn="just"/>
            <a:endParaRPr lang="en-GB" b="1" dirty="0" smtClean="0">
              <a:solidFill>
                <a:schemeClr val="bg1"/>
              </a:solidFill>
              <a:latin typeface="Times New Roman" panose="02020603050405020304" pitchFamily="18" charset="0"/>
              <a:cs typeface="Times New Roman" panose="02020603050405020304" pitchFamily="18" charset="0"/>
            </a:endParaRPr>
          </a:p>
          <a:p>
            <a:pPr algn="just"/>
            <a:r>
              <a:rPr lang="en-GB" dirty="0">
                <a:solidFill>
                  <a:schemeClr val="bg1"/>
                </a:solidFill>
                <a:latin typeface="Times New Roman" panose="02020603050405020304" pitchFamily="18" charset="0"/>
                <a:cs typeface="Times New Roman" panose="02020603050405020304" pitchFamily="18" charset="0"/>
              </a:rPr>
              <a:t>The MCNP-X code is a general purpose Monte Carlo radiation transport code developed at the Los Alamos National Laboratory and designed to track different types of particles (neutrons, electrons, gamma rays, etc.) over a broad range of </a:t>
            </a:r>
            <a:r>
              <a:rPr lang="en-GB" dirty="0" smtClean="0">
                <a:solidFill>
                  <a:schemeClr val="bg1"/>
                </a:solidFill>
                <a:latin typeface="Times New Roman" panose="02020603050405020304" pitchFamily="18" charset="0"/>
                <a:cs typeface="Times New Roman" panose="02020603050405020304" pitchFamily="18" charset="0"/>
              </a:rPr>
              <a:t>energies.</a:t>
            </a:r>
          </a:p>
          <a:p>
            <a:pPr algn="just"/>
            <a:r>
              <a:rPr lang="en-GB" dirty="0">
                <a:solidFill>
                  <a:schemeClr val="bg1"/>
                </a:solidFill>
                <a:latin typeface="Times New Roman" panose="02020603050405020304" pitchFamily="18" charset="0"/>
                <a:cs typeface="Times New Roman" panose="02020603050405020304" pitchFamily="18" charset="0"/>
              </a:rPr>
              <a:t>The individual probabilistic events that comprise a process of interaction of nuclear particle with material are simulated sequentially</a:t>
            </a:r>
            <a:r>
              <a:rPr lang="en-GB" dirty="0" smtClean="0">
                <a:solidFill>
                  <a:schemeClr val="bg1"/>
                </a:solidFill>
                <a:latin typeface="Times New Roman" panose="02020603050405020304" pitchFamily="18" charset="0"/>
                <a:cs typeface="Times New Roman" panose="02020603050405020304" pitchFamily="18" charset="0"/>
              </a:rPr>
              <a:t>.</a:t>
            </a:r>
          </a:p>
          <a:p>
            <a:pPr algn="just"/>
            <a:r>
              <a:rPr lang="en-GB" dirty="0">
                <a:solidFill>
                  <a:schemeClr val="bg1"/>
                </a:solidFill>
                <a:latin typeface="Times New Roman" panose="02020603050405020304" pitchFamily="18" charset="0"/>
                <a:cs typeface="Times New Roman" panose="02020603050405020304" pitchFamily="18" charset="0"/>
              </a:rPr>
              <a:t>The process consists of following each of many particles since its emission from a source until it reaches an energy threshold; the particle energy is transferred to the medium by absorption, escape, physical cut-off, etc</a:t>
            </a:r>
            <a:r>
              <a:rPr lang="en-GB" dirty="0" smtClean="0">
                <a:solidFill>
                  <a:schemeClr val="bg1"/>
                </a:solidFill>
                <a:latin typeface="Times New Roman" panose="02020603050405020304" pitchFamily="18" charset="0"/>
                <a:cs typeface="Times New Roman" panose="02020603050405020304" pitchFamily="18" charset="0"/>
              </a:rPr>
              <a:t>.</a:t>
            </a:r>
          </a:p>
          <a:p>
            <a:pPr algn="just"/>
            <a:r>
              <a:rPr lang="en-GB" dirty="0">
                <a:solidFill>
                  <a:schemeClr val="bg1"/>
                </a:solidFill>
                <a:latin typeface="Times New Roman" panose="02020603050405020304" pitchFamily="18" charset="0"/>
                <a:cs typeface="Times New Roman" panose="02020603050405020304" pitchFamily="18" charset="0"/>
              </a:rPr>
              <a:t>The quantities of interest are tallied, along with estimates of the statistical precision of the results. The MCNP-X code can be used, as in the case of this work, to simulate gamma-rays interactions which comprise: </a:t>
            </a:r>
            <a:r>
              <a:rPr lang="en-GB" dirty="0" err="1">
                <a:solidFill>
                  <a:schemeClr val="bg1"/>
                </a:solidFill>
                <a:latin typeface="Times New Roman" panose="02020603050405020304" pitchFamily="18" charset="0"/>
                <a:cs typeface="Times New Roman" panose="02020603050405020304" pitchFamily="18" charset="0"/>
              </a:rPr>
              <a:t>i</a:t>
            </a:r>
            <a:r>
              <a:rPr lang="en-GB" dirty="0">
                <a:solidFill>
                  <a:schemeClr val="bg1"/>
                </a:solidFill>
                <a:latin typeface="Times New Roman" panose="02020603050405020304" pitchFamily="18" charset="0"/>
                <a:cs typeface="Times New Roman" panose="02020603050405020304" pitchFamily="18" charset="0"/>
              </a:rPr>
              <a:t>) incoherent and coherent scattering; ii) the possibility of fluorescent emission after photoelectric absorption; iii) pair production with local emission of annihilation radiation and Bremsstrahlung </a:t>
            </a:r>
            <a:r>
              <a:rPr lang="en-GB" dirty="0" smtClean="0">
                <a:solidFill>
                  <a:schemeClr val="bg1"/>
                </a:solidFill>
                <a:latin typeface="Times New Roman" panose="02020603050405020304" pitchFamily="18" charset="0"/>
                <a:cs typeface="Times New Roman" panose="02020603050405020304" pitchFamily="18" charset="0"/>
              </a:rPr>
              <a:t>effect. </a:t>
            </a:r>
            <a:endParaRPr lang="en-GB"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512" y="-27384"/>
            <a:ext cx="2520000" cy="960313"/>
          </a:xfrm>
          <a:prstGeom prst="rect">
            <a:avLst/>
          </a:prstGeom>
        </p:spPr>
      </p:pic>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36512" y="0"/>
            <a:ext cx="2520000" cy="961200"/>
          </a:xfrm>
          <a:prstGeom prst="rect">
            <a:avLst/>
          </a:prstGeom>
        </p:spPr>
      </p:pic>
    </p:spTree>
    <p:extLst>
      <p:ext uri="{BB962C8B-B14F-4D97-AF65-F5344CB8AC3E}">
        <p14:creationId xmlns:p14="http://schemas.microsoft.com/office/powerpoint/2010/main" val="1791070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0"/>
            <a:ext cx="9144000" cy="6877051"/>
          </a:xfrm>
          <a:prstGeom prst="rect">
            <a:avLst/>
          </a:prstGeom>
          <a:gradFill flip="none" rotWithShape="1">
            <a:gsLst>
              <a:gs pos="0">
                <a:srgbClr val="004F92"/>
              </a:gs>
              <a:gs pos="0">
                <a:srgbClr val="0070C0">
                  <a:shade val="30000"/>
                  <a:satMod val="115000"/>
                </a:srgbClr>
              </a:gs>
              <a:gs pos="100000">
                <a:srgbClr val="0070C0">
                  <a:shade val="67500"/>
                  <a:satMod val="115000"/>
                </a:srgbClr>
              </a:gs>
              <a:gs pos="91000">
                <a:srgbClr val="0069BE"/>
              </a:gs>
              <a:gs pos="20000">
                <a:srgbClr val="006CC3"/>
              </a:gs>
              <a:gs pos="6000">
                <a:srgbClr val="005CA8"/>
              </a:gs>
              <a:gs pos="24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9815" tIns="9908" rIns="19815" bIns="9908" rtlCol="0" anchor="ctr"/>
          <a:lstStyle/>
          <a:p>
            <a:pPr algn="r"/>
            <a:endParaRPr lang="en-US"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512" y="20415"/>
            <a:ext cx="2520000" cy="960313"/>
          </a:xfrm>
          <a:prstGeom prst="rect">
            <a:avLst/>
          </a:prstGeom>
        </p:spPr>
      </p:pic>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36512" y="0"/>
            <a:ext cx="2520000" cy="961200"/>
          </a:xfrm>
          <a:prstGeom prst="rect">
            <a:avLst/>
          </a:prstGeom>
        </p:spPr>
      </p:pic>
      <p:sp>
        <p:nvSpPr>
          <p:cNvPr id="8" name="TextBox 7"/>
          <p:cNvSpPr txBox="1"/>
          <p:nvPr/>
        </p:nvSpPr>
        <p:spPr>
          <a:xfrm>
            <a:off x="323528" y="1264106"/>
            <a:ext cx="6120680" cy="461665"/>
          </a:xfrm>
          <a:prstGeom prst="rect">
            <a:avLst/>
          </a:prstGeom>
          <a:noFill/>
        </p:spPr>
        <p:txBody>
          <a:bodyPr wrap="square" rtlCol="0">
            <a:spAutoFit/>
          </a:bodyPr>
          <a:lstStyle/>
          <a:p>
            <a:pPr algn="just"/>
            <a:r>
              <a:rPr lang="en-GB" sz="2400" b="1" dirty="0" smtClean="0">
                <a:solidFill>
                  <a:schemeClr val="bg1"/>
                </a:solidFill>
                <a:latin typeface="Times New Roman" panose="02020603050405020304" pitchFamily="18" charset="0"/>
                <a:cs typeface="Times New Roman" panose="02020603050405020304" pitchFamily="18" charset="0"/>
              </a:rPr>
              <a:t>Experimental  results</a:t>
            </a:r>
          </a:p>
        </p:txBody>
      </p:sp>
      <p:graphicFrame>
        <p:nvGraphicFramePr>
          <p:cNvPr id="11" name="Object 10"/>
          <p:cNvGraphicFramePr>
            <a:graphicFrameLocks noChangeAspect="1"/>
          </p:cNvGraphicFramePr>
          <p:nvPr>
            <p:extLst>
              <p:ext uri="{D42A27DB-BD31-4B8C-83A1-F6EECF244321}">
                <p14:modId xmlns:p14="http://schemas.microsoft.com/office/powerpoint/2010/main" val="2762472721"/>
              </p:ext>
            </p:extLst>
          </p:nvPr>
        </p:nvGraphicFramePr>
        <p:xfrm>
          <a:off x="467544" y="2276872"/>
          <a:ext cx="3603625" cy="2813050"/>
        </p:xfrm>
        <a:graphic>
          <a:graphicData uri="http://schemas.openxmlformats.org/presentationml/2006/ole">
            <mc:AlternateContent xmlns:mc="http://schemas.openxmlformats.org/markup-compatibility/2006">
              <mc:Choice xmlns:v="urn:schemas-microsoft-com:vml" Requires="v">
                <p:oleObj spid="_x0000_s1091" r:id="rId5" imgW="3604320" imgH="2813760" progId="">
                  <p:embed/>
                </p:oleObj>
              </mc:Choice>
              <mc:Fallback>
                <p:oleObj r:id="rId5" imgW="3604320" imgH="2813760" progId="">
                  <p:embed/>
                  <p:pic>
                    <p:nvPicPr>
                      <p:cNvPr id="0" name=""/>
                      <p:cNvPicPr/>
                      <p:nvPr/>
                    </p:nvPicPr>
                    <p:blipFill>
                      <a:blip r:embed="rId6"/>
                      <a:stretch>
                        <a:fillRect/>
                      </a:stretch>
                    </p:blipFill>
                    <p:spPr>
                      <a:xfrm>
                        <a:off x="467544" y="2276872"/>
                        <a:ext cx="3603625" cy="2813050"/>
                      </a:xfrm>
                      <a:prstGeom prst="rect">
                        <a:avLst/>
                      </a:prstGeom>
                      <a:solidFill>
                        <a:schemeClr val="bg1"/>
                      </a:solidFill>
                    </p:spPr>
                  </p:pic>
                </p:oleObj>
              </mc:Fallback>
            </mc:AlternateContent>
          </a:graphicData>
        </a:graphic>
      </p:graphicFrame>
      <p:graphicFrame>
        <p:nvGraphicFramePr>
          <p:cNvPr id="12" name="Chart 11"/>
          <p:cNvGraphicFramePr>
            <a:graphicFrameLocks/>
          </p:cNvGraphicFramePr>
          <p:nvPr>
            <p:extLst>
              <p:ext uri="{D42A27DB-BD31-4B8C-83A1-F6EECF244321}">
                <p14:modId xmlns:p14="http://schemas.microsoft.com/office/powerpoint/2010/main" val="2111831558"/>
              </p:ext>
            </p:extLst>
          </p:nvPr>
        </p:nvGraphicFramePr>
        <p:xfrm>
          <a:off x="5004048" y="2276872"/>
          <a:ext cx="3743093" cy="22356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p:cNvGraphicFramePr>
            <a:graphicFrameLocks/>
          </p:cNvGraphicFramePr>
          <p:nvPr>
            <p:extLst>
              <p:ext uri="{D42A27DB-BD31-4B8C-83A1-F6EECF244321}">
                <p14:modId xmlns:p14="http://schemas.microsoft.com/office/powerpoint/2010/main" val="903743580"/>
              </p:ext>
            </p:extLst>
          </p:nvPr>
        </p:nvGraphicFramePr>
        <p:xfrm>
          <a:off x="5004049" y="4622304"/>
          <a:ext cx="3744416" cy="211906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720278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62662" y="0"/>
            <a:ext cx="9981332" cy="6885384"/>
          </a:xfrm>
          <a:prstGeom prst="rect">
            <a:avLst/>
          </a:prstGeom>
          <a:gradFill flip="none" rotWithShape="1">
            <a:gsLst>
              <a:gs pos="0">
                <a:srgbClr val="004F92"/>
              </a:gs>
              <a:gs pos="0">
                <a:srgbClr val="0070C0">
                  <a:shade val="30000"/>
                  <a:satMod val="115000"/>
                </a:srgbClr>
              </a:gs>
              <a:gs pos="100000">
                <a:srgbClr val="0070C0">
                  <a:shade val="67500"/>
                  <a:satMod val="115000"/>
                </a:srgbClr>
              </a:gs>
              <a:gs pos="91000">
                <a:srgbClr val="0069BE"/>
              </a:gs>
              <a:gs pos="20000">
                <a:srgbClr val="006CC3"/>
              </a:gs>
              <a:gs pos="6000">
                <a:srgbClr val="005CA8"/>
              </a:gs>
              <a:gs pos="24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9815" tIns="9908" rIns="19815" bIns="9908" rtlCol="0" anchor="ctr"/>
          <a:lstStyle/>
          <a:p>
            <a:pPr algn="r"/>
            <a:endParaRPr lang="en-US"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502" y="19051"/>
            <a:ext cx="2520000" cy="960313"/>
          </a:xfrm>
          <a:prstGeom prst="rect">
            <a:avLst/>
          </a:prstGeom>
        </p:spPr>
      </p:pic>
      <p:pic>
        <p:nvPicPr>
          <p:cNvPr id="6" name="Picture 5"/>
          <p:cNvPicPr>
            <a:picLocks/>
          </p:cNvPicPr>
          <p:nvPr/>
        </p:nvPicPr>
        <p:blipFill>
          <a:blip r:embed="rId5">
            <a:extLst>
              <a:ext uri="{28A0092B-C50C-407E-A947-70E740481C1C}">
                <a14:useLocalDpi xmlns:a14="http://schemas.microsoft.com/office/drawing/2010/main" val="0"/>
              </a:ext>
            </a:extLst>
          </a:blip>
          <a:stretch>
            <a:fillRect/>
          </a:stretch>
        </p:blipFill>
        <p:spPr>
          <a:xfrm>
            <a:off x="-62662" y="0"/>
            <a:ext cx="2520000" cy="961200"/>
          </a:xfrm>
          <a:prstGeom prst="rect">
            <a:avLst/>
          </a:prstGeom>
        </p:spPr>
      </p:pic>
      <p:sp>
        <p:nvSpPr>
          <p:cNvPr id="11" name="TextBox 10"/>
          <p:cNvSpPr txBox="1"/>
          <p:nvPr/>
        </p:nvSpPr>
        <p:spPr>
          <a:xfrm>
            <a:off x="323528" y="1264106"/>
            <a:ext cx="6120680" cy="461665"/>
          </a:xfrm>
          <a:prstGeom prst="rect">
            <a:avLst/>
          </a:prstGeom>
          <a:noFill/>
        </p:spPr>
        <p:txBody>
          <a:bodyPr wrap="square" rtlCol="0">
            <a:spAutoFit/>
          </a:bodyPr>
          <a:lstStyle/>
          <a:p>
            <a:pPr algn="just"/>
            <a:r>
              <a:rPr lang="en-GB" sz="2400" b="1" dirty="0" smtClean="0">
                <a:solidFill>
                  <a:schemeClr val="bg1"/>
                </a:solidFill>
                <a:latin typeface="Times New Roman" panose="02020603050405020304" pitchFamily="18" charset="0"/>
                <a:cs typeface="Times New Roman" panose="02020603050405020304" pitchFamily="18" charset="0"/>
              </a:rPr>
              <a:t>Simulation results</a:t>
            </a:r>
          </a:p>
        </p:txBody>
      </p:sp>
      <p:graphicFrame>
        <p:nvGraphicFramePr>
          <p:cNvPr id="12" name="Object 11"/>
          <p:cNvGraphicFramePr>
            <a:graphicFrameLocks noChangeAspect="1"/>
          </p:cNvGraphicFramePr>
          <p:nvPr>
            <p:extLst>
              <p:ext uri="{D42A27DB-BD31-4B8C-83A1-F6EECF244321}">
                <p14:modId xmlns:p14="http://schemas.microsoft.com/office/powerpoint/2010/main" val="584001572"/>
              </p:ext>
            </p:extLst>
          </p:nvPr>
        </p:nvGraphicFramePr>
        <p:xfrm>
          <a:off x="3802877" y="1844824"/>
          <a:ext cx="3603625" cy="2874963"/>
        </p:xfrm>
        <a:graphic>
          <a:graphicData uri="http://schemas.openxmlformats.org/presentationml/2006/ole">
            <mc:AlternateContent xmlns:mc="http://schemas.openxmlformats.org/markup-compatibility/2006">
              <mc:Choice xmlns:v="urn:schemas-microsoft-com:vml" Requires="v">
                <p:oleObj spid="_x0000_s2210" r:id="rId6" imgW="3604320" imgH="2874240" progId="">
                  <p:embed/>
                </p:oleObj>
              </mc:Choice>
              <mc:Fallback>
                <p:oleObj r:id="rId6" imgW="3604320" imgH="2874240" progId="">
                  <p:embed/>
                  <p:pic>
                    <p:nvPicPr>
                      <p:cNvPr id="0" name=""/>
                      <p:cNvPicPr/>
                      <p:nvPr/>
                    </p:nvPicPr>
                    <p:blipFill>
                      <a:blip r:embed="rId7"/>
                      <a:stretch>
                        <a:fillRect/>
                      </a:stretch>
                    </p:blipFill>
                    <p:spPr>
                      <a:xfrm>
                        <a:off x="3802877" y="1844824"/>
                        <a:ext cx="3603625" cy="2874963"/>
                      </a:xfrm>
                      <a:prstGeom prst="rect">
                        <a:avLst/>
                      </a:prstGeom>
                      <a:solidFill>
                        <a:schemeClr val="bg1"/>
                      </a:solid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43846959"/>
              </p:ext>
            </p:extLst>
          </p:nvPr>
        </p:nvGraphicFramePr>
        <p:xfrm>
          <a:off x="107504" y="1844824"/>
          <a:ext cx="3603625" cy="2814637"/>
        </p:xfrm>
        <a:graphic>
          <a:graphicData uri="http://schemas.openxmlformats.org/presentationml/2006/ole">
            <mc:AlternateContent xmlns:mc="http://schemas.openxmlformats.org/markup-compatibility/2006">
              <mc:Choice xmlns:v="urn:schemas-microsoft-com:vml" Requires="v">
                <p:oleObj spid="_x0000_s2211" r:id="rId8" imgW="3604320" imgH="2815200" progId="">
                  <p:embed/>
                </p:oleObj>
              </mc:Choice>
              <mc:Fallback>
                <p:oleObj r:id="rId8" imgW="3604320" imgH="2815200" progId="">
                  <p:embed/>
                  <p:pic>
                    <p:nvPicPr>
                      <p:cNvPr id="0" name=""/>
                      <p:cNvPicPr/>
                      <p:nvPr/>
                    </p:nvPicPr>
                    <p:blipFill>
                      <a:blip r:embed="rId9"/>
                      <a:stretch>
                        <a:fillRect/>
                      </a:stretch>
                    </p:blipFill>
                    <p:spPr>
                      <a:xfrm>
                        <a:off x="107504" y="1844824"/>
                        <a:ext cx="3603625" cy="2814637"/>
                      </a:xfrm>
                      <a:prstGeom prst="rect">
                        <a:avLst/>
                      </a:prstGeom>
                      <a:solidFill>
                        <a:schemeClr val="bg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95537214"/>
              </p:ext>
            </p:extLst>
          </p:nvPr>
        </p:nvGraphicFramePr>
        <p:xfrm>
          <a:off x="107504" y="4581128"/>
          <a:ext cx="3603625" cy="2088232"/>
        </p:xfrm>
        <a:graphic>
          <a:graphicData uri="http://schemas.openxmlformats.org/presentationml/2006/ole">
            <mc:AlternateContent xmlns:mc="http://schemas.openxmlformats.org/markup-compatibility/2006">
              <mc:Choice xmlns:v="urn:schemas-microsoft-com:vml" Requires="v">
                <p:oleObj spid="_x0000_s2212" r:id="rId10" imgW="3604320" imgH="2999520" progId="">
                  <p:embed/>
                </p:oleObj>
              </mc:Choice>
              <mc:Fallback>
                <p:oleObj r:id="rId10" imgW="3604320" imgH="2999520" progId="">
                  <p:embed/>
                  <p:pic>
                    <p:nvPicPr>
                      <p:cNvPr id="0" name=""/>
                      <p:cNvPicPr/>
                      <p:nvPr/>
                    </p:nvPicPr>
                    <p:blipFill>
                      <a:blip r:embed="rId11"/>
                      <a:stretch>
                        <a:fillRect/>
                      </a:stretch>
                    </p:blipFill>
                    <p:spPr>
                      <a:xfrm>
                        <a:off x="107504" y="4581128"/>
                        <a:ext cx="3603625" cy="2088232"/>
                      </a:xfrm>
                      <a:prstGeom prst="rect">
                        <a:avLst/>
                      </a:prstGeom>
                      <a:solidFill>
                        <a:schemeClr val="bg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49039005"/>
              </p:ext>
            </p:extLst>
          </p:nvPr>
        </p:nvGraphicFramePr>
        <p:xfrm>
          <a:off x="3779912" y="4653136"/>
          <a:ext cx="3626590" cy="2010867"/>
        </p:xfrm>
        <a:graphic>
          <a:graphicData uri="http://schemas.openxmlformats.org/presentationml/2006/ole">
            <mc:AlternateContent xmlns:mc="http://schemas.openxmlformats.org/markup-compatibility/2006">
              <mc:Choice xmlns:v="urn:schemas-microsoft-com:vml" Requires="v">
                <p:oleObj spid="_x0000_s2213" r:id="rId12" imgW="3604320" imgH="2874240" progId="">
                  <p:embed/>
                </p:oleObj>
              </mc:Choice>
              <mc:Fallback>
                <p:oleObj r:id="rId12" imgW="3604320" imgH="2874240" progId="">
                  <p:embed/>
                  <p:pic>
                    <p:nvPicPr>
                      <p:cNvPr id="0" name=""/>
                      <p:cNvPicPr/>
                      <p:nvPr/>
                    </p:nvPicPr>
                    <p:blipFill>
                      <a:blip r:embed="rId13"/>
                      <a:stretch>
                        <a:fillRect/>
                      </a:stretch>
                    </p:blipFill>
                    <p:spPr>
                      <a:xfrm>
                        <a:off x="3779912" y="4653136"/>
                        <a:ext cx="3626590" cy="2010867"/>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132060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1885</TotalTime>
  <Words>895</Words>
  <Application>Microsoft Office PowerPoint</Application>
  <PresentationFormat>On-screen Show (4:3)</PresentationFormat>
  <Paragraphs>124</Paragraphs>
  <Slides>13</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CTBTO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RADULESCU Ileana</dc:creator>
  <cp:lastModifiedBy>RADULESCU Ileana</cp:lastModifiedBy>
  <cp:revision>87</cp:revision>
  <dcterms:created xsi:type="dcterms:W3CDTF">2015-08-27T07:02:33Z</dcterms:created>
  <dcterms:modified xsi:type="dcterms:W3CDTF">2015-09-02T08:03:31Z</dcterms:modified>
</cp:coreProperties>
</file>