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79" r:id="rId9"/>
    <p:sldId id="266" r:id="rId10"/>
    <p:sldId id="267" r:id="rId11"/>
    <p:sldId id="268" r:id="rId12"/>
    <p:sldId id="269" r:id="rId13"/>
    <p:sldId id="270" r:id="rId14"/>
    <p:sldId id="281" r:id="rId15"/>
    <p:sldId id="282" r:id="rId16"/>
    <p:sldId id="278" r:id="rId17"/>
    <p:sldId id="262" r:id="rId18"/>
    <p:sldId id="275" r:id="rId19"/>
    <p:sldId id="271" r:id="rId20"/>
    <p:sldId id="272" r:id="rId21"/>
    <p:sldId id="283" r:id="rId22"/>
    <p:sldId id="284" r:id="rId23"/>
    <p:sldId id="273" r:id="rId24"/>
    <p:sldId id="276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95" autoAdjust="0"/>
    <p:restoredTop sz="99674" autoAdjust="0"/>
  </p:normalViewPr>
  <p:slideViewPr>
    <p:cSldViewPr snapToGrid="0" snapToObjects="1">
      <p:cViewPr>
        <p:scale>
          <a:sx n="75" d="100"/>
          <a:sy n="75" d="100"/>
        </p:scale>
        <p:origin x="-2088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B8EB6-6CBF-DD42-82B3-6DF5DBC4C288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4536-3429-2E49-9B9F-E770BF50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9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9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2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2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6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CF0E-903F-7343-A180-F1FC8E7E4751}" type="datetimeFigureOut">
              <a:rPr lang="en-US" smtClean="0"/>
              <a:t>31.08.2015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B360-90AF-8F4F-AB12-7F33ACD7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hyperlink" Target="http://dx.doi.org/10.1103/PhysRevLett.115.08200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://dx.doi.org/10.1103/PhysRevLett.115.08200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hyperlink" Target="http://arxiv.org/abs/arXiv:1408.428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407.6186" TargetMode="External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hyperlink" Target="http://wwwcompass.cern.ch/compass/publications/papers/locked/journal/2015_nima779_06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ge_der_Aa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168"/>
            <a:ext cx="9160933" cy="60929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97399" y="1869525"/>
            <a:ext cx="3132677" cy="3117908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0101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Recent results of the </a:t>
            </a:r>
            <a:b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COMPASS Experiment</a:t>
            </a:r>
            <a:endParaRPr lang="en-US" dirty="0">
              <a:solidFill>
                <a:schemeClr val="accent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81" y="4970500"/>
            <a:ext cx="6400800" cy="1349269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err="1" smtClean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EuNPC</a:t>
            </a:r>
            <a:r>
              <a:rPr lang="en-US" sz="3800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2015 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Johannes Bernhard (CERN PH-SME-CO) 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on behalf of the COMPASS collaboration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31.08.2015</a:t>
            </a:r>
            <a:endParaRPr lang="en-US" sz="1400" dirty="0">
              <a:solidFill>
                <a:srgbClr val="00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4" name="Picture 3" descr="logo_compa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38" y="1995959"/>
            <a:ext cx="2906307" cy="29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/>
          <a:stretch/>
        </p:blipFill>
        <p:spPr>
          <a:xfrm>
            <a:off x="3225800" y="794735"/>
            <a:ext cx="5782733" cy="572459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10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Partial Wave Analysis 3π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995" y="1603018"/>
            <a:ext cx="31368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87 waves + flat wave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-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scaled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-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+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 smtClean="0">
                <a:solidFill>
                  <a:srgbClr val="FF0000"/>
                </a:solidFill>
              </a:rPr>
              <a:t>-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err="1" smtClean="0">
                <a:solidFill>
                  <a:srgbClr val="000000"/>
                </a:solidFill>
              </a:rPr>
              <a:t>good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agreement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between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channels</a:t>
            </a:r>
            <a:endParaRPr lang="en-US" sz="2000" dirty="0" smtClean="0"/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endParaRPr lang="en-US" sz="2000" dirty="0"/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75123" y="2878669"/>
            <a:ext cx="1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2</a:t>
            </a:r>
            <a:r>
              <a:rPr lang="en-US" dirty="0" smtClean="0"/>
              <a:t>(1670)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4352" y="2912538"/>
            <a:ext cx="1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(1260)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9628" y="5200136"/>
            <a:ext cx="1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(1320)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0455" y="5757336"/>
            <a:ext cx="1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π(1800)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9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11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Partial Wave Analysis 3π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/>
          <a:stretch/>
        </p:blipFill>
        <p:spPr>
          <a:xfrm>
            <a:off x="3390894" y="998348"/>
            <a:ext cx="5275148" cy="5260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5" y="1603018"/>
            <a:ext cx="313689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observation of structure in </a:t>
            </a:r>
            <a:r>
              <a:rPr lang="en-US" sz="2000" dirty="0" smtClean="0"/>
              <a:t>                     1</a:t>
            </a:r>
            <a:r>
              <a:rPr lang="en-US" sz="2000" baseline="30000" dirty="0"/>
              <a:t>++</a:t>
            </a:r>
            <a:r>
              <a:rPr lang="en-US" sz="2000" dirty="0"/>
              <a:t> f</a:t>
            </a:r>
            <a:r>
              <a:rPr lang="en-US" sz="2000" baseline="-25000" dirty="0"/>
              <a:t>0</a:t>
            </a:r>
            <a:r>
              <a:rPr lang="en-US" sz="2000" dirty="0"/>
              <a:t>(980) π </a:t>
            </a:r>
            <a:r>
              <a:rPr lang="en-US" sz="2000" i="1" dirty="0"/>
              <a:t>P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small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intensity</a:t>
            </a:r>
            <a:r>
              <a:rPr lang="de-DE" sz="2000" dirty="0">
                <a:solidFill>
                  <a:srgbClr val="000000"/>
                </a:solidFill>
              </a:rPr>
              <a:t> (~0.25%)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-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scaled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to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-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+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 smtClean="0">
                <a:solidFill>
                  <a:srgbClr val="FF0000"/>
                </a:solidFill>
              </a:rPr>
              <a:t>-</a:t>
            </a:r>
            <a:endParaRPr lang="en-US" sz="2000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1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12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New axial-vector meson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9" y="959551"/>
            <a:ext cx="4361548" cy="4188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3321" y="1377524"/>
            <a:ext cx="431799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en-US" sz="2000" dirty="0"/>
              <a:t>M</a:t>
            </a:r>
            <a:r>
              <a:rPr lang="en-US" sz="2000" dirty="0" smtClean="0"/>
              <a:t>ass dependent fit for 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  <a:r>
              <a:rPr lang="de-DE" sz="2000" baseline="30000" dirty="0">
                <a:solidFill>
                  <a:srgbClr val="000000"/>
                </a:solidFill>
              </a:rPr>
              <a:t>-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  <a:r>
              <a:rPr lang="de-DE" sz="2000" baseline="30000" dirty="0">
                <a:solidFill>
                  <a:srgbClr val="000000"/>
                </a:solidFill>
              </a:rPr>
              <a:t>+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- </a:t>
            </a:r>
            <a:r>
              <a:rPr lang="en-US" sz="2000" dirty="0" smtClean="0"/>
              <a:t>reveals new resonance: </a:t>
            </a:r>
            <a:r>
              <a:rPr lang="en-US" sz="2000" b="1" dirty="0" smtClean="0"/>
              <a:t>a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(1420)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Mass 1414 </a:t>
            </a:r>
            <a:r>
              <a:rPr lang="en-US" sz="2000" baseline="30000" dirty="0" smtClean="0"/>
              <a:t>+15</a:t>
            </a:r>
            <a:r>
              <a:rPr lang="en-US" sz="2000" baseline="-25000" dirty="0" smtClean="0"/>
              <a:t>-13</a:t>
            </a:r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dirty="0" smtClean="0"/>
              <a:t>eV/</a:t>
            </a:r>
            <a:r>
              <a:rPr lang="en-US" sz="2000" i="1" dirty="0" smtClean="0"/>
              <a:t>c</a:t>
            </a:r>
            <a:r>
              <a:rPr lang="en-US" sz="2000" baseline="30000" dirty="0" smtClean="0"/>
              <a:t>2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Width 153 </a:t>
            </a:r>
            <a:r>
              <a:rPr lang="en-US" sz="2000" baseline="30000" dirty="0" smtClean="0"/>
              <a:t>+</a:t>
            </a:r>
            <a:r>
              <a:rPr lang="en-US" sz="2000" baseline="30000" dirty="0"/>
              <a:t>8</a:t>
            </a:r>
            <a:r>
              <a:rPr lang="en-US" sz="2000" baseline="-25000" dirty="0" smtClean="0"/>
              <a:t>-23</a:t>
            </a:r>
            <a:r>
              <a:rPr lang="en-US" sz="2000" dirty="0" smtClean="0"/>
              <a:t> MeV</a:t>
            </a:r>
            <a:r>
              <a:rPr lang="en-US" sz="2000" dirty="0"/>
              <a:t>/</a:t>
            </a:r>
            <a:r>
              <a:rPr lang="en-US" sz="2000" i="1" dirty="0" smtClean="0"/>
              <a:t>c</a:t>
            </a:r>
            <a:r>
              <a:rPr lang="en-US" sz="2000" baseline="30000" dirty="0" smtClean="0"/>
              <a:t>2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" y="3403595"/>
            <a:ext cx="2646877" cy="254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8" y="3517716"/>
            <a:ext cx="2622349" cy="243224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3200" y="5164669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5"/>
              </a:rPr>
              <a:t>PRL 115 (2015) 082001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2" y="4395286"/>
            <a:ext cx="114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(2040)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" y="1235385"/>
            <a:ext cx="4805481" cy="2489944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9" y="959551"/>
            <a:ext cx="4361548" cy="4188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963" y="3821274"/>
            <a:ext cx="525570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en-US" sz="2000" dirty="0" smtClean="0"/>
              <a:t>Nature of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(1420) still to be understood: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err="1"/>
              <a:t>isospin</a:t>
            </a:r>
            <a:r>
              <a:rPr lang="en-US" sz="2000" dirty="0"/>
              <a:t> partner of f</a:t>
            </a:r>
            <a:r>
              <a:rPr lang="en-US" sz="2000" baseline="-25000" dirty="0"/>
              <a:t>1</a:t>
            </a:r>
            <a:r>
              <a:rPr lang="en-US" sz="2000" dirty="0"/>
              <a:t>(1420)?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no quark model state expected at 1.4 </a:t>
            </a:r>
            <a:r>
              <a:rPr lang="en-US" sz="2000" dirty="0" err="1"/>
              <a:t>GeV</a:t>
            </a:r>
            <a:r>
              <a:rPr lang="en-US" sz="2000" dirty="0"/>
              <a:t>/</a:t>
            </a:r>
            <a:r>
              <a:rPr lang="en-US" sz="2000" i="1" dirty="0"/>
              <a:t>c</a:t>
            </a:r>
            <a:r>
              <a:rPr lang="en-US" sz="2000" baseline="30000" dirty="0"/>
              <a:t>2</a:t>
            </a:r>
            <a:endParaRPr lang="en-US" sz="2000" dirty="0" smtClean="0"/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ground state </a:t>
            </a:r>
            <a:r>
              <a:rPr lang="en-US" sz="2000" dirty="0"/>
              <a:t>a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dirty="0" smtClean="0"/>
              <a:t>1260) close and wider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only seen in decays to f</a:t>
            </a:r>
            <a:r>
              <a:rPr lang="en-US" sz="2000" baseline="-25000" dirty="0" smtClean="0"/>
              <a:t>0</a:t>
            </a:r>
            <a:r>
              <a:rPr lang="en-US" sz="2000" dirty="0"/>
              <a:t>(980) </a:t>
            </a:r>
            <a:r>
              <a:rPr lang="en-US" sz="2000" dirty="0" smtClean="0"/>
              <a:t>π, not in 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/>
              <a:t>π</a:t>
            </a:r>
            <a:endParaRPr lang="en-US" sz="2000" dirty="0"/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close to K*K* threshold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3200" y="5164669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4"/>
              </a:rPr>
              <a:t>PRL 115 (2015) 082001</a:t>
            </a:r>
            <a:endParaRPr lang="en-US" dirty="0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1748268" y="5954245"/>
            <a:ext cx="216004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endParaRPr lang="en-US" sz="200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New axial-vector meson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6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1189" b="4115"/>
          <a:stretch>
            <a:fillRect/>
          </a:stretch>
        </p:blipFill>
        <p:spPr bwMode="auto">
          <a:xfrm>
            <a:off x="5373687" y="637426"/>
            <a:ext cx="3643313" cy="232755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BB7B1-5667-4156-BA0C-1214E9CD170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Pion </a:t>
            </a:r>
            <a:r>
              <a:rPr lang="en-US" dirty="0" err="1" smtClean="0">
                <a:solidFill>
                  <a:schemeClr val="accent1"/>
                </a:solidFill>
              </a:rPr>
              <a:t>polarisability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1" y="1197508"/>
            <a:ext cx="4588933" cy="17674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000" y="2912713"/>
            <a:ext cx="87122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sz="2000" dirty="0" err="1" smtClean="0">
                <a:solidFill>
                  <a:srgbClr val="000000"/>
                </a:solidFill>
                <a:cs typeface="Symbol" charset="2"/>
              </a:rPr>
              <a:t>PT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prediction (2-loop):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–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= (5.7 </a:t>
            </a:r>
            <a:r>
              <a:rPr lang="en-US" sz="2000" dirty="0" smtClean="0"/>
              <a:t>± 1.0) 10</a:t>
            </a:r>
            <a:r>
              <a:rPr lang="en-US" sz="2000" baseline="30000" dirty="0" smtClean="0"/>
              <a:t>-4 </a:t>
            </a:r>
            <a:r>
              <a:rPr lang="en-US" sz="2000" dirty="0"/>
              <a:t>fm</a:t>
            </a:r>
            <a:r>
              <a:rPr lang="en-US" sz="2000" baseline="30000" dirty="0"/>
              <a:t>3</a:t>
            </a:r>
            <a:endParaRPr lang="en-US" sz="2000" baseline="30000" dirty="0" smtClean="0"/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+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= (0.2 </a:t>
            </a:r>
            <a:r>
              <a:rPr lang="en-US" sz="2000" dirty="0"/>
              <a:t>± </a:t>
            </a:r>
            <a:r>
              <a:rPr lang="en-US" sz="2000" dirty="0" smtClean="0"/>
              <a:t>0.1) </a:t>
            </a:r>
            <a:r>
              <a:rPr lang="en-US" sz="2000" dirty="0"/>
              <a:t>10</a:t>
            </a:r>
            <a:r>
              <a:rPr lang="en-US" sz="2000" baseline="30000" dirty="0"/>
              <a:t>-</a:t>
            </a:r>
            <a:r>
              <a:rPr lang="en-US" sz="2000" baseline="30000" dirty="0" smtClean="0"/>
              <a:t>4 </a:t>
            </a:r>
            <a:r>
              <a:rPr lang="en-US" sz="2000" dirty="0"/>
              <a:t>fm</a:t>
            </a:r>
            <a:r>
              <a:rPr lang="en-US" sz="2000" baseline="30000" dirty="0"/>
              <a:t>3</a:t>
            </a:r>
            <a:endParaRPr lang="en-US" sz="2000" baseline="30000" dirty="0" smtClean="0"/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xperimental results vary: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–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=</a:t>
            </a:r>
            <a:r>
              <a:rPr lang="en-US" sz="2000" dirty="0" smtClean="0"/>
              <a:t> (4…14) </a:t>
            </a:r>
            <a:r>
              <a:rPr lang="en-US" sz="2000" dirty="0"/>
              <a:t>10</a:t>
            </a:r>
            <a:r>
              <a:rPr lang="en-US" sz="2000" baseline="30000" dirty="0"/>
              <a:t>-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fm</a:t>
            </a:r>
            <a:r>
              <a:rPr lang="en-US" sz="2000" baseline="30000" dirty="0" smtClean="0"/>
              <a:t>3   </a:t>
            </a:r>
            <a:r>
              <a:rPr lang="en-US" sz="2000" dirty="0" smtClean="0"/>
              <a:t>(assuming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0)</a:t>
            </a:r>
          </a:p>
          <a:p>
            <a:pPr>
              <a:lnSpc>
                <a:spcPct val="130000"/>
              </a:lnSpc>
              <a:buClr>
                <a:srgbClr val="000066"/>
              </a:buClr>
            </a:pPr>
            <a:endParaRPr lang="en-US" sz="2000" dirty="0">
              <a:solidFill>
                <a:srgbClr val="000000"/>
              </a:solidFill>
              <a:cs typeface="Symbol" charset="2"/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Compass study with </a:t>
            </a:r>
            <a:r>
              <a:rPr lang="en-US" sz="2000" dirty="0" err="1" smtClean="0">
                <a:solidFill>
                  <a:srgbClr val="000000"/>
                </a:solidFill>
                <a:cs typeface="Symbol" charset="2"/>
              </a:rPr>
              <a:t>Primakoff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production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Cross section proportional to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 –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in LO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Symbol" charset="2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ompare π and µ beam data to search for deviation from cross section of point-like particle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0874" y="847024"/>
            <a:ext cx="1242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electric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7007" y="847024"/>
            <a:ext cx="1242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magnetic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44" y="4249602"/>
            <a:ext cx="3116623" cy="2375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33" y="896802"/>
            <a:ext cx="4690256" cy="3352800"/>
          </a:xfrm>
          <a:prstGeom prst="rect">
            <a:avLst/>
          </a:prstGeom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BB7B1-5667-4156-BA0C-1214E9CD170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Pion </a:t>
            </a:r>
            <a:r>
              <a:rPr lang="en-US" dirty="0" err="1" smtClean="0">
                <a:solidFill>
                  <a:schemeClr val="accent1"/>
                </a:solidFill>
              </a:rPr>
              <a:t>polarisability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" y="926580"/>
            <a:ext cx="4328160" cy="4809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39" y="812805"/>
            <a:ext cx="706966" cy="220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1145" y="946492"/>
            <a:ext cx="247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Symbol" charset="2"/>
              </a:rPr>
              <a:t>[</a:t>
            </a:r>
            <a:r>
              <a:rPr lang="en-US" sz="1400" dirty="0"/>
              <a:t>PRL 114 (2015) 062002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9150" y="1449815"/>
            <a:ext cx="334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α</a:t>
            </a:r>
            <a:r>
              <a:rPr lang="en-US" sz="1400" b="0" baseline="-25000" dirty="0" smtClean="0">
                <a:solidFill>
                  <a:srgbClr val="000000"/>
                </a:solidFill>
                <a:cs typeface="Symbol" charset="2"/>
              </a:rPr>
              <a:t>π</a:t>
            </a:r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1400" b="0" baseline="-25000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1400" b="0" dirty="0">
                <a:solidFill>
                  <a:srgbClr val="000000"/>
                </a:solidFill>
                <a:cs typeface="Symbol" charset="2"/>
              </a:rPr>
              <a:t>=  (2.0  ±  0.6</a:t>
            </a:r>
            <a:r>
              <a:rPr lang="en-US" sz="1400" b="0" baseline="-25000" dirty="0">
                <a:solidFill>
                  <a:srgbClr val="000000"/>
                </a:solidFill>
                <a:cs typeface="Symbol" charset="2"/>
              </a:rPr>
              <a:t>stat.</a:t>
            </a:r>
            <a:r>
              <a:rPr lang="en-US" sz="1400" b="0" dirty="0">
                <a:solidFill>
                  <a:srgbClr val="000000"/>
                </a:solidFill>
                <a:cs typeface="Symbol" charset="2"/>
              </a:rPr>
              <a:t> ±  0.7</a:t>
            </a:r>
            <a:r>
              <a:rPr lang="en-US" sz="1400" b="0" baseline="-25000" dirty="0">
                <a:solidFill>
                  <a:srgbClr val="000000"/>
                </a:solidFill>
                <a:cs typeface="Symbol" charset="2"/>
              </a:rPr>
              <a:t>sys.</a:t>
            </a:r>
            <a:r>
              <a:rPr lang="en-US" sz="1400" b="0" dirty="0">
                <a:solidFill>
                  <a:srgbClr val="000000"/>
                </a:solidFill>
                <a:cs typeface="Symbol" charset="2"/>
              </a:rPr>
              <a:t> )  × 10</a:t>
            </a:r>
            <a:r>
              <a:rPr lang="en-US" sz="1400" b="0" baseline="30000" dirty="0">
                <a:solidFill>
                  <a:srgbClr val="000000"/>
                </a:solidFill>
                <a:cs typeface="Symbol" charset="2"/>
              </a:rPr>
              <a:t>-4</a:t>
            </a:r>
            <a:r>
              <a:rPr lang="en-US" sz="1400" b="0" dirty="0">
                <a:solidFill>
                  <a:srgbClr val="000000"/>
                </a:solidFill>
                <a:cs typeface="Symbol" charset="2"/>
              </a:rPr>
              <a:t>  </a:t>
            </a:r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fm</a:t>
            </a:r>
            <a:r>
              <a:rPr lang="en-US" sz="1400" b="0" baseline="30000" dirty="0" smtClean="0">
                <a:solidFill>
                  <a:srgbClr val="000000"/>
                </a:solidFill>
                <a:cs typeface="Symbol" charset="2"/>
              </a:rPr>
              <a:t>3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0066" y="3941825"/>
            <a:ext cx="236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0" dirty="0" smtClean="0">
                <a:cs typeface="Symbol" charset="2"/>
              </a:rPr>
              <a:t>α</a:t>
            </a:r>
            <a:r>
              <a:rPr lang="en-US" sz="1400" b="0" baseline="-25000" dirty="0" smtClean="0">
                <a:cs typeface="Symbol" charset="2"/>
              </a:rPr>
              <a:t>μ </a:t>
            </a:r>
            <a:r>
              <a:rPr lang="en-US" sz="1400" b="0" dirty="0" smtClean="0">
                <a:cs typeface="Symbol" charset="2"/>
              </a:rPr>
              <a:t>= </a:t>
            </a:r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(0.5  </a:t>
            </a:r>
            <a:r>
              <a:rPr lang="en-US" sz="1400" b="0" dirty="0">
                <a:solidFill>
                  <a:srgbClr val="000000"/>
                </a:solidFill>
                <a:cs typeface="Symbol" charset="2"/>
              </a:rPr>
              <a:t>±  </a:t>
            </a:r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0.5</a:t>
            </a:r>
            <a:r>
              <a:rPr lang="en-US" sz="1400" b="0" baseline="-25000" dirty="0" smtClean="0">
                <a:solidFill>
                  <a:srgbClr val="000000"/>
                </a:solidFill>
                <a:cs typeface="Symbol" charset="2"/>
              </a:rPr>
              <a:t>stat.</a:t>
            </a:r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)  </a:t>
            </a:r>
            <a:r>
              <a:rPr lang="en-US" sz="1400" b="0" dirty="0">
                <a:solidFill>
                  <a:srgbClr val="000000"/>
                </a:solidFill>
                <a:cs typeface="Symbol" charset="2"/>
              </a:rPr>
              <a:t>× 10</a:t>
            </a:r>
            <a:r>
              <a:rPr lang="en-US" sz="1400" b="0" baseline="30000" dirty="0">
                <a:solidFill>
                  <a:srgbClr val="000000"/>
                </a:solidFill>
                <a:cs typeface="Symbol" charset="2"/>
              </a:rPr>
              <a:t>-4</a:t>
            </a:r>
            <a:r>
              <a:rPr lang="en-US" sz="1400" b="0" dirty="0">
                <a:solidFill>
                  <a:srgbClr val="000000"/>
                </a:solidFill>
                <a:cs typeface="Symbol" charset="2"/>
              </a:rPr>
              <a:t>  </a:t>
            </a:r>
            <a:r>
              <a:rPr lang="en-US" sz="1400" b="0" dirty="0" smtClean="0">
                <a:solidFill>
                  <a:srgbClr val="000000"/>
                </a:solidFill>
                <a:cs typeface="Symbol" charset="2"/>
              </a:rPr>
              <a:t>fm</a:t>
            </a:r>
            <a:r>
              <a:rPr lang="en-US" sz="1400" b="0" baseline="30000" dirty="0" smtClean="0">
                <a:solidFill>
                  <a:srgbClr val="000000"/>
                </a:solidFill>
                <a:cs typeface="Symbol" charset="2"/>
              </a:rPr>
              <a:t>3</a:t>
            </a:r>
            <a:endParaRPr lang="en-US" sz="1400" b="0" dirty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000" y="5617116"/>
            <a:ext cx="8712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result confirms </a:t>
            </a:r>
            <a:r>
              <a:rPr lang="en-US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sz="2000" dirty="0" err="1" smtClean="0">
                <a:solidFill>
                  <a:srgbClr val="000000"/>
                </a:solidFill>
                <a:cs typeface="Symbol" charset="2"/>
              </a:rPr>
              <a:t>PT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 prediction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in tension with former experiments</a:t>
            </a:r>
          </a:p>
        </p:txBody>
      </p:sp>
      <p:sp>
        <p:nvSpPr>
          <p:cNvPr id="8" name="Oval 7"/>
          <p:cNvSpPr/>
          <p:nvPr/>
        </p:nvSpPr>
        <p:spPr>
          <a:xfrm>
            <a:off x="5266265" y="4923956"/>
            <a:ext cx="524933" cy="511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06800" y="1757592"/>
            <a:ext cx="1659465" cy="31663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508747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Conclusions and Outlook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BB7B1-5667-4156-BA0C-1214E9CD170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27000" y="760380"/>
            <a:ext cx="8890000" cy="527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COMPASS high precision spectroscopy program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</a:t>
            </a:r>
            <a:r>
              <a:rPr lang="en-US" sz="2000" dirty="0" smtClean="0">
                <a:solidFill>
                  <a:srgbClr val="000000"/>
                </a:solidFill>
              </a:rPr>
              <a:t>nchallenged data sets (e.g. π</a:t>
            </a:r>
            <a:r>
              <a:rPr lang="en-US" sz="2000" baseline="30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π</a:t>
            </a:r>
            <a:r>
              <a:rPr lang="en-US" sz="2000" baseline="30000" dirty="0" smtClean="0">
                <a:solidFill>
                  <a:srgbClr val="000000"/>
                </a:solidFill>
              </a:rPr>
              <a:t>+</a:t>
            </a:r>
            <a:r>
              <a:rPr lang="en-US" sz="2000" dirty="0" smtClean="0">
                <a:solidFill>
                  <a:srgbClr val="000000"/>
                </a:solidFill>
              </a:rPr>
              <a:t>π</a:t>
            </a:r>
            <a:r>
              <a:rPr lang="en-US" sz="2000" baseline="30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) with access to charged and neutral channels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artial wave analyses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extended to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</a:rPr>
              <a:t>t’</a:t>
            </a:r>
            <a:r>
              <a:rPr lang="en-US" sz="2000" dirty="0" smtClean="0">
                <a:solidFill>
                  <a:srgbClr val="000000"/>
                </a:solidFill>
              </a:rPr>
              <a:t> bins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Found new axial-vector meson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(1420), interpretations: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nb-NO" sz="2000" dirty="0" err="1"/>
              <a:t>T</a:t>
            </a:r>
            <a:r>
              <a:rPr lang="nb-NO" sz="2000" dirty="0" err="1" smtClean="0"/>
              <a:t>etra-quark</a:t>
            </a:r>
            <a:r>
              <a:rPr lang="nb-NO" sz="2000" dirty="0" smtClean="0"/>
              <a:t> </a:t>
            </a:r>
            <a:r>
              <a:rPr lang="nb-NO" sz="2000" dirty="0" err="1" smtClean="0"/>
              <a:t>state</a:t>
            </a:r>
            <a:r>
              <a:rPr lang="nb-NO" sz="2000" dirty="0" smtClean="0"/>
              <a:t> </a:t>
            </a:r>
            <a:r>
              <a:rPr lang="nb-NO" sz="1400" dirty="0" smtClean="0"/>
              <a:t>[</a:t>
            </a:r>
            <a:r>
              <a:rPr lang="nb-NO" sz="1400" dirty="0"/>
              <a:t>Hua-</a:t>
            </a:r>
            <a:r>
              <a:rPr lang="nb-NO" sz="1400" dirty="0" err="1"/>
              <a:t>Xing</a:t>
            </a:r>
            <a:r>
              <a:rPr lang="nb-NO" sz="1400" dirty="0"/>
              <a:t> Chen et al., arXiv:1503.02597], [</a:t>
            </a:r>
            <a:r>
              <a:rPr lang="nb-NO" sz="1400" dirty="0" err="1"/>
              <a:t>Zhi</a:t>
            </a:r>
            <a:r>
              <a:rPr lang="nb-NO" sz="1400" dirty="0"/>
              <a:t>-Gang Wang, arXiv:1401.1134</a:t>
            </a:r>
            <a:r>
              <a:rPr lang="nb-NO" sz="1400" dirty="0" smtClean="0"/>
              <a:t>]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/>
              <a:t>Dynamic </a:t>
            </a:r>
            <a:r>
              <a:rPr lang="en-US" sz="2000" dirty="0" smtClean="0"/>
              <a:t>effect </a:t>
            </a:r>
            <a:r>
              <a:rPr lang="en-US" sz="2000" dirty="0"/>
              <a:t>of interference with </a:t>
            </a:r>
            <a:r>
              <a:rPr lang="en-US" sz="2000" dirty="0" smtClean="0"/>
              <a:t>Deck </a:t>
            </a:r>
            <a:r>
              <a:rPr lang="en-US" sz="1400" dirty="0" smtClean="0"/>
              <a:t>[</a:t>
            </a:r>
            <a:r>
              <a:rPr lang="en-US" sz="1400" dirty="0" err="1"/>
              <a:t>Basdevant</a:t>
            </a:r>
            <a:r>
              <a:rPr lang="en-US" sz="1400" dirty="0"/>
              <a:t> et al., arXiv:1501.04643</a:t>
            </a:r>
            <a:r>
              <a:rPr lang="en-US" sz="1400" dirty="0" smtClean="0"/>
              <a:t>]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/>
              <a:t>Triangle singularity </a:t>
            </a:r>
            <a:r>
              <a:rPr lang="en-US" sz="1400" dirty="0"/>
              <a:t>[</a:t>
            </a:r>
            <a:r>
              <a:rPr lang="en-US" sz="1400" dirty="0" err="1"/>
              <a:t>Mikhasenko</a:t>
            </a:r>
            <a:r>
              <a:rPr lang="en-US" sz="1400" dirty="0"/>
              <a:t> et al., arXiv:1501.07023]</a:t>
            </a:r>
            <a:endParaRPr lang="nb-NO" sz="1400" dirty="0" smtClean="0"/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Several </a:t>
            </a:r>
            <a:r>
              <a:rPr lang="en-US" sz="2000" dirty="0" smtClean="0">
                <a:solidFill>
                  <a:srgbClr val="000000"/>
                </a:solidFill>
              </a:rPr>
              <a:t>improvements coming up (e.g. integrate Deck amplitude to 1</a:t>
            </a:r>
            <a:r>
              <a:rPr lang="en-US" sz="2000" baseline="30000" dirty="0" smtClean="0">
                <a:solidFill>
                  <a:srgbClr val="000000"/>
                </a:solidFill>
              </a:rPr>
              <a:t>-+</a:t>
            </a:r>
            <a:r>
              <a:rPr lang="en-US" sz="2000" dirty="0" smtClean="0">
                <a:solidFill>
                  <a:srgbClr val="000000"/>
                </a:solidFill>
              </a:rPr>
              <a:t>, include de-</a:t>
            </a:r>
            <a:r>
              <a:rPr lang="en-US" sz="2000" dirty="0" err="1" smtClean="0">
                <a:solidFill>
                  <a:srgbClr val="000000"/>
                </a:solidFill>
              </a:rPr>
              <a:t>isobaring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fit isobars with step-wise functions from data)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Symbol" charset="2"/>
              </a:rPr>
              <a:t>π </a:t>
            </a:r>
            <a:r>
              <a:rPr lang="en-US" sz="2000" dirty="0" err="1">
                <a:solidFill>
                  <a:srgbClr val="000000"/>
                </a:solidFill>
                <a:cs typeface="Symbol" charset="2"/>
              </a:rPr>
              <a:t>polarisability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 and tests of </a:t>
            </a:r>
            <a:r>
              <a:rPr lang="en-US" sz="2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sz="2000" dirty="0" err="1">
                <a:solidFill>
                  <a:srgbClr val="000000"/>
                </a:solidFill>
                <a:cs typeface="Symbol" charset="2"/>
              </a:rPr>
              <a:t>PT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 with </a:t>
            </a:r>
            <a:r>
              <a:rPr lang="en-US" sz="2000" dirty="0" err="1">
                <a:solidFill>
                  <a:srgbClr val="000000"/>
                </a:solidFill>
                <a:cs typeface="Symbol" charset="2"/>
              </a:rPr>
              <a:t>Primakoff</a:t>
            </a:r>
            <a:r>
              <a:rPr lang="en-US" sz="2000" dirty="0">
                <a:solidFill>
                  <a:srgbClr val="000000"/>
                </a:solidFill>
                <a:cs typeface="Symbol" charset="2"/>
              </a:rPr>
              <a:t> production </a:t>
            </a:r>
            <a:r>
              <a:rPr lang="en-US" sz="1400" dirty="0">
                <a:solidFill>
                  <a:srgbClr val="000000"/>
                </a:solidFill>
                <a:cs typeface="Symbol" charset="2"/>
              </a:rPr>
              <a:t>[</a:t>
            </a:r>
            <a:r>
              <a:rPr lang="en-US" sz="1400" dirty="0"/>
              <a:t>PRL 114 (2015) 062002]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more analyses published and ongoing, but not shown here: </a:t>
            </a:r>
            <a:r>
              <a:rPr lang="en-US" sz="2000" dirty="0">
                <a:solidFill>
                  <a:srgbClr val="000000"/>
                </a:solidFill>
              </a:rPr>
              <a:t>Precision study of exotic 1</a:t>
            </a:r>
            <a:r>
              <a:rPr lang="en-US" sz="2000" baseline="30000" dirty="0">
                <a:solidFill>
                  <a:srgbClr val="000000"/>
                </a:solidFill>
              </a:rPr>
              <a:t>-+</a:t>
            </a:r>
            <a:r>
              <a:rPr lang="en-US" sz="2000" dirty="0">
                <a:solidFill>
                  <a:srgbClr val="000000"/>
                </a:solidFill>
              </a:rPr>
              <a:t> wave, π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(1600</a:t>
            </a:r>
            <a:r>
              <a:rPr lang="en-US" sz="2000" dirty="0" smtClean="0">
                <a:solidFill>
                  <a:srgbClr val="000000"/>
                </a:solidFill>
              </a:rPr>
              <a:t>), 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study 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of production mechanisms via OZI violation </a:t>
            </a:r>
            <a:r>
              <a:rPr lang="de-DE" sz="1400" dirty="0" smtClean="0">
                <a:latin typeface="Times New Roman" charset="0"/>
              </a:rPr>
              <a:t>[</a:t>
            </a:r>
            <a:r>
              <a:rPr lang="de-DE" sz="1400" dirty="0">
                <a:latin typeface="Times New Roman" charset="0"/>
              </a:rPr>
              <a:t>NPB 886 (2014) </a:t>
            </a:r>
            <a:r>
              <a:rPr lang="de-DE" sz="1400" dirty="0" smtClean="0">
                <a:latin typeface="Times New Roman" charset="0"/>
              </a:rPr>
              <a:t>1078]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, central production, baryons, spin structure related analyses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0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18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Partial wave analysis π</a:t>
            </a:r>
            <a:r>
              <a:rPr lang="de-DE" dirty="0" err="1" smtClean="0">
                <a:solidFill>
                  <a:schemeClr val="accent1"/>
                </a:solidFill>
              </a:rPr>
              <a:t>η</a:t>
            </a:r>
            <a:r>
              <a:rPr lang="de-DE" dirty="0" smtClean="0">
                <a:solidFill>
                  <a:schemeClr val="accent1"/>
                </a:solidFill>
              </a:rPr>
              <a:t> / </a:t>
            </a:r>
            <a:r>
              <a:rPr lang="en-US" dirty="0" smtClean="0">
                <a:solidFill>
                  <a:schemeClr val="accent1"/>
                </a:solidFill>
              </a:rPr>
              <a:t>π</a:t>
            </a:r>
            <a:r>
              <a:rPr lang="de-DE" dirty="0" err="1" smtClean="0">
                <a:solidFill>
                  <a:schemeClr val="accent1"/>
                </a:solidFill>
              </a:rPr>
              <a:t>η</a:t>
            </a:r>
            <a:r>
              <a:rPr lang="de-DE" dirty="0" smtClean="0">
                <a:solidFill>
                  <a:schemeClr val="accent1"/>
                </a:solidFill>
              </a:rPr>
              <a:t>‘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641" y="5166029"/>
            <a:ext cx="84717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Even</a:t>
            </a:r>
            <a:r>
              <a:rPr lang="en-US" sz="2000" dirty="0"/>
              <a:t>-L </a:t>
            </a:r>
            <a:r>
              <a:rPr lang="en-US" sz="2000" dirty="0" smtClean="0"/>
              <a:t>waves</a:t>
            </a:r>
            <a:r>
              <a:rPr lang="en-US" sz="2000" dirty="0"/>
              <a:t>: similar intensity distributions in </a:t>
            </a:r>
            <a:r>
              <a:rPr lang="en-US" sz="2000" dirty="0" err="1">
                <a:cs typeface="Symbol" charset="2"/>
              </a:rPr>
              <a:t>η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dirty="0">
                <a:cs typeface="Arial"/>
              </a:rPr>
              <a:t>and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dirty="0" err="1" smtClean="0">
                <a:cs typeface="Symbol" charset="2"/>
              </a:rPr>
              <a:t>η</a:t>
            </a:r>
            <a:r>
              <a:rPr lang="en-US" sz="2000" dirty="0" smtClean="0">
                <a:cs typeface="Symbol" charset="2"/>
              </a:rPr>
              <a:t>’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Odd</a:t>
            </a:r>
            <a:r>
              <a:rPr lang="en-US" sz="2000" dirty="0"/>
              <a:t>-L </a:t>
            </a:r>
            <a:r>
              <a:rPr lang="en-US" sz="2000" dirty="0" smtClean="0"/>
              <a:t>waves: suppressed </a:t>
            </a:r>
            <a:r>
              <a:rPr lang="en-US" sz="2000" dirty="0"/>
              <a:t>in </a:t>
            </a:r>
            <a:r>
              <a:rPr lang="en-US" sz="2000" dirty="0" err="1" smtClean="0">
                <a:cs typeface="Symbol" charset="2"/>
              </a:rPr>
              <a:t>η</a:t>
            </a:r>
            <a:r>
              <a:rPr lang="en-US" sz="2000" dirty="0" smtClean="0">
                <a:cs typeface="Symbol" charset="2"/>
              </a:rPr>
              <a:t>π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>
                <a:cs typeface="Arial"/>
              </a:rPr>
              <a:t>by factor 5-</a:t>
            </a:r>
            <a:r>
              <a:rPr lang="en-US" sz="2000" dirty="0" smtClean="0">
                <a:cs typeface="Arial"/>
              </a:rPr>
              <a:t>10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cs typeface="Arial"/>
              </a:rPr>
              <a:t>mass dependent fits highly model dependent</a:t>
            </a:r>
            <a:endParaRPr lang="en-US" sz="2000" dirty="0">
              <a:cs typeface="Symbol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46111"/>
            <a:ext cx="3508473" cy="2145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1" y="1132600"/>
            <a:ext cx="3462328" cy="2187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02" y="1348625"/>
            <a:ext cx="830970" cy="3475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7532" y="1790081"/>
            <a:ext cx="141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9B9B9B"/>
                </a:solidFill>
              </a:rPr>
              <a:t> P-wave, L=1</a:t>
            </a:r>
            <a:endParaRPr lang="en-US" b="0" dirty="0">
              <a:solidFill>
                <a:srgbClr val="9B9B9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04" y="3098245"/>
            <a:ext cx="3487415" cy="2144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090326"/>
            <a:ext cx="3559320" cy="21822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1780" y="1171379"/>
            <a:ext cx="140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9B9B9B"/>
                </a:solidFill>
              </a:rPr>
              <a:t> D-</a:t>
            </a:r>
            <a:r>
              <a:rPr lang="en-US" b="0" dirty="0">
                <a:solidFill>
                  <a:srgbClr val="9B9B9B"/>
                </a:solidFill>
              </a:rPr>
              <a:t>wave, L</a:t>
            </a:r>
            <a:r>
              <a:rPr lang="en-US" b="0" dirty="0" smtClean="0">
                <a:solidFill>
                  <a:srgbClr val="9B9B9B"/>
                </a:solidFill>
              </a:rPr>
              <a:t>=2</a:t>
            </a:r>
            <a:endParaRPr lang="en-US" b="0" dirty="0">
              <a:solidFill>
                <a:srgbClr val="9B9B9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3292841"/>
            <a:ext cx="135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9B9B9B"/>
                </a:solidFill>
              </a:rPr>
              <a:t> F-</a:t>
            </a:r>
            <a:r>
              <a:rPr lang="en-US" b="0" dirty="0">
                <a:solidFill>
                  <a:srgbClr val="9B9B9B"/>
                </a:solidFill>
              </a:rPr>
              <a:t>wave, </a:t>
            </a:r>
            <a:endParaRPr lang="en-US" b="0" dirty="0" smtClean="0">
              <a:solidFill>
                <a:srgbClr val="9B9B9B"/>
              </a:solidFill>
            </a:endParaRPr>
          </a:p>
          <a:p>
            <a:r>
              <a:rPr lang="en-US" b="0" dirty="0">
                <a:solidFill>
                  <a:srgbClr val="9B9B9B"/>
                </a:solidFill>
              </a:rPr>
              <a:t> </a:t>
            </a:r>
            <a:r>
              <a:rPr lang="en-US" b="0" dirty="0" smtClean="0">
                <a:solidFill>
                  <a:srgbClr val="9B9B9B"/>
                </a:solidFill>
              </a:rPr>
              <a:t>L=3</a:t>
            </a:r>
            <a:endParaRPr lang="en-US" b="0" dirty="0">
              <a:solidFill>
                <a:srgbClr val="9B9B9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3220833"/>
            <a:ext cx="141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9B9B9B"/>
                </a:solidFill>
              </a:rPr>
              <a:t> G</a:t>
            </a:r>
            <a:r>
              <a:rPr lang="en-US" b="0" dirty="0">
                <a:solidFill>
                  <a:srgbClr val="9B9B9B"/>
                </a:solidFill>
              </a:rPr>
              <a:t>-</a:t>
            </a:r>
            <a:r>
              <a:rPr lang="en-US" b="0" dirty="0" smtClean="0">
                <a:solidFill>
                  <a:srgbClr val="9B9B9B"/>
                </a:solidFill>
              </a:rPr>
              <a:t>wave, </a:t>
            </a:r>
          </a:p>
          <a:p>
            <a:r>
              <a:rPr lang="en-US" b="0" dirty="0">
                <a:solidFill>
                  <a:srgbClr val="9B9B9B"/>
                </a:solidFill>
              </a:rPr>
              <a:t> </a:t>
            </a:r>
            <a:r>
              <a:rPr lang="en-US" b="0" dirty="0" smtClean="0">
                <a:solidFill>
                  <a:srgbClr val="9B9B9B"/>
                </a:solidFill>
              </a:rPr>
              <a:t>L=4</a:t>
            </a:r>
            <a:endParaRPr lang="en-US" b="0" dirty="0">
              <a:solidFill>
                <a:srgbClr val="9B9B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4789" y="1425374"/>
            <a:ext cx="400110" cy="4809065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pPr algn="r"/>
            <a:r>
              <a:rPr lang="en-US" sz="1400" dirty="0" smtClean="0"/>
              <a:t>PLB 740 (2015) 303-311, </a:t>
            </a:r>
            <a:r>
              <a:rPr lang="en-US" sz="1400" dirty="0">
                <a:hlinkClick r:id="rId7"/>
              </a:rPr>
              <a:t>hep-ex/1408.4286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3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/>
          <a:stretch/>
        </p:blipFill>
        <p:spPr>
          <a:xfrm>
            <a:off x="3585209" y="895214"/>
            <a:ext cx="5558792" cy="54611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19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Status of exotic 1</a:t>
            </a:r>
            <a:r>
              <a:rPr lang="en-US" baseline="30000" dirty="0" smtClean="0">
                <a:solidFill>
                  <a:schemeClr val="accent1"/>
                </a:solidFill>
              </a:rPr>
              <a:t>-+</a:t>
            </a:r>
            <a:r>
              <a:rPr lang="en-US" dirty="0" smtClean="0">
                <a:solidFill>
                  <a:schemeClr val="accent1"/>
                </a:solidFill>
              </a:rPr>
              <a:t> wave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4" y="3818040"/>
            <a:ext cx="3886203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err="1" smtClean="0">
                <a:solidFill>
                  <a:srgbClr val="000000"/>
                </a:solidFill>
              </a:rPr>
              <a:t>again</a:t>
            </a:r>
            <a:r>
              <a:rPr lang="de-DE" sz="2000" dirty="0" smtClean="0">
                <a:solidFill>
                  <a:srgbClr val="000000"/>
                </a:solidFill>
              </a:rPr>
              <a:t>,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-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scaled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to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-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+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-</a:t>
            </a:r>
            <a:endParaRPr lang="de-DE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some differences between channels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study in different </a:t>
            </a:r>
            <a:r>
              <a:rPr lang="en-US" sz="2000" i="1" dirty="0" smtClean="0"/>
              <a:t>t’</a:t>
            </a:r>
            <a:r>
              <a:rPr lang="en-US" sz="2000" dirty="0" smtClean="0"/>
              <a:t> bins: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peak in high </a:t>
            </a:r>
            <a:r>
              <a:rPr lang="en-US" sz="2000" i="1" dirty="0" smtClean="0"/>
              <a:t>t’</a:t>
            </a:r>
            <a:r>
              <a:rPr lang="en-US" sz="2000" dirty="0" smtClean="0"/>
              <a:t> region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structure in low </a:t>
            </a:r>
            <a:r>
              <a:rPr lang="en-US" sz="2000" i="1" dirty="0" smtClean="0"/>
              <a:t>t’</a:t>
            </a:r>
            <a:r>
              <a:rPr lang="en-US" sz="2000" dirty="0" smtClean="0"/>
              <a:t>, </a:t>
            </a:r>
            <a:r>
              <a:rPr lang="en-US" sz="2000" dirty="0"/>
              <a:t> </a:t>
            </a:r>
            <a:r>
              <a:rPr lang="en-US" sz="2000" dirty="0" smtClean="0"/>
              <a:t>        non-resonant</a:t>
            </a:r>
            <a:endParaRPr lang="en-US" sz="20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9" y="912147"/>
            <a:ext cx="2997200" cy="293986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2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COMPASS - A facility to study QCD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66699" y="4220633"/>
            <a:ext cx="2641600" cy="2043112"/>
            <a:chOff x="131235" y="4169836"/>
            <a:chExt cx="2641600" cy="2043113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31235" y="4169836"/>
              <a:ext cx="2641600" cy="2043113"/>
              <a:chOff x="158" y="1752"/>
              <a:chExt cx="1664" cy="1287"/>
            </a:xfrm>
          </p:grpSpPr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1752"/>
                <a:ext cx="1633" cy="128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1383" y="1752"/>
                <a:ext cx="408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286" y="1991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sz="1600" dirty="0">
                    <a:solidFill>
                      <a:srgbClr val="CC0000"/>
                    </a:solidFill>
                  </a:rPr>
                  <a:t>(SI)DIS</a:t>
                </a:r>
              </a:p>
            </p:txBody>
          </p:sp>
        </p:grp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56816" y="4706642"/>
              <a:ext cx="5080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000" dirty="0">
                  <a:latin typeface="Symbol" charset="0"/>
                </a:rPr>
                <a:t>m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635" y="907781"/>
            <a:ext cx="33032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66"/>
              </a:buClr>
              <a:buSzPct val="120000"/>
            </a:pPr>
            <a:r>
              <a:rPr lang="de-DE" sz="2000" dirty="0"/>
              <a:t>Large Q</a:t>
            </a:r>
            <a:r>
              <a:rPr lang="de-DE" sz="2000" dirty="0" smtClean="0"/>
              <a:t>²: </a:t>
            </a:r>
          </a:p>
          <a:p>
            <a:pPr>
              <a:buClr>
                <a:srgbClr val="000066"/>
              </a:buClr>
              <a:buSzPct val="120000"/>
            </a:pPr>
            <a:r>
              <a:rPr lang="de-DE" sz="2000" dirty="0" err="1" smtClean="0">
                <a:solidFill>
                  <a:srgbClr val="FF0000"/>
                </a:solidFill>
              </a:rPr>
              <a:t>Nucleon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structure</a:t>
            </a:r>
            <a:endParaRPr lang="de-DE" sz="2000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r>
              <a:rPr lang="de-DE" sz="2000" b="0" dirty="0" err="1" smtClean="0"/>
              <a:t>Helicitiy</a:t>
            </a:r>
            <a:r>
              <a:rPr lang="de-DE" sz="2000" b="0" dirty="0"/>
              <a:t>, </a:t>
            </a:r>
            <a:r>
              <a:rPr lang="de-DE" sz="2000" b="0" dirty="0" err="1"/>
              <a:t>transversity</a:t>
            </a:r>
            <a:r>
              <a:rPr lang="de-DE" sz="2000" b="0" dirty="0"/>
              <a:t> PDFs</a:t>
            </a:r>
            <a:endParaRPr lang="de-DE" sz="2000" b="0" i="1" dirty="0"/>
          </a:p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r>
              <a:rPr lang="de-DE" sz="2000" dirty="0" smtClean="0"/>
              <a:t>TMDs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b="0" dirty="0" smtClean="0"/>
              <a:t>GPDs (</a:t>
            </a:r>
            <a:r>
              <a:rPr lang="de-DE" sz="2000" dirty="0" smtClean="0"/>
              <a:t>2015-17</a:t>
            </a:r>
            <a:r>
              <a:rPr lang="de-DE" sz="2000" b="0" dirty="0" smtClean="0"/>
              <a:t>)</a:t>
            </a:r>
            <a:endParaRPr lang="de-DE" sz="2000" b="0" i="1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32430" y="907781"/>
            <a:ext cx="314701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66"/>
              </a:buClr>
              <a:buSzPct val="120000"/>
            </a:pPr>
            <a:r>
              <a:rPr lang="de-DE" sz="2000" dirty="0"/>
              <a:t>Low Q²: </a:t>
            </a:r>
          </a:p>
          <a:p>
            <a:pPr>
              <a:buClr>
                <a:srgbClr val="000066"/>
              </a:buClr>
              <a:buSzPct val="120000"/>
            </a:pPr>
            <a:r>
              <a:rPr lang="de-DE" sz="2000" dirty="0" err="1">
                <a:solidFill>
                  <a:srgbClr val="008000"/>
                </a:solidFill>
              </a:rPr>
              <a:t>Spectroscopy</a:t>
            </a:r>
            <a:endParaRPr lang="de-DE" sz="2000" dirty="0">
              <a:solidFill>
                <a:srgbClr val="008000"/>
              </a:solidFill>
            </a:endParaRPr>
          </a:p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r>
              <a:rPr lang="de-DE" sz="2000" dirty="0" err="1" smtClean="0"/>
              <a:t>H</a:t>
            </a:r>
            <a:r>
              <a:rPr lang="de-DE" sz="2000" b="0" dirty="0" err="1" smtClean="0"/>
              <a:t>adronic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mass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spectrum</a:t>
            </a:r>
            <a:endParaRPr lang="de-DE" sz="2000" b="0" i="1" dirty="0"/>
          </a:p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r>
              <a:rPr lang="de-DE" sz="2000" b="0" dirty="0" err="1" smtClean="0"/>
              <a:t>Gluonic</a:t>
            </a:r>
            <a:r>
              <a:rPr lang="de-DE" sz="2000" b="0" dirty="0" smtClean="0"/>
              <a:t> </a:t>
            </a:r>
            <a:r>
              <a:rPr lang="de-DE" sz="2000" b="0" dirty="0" err="1"/>
              <a:t>excitations</a:t>
            </a:r>
            <a:r>
              <a:rPr lang="de-DE" sz="2000" b="0" dirty="0"/>
              <a:t> </a:t>
            </a:r>
            <a:r>
              <a:rPr lang="de-DE" sz="2000" b="0" dirty="0" smtClean="0"/>
              <a:t>/ </a:t>
            </a:r>
          </a:p>
          <a:p>
            <a:pPr>
              <a:buClr>
                <a:srgbClr val="000090"/>
              </a:buClr>
              <a:buSzPct val="120000"/>
            </a:pPr>
            <a:r>
              <a:rPr lang="de-DE" sz="2000" dirty="0"/>
              <a:t> </a:t>
            </a:r>
            <a:r>
              <a:rPr lang="de-DE" sz="2000" dirty="0" smtClean="0"/>
              <a:t>      </a:t>
            </a:r>
            <a:r>
              <a:rPr lang="de-DE" sz="2000" b="0" dirty="0" err="1" smtClean="0"/>
              <a:t>spin</a:t>
            </a:r>
            <a:r>
              <a:rPr lang="de-DE" sz="2000" b="0" dirty="0" err="1"/>
              <a:t>-</a:t>
            </a:r>
            <a:r>
              <a:rPr lang="de-DE" sz="2000" b="0" dirty="0" err="1" smtClean="0"/>
              <a:t>exotics</a:t>
            </a:r>
            <a:endParaRPr lang="de-DE" sz="2000" b="0" i="1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316979" y="911354"/>
            <a:ext cx="28648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66"/>
              </a:buClr>
              <a:buSzPct val="120000"/>
            </a:pPr>
            <a:r>
              <a:rPr lang="de-DE" sz="2000" dirty="0" err="1"/>
              <a:t>Very</a:t>
            </a:r>
            <a:r>
              <a:rPr lang="de-DE" sz="2000" dirty="0"/>
              <a:t> </a:t>
            </a:r>
            <a:r>
              <a:rPr lang="de-DE" sz="2000" dirty="0" err="1"/>
              <a:t>low</a:t>
            </a:r>
            <a:r>
              <a:rPr lang="de-DE" sz="2000" dirty="0"/>
              <a:t> Q²: </a:t>
            </a:r>
          </a:p>
          <a:p>
            <a:pPr>
              <a:buClr>
                <a:srgbClr val="000066"/>
              </a:buClr>
              <a:buSzPct val="120000"/>
            </a:pPr>
            <a:r>
              <a:rPr lang="de-DE" sz="2000" dirty="0" err="1">
                <a:solidFill>
                  <a:schemeClr val="accent1"/>
                </a:solidFill>
              </a:rPr>
              <a:t>Chiral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dynamics</a:t>
            </a:r>
            <a:endParaRPr lang="de-DE" sz="2000" dirty="0">
              <a:solidFill>
                <a:schemeClr val="accent1"/>
              </a:solidFill>
            </a:endParaRPr>
          </a:p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r>
              <a:rPr lang="de-DE" sz="2000" dirty="0" smtClean="0"/>
              <a:t>π </a:t>
            </a:r>
            <a:r>
              <a:rPr lang="de-DE" sz="2000" dirty="0" err="1" smtClean="0"/>
              <a:t>and</a:t>
            </a:r>
            <a:r>
              <a:rPr lang="de-DE" sz="2000" b="0" dirty="0" smtClean="0"/>
              <a:t> K </a:t>
            </a:r>
            <a:r>
              <a:rPr lang="de-DE" sz="2000" b="0" dirty="0" err="1" smtClean="0"/>
              <a:t>polarisibilities</a:t>
            </a:r>
            <a:endParaRPr lang="de-DE" sz="2000" b="0" dirty="0" smtClean="0"/>
          </a:p>
          <a:p>
            <a:pPr marL="342900" indent="-342900">
              <a:buClr>
                <a:srgbClr val="000090"/>
              </a:buClr>
              <a:buSzPct val="120000"/>
              <a:buFont typeface="Arial"/>
              <a:buChar char="•"/>
            </a:pPr>
            <a:r>
              <a:rPr lang="de-DE" sz="2000" dirty="0" err="1" smtClean="0"/>
              <a:t>radiative</a:t>
            </a:r>
            <a:r>
              <a:rPr lang="de-DE" sz="2000" dirty="0" smtClean="0"/>
              <a:t> </a:t>
            </a:r>
            <a:r>
              <a:rPr lang="de-DE" sz="2000" dirty="0" err="1" smtClean="0"/>
              <a:t>widths</a:t>
            </a:r>
            <a:endParaRPr lang="de-DE" sz="20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3266320" y="4689707"/>
            <a:ext cx="2711423" cy="1734375"/>
            <a:chOff x="2966664" y="2988659"/>
            <a:chExt cx="2638944" cy="1785935"/>
          </a:xfrm>
        </p:grpSpPr>
        <p:pic>
          <p:nvPicPr>
            <p:cNvPr id="18" name="Picture 15" descr="central_produ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" b="3467"/>
            <a:stretch>
              <a:fillRect/>
            </a:stretch>
          </p:blipFill>
          <p:spPr bwMode="auto">
            <a:xfrm>
              <a:off x="2966664" y="2988659"/>
              <a:ext cx="2638944" cy="1785935"/>
            </a:xfrm>
            <a:prstGeom prst="rect">
              <a:avLst/>
            </a:prstGeom>
            <a:noFill/>
            <a:ln w="317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014819" y="3479733"/>
              <a:ext cx="8734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008000"/>
                  </a:solidFill>
                </a:rPr>
                <a:t>Central </a:t>
              </a:r>
            </a:p>
            <a:p>
              <a:r>
                <a:rPr lang="de-DE" sz="1200" dirty="0" err="1">
                  <a:solidFill>
                    <a:srgbClr val="008000"/>
                  </a:solidFill>
                </a:rPr>
                <a:t>Production</a:t>
              </a:r>
              <a:endParaRPr lang="de-DE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1189" b="4115"/>
          <a:stretch>
            <a:fillRect/>
          </a:stretch>
        </p:blipFill>
        <p:spPr bwMode="auto">
          <a:xfrm>
            <a:off x="6364883" y="2538997"/>
            <a:ext cx="2663825" cy="1701800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23965" y="2538997"/>
            <a:ext cx="2753779" cy="2019216"/>
            <a:chOff x="323850" y="2734740"/>
            <a:chExt cx="2753779" cy="201921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23850" y="3068638"/>
              <a:ext cx="71438" cy="14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18" descr="diffractive_product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49" b="-7086"/>
            <a:stretch>
              <a:fillRect/>
            </a:stretch>
          </p:blipFill>
          <p:spPr bwMode="auto">
            <a:xfrm>
              <a:off x="366206" y="2734740"/>
              <a:ext cx="2711423" cy="201921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8000"/>
              </a:solidFill>
              <a:miter lim="800000"/>
              <a:headEnd/>
              <a:tailEnd/>
            </a:ln>
            <a:extLst/>
          </p:spPr>
        </p:pic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984848" y="4293116"/>
              <a:ext cx="84462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200" dirty="0" err="1">
                  <a:solidFill>
                    <a:srgbClr val="008000"/>
                  </a:solidFill>
                </a:rPr>
                <a:t>Diffraction</a:t>
              </a:r>
              <a:endParaRPr lang="de-DE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538997"/>
            <a:ext cx="2590801" cy="152876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32741" y="3038298"/>
            <a:ext cx="13097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000" dirty="0" smtClean="0">
                <a:latin typeface="Symbol" charset="0"/>
              </a:rPr>
              <a:t>π</a:t>
            </a:r>
            <a:endParaRPr lang="de-DE" sz="1000" dirty="0">
              <a:latin typeface="Symbol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37154" y="3537969"/>
            <a:ext cx="13097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000" dirty="0" smtClean="0"/>
              <a:t>p</a:t>
            </a:r>
            <a:endParaRPr lang="de-DE" sz="1000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508650" y="2567042"/>
            <a:ext cx="41089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CC0000"/>
                </a:solidFill>
              </a:rPr>
              <a:t>DY</a:t>
            </a:r>
            <a:endParaRPr lang="de-DE" sz="1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20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Status of exotic 1</a:t>
            </a:r>
            <a:r>
              <a:rPr lang="en-US" baseline="30000" dirty="0" smtClean="0">
                <a:solidFill>
                  <a:schemeClr val="accent1"/>
                </a:solidFill>
              </a:rPr>
              <a:t>-+</a:t>
            </a:r>
            <a:r>
              <a:rPr lang="en-US" dirty="0" smtClean="0">
                <a:solidFill>
                  <a:schemeClr val="accent1"/>
                </a:solidFill>
              </a:rPr>
              <a:t> wave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589" y="4658836"/>
            <a:ext cx="568367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MC data </a:t>
            </a:r>
            <a:r>
              <a:rPr lang="en-US" sz="2000" dirty="0" smtClean="0">
                <a:solidFill>
                  <a:srgbClr val="000000"/>
                </a:solidFill>
              </a:rPr>
              <a:t>generated with Deck-amplitude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analysed</a:t>
            </a:r>
            <a:r>
              <a:rPr lang="en-US" sz="2000" dirty="0" smtClean="0">
                <a:solidFill>
                  <a:srgbClr val="000000"/>
                </a:solidFill>
              </a:rPr>
              <a:t> like real data and scaled to integrated intensity of each </a:t>
            </a:r>
            <a:r>
              <a:rPr lang="en-US" sz="2000" i="1" dirty="0" smtClean="0">
                <a:solidFill>
                  <a:srgbClr val="000000"/>
                </a:solidFill>
              </a:rPr>
              <a:t>t’</a:t>
            </a:r>
            <a:r>
              <a:rPr lang="en-US" sz="2000" dirty="0" smtClean="0">
                <a:solidFill>
                  <a:srgbClr val="000000"/>
                </a:solidFill>
              </a:rPr>
              <a:t> bins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to be included in PWA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2" y="812679"/>
            <a:ext cx="7958669" cy="384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75" y="4710978"/>
            <a:ext cx="3043767" cy="1650042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1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131"/>
            <a:ext cx="3614058" cy="2108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21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Very low </a:t>
            </a:r>
            <a:r>
              <a:rPr lang="en-US" i="1" dirty="0" smtClean="0">
                <a:solidFill>
                  <a:schemeClr val="accent1"/>
                </a:solidFill>
              </a:rPr>
              <a:t>t’</a:t>
            </a:r>
            <a:r>
              <a:rPr lang="en-US" dirty="0" smtClean="0">
                <a:solidFill>
                  <a:schemeClr val="accent1"/>
                </a:solidFill>
              </a:rPr>
              <a:t> region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44661" y="1538931"/>
            <a:ext cx="568367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study resonances with electromagnetic probes, but “inverted”: </a:t>
            </a:r>
            <a:r>
              <a:rPr lang="de-DE" sz="2000" dirty="0" smtClean="0">
                <a:solidFill>
                  <a:srgbClr val="000000"/>
                </a:solidFill>
              </a:rPr>
              <a:t>Coulomb </a:t>
            </a:r>
            <a:r>
              <a:rPr lang="de-DE" sz="2000" dirty="0" err="1" smtClean="0">
                <a:solidFill>
                  <a:srgbClr val="000000"/>
                </a:solidFill>
              </a:rPr>
              <a:t>field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of</a:t>
            </a:r>
            <a:r>
              <a:rPr lang="de-DE" sz="2000" dirty="0" smtClean="0">
                <a:solidFill>
                  <a:srgbClr val="000000"/>
                </a:solidFill>
              </a:rPr>
              <a:t> heavy </a:t>
            </a:r>
            <a:r>
              <a:rPr lang="de-DE" sz="2000" dirty="0" err="1" smtClean="0">
                <a:solidFill>
                  <a:srgbClr val="000000"/>
                </a:solidFill>
              </a:rPr>
              <a:t>target</a:t>
            </a:r>
            <a:r>
              <a:rPr lang="de-DE" sz="2000" dirty="0" smtClean="0">
                <a:solidFill>
                  <a:srgbClr val="000000"/>
                </a:solidFill>
              </a:rPr>
              <a:t> (</a:t>
            </a:r>
            <a:r>
              <a:rPr lang="de-DE" sz="2000" dirty="0" err="1" smtClean="0">
                <a:solidFill>
                  <a:srgbClr val="000000"/>
                </a:solidFill>
              </a:rPr>
              <a:t>Pb</a:t>
            </a:r>
            <a:r>
              <a:rPr lang="de-DE" sz="2000" dirty="0" smtClean="0">
                <a:solidFill>
                  <a:srgbClr val="000000"/>
                </a:solidFill>
              </a:rPr>
              <a:t>) </a:t>
            </a:r>
            <a:r>
              <a:rPr lang="de-DE" sz="2000" dirty="0" err="1" smtClean="0">
                <a:solidFill>
                  <a:srgbClr val="000000"/>
                </a:solidFill>
              </a:rPr>
              <a:t>becomes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photon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target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t‘</a:t>
            </a:r>
            <a:r>
              <a:rPr lang="de-DE" sz="2000" dirty="0">
                <a:solidFill>
                  <a:srgbClr val="000000"/>
                </a:solidFill>
              </a:rPr>
              <a:t> &lt; 0.001 (</a:t>
            </a:r>
            <a:r>
              <a:rPr lang="de-DE" sz="2000" dirty="0" err="1">
                <a:solidFill>
                  <a:srgbClr val="000000"/>
                </a:solidFill>
              </a:rPr>
              <a:t>GeV</a:t>
            </a:r>
            <a:r>
              <a:rPr lang="de-DE" sz="2000" dirty="0">
                <a:solidFill>
                  <a:srgbClr val="000000"/>
                </a:solidFill>
              </a:rPr>
              <a:t>/</a:t>
            </a:r>
            <a:r>
              <a:rPr lang="de-DE" sz="2000" i="1" dirty="0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baseline="30000" dirty="0" smtClean="0">
                <a:solidFill>
                  <a:srgbClr val="000000"/>
                </a:solidFill>
              </a:rPr>
              <a:t>2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682" y="3829162"/>
            <a:ext cx="811311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Analysis: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photo-production (</a:t>
            </a:r>
            <a:r>
              <a:rPr lang="en-US" sz="2000" dirty="0" err="1" smtClean="0">
                <a:solidFill>
                  <a:srgbClr val="000000"/>
                </a:solidFill>
              </a:rPr>
              <a:t>Primakoff</a:t>
            </a:r>
            <a:r>
              <a:rPr lang="en-US" sz="2000" dirty="0" smtClean="0">
                <a:solidFill>
                  <a:srgbClr val="000000"/>
                </a:solidFill>
              </a:rPr>
              <a:t>): cross section proportional to e</a:t>
            </a:r>
            <a:r>
              <a:rPr lang="en-US" sz="2000" baseline="30000" dirty="0" smtClean="0">
                <a:solidFill>
                  <a:srgbClr val="000000"/>
                </a:solidFill>
              </a:rPr>
              <a:t>-</a:t>
            </a:r>
            <a:r>
              <a:rPr lang="en-US" sz="2000" baseline="30000" dirty="0">
                <a:solidFill>
                  <a:srgbClr val="000000"/>
                </a:solidFill>
              </a:rPr>
              <a:t>a</a:t>
            </a:r>
            <a:r>
              <a:rPr lang="en-US" sz="2000" baseline="30000" dirty="0" smtClean="0">
                <a:solidFill>
                  <a:srgbClr val="000000"/>
                </a:solidFill>
              </a:rPr>
              <a:t>t’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diffractive production: </a:t>
            </a:r>
            <a:r>
              <a:rPr lang="en-US" sz="2000" dirty="0">
                <a:solidFill>
                  <a:srgbClr val="000000"/>
                </a:solidFill>
              </a:rPr>
              <a:t>cross section proportional </a:t>
            </a:r>
            <a:r>
              <a:rPr lang="en-US" sz="2000" dirty="0" smtClean="0">
                <a:solidFill>
                  <a:srgbClr val="000000"/>
                </a:solidFill>
              </a:rPr>
              <a:t>to (t’)</a:t>
            </a:r>
            <a:r>
              <a:rPr lang="en-US" sz="2000" baseline="30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aseline="30000" dirty="0">
                <a:solidFill>
                  <a:srgbClr val="000000"/>
                </a:solidFill>
              </a:rPr>
              <a:t>-</a:t>
            </a:r>
            <a:r>
              <a:rPr lang="en-US" sz="2000" baseline="30000" dirty="0" err="1" smtClean="0">
                <a:solidFill>
                  <a:srgbClr val="000000"/>
                </a:solidFill>
              </a:rPr>
              <a:t>bt</a:t>
            </a:r>
            <a:r>
              <a:rPr lang="en-US" sz="2000" baseline="30000" dirty="0" smtClean="0">
                <a:solidFill>
                  <a:srgbClr val="000000"/>
                </a:solidFill>
              </a:rPr>
              <a:t>’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distinguish by spin projection M with partial wave analysis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include chiral amplitude in PWA instead of isobars for very low masses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1"/>
                </a:solidFill>
              </a:rPr>
              <a:t>Radiative</a:t>
            </a:r>
            <a:r>
              <a:rPr lang="en-US" dirty="0" smtClean="0">
                <a:solidFill>
                  <a:schemeClr val="accent1"/>
                </a:solidFill>
              </a:rPr>
              <a:t> widths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2" y="1124744"/>
            <a:ext cx="3984443" cy="2592288"/>
          </a:xfrm>
          <a:prstGeom prst="rect">
            <a:avLst/>
          </a:prstGeom>
        </p:spPr>
      </p:pic>
      <p:pic>
        <p:nvPicPr>
          <p:cNvPr id="11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752032" cy="2695023"/>
          </a:xfrm>
          <a:prstGeom prst="rect">
            <a:avLst/>
          </a:prstGeom>
        </p:spPr>
      </p:pic>
      <p:pic>
        <p:nvPicPr>
          <p:cNvPr id="16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84" y="1103489"/>
            <a:ext cx="3961385" cy="260008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7" name="Bild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3822700" cy="2723587"/>
          </a:xfrm>
          <a:prstGeom prst="rect">
            <a:avLst/>
          </a:prstGeom>
        </p:spPr>
      </p:pic>
      <p:sp>
        <p:nvSpPr>
          <p:cNvPr id="18" name="Textfeld 10"/>
          <p:cNvSpPr txBox="1"/>
          <p:nvPr/>
        </p:nvSpPr>
        <p:spPr>
          <a:xfrm>
            <a:off x="2590652" y="5241641"/>
            <a:ext cx="9811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(1320) </a:t>
            </a:r>
          </a:p>
        </p:txBody>
      </p:sp>
      <p:sp>
        <p:nvSpPr>
          <p:cNvPr id="19" name="Textfeld 11"/>
          <p:cNvSpPr txBox="1"/>
          <p:nvPr/>
        </p:nvSpPr>
        <p:spPr>
          <a:xfrm>
            <a:off x="5581287" y="4872309"/>
            <a:ext cx="9973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(1670)   </a:t>
            </a:r>
          </a:p>
        </p:txBody>
      </p:sp>
      <p:sp>
        <p:nvSpPr>
          <p:cNvPr id="20" name="Textfeld 12"/>
          <p:cNvSpPr txBox="1"/>
          <p:nvPr/>
        </p:nvSpPr>
        <p:spPr>
          <a:xfrm flipH="1">
            <a:off x="4571999" y="6232996"/>
            <a:ext cx="407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E2 transition observed for mesons</a:t>
            </a:r>
            <a:endParaRPr lang="en-US" dirty="0"/>
          </a:p>
        </p:txBody>
      </p:sp>
      <p:pic>
        <p:nvPicPr>
          <p:cNvPr id="21" name="Bild 13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95061" y="3461530"/>
            <a:ext cx="1242561" cy="287251"/>
          </a:xfrm>
          <a:prstGeom prst="rect">
            <a:avLst/>
          </a:prstGeom>
        </p:spPr>
      </p:pic>
      <p:pic>
        <p:nvPicPr>
          <p:cNvPr id="22" name="Bild 14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616258" y="3526707"/>
            <a:ext cx="1684164" cy="2366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3" name="Textfeld 16"/>
          <p:cNvSpPr txBox="1"/>
          <p:nvPr/>
        </p:nvSpPr>
        <p:spPr>
          <a:xfrm>
            <a:off x="1835696" y="6237312"/>
            <a:ext cx="14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 transition</a:t>
            </a:r>
            <a:endParaRPr lang="en-US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446023" y="944710"/>
            <a:ext cx="2685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 dirty="0">
                <a:latin typeface="Times New Roman" charset="0"/>
              </a:rPr>
              <a:t>[</a:t>
            </a:r>
            <a:r>
              <a:rPr lang="de-DE" sz="1200" b="0" dirty="0" err="1">
                <a:latin typeface="Times New Roman" charset="0"/>
              </a:rPr>
              <a:t>hep</a:t>
            </a:r>
            <a:r>
              <a:rPr lang="de-DE" sz="1200" b="0" dirty="0">
                <a:latin typeface="Times New Roman" charset="0"/>
              </a:rPr>
              <a:t>-ex/1403.2644,</a:t>
            </a:r>
            <a:r>
              <a:rPr lang="de-DE" sz="1200" b="0" dirty="0" smtClean="0">
                <a:latin typeface="Times New Roman" charset="0"/>
              </a:rPr>
              <a:t> EPJ A </a:t>
            </a:r>
            <a:r>
              <a:rPr lang="de-DE" sz="1200" b="0" dirty="0">
                <a:latin typeface="Times New Roman" charset="0"/>
              </a:rPr>
              <a:t>50 (2014) 79</a:t>
            </a:r>
            <a:r>
              <a:rPr lang="de-DE" sz="1200" b="0" dirty="0" smtClean="0">
                <a:latin typeface="Times New Roman" charset="0"/>
              </a:rPr>
              <a:t>]</a:t>
            </a:r>
            <a:endParaRPr lang="de-DE" sz="1200" b="0" dirty="0">
              <a:latin typeface="Times New Roman" charset="0"/>
            </a:endParaRPr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BB7B1-5667-4156-BA0C-1214E9CD170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474881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70" y="1049863"/>
            <a:ext cx="6415024" cy="52144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23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Central Production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765" y="3774133"/>
            <a:ext cx="568367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“glue-rich” process: search for </a:t>
            </a:r>
            <a:r>
              <a:rPr lang="en-US" sz="2000" dirty="0" err="1" smtClean="0">
                <a:solidFill>
                  <a:srgbClr val="000000"/>
                </a:solidFill>
              </a:rPr>
              <a:t>glueballs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mass-dependent fits with phases available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(980),</a:t>
            </a:r>
            <a:r>
              <a:rPr lang="en-US" sz="2000" dirty="0">
                <a:solidFill>
                  <a:srgbClr val="000000"/>
                </a:solidFill>
              </a:rPr>
              <a:t> f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(1500),</a:t>
            </a:r>
            <a:r>
              <a:rPr lang="en-US" sz="2000" dirty="0">
                <a:solidFill>
                  <a:srgbClr val="000000"/>
                </a:solidFill>
              </a:rPr>
              <a:t> f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(1710) found, hints for further states beyond 2 </a:t>
            </a:r>
            <a:r>
              <a:rPr lang="en-US" sz="2000" dirty="0" err="1" smtClean="0">
                <a:solidFill>
                  <a:srgbClr val="000000"/>
                </a:solidFill>
              </a:rPr>
              <a:t>GeV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endParaRPr lang="de-DE" sz="2000" baseline="30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err="1" smtClean="0">
                <a:solidFill>
                  <a:srgbClr val="000000"/>
                </a:solidFill>
              </a:rPr>
              <a:t>analysis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improved</a:t>
            </a:r>
            <a:r>
              <a:rPr lang="de-DE" sz="2000" dirty="0" smtClean="0">
                <a:solidFill>
                  <a:srgbClr val="000000"/>
                </a:solidFill>
              </a:rPr>
              <a:t> (</a:t>
            </a:r>
            <a:r>
              <a:rPr lang="de-DE" sz="2000" dirty="0" err="1" smtClean="0">
                <a:solidFill>
                  <a:srgbClr val="000000"/>
                </a:solidFill>
              </a:rPr>
              <a:t>handling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of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ambiguities</a:t>
            </a:r>
            <a:r>
              <a:rPr lang="de-DE" sz="2000" dirty="0" smtClean="0">
                <a:solidFill>
                  <a:srgbClr val="000000"/>
                </a:solidFill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</a:rPr>
              <a:t>model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dependence</a:t>
            </a:r>
            <a:r>
              <a:rPr lang="de-DE" sz="2000" dirty="0" smtClean="0">
                <a:solidFill>
                  <a:srgbClr val="000000"/>
                </a:solidFill>
              </a:rPr>
              <a:t>)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36" name="Picture 15" descr="central_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b="3467"/>
          <a:stretch>
            <a:fillRect/>
          </a:stretch>
        </p:blipFill>
        <p:spPr bwMode="auto">
          <a:xfrm>
            <a:off x="0" y="1337733"/>
            <a:ext cx="2775825" cy="187857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283" y="1502309"/>
            <a:ext cx="3480231" cy="1799691"/>
          </a:xfrm>
          <a:prstGeom prst="rect">
            <a:avLst/>
          </a:prstGeom>
          <a:noFill/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BB7B1-5667-4156-BA0C-1214E9CD170A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/>
          <a:stretch/>
        </p:blipFill>
        <p:spPr>
          <a:xfrm>
            <a:off x="284842" y="3908022"/>
            <a:ext cx="3999286" cy="26657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54399" y="1115041"/>
            <a:ext cx="560103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sizable cross section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fr-FR" sz="1400" dirty="0" smtClean="0"/>
              <a:t>Q</a:t>
            </a:r>
            <a:r>
              <a:rPr lang="fr-FR" sz="1400" dirty="0"/>
              <a:t>.-Y. Lin et </a:t>
            </a:r>
            <a:r>
              <a:rPr lang="fr-FR" sz="1400" dirty="0" smtClean="0"/>
              <a:t>al., PRD 88 114009 </a:t>
            </a:r>
            <a:r>
              <a:rPr lang="fr-FR" sz="1400" dirty="0"/>
              <a:t>(</a:t>
            </a:r>
            <a:r>
              <a:rPr lang="fr-FR" sz="1400" dirty="0" smtClean="0"/>
              <a:t>2013)]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branching ratio seems to be small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search with exclusive J/</a:t>
            </a:r>
            <a:r>
              <a:rPr lang="en-US" sz="2000" dirty="0" err="1">
                <a:latin typeface="Symbol" charset="2"/>
                <a:cs typeface="Symbol" charset="2"/>
              </a:rPr>
              <a:t>ψ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π</a:t>
            </a:r>
            <a:r>
              <a:rPr lang="en-US" sz="2000" baseline="30000" dirty="0">
                <a:solidFill>
                  <a:srgbClr val="000000"/>
                </a:solidFill>
              </a:rPr>
              <a:t>±</a:t>
            </a:r>
            <a:r>
              <a:rPr lang="en-US" sz="2000" dirty="0" smtClean="0">
                <a:solidFill>
                  <a:srgbClr val="000000"/>
                </a:solidFill>
              </a:rPr>
              <a:t>, J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latin typeface="Symbol" charset="2"/>
                <a:cs typeface="Symbol" charset="2"/>
              </a:rPr>
              <a:t>ψ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-&gt; µµ production in </a:t>
            </a:r>
            <a:r>
              <a:rPr lang="en-US" sz="2000" dirty="0" err="1" smtClean="0">
                <a:solidFill>
                  <a:srgbClr val="000000"/>
                </a:solidFill>
              </a:rPr>
              <a:t>muon</a:t>
            </a:r>
            <a:r>
              <a:rPr lang="en-US" sz="2000" dirty="0" smtClean="0">
                <a:solidFill>
                  <a:srgbClr val="000000"/>
                </a:solidFill>
              </a:rPr>
              <a:t> beam data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normalise</a:t>
            </a:r>
            <a:r>
              <a:rPr lang="en-US" sz="2000" dirty="0" smtClean="0">
                <a:solidFill>
                  <a:srgbClr val="000000"/>
                </a:solidFill>
              </a:rPr>
              <a:t> to µN </a:t>
            </a:r>
            <a:r>
              <a:rPr lang="en-US" sz="2000" dirty="0">
                <a:solidFill>
                  <a:srgbClr val="000000"/>
                </a:solidFill>
              </a:rPr>
              <a:t>-&gt; J/</a:t>
            </a:r>
            <a:r>
              <a:rPr lang="en-US" sz="2000" dirty="0" err="1">
                <a:latin typeface="Symbol" charset="2"/>
                <a:cs typeface="Symbol" charset="2"/>
              </a:rPr>
              <a:t>ψ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N cross section (acceptances cancel largely, only acceptance for π</a:t>
            </a:r>
            <a:r>
              <a:rPr lang="en-US" sz="2000" baseline="30000" dirty="0">
                <a:solidFill>
                  <a:srgbClr val="000000"/>
                </a:solidFill>
              </a:rPr>
              <a:t>±</a:t>
            </a:r>
            <a:r>
              <a:rPr lang="en-US" sz="2000" dirty="0" smtClean="0">
                <a:cs typeface="Symbol" charset="2"/>
              </a:rPr>
              <a:t> left)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Search for </a:t>
            </a:r>
            <a:r>
              <a:rPr lang="en-US" dirty="0" err="1" smtClean="0">
                <a:solidFill>
                  <a:schemeClr val="accent1"/>
                </a:solidFill>
              </a:rPr>
              <a:t>Z</a:t>
            </a:r>
            <a:r>
              <a:rPr lang="en-US" baseline="-25000" dirty="0" err="1" smtClean="0">
                <a:solidFill>
                  <a:schemeClr val="accent1"/>
                </a:solidFill>
              </a:rPr>
              <a:t>c</a:t>
            </a:r>
            <a:r>
              <a:rPr lang="en-US" baseline="30000" dirty="0" smtClean="0">
                <a:solidFill>
                  <a:srgbClr val="4F81BD"/>
                </a:solidFill>
              </a:rPr>
              <a:t>±</a:t>
            </a:r>
            <a:r>
              <a:rPr lang="en-US" dirty="0" smtClean="0">
                <a:solidFill>
                  <a:schemeClr val="accent1"/>
                </a:solidFill>
              </a:rPr>
              <a:t>(3900)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416" y="3911601"/>
            <a:ext cx="4122350" cy="2597149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441015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4BB7B1-5667-4156-BA0C-1214E9CD170A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5874" y="807125"/>
            <a:ext cx="5596318" cy="3969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6005" y="1155692"/>
            <a:ext cx="389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 742 (2015) 330, </a:t>
            </a:r>
            <a:r>
              <a:rPr lang="en-US" dirty="0">
                <a:hlinkClick r:id="rId3"/>
              </a:rPr>
              <a:t>hep-ex/1407.6186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1293" y="4423946"/>
            <a:ext cx="7319774" cy="21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endParaRPr lang="en-US" sz="800" dirty="0" smtClean="0">
              <a:cs typeface="Symbol" charset="2"/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                                                                   &lt; 3.7 10</a:t>
            </a:r>
            <a:r>
              <a:rPr lang="en-US" sz="2000" baseline="30000" dirty="0" smtClean="0">
                <a:cs typeface="Symbol" charset="2"/>
              </a:rPr>
              <a:t>-3</a:t>
            </a:r>
          </a:p>
          <a:p>
            <a:pPr>
              <a:lnSpc>
                <a:spcPct val="130000"/>
              </a:lnSpc>
              <a:buClr>
                <a:srgbClr val="000066"/>
              </a:buClr>
            </a:pPr>
            <a:endParaRPr lang="en-US" sz="2000" baseline="30000" dirty="0">
              <a:cs typeface="Symbol" charset="2"/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 </a:t>
            </a:r>
            <a:r>
              <a:rPr lang="en-US" sz="2000" dirty="0">
                <a:solidFill>
                  <a:srgbClr val="000000"/>
                </a:solidFill>
              </a:rPr>
              <a:t>NA14 cross section for µN -&gt; J/</a:t>
            </a:r>
            <a:r>
              <a:rPr lang="en-US" sz="2000" dirty="0" err="1">
                <a:latin typeface="Symbol" charset="2"/>
                <a:cs typeface="Symbol" charset="2"/>
              </a:rPr>
              <a:t>ψ</a:t>
            </a:r>
            <a:r>
              <a:rPr lang="en-US" sz="2000" dirty="0">
                <a:cs typeface="Symbol" charset="2"/>
              </a:rPr>
              <a:t> N for </a:t>
            </a:r>
            <a:r>
              <a:rPr lang="en-US" sz="2000" dirty="0" err="1" smtClean="0">
                <a:cs typeface="Symbol" charset="2"/>
              </a:rPr>
              <a:t>normalisation</a:t>
            </a:r>
            <a:r>
              <a:rPr lang="en-US" sz="2000" dirty="0" smtClean="0">
                <a:cs typeface="Symbol" charset="2"/>
              </a:rPr>
              <a:t>:</a:t>
            </a:r>
            <a:endParaRPr lang="en-US" sz="2000" dirty="0">
              <a:cs typeface="Symbol" charset="2"/>
            </a:endParaRPr>
          </a:p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en-US" sz="2000" dirty="0" smtClean="0">
                <a:cs typeface="Symbol" charset="2"/>
              </a:rPr>
              <a:t>                                                                            &lt; 52 </a:t>
            </a:r>
            <a:r>
              <a:rPr lang="en-US" sz="2000" dirty="0" err="1" smtClean="0">
                <a:cs typeface="Symbol" charset="2"/>
              </a:rPr>
              <a:t>pb</a:t>
            </a:r>
            <a:endParaRPr lang="en-US" sz="2000" dirty="0" smtClean="0">
              <a:cs typeface="Symbol" charset="2"/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Conclusion: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c</a:t>
            </a:r>
            <a:r>
              <a:rPr lang="en-US" sz="2000" baseline="30000" dirty="0"/>
              <a:t>±</a:t>
            </a:r>
            <a:r>
              <a:rPr lang="en-US" sz="2000" dirty="0"/>
              <a:t>(3900</a:t>
            </a:r>
            <a:r>
              <a:rPr lang="en-US" sz="2000" dirty="0" smtClean="0"/>
              <a:t>) -&gt; </a:t>
            </a:r>
            <a:r>
              <a:rPr lang="en-US" sz="2000" dirty="0">
                <a:solidFill>
                  <a:srgbClr val="000000"/>
                </a:solidFill>
              </a:rPr>
              <a:t>&gt; J/</a:t>
            </a:r>
            <a:r>
              <a:rPr lang="en-US" sz="2000" dirty="0" err="1">
                <a:latin typeface="Symbol" charset="2"/>
                <a:cs typeface="Symbol" charset="2"/>
              </a:rPr>
              <a:t>ψ</a:t>
            </a:r>
            <a:r>
              <a:rPr lang="en-US" sz="2000" dirty="0" smtClean="0">
                <a:cs typeface="Symbol" charset="2"/>
              </a:rPr>
              <a:t> π</a:t>
            </a:r>
            <a:r>
              <a:rPr lang="en-US" sz="2000" baseline="30000" dirty="0"/>
              <a:t>±</a:t>
            </a:r>
            <a:r>
              <a:rPr lang="en-US" sz="2000" dirty="0" smtClean="0">
                <a:cs typeface="Symbol" charset="2"/>
              </a:rPr>
              <a:t>  not dominant decay mode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27" y="4563991"/>
            <a:ext cx="3860800" cy="623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57" y="5733915"/>
            <a:ext cx="3977232" cy="4126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Search for </a:t>
            </a:r>
            <a:r>
              <a:rPr lang="en-US" dirty="0" err="1" smtClean="0">
                <a:solidFill>
                  <a:schemeClr val="accent1"/>
                </a:solidFill>
              </a:rPr>
              <a:t>Z</a:t>
            </a:r>
            <a:r>
              <a:rPr lang="en-US" baseline="-25000" dirty="0" err="1" smtClean="0">
                <a:solidFill>
                  <a:schemeClr val="accent1"/>
                </a:solidFill>
              </a:rPr>
              <a:t>c</a:t>
            </a:r>
            <a:r>
              <a:rPr lang="en-US" baseline="30000" dirty="0" smtClean="0">
                <a:solidFill>
                  <a:srgbClr val="4F81BD"/>
                </a:solidFill>
              </a:rPr>
              <a:t>±</a:t>
            </a:r>
            <a:r>
              <a:rPr lang="en-US" dirty="0" smtClean="0">
                <a:solidFill>
                  <a:schemeClr val="accent1"/>
                </a:solidFill>
              </a:rPr>
              <a:t>(3900)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3494" y="2119867"/>
            <a:ext cx="189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excess /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457948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86742" y="799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The COMPASS experiment at CERN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CO</a:t>
            </a:r>
            <a:r>
              <a:rPr lang="en-US" sz="2400" dirty="0" err="1" smtClean="0">
                <a:solidFill>
                  <a:schemeClr val="accent1"/>
                </a:solidFill>
              </a:rPr>
              <a:t>mmon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uon and </a:t>
            </a:r>
            <a:r>
              <a:rPr lang="en-US" sz="2400" b="1" dirty="0" smtClean="0">
                <a:solidFill>
                  <a:schemeClr val="accent1"/>
                </a:solidFill>
              </a:rPr>
              <a:t>P</a:t>
            </a:r>
            <a:r>
              <a:rPr lang="en-US" sz="2400" dirty="0" smtClean="0">
                <a:solidFill>
                  <a:schemeClr val="accent1"/>
                </a:solidFill>
              </a:rPr>
              <a:t>roton </a:t>
            </a:r>
            <a:r>
              <a:rPr lang="en-US" sz="2400" b="1" dirty="0" smtClean="0">
                <a:solidFill>
                  <a:schemeClr val="accent1"/>
                </a:solidFill>
              </a:rPr>
              <a:t>A</a:t>
            </a:r>
            <a:r>
              <a:rPr lang="en-US" sz="2400" dirty="0" smtClean="0">
                <a:solidFill>
                  <a:schemeClr val="accent1"/>
                </a:solidFill>
              </a:rPr>
              <a:t>pparatus for </a:t>
            </a:r>
            <a:r>
              <a:rPr lang="en-US" sz="2400" b="1" dirty="0" smtClean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tructure and </a:t>
            </a:r>
            <a:r>
              <a:rPr lang="en-US" sz="2400" b="1" dirty="0" smtClean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pectroscopy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cern_accelerator"/>
          <p:cNvPicPr>
            <a:picLocks noChangeAspect="1"/>
          </p:cNvPicPr>
          <p:nvPr/>
        </p:nvPicPr>
        <p:blipFill>
          <a:blip r:embed="rId2">
            <a:lum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54" y="1303866"/>
            <a:ext cx="9163887" cy="55668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4398433" y="4171950"/>
            <a:ext cx="287867" cy="654051"/>
          </a:xfrm>
          <a:prstGeom prst="straightConnector1">
            <a:avLst/>
          </a:prstGeom>
          <a:ln w="15875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File:CERN official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29" y="1843054"/>
            <a:ext cx="464607" cy="4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4BB7B1-5667-4156-BA0C-1214E9CD170A}" type="slidenum">
              <a:rPr lang="en-GB" smtClean="0">
                <a:solidFill>
                  <a:srgbClr val="FFFFFF"/>
                </a:solidFill>
              </a:rPr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4" y="1822450"/>
            <a:ext cx="679162" cy="453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0" y="1821039"/>
            <a:ext cx="682324" cy="454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0" y="1822450"/>
            <a:ext cx="680207" cy="4534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64" y="1822450"/>
            <a:ext cx="684454" cy="4563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4" y="1816100"/>
            <a:ext cx="699257" cy="4661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07" y="1809750"/>
            <a:ext cx="649716" cy="4725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05" y="1809750"/>
            <a:ext cx="776951" cy="4661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23" y="1816100"/>
            <a:ext cx="746737" cy="4661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10" y="1826120"/>
            <a:ext cx="675738" cy="4498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48" y="1826120"/>
            <a:ext cx="693752" cy="4625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72" y="1843053"/>
            <a:ext cx="692908" cy="4619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00" y="1826120"/>
            <a:ext cx="663472" cy="478871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425400" y="3519742"/>
            <a:ext cx="669905" cy="686366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Helvetica"/>
            </a:endParaRPr>
          </a:p>
        </p:txBody>
      </p:sp>
      <p:pic>
        <p:nvPicPr>
          <p:cNvPr id="34" name="Picture 33" descr="logo_compass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3" y="3547581"/>
            <a:ext cx="639785" cy="6397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954" y="1340876"/>
            <a:ext cx="914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13 countries 24 institutions 220 </a:t>
            </a:r>
            <a:r>
              <a:rPr lang="en-US" sz="2400" dirty="0" err="1" smtClean="0">
                <a:solidFill>
                  <a:schemeClr val="bg1"/>
                </a:solidFill>
              </a:rPr>
              <a:t>physiscists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8312" y="3186382"/>
            <a:ext cx="19333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LHC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Large Hadron Collider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2117" y="4775202"/>
            <a:ext cx="2303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Super Proton Synchrotron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0896" y="3104632"/>
            <a:ext cx="193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COMPASS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Recent results of the Compass experiment – J. Bernhard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7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4</a:t>
            </a:fld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The COMPASS spectrometer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659daed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538"/>
            <a:ext cx="9144000" cy="3362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" y="1550940"/>
            <a:ext cx="8810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smtClean="0"/>
              <a:t>	</a:t>
            </a:r>
          </a:p>
        </p:txBody>
      </p:sp>
      <p:pic>
        <p:nvPicPr>
          <p:cNvPr id="10" name="Picture 9" descr="logo_compa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" y="1504470"/>
            <a:ext cx="1409452" cy="14094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976" y="1636741"/>
            <a:ext cx="9094054" cy="2479239"/>
            <a:chOff x="30976" y="1027153"/>
            <a:chExt cx="9094054" cy="2479239"/>
          </a:xfrm>
        </p:grpSpPr>
        <p:sp>
          <p:nvSpPr>
            <p:cNvPr id="12" name="TextBox 11"/>
            <p:cNvSpPr txBox="1"/>
            <p:nvPr/>
          </p:nvSpPr>
          <p:spPr>
            <a:xfrm>
              <a:off x="8530266" y="1811078"/>
              <a:ext cx="59476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</a:rPr>
                <a:t>Brian Greene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0976" y="2695182"/>
              <a:ext cx="2865366" cy="72800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00036" y="2304334"/>
              <a:ext cx="813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Beam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2950" y="1595424"/>
              <a:ext cx="867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SM1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6754" y="1254576"/>
              <a:ext cx="867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SM2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64894" y="2735626"/>
              <a:ext cx="635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RICH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58321" y="1302253"/>
              <a:ext cx="813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ECAL1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1060" y="1027153"/>
              <a:ext cx="813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ECAL2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13181" y="2119668"/>
              <a:ext cx="867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RPD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25137" y="313706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CEDARs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140301" y="3903225"/>
            <a:ext cx="362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Spectroscopy (“Hadron”) Set-up: </a:t>
            </a:r>
            <a:r>
              <a:rPr lang="en-US" sz="2000" dirty="0">
                <a:hlinkClick r:id="rId4" tooltip="Click to go to paper"/>
              </a:rPr>
              <a:t>NIMA 779 (2015) </a:t>
            </a:r>
            <a:r>
              <a:rPr lang="en-US" sz="2000" dirty="0" smtClean="0">
                <a:hlinkClick r:id="rId4" tooltip="Click to go to paper"/>
              </a:rPr>
              <a:t>69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50329" y="3683149"/>
            <a:ext cx="81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04A7B"/>
                </a:solidFill>
              </a:rPr>
              <a:t>Target</a:t>
            </a:r>
            <a:endParaRPr lang="en-US" dirty="0">
              <a:solidFill>
                <a:srgbClr val="604A7B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530600" y="3345214"/>
            <a:ext cx="133350" cy="44262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0500" y="4860502"/>
            <a:ext cx="862584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D</a:t>
            </a:r>
            <a:r>
              <a:rPr lang="en-US" sz="2000" dirty="0" smtClean="0">
                <a:solidFill>
                  <a:srgbClr val="000000"/>
                </a:solidFill>
              </a:rPr>
              <a:t>ata taking in 2008 and 2009 with 190 </a:t>
            </a:r>
            <a:r>
              <a:rPr lang="en-US" sz="2000" dirty="0" err="1">
                <a:solidFill>
                  <a:srgbClr val="000000"/>
                </a:solidFill>
              </a:rPr>
              <a:t>GeV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i="1" dirty="0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hadron beam (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2000" baseline="30000" dirty="0"/>
              <a:t>±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, K</a:t>
            </a:r>
            <a:r>
              <a:rPr lang="en-US" sz="2000" baseline="30000" dirty="0"/>
              <a:t>±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, p</a:t>
            </a:r>
            <a:r>
              <a:rPr lang="en-US" sz="2000" dirty="0" smtClean="0"/>
              <a:t>, p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)</a:t>
            </a:r>
            <a:endParaRPr lang="en-US" sz="2000" dirty="0">
              <a:solidFill>
                <a:srgbClr val="000000"/>
              </a:solidFill>
              <a:cs typeface="Symbol" charset="2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5∙10</a:t>
            </a:r>
            <a:r>
              <a:rPr lang="en-US" sz="2000" baseline="30000" dirty="0">
                <a:solidFill>
                  <a:srgbClr val="000000"/>
                </a:solidFill>
              </a:rPr>
              <a:t>7</a:t>
            </a:r>
            <a:r>
              <a:rPr lang="en-US" sz="2000" dirty="0">
                <a:solidFill>
                  <a:srgbClr val="000000"/>
                </a:solidFill>
              </a:rPr>
              <a:t> particles</a:t>
            </a:r>
            <a:r>
              <a:rPr lang="en-US" sz="2000" dirty="0" smtClean="0">
                <a:solidFill>
                  <a:srgbClr val="000000"/>
                </a:solidFill>
              </a:rPr>
              <a:t>/10 s SPS</a:t>
            </a:r>
            <a:r>
              <a:rPr lang="en-US" sz="2000" dirty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spill on 40cm liquid hydrogen target</a:t>
            </a:r>
            <a:endParaRPr lang="en-US" sz="2000" dirty="0">
              <a:solidFill>
                <a:srgbClr val="000000"/>
              </a:solidFill>
              <a:cs typeface="Symbol" charset="2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Symbol" charset="2"/>
              </a:rPr>
              <a:t>Trigger: </a:t>
            </a:r>
            <a:r>
              <a:rPr lang="en-US" sz="2000" dirty="0" smtClean="0">
                <a:solidFill>
                  <a:srgbClr val="000000"/>
                </a:solidFill>
                <a:cs typeface="Symbol" charset="2"/>
              </a:rPr>
              <a:t>Recoil Proton Detector + beam (minimum bias on forward system)</a:t>
            </a:r>
            <a:endParaRPr lang="en-US" sz="2000" dirty="0">
              <a:solidFill>
                <a:srgbClr val="000000"/>
              </a:solidFill>
              <a:cs typeface="Symbol" charset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766050" y="5080000"/>
            <a:ext cx="952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9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5</a:t>
            </a:fld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Meson Spectroscopy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68" y="1129776"/>
            <a:ext cx="2666330" cy="169815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46543" y="941476"/>
            <a:ext cx="5466185" cy="2077492"/>
            <a:chOff x="323850" y="903288"/>
            <a:chExt cx="5466185" cy="2077492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23850" y="903288"/>
              <a:ext cx="5466185" cy="2077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buClr>
                  <a:srgbClr val="000066"/>
                </a:buClr>
                <a:buSzPct val="120000"/>
              </a:pPr>
              <a:r>
                <a:rPr lang="de-DE" sz="2000" b="0" dirty="0" err="1">
                  <a:latin typeface="+mn-lt"/>
                </a:rPr>
                <a:t>Constituent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quark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 smtClean="0">
                  <a:latin typeface="+mn-lt"/>
                </a:rPr>
                <a:t>model</a:t>
              </a:r>
              <a:r>
                <a:rPr lang="de-DE" sz="2000" b="0" dirty="0" smtClean="0">
                  <a:latin typeface="+mn-lt"/>
                </a:rPr>
                <a:t>: </a:t>
              </a:r>
              <a:r>
                <a:rPr lang="de-DE" sz="2000" b="0" dirty="0" err="1" smtClean="0">
                  <a:latin typeface="+mn-lt"/>
                </a:rPr>
                <a:t>color</a:t>
              </a:r>
              <a:r>
                <a:rPr lang="de-DE" sz="2000" b="0" dirty="0" smtClean="0">
                  <a:latin typeface="+mn-lt"/>
                </a:rPr>
                <a:t> </a:t>
              </a:r>
              <a:r>
                <a:rPr lang="de-DE" sz="2000" b="0" dirty="0">
                  <a:latin typeface="+mn-lt"/>
                </a:rPr>
                <a:t>neutral </a:t>
              </a:r>
              <a:r>
                <a:rPr lang="de-DE" sz="2000" b="0" dirty="0" err="1">
                  <a:latin typeface="+mn-lt"/>
                </a:rPr>
                <a:t>qq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systems</a:t>
              </a:r>
              <a:endParaRPr lang="de-DE" sz="2000" b="0" dirty="0">
                <a:latin typeface="+mn-lt"/>
              </a:endParaRP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quantum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numbers</a:t>
              </a:r>
              <a:r>
                <a:rPr lang="de-DE" sz="2000" b="0" dirty="0">
                  <a:latin typeface="+mn-lt"/>
                </a:rPr>
                <a:t> I</a:t>
              </a:r>
              <a:r>
                <a:rPr lang="de-DE" sz="2000" b="0" baseline="30000" dirty="0">
                  <a:latin typeface="+mn-lt"/>
                </a:rPr>
                <a:t>G </a:t>
              </a:r>
              <a:r>
                <a:rPr lang="de-DE" sz="2000" b="0" dirty="0">
                  <a:latin typeface="+mn-lt"/>
                </a:rPr>
                <a:t>J</a:t>
              </a:r>
              <a:r>
                <a:rPr lang="de-DE" sz="2000" b="0" baseline="30000" dirty="0">
                  <a:latin typeface="+mn-lt"/>
                </a:rPr>
                <a:t>PC</a:t>
              </a: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baseline="30000" dirty="0">
                  <a:latin typeface="+mn-lt"/>
                </a:rPr>
                <a:t> </a:t>
              </a:r>
              <a:r>
                <a:rPr lang="de-DE" sz="2000" b="0" dirty="0">
                  <a:latin typeface="+mn-lt"/>
                </a:rPr>
                <a:t>P = (-1)</a:t>
              </a:r>
              <a:r>
                <a:rPr lang="de-DE" sz="2000" b="0" baseline="30000" dirty="0">
                  <a:latin typeface="+mn-lt"/>
                </a:rPr>
                <a:t>L+1</a:t>
              </a:r>
              <a:r>
                <a:rPr lang="de-DE" sz="2000" b="0" dirty="0">
                  <a:latin typeface="+mn-lt"/>
                </a:rPr>
                <a:t>   C = (-1)</a:t>
              </a:r>
              <a:r>
                <a:rPr lang="de-DE" sz="2000" b="0" baseline="30000" dirty="0">
                  <a:latin typeface="+mn-lt"/>
                </a:rPr>
                <a:t>L+S</a:t>
              </a:r>
              <a:r>
                <a:rPr lang="de-DE" sz="2000" b="0" dirty="0">
                  <a:latin typeface="+mn-lt"/>
                </a:rPr>
                <a:t>    G = (-1)</a:t>
              </a:r>
              <a:r>
                <a:rPr lang="de-DE" sz="2000" b="0" baseline="30000" dirty="0">
                  <a:latin typeface="+mn-lt"/>
                </a:rPr>
                <a:t>I+L+1 </a:t>
              </a:r>
              <a:endParaRPr lang="de-DE" sz="2000" b="0" dirty="0">
                <a:latin typeface="+mn-lt"/>
              </a:endParaRP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 smtClean="0">
                  <a:latin typeface="+mn-lt"/>
                </a:rPr>
                <a:t>Allowed</a:t>
              </a:r>
              <a:r>
                <a:rPr lang="de-DE" sz="2000" b="0" dirty="0" smtClean="0">
                  <a:latin typeface="+mn-lt"/>
                </a:rPr>
                <a:t> J</a:t>
              </a:r>
              <a:r>
                <a:rPr lang="de-DE" sz="2000" b="0" baseline="30000" dirty="0" smtClean="0">
                  <a:latin typeface="+mn-lt"/>
                </a:rPr>
                <a:t>PC</a:t>
              </a:r>
              <a:r>
                <a:rPr lang="de-DE" sz="2000" b="0" dirty="0" smtClean="0">
                  <a:latin typeface="+mn-lt"/>
                </a:rPr>
                <a:t>:  </a:t>
              </a:r>
              <a:r>
                <a:rPr lang="de-DE" sz="2000" b="0" dirty="0">
                  <a:latin typeface="+mn-lt"/>
                </a:rPr>
                <a:t>0 </a:t>
              </a:r>
              <a:r>
                <a:rPr lang="de-DE" sz="2000" b="0" baseline="30000" dirty="0">
                  <a:latin typeface="+mn-lt"/>
                </a:rPr>
                <a:t>+ +   </a:t>
              </a:r>
              <a:r>
                <a:rPr lang="de-DE" sz="2000" b="0" dirty="0">
                  <a:latin typeface="+mn-lt"/>
                </a:rPr>
                <a:t>, 0 </a:t>
              </a:r>
              <a:r>
                <a:rPr lang="de-DE" sz="2000" b="0" baseline="30000" dirty="0">
                  <a:latin typeface="+mn-lt"/>
                </a:rPr>
                <a:t>- +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- -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+ -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+ </a:t>
              </a:r>
              <a:r>
                <a:rPr lang="de-DE" sz="2000" b="0" baseline="30000" dirty="0" smtClean="0">
                  <a:latin typeface="+mn-lt"/>
                </a:rPr>
                <a:t>+</a:t>
              </a:r>
              <a:r>
                <a:rPr lang="de-DE" sz="2000" b="0" dirty="0" smtClean="0">
                  <a:latin typeface="+mn-lt"/>
                </a:rPr>
                <a:t>, </a:t>
              </a:r>
              <a:r>
                <a:rPr lang="de-DE" sz="2000" b="0" dirty="0">
                  <a:latin typeface="+mn-lt"/>
                </a:rPr>
                <a:t>…</a:t>
              </a: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Forbidden</a:t>
              </a:r>
              <a:r>
                <a:rPr lang="de-DE" sz="2000" b="0" dirty="0">
                  <a:latin typeface="+mn-lt"/>
                </a:rPr>
                <a:t>: 0 </a:t>
              </a:r>
              <a:r>
                <a:rPr lang="de-DE" sz="2000" b="0" baseline="30000" dirty="0">
                  <a:latin typeface="+mn-lt"/>
                </a:rPr>
                <a:t>-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baseline="30000" dirty="0">
                  <a:latin typeface="+mn-lt"/>
                </a:rPr>
                <a:t>-</a:t>
              </a:r>
              <a:r>
                <a:rPr lang="de-DE" sz="2000" b="0" dirty="0">
                  <a:latin typeface="+mn-lt"/>
                </a:rPr>
                <a:t>, 0 </a:t>
              </a:r>
              <a:r>
                <a:rPr lang="de-DE" sz="2000" b="0" baseline="30000" dirty="0">
                  <a:latin typeface="+mn-lt"/>
                </a:rPr>
                <a:t>+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baseline="30000" dirty="0">
                  <a:latin typeface="+mn-lt"/>
                </a:rPr>
                <a:t>- 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- </a:t>
              </a:r>
              <a:r>
                <a:rPr lang="de-DE" sz="2000" b="0" baseline="30000" dirty="0" smtClean="0">
                  <a:latin typeface="+mn-lt"/>
                </a:rPr>
                <a:t>+</a:t>
              </a:r>
              <a:r>
                <a:rPr lang="de-DE" sz="2000" b="0" dirty="0" smtClean="0">
                  <a:latin typeface="+mn-lt"/>
                </a:rPr>
                <a:t>, </a:t>
              </a:r>
              <a:r>
                <a:rPr lang="de-DE" sz="2000" b="0" dirty="0">
                  <a:latin typeface="+mn-lt"/>
                </a:rPr>
                <a:t>…</a:t>
              </a:r>
              <a:r>
                <a:rPr lang="de-DE" sz="2000" b="0" baseline="30000" dirty="0">
                  <a:latin typeface="+mn-lt"/>
                </a:rPr>
                <a:t> 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628037" y="1090087"/>
              <a:ext cx="1079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en-US" sz="200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4" y="3341612"/>
            <a:ext cx="1759380" cy="2704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3084556"/>
            <a:ext cx="6688667" cy="34153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56662" y="6028994"/>
            <a:ext cx="2743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Dudek</a:t>
            </a:r>
            <a:r>
              <a:rPr lang="en-US" sz="1400" dirty="0" smtClean="0"/>
              <a:t> </a:t>
            </a:r>
            <a:r>
              <a:rPr lang="en-US" sz="1400" dirty="0" err="1" smtClean="0"/>
              <a:t>et.al</a:t>
            </a:r>
            <a:r>
              <a:rPr lang="en-US" sz="1400" dirty="0" smtClean="0"/>
              <a:t>. PRD </a:t>
            </a:r>
            <a:r>
              <a:rPr lang="en-US" sz="1400" dirty="0"/>
              <a:t>88, 094505 (2013)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25333" y="30845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 = 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22068" y="30845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 = -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30845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Exotics</a:t>
            </a:r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9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6</a:t>
            </a:fld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Meson Spectroscopy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68" y="1129776"/>
            <a:ext cx="2666330" cy="169815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46543" y="941476"/>
            <a:ext cx="5466185" cy="2077492"/>
            <a:chOff x="323850" y="903288"/>
            <a:chExt cx="5466185" cy="2077492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23850" y="903288"/>
              <a:ext cx="5466185" cy="2077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buClr>
                  <a:srgbClr val="000066"/>
                </a:buClr>
                <a:buSzPct val="120000"/>
              </a:pPr>
              <a:r>
                <a:rPr lang="de-DE" sz="2000" b="0" dirty="0" err="1">
                  <a:latin typeface="+mn-lt"/>
                </a:rPr>
                <a:t>Constituent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quark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 smtClean="0">
                  <a:latin typeface="+mn-lt"/>
                </a:rPr>
                <a:t>model</a:t>
              </a:r>
              <a:r>
                <a:rPr lang="de-DE" sz="2000" b="0" dirty="0" smtClean="0">
                  <a:latin typeface="+mn-lt"/>
                </a:rPr>
                <a:t>: </a:t>
              </a:r>
              <a:r>
                <a:rPr lang="de-DE" sz="2000" b="0" dirty="0" err="1" smtClean="0">
                  <a:latin typeface="+mn-lt"/>
                </a:rPr>
                <a:t>color</a:t>
              </a:r>
              <a:r>
                <a:rPr lang="de-DE" sz="2000" b="0" dirty="0" smtClean="0">
                  <a:latin typeface="+mn-lt"/>
                </a:rPr>
                <a:t> </a:t>
              </a:r>
              <a:r>
                <a:rPr lang="de-DE" sz="2000" b="0" dirty="0">
                  <a:latin typeface="+mn-lt"/>
                </a:rPr>
                <a:t>neutral </a:t>
              </a:r>
              <a:r>
                <a:rPr lang="de-DE" sz="2000" b="0" dirty="0" err="1">
                  <a:latin typeface="+mn-lt"/>
                </a:rPr>
                <a:t>qq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systems</a:t>
              </a:r>
              <a:endParaRPr lang="de-DE" sz="2000" b="0" dirty="0">
                <a:latin typeface="+mn-lt"/>
              </a:endParaRP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quantum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numbers</a:t>
              </a:r>
              <a:r>
                <a:rPr lang="de-DE" sz="2000" b="0" dirty="0">
                  <a:latin typeface="+mn-lt"/>
                </a:rPr>
                <a:t> I</a:t>
              </a:r>
              <a:r>
                <a:rPr lang="de-DE" sz="2000" b="0" baseline="30000" dirty="0">
                  <a:latin typeface="+mn-lt"/>
                </a:rPr>
                <a:t>G </a:t>
              </a:r>
              <a:r>
                <a:rPr lang="de-DE" sz="2000" b="0" dirty="0">
                  <a:latin typeface="+mn-lt"/>
                </a:rPr>
                <a:t>J</a:t>
              </a:r>
              <a:r>
                <a:rPr lang="de-DE" sz="2000" b="0" baseline="30000" dirty="0">
                  <a:latin typeface="+mn-lt"/>
                </a:rPr>
                <a:t>PC</a:t>
              </a: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baseline="30000" dirty="0">
                  <a:latin typeface="+mn-lt"/>
                </a:rPr>
                <a:t> </a:t>
              </a:r>
              <a:r>
                <a:rPr lang="de-DE" sz="2000" b="0" dirty="0">
                  <a:latin typeface="+mn-lt"/>
                </a:rPr>
                <a:t>P = (-1)</a:t>
              </a:r>
              <a:r>
                <a:rPr lang="de-DE" sz="2000" b="0" baseline="30000" dirty="0">
                  <a:latin typeface="+mn-lt"/>
                </a:rPr>
                <a:t>L+1</a:t>
              </a:r>
              <a:r>
                <a:rPr lang="de-DE" sz="2000" b="0" dirty="0">
                  <a:latin typeface="+mn-lt"/>
                </a:rPr>
                <a:t>   C = (-1)</a:t>
              </a:r>
              <a:r>
                <a:rPr lang="de-DE" sz="2000" b="0" baseline="30000" dirty="0">
                  <a:latin typeface="+mn-lt"/>
                </a:rPr>
                <a:t>L+S</a:t>
              </a:r>
              <a:r>
                <a:rPr lang="de-DE" sz="2000" b="0" dirty="0">
                  <a:latin typeface="+mn-lt"/>
                </a:rPr>
                <a:t>    G = (-1)</a:t>
              </a:r>
              <a:r>
                <a:rPr lang="de-DE" sz="2000" b="0" baseline="30000" dirty="0">
                  <a:latin typeface="+mn-lt"/>
                </a:rPr>
                <a:t>I+L+1 </a:t>
              </a:r>
              <a:endParaRPr lang="de-DE" sz="2000" b="0" dirty="0">
                <a:latin typeface="+mn-lt"/>
              </a:endParaRP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 smtClean="0">
                  <a:latin typeface="+mn-lt"/>
                </a:rPr>
                <a:t>Allowed</a:t>
              </a:r>
              <a:r>
                <a:rPr lang="de-DE" sz="2000" b="0" dirty="0" smtClean="0">
                  <a:latin typeface="+mn-lt"/>
                </a:rPr>
                <a:t> J</a:t>
              </a:r>
              <a:r>
                <a:rPr lang="de-DE" sz="2000" b="0" baseline="30000" dirty="0" smtClean="0">
                  <a:latin typeface="+mn-lt"/>
                </a:rPr>
                <a:t>PC</a:t>
              </a:r>
              <a:r>
                <a:rPr lang="de-DE" sz="2000" b="0" dirty="0" smtClean="0">
                  <a:latin typeface="+mn-lt"/>
                </a:rPr>
                <a:t>:  </a:t>
              </a:r>
              <a:r>
                <a:rPr lang="de-DE" sz="2000" b="0" dirty="0">
                  <a:latin typeface="+mn-lt"/>
                </a:rPr>
                <a:t>0 </a:t>
              </a:r>
              <a:r>
                <a:rPr lang="de-DE" sz="2000" b="0" baseline="30000" dirty="0">
                  <a:latin typeface="+mn-lt"/>
                </a:rPr>
                <a:t>+ +   </a:t>
              </a:r>
              <a:r>
                <a:rPr lang="de-DE" sz="2000" b="0" dirty="0">
                  <a:latin typeface="+mn-lt"/>
                </a:rPr>
                <a:t>, 0 </a:t>
              </a:r>
              <a:r>
                <a:rPr lang="de-DE" sz="2000" b="0" baseline="30000" dirty="0">
                  <a:latin typeface="+mn-lt"/>
                </a:rPr>
                <a:t>- +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- -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+ -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+ </a:t>
              </a:r>
              <a:r>
                <a:rPr lang="de-DE" sz="2000" b="0" baseline="30000" dirty="0" smtClean="0">
                  <a:latin typeface="+mn-lt"/>
                </a:rPr>
                <a:t>+</a:t>
              </a:r>
              <a:r>
                <a:rPr lang="de-DE" sz="2000" b="0" dirty="0" smtClean="0">
                  <a:latin typeface="+mn-lt"/>
                </a:rPr>
                <a:t>, </a:t>
              </a:r>
              <a:r>
                <a:rPr lang="de-DE" sz="2000" b="0" dirty="0">
                  <a:latin typeface="+mn-lt"/>
                </a:rPr>
                <a:t>…</a:t>
              </a:r>
            </a:p>
            <a:p>
              <a:pPr marL="342900" indent="-342900" eaLnBrk="1" hangingPunct="1">
                <a:lnSpc>
                  <a:spcPct val="130000"/>
                </a:lnSpc>
                <a:buClr>
                  <a:srgbClr val="000090"/>
                </a:buClr>
                <a:buSzPct val="120000"/>
                <a:buFont typeface="Arial"/>
                <a:buChar char="•"/>
              </a:pP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dirty="0" err="1">
                  <a:latin typeface="+mn-lt"/>
                </a:rPr>
                <a:t>Forbidden</a:t>
              </a:r>
              <a:r>
                <a:rPr lang="de-DE" sz="2000" b="0" dirty="0">
                  <a:latin typeface="+mn-lt"/>
                </a:rPr>
                <a:t>: 0 </a:t>
              </a:r>
              <a:r>
                <a:rPr lang="de-DE" sz="2000" b="0" baseline="30000" dirty="0">
                  <a:latin typeface="+mn-lt"/>
                </a:rPr>
                <a:t>-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baseline="30000" dirty="0">
                  <a:latin typeface="+mn-lt"/>
                </a:rPr>
                <a:t>-</a:t>
              </a:r>
              <a:r>
                <a:rPr lang="de-DE" sz="2000" b="0" dirty="0">
                  <a:latin typeface="+mn-lt"/>
                </a:rPr>
                <a:t>, 0 </a:t>
              </a:r>
              <a:r>
                <a:rPr lang="de-DE" sz="2000" b="0" baseline="30000" dirty="0">
                  <a:latin typeface="+mn-lt"/>
                </a:rPr>
                <a:t>+</a:t>
              </a:r>
              <a:r>
                <a:rPr lang="de-DE" sz="2000" b="0" dirty="0">
                  <a:latin typeface="+mn-lt"/>
                </a:rPr>
                <a:t> </a:t>
              </a:r>
              <a:r>
                <a:rPr lang="de-DE" sz="2000" b="0" baseline="30000" dirty="0">
                  <a:latin typeface="+mn-lt"/>
                </a:rPr>
                <a:t>-  </a:t>
              </a:r>
              <a:r>
                <a:rPr lang="de-DE" sz="2000" b="0" dirty="0">
                  <a:latin typeface="+mn-lt"/>
                </a:rPr>
                <a:t>, 1 </a:t>
              </a:r>
              <a:r>
                <a:rPr lang="de-DE" sz="2000" b="0" baseline="30000" dirty="0">
                  <a:latin typeface="+mn-lt"/>
                </a:rPr>
                <a:t>- </a:t>
              </a:r>
              <a:r>
                <a:rPr lang="de-DE" sz="2000" b="0" baseline="30000" dirty="0" smtClean="0">
                  <a:latin typeface="+mn-lt"/>
                </a:rPr>
                <a:t>+</a:t>
              </a:r>
              <a:r>
                <a:rPr lang="de-DE" sz="2000" b="0" dirty="0" smtClean="0">
                  <a:latin typeface="+mn-lt"/>
                </a:rPr>
                <a:t>, </a:t>
              </a:r>
              <a:r>
                <a:rPr lang="de-DE" sz="2000" b="0" dirty="0">
                  <a:latin typeface="+mn-lt"/>
                </a:rPr>
                <a:t>…</a:t>
              </a:r>
              <a:r>
                <a:rPr lang="de-DE" sz="2000" b="0" baseline="30000" dirty="0">
                  <a:latin typeface="+mn-lt"/>
                </a:rPr>
                <a:t> 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628037" y="1090087"/>
              <a:ext cx="1079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en-US" sz="20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543" y="3487243"/>
            <a:ext cx="5019725" cy="28777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de-DE" sz="2000" dirty="0">
                <a:solidFill>
                  <a:srgbClr val="000000"/>
                </a:solidFill>
              </a:rPr>
              <a:t>Experiment (1.3 - 2.2 </a:t>
            </a:r>
            <a:r>
              <a:rPr lang="de-DE" sz="2000" dirty="0" err="1">
                <a:solidFill>
                  <a:srgbClr val="000000"/>
                </a:solidFill>
              </a:rPr>
              <a:t>GeV</a:t>
            </a:r>
            <a:r>
              <a:rPr lang="de-DE" sz="2000" dirty="0">
                <a:solidFill>
                  <a:srgbClr val="000000"/>
                </a:solidFill>
              </a:rPr>
              <a:t>/c²): </a:t>
            </a:r>
          </a:p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de-DE" sz="2000" dirty="0">
                <a:solidFill>
                  <a:srgbClr val="000000"/>
                </a:solidFill>
              </a:rPr>
              <a:t>hybrid </a:t>
            </a:r>
            <a:r>
              <a:rPr lang="de-DE" sz="2000" dirty="0" err="1" smtClean="0">
                <a:solidFill>
                  <a:srgbClr val="000000"/>
                </a:solidFill>
              </a:rPr>
              <a:t>candidates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with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exotic</a:t>
            </a:r>
            <a:r>
              <a:rPr lang="de-DE" sz="2000" dirty="0">
                <a:solidFill>
                  <a:srgbClr val="000000"/>
                </a:solidFill>
              </a:rPr>
              <a:t> J</a:t>
            </a:r>
            <a:r>
              <a:rPr lang="de-DE" sz="2000" baseline="30000" dirty="0">
                <a:solidFill>
                  <a:srgbClr val="000000"/>
                </a:solidFill>
              </a:rPr>
              <a:t>PC </a:t>
            </a:r>
            <a:r>
              <a:rPr lang="de-DE" sz="2000" dirty="0">
                <a:solidFill>
                  <a:srgbClr val="000000"/>
                </a:solidFill>
              </a:rPr>
              <a:t>=1</a:t>
            </a:r>
            <a:r>
              <a:rPr lang="de-DE" sz="2000" baseline="30000" dirty="0">
                <a:solidFill>
                  <a:srgbClr val="000000"/>
                </a:solidFill>
              </a:rPr>
              <a:t>-+</a:t>
            </a:r>
            <a:endParaRPr lang="de-DE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π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(1400):  VES, </a:t>
            </a:r>
            <a:r>
              <a:rPr lang="de-DE" sz="2000" dirty="0" smtClean="0">
                <a:solidFill>
                  <a:srgbClr val="000000"/>
                </a:solidFill>
              </a:rPr>
              <a:t>E852 </a:t>
            </a:r>
            <a:r>
              <a:rPr lang="de-DE" sz="2000" dirty="0">
                <a:solidFill>
                  <a:srgbClr val="000000"/>
                </a:solidFill>
                <a:sym typeface="Wingdings" charset="0"/>
              </a:rPr>
              <a:t>−&gt;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η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π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(1600):  E852, VES </a:t>
            </a:r>
            <a:r>
              <a:rPr lang="de-DE" sz="2000" dirty="0">
                <a:solidFill>
                  <a:srgbClr val="000000"/>
                </a:solidFill>
                <a:sym typeface="Wingdings" charset="0"/>
              </a:rPr>
              <a:t>−&gt;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  <a:cs typeface="Symbol" charset="2"/>
              </a:rPr>
              <a:t>ρ</a:t>
            </a:r>
            <a:r>
              <a:rPr lang="de-DE" sz="2000" dirty="0">
                <a:solidFill>
                  <a:srgbClr val="000000"/>
                </a:solidFill>
                <a:cs typeface="Symbol" charset="2"/>
              </a:rPr>
              <a:t>π</a:t>
            </a:r>
            <a:r>
              <a:rPr lang="de-DE" sz="2000" dirty="0">
                <a:solidFill>
                  <a:srgbClr val="000000"/>
                </a:solidFill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</a:rPr>
              <a:t>η</a:t>
            </a:r>
            <a:r>
              <a:rPr lang="de-DE" sz="2000" dirty="0" smtClean="0">
                <a:solidFill>
                  <a:srgbClr val="000000"/>
                </a:solidFill>
              </a:rPr>
              <a:t>‘</a:t>
            </a:r>
            <a:r>
              <a:rPr lang="de-DE" sz="2000" dirty="0" smtClean="0">
                <a:solidFill>
                  <a:srgbClr val="000000"/>
                </a:solidFill>
                <a:cs typeface="Symbol" charset="2"/>
              </a:rPr>
              <a:t>π</a:t>
            </a:r>
            <a:r>
              <a:rPr lang="de-DE" sz="2000" dirty="0">
                <a:solidFill>
                  <a:srgbClr val="000000"/>
                </a:solidFill>
              </a:rPr>
              <a:t>, f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  <a:cs typeface="Symbol" charset="2"/>
              </a:rPr>
              <a:t>π</a:t>
            </a:r>
            <a:r>
              <a:rPr lang="de-DE" sz="2000" dirty="0">
                <a:solidFill>
                  <a:srgbClr val="000000"/>
                </a:solidFill>
              </a:rPr>
              <a:t>, </a:t>
            </a:r>
            <a:r>
              <a:rPr lang="de-DE" sz="2000" dirty="0" smtClean="0">
                <a:solidFill>
                  <a:srgbClr val="000000"/>
                </a:solidFill>
              </a:rPr>
              <a:t>b</a:t>
            </a:r>
            <a:r>
              <a:rPr lang="de-DE" sz="2000" baseline="-25000" dirty="0" smtClean="0">
                <a:solidFill>
                  <a:srgbClr val="000000"/>
                </a:solidFill>
              </a:rPr>
              <a:t>1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</a:p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                         COMPASS (2004) </a:t>
            </a:r>
            <a:r>
              <a:rPr lang="de-DE" sz="2000" dirty="0">
                <a:solidFill>
                  <a:srgbClr val="000000"/>
                </a:solidFill>
                <a:sym typeface="Wingdings" charset="0"/>
              </a:rPr>
              <a:t>−&gt;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  <a:cs typeface="Symbol" charset="2"/>
              </a:rPr>
              <a:t>ρ</a:t>
            </a:r>
            <a:r>
              <a:rPr lang="de-DE" sz="2000" dirty="0">
                <a:solidFill>
                  <a:srgbClr val="000000"/>
                </a:solidFill>
                <a:cs typeface="Symbol" charset="2"/>
              </a:rPr>
              <a:t>π</a:t>
            </a:r>
            <a:endParaRPr lang="de-DE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π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(2000):  E852 </a:t>
            </a:r>
            <a:r>
              <a:rPr lang="de-DE" sz="2000" dirty="0">
                <a:solidFill>
                  <a:srgbClr val="000000"/>
                </a:solidFill>
                <a:sym typeface="Wingdings" charset="0"/>
              </a:rPr>
              <a:t>−&gt; </a:t>
            </a:r>
            <a:r>
              <a:rPr lang="de-DE" sz="2000" dirty="0">
                <a:solidFill>
                  <a:srgbClr val="000000"/>
                </a:solidFill>
              </a:rPr>
              <a:t>f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(1285)</a:t>
            </a:r>
            <a:r>
              <a:rPr lang="de-DE" sz="2000" dirty="0">
                <a:solidFill>
                  <a:srgbClr val="000000"/>
                </a:solidFill>
                <a:cs typeface="Symbol" charset="2"/>
              </a:rPr>
              <a:t>π</a:t>
            </a:r>
            <a:r>
              <a:rPr lang="de-DE" sz="2000" dirty="0">
                <a:solidFill>
                  <a:srgbClr val="000000"/>
                </a:solidFill>
              </a:rPr>
              <a:t>, b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(1235)π </a:t>
            </a:r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72" y="3606800"/>
            <a:ext cx="4038600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2728" y="5264090"/>
            <a:ext cx="262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Diffractive Production</a:t>
            </a:r>
            <a:endParaRPr lang="en-US" sz="20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87" y="898551"/>
            <a:ext cx="3343655" cy="56536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7</a:t>
            </a:fld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Meson Spectroscopy at COMPASS: 3π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637" y="3397242"/>
            <a:ext cx="5019725" cy="247760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de-DE" sz="2000" dirty="0" err="1" smtClean="0">
                <a:solidFill>
                  <a:srgbClr val="000000"/>
                </a:solidFill>
              </a:rPr>
              <a:t>Exclusive</a:t>
            </a:r>
            <a:r>
              <a:rPr lang="de-DE" sz="2000" dirty="0" smtClean="0">
                <a:solidFill>
                  <a:srgbClr val="000000"/>
                </a:solidFill>
              </a:rPr>
              <a:t> 3π </a:t>
            </a:r>
            <a:r>
              <a:rPr lang="de-DE" sz="2000" dirty="0" err="1" smtClean="0">
                <a:solidFill>
                  <a:srgbClr val="000000"/>
                </a:solidFill>
              </a:rPr>
              <a:t>events</a:t>
            </a:r>
            <a:r>
              <a:rPr lang="de-DE" sz="2000" dirty="0" smtClean="0">
                <a:solidFill>
                  <a:srgbClr val="000000"/>
                </a:solidFill>
              </a:rPr>
              <a:t> in πp -&gt; πππ </a:t>
            </a:r>
            <a:r>
              <a:rPr lang="de-DE" sz="2000" dirty="0" err="1" smtClean="0">
                <a:solidFill>
                  <a:srgbClr val="000000"/>
                </a:solidFill>
              </a:rPr>
              <a:t>p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recoil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err="1" smtClean="0">
                <a:solidFill>
                  <a:srgbClr val="000000"/>
                </a:solidFill>
              </a:rPr>
              <a:t>channels</a:t>
            </a:r>
            <a:r>
              <a:rPr lang="de-DE" sz="2000" dirty="0" smtClean="0">
                <a:solidFill>
                  <a:srgbClr val="000000"/>
                </a:solidFill>
              </a:rPr>
              <a:t>: π</a:t>
            </a:r>
            <a:r>
              <a:rPr lang="de-DE" sz="2000" baseline="30000" dirty="0" smtClean="0">
                <a:solidFill>
                  <a:srgbClr val="000000"/>
                </a:solidFill>
              </a:rPr>
              <a:t>-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+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-</a:t>
            </a:r>
            <a:r>
              <a:rPr lang="de-DE" sz="2000" dirty="0" smtClean="0">
                <a:solidFill>
                  <a:srgbClr val="000000"/>
                </a:solidFill>
              </a:rPr>
              <a:t>, π</a:t>
            </a:r>
            <a:r>
              <a:rPr lang="de-DE" sz="2000" baseline="30000" dirty="0" smtClean="0">
                <a:solidFill>
                  <a:srgbClr val="000000"/>
                </a:solidFill>
              </a:rPr>
              <a:t>-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0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  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high </a:t>
            </a:r>
            <a:r>
              <a:rPr lang="de-DE" sz="2000" i="1" dirty="0" smtClean="0">
                <a:solidFill>
                  <a:srgbClr val="000000"/>
                </a:solidFill>
              </a:rPr>
              <a:t>t‘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region</a:t>
            </a:r>
            <a:r>
              <a:rPr lang="de-DE" sz="2000" dirty="0" smtClean="0">
                <a:solidFill>
                  <a:srgbClr val="000000"/>
                </a:solidFill>
              </a:rPr>
              <a:t>: 0.1 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 err="1">
                <a:solidFill>
                  <a:srgbClr val="000000"/>
                </a:solidFill>
              </a:rPr>
              <a:t>GeV</a:t>
            </a:r>
            <a:r>
              <a:rPr lang="de-DE" sz="2000" dirty="0">
                <a:solidFill>
                  <a:srgbClr val="000000"/>
                </a:solidFill>
              </a:rPr>
              <a:t>/</a:t>
            </a:r>
            <a:r>
              <a:rPr lang="de-DE" sz="2000" i="1" dirty="0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baseline="30000" dirty="0" smtClean="0">
                <a:solidFill>
                  <a:srgbClr val="000000"/>
                </a:solidFill>
              </a:rPr>
              <a:t>2</a:t>
            </a:r>
            <a:r>
              <a:rPr lang="de-DE" sz="2000" dirty="0" smtClean="0">
                <a:solidFill>
                  <a:srgbClr val="000000"/>
                </a:solidFill>
              </a:rPr>
              <a:t> &lt; </a:t>
            </a:r>
            <a:r>
              <a:rPr lang="de-DE" sz="2000" i="1" dirty="0" smtClean="0">
                <a:solidFill>
                  <a:srgbClr val="000000"/>
                </a:solidFill>
              </a:rPr>
              <a:t>t‘</a:t>
            </a:r>
            <a:r>
              <a:rPr lang="de-DE" sz="2000" dirty="0" smtClean="0">
                <a:solidFill>
                  <a:srgbClr val="000000"/>
                </a:solidFill>
              </a:rPr>
              <a:t> &lt; 1 (</a:t>
            </a:r>
            <a:r>
              <a:rPr lang="de-DE" sz="2000" dirty="0" err="1" smtClean="0">
                <a:solidFill>
                  <a:srgbClr val="000000"/>
                </a:solidFill>
              </a:rPr>
              <a:t>GeV</a:t>
            </a:r>
            <a:r>
              <a:rPr lang="de-DE" sz="2000" dirty="0" smtClean="0">
                <a:solidFill>
                  <a:srgbClr val="000000"/>
                </a:solidFill>
              </a:rPr>
              <a:t>/</a:t>
            </a:r>
            <a:r>
              <a:rPr lang="de-DE" sz="2000" i="1" dirty="0" smtClean="0">
                <a:solidFill>
                  <a:srgbClr val="000000"/>
                </a:solidFill>
              </a:rPr>
              <a:t>c</a:t>
            </a:r>
            <a:r>
              <a:rPr lang="de-DE" sz="2000" dirty="0" smtClean="0">
                <a:solidFill>
                  <a:srgbClr val="000000"/>
                </a:solidFill>
              </a:rPr>
              <a:t>)</a:t>
            </a:r>
            <a:r>
              <a:rPr lang="de-DE" sz="2000" baseline="30000" dirty="0" smtClean="0">
                <a:solidFill>
                  <a:srgbClr val="000000"/>
                </a:solidFill>
              </a:rPr>
              <a:t>2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large </a:t>
            </a:r>
            <a:r>
              <a:rPr lang="de-DE" sz="2000" dirty="0" err="1" smtClean="0">
                <a:solidFill>
                  <a:srgbClr val="000000"/>
                </a:solidFill>
              </a:rPr>
              <a:t>data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set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50 Million </a:t>
            </a:r>
            <a:r>
              <a:rPr lang="de-DE" sz="2000" dirty="0" err="1" smtClean="0">
                <a:solidFill>
                  <a:srgbClr val="000000"/>
                </a:solidFill>
              </a:rPr>
              <a:t>events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 smtClean="0">
                <a:solidFill>
                  <a:srgbClr val="000000"/>
                </a:solidFill>
              </a:rPr>
              <a:t> π</a:t>
            </a:r>
            <a:r>
              <a:rPr lang="de-DE" sz="2000" baseline="30000" dirty="0">
                <a:solidFill>
                  <a:srgbClr val="000000"/>
                </a:solidFill>
              </a:rPr>
              <a:t>-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  <a:r>
              <a:rPr lang="de-DE" sz="2000" baseline="30000" dirty="0">
                <a:solidFill>
                  <a:srgbClr val="000000"/>
                </a:solidFill>
              </a:rPr>
              <a:t>+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-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3.5 Million </a:t>
            </a:r>
            <a:r>
              <a:rPr lang="de-DE" sz="2000" dirty="0" err="1" smtClean="0">
                <a:solidFill>
                  <a:srgbClr val="000000"/>
                </a:solidFill>
              </a:rPr>
              <a:t>events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>
                <a:solidFill>
                  <a:srgbClr val="000000"/>
                </a:solidFill>
              </a:rPr>
              <a:t> π</a:t>
            </a:r>
            <a:r>
              <a:rPr lang="de-DE" sz="2000" baseline="30000" dirty="0">
                <a:solidFill>
                  <a:srgbClr val="000000"/>
                </a:solidFill>
              </a:rPr>
              <a:t>-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  <a:r>
              <a:rPr lang="de-DE" sz="2000" baseline="30000" dirty="0">
                <a:solidFill>
                  <a:srgbClr val="000000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π</a:t>
            </a:r>
            <a:r>
              <a:rPr lang="de-DE" sz="2000" baseline="30000" dirty="0">
                <a:solidFill>
                  <a:srgbClr val="000000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4" y="1206492"/>
            <a:ext cx="4038600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9780" y="2863782"/>
            <a:ext cx="262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Diffractive Production</a:t>
            </a:r>
            <a:endParaRPr lang="en-US" sz="20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8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8</a:t>
            </a:fld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Meson Spectroscopy at COMPASS: 3π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637" y="3397242"/>
            <a:ext cx="5019725" cy="247760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000066"/>
              </a:buClr>
            </a:pPr>
            <a:r>
              <a:rPr lang="de-DE" sz="2000" dirty="0" err="1" smtClean="0">
                <a:solidFill>
                  <a:srgbClr val="000000"/>
                </a:solidFill>
              </a:rPr>
              <a:t>Exclusive</a:t>
            </a:r>
            <a:r>
              <a:rPr lang="de-DE" sz="2000" dirty="0" smtClean="0">
                <a:solidFill>
                  <a:srgbClr val="000000"/>
                </a:solidFill>
              </a:rPr>
              <a:t> 3π </a:t>
            </a:r>
            <a:r>
              <a:rPr lang="de-DE" sz="2000" dirty="0" err="1" smtClean="0">
                <a:solidFill>
                  <a:srgbClr val="000000"/>
                </a:solidFill>
              </a:rPr>
              <a:t>events</a:t>
            </a:r>
            <a:r>
              <a:rPr lang="de-DE" sz="2000" dirty="0" smtClean="0">
                <a:solidFill>
                  <a:srgbClr val="000000"/>
                </a:solidFill>
              </a:rPr>
              <a:t> in πp -&gt; πππ </a:t>
            </a:r>
            <a:r>
              <a:rPr lang="de-DE" sz="2000" dirty="0" err="1" smtClean="0">
                <a:solidFill>
                  <a:srgbClr val="000000"/>
                </a:solidFill>
              </a:rPr>
              <a:t>p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recoil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err="1" smtClean="0">
                <a:solidFill>
                  <a:srgbClr val="000000"/>
                </a:solidFill>
              </a:rPr>
              <a:t>channels</a:t>
            </a:r>
            <a:r>
              <a:rPr lang="de-DE" sz="2000" dirty="0" smtClean="0">
                <a:solidFill>
                  <a:srgbClr val="000000"/>
                </a:solidFill>
              </a:rPr>
              <a:t>: π</a:t>
            </a:r>
            <a:r>
              <a:rPr lang="de-DE" sz="2000" baseline="30000" dirty="0" smtClean="0">
                <a:solidFill>
                  <a:srgbClr val="000000"/>
                </a:solidFill>
              </a:rPr>
              <a:t>-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+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-</a:t>
            </a:r>
            <a:r>
              <a:rPr lang="de-DE" sz="2000" dirty="0" smtClean="0">
                <a:solidFill>
                  <a:srgbClr val="000000"/>
                </a:solidFill>
              </a:rPr>
              <a:t>, π</a:t>
            </a:r>
            <a:r>
              <a:rPr lang="de-DE" sz="2000" baseline="30000" dirty="0" smtClean="0">
                <a:solidFill>
                  <a:srgbClr val="000000"/>
                </a:solidFill>
              </a:rPr>
              <a:t>-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0</a:t>
            </a:r>
            <a:r>
              <a:rPr lang="de-DE" sz="2000" dirty="0" smtClean="0">
                <a:solidFill>
                  <a:srgbClr val="000000"/>
                </a:solidFill>
              </a:rPr>
              <a:t>π</a:t>
            </a:r>
            <a:r>
              <a:rPr lang="de-DE" sz="2000" baseline="30000" dirty="0" smtClean="0">
                <a:solidFill>
                  <a:srgbClr val="000000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  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high </a:t>
            </a:r>
            <a:r>
              <a:rPr lang="de-DE" sz="2000" i="1" dirty="0" smtClean="0">
                <a:solidFill>
                  <a:srgbClr val="000000"/>
                </a:solidFill>
              </a:rPr>
              <a:t>t‘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region</a:t>
            </a:r>
            <a:r>
              <a:rPr lang="de-DE" sz="2000" dirty="0" smtClean="0">
                <a:solidFill>
                  <a:srgbClr val="000000"/>
                </a:solidFill>
              </a:rPr>
              <a:t>: 0.1 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 err="1">
                <a:solidFill>
                  <a:srgbClr val="000000"/>
                </a:solidFill>
              </a:rPr>
              <a:t>GeV</a:t>
            </a:r>
            <a:r>
              <a:rPr lang="de-DE" sz="2000" dirty="0">
                <a:solidFill>
                  <a:srgbClr val="000000"/>
                </a:solidFill>
              </a:rPr>
              <a:t>/</a:t>
            </a:r>
            <a:r>
              <a:rPr lang="de-DE" sz="2000" i="1" dirty="0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baseline="30000" dirty="0" smtClean="0">
                <a:solidFill>
                  <a:srgbClr val="000000"/>
                </a:solidFill>
              </a:rPr>
              <a:t>2</a:t>
            </a:r>
            <a:r>
              <a:rPr lang="de-DE" sz="2000" dirty="0" smtClean="0">
                <a:solidFill>
                  <a:srgbClr val="000000"/>
                </a:solidFill>
              </a:rPr>
              <a:t> &lt; </a:t>
            </a:r>
            <a:r>
              <a:rPr lang="de-DE" sz="2000" i="1" dirty="0" smtClean="0">
                <a:solidFill>
                  <a:srgbClr val="000000"/>
                </a:solidFill>
              </a:rPr>
              <a:t>t‘</a:t>
            </a:r>
            <a:r>
              <a:rPr lang="de-DE" sz="2000" dirty="0" smtClean="0">
                <a:solidFill>
                  <a:srgbClr val="000000"/>
                </a:solidFill>
              </a:rPr>
              <a:t> &lt; 1 (</a:t>
            </a:r>
            <a:r>
              <a:rPr lang="de-DE" sz="2000" dirty="0" err="1" smtClean="0">
                <a:solidFill>
                  <a:srgbClr val="000000"/>
                </a:solidFill>
              </a:rPr>
              <a:t>GeV</a:t>
            </a:r>
            <a:r>
              <a:rPr lang="de-DE" sz="2000" dirty="0" smtClean="0">
                <a:solidFill>
                  <a:srgbClr val="000000"/>
                </a:solidFill>
              </a:rPr>
              <a:t>/</a:t>
            </a:r>
            <a:r>
              <a:rPr lang="de-DE" sz="2000" i="1" dirty="0" smtClean="0">
                <a:solidFill>
                  <a:srgbClr val="000000"/>
                </a:solidFill>
              </a:rPr>
              <a:t>c</a:t>
            </a:r>
            <a:r>
              <a:rPr lang="de-DE" sz="2000" dirty="0" smtClean="0">
                <a:solidFill>
                  <a:srgbClr val="000000"/>
                </a:solidFill>
              </a:rPr>
              <a:t>)</a:t>
            </a:r>
            <a:r>
              <a:rPr lang="de-DE" sz="2000" baseline="30000" dirty="0" smtClean="0">
                <a:solidFill>
                  <a:srgbClr val="000000"/>
                </a:solidFill>
              </a:rPr>
              <a:t>2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large </a:t>
            </a:r>
            <a:r>
              <a:rPr lang="de-DE" sz="2000" dirty="0" err="1" smtClean="0">
                <a:solidFill>
                  <a:srgbClr val="000000"/>
                </a:solidFill>
              </a:rPr>
              <a:t>data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set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50 Million </a:t>
            </a:r>
            <a:r>
              <a:rPr lang="de-DE" sz="2000" dirty="0" err="1" smtClean="0">
                <a:solidFill>
                  <a:srgbClr val="000000"/>
                </a:solidFill>
              </a:rPr>
              <a:t>events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-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>
                <a:solidFill>
                  <a:srgbClr val="FF0000"/>
                </a:solidFill>
              </a:rPr>
              <a:t>+</a:t>
            </a:r>
            <a:r>
              <a:rPr lang="de-DE" sz="2000" dirty="0">
                <a:solidFill>
                  <a:srgbClr val="FF0000"/>
                </a:solidFill>
              </a:rPr>
              <a:t>π</a:t>
            </a:r>
            <a:r>
              <a:rPr lang="de-DE" sz="2000" baseline="30000" dirty="0" smtClean="0">
                <a:solidFill>
                  <a:srgbClr val="FF0000"/>
                </a:solidFill>
              </a:rPr>
              <a:t>-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3.5 Million </a:t>
            </a:r>
            <a:r>
              <a:rPr lang="de-DE" sz="2000" dirty="0" err="1" smtClean="0">
                <a:solidFill>
                  <a:srgbClr val="000000"/>
                </a:solidFill>
              </a:rPr>
              <a:t>events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-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FF"/>
                </a:solidFill>
              </a:rPr>
              <a:t>π</a:t>
            </a:r>
            <a:r>
              <a:rPr lang="de-DE" sz="2000" baseline="30000" dirty="0">
                <a:solidFill>
                  <a:srgbClr val="0000FF"/>
                </a:solidFill>
              </a:rPr>
              <a:t>0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4" y="1206492"/>
            <a:ext cx="4038600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9780" y="2863782"/>
            <a:ext cx="262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Diffractive Production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674536"/>
            <a:ext cx="2846729" cy="2200681"/>
          </a:xfrm>
          <a:prstGeom prst="rect">
            <a:avLst/>
          </a:prstGeom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-37874" y="2450524"/>
            <a:ext cx="0" cy="615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 descr="t_vs_m_lattice_1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6387" y="864930"/>
            <a:ext cx="2590216" cy="26557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36637" y="5776437"/>
            <a:ext cx="3083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000" b="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de-DE" sz="2000" b="0" dirty="0" smtClean="0">
                <a:solidFill>
                  <a:srgbClr val="0000FF"/>
                </a:solidFill>
              </a:rPr>
              <a:t>00 </a:t>
            </a:r>
            <a:r>
              <a:rPr lang="de-DE" sz="2000" b="0" dirty="0" err="1" smtClean="0">
                <a:solidFill>
                  <a:srgbClr val="0000FF"/>
                </a:solidFill>
              </a:rPr>
              <a:t>mass</a:t>
            </a:r>
            <a:r>
              <a:rPr lang="de-DE" sz="2000" b="0" dirty="0" smtClean="0">
                <a:solidFill>
                  <a:srgbClr val="0000FF"/>
                </a:solidFill>
              </a:rPr>
              <a:t> </a:t>
            </a:r>
            <a:r>
              <a:rPr lang="de-DE" sz="2000" b="0" dirty="0" err="1" smtClean="0">
                <a:solidFill>
                  <a:srgbClr val="0000FF"/>
                </a:solidFill>
              </a:rPr>
              <a:t>bins</a:t>
            </a:r>
            <a:r>
              <a:rPr lang="de-DE" sz="2000" b="0" dirty="0" smtClean="0">
                <a:solidFill>
                  <a:srgbClr val="0000FF"/>
                </a:solidFill>
              </a:rPr>
              <a:t> &amp; </a:t>
            </a:r>
            <a:r>
              <a:rPr lang="de-DE" sz="2000" b="0" dirty="0">
                <a:solidFill>
                  <a:srgbClr val="0000FF"/>
                </a:solidFill>
              </a:rPr>
              <a:t>8</a:t>
            </a:r>
            <a:r>
              <a:rPr lang="de-DE" sz="2000" b="0" dirty="0" smtClean="0">
                <a:solidFill>
                  <a:srgbClr val="0000FF"/>
                </a:solidFill>
              </a:rPr>
              <a:t> </a:t>
            </a:r>
            <a:r>
              <a:rPr lang="de-DE" sz="2000" b="0" dirty="0" err="1" smtClean="0">
                <a:solidFill>
                  <a:srgbClr val="0000FF"/>
                </a:solidFill>
              </a:rPr>
              <a:t>bins</a:t>
            </a:r>
            <a:r>
              <a:rPr lang="de-DE" sz="2000" b="0" dirty="0" smtClean="0">
                <a:solidFill>
                  <a:srgbClr val="0000FF"/>
                </a:solidFill>
              </a:rPr>
              <a:t> </a:t>
            </a:r>
            <a:r>
              <a:rPr lang="de-DE" sz="2000" b="0" dirty="0" err="1" smtClean="0">
                <a:solidFill>
                  <a:srgbClr val="0000FF"/>
                </a:solidFill>
              </a:rPr>
              <a:t>of</a:t>
            </a:r>
            <a:r>
              <a:rPr lang="de-DE" sz="2000" b="0" dirty="0" smtClean="0">
                <a:solidFill>
                  <a:srgbClr val="0000FF"/>
                </a:solidFill>
              </a:rPr>
              <a:t> </a:t>
            </a:r>
            <a:r>
              <a:rPr lang="de-DE" sz="2000" b="0" i="1" dirty="0" smtClean="0">
                <a:solidFill>
                  <a:srgbClr val="0000FF"/>
                </a:solidFill>
              </a:rPr>
              <a:t>t</a:t>
            </a:r>
            <a:r>
              <a:rPr lang="de-DE" sz="2000" i="1" dirty="0" smtClean="0">
                <a:solidFill>
                  <a:srgbClr val="0000FF"/>
                </a:solidFill>
              </a:rPr>
              <a:t>‘</a:t>
            </a:r>
            <a:endParaRPr lang="en-GB" sz="2000" b="0" i="1" dirty="0">
              <a:solidFill>
                <a:srgbClr val="0000FF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428969" y="3308292"/>
            <a:ext cx="3329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0" dirty="0" smtClean="0">
                <a:solidFill>
                  <a:srgbClr val="FF0000"/>
                </a:solidFill>
                <a:sym typeface="Wingdings"/>
              </a:rPr>
              <a:t> 4</a:t>
            </a:r>
            <a:r>
              <a:rPr lang="de-DE" sz="2000" b="0" dirty="0" smtClean="0">
                <a:solidFill>
                  <a:srgbClr val="FF0000"/>
                </a:solidFill>
              </a:rPr>
              <a:t>00 </a:t>
            </a:r>
            <a:r>
              <a:rPr lang="de-DE" sz="2000" b="0" dirty="0" err="1" smtClean="0">
                <a:solidFill>
                  <a:srgbClr val="FF0000"/>
                </a:solidFill>
              </a:rPr>
              <a:t>mass</a:t>
            </a:r>
            <a:r>
              <a:rPr lang="de-DE" sz="2000" b="0" dirty="0" smtClean="0">
                <a:solidFill>
                  <a:srgbClr val="FF0000"/>
                </a:solidFill>
              </a:rPr>
              <a:t> </a:t>
            </a:r>
            <a:r>
              <a:rPr lang="de-DE" sz="2000" b="0" dirty="0" err="1" smtClean="0">
                <a:solidFill>
                  <a:srgbClr val="FF0000"/>
                </a:solidFill>
              </a:rPr>
              <a:t>bins</a:t>
            </a:r>
            <a:r>
              <a:rPr lang="de-DE" sz="2000" b="0" dirty="0" smtClean="0">
                <a:solidFill>
                  <a:srgbClr val="FF0000"/>
                </a:solidFill>
              </a:rPr>
              <a:t> &amp; </a:t>
            </a:r>
            <a:r>
              <a:rPr lang="de-DE" sz="2000" b="0" dirty="0">
                <a:solidFill>
                  <a:srgbClr val="FF0000"/>
                </a:solidFill>
              </a:rPr>
              <a:t>11 </a:t>
            </a:r>
            <a:r>
              <a:rPr lang="de-DE" sz="2000" b="0" dirty="0" err="1" smtClean="0">
                <a:solidFill>
                  <a:srgbClr val="FF0000"/>
                </a:solidFill>
              </a:rPr>
              <a:t>bins</a:t>
            </a:r>
            <a:r>
              <a:rPr lang="de-DE" sz="2000" b="0" dirty="0" smtClean="0">
                <a:solidFill>
                  <a:srgbClr val="FF0000"/>
                </a:solidFill>
              </a:rPr>
              <a:t> </a:t>
            </a:r>
            <a:r>
              <a:rPr lang="de-DE" sz="2000" b="0" dirty="0" err="1" smtClean="0">
                <a:solidFill>
                  <a:srgbClr val="FF0000"/>
                </a:solidFill>
              </a:rPr>
              <a:t>of</a:t>
            </a:r>
            <a:r>
              <a:rPr lang="de-DE" sz="2000" b="0" dirty="0" smtClean="0">
                <a:solidFill>
                  <a:srgbClr val="FF0000"/>
                </a:solidFill>
              </a:rPr>
              <a:t> </a:t>
            </a:r>
            <a:r>
              <a:rPr lang="de-DE" sz="2000" b="0" i="1" dirty="0" smtClean="0">
                <a:solidFill>
                  <a:srgbClr val="FF0000"/>
                </a:solidFill>
              </a:rPr>
              <a:t>t</a:t>
            </a:r>
            <a:r>
              <a:rPr lang="de-DE" sz="2000" i="1" dirty="0" smtClean="0">
                <a:solidFill>
                  <a:srgbClr val="FF0000"/>
                </a:solidFill>
              </a:rPr>
              <a:t>‘</a:t>
            </a:r>
            <a:endParaRPr lang="en-GB" sz="2000" b="0" i="1" dirty="0">
              <a:solidFill>
                <a:srgbClr val="FF0000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7" y="931332"/>
            <a:ext cx="3522127" cy="54511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B7B1-5667-4156-BA0C-1214E9CD170A}" type="slidenum">
              <a:rPr lang="en-GB" smtClean="0"/>
              <a:t>9</a:t>
            </a:fld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742" y="-47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Partial Wave Analysis 3π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5" y="2868977"/>
            <a:ext cx="5723466" cy="36779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Isobar Model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cceptance correction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err="1" smtClean="0"/>
              <a:t>Factorisation</a:t>
            </a:r>
            <a:r>
              <a:rPr lang="en-US" sz="2000" dirty="0" smtClean="0"/>
              <a:t> of process with production and decay amplitude</a:t>
            </a:r>
          </a:p>
          <a:p>
            <a:pPr marL="342900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it in two steps: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fit in mass and </a:t>
            </a:r>
            <a:r>
              <a:rPr lang="en-US" sz="2000" i="1" dirty="0" smtClean="0"/>
              <a:t>t’</a:t>
            </a:r>
            <a:r>
              <a:rPr lang="en-US" sz="2000" dirty="0" smtClean="0"/>
              <a:t> bins -&gt; production amplitudes</a:t>
            </a:r>
          </a:p>
          <a:p>
            <a:pPr marL="800100" lvl="1" indent="-342900">
              <a:lnSpc>
                <a:spcPct val="130000"/>
              </a:lnSpc>
              <a:buClr>
                <a:srgbClr val="000066"/>
              </a:buClr>
              <a:buFont typeface="Arial"/>
              <a:buChar char="•"/>
            </a:pPr>
            <a:r>
              <a:rPr lang="en-US" sz="2000" dirty="0" smtClean="0"/>
              <a:t>fit mass dependence of spin-density matrix -&gt; resonance parameters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2" y="824982"/>
            <a:ext cx="3629658" cy="226109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650" y="6356350"/>
            <a:ext cx="6162149" cy="365125"/>
          </a:xfrm>
        </p:spPr>
        <p:txBody>
          <a:bodyPr/>
          <a:lstStyle/>
          <a:p>
            <a:r>
              <a:rPr lang="en-US" dirty="0" smtClean="0"/>
              <a:t>Recent results of the Compass experiment – J. Bernhard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8344</TotalTime>
  <Words>1962</Words>
  <Application>Microsoft Macintosh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Recent results of the  COMPASS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Board Meeting</dc:title>
  <dc:creator>Johannes Bernhard</dc:creator>
  <cp:lastModifiedBy>Johannes Bernhard</cp:lastModifiedBy>
  <cp:revision>527</cp:revision>
  <dcterms:created xsi:type="dcterms:W3CDTF">2014-06-25T13:15:43Z</dcterms:created>
  <dcterms:modified xsi:type="dcterms:W3CDTF">2015-08-31T09:59:43Z</dcterms:modified>
</cp:coreProperties>
</file>