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30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52" r:id="rId14"/>
    <p:sldId id="328" r:id="rId15"/>
    <p:sldId id="329" r:id="rId16"/>
    <p:sldId id="314" r:id="rId17"/>
    <p:sldId id="307" r:id="rId18"/>
    <p:sldId id="308" r:id="rId19"/>
    <p:sldId id="353" r:id="rId20"/>
    <p:sldId id="330" r:id="rId21"/>
    <p:sldId id="331" r:id="rId22"/>
    <p:sldId id="332" r:id="rId23"/>
    <p:sldId id="333" r:id="rId24"/>
    <p:sldId id="337" r:id="rId25"/>
    <p:sldId id="338" r:id="rId26"/>
    <p:sldId id="339" r:id="rId27"/>
    <p:sldId id="341" r:id="rId28"/>
    <p:sldId id="340" r:id="rId29"/>
    <p:sldId id="344" r:id="rId30"/>
    <p:sldId id="351" r:id="rId31"/>
    <p:sldId id="343" r:id="rId32"/>
    <p:sldId id="346" r:id="rId33"/>
    <p:sldId id="347" r:id="rId34"/>
    <p:sldId id="348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9E5"/>
    <a:srgbClr val="BBBDCE"/>
    <a:srgbClr val="C7CDD3"/>
    <a:srgbClr val="AEB2C8"/>
    <a:srgbClr val="B70F20"/>
    <a:srgbClr val="C20D20"/>
    <a:srgbClr val="007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 snapToGrid="0" snapToObjects="1" showGuides="1">
      <p:cViewPr>
        <p:scale>
          <a:sx n="76" d="100"/>
          <a:sy n="76" d="100"/>
        </p:scale>
        <p:origin x="-996" y="-666"/>
      </p:cViewPr>
      <p:guideLst>
        <p:guide orient="horz" pos="1195"/>
        <p:guide orient="horz" pos="96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6AE6B-CE72-48B1-9467-F33263F24E06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0EC40-00C5-41F1-97C0-618A1653F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F643-834D-460F-88F9-8AF03028F1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344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F643-834D-460F-88F9-8AF03028F10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344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 summary slide – I provide extended slides (straight from the Introduction</a:t>
            </a:r>
            <a:r>
              <a:rPr lang="en-GB" baseline="0" dirty="0" smtClean="0"/>
              <a:t> guide) next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F643-834D-460F-88F9-8AF03028F10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28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F643-834D-460F-88F9-8AF03028F10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344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32A71-6AD0-4EA0-AAE6-34CA8EF7D77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149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Extended slide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F643-834D-460F-88F9-8AF03028F10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931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Extended slide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F643-834D-460F-88F9-8AF03028F10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587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Extended slide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F643-834D-460F-88F9-8AF03028F10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58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F643-834D-460F-88F9-8AF03028F1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1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F643-834D-460F-88F9-8AF03028F10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2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F643-834D-460F-88F9-8AF03028F10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915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F643-834D-460F-88F9-8AF03028F10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2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F643-834D-460F-88F9-8AF03028F10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28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F643-834D-460F-88F9-8AF03028F10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77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F643-834D-460F-88F9-8AF03028F10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73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F643-834D-460F-88F9-8AF03028F10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34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46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go-EPS-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61341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logo-SIF-mo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6169025"/>
            <a:ext cx="5000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IOPP-logo-bl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324600"/>
            <a:ext cx="16383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863725" y="7651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/>
            <a:endParaRPr lang="en-US" sz="3200" i="1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3078" name="Picture 7" descr="EPL HEADER PANEL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8" name="Text Box 8"/>
          <p:cNvSpPr txBox="1">
            <a:spLocks noChangeArrowheads="1"/>
          </p:cNvSpPr>
          <p:nvPr/>
        </p:nvSpPr>
        <p:spPr bwMode="auto">
          <a:xfrm>
            <a:off x="5676900" y="6172200"/>
            <a:ext cx="278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de-DE" i="1" smtClean="0">
                <a:solidFill>
                  <a:srgbClr val="C53128"/>
                </a:solidFill>
                <a:latin typeface="Arial" charset="0"/>
                <a:cs typeface="+mn-cs"/>
              </a:rPr>
              <a:t>www.epljournal.org</a:t>
            </a:r>
            <a:endParaRPr lang="de-DE" i="1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3080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6116638"/>
            <a:ext cx="1617662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14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ntique Olive Roman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ntique Olive Roman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ntique Olive Roman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ntique Olive Roman" pitchFamily="34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ntique Olive Roman" pitchFamily="34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ntique Olive Roman" pitchFamily="34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ntique Olive Roman" pitchFamily="34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ntique Olive Roman" pitchFamily="34" charset="0"/>
        </a:defRPr>
      </a:lvl9pPr>
    </p:titleStyle>
    <p:bodyStyle>
      <a:lvl1pPr marL="315913" indent="-3159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15963" indent="-2587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opyright.iop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6"/>
          <p:cNvSpPr txBox="1">
            <a:spLocks noChangeArrowheads="1"/>
          </p:cNvSpPr>
          <p:nvPr/>
        </p:nvSpPr>
        <p:spPr bwMode="auto">
          <a:xfrm>
            <a:off x="282575" y="1763713"/>
            <a:ext cx="8323263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 typeface="Arial" charset="0"/>
              <a:buNone/>
            </a:pPr>
            <a:endParaRPr lang="en-GB" sz="4000" b="1" dirty="0" smtClean="0">
              <a:solidFill>
                <a:srgbClr val="B70F20"/>
              </a:solidFill>
              <a:cs typeface="Arial" charset="0"/>
            </a:endParaRPr>
          </a:p>
          <a:p>
            <a:pPr algn="ctr"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4000" b="1" dirty="0" smtClean="0">
                <a:solidFill>
                  <a:srgbClr val="B70F20"/>
                </a:solidFill>
                <a:cs typeface="Arial" charset="0"/>
              </a:rPr>
              <a:t>How to get your research published</a:t>
            </a:r>
            <a:endParaRPr lang="en-GB" sz="4000" b="1" dirty="0">
              <a:solidFill>
                <a:srgbClr val="B70F20"/>
              </a:solidFill>
              <a:cs typeface="Arial" charset="0"/>
            </a:endParaRPr>
          </a:p>
        </p:txBody>
      </p:sp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endParaRPr lang="en-GB" sz="22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4162425" cy="418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Represent your data in an </a:t>
            </a: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organized</a:t>
            </a:r>
            <a:r>
              <a:rPr lang="en-GB" sz="2200" dirty="0" smtClean="0">
                <a:cs typeface="Arial" charset="0"/>
              </a:rPr>
              <a:t> manner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Give enough information to allow </a:t>
            </a: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duplication</a:t>
            </a:r>
            <a:r>
              <a:rPr lang="en-GB" sz="2200" dirty="0" smtClean="0">
                <a:cs typeface="Arial" charset="0"/>
              </a:rPr>
              <a:t> of your results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Demonstrate the </a:t>
            </a: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significance and impact</a:t>
            </a:r>
            <a:r>
              <a:rPr lang="en-GB" sz="2200" dirty="0" smtClean="0">
                <a:cs typeface="Arial" charset="0"/>
              </a:rPr>
              <a:t> of your results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Compare</a:t>
            </a:r>
            <a:r>
              <a:rPr lang="en-GB" sz="2200" dirty="0" smtClean="0">
                <a:cs typeface="Arial" charset="0"/>
              </a:rPr>
              <a:t> with other published work</a:t>
            </a:r>
            <a:endParaRPr lang="en-GB" sz="22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Discuss the </a:t>
            </a: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implications and applications</a:t>
            </a: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Methods, results and discussion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00" y="2235600"/>
            <a:ext cx="23225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87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4162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Summarize</a:t>
            </a:r>
            <a:r>
              <a:rPr lang="en-GB" sz="2200" dirty="0" smtClean="0">
                <a:cs typeface="Arial" charset="0"/>
              </a:rPr>
              <a:t> your major points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Highlight </a:t>
            </a:r>
            <a:r>
              <a:rPr lang="en-GB" sz="2200" dirty="0" smtClean="0">
                <a:cs typeface="Arial" charset="0"/>
              </a:rPr>
              <a:t>the novelty and  significance of your work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Answer any questions set in the Introduction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Include your </a:t>
            </a: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plans</a:t>
            </a:r>
            <a:r>
              <a:rPr lang="en-GB" sz="2200" dirty="0" smtClean="0">
                <a:cs typeface="Arial" charset="0"/>
              </a:rPr>
              <a:t> for future work</a:t>
            </a:r>
            <a:endParaRPr lang="en-GB" sz="2200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Conclusions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00" y="2235600"/>
            <a:ext cx="23225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4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4162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Cite the </a:t>
            </a: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appropriate </a:t>
            </a:r>
            <a:r>
              <a:rPr lang="en-GB" sz="2200" dirty="0" smtClean="0">
                <a:cs typeface="Arial" charset="0"/>
              </a:rPr>
              <a:t>references</a:t>
            </a:r>
          </a:p>
          <a:p>
            <a:pPr lvl="1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Original works both historical and recent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Check for </a:t>
            </a: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accuracy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Follow the reference </a:t>
            </a: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style</a:t>
            </a:r>
            <a:r>
              <a:rPr lang="en-GB" sz="2200" dirty="0" smtClean="0">
                <a:cs typeface="Arial" charset="0"/>
              </a:rPr>
              <a:t> of the journal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Recognize the </a:t>
            </a: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contribution</a:t>
            </a:r>
            <a:r>
              <a:rPr lang="en-GB" sz="2200" dirty="0" smtClean="0">
                <a:cs typeface="Arial" charset="0"/>
              </a:rPr>
              <a:t> of funders or other assistance</a:t>
            </a: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References and acknowledgments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00" y="2235600"/>
            <a:ext cx="23225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2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5438818" cy="41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 smtClean="0"/>
              <a:t>Must be </a:t>
            </a:r>
            <a:r>
              <a:rPr lang="en-GB" sz="2200" dirty="0">
                <a:solidFill>
                  <a:srgbClr val="FF0000"/>
                </a:solidFill>
              </a:rPr>
              <a:t>referred</a:t>
            </a:r>
            <a:r>
              <a:rPr lang="en-GB" sz="2200" dirty="0"/>
              <a:t> to in the text</a:t>
            </a:r>
          </a:p>
          <a:p>
            <a:pPr marL="457200" indent="-4572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 smtClean="0"/>
              <a:t>Should be </a:t>
            </a:r>
            <a:r>
              <a:rPr lang="en-GB" sz="2200" dirty="0">
                <a:solidFill>
                  <a:srgbClr val="FF0000"/>
                </a:solidFill>
              </a:rPr>
              <a:t>clear, uncluttered</a:t>
            </a:r>
            <a:r>
              <a:rPr lang="en-GB" sz="2200" dirty="0"/>
              <a:t>, not ‘busy</a:t>
            </a:r>
            <a:r>
              <a:rPr lang="en-GB" sz="2200" dirty="0" smtClean="0"/>
              <a:t>’    </a:t>
            </a:r>
            <a:r>
              <a:rPr lang="en-GB" sz="2200" dirty="0"/>
              <a:t>– an image communicates over 100 times better than text</a:t>
            </a:r>
          </a:p>
          <a:p>
            <a:pPr marL="457200" indent="-4572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 smtClean="0"/>
              <a:t>Should have </a:t>
            </a:r>
            <a:r>
              <a:rPr lang="en-GB" sz="2200" dirty="0"/>
              <a:t>a legible and relevant </a:t>
            </a:r>
            <a:r>
              <a:rPr lang="en-GB" sz="2200" dirty="0">
                <a:solidFill>
                  <a:srgbClr val="FF0000"/>
                </a:solidFill>
              </a:rPr>
              <a:t>caption</a:t>
            </a:r>
          </a:p>
          <a:p>
            <a:pPr marL="457200" indent="-4572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GB" sz="2200" dirty="0" smtClean="0"/>
          </a:p>
          <a:p>
            <a:pPr marL="457200" indent="-4572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 smtClean="0"/>
              <a:t>Ought to be </a:t>
            </a:r>
            <a:r>
              <a:rPr lang="en-GB" sz="2200" dirty="0">
                <a:solidFill>
                  <a:srgbClr val="FF0000"/>
                </a:solidFill>
              </a:rPr>
              <a:t>clearly labelled</a:t>
            </a:r>
            <a:r>
              <a:rPr lang="en-GB" sz="2200" dirty="0"/>
              <a:t> (scales, axes, data </a:t>
            </a:r>
            <a:r>
              <a:rPr lang="en-GB" sz="2200" dirty="0" smtClean="0"/>
              <a:t>points &amp; lines) with </a:t>
            </a:r>
            <a:r>
              <a:rPr lang="en-GB" sz="2200" dirty="0"/>
              <a:t>font </a:t>
            </a:r>
            <a:r>
              <a:rPr lang="en-GB" sz="2200" dirty="0" smtClean="0"/>
              <a:t>size &amp; colour legible </a:t>
            </a:r>
            <a:r>
              <a:rPr lang="en-GB" sz="2200" dirty="0"/>
              <a:t>in journal print page </a:t>
            </a:r>
            <a:r>
              <a:rPr lang="en-GB" sz="2200" dirty="0" smtClean="0"/>
              <a:t>size</a:t>
            </a:r>
            <a:endParaRPr lang="en-GB" sz="2200" dirty="0"/>
          </a:p>
          <a:p>
            <a:pPr marL="457200" indent="-4572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GB" sz="2200" dirty="0"/>
          </a:p>
          <a:p>
            <a:pPr marL="457200" indent="-4572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 smtClean="0"/>
              <a:t>Should follow </a:t>
            </a:r>
            <a:r>
              <a:rPr lang="en-GB" sz="2200" dirty="0"/>
              <a:t>the journal </a:t>
            </a:r>
            <a:r>
              <a:rPr lang="en-GB" sz="2200" dirty="0" smtClean="0"/>
              <a:t>guidelines on style and format</a:t>
            </a:r>
            <a:endParaRPr lang="en-GB" sz="2200" dirty="0"/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Images, figures &amp; tables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00" y="2235600"/>
            <a:ext cx="23225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6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4162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Get feedback and comments on your manuscript before submission from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Your supervisor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Other colleagues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Internal review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Make changes following their input and guidance</a:t>
            </a: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Get feedback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05" y="2235599"/>
            <a:ext cx="2795008" cy="20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4"/>
            <a:ext cx="4162425" cy="432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Permissions are needed to reproduce copyright-protected material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Photographs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Charts, tables or graphs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Reproductions of works of art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Anything where copyright is owned by a third party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Copyright protects original work and ideas</a:t>
            </a: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Permissions and copyright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56" y="2235599"/>
            <a:ext cx="2782357" cy="149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59579" y="4005011"/>
            <a:ext cx="2462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75000"/>
              <a:defRPr/>
            </a:pPr>
            <a:r>
              <a:rPr lang="en-GB" sz="2400" kern="0" dirty="0">
                <a:solidFill>
                  <a:srgbClr val="FF0000"/>
                </a:solidFill>
                <a:cs typeface="Arial" charset="0"/>
                <a:hlinkClick r:id="rId4"/>
              </a:rPr>
              <a:t>copyright.iop.org</a:t>
            </a:r>
            <a:endParaRPr lang="en-GB" sz="2400" kern="0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8324850" cy="485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200" dirty="0" smtClean="0"/>
              <a:t>Check </a:t>
            </a:r>
            <a:r>
              <a:rPr lang="en-GB" sz="2200" dirty="0"/>
              <a:t>the literature for work in your field to check </a:t>
            </a:r>
            <a:r>
              <a:rPr lang="en-GB" sz="2200" dirty="0" smtClean="0"/>
              <a:t>for similar results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endParaRPr lang="en-GB" sz="1200" dirty="0"/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200" dirty="0" smtClean="0"/>
              <a:t>Use </a:t>
            </a:r>
            <a:r>
              <a:rPr lang="en-GB" sz="2200" dirty="0"/>
              <a:t>appropriate references that show context of </a:t>
            </a:r>
            <a:r>
              <a:rPr lang="en-GB" sz="2200" dirty="0" smtClean="0"/>
              <a:t>your work </a:t>
            </a:r>
            <a:r>
              <a:rPr lang="en-GB" sz="2200" dirty="0"/>
              <a:t>and why is it new and significant </a:t>
            </a:r>
            <a:endParaRPr lang="en-GB" sz="2200" dirty="0" smtClean="0"/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endParaRPr lang="en-GB" sz="1200" dirty="0"/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200" dirty="0" smtClean="0"/>
              <a:t>Consider </a:t>
            </a:r>
            <a:r>
              <a:rPr lang="en-GB" sz="2200" dirty="0"/>
              <a:t>who you are writing for – specialist or </a:t>
            </a:r>
            <a:r>
              <a:rPr lang="en-GB" sz="2200" dirty="0" smtClean="0"/>
              <a:t>non-specialist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endParaRPr lang="en-GB" sz="1200" dirty="0"/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200" dirty="0" smtClean="0">
                <a:solidFill>
                  <a:prstClr val="black"/>
                </a:solidFill>
              </a:rPr>
              <a:t>Decide </a:t>
            </a:r>
            <a:r>
              <a:rPr lang="en-GB" sz="2200" dirty="0">
                <a:solidFill>
                  <a:prstClr val="black"/>
                </a:solidFill>
              </a:rPr>
              <a:t>which journal will be most appropriate </a:t>
            </a:r>
            <a:r>
              <a:rPr lang="en-GB" sz="2200" dirty="0" smtClean="0">
                <a:solidFill>
                  <a:prstClr val="black"/>
                </a:solidFill>
              </a:rPr>
              <a:t>and check </a:t>
            </a:r>
            <a:r>
              <a:rPr lang="en-GB" sz="2200" dirty="0">
                <a:solidFill>
                  <a:prstClr val="black"/>
                </a:solidFill>
              </a:rPr>
              <a:t>the author guidelines; also check other </a:t>
            </a:r>
            <a:r>
              <a:rPr lang="en-GB" sz="2200" dirty="0" smtClean="0">
                <a:solidFill>
                  <a:prstClr val="black"/>
                </a:solidFill>
              </a:rPr>
              <a:t>articles in </a:t>
            </a:r>
            <a:r>
              <a:rPr lang="en-GB" sz="2200" dirty="0">
                <a:solidFill>
                  <a:prstClr val="black"/>
                </a:solidFill>
              </a:rPr>
              <a:t>the journal for </a:t>
            </a:r>
            <a:r>
              <a:rPr lang="en-GB" sz="2200" dirty="0" smtClean="0">
                <a:solidFill>
                  <a:prstClr val="black"/>
                </a:solidFill>
              </a:rPr>
              <a:t>style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endParaRPr lang="en-GB" sz="1200" dirty="0" smtClean="0">
              <a:solidFill>
                <a:prstClr val="black"/>
              </a:solidFill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200" dirty="0" smtClean="0"/>
              <a:t>Write a clear title and abstract – this will be what most people will see first.</a:t>
            </a:r>
            <a:endParaRPr lang="en-GB" sz="2200" dirty="0"/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Do the top 10 tips…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8324850" cy="460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defRPr/>
            </a:pPr>
            <a:r>
              <a:rPr lang="en-GB" sz="2200" dirty="0" smtClean="0"/>
              <a:t>Limit jargon, abbreviations, acronyms or technical terms – e.g. STM, CCTV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defRPr/>
            </a:pPr>
            <a:endParaRPr lang="en-GB" sz="1200" dirty="0" smtClean="0"/>
          </a:p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defRPr/>
            </a:pPr>
            <a:r>
              <a:rPr lang="en-GB" sz="2200" dirty="0">
                <a:solidFill>
                  <a:prstClr val="black"/>
                </a:solidFill>
              </a:rPr>
              <a:t>Avoid speculation or anecdotes – keep to the facts </a:t>
            </a:r>
            <a:endParaRPr lang="en-GB" sz="2200" dirty="0" smtClean="0">
              <a:solidFill>
                <a:prstClr val="black"/>
              </a:solidFill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defRPr/>
            </a:pPr>
            <a:endParaRPr lang="en-GB" sz="1200" dirty="0" smtClean="0">
              <a:solidFill>
                <a:prstClr val="black"/>
              </a:solidFill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defRPr/>
            </a:pPr>
            <a:r>
              <a:rPr lang="en-GB" sz="2200" dirty="0">
                <a:solidFill>
                  <a:prstClr val="black"/>
                </a:solidFill>
              </a:rPr>
              <a:t>Keep it concise – even when there are no limits as </a:t>
            </a:r>
            <a:r>
              <a:rPr lang="en-GB" sz="2200" dirty="0" smtClean="0">
                <a:solidFill>
                  <a:prstClr val="black"/>
                </a:solidFill>
              </a:rPr>
              <a:t>it makes </a:t>
            </a:r>
            <a:r>
              <a:rPr lang="en-GB" sz="2200" dirty="0">
                <a:solidFill>
                  <a:prstClr val="black"/>
                </a:solidFill>
              </a:rPr>
              <a:t>it easier to read your article. </a:t>
            </a:r>
            <a:r>
              <a:rPr lang="en-GB" sz="2200" dirty="0" smtClean="0">
                <a:solidFill>
                  <a:prstClr val="black"/>
                </a:solidFill>
              </a:rPr>
              <a:t>State your conclusions clearly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defRPr/>
            </a:pPr>
            <a:endParaRPr lang="en-GB" sz="1200" dirty="0" smtClean="0">
              <a:solidFill>
                <a:prstClr val="black"/>
              </a:solidFill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defRPr/>
            </a:pPr>
            <a:r>
              <a:rPr lang="en-GB" altLang="zh-CN" sz="2200" dirty="0">
                <a:ea typeface="宋体" pitchFamily="2" charset="-122"/>
              </a:rPr>
              <a:t>Allow time for rewriting </a:t>
            </a:r>
            <a:endParaRPr lang="en-GB" altLang="zh-CN" sz="2200" dirty="0" smtClean="0">
              <a:ea typeface="宋体" pitchFamily="2" charset="-122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defRPr/>
            </a:pPr>
            <a:endParaRPr lang="en-GB" altLang="zh-CN" sz="1200" dirty="0" smtClean="0">
              <a:ea typeface="宋体" pitchFamily="2" charset="-122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defRPr/>
            </a:pPr>
            <a:r>
              <a:rPr lang="en-GB" sz="2200" dirty="0" smtClean="0">
                <a:solidFill>
                  <a:prstClr val="black"/>
                </a:solidFill>
              </a:rPr>
              <a:t>Ask </a:t>
            </a:r>
            <a:r>
              <a:rPr lang="en-GB" sz="2200" dirty="0">
                <a:solidFill>
                  <a:prstClr val="black"/>
                </a:solidFill>
              </a:rPr>
              <a:t>a colleague to read your article before </a:t>
            </a:r>
            <a:r>
              <a:rPr lang="en-GB" sz="2200" dirty="0" smtClean="0">
                <a:solidFill>
                  <a:prstClr val="black"/>
                </a:solidFill>
              </a:rPr>
              <a:t>submitting it </a:t>
            </a:r>
            <a:r>
              <a:rPr lang="en-GB" sz="2200" dirty="0">
                <a:solidFill>
                  <a:prstClr val="black"/>
                </a:solidFill>
              </a:rPr>
              <a:t>to the journal</a:t>
            </a:r>
            <a:endParaRPr lang="en-GB" sz="2200" dirty="0"/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Do the top 10 tips…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8324850" cy="460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200" dirty="0" smtClean="0"/>
              <a:t>Submit an article to more than one journal at a time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endParaRPr lang="en-GB" sz="2200" dirty="0" smtClean="0"/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200" dirty="0" smtClean="0">
                <a:solidFill>
                  <a:prstClr val="black"/>
                </a:solidFill>
              </a:rPr>
              <a:t>Add someone as a co-author without their permission – or exclude any authors who have made a significant contribution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endParaRPr lang="en-GB" sz="2200" dirty="0" smtClean="0">
              <a:solidFill>
                <a:prstClr val="black"/>
              </a:solidFill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200" dirty="0" smtClean="0">
                <a:solidFill>
                  <a:prstClr val="black"/>
                </a:solidFill>
              </a:rPr>
              <a:t>Sign any forms on behalf of your co-authors unless you are authorized to do so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endParaRPr lang="en-GB" sz="2200" dirty="0" smtClean="0">
              <a:solidFill>
                <a:prstClr val="black"/>
              </a:solidFill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altLang="zh-CN" sz="2200" dirty="0" smtClean="0">
                <a:ea typeface="宋体" pitchFamily="2" charset="-122"/>
              </a:rPr>
              <a:t>Copy and paste from other articles, including your own – this will be classed as plagiarism or duplicate publication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endParaRPr lang="en-GB" altLang="zh-CN" sz="2200" dirty="0" smtClean="0">
              <a:ea typeface="宋体" pitchFamily="2" charset="-122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200" dirty="0" smtClean="0">
                <a:solidFill>
                  <a:prstClr val="black"/>
                </a:solidFill>
              </a:rPr>
              <a:t>Fabricate, falsify or misrepresent data or results</a:t>
            </a:r>
            <a:endParaRPr lang="en-GB" sz="2200" dirty="0"/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Do NOT…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6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59" y="2727439"/>
            <a:ext cx="1340286" cy="18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6" y="1849438"/>
            <a:ext cx="8070418" cy="41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Pre-refereeing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Plan ahead: the most important step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43" y="1962657"/>
            <a:ext cx="48650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3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4"/>
            <a:ext cx="8324850" cy="497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defTabSz="762000">
              <a:spcBef>
                <a:spcPct val="20000"/>
              </a:spcBef>
              <a:buClr>
                <a:srgbClr val="C00000"/>
              </a:buClr>
              <a:buSzPct val="100000"/>
              <a:buFont typeface="MS Reference Sans Serif" pitchFamily="34" charset="0"/>
              <a:buChar char="●"/>
            </a:pPr>
            <a:r>
              <a:rPr lang="en-GB" sz="2200" dirty="0" smtClean="0">
                <a:solidFill>
                  <a:srgbClr val="000000"/>
                </a:solidFill>
              </a:rPr>
              <a:t>Submissions that do not meet the journal style, limit, format, </a:t>
            </a:r>
            <a:r>
              <a:rPr lang="en-GB" sz="2200" dirty="0" err="1" smtClean="0">
                <a:solidFill>
                  <a:srgbClr val="000000"/>
                </a:solidFill>
              </a:rPr>
              <a:t>etc</a:t>
            </a:r>
            <a:endParaRPr lang="en-GB" sz="2200" dirty="0" smtClean="0">
              <a:solidFill>
                <a:srgbClr val="000000"/>
              </a:solidFill>
            </a:endParaRPr>
          </a:p>
          <a:p>
            <a:pPr marL="457200" indent="-457200" defTabSz="762000">
              <a:spcBef>
                <a:spcPct val="20000"/>
              </a:spcBef>
              <a:buClr>
                <a:srgbClr val="C00000"/>
              </a:buClr>
              <a:buSzPct val="100000"/>
              <a:buFont typeface="MS Reference Sans Serif" pitchFamily="34" charset="0"/>
              <a:buChar char="●"/>
            </a:pPr>
            <a:r>
              <a:rPr lang="en-GB" sz="2200" dirty="0" smtClean="0">
                <a:solidFill>
                  <a:srgbClr val="000000"/>
                </a:solidFill>
              </a:rPr>
              <a:t>Papers that</a:t>
            </a:r>
          </a:p>
          <a:p>
            <a:pPr marL="857250" lvl="1" indent="-457200" defTabSz="762000">
              <a:spcBef>
                <a:spcPct val="20000"/>
              </a:spcBef>
              <a:buClr>
                <a:srgbClr val="C00000"/>
              </a:buClr>
              <a:buSzPct val="100000"/>
              <a:buFont typeface="MS Reference Sans Serif" pitchFamily="34" charset="0"/>
              <a:buChar char="●"/>
            </a:pPr>
            <a:r>
              <a:rPr lang="en-GB" sz="2200" dirty="0">
                <a:solidFill>
                  <a:srgbClr val="000000"/>
                </a:solidFill>
              </a:rPr>
              <a:t>Are incremental – a very small advance on earlier work. This is not enough for many quality journals</a:t>
            </a:r>
          </a:p>
          <a:p>
            <a:pPr marL="857250" lvl="1" indent="-457200" defTabSz="762000">
              <a:spcBef>
                <a:spcPct val="20000"/>
              </a:spcBef>
              <a:buClr>
                <a:srgbClr val="C00000"/>
              </a:buClr>
              <a:buSzPct val="100000"/>
              <a:buFont typeface="MS Reference Sans Serif" pitchFamily="34" charset="0"/>
              <a:buChar char="●"/>
            </a:pPr>
            <a:r>
              <a:rPr lang="en-GB" sz="2200" dirty="0" smtClean="0">
                <a:solidFill>
                  <a:srgbClr val="000000"/>
                </a:solidFill>
              </a:rPr>
              <a:t>Are </a:t>
            </a:r>
            <a:r>
              <a:rPr lang="en-GB" sz="2200" dirty="0">
                <a:solidFill>
                  <a:srgbClr val="000000"/>
                </a:solidFill>
              </a:rPr>
              <a:t>outside the </a:t>
            </a:r>
            <a:r>
              <a:rPr lang="en-GB" sz="2200" dirty="0" smtClean="0">
                <a:solidFill>
                  <a:srgbClr val="000000"/>
                </a:solidFill>
              </a:rPr>
              <a:t>scope of the journal</a:t>
            </a:r>
            <a:endParaRPr lang="en-GB" sz="2200" dirty="0">
              <a:solidFill>
                <a:srgbClr val="000000"/>
              </a:solidFill>
            </a:endParaRPr>
          </a:p>
          <a:p>
            <a:pPr marL="857250" lvl="1" indent="-457200" defTabSz="762000">
              <a:spcBef>
                <a:spcPct val="20000"/>
              </a:spcBef>
              <a:buClr>
                <a:srgbClr val="C00000"/>
              </a:buClr>
              <a:buSzPct val="100000"/>
              <a:buFont typeface="MS Reference Sans Serif" pitchFamily="34" charset="0"/>
              <a:buChar char="●"/>
            </a:pPr>
            <a:r>
              <a:rPr lang="en-GB" sz="2200" dirty="0" smtClean="0">
                <a:solidFill>
                  <a:srgbClr val="000000"/>
                </a:solidFill>
              </a:rPr>
              <a:t>Do </a:t>
            </a:r>
            <a:r>
              <a:rPr lang="en-GB" sz="2200" dirty="0">
                <a:solidFill>
                  <a:srgbClr val="000000"/>
                </a:solidFill>
              </a:rPr>
              <a:t>not have </a:t>
            </a:r>
            <a:r>
              <a:rPr lang="en-GB" sz="2200" dirty="0" smtClean="0">
                <a:solidFill>
                  <a:srgbClr val="000000"/>
                </a:solidFill>
              </a:rPr>
              <a:t>sufficient </a:t>
            </a:r>
            <a:r>
              <a:rPr lang="en-GB" sz="2200" dirty="0">
                <a:solidFill>
                  <a:srgbClr val="000000"/>
                </a:solidFill>
              </a:rPr>
              <a:t>content or new </a:t>
            </a:r>
            <a:r>
              <a:rPr lang="en-GB" sz="2200" dirty="0" smtClean="0">
                <a:solidFill>
                  <a:srgbClr val="000000"/>
                </a:solidFill>
              </a:rPr>
              <a:t>data </a:t>
            </a:r>
            <a:r>
              <a:rPr lang="en-GB" sz="2200" dirty="0">
                <a:solidFill>
                  <a:srgbClr val="000000"/>
                </a:solidFill>
              </a:rPr>
              <a:t>- the expected quality level may vary between </a:t>
            </a:r>
            <a:r>
              <a:rPr lang="en-GB" sz="2200" dirty="0" smtClean="0">
                <a:solidFill>
                  <a:srgbClr val="000000"/>
                </a:solidFill>
              </a:rPr>
              <a:t>journals</a:t>
            </a:r>
            <a:endParaRPr lang="en-GB" sz="2200" dirty="0">
              <a:solidFill>
                <a:srgbClr val="000000"/>
              </a:solidFill>
            </a:endParaRPr>
          </a:p>
          <a:p>
            <a:pPr marL="857250" lvl="1" indent="-457200" defTabSz="762000">
              <a:spcBef>
                <a:spcPct val="20000"/>
              </a:spcBef>
              <a:buClr>
                <a:srgbClr val="C00000"/>
              </a:buClr>
              <a:buSzPct val="100000"/>
              <a:buFont typeface="MS Reference Sans Serif" pitchFamily="34" charset="0"/>
              <a:buChar char="●"/>
            </a:pPr>
            <a:r>
              <a:rPr lang="en-GB" sz="2200" dirty="0" smtClean="0">
                <a:solidFill>
                  <a:srgbClr val="000000"/>
                </a:solidFill>
              </a:rPr>
              <a:t>Reproduce </a:t>
            </a:r>
            <a:r>
              <a:rPr lang="en-GB" sz="2200" dirty="0">
                <a:solidFill>
                  <a:srgbClr val="000000"/>
                </a:solidFill>
              </a:rPr>
              <a:t>earlier work – including text and including the author’s own previous </a:t>
            </a:r>
            <a:r>
              <a:rPr lang="en-GB" sz="2200" dirty="0" smtClean="0">
                <a:solidFill>
                  <a:srgbClr val="000000"/>
                </a:solidFill>
              </a:rPr>
              <a:t>work</a:t>
            </a: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IE" sz="2800" b="1" dirty="0">
                <a:solidFill>
                  <a:srgbClr val="C00000"/>
                </a:solidFill>
              </a:rPr>
              <a:t>What kind of papers get rejected in pre-refereeing?</a:t>
            </a:r>
            <a:endParaRPr lang="en-GB" sz="2800" b="1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7943850" cy="38807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US" sz="2200" dirty="0"/>
              <a:t>Peer review is </a:t>
            </a:r>
            <a:r>
              <a:rPr lang="en-US" sz="2200" dirty="0" smtClean="0"/>
              <a:t>“a </a:t>
            </a:r>
            <a:r>
              <a:rPr lang="en-US" sz="2200" dirty="0"/>
              <a:t>process of subjecting an author's </a:t>
            </a:r>
            <a:r>
              <a:rPr lang="en-US" sz="2200" dirty="0" smtClean="0"/>
              <a:t>scholarly work or ideas </a:t>
            </a:r>
            <a:r>
              <a:rPr lang="en-US" sz="2200" dirty="0"/>
              <a:t>to the scrutiny of others who </a:t>
            </a:r>
            <a:r>
              <a:rPr lang="en-US" sz="2200" dirty="0" smtClean="0"/>
              <a:t>are experts </a:t>
            </a:r>
            <a:r>
              <a:rPr lang="en-US" sz="2200" dirty="0"/>
              <a:t>in the </a:t>
            </a:r>
            <a:r>
              <a:rPr lang="en-US" sz="2200" dirty="0" smtClean="0"/>
              <a:t>field” </a:t>
            </a:r>
            <a:r>
              <a:rPr lang="en-US" sz="1100" dirty="0" smtClean="0"/>
              <a:t>(</a:t>
            </a:r>
            <a:r>
              <a:rPr lang="en-US" sz="1100" dirty="0"/>
              <a:t>Wikipedia</a:t>
            </a:r>
            <a:r>
              <a:rPr lang="en-US" sz="1100" dirty="0" smtClean="0"/>
              <a:t>)</a:t>
            </a:r>
            <a:endParaRPr lang="en-GB" sz="1100" dirty="0" smtClean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 smtClean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Peer review is used in: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Publishing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Grant applications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Job/promotion applications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State or national reviews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Prizes</a:t>
            </a:r>
            <a:endParaRPr lang="en-GB" sz="22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 smtClean="0">
              <a:cs typeface="Arial" charset="0"/>
            </a:endParaRP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What is peer review?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6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49" y="1781175"/>
            <a:ext cx="7208405" cy="433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To ensure that the paper is suitable for the journal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Quality, originality and importance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 smtClean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>
                <a:cs typeface="Arial" charset="0"/>
              </a:rPr>
              <a:t>To obtain feedback that can help to improve </a:t>
            </a:r>
            <a:r>
              <a:rPr lang="en-GB" sz="2200" dirty="0" smtClean="0">
                <a:cs typeface="Arial" charset="0"/>
              </a:rPr>
              <a:t>a paper</a:t>
            </a:r>
          </a:p>
          <a:p>
            <a:pPr marL="0" indent="0">
              <a:spcBef>
                <a:spcPct val="20000"/>
              </a:spcBef>
              <a:buClr>
                <a:srgbClr val="C20D20"/>
              </a:buClr>
              <a:buSzPct val="100000"/>
            </a:pPr>
            <a:r>
              <a:rPr lang="en-GB" sz="2200" dirty="0" smtClean="0">
                <a:cs typeface="Arial" charset="0"/>
              </a:rPr>
              <a:t> </a:t>
            </a:r>
            <a:endParaRPr lang="en-GB" sz="22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To add credibility for the work from independent experts 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20000"/>
              </a:spcBef>
              <a:buClr>
                <a:srgbClr val="C20D20"/>
              </a:buClr>
              <a:buSzPct val="100000"/>
            </a:pPr>
            <a:r>
              <a:rPr lang="en-GB" sz="2200" dirty="0" smtClean="0">
                <a:solidFill>
                  <a:srgbClr val="000000"/>
                </a:solidFill>
              </a:rPr>
              <a:t>Submissions </a:t>
            </a:r>
            <a:r>
              <a:rPr lang="en-GB" sz="2200" dirty="0">
                <a:solidFill>
                  <a:srgbClr val="000000"/>
                </a:solidFill>
              </a:rPr>
              <a:t>are assessed as fairly as possible, usually by at least two </a:t>
            </a:r>
            <a:r>
              <a:rPr lang="en-GB" sz="2200" dirty="0" smtClean="0">
                <a:solidFill>
                  <a:srgbClr val="000000"/>
                </a:solidFill>
              </a:rPr>
              <a:t>knowledgeable scientists, </a:t>
            </a:r>
            <a:r>
              <a:rPr lang="en-GB" sz="2200" dirty="0">
                <a:solidFill>
                  <a:srgbClr val="000000"/>
                </a:solidFill>
              </a:rPr>
              <a:t>before </a:t>
            </a:r>
            <a:r>
              <a:rPr lang="en-GB" sz="2200" dirty="0" smtClean="0">
                <a:solidFill>
                  <a:srgbClr val="000000"/>
                </a:solidFill>
              </a:rPr>
              <a:t>any decision </a:t>
            </a:r>
            <a:r>
              <a:rPr lang="en-GB" sz="2200" dirty="0">
                <a:solidFill>
                  <a:srgbClr val="000000"/>
                </a:solidFill>
              </a:rPr>
              <a:t>is made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 smtClean="0">
              <a:cs typeface="Arial" charset="0"/>
            </a:endParaRP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Why undertake peer review?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964" y="1741119"/>
            <a:ext cx="2070949" cy="410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The peer review process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6" y="1849438"/>
            <a:ext cx="8070418" cy="41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1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657020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solidFill>
                  <a:srgbClr val="FF0000"/>
                </a:solidFill>
                <a:cs typeface="Arial" charset="0"/>
              </a:rPr>
              <a:t>Immediate accept</a:t>
            </a:r>
          </a:p>
          <a:p>
            <a:pPr lvl="1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Unusual but does happen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 smtClean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solidFill>
                  <a:srgbClr val="FF0000"/>
                </a:solidFill>
                <a:cs typeface="Arial" charset="0"/>
              </a:rPr>
              <a:t>Revision</a:t>
            </a:r>
            <a:r>
              <a:rPr lang="en-GB" sz="2200" dirty="0" smtClean="0">
                <a:cs typeface="Arial" charset="0"/>
              </a:rPr>
              <a:t> – major or minor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Comments and suggestions from the referees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 smtClean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solidFill>
                  <a:srgbClr val="FF0000"/>
                </a:solidFill>
                <a:cs typeface="Arial" charset="0"/>
              </a:rPr>
              <a:t>Rejection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Many journals have rejection rates of over 50%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This decision may happen quickly after the initial assessment, if the paper is found unsuitable</a:t>
            </a: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First decision – the first response from the referees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657020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Read each report carefully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 smtClean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Respond to each and every comment specifically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 smtClean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Keep a list of all your changes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 smtClean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If you disagree with the reviewer, clearly explain why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Don’t just ignore the comment!</a:t>
            </a: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Responding to the reviewer comments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30297" y="3519948"/>
            <a:ext cx="2569365" cy="23007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Following revision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0858"/>
            <a:ext cx="8820150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3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537055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 smtClean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Congratulations!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 smtClean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Share your research on social media and collect citations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Do more research…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Write more papers !!</a:t>
            </a: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If your paper is accepted?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01" y="2329842"/>
            <a:ext cx="2691844" cy="26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486262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defTabSz="762000">
              <a:spcBef>
                <a:spcPct val="20000"/>
              </a:spcBef>
              <a:buClr>
                <a:srgbClr val="C00000"/>
              </a:buClr>
              <a:buSzPct val="100000"/>
              <a:buFont typeface="MS Reference Sans Serif" pitchFamily="34" charset="0"/>
              <a:buChar char="●"/>
            </a:pPr>
            <a:r>
              <a:rPr lang="en-GB" sz="2200" dirty="0">
                <a:solidFill>
                  <a:srgbClr val="000000"/>
                </a:solidFill>
              </a:rPr>
              <a:t>Do not panic – there are other journals!</a:t>
            </a:r>
          </a:p>
          <a:p>
            <a:pPr marL="457200" indent="-457200" defTabSz="762000">
              <a:spcBef>
                <a:spcPct val="20000"/>
              </a:spcBef>
              <a:buClr>
                <a:srgbClr val="C00000"/>
              </a:buClr>
              <a:buSzPct val="100000"/>
              <a:buFont typeface="MS Reference Sans Serif" pitchFamily="34" charset="0"/>
              <a:buChar char="●"/>
            </a:pPr>
            <a:r>
              <a:rPr lang="en-GB" sz="2200" dirty="0" smtClean="0">
                <a:solidFill>
                  <a:srgbClr val="000000"/>
                </a:solidFill>
              </a:rPr>
              <a:t>The </a:t>
            </a:r>
            <a:r>
              <a:rPr lang="en-GB" sz="2200" dirty="0">
                <a:solidFill>
                  <a:srgbClr val="000000"/>
                </a:solidFill>
              </a:rPr>
              <a:t>problem is most likely poor explanation (to the reviewers</a:t>
            </a:r>
            <a:r>
              <a:rPr lang="en-GB" sz="2200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 defTabSz="762000">
              <a:spcBef>
                <a:spcPct val="20000"/>
              </a:spcBef>
              <a:buClr>
                <a:srgbClr val="C00000"/>
              </a:buClr>
              <a:buSzPct val="100000"/>
              <a:buFont typeface="MS Reference Sans Serif" pitchFamily="34" charset="0"/>
              <a:buChar char="●"/>
            </a:pPr>
            <a:r>
              <a:rPr lang="en-GB" sz="2200" dirty="0" smtClean="0">
                <a:cs typeface="Arial" charset="0"/>
              </a:rPr>
              <a:t>Use the advice you received to improve your paper</a:t>
            </a:r>
          </a:p>
          <a:p>
            <a:pPr marL="457200" indent="-457200" defTabSz="762000">
              <a:spcBef>
                <a:spcPct val="20000"/>
              </a:spcBef>
              <a:buClr>
                <a:srgbClr val="C00000"/>
              </a:buClr>
              <a:buSzPct val="100000"/>
              <a:buFont typeface="MS Reference Sans Serif" pitchFamily="34" charset="0"/>
              <a:buChar char="●"/>
            </a:pPr>
            <a:r>
              <a:rPr lang="en-GB" sz="2200" dirty="0" smtClean="0">
                <a:cs typeface="Arial" charset="0"/>
              </a:rPr>
              <a:t>Re-write your paper and re-submit it to another journal</a:t>
            </a:r>
          </a:p>
          <a:p>
            <a:pPr marL="457200" indent="-457200" defTabSz="762000">
              <a:spcBef>
                <a:spcPct val="20000"/>
              </a:spcBef>
              <a:buClr>
                <a:srgbClr val="C00000"/>
              </a:buClr>
              <a:buSzPct val="100000"/>
              <a:buFont typeface="MS Reference Sans Serif" pitchFamily="34" charset="0"/>
              <a:buChar char="●"/>
            </a:pPr>
            <a:r>
              <a:rPr lang="en-GB" sz="2200" dirty="0" smtClean="0">
                <a:cs typeface="Arial" charset="0"/>
              </a:rPr>
              <a:t>If you are still convinced the decision is incorrect, contact the journal with your reasoning</a:t>
            </a: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If your paper is rejected…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46" y="2600749"/>
            <a:ext cx="2917561" cy="196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7208405" cy="457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Does the article fit the journal criteria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>
                <a:cs typeface="Arial" charset="0"/>
              </a:rPr>
              <a:t>D</a:t>
            </a:r>
            <a:r>
              <a:rPr lang="en-GB" sz="2200" dirty="0" smtClean="0">
                <a:cs typeface="Arial" charset="0"/>
              </a:rPr>
              <a:t>oes the title fit the work?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Is the abstract complete?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Are the diagrams, tables and captions clear and essential?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Is the text clear and concise?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What about any included data?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Is the conclusion a good summary of the work and its reported results?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Are the references relevant?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Does the paper appear original and novel?</a:t>
            </a: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What the reviewer checks…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73050" y="1782762"/>
            <a:ext cx="7374659" cy="406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Consider:</a:t>
            </a:r>
            <a:endParaRPr lang="en-GB" sz="2200" dirty="0" smtClean="0">
              <a:solidFill>
                <a:srgbClr val="C00000"/>
              </a:solidFill>
              <a:ea typeface="ＭＳ Ｐゴシック" charset="-128"/>
              <a:cs typeface="Arial"/>
            </a:endParaRPr>
          </a:p>
          <a:p>
            <a:pPr marL="901700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Journal audience and scope</a:t>
            </a:r>
          </a:p>
          <a:p>
            <a:pPr marL="901700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Type of article (letter, paper, review, comment, </a:t>
            </a:r>
            <a:r>
              <a:rPr lang="en-GB" sz="2200" dirty="0" err="1" smtClean="0">
                <a:ea typeface="ＭＳ Ｐゴシック" charset="-128"/>
                <a:cs typeface="Arial"/>
              </a:rPr>
              <a:t>etc</a:t>
            </a:r>
            <a:r>
              <a:rPr lang="en-GB" sz="2200" dirty="0" smtClean="0">
                <a:ea typeface="ＭＳ Ｐゴシック" charset="-128"/>
                <a:cs typeface="Arial"/>
              </a:rPr>
              <a:t>)</a:t>
            </a:r>
          </a:p>
          <a:p>
            <a:pPr marL="901700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Reputation (of journal!)</a:t>
            </a:r>
          </a:p>
          <a:p>
            <a:pPr marL="901700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Who publishes in this journal?</a:t>
            </a:r>
          </a:p>
          <a:p>
            <a:pPr marL="901700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Visibility and relevance</a:t>
            </a:r>
          </a:p>
          <a:p>
            <a:pPr marL="901700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Speed of publication</a:t>
            </a:r>
          </a:p>
          <a:p>
            <a:pPr marL="901700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Open access or subscription model</a:t>
            </a:r>
          </a:p>
          <a:p>
            <a:pPr marL="354013" indent="-354013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endParaRPr lang="en-GB" sz="2200" dirty="0" smtClean="0">
              <a:ea typeface="ＭＳ Ｐゴシック" charset="-128"/>
              <a:cs typeface="Arial"/>
            </a:endParaRPr>
          </a:p>
          <a:p>
            <a:pPr marL="354013" indent="-354013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Select the journal that will provide the </a:t>
            </a:r>
            <a:r>
              <a:rPr lang="en-GB" sz="2200" dirty="0" smtClean="0">
                <a:solidFill>
                  <a:srgbClr val="C00000"/>
                </a:solidFill>
                <a:ea typeface="ＭＳ Ｐゴシック" charset="-128"/>
                <a:cs typeface="Arial"/>
              </a:rPr>
              <a:t>most recognition </a:t>
            </a:r>
            <a:r>
              <a:rPr lang="en-GB" sz="2200" dirty="0" smtClean="0">
                <a:ea typeface="ＭＳ Ｐゴシック" charset="-128"/>
                <a:cs typeface="Arial"/>
              </a:rPr>
              <a:t>for your work</a:t>
            </a:r>
            <a:endParaRPr lang="en-GB" sz="2200" dirty="0">
              <a:ea typeface="ＭＳ Ｐゴシック" charset="-128"/>
              <a:cs typeface="Arial"/>
            </a:endParaRPr>
          </a:p>
        </p:txBody>
      </p:sp>
      <p:sp>
        <p:nvSpPr>
          <p:cNvPr id="4098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Decide on a ‘first choice’ journal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For more information…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3" y="1960596"/>
            <a:ext cx="35179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59" y="1960596"/>
            <a:ext cx="3529012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73050" y="5486173"/>
            <a:ext cx="85703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err="1" smtClean="0">
                <a:solidFill>
                  <a:srgbClr val="B70F20"/>
                </a:solidFill>
                <a:cs typeface="Arial" charset="0"/>
              </a:rPr>
              <a:t>iopscience</a:t>
            </a: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/author-guide &amp; iopscience.org/</a:t>
            </a:r>
            <a:r>
              <a:rPr lang="en-GB" sz="2800" b="1" dirty="0" err="1" smtClean="0">
                <a:solidFill>
                  <a:srgbClr val="B70F20"/>
                </a:solidFill>
                <a:cs typeface="Arial" charset="0"/>
              </a:rPr>
              <a:t>referee_guide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6"/>
          <p:cNvSpPr txBox="1">
            <a:spLocks noChangeArrowheads="1"/>
          </p:cNvSpPr>
          <p:nvPr/>
        </p:nvSpPr>
        <p:spPr bwMode="auto">
          <a:xfrm>
            <a:off x="282575" y="1763713"/>
            <a:ext cx="8323263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 typeface="Arial" charset="0"/>
              <a:buNone/>
            </a:pPr>
            <a:endParaRPr lang="en-GB" sz="4000" b="1" dirty="0" smtClean="0">
              <a:solidFill>
                <a:srgbClr val="B70F20"/>
              </a:solidFill>
              <a:cs typeface="Arial" charset="0"/>
            </a:endParaRPr>
          </a:p>
          <a:p>
            <a:pPr algn="ctr"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4000" b="1" dirty="0" smtClean="0">
                <a:solidFill>
                  <a:srgbClr val="B70F20"/>
                </a:solidFill>
                <a:cs typeface="Arial" charset="0"/>
              </a:rPr>
              <a:t>Refereeing extended…</a:t>
            </a:r>
            <a:endParaRPr lang="en-GB" sz="4000" b="1" dirty="0">
              <a:solidFill>
                <a:srgbClr val="B70F20"/>
              </a:solidFill>
              <a:cs typeface="Arial" charset="0"/>
            </a:endParaRPr>
          </a:p>
        </p:txBody>
      </p:sp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endParaRPr lang="en-GB" sz="22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79438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Is the work understandable and correct?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Can you clearly see what the authors want to achieve?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Do the references provide background and context for the work?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Are the results backed up with evidence?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Are there any unsupported claims?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Is the work correct – no errors, flaws or mistakes?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Are the mathematics or statistics correct?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Do you understand the work?</a:t>
            </a: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Further reviewer checks…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4"/>
            <a:ext cx="7943850" cy="438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Is the work novel and interesting?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Are the results interesting?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Is the research important and do the authors explain </a:t>
            </a:r>
            <a:r>
              <a:rPr lang="en-GB" sz="2200" i="1" dirty="0" smtClean="0">
                <a:cs typeface="Arial" charset="0"/>
              </a:rPr>
              <a:t>why </a:t>
            </a:r>
            <a:r>
              <a:rPr lang="en-GB" sz="2200" dirty="0" smtClean="0">
                <a:cs typeface="Arial" charset="0"/>
              </a:rPr>
              <a:t>it is important, or how it advances understanding of the field?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Is the work original? </a:t>
            </a:r>
          </a:p>
          <a:p>
            <a:pPr lvl="2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Does it contain new material?</a:t>
            </a:r>
          </a:p>
          <a:p>
            <a:pPr lvl="2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Have any parts of the paper been published before?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How relevant is the work to researchers in your field?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Would you suggest getting an opinion from a researcher in another field?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Is this just an incremental advance over previous work?</a:t>
            </a: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And more…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4"/>
            <a:ext cx="7943850" cy="438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Is the work well presented?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Does the title reflect the contents of the paper?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Does the abstract include all essential information?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Are the figures and tables correct and informative? 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Are there too many figures, or too few? 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Does the conclusion summarize the work well and explain why it is interesting and useful?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Is the text clear and concise?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Is the paper an appropriate length for its content?</a:t>
            </a:r>
          </a:p>
          <a:p>
            <a:pPr lvl="1" indent="-342000"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Are the appropriate/relevant references included?</a:t>
            </a: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And even more…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73050" y="1773526"/>
            <a:ext cx="5342659" cy="406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Broad-scope titles offer:</a:t>
            </a:r>
            <a:endParaRPr lang="en-GB" sz="2200" dirty="0" smtClean="0">
              <a:solidFill>
                <a:srgbClr val="C00000"/>
              </a:solidFill>
              <a:ea typeface="ＭＳ Ｐゴシック" charset="-128"/>
              <a:cs typeface="Arial"/>
            </a:endParaRPr>
          </a:p>
          <a:p>
            <a:pPr marL="901700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Large and varied readership</a:t>
            </a:r>
          </a:p>
          <a:p>
            <a:pPr marL="901700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Reach to researchers in other fields</a:t>
            </a:r>
          </a:p>
          <a:p>
            <a:pPr marL="901700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General interest element</a:t>
            </a:r>
          </a:p>
          <a:p>
            <a:pPr marL="354013" indent="-354013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Niche titles offer:</a:t>
            </a:r>
          </a:p>
          <a:p>
            <a:pPr marL="754063" lvl="1" indent="-354013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Smaller, more specialized readership</a:t>
            </a:r>
          </a:p>
          <a:p>
            <a:pPr marL="754063" lvl="1" indent="-354013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More technical articles</a:t>
            </a:r>
          </a:p>
          <a:p>
            <a:pPr marL="754063" lvl="1" indent="-354013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Direct link to separate communities</a:t>
            </a:r>
          </a:p>
          <a:p>
            <a:pPr marL="354013" indent="-354013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Equal levels of quality criteria</a:t>
            </a:r>
          </a:p>
          <a:p>
            <a:pPr marL="354013" indent="-354013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Letters journals may have different criteria</a:t>
            </a:r>
          </a:p>
        </p:txBody>
      </p:sp>
      <p:sp>
        <p:nvSpPr>
          <p:cNvPr id="4098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Letter, paper, review, comment?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24" y="3975803"/>
            <a:ext cx="1198949" cy="172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24" y="2038634"/>
            <a:ext cx="118903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6"/>
          <p:cNvSpPr txBox="1">
            <a:spLocks noChangeArrowheads="1"/>
          </p:cNvSpPr>
          <p:nvPr/>
        </p:nvSpPr>
        <p:spPr bwMode="auto">
          <a:xfrm>
            <a:off x="282575" y="1763713"/>
            <a:ext cx="8323263" cy="409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000" indent="-342000" fontAlgn="auto">
              <a:spcBef>
                <a:spcPts val="0"/>
              </a:spcBef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Submission requirements</a:t>
            </a:r>
          </a:p>
          <a:p>
            <a:pPr marL="903600" lvl="1" indent="-342000" fontAlgn="auto">
              <a:spcBef>
                <a:spcPts val="0"/>
              </a:spcBef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File formats</a:t>
            </a:r>
          </a:p>
          <a:p>
            <a:pPr marL="903600" lvl="1" indent="-342000" fontAlgn="auto">
              <a:spcBef>
                <a:spcPts val="0"/>
              </a:spcBef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Author details</a:t>
            </a:r>
          </a:p>
          <a:p>
            <a:pPr marL="903600" lvl="1" indent="-342000" fontAlgn="auto">
              <a:spcBef>
                <a:spcPts val="0"/>
              </a:spcBef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Article length limits</a:t>
            </a:r>
          </a:p>
          <a:p>
            <a:pPr marL="903600" lvl="1" indent="-342000" fontAlgn="auto">
              <a:spcBef>
                <a:spcPts val="0"/>
              </a:spcBef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Other required information</a:t>
            </a:r>
          </a:p>
          <a:p>
            <a:pPr marL="342000" indent="-342000" fontAlgn="auto">
              <a:spcBef>
                <a:spcPts val="2400"/>
              </a:spcBef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Supplementary information</a:t>
            </a:r>
          </a:p>
          <a:p>
            <a:pPr marL="901700" indent="-342000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Video files</a:t>
            </a:r>
          </a:p>
          <a:p>
            <a:pPr marL="901700" indent="-342000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Appendices</a:t>
            </a:r>
          </a:p>
          <a:p>
            <a:pPr marL="901700" indent="-342000" fontAlgn="auto"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Additional data</a:t>
            </a:r>
          </a:p>
          <a:p>
            <a:pPr marL="342000" indent="-342000" fontAlgn="auto">
              <a:spcBef>
                <a:spcPts val="2400"/>
              </a:spcBef>
              <a:spcAft>
                <a:spcPts val="0"/>
              </a:spcAft>
              <a:buClr>
                <a:srgbClr val="C20D20"/>
              </a:buClr>
              <a:buSzPct val="100000"/>
              <a:buFont typeface="Lucida Grande"/>
              <a:buChar char="●"/>
              <a:defRPr/>
            </a:pPr>
            <a:r>
              <a:rPr lang="en-GB" sz="2200" dirty="0" smtClean="0">
                <a:ea typeface="ＭＳ Ｐゴシック" charset="-128"/>
                <a:cs typeface="Arial"/>
              </a:rPr>
              <a:t>Different requirements for copyright and/or licencing</a:t>
            </a:r>
          </a:p>
        </p:txBody>
      </p:sp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Differences among journals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7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8324850" cy="485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You need to be sure this research is ready to be published - select your ‘key’ message?</a:t>
            </a:r>
          </a:p>
          <a:p>
            <a:pPr marL="457200" indent="-4572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Too much information is just as bad as too little information</a:t>
            </a:r>
          </a:p>
          <a:p>
            <a:pPr marL="457200" indent="-4572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GB" sz="2800" dirty="0" smtClean="0"/>
          </a:p>
          <a:p>
            <a:pPr marL="457200" indent="-4572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Before writing ‘reduce’ your results to 2 or 3 significant items that improve on existing knowledge</a:t>
            </a:r>
          </a:p>
          <a:p>
            <a:pPr marL="457200" indent="-4572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Select your best result(s) – one(s) with the greatest impact - to provide a focus for the paper</a:t>
            </a:r>
            <a:endParaRPr lang="en-GB" sz="2800" dirty="0"/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Remember that…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3144405" cy="433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Title </a:t>
            </a:r>
            <a:endParaRPr lang="en-GB" sz="22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Abstract</a:t>
            </a:r>
            <a:endParaRPr lang="en-GB" sz="22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Introduction</a:t>
            </a:r>
            <a:endParaRPr lang="en-GB" sz="22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Methods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Results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Discussion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Conclusions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Acknowledgments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References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Tables &amp; Figures</a:t>
            </a:r>
            <a:endParaRPr lang="en-GB" sz="2200" dirty="0">
              <a:cs typeface="Arial" charset="0"/>
            </a:endParaRP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864548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Structure your paper (not all categories may be needed)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99" y="2235509"/>
            <a:ext cx="3809524" cy="292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1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4162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The title and abstract are the </a:t>
            </a: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most visible </a:t>
            </a:r>
            <a:r>
              <a:rPr lang="en-GB" sz="2200" dirty="0" smtClean="0">
                <a:cs typeface="Arial" charset="0"/>
              </a:rPr>
              <a:t>part of your manuscript</a:t>
            </a:r>
            <a:endParaRPr lang="en-GB" sz="22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 smtClean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Title</a:t>
            </a:r>
            <a:r>
              <a:rPr lang="en-GB" sz="2200" dirty="0" smtClean="0">
                <a:cs typeface="Arial" charset="0"/>
              </a:rPr>
              <a:t>: Concise yet informative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Abstract</a:t>
            </a:r>
            <a:r>
              <a:rPr lang="en-GB" sz="2200" dirty="0" smtClean="0">
                <a:cs typeface="Arial" charset="0"/>
              </a:rPr>
              <a:t>: Summarizes the content of the article into a single paragraph</a:t>
            </a: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Title and abstract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00" y="2235600"/>
            <a:ext cx="23225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64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 txBox="1">
            <a:spLocks noChangeArrowheads="1"/>
          </p:cNvSpPr>
          <p:nvPr/>
        </p:nvSpPr>
        <p:spPr bwMode="auto">
          <a:xfrm>
            <a:off x="273050" y="1781175"/>
            <a:ext cx="4162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The introduction is the first part of your article to contain substantial amounts of text</a:t>
            </a:r>
            <a:endParaRPr lang="en-GB" sz="22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endParaRPr lang="en-GB" sz="2200" dirty="0" smtClean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Describe the </a:t>
            </a: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main goals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Overview of methods</a:t>
            </a: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Set the work in the </a:t>
            </a: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context </a:t>
            </a:r>
            <a:r>
              <a:rPr lang="en-GB" sz="2200" dirty="0" smtClean="0">
                <a:cs typeface="Arial" charset="0"/>
              </a:rPr>
              <a:t>of previous research</a:t>
            </a:r>
            <a:endParaRPr lang="en-GB" sz="22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C20D20"/>
              </a:buClr>
              <a:buSzPct val="100000"/>
              <a:buFont typeface="Lucida Grande" charset="0"/>
              <a:buChar char="●"/>
            </a:pPr>
            <a:r>
              <a:rPr lang="en-GB" sz="2200" dirty="0" smtClean="0">
                <a:cs typeface="Arial" charset="0"/>
              </a:rPr>
              <a:t>Cite all </a:t>
            </a:r>
            <a:r>
              <a:rPr lang="en-GB" sz="2200" dirty="0" smtClean="0">
                <a:solidFill>
                  <a:srgbClr val="C00000"/>
                </a:solidFill>
                <a:cs typeface="Arial" charset="0"/>
              </a:rPr>
              <a:t>relevant</a:t>
            </a:r>
            <a:r>
              <a:rPr lang="en-GB" sz="2200" dirty="0" smtClean="0">
                <a:cs typeface="Arial" charset="0"/>
              </a:rPr>
              <a:t> references</a:t>
            </a:r>
          </a:p>
        </p:txBody>
      </p:sp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273050" y="1196975"/>
            <a:ext cx="7943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Arial" charset="0"/>
              <a:buNone/>
            </a:pPr>
            <a:r>
              <a:rPr lang="en-GB" sz="2800" b="1" dirty="0" smtClean="0">
                <a:solidFill>
                  <a:srgbClr val="B70F20"/>
                </a:solidFill>
                <a:cs typeface="Arial" charset="0"/>
              </a:rPr>
              <a:t>Introduction</a:t>
            </a:r>
            <a:endParaRPr lang="en-GB" sz="2800" b="1" dirty="0">
              <a:solidFill>
                <a:srgbClr val="B70F20"/>
              </a:solidFill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00" y="2235600"/>
            <a:ext cx="23225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70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ntique Olive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draft_2014</Template>
  <TotalTime>258</TotalTime>
  <Words>1537</Words>
  <Application>Microsoft Office PowerPoint</Application>
  <PresentationFormat>On-screen Show (4:3)</PresentationFormat>
  <Paragraphs>261</Paragraphs>
  <Slides>34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IOP Publishing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Quin</dc:creator>
  <cp:lastModifiedBy>Graeme Watt</cp:lastModifiedBy>
  <cp:revision>31</cp:revision>
  <dcterms:created xsi:type="dcterms:W3CDTF">2014-03-20T11:10:39Z</dcterms:created>
  <dcterms:modified xsi:type="dcterms:W3CDTF">2015-08-25T12:37:55Z</dcterms:modified>
</cp:coreProperties>
</file>