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98" r:id="rId3"/>
    <p:sldId id="428" r:id="rId4"/>
    <p:sldId id="374" r:id="rId5"/>
    <p:sldId id="400" r:id="rId6"/>
    <p:sldId id="421" r:id="rId7"/>
    <p:sldId id="406" r:id="rId8"/>
    <p:sldId id="438" r:id="rId9"/>
    <p:sldId id="408" r:id="rId10"/>
    <p:sldId id="409" r:id="rId11"/>
    <p:sldId id="410" r:id="rId12"/>
    <p:sldId id="411" r:id="rId13"/>
    <p:sldId id="413" r:id="rId14"/>
    <p:sldId id="414" r:id="rId15"/>
    <p:sldId id="415" r:id="rId16"/>
    <p:sldId id="439" r:id="rId17"/>
    <p:sldId id="432" r:id="rId18"/>
    <p:sldId id="433" r:id="rId19"/>
    <p:sldId id="302" r:id="rId20"/>
    <p:sldId id="399" r:id="rId21"/>
    <p:sldId id="369" r:id="rId22"/>
    <p:sldId id="437" r:id="rId23"/>
    <p:sldId id="434" r:id="rId24"/>
    <p:sldId id="436" r:id="rId25"/>
    <p:sldId id="356" r:id="rId26"/>
    <p:sldId id="357" r:id="rId27"/>
    <p:sldId id="382" r:id="rId28"/>
    <p:sldId id="383" r:id="rId29"/>
    <p:sldId id="384" r:id="rId30"/>
    <p:sldId id="385" r:id="rId31"/>
    <p:sldId id="386" r:id="rId32"/>
    <p:sldId id="387" r:id="rId33"/>
    <p:sldId id="371" r:id="rId3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20" autoAdjust="0"/>
  </p:normalViewPr>
  <p:slideViewPr>
    <p:cSldViewPr>
      <p:cViewPr varScale="1">
        <p:scale>
          <a:sx n="98" d="100"/>
          <a:sy n="98" d="100"/>
        </p:scale>
        <p:origin x="197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687B24-FBAB-4922-9238-80DA1F9BD7D3}" type="datetimeFigureOut">
              <a:rPr lang="de-DE" smtClean="0"/>
              <a:t>31.08.2015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12765F-7870-4814-920E-01BE0BAFE1FD}" type="slidenum">
              <a:rPr lang="de-DE" smtClean="0"/>
              <a:t>‹Nr.›</a:t>
            </a:fld>
            <a:endParaRPr lang="de-DE"/>
          </a:p>
        </p:txBody>
      </p:sp>
    </p:spTree>
    <p:extLst>
      <p:ext uri="{BB962C8B-B14F-4D97-AF65-F5344CB8AC3E}">
        <p14:creationId xmlns:p14="http://schemas.microsoft.com/office/powerpoint/2010/main" val="76127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A12765F-7870-4814-920E-01BE0BAFE1FD}" type="slidenum">
              <a:rPr lang="de-DE" smtClean="0"/>
              <a:t>1</a:t>
            </a:fld>
            <a:endParaRPr lang="de-DE"/>
          </a:p>
        </p:txBody>
      </p:sp>
    </p:spTree>
    <p:extLst>
      <p:ext uri="{BB962C8B-B14F-4D97-AF65-F5344CB8AC3E}">
        <p14:creationId xmlns:p14="http://schemas.microsoft.com/office/powerpoint/2010/main" val="1227620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C3110C-6CB4-4AD9-9CD3-6C09A3BE82C7}" type="slidenum">
              <a:rPr lang="en-GB" smtClean="0"/>
              <a:t>18</a:t>
            </a:fld>
            <a:endParaRPr lang="en-GB"/>
          </a:p>
        </p:txBody>
      </p:sp>
    </p:spTree>
    <p:extLst>
      <p:ext uri="{BB962C8B-B14F-4D97-AF65-F5344CB8AC3E}">
        <p14:creationId xmlns:p14="http://schemas.microsoft.com/office/powerpoint/2010/main" val="2515569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A12765F-7870-4814-920E-01BE0BAFE1FD}" type="slidenum">
              <a:rPr lang="de-DE" smtClean="0"/>
              <a:t>19</a:t>
            </a:fld>
            <a:endParaRPr lang="de-DE"/>
          </a:p>
        </p:txBody>
      </p:sp>
    </p:spTree>
    <p:extLst>
      <p:ext uri="{BB962C8B-B14F-4D97-AF65-F5344CB8AC3E}">
        <p14:creationId xmlns:p14="http://schemas.microsoft.com/office/powerpoint/2010/main" val="83656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A12765F-7870-4814-920E-01BE0BAFE1FD}" type="slidenum">
              <a:rPr lang="de-DE" smtClean="0"/>
              <a:t>20</a:t>
            </a:fld>
            <a:endParaRPr lang="de-DE"/>
          </a:p>
        </p:txBody>
      </p:sp>
    </p:spTree>
    <p:extLst>
      <p:ext uri="{BB962C8B-B14F-4D97-AF65-F5344CB8AC3E}">
        <p14:creationId xmlns:p14="http://schemas.microsoft.com/office/powerpoint/2010/main" val="2104480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 </a:t>
            </a:r>
            <a:endParaRPr lang="en-GB" dirty="0"/>
          </a:p>
        </p:txBody>
      </p:sp>
      <p:sp>
        <p:nvSpPr>
          <p:cNvPr id="4" name="Foliennummernplatzhalter 3"/>
          <p:cNvSpPr>
            <a:spLocks noGrp="1"/>
          </p:cNvSpPr>
          <p:nvPr>
            <p:ph type="sldNum" sz="quarter" idx="10"/>
          </p:nvPr>
        </p:nvSpPr>
        <p:spPr/>
        <p:txBody>
          <a:bodyPr/>
          <a:lstStyle/>
          <a:p>
            <a:fld id="{4906F3AF-FF0E-41AA-858C-707771EB6877}" type="slidenum">
              <a:rPr lang="de-DE" smtClean="0"/>
              <a:pPr/>
              <a:t>21</a:t>
            </a:fld>
            <a:endParaRPr lang="de-DE"/>
          </a:p>
        </p:txBody>
      </p:sp>
    </p:spTree>
    <p:extLst>
      <p:ext uri="{BB962C8B-B14F-4D97-AF65-F5344CB8AC3E}">
        <p14:creationId xmlns:p14="http://schemas.microsoft.com/office/powerpoint/2010/main" val="3114102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endParaRPr lang="en-US" dirty="0"/>
          </a:p>
        </p:txBody>
      </p:sp>
      <p:sp>
        <p:nvSpPr>
          <p:cNvPr id="4" name="Foliennummernplatzhalter 3"/>
          <p:cNvSpPr>
            <a:spLocks noGrp="1"/>
          </p:cNvSpPr>
          <p:nvPr>
            <p:ph type="sldNum" sz="quarter" idx="10"/>
          </p:nvPr>
        </p:nvSpPr>
        <p:spPr/>
        <p:txBody>
          <a:bodyPr/>
          <a:lstStyle/>
          <a:p>
            <a:fld id="{4906F3AF-FF0E-41AA-858C-707771EB6877}" type="slidenum">
              <a:rPr lang="de-DE" smtClean="0"/>
              <a:pPr/>
              <a:t>23</a:t>
            </a:fld>
            <a:endParaRPr lang="de-DE"/>
          </a:p>
        </p:txBody>
      </p:sp>
    </p:spTree>
    <p:extLst>
      <p:ext uri="{BB962C8B-B14F-4D97-AF65-F5344CB8AC3E}">
        <p14:creationId xmlns:p14="http://schemas.microsoft.com/office/powerpoint/2010/main" val="155878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None/>
            </a:pPr>
            <a:endParaRPr lang="en-US" dirty="0"/>
          </a:p>
        </p:txBody>
      </p:sp>
      <p:sp>
        <p:nvSpPr>
          <p:cNvPr id="4" name="Foliennummernplatzhalter 3"/>
          <p:cNvSpPr>
            <a:spLocks noGrp="1"/>
          </p:cNvSpPr>
          <p:nvPr>
            <p:ph type="sldNum" sz="quarter" idx="10"/>
          </p:nvPr>
        </p:nvSpPr>
        <p:spPr/>
        <p:txBody>
          <a:bodyPr/>
          <a:lstStyle/>
          <a:p>
            <a:fld id="{4906F3AF-FF0E-41AA-858C-707771EB6877}" type="slidenum">
              <a:rPr lang="de-DE" smtClean="0"/>
              <a:pPr/>
              <a:t>25</a:t>
            </a:fld>
            <a:endParaRPr lang="de-DE"/>
          </a:p>
        </p:txBody>
      </p:sp>
    </p:spTree>
    <p:extLst>
      <p:ext uri="{BB962C8B-B14F-4D97-AF65-F5344CB8AC3E}">
        <p14:creationId xmlns:p14="http://schemas.microsoft.com/office/powerpoint/2010/main" val="561343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None/>
            </a:pPr>
            <a:endParaRPr lang="en-US" dirty="0"/>
          </a:p>
        </p:txBody>
      </p:sp>
      <p:sp>
        <p:nvSpPr>
          <p:cNvPr id="4" name="Foliennummernplatzhalter 3"/>
          <p:cNvSpPr>
            <a:spLocks noGrp="1"/>
          </p:cNvSpPr>
          <p:nvPr>
            <p:ph type="sldNum" sz="quarter" idx="10"/>
          </p:nvPr>
        </p:nvSpPr>
        <p:spPr/>
        <p:txBody>
          <a:bodyPr/>
          <a:lstStyle/>
          <a:p>
            <a:fld id="{4906F3AF-FF0E-41AA-858C-707771EB6877}" type="slidenum">
              <a:rPr lang="de-DE" smtClean="0"/>
              <a:pPr/>
              <a:t>26</a:t>
            </a:fld>
            <a:endParaRPr lang="de-DE"/>
          </a:p>
        </p:txBody>
      </p:sp>
    </p:spTree>
    <p:extLst>
      <p:ext uri="{BB962C8B-B14F-4D97-AF65-F5344CB8AC3E}">
        <p14:creationId xmlns:p14="http://schemas.microsoft.com/office/powerpoint/2010/main" val="2753090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None/>
            </a:pPr>
            <a:endParaRPr lang="en-US" baseline="0" dirty="0" smtClean="0">
              <a:sym typeface="Wingdings"/>
            </a:endParaRPr>
          </a:p>
        </p:txBody>
      </p:sp>
      <p:sp>
        <p:nvSpPr>
          <p:cNvPr id="4" name="Foliennummernplatzhalter 3"/>
          <p:cNvSpPr>
            <a:spLocks noGrp="1"/>
          </p:cNvSpPr>
          <p:nvPr>
            <p:ph type="sldNum" sz="quarter" idx="10"/>
          </p:nvPr>
        </p:nvSpPr>
        <p:spPr/>
        <p:txBody>
          <a:bodyPr/>
          <a:lstStyle/>
          <a:p>
            <a:fld id="{4906F3AF-FF0E-41AA-858C-707771EB6877}" type="slidenum">
              <a:rPr lang="de-DE" smtClean="0"/>
              <a:pPr/>
              <a:t>33</a:t>
            </a:fld>
            <a:endParaRPr lang="de-DE"/>
          </a:p>
        </p:txBody>
      </p:sp>
    </p:spTree>
    <p:extLst>
      <p:ext uri="{BB962C8B-B14F-4D97-AF65-F5344CB8AC3E}">
        <p14:creationId xmlns:p14="http://schemas.microsoft.com/office/powerpoint/2010/main" val="1046952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A12765F-7870-4814-920E-01BE0BAFE1FD}" type="slidenum">
              <a:rPr lang="de-DE" smtClean="0"/>
              <a:t>2</a:t>
            </a:fld>
            <a:endParaRPr lang="de-DE"/>
          </a:p>
        </p:txBody>
      </p:sp>
    </p:spTree>
    <p:extLst>
      <p:ext uri="{BB962C8B-B14F-4D97-AF65-F5344CB8AC3E}">
        <p14:creationId xmlns:p14="http://schemas.microsoft.com/office/powerpoint/2010/main" val="3441650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022D7E-F41F-1843-8390-58EA09CA41BE}" type="slidenum">
              <a:rPr lang="en-GB" smtClean="0"/>
              <a:t>3</a:t>
            </a:fld>
            <a:endParaRPr lang="en-GB"/>
          </a:p>
        </p:txBody>
      </p:sp>
    </p:spTree>
    <p:extLst>
      <p:ext uri="{BB962C8B-B14F-4D97-AF65-F5344CB8AC3E}">
        <p14:creationId xmlns:p14="http://schemas.microsoft.com/office/powerpoint/2010/main" val="1081915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eaLnBrk="1" hangingPunct="1"/>
            <a:endParaRPr lang="de-DE" dirty="0" smtClean="0"/>
          </a:p>
        </p:txBody>
      </p:sp>
    </p:spTree>
    <p:extLst>
      <p:ext uri="{BB962C8B-B14F-4D97-AF65-F5344CB8AC3E}">
        <p14:creationId xmlns:p14="http://schemas.microsoft.com/office/powerpoint/2010/main" val="3293890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A12765F-7870-4814-920E-01BE0BAFE1FD}" type="slidenum">
              <a:rPr lang="de-DE" smtClean="0"/>
              <a:t>6</a:t>
            </a:fld>
            <a:endParaRPr lang="de-DE"/>
          </a:p>
        </p:txBody>
      </p:sp>
    </p:spTree>
    <p:extLst>
      <p:ext uri="{BB962C8B-B14F-4D97-AF65-F5344CB8AC3E}">
        <p14:creationId xmlns:p14="http://schemas.microsoft.com/office/powerpoint/2010/main" val="804267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dirty="0" smtClean="0"/>
              <a:t>An important point for r-process calculations is what type of model to use for computing the </a:t>
            </a:r>
            <a:r>
              <a:rPr lang="en-GB" baseline="0" dirty="0" smtClean="0"/>
              <a:t>masses (e.g. with strong shell reduction, with moderate reduction or without significant reduction far from stability). Our measurements show a significant reduction of the one-neutron shell gap for Z&lt;50, which, although it is only one point, supports models which reproduce this effect (for example, it support HFB21 against FRDM, the latter predicting practically no reduction of the gap). This is great indirect impact, because using one model or another changes a lot of masses used as input for the calculations.</a:t>
            </a:r>
          </a:p>
          <a:p>
            <a:r>
              <a:rPr lang="en-GB" baseline="0" dirty="0" smtClean="0"/>
              <a:t>FRDM = finite-range droplet model (enhanced liquid drop model so it combines macroscopic liquid drop model effects (Volume, Surface, Pairing (odd/even), Coulomb, </a:t>
            </a:r>
            <a:r>
              <a:rPr lang="en-GB" baseline="0" dirty="0" err="1" smtClean="0"/>
              <a:t>Assymmetry</a:t>
            </a:r>
            <a:r>
              <a:rPr lang="en-GB" baseline="0" dirty="0" smtClean="0"/>
              <a:t>) and microscopic shell and pairing corrections.</a:t>
            </a:r>
          </a:p>
          <a:p>
            <a:r>
              <a:rPr lang="en-GB" baseline="0" dirty="0" smtClean="0"/>
              <a:t>HFB = takes two different interactions into account : interaction of nearby nucleons (pairing effect) and mixing between different orbitals</a:t>
            </a:r>
          </a:p>
          <a:p>
            <a:r>
              <a:rPr lang="en-GB" baseline="0" dirty="0" smtClean="0"/>
              <a:t>DZ = </a:t>
            </a:r>
            <a:endParaRPr lang="en-GB" dirty="0"/>
          </a:p>
        </p:txBody>
      </p:sp>
      <p:sp>
        <p:nvSpPr>
          <p:cNvPr id="4" name="Slide Number Placeholder 3"/>
          <p:cNvSpPr>
            <a:spLocks noGrp="1"/>
          </p:cNvSpPr>
          <p:nvPr>
            <p:ph type="sldNum" sz="quarter" idx="10"/>
          </p:nvPr>
        </p:nvSpPr>
        <p:spPr/>
        <p:txBody>
          <a:bodyPr/>
          <a:lstStyle/>
          <a:p>
            <a:fld id="{E11635C6-9BB6-40D3-B19E-6C14331B9179}" type="slidenum">
              <a:rPr lang="en-GB" smtClean="0"/>
              <a:t>12</a:t>
            </a:fld>
            <a:endParaRPr lang="en-GB"/>
          </a:p>
        </p:txBody>
      </p:sp>
    </p:spTree>
    <p:extLst>
      <p:ext uri="{BB962C8B-B14F-4D97-AF65-F5344CB8AC3E}">
        <p14:creationId xmlns:p14="http://schemas.microsoft.com/office/powerpoint/2010/main" val="1437174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C3110C-6CB4-4AD9-9CD3-6C09A3BE82C7}" type="slidenum">
              <a:rPr lang="en-GB" smtClean="0"/>
              <a:t>15</a:t>
            </a:fld>
            <a:endParaRPr lang="en-GB"/>
          </a:p>
        </p:txBody>
      </p:sp>
    </p:spTree>
    <p:extLst>
      <p:ext uri="{BB962C8B-B14F-4D97-AF65-F5344CB8AC3E}">
        <p14:creationId xmlns:p14="http://schemas.microsoft.com/office/powerpoint/2010/main" val="1603516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C3110C-6CB4-4AD9-9CD3-6C09A3BE82C7}" type="slidenum">
              <a:rPr lang="en-GB" smtClean="0"/>
              <a:t>16</a:t>
            </a:fld>
            <a:endParaRPr lang="en-GB"/>
          </a:p>
        </p:txBody>
      </p:sp>
    </p:spTree>
    <p:extLst>
      <p:ext uri="{BB962C8B-B14F-4D97-AF65-F5344CB8AC3E}">
        <p14:creationId xmlns:p14="http://schemas.microsoft.com/office/powerpoint/2010/main" val="3790183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C3110C-6CB4-4AD9-9CD3-6C09A3BE82C7}" type="slidenum">
              <a:rPr lang="en-GB" smtClean="0"/>
              <a:t>17</a:t>
            </a:fld>
            <a:endParaRPr lang="en-GB"/>
          </a:p>
        </p:txBody>
      </p:sp>
    </p:spTree>
    <p:extLst>
      <p:ext uri="{BB962C8B-B14F-4D97-AF65-F5344CB8AC3E}">
        <p14:creationId xmlns:p14="http://schemas.microsoft.com/office/powerpoint/2010/main" val="165052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955E1CE-F05E-4494-A572-F7F6C12134BD}" type="datetimeFigureOut">
              <a:rPr lang="de-DE" smtClean="0"/>
              <a:t>31.08.2015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C8852-109F-48BA-A1B9-2E46A6B1D082}" type="slidenum">
              <a:rPr lang="de-DE" smtClean="0"/>
              <a:t>‹Nr.›</a:t>
            </a:fld>
            <a:endParaRPr lang="de-DE"/>
          </a:p>
        </p:txBody>
      </p:sp>
    </p:spTree>
    <p:extLst>
      <p:ext uri="{BB962C8B-B14F-4D97-AF65-F5344CB8AC3E}">
        <p14:creationId xmlns:p14="http://schemas.microsoft.com/office/powerpoint/2010/main" val="1156281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955E1CE-F05E-4494-A572-F7F6C12134BD}" type="datetimeFigureOut">
              <a:rPr lang="de-DE" smtClean="0"/>
              <a:t>31.08.2015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C8852-109F-48BA-A1B9-2E46A6B1D082}" type="slidenum">
              <a:rPr lang="de-DE" smtClean="0"/>
              <a:t>‹Nr.›</a:t>
            </a:fld>
            <a:endParaRPr lang="de-DE"/>
          </a:p>
        </p:txBody>
      </p:sp>
    </p:spTree>
    <p:extLst>
      <p:ext uri="{BB962C8B-B14F-4D97-AF65-F5344CB8AC3E}">
        <p14:creationId xmlns:p14="http://schemas.microsoft.com/office/powerpoint/2010/main" val="185241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955E1CE-F05E-4494-A572-F7F6C12134BD}" type="datetimeFigureOut">
              <a:rPr lang="de-DE" smtClean="0"/>
              <a:t>31.08.2015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C8852-109F-48BA-A1B9-2E46A6B1D082}" type="slidenum">
              <a:rPr lang="de-DE" smtClean="0"/>
              <a:t>‹Nr.›</a:t>
            </a:fld>
            <a:endParaRPr lang="de-DE"/>
          </a:p>
        </p:txBody>
      </p:sp>
    </p:spTree>
    <p:extLst>
      <p:ext uri="{BB962C8B-B14F-4D97-AF65-F5344CB8AC3E}">
        <p14:creationId xmlns:p14="http://schemas.microsoft.com/office/powerpoint/2010/main" val="374818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3608" y="-8"/>
            <a:ext cx="7643192" cy="980736"/>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94928" y="1340768"/>
            <a:ext cx="7653536" cy="4525963"/>
          </a:xfrm>
        </p:spPr>
        <p:txBody>
          <a:bodyPr/>
          <a:lstStyle>
            <a:lvl1pPr>
              <a:buFontTx/>
              <a:buBlip>
                <a:blip r:embed="rId2"/>
              </a:buBlip>
              <a:defRPr sz="1800"/>
            </a:lvl1pPr>
            <a:lvl2pPr>
              <a:buFont typeface="Wingdings" pitchFamily="2" charset="2"/>
              <a:buChar char="Ø"/>
              <a:defRPr sz="1600"/>
            </a:lvl2pPr>
            <a:lvl3pPr>
              <a:defRPr sz="1600"/>
            </a:lvl3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3878560" y="6428358"/>
            <a:ext cx="2133600" cy="365125"/>
          </a:xfrm>
        </p:spPr>
        <p:txBody>
          <a:bodyPr/>
          <a:lstStyle/>
          <a:p>
            <a:fld id="{DCE4B40A-67BA-4787-801A-16EE65008C21}" type="slidenum">
              <a:rPr lang="en-US" smtClean="0">
                <a:solidFill>
                  <a:prstClr val="black">
                    <a:tint val="75000"/>
                  </a:prstClr>
                </a:solidFill>
              </a:rPr>
              <a:pPr/>
              <a:t>‹Nr.›</a:t>
            </a:fld>
            <a:endParaRPr lang="en-US">
              <a:solidFill>
                <a:prstClr val="black">
                  <a:tint val="75000"/>
                </a:prstClr>
              </a:solidFill>
            </a:endParaRPr>
          </a:p>
        </p:txBody>
      </p:sp>
      <p:sp>
        <p:nvSpPr>
          <p:cNvPr id="7" name="Parallelogram 6"/>
          <p:cNvSpPr/>
          <p:nvPr userDrawn="1"/>
        </p:nvSpPr>
        <p:spPr>
          <a:xfrm>
            <a:off x="36000" y="908720"/>
            <a:ext cx="9072000" cy="54000"/>
          </a:xfrm>
          <a:prstGeom prst="parallelogram">
            <a:avLst>
              <a:gd name="adj" fmla="val 162471"/>
            </a:avLst>
          </a:prstGeom>
          <a:solidFill>
            <a:srgbClr val="7BB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 Placeholder 11"/>
          <p:cNvSpPr>
            <a:spLocks noGrp="1"/>
          </p:cNvSpPr>
          <p:nvPr>
            <p:ph type="body" sz="quarter" idx="13" hasCustomPrompt="1"/>
          </p:nvPr>
        </p:nvSpPr>
        <p:spPr>
          <a:xfrm>
            <a:off x="1043608" y="6453013"/>
            <a:ext cx="2519362" cy="360363"/>
          </a:xfrm>
        </p:spPr>
        <p:txBody>
          <a:bodyPr>
            <a:noAutofit/>
          </a:bodyPr>
          <a:lstStyle>
            <a:lvl1pPr>
              <a:buFontTx/>
              <a:buNone/>
              <a:defRPr sz="1200"/>
            </a:lvl1pPr>
            <a:lvl2pPr>
              <a:buFontTx/>
              <a:buNone/>
              <a:defRPr sz="1400"/>
            </a:lvl2pPr>
            <a:lvl3pPr>
              <a:buFontTx/>
              <a:buNone/>
              <a:defRPr sz="1400"/>
            </a:lvl3pPr>
            <a:lvl4pPr>
              <a:buFontTx/>
              <a:buNone/>
              <a:defRPr sz="1400"/>
            </a:lvl4pPr>
            <a:lvl5pPr>
              <a:buFontTx/>
              <a:buNone/>
              <a:defRPr sz="1400"/>
            </a:lvl5pPr>
          </a:lstStyle>
          <a:p>
            <a:pPr lvl="0"/>
            <a:r>
              <a:rPr lang="en-US" dirty="0" smtClean="0"/>
              <a:t>References</a:t>
            </a:r>
            <a:endParaRPr lang="en-US" dirty="0"/>
          </a:p>
        </p:txBody>
      </p:sp>
      <p:pic>
        <p:nvPicPr>
          <p:cNvPr id="8" name="Picture 2"/>
          <p:cNvPicPr>
            <a:picLocks noChangeAspect="1" noChangeArrowheads="1"/>
          </p:cNvPicPr>
          <p:nvPr userDrawn="1"/>
        </p:nvPicPr>
        <p:blipFill>
          <a:blip r:embed="rId3" cstate="print"/>
          <a:srcRect/>
          <a:stretch>
            <a:fillRect/>
          </a:stretch>
        </p:blipFill>
        <p:spPr bwMode="auto">
          <a:xfrm>
            <a:off x="7339141" y="6381328"/>
            <a:ext cx="1697355" cy="369570"/>
          </a:xfrm>
          <a:prstGeom prst="rect">
            <a:avLst/>
          </a:prstGeom>
          <a:noFill/>
          <a:ln w="9525">
            <a:noFill/>
            <a:miter lim="800000"/>
            <a:headEnd/>
            <a:tailEnd/>
          </a:ln>
        </p:spPr>
      </p:pic>
      <p:pic>
        <p:nvPicPr>
          <p:cNvPr id="9"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53399" y="202072"/>
            <a:ext cx="783097" cy="562632"/>
          </a:xfrm>
          <a:prstGeom prst="rect">
            <a:avLst/>
          </a:prstGeom>
        </p:spPr>
      </p:pic>
    </p:spTree>
    <p:extLst>
      <p:ext uri="{BB962C8B-B14F-4D97-AF65-F5344CB8AC3E}">
        <p14:creationId xmlns:p14="http://schemas.microsoft.com/office/powerpoint/2010/main" val="196894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955E1CE-F05E-4494-A572-F7F6C12134BD}" type="datetimeFigureOut">
              <a:rPr lang="de-DE" smtClean="0"/>
              <a:t>31.08.2015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C8852-109F-48BA-A1B9-2E46A6B1D082}" type="slidenum">
              <a:rPr lang="de-DE" smtClean="0"/>
              <a:t>‹Nr.›</a:t>
            </a:fld>
            <a:endParaRPr lang="de-DE"/>
          </a:p>
        </p:txBody>
      </p:sp>
    </p:spTree>
    <p:extLst>
      <p:ext uri="{BB962C8B-B14F-4D97-AF65-F5344CB8AC3E}">
        <p14:creationId xmlns:p14="http://schemas.microsoft.com/office/powerpoint/2010/main" val="301524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955E1CE-F05E-4494-A572-F7F6C12134BD}" type="datetimeFigureOut">
              <a:rPr lang="de-DE" smtClean="0"/>
              <a:t>31.08.2015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C8852-109F-48BA-A1B9-2E46A6B1D082}" type="slidenum">
              <a:rPr lang="de-DE" smtClean="0"/>
              <a:t>‹Nr.›</a:t>
            </a:fld>
            <a:endParaRPr lang="de-DE"/>
          </a:p>
        </p:txBody>
      </p:sp>
    </p:spTree>
    <p:extLst>
      <p:ext uri="{BB962C8B-B14F-4D97-AF65-F5344CB8AC3E}">
        <p14:creationId xmlns:p14="http://schemas.microsoft.com/office/powerpoint/2010/main" val="255680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955E1CE-F05E-4494-A572-F7F6C12134BD}" type="datetimeFigureOut">
              <a:rPr lang="de-DE" smtClean="0"/>
              <a:t>31.08.2015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10C8852-109F-48BA-A1B9-2E46A6B1D082}" type="slidenum">
              <a:rPr lang="de-DE" smtClean="0"/>
              <a:t>‹Nr.›</a:t>
            </a:fld>
            <a:endParaRPr lang="de-DE"/>
          </a:p>
        </p:txBody>
      </p:sp>
    </p:spTree>
    <p:extLst>
      <p:ext uri="{BB962C8B-B14F-4D97-AF65-F5344CB8AC3E}">
        <p14:creationId xmlns:p14="http://schemas.microsoft.com/office/powerpoint/2010/main" val="164403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955E1CE-F05E-4494-A572-F7F6C12134BD}" type="datetimeFigureOut">
              <a:rPr lang="de-DE" smtClean="0"/>
              <a:t>31.08.2015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10C8852-109F-48BA-A1B9-2E46A6B1D082}" type="slidenum">
              <a:rPr lang="de-DE" smtClean="0"/>
              <a:t>‹Nr.›</a:t>
            </a:fld>
            <a:endParaRPr lang="de-DE"/>
          </a:p>
        </p:txBody>
      </p:sp>
    </p:spTree>
    <p:extLst>
      <p:ext uri="{BB962C8B-B14F-4D97-AF65-F5344CB8AC3E}">
        <p14:creationId xmlns:p14="http://schemas.microsoft.com/office/powerpoint/2010/main" val="124320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955E1CE-F05E-4494-A572-F7F6C12134BD}" type="datetimeFigureOut">
              <a:rPr lang="de-DE" smtClean="0"/>
              <a:t>31.08.2015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10C8852-109F-48BA-A1B9-2E46A6B1D082}" type="slidenum">
              <a:rPr lang="de-DE" smtClean="0"/>
              <a:t>‹Nr.›</a:t>
            </a:fld>
            <a:endParaRPr lang="de-DE"/>
          </a:p>
        </p:txBody>
      </p:sp>
    </p:spTree>
    <p:extLst>
      <p:ext uri="{BB962C8B-B14F-4D97-AF65-F5344CB8AC3E}">
        <p14:creationId xmlns:p14="http://schemas.microsoft.com/office/powerpoint/2010/main" val="335895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955E1CE-F05E-4494-A572-F7F6C12134BD}" type="datetimeFigureOut">
              <a:rPr lang="de-DE" smtClean="0"/>
              <a:t>31.08.2015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10C8852-109F-48BA-A1B9-2E46A6B1D082}" type="slidenum">
              <a:rPr lang="de-DE" smtClean="0"/>
              <a:t>‹Nr.›</a:t>
            </a:fld>
            <a:endParaRPr lang="de-DE"/>
          </a:p>
        </p:txBody>
      </p:sp>
    </p:spTree>
    <p:extLst>
      <p:ext uri="{BB962C8B-B14F-4D97-AF65-F5344CB8AC3E}">
        <p14:creationId xmlns:p14="http://schemas.microsoft.com/office/powerpoint/2010/main" val="39301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955E1CE-F05E-4494-A572-F7F6C12134BD}" type="datetimeFigureOut">
              <a:rPr lang="de-DE" smtClean="0"/>
              <a:t>31.08.2015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10C8852-109F-48BA-A1B9-2E46A6B1D082}" type="slidenum">
              <a:rPr lang="de-DE" smtClean="0"/>
              <a:t>‹Nr.›</a:t>
            </a:fld>
            <a:endParaRPr lang="de-DE"/>
          </a:p>
        </p:txBody>
      </p:sp>
    </p:spTree>
    <p:extLst>
      <p:ext uri="{BB962C8B-B14F-4D97-AF65-F5344CB8AC3E}">
        <p14:creationId xmlns:p14="http://schemas.microsoft.com/office/powerpoint/2010/main" val="209718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955E1CE-F05E-4494-A572-F7F6C12134BD}" type="datetimeFigureOut">
              <a:rPr lang="de-DE" smtClean="0"/>
              <a:t>31.08.2015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10C8852-109F-48BA-A1B9-2E46A6B1D082}" type="slidenum">
              <a:rPr lang="de-DE" smtClean="0"/>
              <a:t>‹Nr.›</a:t>
            </a:fld>
            <a:endParaRPr lang="de-DE"/>
          </a:p>
        </p:txBody>
      </p:sp>
    </p:spTree>
    <p:extLst>
      <p:ext uri="{BB962C8B-B14F-4D97-AF65-F5344CB8AC3E}">
        <p14:creationId xmlns:p14="http://schemas.microsoft.com/office/powerpoint/2010/main" val="1509560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5E1CE-F05E-4494-A572-F7F6C12134BD}" type="datetimeFigureOut">
              <a:rPr lang="de-DE" smtClean="0"/>
              <a:t>31.08.2015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C8852-109F-48BA-A1B9-2E46A6B1D082}" type="slidenum">
              <a:rPr lang="de-DE" smtClean="0"/>
              <a:t>‹Nr.›</a:t>
            </a:fld>
            <a:endParaRPr lang="de-DE"/>
          </a:p>
        </p:txBody>
      </p:sp>
    </p:spTree>
    <p:extLst>
      <p:ext uri="{BB962C8B-B14F-4D97-AF65-F5344CB8AC3E}">
        <p14:creationId xmlns:p14="http://schemas.microsoft.com/office/powerpoint/2010/main" val="201353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4.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3.wmf"/><Relationship Id="rId17" Type="http://schemas.openxmlformats.org/officeDocument/2006/relationships/hyperlink" Target="http://isoltrap.web.cern.ch/" TargetMode="External"/><Relationship Id="rId2" Type="http://schemas.openxmlformats.org/officeDocument/2006/relationships/notesSlide" Target="../notesSlides/notesSlide12.xml"/><Relationship Id="rId16" Type="http://schemas.openxmlformats.org/officeDocument/2006/relationships/image" Target="../media/image47.emf"/><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8.emf"/><Relationship Id="rId5" Type="http://schemas.openxmlformats.org/officeDocument/2006/relationships/image" Target="../media/image38.jpeg"/><Relationship Id="rId15" Type="http://schemas.openxmlformats.org/officeDocument/2006/relationships/image" Target="../media/image46.emf"/><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1.emf"/><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8.wmf"/><Relationship Id="rId4" Type="http://schemas.openxmlformats.org/officeDocument/2006/relationships/oleObject" Target="../embeddings/oleObject2.bin"/><Relationship Id="rId9" Type="http://schemas.openxmlformats.org/officeDocument/2006/relationships/image" Target="../media/image50.wmf"/></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3.emf"/><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1.jpg"/><Relationship Id="rId7"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0.png"/><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oleObject" Target="../embeddings/oleObject1.bin"/><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3.jp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67.jpg"/><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0751" y="5329466"/>
            <a:ext cx="794102" cy="792780"/>
          </a:xfrm>
          <a:prstGeom prst="rect">
            <a:avLst/>
          </a:prstGeom>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6290076"/>
            <a:ext cx="1695461" cy="36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91362" y="598266"/>
            <a:ext cx="7772400" cy="1827635"/>
          </a:xfrm>
        </p:spPr>
        <p:txBody>
          <a:bodyPr>
            <a:noAutofit/>
          </a:bodyPr>
          <a:lstStyle/>
          <a:p>
            <a:r>
              <a:rPr lang="en-GB" sz="3200" dirty="0"/>
              <a:t>Recent results from the mass spectrometer ISOLTRAP</a:t>
            </a:r>
            <a:endParaRPr lang="de-DE" sz="3000" dirty="0"/>
          </a:p>
        </p:txBody>
      </p:sp>
      <p:sp>
        <p:nvSpPr>
          <p:cNvPr id="3" name="Untertitel 2"/>
          <p:cNvSpPr>
            <a:spLocks noGrp="1"/>
          </p:cNvSpPr>
          <p:nvPr>
            <p:ph type="subTitle" idx="1"/>
          </p:nvPr>
        </p:nvSpPr>
        <p:spPr>
          <a:xfrm>
            <a:off x="1377162" y="2900536"/>
            <a:ext cx="6400800" cy="1176536"/>
          </a:xfrm>
        </p:spPr>
        <p:txBody>
          <a:bodyPr>
            <a:normAutofit/>
          </a:bodyPr>
          <a:lstStyle/>
          <a:p>
            <a:r>
              <a:rPr lang="de-DE" dirty="0" smtClean="0"/>
              <a:t>André Welker</a:t>
            </a:r>
          </a:p>
          <a:p>
            <a:r>
              <a:rPr lang="de-DE" dirty="0" smtClean="0"/>
              <a:t>31.08.2015</a:t>
            </a:r>
          </a:p>
          <a:p>
            <a:endParaRPr lang="de-DE" dirty="0" smtClean="0"/>
          </a:p>
          <a:p>
            <a:endParaRPr lang="de-DE" dirty="0" smtClean="0"/>
          </a:p>
        </p:txBody>
      </p:sp>
      <p:sp>
        <p:nvSpPr>
          <p:cNvPr id="6" name="Untertitel 2"/>
          <p:cNvSpPr txBox="1">
            <a:spLocks/>
          </p:cNvSpPr>
          <p:nvPr/>
        </p:nvSpPr>
        <p:spPr>
          <a:xfrm>
            <a:off x="1369368" y="4340696"/>
            <a:ext cx="6400800" cy="67248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dirty="0" smtClean="0"/>
              <a:t>EuNPC</a:t>
            </a:r>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1317" y="5329466"/>
            <a:ext cx="1846707" cy="1328076"/>
          </a:xfrm>
          <a:prstGeom prst="rect">
            <a:avLst/>
          </a:prstGeom>
        </p:spPr>
      </p:pic>
      <p:pic>
        <p:nvPicPr>
          <p:cNvPr id="8194" name="Picture 2" descr="\\cern.ch\dfs\Experiments\ISOLTRAP\USER\Welker_Andree\DPG\Heidelberg 2015\logo_blau_2133x62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922" y="5788688"/>
            <a:ext cx="2264891" cy="664648"/>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 2" descr="BMBF_CMYK_Gef_M_e.eps"/>
          <p:cNvPicPr>
            <a:picLocks noChangeAspect="1"/>
          </p:cNvPicPr>
          <p:nvPr/>
        </p:nvPicPr>
        <p:blipFill>
          <a:blip r:embed="rId7" cstate="print">
            <a:extLst>
              <a:ext uri="{28A0092B-C50C-407E-A947-70E740481C1C}">
                <a14:useLocalDpi xmlns:a14="http://schemas.microsoft.com/office/drawing/2010/main" val="0"/>
              </a:ext>
            </a:extLst>
          </a:blip>
          <a:srcRect l="9482" t="20789" r="9335" b="14313"/>
          <a:stretch>
            <a:fillRect/>
          </a:stretch>
        </p:blipFill>
        <p:spPr>
          <a:xfrm>
            <a:off x="7308304" y="5589240"/>
            <a:ext cx="1694065" cy="1026503"/>
          </a:xfrm>
          <a:prstGeom prst="rect">
            <a:avLst/>
          </a:prstGeom>
          <a:ln>
            <a:noFill/>
          </a:ln>
        </p:spPr>
      </p:pic>
    </p:spTree>
    <p:extLst>
      <p:ext uri="{BB962C8B-B14F-4D97-AF65-F5344CB8AC3E}">
        <p14:creationId xmlns:p14="http://schemas.microsoft.com/office/powerpoint/2010/main" val="3869252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ieren 23"/>
          <p:cNvGrpSpPr/>
          <p:nvPr/>
        </p:nvGrpSpPr>
        <p:grpSpPr>
          <a:xfrm>
            <a:off x="972579" y="0"/>
            <a:ext cx="8207933" cy="6781800"/>
            <a:chOff x="972579" y="0"/>
            <a:chExt cx="8207933" cy="6781800"/>
          </a:xfrm>
        </p:grpSpPr>
        <p:grpSp>
          <p:nvGrpSpPr>
            <p:cNvPr id="25" name="Gruppieren 24"/>
            <p:cNvGrpSpPr/>
            <p:nvPr/>
          </p:nvGrpSpPr>
          <p:grpSpPr>
            <a:xfrm>
              <a:off x="972579" y="0"/>
              <a:ext cx="8207933" cy="6781800"/>
              <a:chOff x="972579" y="0"/>
              <a:chExt cx="8207933" cy="6781800"/>
            </a:xfrm>
          </p:grpSpPr>
          <p:pic>
            <p:nvPicPr>
              <p:cNvPr id="27"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579" y="704333"/>
                <a:ext cx="8207933" cy="6077467"/>
              </a:xfrm>
              <a:prstGeom prst="rect">
                <a:avLst/>
              </a:prstGeom>
            </p:spPr>
          </p:pic>
          <p:sp>
            <p:nvSpPr>
              <p:cNvPr id="28" name="Rechteck 27"/>
              <p:cNvSpPr/>
              <p:nvPr/>
            </p:nvSpPr>
            <p:spPr>
              <a:xfrm>
                <a:off x="5024135" y="0"/>
                <a:ext cx="4077417"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p:cNvSpPr/>
              <p:nvPr/>
            </p:nvSpPr>
            <p:spPr>
              <a:xfrm>
                <a:off x="5176535" y="152400"/>
                <a:ext cx="1555705"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6" name="Rechteck 25"/>
            <p:cNvSpPr/>
            <p:nvPr/>
          </p:nvSpPr>
          <p:spPr>
            <a:xfrm>
              <a:off x="6084168" y="4293096"/>
              <a:ext cx="11521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528" y="1436132"/>
            <a:ext cx="3782748" cy="3072988"/>
          </a:xfrm>
          <a:prstGeom prst="rect">
            <a:avLst/>
          </a:prstGeom>
        </p:spPr>
      </p:pic>
      <p:sp>
        <p:nvSpPr>
          <p:cNvPr id="20" name="Text Placeholder 4"/>
          <p:cNvSpPr txBox="1">
            <a:spLocks/>
          </p:cNvSpPr>
          <p:nvPr/>
        </p:nvSpPr>
        <p:spPr>
          <a:xfrm>
            <a:off x="2874377" y="6318230"/>
            <a:ext cx="3384376" cy="243129"/>
          </a:xfrm>
          <a:prstGeom prst="rect">
            <a:avLst/>
          </a:prstGeom>
        </p:spPr>
        <p:txBody>
          <a:bodyPr vert="horz" lIns="91440" tIns="45720" rIns="91440" bIns="45720" rtlCol="0">
            <a:noAutofit/>
          </a:bodyPr>
          <a:lstStyle/>
          <a:p>
            <a:pPr lvl="0"/>
            <a:endParaRPr kumimoji="0" lang="en-US" sz="1000" b="0" i="0" u="none" strike="noStrike" kern="1200" cap="none" spc="0" normalizeH="0" baseline="0" noProof="0" dirty="0" smtClean="0">
              <a:ln>
                <a:noFill/>
              </a:ln>
              <a:solidFill>
                <a:schemeClr val="tx1"/>
              </a:solidFill>
              <a:effectLst/>
              <a:uLnTx/>
              <a:uFillTx/>
              <a:latin typeface="+mj-lt"/>
            </a:endParaRPr>
          </a:p>
        </p:txBody>
      </p:sp>
      <p:cxnSp>
        <p:nvCxnSpPr>
          <p:cNvPr id="50" name="Gerade Verbindung mit Pfeil 34"/>
          <p:cNvCxnSpPr/>
          <p:nvPr/>
        </p:nvCxnSpPr>
        <p:spPr>
          <a:xfrm flipH="1">
            <a:off x="5076056" y="1844824"/>
            <a:ext cx="2736304" cy="504056"/>
          </a:xfrm>
          <a:prstGeom prst="straightConnector1">
            <a:avLst/>
          </a:prstGeom>
          <a:ln w="28575">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2771800" y="1644134"/>
            <a:ext cx="742511" cy="369332"/>
          </a:xfrm>
          <a:prstGeom prst="rect">
            <a:avLst/>
          </a:prstGeom>
          <a:solidFill>
            <a:schemeClr val="bg1"/>
          </a:solidFill>
        </p:spPr>
        <p:txBody>
          <a:bodyPr wrap="none" rtlCol="0">
            <a:spAutoFit/>
          </a:bodyPr>
          <a:lstStyle/>
          <a:p>
            <a:r>
              <a:rPr lang="de-DE" baseline="30000" dirty="0" smtClean="0"/>
              <a:t>130</a:t>
            </a:r>
            <a:r>
              <a:rPr lang="de-DE" dirty="0" smtClean="0"/>
              <a:t>Cd</a:t>
            </a:r>
            <a:r>
              <a:rPr lang="de-DE" baseline="30000" dirty="0" smtClean="0"/>
              <a:t>+</a:t>
            </a:r>
            <a:endParaRPr lang="de-DE" baseline="30000" dirty="0"/>
          </a:p>
        </p:txBody>
      </p:sp>
      <p:sp>
        <p:nvSpPr>
          <p:cNvPr id="13"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smtClean="0">
                <a:solidFill>
                  <a:srgbClr val="0033CC"/>
                </a:solidFill>
              </a:rPr>
              <a:t>Neutron-</a:t>
            </a:r>
            <a:r>
              <a:rPr lang="de-DE" sz="4300" dirty="0" err="1" smtClean="0">
                <a:solidFill>
                  <a:srgbClr val="0033CC"/>
                </a:solidFill>
              </a:rPr>
              <a:t>rich</a:t>
            </a:r>
            <a:r>
              <a:rPr lang="de-DE" sz="4300" dirty="0" smtClean="0">
                <a:solidFill>
                  <a:srgbClr val="0033CC"/>
                </a:solidFill>
              </a:rPr>
              <a:t> </a:t>
            </a:r>
            <a:r>
              <a:rPr lang="de-DE" sz="4300" dirty="0" err="1" smtClean="0">
                <a:solidFill>
                  <a:srgbClr val="0033CC"/>
                </a:solidFill>
              </a:rPr>
              <a:t>cadmium</a:t>
            </a:r>
            <a:r>
              <a:rPr lang="de-DE" sz="4300" dirty="0" smtClean="0">
                <a:solidFill>
                  <a:srgbClr val="0033CC"/>
                </a:solidFill>
              </a:rPr>
              <a:t> isotopes</a:t>
            </a:r>
            <a:endParaRPr lang="de-DE" sz="4300" dirty="0">
              <a:solidFill>
                <a:srgbClr val="0033CC"/>
              </a:solidFill>
            </a:endParaRPr>
          </a:p>
        </p:txBody>
      </p:sp>
      <p:sp>
        <p:nvSpPr>
          <p:cNvPr id="14" name="Textfeld 13"/>
          <p:cNvSpPr txBox="1"/>
          <p:nvPr/>
        </p:nvSpPr>
        <p:spPr>
          <a:xfrm>
            <a:off x="683568" y="1124744"/>
            <a:ext cx="7920880" cy="369332"/>
          </a:xfrm>
          <a:prstGeom prst="rect">
            <a:avLst/>
          </a:prstGeom>
          <a:noFill/>
        </p:spPr>
        <p:txBody>
          <a:bodyPr wrap="square" rtlCol="0">
            <a:spAutoFit/>
          </a:bodyPr>
          <a:lstStyle/>
          <a:p>
            <a:pPr marL="285750" indent="-285750">
              <a:buFont typeface="Arial" panose="020B0604020202020204" pitchFamily="34" charset="0"/>
              <a:buChar char="•"/>
            </a:pPr>
            <a:r>
              <a:rPr lang="en-GB" baseline="30000" dirty="0"/>
              <a:t>129,130</a:t>
            </a:r>
            <a:r>
              <a:rPr lang="en-GB" dirty="0"/>
              <a:t>Cd measured in the Penning trap.</a:t>
            </a:r>
            <a:endParaRPr lang="en-GB" baseline="-25000" dirty="0"/>
          </a:p>
        </p:txBody>
      </p:sp>
      <p:sp>
        <p:nvSpPr>
          <p:cNvPr id="15"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7</a:t>
            </a:r>
            <a:endParaRPr lang="en-US" sz="1400" dirty="0">
              <a:solidFill>
                <a:srgbClr val="0070C0"/>
              </a:solidFill>
            </a:endParaRPr>
          </a:p>
        </p:txBody>
      </p:sp>
      <p:sp>
        <p:nvSpPr>
          <p:cNvPr id="16"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6" name="Textfeld 5"/>
          <p:cNvSpPr txBox="1"/>
          <p:nvPr/>
        </p:nvSpPr>
        <p:spPr>
          <a:xfrm>
            <a:off x="1585524" y="1556792"/>
            <a:ext cx="817853" cy="246221"/>
          </a:xfrm>
          <a:prstGeom prst="rect">
            <a:avLst/>
          </a:prstGeom>
          <a:noFill/>
        </p:spPr>
        <p:txBody>
          <a:bodyPr wrap="none" rtlCol="0">
            <a:spAutoFit/>
          </a:bodyPr>
          <a:lstStyle/>
          <a:p>
            <a:r>
              <a:rPr lang="de-DE" sz="1000" b="1" dirty="0" smtClean="0"/>
              <a:t>T</a:t>
            </a:r>
            <a:r>
              <a:rPr lang="de-DE" sz="1000" b="1" baseline="-25000" dirty="0" smtClean="0"/>
              <a:t>1/2</a:t>
            </a:r>
            <a:r>
              <a:rPr lang="de-DE" sz="1000" b="1" dirty="0" smtClean="0"/>
              <a:t>= 162ms</a:t>
            </a:r>
            <a:endParaRPr lang="de-DE" sz="1000" b="1" dirty="0"/>
          </a:p>
        </p:txBody>
      </p:sp>
    </p:spTree>
    <p:extLst>
      <p:ext uri="{BB962C8B-B14F-4D97-AF65-F5344CB8AC3E}">
        <p14:creationId xmlns:p14="http://schemas.microsoft.com/office/powerpoint/2010/main" val="3566172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ieren 20"/>
          <p:cNvGrpSpPr/>
          <p:nvPr/>
        </p:nvGrpSpPr>
        <p:grpSpPr>
          <a:xfrm>
            <a:off x="972579" y="0"/>
            <a:ext cx="8207933" cy="6781800"/>
            <a:chOff x="972579" y="0"/>
            <a:chExt cx="8207933" cy="6781800"/>
          </a:xfrm>
        </p:grpSpPr>
        <p:grpSp>
          <p:nvGrpSpPr>
            <p:cNvPr id="22" name="Gruppieren 21"/>
            <p:cNvGrpSpPr/>
            <p:nvPr/>
          </p:nvGrpSpPr>
          <p:grpSpPr>
            <a:xfrm>
              <a:off x="972579" y="0"/>
              <a:ext cx="8207933" cy="6781800"/>
              <a:chOff x="972579" y="0"/>
              <a:chExt cx="8207933" cy="6781800"/>
            </a:xfrm>
          </p:grpSpPr>
          <p:pic>
            <p:nvPicPr>
              <p:cNvPr id="25"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579" y="704333"/>
                <a:ext cx="8207933" cy="6077467"/>
              </a:xfrm>
              <a:prstGeom prst="rect">
                <a:avLst/>
              </a:prstGeom>
            </p:spPr>
          </p:pic>
          <p:sp>
            <p:nvSpPr>
              <p:cNvPr id="26" name="Rechteck 25"/>
              <p:cNvSpPr/>
              <p:nvPr/>
            </p:nvSpPr>
            <p:spPr>
              <a:xfrm>
                <a:off x="5024135" y="0"/>
                <a:ext cx="4077417"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p:cNvSpPr/>
              <p:nvPr/>
            </p:nvSpPr>
            <p:spPr>
              <a:xfrm>
                <a:off x="5176535" y="152400"/>
                <a:ext cx="1555705"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4" name="Rechteck 23"/>
            <p:cNvSpPr/>
            <p:nvPr/>
          </p:nvSpPr>
          <p:spPr>
            <a:xfrm>
              <a:off x="6084168" y="4293096"/>
              <a:ext cx="11521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0" name="Text Placeholder 4"/>
          <p:cNvSpPr txBox="1">
            <a:spLocks/>
          </p:cNvSpPr>
          <p:nvPr/>
        </p:nvSpPr>
        <p:spPr>
          <a:xfrm>
            <a:off x="2874377" y="6318230"/>
            <a:ext cx="3384376" cy="243129"/>
          </a:xfrm>
          <a:prstGeom prst="rect">
            <a:avLst/>
          </a:prstGeom>
        </p:spPr>
        <p:txBody>
          <a:bodyPr vert="horz" lIns="91440" tIns="45720" rIns="91440" bIns="45720" rtlCol="0">
            <a:noAutofit/>
          </a:bodyPr>
          <a:lstStyle/>
          <a:p>
            <a:pPr lvl="0"/>
            <a:endParaRPr kumimoji="0" lang="en-US" sz="1000" b="0" i="0" u="none" strike="noStrike" kern="1200" cap="none" spc="0" normalizeH="0" baseline="0" noProof="0" dirty="0" smtClean="0">
              <a:ln>
                <a:noFill/>
              </a:ln>
              <a:solidFill>
                <a:schemeClr val="tx1"/>
              </a:solidFill>
              <a:effectLst/>
              <a:uLnTx/>
              <a:uFillTx/>
              <a:latin typeface="+mj-lt"/>
            </a:endParaRPr>
          </a:p>
        </p:txBody>
      </p:sp>
      <p:pic>
        <p:nvPicPr>
          <p:cNvPr id="12" name="Bild 2" descr="2014-12-15_131Cd_To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203" y="1524000"/>
            <a:ext cx="3785997" cy="2895600"/>
          </a:xfrm>
          <a:prstGeom prst="rect">
            <a:avLst/>
          </a:prstGeom>
        </p:spPr>
      </p:pic>
      <p:cxnSp>
        <p:nvCxnSpPr>
          <p:cNvPr id="13" name="Gerade Verbindung mit Pfeil 34"/>
          <p:cNvCxnSpPr/>
          <p:nvPr/>
        </p:nvCxnSpPr>
        <p:spPr>
          <a:xfrm flipH="1" flipV="1">
            <a:off x="4735233" y="4114800"/>
            <a:ext cx="1523520" cy="1542288"/>
          </a:xfrm>
          <a:prstGeom prst="straightConnector1">
            <a:avLst/>
          </a:prstGeom>
          <a:ln w="28575">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285053" y="1961317"/>
            <a:ext cx="885755" cy="338554"/>
          </a:xfrm>
          <a:prstGeom prst="rect">
            <a:avLst/>
          </a:prstGeom>
        </p:spPr>
        <p:txBody>
          <a:bodyPr wrap="none">
            <a:spAutoFit/>
          </a:bodyPr>
          <a:lstStyle/>
          <a:p>
            <a:r>
              <a:rPr lang="en-GB" sz="1600" b="1" dirty="0"/>
              <a:t>500 laps</a:t>
            </a:r>
            <a:endParaRPr lang="en-US" sz="1600" b="1" dirty="0"/>
          </a:p>
        </p:txBody>
      </p:sp>
      <p:sp>
        <p:nvSpPr>
          <p:cNvPr id="10" name="Textfeld 9"/>
          <p:cNvSpPr txBox="1"/>
          <p:nvPr/>
        </p:nvSpPr>
        <p:spPr>
          <a:xfrm>
            <a:off x="683568" y="1124744"/>
            <a:ext cx="7920880" cy="369332"/>
          </a:xfrm>
          <a:prstGeom prst="rect">
            <a:avLst/>
          </a:prstGeom>
          <a:noFill/>
        </p:spPr>
        <p:txBody>
          <a:bodyPr wrap="square" rtlCol="0">
            <a:spAutoFit/>
          </a:bodyPr>
          <a:lstStyle/>
          <a:p>
            <a:pPr marL="285750" indent="-285750">
              <a:buFont typeface="Arial" panose="020B0604020202020204" pitchFamily="34" charset="0"/>
              <a:buChar char="•"/>
            </a:pPr>
            <a:r>
              <a:rPr lang="en-GB" baseline="30000" dirty="0"/>
              <a:t>131</a:t>
            </a:r>
            <a:r>
              <a:rPr lang="en-GB" dirty="0"/>
              <a:t>Cd measured using the MR-TOF MS.</a:t>
            </a:r>
            <a:endParaRPr lang="en-GB" baseline="-25000" dirty="0"/>
          </a:p>
        </p:txBody>
      </p:sp>
      <p:sp>
        <p:nvSpPr>
          <p:cNvPr id="11"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8</a:t>
            </a:r>
            <a:endParaRPr lang="en-US" sz="1400" dirty="0">
              <a:solidFill>
                <a:srgbClr val="0070C0"/>
              </a:solidFill>
            </a:endParaRPr>
          </a:p>
        </p:txBody>
      </p:sp>
      <p:sp>
        <p:nvSpPr>
          <p:cNvPr id="14"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19"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smtClean="0">
                <a:solidFill>
                  <a:srgbClr val="0033CC"/>
                </a:solidFill>
              </a:rPr>
              <a:t>Neutron-</a:t>
            </a:r>
            <a:r>
              <a:rPr lang="de-DE" sz="4300" dirty="0" err="1" smtClean="0">
                <a:solidFill>
                  <a:srgbClr val="0033CC"/>
                </a:solidFill>
              </a:rPr>
              <a:t>rich</a:t>
            </a:r>
            <a:r>
              <a:rPr lang="de-DE" sz="4300" dirty="0" smtClean="0">
                <a:solidFill>
                  <a:srgbClr val="0033CC"/>
                </a:solidFill>
              </a:rPr>
              <a:t> </a:t>
            </a:r>
            <a:r>
              <a:rPr lang="de-DE" sz="4300" dirty="0" err="1" smtClean="0">
                <a:solidFill>
                  <a:srgbClr val="0033CC"/>
                </a:solidFill>
              </a:rPr>
              <a:t>cadmium</a:t>
            </a:r>
            <a:r>
              <a:rPr lang="de-DE" sz="4300" dirty="0" smtClean="0">
                <a:solidFill>
                  <a:srgbClr val="0033CC"/>
                </a:solidFill>
              </a:rPr>
              <a:t> isotopes</a:t>
            </a:r>
            <a:endParaRPr lang="de-DE" sz="4300" dirty="0">
              <a:solidFill>
                <a:srgbClr val="0033CC"/>
              </a:solidFill>
            </a:endParaRPr>
          </a:p>
        </p:txBody>
      </p:sp>
    </p:spTree>
    <p:extLst>
      <p:ext uri="{BB962C8B-B14F-4D97-AF65-F5344CB8AC3E}">
        <p14:creationId xmlns:p14="http://schemas.microsoft.com/office/powerpoint/2010/main" val="2737987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smtClean="0">
                <a:solidFill>
                  <a:srgbClr val="0033CC"/>
                </a:solidFill>
              </a:rPr>
              <a:t>Neutron-</a:t>
            </a:r>
            <a:r>
              <a:rPr lang="de-DE" sz="4300" dirty="0" err="1" smtClean="0">
                <a:solidFill>
                  <a:srgbClr val="0033CC"/>
                </a:solidFill>
              </a:rPr>
              <a:t>rich</a:t>
            </a:r>
            <a:r>
              <a:rPr lang="de-DE" sz="4300" dirty="0" smtClean="0">
                <a:solidFill>
                  <a:srgbClr val="0033CC"/>
                </a:solidFill>
              </a:rPr>
              <a:t> </a:t>
            </a:r>
            <a:r>
              <a:rPr lang="de-DE" sz="4300" dirty="0" err="1" smtClean="0">
                <a:solidFill>
                  <a:srgbClr val="0033CC"/>
                </a:solidFill>
              </a:rPr>
              <a:t>cadmium</a:t>
            </a:r>
            <a:r>
              <a:rPr lang="de-DE" sz="4300" dirty="0" smtClean="0">
                <a:solidFill>
                  <a:srgbClr val="0033CC"/>
                </a:solidFill>
              </a:rPr>
              <a:t> isotopes</a:t>
            </a:r>
            <a:endParaRPr lang="de-DE" sz="4300" dirty="0">
              <a:solidFill>
                <a:srgbClr val="0033CC"/>
              </a:solidFill>
            </a:endParaRPr>
          </a:p>
        </p:txBody>
      </p:sp>
      <p:sp>
        <p:nvSpPr>
          <p:cNvPr id="14" name="Textfeld 13"/>
          <p:cNvSpPr txBox="1"/>
          <p:nvPr/>
        </p:nvSpPr>
        <p:spPr>
          <a:xfrm>
            <a:off x="683568" y="1124744"/>
            <a:ext cx="7920880" cy="1754326"/>
          </a:xfrm>
          <a:prstGeom prst="rect">
            <a:avLst/>
          </a:prstGeom>
          <a:noFill/>
        </p:spPr>
        <p:txBody>
          <a:bodyPr wrap="square" rtlCol="0">
            <a:spAutoFit/>
          </a:bodyPr>
          <a:lstStyle/>
          <a:p>
            <a:pPr marL="285750" indent="-285750">
              <a:buFont typeface="Arial" panose="020B0604020202020204" pitchFamily="34" charset="0"/>
              <a:buChar char="•"/>
            </a:pPr>
            <a:r>
              <a:rPr lang="en-GB" dirty="0"/>
              <a:t>Important impact of the neutron separation energy </a:t>
            </a:r>
            <a:r>
              <a:rPr lang="en-GB" i="1" dirty="0"/>
              <a:t>S</a:t>
            </a:r>
            <a:r>
              <a:rPr lang="en-GB" i="1" baseline="-25000" dirty="0"/>
              <a:t>n</a:t>
            </a:r>
            <a:r>
              <a:rPr lang="en-GB" dirty="0"/>
              <a:t> on the predicted r-process abundances.</a:t>
            </a:r>
          </a:p>
          <a:p>
            <a:pPr marL="285750" indent="-285750">
              <a:buFont typeface="Arial" panose="020B0604020202020204" pitchFamily="34" charset="0"/>
              <a:buChar char="•"/>
            </a:pPr>
            <a:r>
              <a:rPr lang="en-GB" dirty="0"/>
              <a:t>Irrespective of mass model, </a:t>
            </a:r>
            <a:r>
              <a:rPr lang="en-GB" baseline="30000" dirty="0"/>
              <a:t>A&gt;130</a:t>
            </a:r>
            <a:r>
              <a:rPr lang="en-GB" dirty="0"/>
              <a:t>Cd isotopes have among the largest impact. </a:t>
            </a:r>
          </a:p>
          <a:p>
            <a:r>
              <a:rPr lang="en-GB" dirty="0"/>
              <a:t>	≈0.5 MeV deviations found from AME values and extrapolations </a:t>
            </a:r>
            <a:r>
              <a:rPr lang="en-GB" dirty="0" smtClean="0"/>
              <a:t>		 (D</a:t>
            </a:r>
            <a:r>
              <a:rPr lang="en-GB" dirty="0"/>
              <a:t>. </a:t>
            </a:r>
            <a:r>
              <a:rPr lang="en-GB" dirty="0" err="1"/>
              <a:t>Antanasov</a:t>
            </a:r>
            <a:r>
              <a:rPr lang="en-GB" dirty="0"/>
              <a:t> </a:t>
            </a:r>
            <a:r>
              <a:rPr lang="en-GB" dirty="0" smtClean="0"/>
              <a:t>et al. paper submitted, calculated by S. </a:t>
            </a:r>
            <a:r>
              <a:rPr lang="en-GB" dirty="0" err="1" smtClean="0"/>
              <a:t>Goriely</a:t>
            </a:r>
            <a:r>
              <a:rPr lang="en-GB" dirty="0" smtClean="0"/>
              <a:t>)</a:t>
            </a:r>
            <a:endParaRPr lang="en-GB" dirty="0"/>
          </a:p>
          <a:p>
            <a:endParaRPr lang="en-GB" dirty="0"/>
          </a:p>
        </p:txBody>
      </p:sp>
      <p:sp>
        <p:nvSpPr>
          <p:cNvPr id="15"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9</a:t>
            </a:r>
            <a:endParaRPr lang="en-US" sz="1400" dirty="0">
              <a:solidFill>
                <a:srgbClr val="0070C0"/>
              </a:solidFill>
            </a:endParaRPr>
          </a:p>
        </p:txBody>
      </p:sp>
      <p:sp>
        <p:nvSpPr>
          <p:cNvPr id="16"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735" y="2594769"/>
            <a:ext cx="2952328" cy="3800337"/>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953" y="2725786"/>
            <a:ext cx="5508104" cy="3682442"/>
          </a:xfrm>
          <a:prstGeom prst="rect">
            <a:avLst/>
          </a:prstGeom>
        </p:spPr>
      </p:pic>
    </p:spTree>
    <p:extLst>
      <p:ext uri="{BB962C8B-B14F-4D97-AF65-F5344CB8AC3E}">
        <p14:creationId xmlns:p14="http://schemas.microsoft.com/office/powerpoint/2010/main" val="654947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ieren 25"/>
          <p:cNvGrpSpPr/>
          <p:nvPr/>
        </p:nvGrpSpPr>
        <p:grpSpPr>
          <a:xfrm>
            <a:off x="972579" y="0"/>
            <a:ext cx="8207933" cy="6781800"/>
            <a:chOff x="972579" y="0"/>
            <a:chExt cx="8207933" cy="6781800"/>
          </a:xfrm>
        </p:grpSpPr>
        <p:grpSp>
          <p:nvGrpSpPr>
            <p:cNvPr id="27" name="Gruppieren 26"/>
            <p:cNvGrpSpPr/>
            <p:nvPr/>
          </p:nvGrpSpPr>
          <p:grpSpPr>
            <a:xfrm>
              <a:off x="972579" y="0"/>
              <a:ext cx="8207933" cy="6781800"/>
              <a:chOff x="972579" y="0"/>
              <a:chExt cx="8207933" cy="6781800"/>
            </a:xfrm>
          </p:grpSpPr>
          <p:pic>
            <p:nvPicPr>
              <p:cNvPr id="29"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579" y="704333"/>
                <a:ext cx="8207933" cy="6077467"/>
              </a:xfrm>
              <a:prstGeom prst="rect">
                <a:avLst/>
              </a:prstGeom>
            </p:spPr>
          </p:pic>
          <p:sp>
            <p:nvSpPr>
              <p:cNvPr id="30" name="Rechteck 29"/>
              <p:cNvSpPr/>
              <p:nvPr/>
            </p:nvSpPr>
            <p:spPr>
              <a:xfrm>
                <a:off x="5024135" y="0"/>
                <a:ext cx="4077417"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p:cNvSpPr/>
              <p:nvPr/>
            </p:nvSpPr>
            <p:spPr>
              <a:xfrm>
                <a:off x="5176535" y="152400"/>
                <a:ext cx="1555705"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8" name="Rechteck 27"/>
            <p:cNvSpPr/>
            <p:nvPr/>
          </p:nvSpPr>
          <p:spPr>
            <a:xfrm>
              <a:off x="6084168" y="4293096"/>
              <a:ext cx="11521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Rectangle 8"/>
          <p:cNvSpPr/>
          <p:nvPr/>
        </p:nvSpPr>
        <p:spPr>
          <a:xfrm>
            <a:off x="5496993" y="838200"/>
            <a:ext cx="3189807" cy="2198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4"/>
          <p:cNvSpPr txBox="1">
            <a:spLocks/>
          </p:cNvSpPr>
          <p:nvPr/>
        </p:nvSpPr>
        <p:spPr>
          <a:xfrm>
            <a:off x="2874377" y="6318230"/>
            <a:ext cx="3384376" cy="243129"/>
          </a:xfrm>
          <a:prstGeom prst="rect">
            <a:avLst/>
          </a:prstGeom>
        </p:spPr>
        <p:txBody>
          <a:bodyPr vert="horz" lIns="91440" tIns="45720" rIns="91440" bIns="45720" rtlCol="0">
            <a:noAutofit/>
          </a:bodyPr>
          <a:lstStyle/>
          <a:p>
            <a:pPr lvl="0"/>
            <a:endParaRPr kumimoji="0" lang="en-US" sz="1000" b="0" i="0" u="none" strike="noStrike" kern="1200" cap="none" spc="0" normalizeH="0" baseline="0" noProof="0" dirty="0" smtClean="0">
              <a:ln>
                <a:noFill/>
              </a:ln>
              <a:solidFill>
                <a:schemeClr val="tx1"/>
              </a:solidFill>
              <a:effectLst/>
              <a:uLnTx/>
              <a:uFillTx/>
              <a:latin typeface="+mj-lt"/>
            </a:endParaRPr>
          </a:p>
        </p:txBody>
      </p:sp>
      <p:pic>
        <p:nvPicPr>
          <p:cNvPr id="16" name="Bild 1" descr="Sc-run349_b_xROI_binall_li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611" y="1647234"/>
            <a:ext cx="3676762" cy="3030298"/>
          </a:xfrm>
          <a:prstGeom prst="rect">
            <a:avLst/>
          </a:prstGeom>
        </p:spPr>
      </p:pic>
      <p:cxnSp>
        <p:nvCxnSpPr>
          <p:cNvPr id="17" name="Gerade Verbindung mit Pfeil 34"/>
          <p:cNvCxnSpPr/>
          <p:nvPr/>
        </p:nvCxnSpPr>
        <p:spPr>
          <a:xfrm flipH="1" flipV="1">
            <a:off x="5412659" y="4800600"/>
            <a:ext cx="1140541" cy="788640"/>
          </a:xfrm>
          <a:prstGeom prst="straightConnector1">
            <a:avLst/>
          </a:prstGeom>
          <a:ln w="28575">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845" t="10106" r="12798" b="4421"/>
          <a:stretch/>
        </p:blipFill>
        <p:spPr>
          <a:xfrm>
            <a:off x="6372200" y="838200"/>
            <a:ext cx="2655366" cy="2198634"/>
          </a:xfrm>
          <a:prstGeom prst="rect">
            <a:avLst/>
          </a:prstGeom>
        </p:spPr>
      </p:pic>
      <p:cxnSp>
        <p:nvCxnSpPr>
          <p:cNvPr id="18" name="Gerade Verbindung mit Pfeil 34"/>
          <p:cNvCxnSpPr/>
          <p:nvPr/>
        </p:nvCxnSpPr>
        <p:spPr>
          <a:xfrm flipV="1">
            <a:off x="4416762" y="2491243"/>
            <a:ext cx="1991793" cy="704088"/>
          </a:xfrm>
          <a:prstGeom prst="straightConnector1">
            <a:avLst/>
          </a:prstGeom>
          <a:ln w="28575">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itel 1"/>
          <p:cNvSpPr txBox="1">
            <a:spLocks/>
          </p:cNvSpPr>
          <p:nvPr/>
        </p:nvSpPr>
        <p:spPr>
          <a:xfrm>
            <a:off x="685800" y="44624"/>
            <a:ext cx="8134672" cy="1470025"/>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300" dirty="0" smtClean="0">
                <a:solidFill>
                  <a:srgbClr val="0033CC"/>
                </a:solidFill>
              </a:rPr>
              <a:t>Studies </a:t>
            </a:r>
            <a:r>
              <a:rPr lang="en-US" sz="4300" dirty="0">
                <a:solidFill>
                  <a:srgbClr val="0033CC"/>
                </a:solidFill>
              </a:rPr>
              <a:t>of neutron-rich A ≈ 100 nuclides</a:t>
            </a:r>
          </a:p>
          <a:p>
            <a:pPr algn="l"/>
            <a:r>
              <a:rPr lang="de-DE" sz="4300" dirty="0" smtClean="0">
                <a:solidFill>
                  <a:srgbClr val="0033CC"/>
                </a:solidFill>
              </a:rPr>
              <a:t> </a:t>
            </a:r>
            <a:endParaRPr lang="de-DE" sz="4300" dirty="0">
              <a:solidFill>
                <a:srgbClr val="0033CC"/>
              </a:solidFill>
            </a:endParaRPr>
          </a:p>
        </p:txBody>
      </p:sp>
      <p:sp>
        <p:nvSpPr>
          <p:cNvPr id="21" name="Textfeld 5"/>
          <p:cNvSpPr txBox="1"/>
          <p:nvPr/>
        </p:nvSpPr>
        <p:spPr>
          <a:xfrm>
            <a:off x="8719630" y="6505599"/>
            <a:ext cx="460882" cy="307777"/>
          </a:xfrm>
          <a:prstGeom prst="rect">
            <a:avLst/>
          </a:prstGeom>
          <a:noFill/>
        </p:spPr>
        <p:txBody>
          <a:bodyPr wrap="square" rtlCol="0">
            <a:spAutoFit/>
          </a:bodyPr>
          <a:lstStyle/>
          <a:p>
            <a:r>
              <a:rPr lang="en-US" sz="1400" dirty="0" smtClean="0">
                <a:solidFill>
                  <a:srgbClr val="0070C0"/>
                </a:solidFill>
              </a:rPr>
              <a:t>10</a:t>
            </a:r>
            <a:endParaRPr lang="en-US" sz="1400" dirty="0">
              <a:solidFill>
                <a:srgbClr val="0070C0"/>
              </a:solidFill>
            </a:endParaRPr>
          </a:p>
        </p:txBody>
      </p:sp>
      <p:sp>
        <p:nvSpPr>
          <p:cNvPr id="24"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25" name="Textfeld 24"/>
          <p:cNvSpPr txBox="1"/>
          <p:nvPr/>
        </p:nvSpPr>
        <p:spPr>
          <a:xfrm>
            <a:off x="539552" y="982469"/>
            <a:ext cx="7920880" cy="646331"/>
          </a:xfrm>
          <a:prstGeom prst="rect">
            <a:avLst/>
          </a:prstGeom>
          <a:noFill/>
        </p:spPr>
        <p:txBody>
          <a:bodyPr wrap="square" rtlCol="0">
            <a:spAutoFit/>
          </a:bodyPr>
          <a:lstStyle/>
          <a:p>
            <a:pPr marL="285750" indent="-285750">
              <a:buFont typeface="Arial" panose="020B0604020202020204" pitchFamily="34" charset="0"/>
              <a:buChar char="•"/>
            </a:pPr>
            <a:r>
              <a:rPr lang="en-GB" dirty="0"/>
              <a:t>Intense beams from </a:t>
            </a:r>
            <a:r>
              <a:rPr lang="en-GB" dirty="0" err="1"/>
              <a:t>UC</a:t>
            </a:r>
            <a:r>
              <a:rPr lang="en-GB" baseline="-25000" dirty="0" err="1"/>
              <a:t>x</a:t>
            </a:r>
            <a:r>
              <a:rPr lang="en-GB" dirty="0"/>
              <a:t>-Ta.</a:t>
            </a:r>
          </a:p>
          <a:p>
            <a:pPr marL="285750" indent="-285750">
              <a:buFont typeface="Arial" panose="020B0604020202020204" pitchFamily="34" charset="0"/>
              <a:buChar char="•"/>
            </a:pPr>
            <a:r>
              <a:rPr lang="en-GB" baseline="30000" dirty="0"/>
              <a:t> 101,102</a:t>
            </a:r>
            <a:r>
              <a:rPr lang="en-GB" dirty="0"/>
              <a:t>Sr measured in Penning trap, </a:t>
            </a:r>
            <a:r>
              <a:rPr lang="en-GB" baseline="30000" dirty="0"/>
              <a:t>100-102</a:t>
            </a:r>
            <a:r>
              <a:rPr lang="en-GB" dirty="0"/>
              <a:t>Rb in MR-TOF MS</a:t>
            </a:r>
          </a:p>
        </p:txBody>
      </p:sp>
    </p:spTree>
    <p:extLst>
      <p:ext uri="{BB962C8B-B14F-4D97-AF65-F5344CB8AC3E}">
        <p14:creationId xmlns:p14="http://schemas.microsoft.com/office/powerpoint/2010/main" val="6159825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ieren 23"/>
          <p:cNvGrpSpPr/>
          <p:nvPr/>
        </p:nvGrpSpPr>
        <p:grpSpPr>
          <a:xfrm>
            <a:off x="972579" y="0"/>
            <a:ext cx="8207933" cy="6781800"/>
            <a:chOff x="972579" y="0"/>
            <a:chExt cx="8207933" cy="6781800"/>
          </a:xfrm>
        </p:grpSpPr>
        <p:grpSp>
          <p:nvGrpSpPr>
            <p:cNvPr id="25" name="Gruppieren 24"/>
            <p:cNvGrpSpPr/>
            <p:nvPr/>
          </p:nvGrpSpPr>
          <p:grpSpPr>
            <a:xfrm>
              <a:off x="972579" y="0"/>
              <a:ext cx="8207933" cy="6781800"/>
              <a:chOff x="972579" y="0"/>
              <a:chExt cx="8207933" cy="6781800"/>
            </a:xfrm>
          </p:grpSpPr>
          <p:pic>
            <p:nvPicPr>
              <p:cNvPr id="27"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579" y="704333"/>
                <a:ext cx="8207933" cy="6077467"/>
              </a:xfrm>
              <a:prstGeom prst="rect">
                <a:avLst/>
              </a:prstGeom>
            </p:spPr>
          </p:pic>
          <p:sp>
            <p:nvSpPr>
              <p:cNvPr id="28" name="Rechteck 27"/>
              <p:cNvSpPr/>
              <p:nvPr/>
            </p:nvSpPr>
            <p:spPr>
              <a:xfrm>
                <a:off x="5024135" y="0"/>
                <a:ext cx="4077417"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p:cNvSpPr/>
              <p:nvPr/>
            </p:nvSpPr>
            <p:spPr>
              <a:xfrm>
                <a:off x="5176535" y="152400"/>
                <a:ext cx="1555705"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6" name="Rechteck 25"/>
            <p:cNvSpPr/>
            <p:nvPr/>
          </p:nvSpPr>
          <p:spPr>
            <a:xfrm>
              <a:off x="6084168" y="4293096"/>
              <a:ext cx="11521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2" name="Bild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524000"/>
            <a:ext cx="4521696" cy="3139993"/>
          </a:xfrm>
          <a:prstGeom prst="rect">
            <a:avLst/>
          </a:prstGeom>
          <a:solidFill>
            <a:schemeClr val="bg1"/>
          </a:solidFill>
        </p:spPr>
      </p:pic>
      <p:sp>
        <p:nvSpPr>
          <p:cNvPr id="20" name="Text Placeholder 4"/>
          <p:cNvSpPr txBox="1">
            <a:spLocks/>
          </p:cNvSpPr>
          <p:nvPr/>
        </p:nvSpPr>
        <p:spPr>
          <a:xfrm>
            <a:off x="2874377" y="6318230"/>
            <a:ext cx="3384376" cy="243129"/>
          </a:xfrm>
          <a:prstGeom prst="rect">
            <a:avLst/>
          </a:prstGeom>
        </p:spPr>
        <p:txBody>
          <a:bodyPr vert="horz" lIns="91440" tIns="45720" rIns="91440" bIns="45720" rtlCol="0">
            <a:noAutofit/>
          </a:bodyPr>
          <a:lstStyle/>
          <a:p>
            <a:pPr lvl="0"/>
            <a:endParaRPr kumimoji="0" lang="en-US" sz="1000" b="0" i="0" u="none" strike="noStrike" kern="1200" cap="none" spc="0" normalizeH="0" baseline="0" noProof="0" dirty="0" smtClean="0">
              <a:ln>
                <a:noFill/>
              </a:ln>
              <a:solidFill>
                <a:schemeClr val="tx1"/>
              </a:solidFill>
              <a:effectLst/>
              <a:uLnTx/>
              <a:uFillTx/>
              <a:latin typeface="+mj-lt"/>
            </a:endParaRPr>
          </a:p>
        </p:txBody>
      </p:sp>
      <p:cxnSp>
        <p:nvCxnSpPr>
          <p:cNvPr id="17" name="Gerade Verbindung mit Pfeil 34"/>
          <p:cNvCxnSpPr/>
          <p:nvPr/>
        </p:nvCxnSpPr>
        <p:spPr>
          <a:xfrm flipH="1" flipV="1">
            <a:off x="4986800" y="4365104"/>
            <a:ext cx="1673433" cy="1296144"/>
          </a:xfrm>
          <a:prstGeom prst="straightConnector1">
            <a:avLst/>
          </a:prstGeom>
          <a:ln w="28575">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851248" y="4876800"/>
            <a:ext cx="4953000" cy="1628799"/>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itel 1"/>
          <p:cNvSpPr txBox="1">
            <a:spLocks/>
          </p:cNvSpPr>
          <p:nvPr/>
        </p:nvSpPr>
        <p:spPr>
          <a:xfrm>
            <a:off x="685800" y="44624"/>
            <a:ext cx="8134672" cy="1470025"/>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300" dirty="0" smtClean="0">
                <a:solidFill>
                  <a:srgbClr val="0033CC"/>
                </a:solidFill>
              </a:rPr>
              <a:t>Studies </a:t>
            </a:r>
            <a:r>
              <a:rPr lang="en-US" sz="4300" dirty="0">
                <a:solidFill>
                  <a:srgbClr val="0033CC"/>
                </a:solidFill>
              </a:rPr>
              <a:t>of neutron-rich A ≈ 100 nuclides</a:t>
            </a:r>
          </a:p>
          <a:p>
            <a:pPr algn="l"/>
            <a:r>
              <a:rPr lang="de-DE" sz="4300" dirty="0" smtClean="0">
                <a:solidFill>
                  <a:srgbClr val="0033CC"/>
                </a:solidFill>
              </a:rPr>
              <a:t> </a:t>
            </a:r>
            <a:endParaRPr lang="de-DE" sz="4300" dirty="0">
              <a:solidFill>
                <a:srgbClr val="0033CC"/>
              </a:solidFill>
            </a:endParaRPr>
          </a:p>
        </p:txBody>
      </p:sp>
      <p:sp>
        <p:nvSpPr>
          <p:cNvPr id="14" name="Textfeld 13"/>
          <p:cNvSpPr txBox="1"/>
          <p:nvPr/>
        </p:nvSpPr>
        <p:spPr>
          <a:xfrm>
            <a:off x="539552" y="982469"/>
            <a:ext cx="7920880" cy="646331"/>
          </a:xfrm>
          <a:prstGeom prst="rect">
            <a:avLst/>
          </a:prstGeom>
          <a:noFill/>
        </p:spPr>
        <p:txBody>
          <a:bodyPr wrap="square" rtlCol="0">
            <a:spAutoFit/>
          </a:bodyPr>
          <a:lstStyle/>
          <a:p>
            <a:pPr marL="342900" indent="-342900">
              <a:buFont typeface="Arial" panose="020B0604020202020204" pitchFamily="34" charset="0"/>
              <a:buChar char="•"/>
            </a:pPr>
            <a:r>
              <a:rPr lang="en-GB" dirty="0"/>
              <a:t>Vary RFQ cooling time, record decrease in count rate: determine half-life </a:t>
            </a:r>
          </a:p>
          <a:p>
            <a:r>
              <a:rPr lang="en-GB" dirty="0"/>
              <a:t>      (new measurement or use for identification).</a:t>
            </a:r>
          </a:p>
        </p:txBody>
      </p:sp>
      <p:sp>
        <p:nvSpPr>
          <p:cNvPr id="15" name="Textfeld 5"/>
          <p:cNvSpPr txBox="1"/>
          <p:nvPr/>
        </p:nvSpPr>
        <p:spPr>
          <a:xfrm>
            <a:off x="8719630" y="6505599"/>
            <a:ext cx="460882" cy="307777"/>
          </a:xfrm>
          <a:prstGeom prst="rect">
            <a:avLst/>
          </a:prstGeom>
          <a:noFill/>
        </p:spPr>
        <p:txBody>
          <a:bodyPr wrap="square" rtlCol="0">
            <a:spAutoFit/>
          </a:bodyPr>
          <a:lstStyle/>
          <a:p>
            <a:r>
              <a:rPr lang="en-US" sz="1400" dirty="0" smtClean="0">
                <a:solidFill>
                  <a:srgbClr val="0070C0"/>
                </a:solidFill>
              </a:rPr>
              <a:t>11</a:t>
            </a:r>
            <a:endParaRPr lang="en-US" sz="1400" dirty="0">
              <a:solidFill>
                <a:srgbClr val="0070C0"/>
              </a:solidFill>
            </a:endParaRPr>
          </a:p>
        </p:txBody>
      </p:sp>
      <p:sp>
        <p:nvSpPr>
          <p:cNvPr id="16"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cxnSp>
        <p:nvCxnSpPr>
          <p:cNvPr id="8" name="Gerader Verbinder 7"/>
          <p:cNvCxnSpPr/>
          <p:nvPr/>
        </p:nvCxnSpPr>
        <p:spPr>
          <a:xfrm flipH="1">
            <a:off x="2267744" y="2636912"/>
            <a:ext cx="216024" cy="0"/>
          </a:xfrm>
          <a:prstGeom prst="line">
            <a:avLst/>
          </a:prstGeom>
          <a:ln>
            <a:solidFill>
              <a:srgbClr val="92D050"/>
            </a:solidFill>
          </a:ln>
        </p:spPr>
        <p:style>
          <a:lnRef idx="2">
            <a:schemeClr val="accent3"/>
          </a:lnRef>
          <a:fillRef idx="0">
            <a:schemeClr val="accent3"/>
          </a:fillRef>
          <a:effectRef idx="1">
            <a:schemeClr val="accent3"/>
          </a:effectRef>
          <a:fontRef idx="minor">
            <a:schemeClr val="tx1"/>
          </a:fontRef>
        </p:style>
      </p:cxnSp>
      <p:cxnSp>
        <p:nvCxnSpPr>
          <p:cNvPr id="30" name="Gerader Verbinder 29"/>
          <p:cNvCxnSpPr/>
          <p:nvPr/>
        </p:nvCxnSpPr>
        <p:spPr>
          <a:xfrm flipH="1">
            <a:off x="2267744" y="2852936"/>
            <a:ext cx="216024"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1"/>
          <p:cNvSpPr txBox="1"/>
          <p:nvPr/>
        </p:nvSpPr>
        <p:spPr>
          <a:xfrm rot="18966432">
            <a:off x="3548070" y="3247608"/>
            <a:ext cx="1287597" cy="369332"/>
          </a:xfrm>
          <a:prstGeom prst="rect">
            <a:avLst/>
          </a:prstGeom>
          <a:noFill/>
        </p:spPr>
        <p:txBody>
          <a:bodyPr wrap="none" rtlCol="0">
            <a:spAutoFit/>
          </a:bodyPr>
          <a:lstStyle/>
          <a:p>
            <a:r>
              <a:rPr lang="en-US" b="1" dirty="0" smtClean="0">
                <a:solidFill>
                  <a:srgbClr val="FF0000"/>
                </a:solidFill>
              </a:rPr>
              <a:t>Preliminary</a:t>
            </a:r>
            <a:endParaRPr lang="en-US" b="1" dirty="0">
              <a:solidFill>
                <a:srgbClr val="FF0000"/>
              </a:solidFill>
            </a:endParaRPr>
          </a:p>
        </p:txBody>
      </p:sp>
      <p:sp>
        <p:nvSpPr>
          <p:cNvPr id="9" name="Textfeld 8"/>
          <p:cNvSpPr txBox="1"/>
          <p:nvPr/>
        </p:nvSpPr>
        <p:spPr>
          <a:xfrm>
            <a:off x="4221335" y="1521762"/>
            <a:ext cx="1824538" cy="246221"/>
          </a:xfrm>
          <a:prstGeom prst="rect">
            <a:avLst/>
          </a:prstGeom>
          <a:noFill/>
        </p:spPr>
        <p:txBody>
          <a:bodyPr wrap="none" rtlCol="0">
            <a:spAutoFit/>
          </a:bodyPr>
          <a:lstStyle/>
          <a:p>
            <a:r>
              <a:rPr lang="de-DE" sz="1000" dirty="0" smtClean="0"/>
              <a:t>R. Wolf et al., NIMB EMIS </a:t>
            </a:r>
            <a:r>
              <a:rPr lang="de-DE" sz="1000" dirty="0"/>
              <a:t>2015</a:t>
            </a:r>
            <a:endParaRPr lang="de-DE" sz="1000" dirty="0">
              <a:solidFill>
                <a:srgbClr val="FF0000"/>
              </a:solidFill>
            </a:endParaRPr>
          </a:p>
        </p:txBody>
      </p:sp>
    </p:spTree>
    <p:extLst>
      <p:ext uri="{BB962C8B-B14F-4D97-AF65-F5344CB8AC3E}">
        <p14:creationId xmlns:p14="http://schemas.microsoft.com/office/powerpoint/2010/main" val="3393835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9881" y="1868502"/>
            <a:ext cx="5977454" cy="4224794"/>
          </a:xfrm>
          <a:prstGeom prst="rect">
            <a:avLst/>
          </a:prstGeom>
        </p:spPr>
      </p:pic>
      <p:grpSp>
        <p:nvGrpSpPr>
          <p:cNvPr id="75" name="Group 74"/>
          <p:cNvGrpSpPr/>
          <p:nvPr/>
        </p:nvGrpSpPr>
        <p:grpSpPr>
          <a:xfrm>
            <a:off x="152400" y="2222061"/>
            <a:ext cx="3234255" cy="2730939"/>
            <a:chOff x="152400" y="2222061"/>
            <a:chExt cx="3234255" cy="2730939"/>
          </a:xfrm>
        </p:grpSpPr>
        <p:grpSp>
          <p:nvGrpSpPr>
            <p:cNvPr id="76" name="Group 75"/>
            <p:cNvGrpSpPr/>
            <p:nvPr/>
          </p:nvGrpSpPr>
          <p:grpSpPr>
            <a:xfrm>
              <a:off x="761999" y="2222061"/>
              <a:ext cx="2590801" cy="2730939"/>
              <a:chOff x="838199" y="2081241"/>
              <a:chExt cx="2590801" cy="2730939"/>
            </a:xfrm>
          </p:grpSpPr>
          <p:grpSp>
            <p:nvGrpSpPr>
              <p:cNvPr id="80" name="Group 79"/>
              <p:cNvGrpSpPr/>
              <p:nvPr/>
            </p:nvGrpSpPr>
            <p:grpSpPr>
              <a:xfrm>
                <a:off x="838199" y="2600659"/>
                <a:ext cx="2590801" cy="2211521"/>
                <a:chOff x="6193490" y="2578944"/>
                <a:chExt cx="2969785" cy="2211521"/>
              </a:xfrm>
            </p:grpSpPr>
            <p:grpSp>
              <p:nvGrpSpPr>
                <p:cNvPr id="85" name="Group 84"/>
                <p:cNvGrpSpPr/>
                <p:nvPr/>
              </p:nvGrpSpPr>
              <p:grpSpPr>
                <a:xfrm>
                  <a:off x="6633981" y="2578944"/>
                  <a:ext cx="2308317" cy="2211521"/>
                  <a:chOff x="6633981" y="2578944"/>
                  <a:chExt cx="2308317" cy="2211521"/>
                </a:xfrm>
              </p:grpSpPr>
              <p:grpSp>
                <p:nvGrpSpPr>
                  <p:cNvPr id="88" name="Group 87"/>
                  <p:cNvGrpSpPr/>
                  <p:nvPr/>
                </p:nvGrpSpPr>
                <p:grpSpPr>
                  <a:xfrm>
                    <a:off x="6633981" y="2578944"/>
                    <a:ext cx="2308317" cy="2211521"/>
                    <a:chOff x="930530" y="2725038"/>
                    <a:chExt cx="1867435" cy="1789127"/>
                  </a:xfrm>
                </p:grpSpPr>
                <p:sp>
                  <p:nvSpPr>
                    <p:cNvPr id="92" name="TextBox 91"/>
                    <p:cNvSpPr txBox="1"/>
                    <p:nvPr/>
                  </p:nvSpPr>
                  <p:spPr>
                    <a:xfrm>
                      <a:off x="1577022" y="4191000"/>
                      <a:ext cx="287258" cy="323165"/>
                    </a:xfrm>
                    <a:prstGeom prst="rect">
                      <a:avLst/>
                    </a:prstGeom>
                    <a:noFill/>
                  </p:spPr>
                  <p:txBody>
                    <a:bodyPr wrap="none" rtlCol="0">
                      <a:spAutoFit/>
                    </a:bodyPr>
                    <a:lstStyle/>
                    <a:p>
                      <a:r>
                        <a:rPr lang="en-GB" sz="1500" dirty="0" smtClean="0"/>
                        <a:t>0</a:t>
                      </a:r>
                      <a:endParaRPr lang="en-GB" sz="1500" dirty="0"/>
                    </a:p>
                  </p:txBody>
                </p:sp>
                <p:grpSp>
                  <p:nvGrpSpPr>
                    <p:cNvPr id="93" name="Group 92"/>
                    <p:cNvGrpSpPr/>
                    <p:nvPr/>
                  </p:nvGrpSpPr>
                  <p:grpSpPr>
                    <a:xfrm>
                      <a:off x="930530" y="2725038"/>
                      <a:ext cx="1867435" cy="1709366"/>
                      <a:chOff x="650011" y="2327879"/>
                      <a:chExt cx="1867435" cy="1709366"/>
                    </a:xfrm>
                  </p:grpSpPr>
                  <p:sp>
                    <p:nvSpPr>
                      <p:cNvPr id="94" name="Freeform 93"/>
                      <p:cNvSpPr/>
                      <p:nvPr/>
                    </p:nvSpPr>
                    <p:spPr>
                      <a:xfrm>
                        <a:off x="650011" y="2677805"/>
                        <a:ext cx="1644161" cy="1018896"/>
                      </a:xfrm>
                      <a:custGeom>
                        <a:avLst/>
                        <a:gdLst>
                          <a:gd name="connsiteX0" fmla="*/ 0 w 1028700"/>
                          <a:gd name="connsiteY0" fmla="*/ 7620 h 1030947"/>
                          <a:gd name="connsiteX1" fmla="*/ 266700 w 1028700"/>
                          <a:gd name="connsiteY1" fmla="*/ 975360 h 1030947"/>
                          <a:gd name="connsiteX2" fmla="*/ 533400 w 1028700"/>
                          <a:gd name="connsiteY2" fmla="*/ 746760 h 1030947"/>
                          <a:gd name="connsiteX3" fmla="*/ 754380 w 1028700"/>
                          <a:gd name="connsiteY3" fmla="*/ 1005840 h 1030947"/>
                          <a:gd name="connsiteX4" fmla="*/ 1028700 w 1028700"/>
                          <a:gd name="connsiteY4" fmla="*/ 0 h 1030947"/>
                          <a:gd name="connsiteX0" fmla="*/ 0 w 1028700"/>
                          <a:gd name="connsiteY0" fmla="*/ 7620 h 1033205"/>
                          <a:gd name="connsiteX1" fmla="*/ 266700 w 1028700"/>
                          <a:gd name="connsiteY1" fmla="*/ 731520 h 1033205"/>
                          <a:gd name="connsiteX2" fmla="*/ 533400 w 1028700"/>
                          <a:gd name="connsiteY2" fmla="*/ 746760 h 1033205"/>
                          <a:gd name="connsiteX3" fmla="*/ 754380 w 1028700"/>
                          <a:gd name="connsiteY3" fmla="*/ 1005840 h 1033205"/>
                          <a:gd name="connsiteX4" fmla="*/ 1028700 w 1028700"/>
                          <a:gd name="connsiteY4" fmla="*/ 0 h 1033205"/>
                          <a:gd name="connsiteX0" fmla="*/ 0 w 1028700"/>
                          <a:gd name="connsiteY0" fmla="*/ 7620 h 1032306"/>
                          <a:gd name="connsiteX1" fmla="*/ 271323 w 1028700"/>
                          <a:gd name="connsiteY1" fmla="*/ 823989 h 1032306"/>
                          <a:gd name="connsiteX2" fmla="*/ 533400 w 1028700"/>
                          <a:gd name="connsiteY2" fmla="*/ 746760 h 1032306"/>
                          <a:gd name="connsiteX3" fmla="*/ 754380 w 1028700"/>
                          <a:gd name="connsiteY3" fmla="*/ 1005840 h 1032306"/>
                          <a:gd name="connsiteX4" fmla="*/ 1028700 w 1028700"/>
                          <a:gd name="connsiteY4" fmla="*/ 0 h 1032306"/>
                          <a:gd name="connsiteX0" fmla="*/ 19472 w 1048172"/>
                          <a:gd name="connsiteY0" fmla="*/ 7620 h 1032306"/>
                          <a:gd name="connsiteX1" fmla="*/ 15976 w 1048172"/>
                          <a:gd name="connsiteY1" fmla="*/ 645054 h 1032306"/>
                          <a:gd name="connsiteX2" fmla="*/ 290795 w 1048172"/>
                          <a:gd name="connsiteY2" fmla="*/ 823989 h 1032306"/>
                          <a:gd name="connsiteX3" fmla="*/ 552872 w 1048172"/>
                          <a:gd name="connsiteY3" fmla="*/ 746760 h 1032306"/>
                          <a:gd name="connsiteX4" fmla="*/ 773852 w 1048172"/>
                          <a:gd name="connsiteY4" fmla="*/ 1005840 h 1032306"/>
                          <a:gd name="connsiteX5" fmla="*/ 1048172 w 1048172"/>
                          <a:gd name="connsiteY5" fmla="*/ 0 h 1032306"/>
                          <a:gd name="connsiteX0" fmla="*/ 19472 w 1048172"/>
                          <a:gd name="connsiteY0" fmla="*/ 7620 h 1032306"/>
                          <a:gd name="connsiteX1" fmla="*/ 15976 w 1048172"/>
                          <a:gd name="connsiteY1" fmla="*/ 645054 h 1032306"/>
                          <a:gd name="connsiteX2" fmla="*/ 174970 w 1048172"/>
                          <a:gd name="connsiteY2" fmla="*/ 592215 h 1032306"/>
                          <a:gd name="connsiteX3" fmla="*/ 290795 w 1048172"/>
                          <a:gd name="connsiteY3" fmla="*/ 823989 h 1032306"/>
                          <a:gd name="connsiteX4" fmla="*/ 552872 w 1048172"/>
                          <a:gd name="connsiteY4" fmla="*/ 746760 h 1032306"/>
                          <a:gd name="connsiteX5" fmla="*/ 773852 w 1048172"/>
                          <a:gd name="connsiteY5" fmla="*/ 1005840 h 1032306"/>
                          <a:gd name="connsiteX6" fmla="*/ 1048172 w 1048172"/>
                          <a:gd name="connsiteY6" fmla="*/ 0 h 1032306"/>
                          <a:gd name="connsiteX0" fmla="*/ 0 w 1149837"/>
                          <a:gd name="connsiteY0" fmla="*/ 25233 h 1032306"/>
                          <a:gd name="connsiteX1" fmla="*/ 117641 w 1149837"/>
                          <a:gd name="connsiteY1" fmla="*/ 645054 h 1032306"/>
                          <a:gd name="connsiteX2" fmla="*/ 276635 w 1149837"/>
                          <a:gd name="connsiteY2" fmla="*/ 592215 h 1032306"/>
                          <a:gd name="connsiteX3" fmla="*/ 392460 w 1149837"/>
                          <a:gd name="connsiteY3" fmla="*/ 823989 h 1032306"/>
                          <a:gd name="connsiteX4" fmla="*/ 654537 w 1149837"/>
                          <a:gd name="connsiteY4" fmla="*/ 746760 h 1032306"/>
                          <a:gd name="connsiteX5" fmla="*/ 875517 w 1149837"/>
                          <a:gd name="connsiteY5" fmla="*/ 1005840 h 1032306"/>
                          <a:gd name="connsiteX6" fmla="*/ 1149837 w 1149837"/>
                          <a:gd name="connsiteY6" fmla="*/ 0 h 1032306"/>
                          <a:gd name="connsiteX0" fmla="*/ 0 w 1149837"/>
                          <a:gd name="connsiteY0" fmla="*/ 25233 h 1033975"/>
                          <a:gd name="connsiteX1" fmla="*/ 117641 w 1149837"/>
                          <a:gd name="connsiteY1" fmla="*/ 645054 h 1033975"/>
                          <a:gd name="connsiteX2" fmla="*/ 276635 w 1149837"/>
                          <a:gd name="connsiteY2" fmla="*/ 592215 h 1033975"/>
                          <a:gd name="connsiteX3" fmla="*/ 384889 w 1149837"/>
                          <a:gd name="connsiteY3" fmla="*/ 656665 h 1033975"/>
                          <a:gd name="connsiteX4" fmla="*/ 654537 w 1149837"/>
                          <a:gd name="connsiteY4" fmla="*/ 746760 h 1033975"/>
                          <a:gd name="connsiteX5" fmla="*/ 875517 w 1149837"/>
                          <a:gd name="connsiteY5" fmla="*/ 1005840 h 1033975"/>
                          <a:gd name="connsiteX6" fmla="*/ 1149837 w 1149837"/>
                          <a:gd name="connsiteY6" fmla="*/ 0 h 1033975"/>
                          <a:gd name="connsiteX0" fmla="*/ 0 w 1149837"/>
                          <a:gd name="connsiteY0" fmla="*/ 25233 h 1033975"/>
                          <a:gd name="connsiteX1" fmla="*/ 125212 w 1149837"/>
                          <a:gd name="connsiteY1" fmla="*/ 812378 h 1033975"/>
                          <a:gd name="connsiteX2" fmla="*/ 276635 w 1149837"/>
                          <a:gd name="connsiteY2" fmla="*/ 592215 h 1033975"/>
                          <a:gd name="connsiteX3" fmla="*/ 384889 w 1149837"/>
                          <a:gd name="connsiteY3" fmla="*/ 656665 h 1033975"/>
                          <a:gd name="connsiteX4" fmla="*/ 654537 w 1149837"/>
                          <a:gd name="connsiteY4" fmla="*/ 746760 h 1033975"/>
                          <a:gd name="connsiteX5" fmla="*/ 875517 w 1149837"/>
                          <a:gd name="connsiteY5" fmla="*/ 1005840 h 1033975"/>
                          <a:gd name="connsiteX6" fmla="*/ 1149837 w 1149837"/>
                          <a:gd name="connsiteY6" fmla="*/ 0 h 1033975"/>
                          <a:gd name="connsiteX0" fmla="*/ 0 w 1149837"/>
                          <a:gd name="connsiteY0" fmla="*/ 25233 h 1032899"/>
                          <a:gd name="connsiteX1" fmla="*/ 125212 w 1149837"/>
                          <a:gd name="connsiteY1" fmla="*/ 812378 h 1032899"/>
                          <a:gd name="connsiteX2" fmla="*/ 276635 w 1149837"/>
                          <a:gd name="connsiteY2" fmla="*/ 592215 h 1032899"/>
                          <a:gd name="connsiteX3" fmla="*/ 384889 w 1149837"/>
                          <a:gd name="connsiteY3" fmla="*/ 762344 h 1032899"/>
                          <a:gd name="connsiteX4" fmla="*/ 654537 w 1149837"/>
                          <a:gd name="connsiteY4" fmla="*/ 746760 h 1032899"/>
                          <a:gd name="connsiteX5" fmla="*/ 875517 w 1149837"/>
                          <a:gd name="connsiteY5" fmla="*/ 1005840 h 1032899"/>
                          <a:gd name="connsiteX6" fmla="*/ 1149837 w 1149837"/>
                          <a:gd name="connsiteY6" fmla="*/ 0 h 1032899"/>
                          <a:gd name="connsiteX0" fmla="*/ 0 w 1149837"/>
                          <a:gd name="connsiteY0" fmla="*/ 25233 h 1032899"/>
                          <a:gd name="connsiteX1" fmla="*/ 125212 w 1149837"/>
                          <a:gd name="connsiteY1" fmla="*/ 900443 h 1032899"/>
                          <a:gd name="connsiteX2" fmla="*/ 276635 w 1149837"/>
                          <a:gd name="connsiteY2" fmla="*/ 592215 h 1032899"/>
                          <a:gd name="connsiteX3" fmla="*/ 384889 w 1149837"/>
                          <a:gd name="connsiteY3" fmla="*/ 762344 h 1032899"/>
                          <a:gd name="connsiteX4" fmla="*/ 654537 w 1149837"/>
                          <a:gd name="connsiteY4" fmla="*/ 746760 h 1032899"/>
                          <a:gd name="connsiteX5" fmla="*/ 875517 w 1149837"/>
                          <a:gd name="connsiteY5" fmla="*/ 1005840 h 1032899"/>
                          <a:gd name="connsiteX6" fmla="*/ 1149837 w 1149837"/>
                          <a:gd name="connsiteY6" fmla="*/ 0 h 1032899"/>
                          <a:gd name="connsiteX0" fmla="*/ 0 w 1149837"/>
                          <a:gd name="connsiteY0" fmla="*/ 25233 h 1005842"/>
                          <a:gd name="connsiteX1" fmla="*/ 125212 w 1149837"/>
                          <a:gd name="connsiteY1" fmla="*/ 900443 h 1005842"/>
                          <a:gd name="connsiteX2" fmla="*/ 276635 w 1149837"/>
                          <a:gd name="connsiteY2" fmla="*/ 592215 h 1005842"/>
                          <a:gd name="connsiteX3" fmla="*/ 384889 w 1149837"/>
                          <a:gd name="connsiteY3" fmla="*/ 762344 h 1005842"/>
                          <a:gd name="connsiteX4" fmla="*/ 654537 w 1149837"/>
                          <a:gd name="connsiteY4" fmla="*/ 746760 h 1005842"/>
                          <a:gd name="connsiteX5" fmla="*/ 875517 w 1149837"/>
                          <a:gd name="connsiteY5" fmla="*/ 1005840 h 1005842"/>
                          <a:gd name="connsiteX6" fmla="*/ 965605 w 1149837"/>
                          <a:gd name="connsiteY6" fmla="*/ 741926 h 1005842"/>
                          <a:gd name="connsiteX7" fmla="*/ 1149837 w 1149837"/>
                          <a:gd name="connsiteY7" fmla="*/ 0 h 1005842"/>
                          <a:gd name="connsiteX0" fmla="*/ 0 w 1149837"/>
                          <a:gd name="connsiteY0" fmla="*/ 25233 h 1005842"/>
                          <a:gd name="connsiteX1" fmla="*/ 125212 w 1149837"/>
                          <a:gd name="connsiteY1" fmla="*/ 900443 h 1005842"/>
                          <a:gd name="connsiteX2" fmla="*/ 276635 w 1149837"/>
                          <a:gd name="connsiteY2" fmla="*/ 592215 h 1005842"/>
                          <a:gd name="connsiteX3" fmla="*/ 384889 w 1149837"/>
                          <a:gd name="connsiteY3" fmla="*/ 762344 h 1005842"/>
                          <a:gd name="connsiteX4" fmla="*/ 654537 w 1149837"/>
                          <a:gd name="connsiteY4" fmla="*/ 746760 h 1005842"/>
                          <a:gd name="connsiteX5" fmla="*/ 875517 w 1149837"/>
                          <a:gd name="connsiteY5" fmla="*/ 1005840 h 1005842"/>
                          <a:gd name="connsiteX6" fmla="*/ 988319 w 1149837"/>
                          <a:gd name="connsiteY6" fmla="*/ 336823 h 1005842"/>
                          <a:gd name="connsiteX7" fmla="*/ 1149837 w 1149837"/>
                          <a:gd name="connsiteY7" fmla="*/ 0 h 1005842"/>
                          <a:gd name="connsiteX0" fmla="*/ 0 w 1149837"/>
                          <a:gd name="connsiteY0" fmla="*/ 25233 h 1005842"/>
                          <a:gd name="connsiteX1" fmla="*/ 125212 w 1149837"/>
                          <a:gd name="connsiteY1" fmla="*/ 900443 h 1005842"/>
                          <a:gd name="connsiteX2" fmla="*/ 276635 w 1149837"/>
                          <a:gd name="connsiteY2" fmla="*/ 592215 h 1005842"/>
                          <a:gd name="connsiteX3" fmla="*/ 384889 w 1149837"/>
                          <a:gd name="connsiteY3" fmla="*/ 762344 h 1005842"/>
                          <a:gd name="connsiteX4" fmla="*/ 654537 w 1149837"/>
                          <a:gd name="connsiteY4" fmla="*/ 746760 h 1005842"/>
                          <a:gd name="connsiteX5" fmla="*/ 875517 w 1149837"/>
                          <a:gd name="connsiteY5" fmla="*/ 1005840 h 1005842"/>
                          <a:gd name="connsiteX6" fmla="*/ 988319 w 1149837"/>
                          <a:gd name="connsiteY6" fmla="*/ 336823 h 1005842"/>
                          <a:gd name="connsiteX7" fmla="*/ 1132170 w 1149837"/>
                          <a:gd name="connsiteY7" fmla="*/ 477729 h 1005842"/>
                          <a:gd name="connsiteX8" fmla="*/ 1149837 w 1149837"/>
                          <a:gd name="connsiteY8" fmla="*/ 0 h 1005842"/>
                          <a:gd name="connsiteX0" fmla="*/ 0 w 1233119"/>
                          <a:gd name="connsiteY0" fmla="*/ 34040 h 1014649"/>
                          <a:gd name="connsiteX1" fmla="*/ 125212 w 1233119"/>
                          <a:gd name="connsiteY1" fmla="*/ 909250 h 1014649"/>
                          <a:gd name="connsiteX2" fmla="*/ 276635 w 1233119"/>
                          <a:gd name="connsiteY2" fmla="*/ 601022 h 1014649"/>
                          <a:gd name="connsiteX3" fmla="*/ 384889 w 1233119"/>
                          <a:gd name="connsiteY3" fmla="*/ 771151 h 1014649"/>
                          <a:gd name="connsiteX4" fmla="*/ 654537 w 1233119"/>
                          <a:gd name="connsiteY4" fmla="*/ 755567 h 1014649"/>
                          <a:gd name="connsiteX5" fmla="*/ 875517 w 1233119"/>
                          <a:gd name="connsiteY5" fmla="*/ 1014647 h 1014649"/>
                          <a:gd name="connsiteX6" fmla="*/ 988319 w 1233119"/>
                          <a:gd name="connsiteY6" fmla="*/ 345630 h 1014649"/>
                          <a:gd name="connsiteX7" fmla="*/ 1132170 w 1233119"/>
                          <a:gd name="connsiteY7" fmla="*/ 486536 h 1014649"/>
                          <a:gd name="connsiteX8" fmla="*/ 1233119 w 1233119"/>
                          <a:gd name="connsiteY8" fmla="*/ 0 h 1014649"/>
                          <a:gd name="connsiteX0" fmla="*/ 0 w 1233119"/>
                          <a:gd name="connsiteY0" fmla="*/ 34040 h 1014649"/>
                          <a:gd name="connsiteX1" fmla="*/ 125212 w 1233119"/>
                          <a:gd name="connsiteY1" fmla="*/ 909250 h 1014649"/>
                          <a:gd name="connsiteX2" fmla="*/ 276635 w 1233119"/>
                          <a:gd name="connsiteY2" fmla="*/ 601022 h 1014649"/>
                          <a:gd name="connsiteX3" fmla="*/ 430316 w 1233119"/>
                          <a:gd name="connsiteY3" fmla="*/ 832797 h 1014649"/>
                          <a:gd name="connsiteX4" fmla="*/ 654537 w 1233119"/>
                          <a:gd name="connsiteY4" fmla="*/ 755567 h 1014649"/>
                          <a:gd name="connsiteX5" fmla="*/ 875517 w 1233119"/>
                          <a:gd name="connsiteY5" fmla="*/ 1014647 h 1014649"/>
                          <a:gd name="connsiteX6" fmla="*/ 988319 w 1233119"/>
                          <a:gd name="connsiteY6" fmla="*/ 345630 h 1014649"/>
                          <a:gd name="connsiteX7" fmla="*/ 1132170 w 1233119"/>
                          <a:gd name="connsiteY7" fmla="*/ 486536 h 1014649"/>
                          <a:gd name="connsiteX8" fmla="*/ 1233119 w 1233119"/>
                          <a:gd name="connsiteY8" fmla="*/ 0 h 1014649"/>
                          <a:gd name="connsiteX0" fmla="*/ 0 w 1233119"/>
                          <a:gd name="connsiteY0" fmla="*/ 34040 h 1014649"/>
                          <a:gd name="connsiteX1" fmla="*/ 125212 w 1233119"/>
                          <a:gd name="connsiteY1" fmla="*/ 909250 h 1014649"/>
                          <a:gd name="connsiteX2" fmla="*/ 276635 w 1233119"/>
                          <a:gd name="connsiteY2" fmla="*/ 601022 h 1014649"/>
                          <a:gd name="connsiteX3" fmla="*/ 430316 w 1233119"/>
                          <a:gd name="connsiteY3" fmla="*/ 832797 h 1014649"/>
                          <a:gd name="connsiteX4" fmla="*/ 654537 w 1233119"/>
                          <a:gd name="connsiteY4" fmla="*/ 755567 h 1014649"/>
                          <a:gd name="connsiteX5" fmla="*/ 875517 w 1233119"/>
                          <a:gd name="connsiteY5" fmla="*/ 1014647 h 1014649"/>
                          <a:gd name="connsiteX6" fmla="*/ 988319 w 1233119"/>
                          <a:gd name="connsiteY6" fmla="*/ 345630 h 1014649"/>
                          <a:gd name="connsiteX7" fmla="*/ 1132170 w 1233119"/>
                          <a:gd name="connsiteY7" fmla="*/ 486536 h 1014649"/>
                          <a:gd name="connsiteX8" fmla="*/ 1233119 w 1233119"/>
                          <a:gd name="connsiteY8" fmla="*/ 0 h 1014649"/>
                          <a:gd name="connsiteX0" fmla="*/ 0 w 1233119"/>
                          <a:gd name="connsiteY0" fmla="*/ 34040 h 1014649"/>
                          <a:gd name="connsiteX1" fmla="*/ 125212 w 1233119"/>
                          <a:gd name="connsiteY1" fmla="*/ 909250 h 1014649"/>
                          <a:gd name="connsiteX2" fmla="*/ 276635 w 1233119"/>
                          <a:gd name="connsiteY2" fmla="*/ 601022 h 1014649"/>
                          <a:gd name="connsiteX3" fmla="*/ 430316 w 1233119"/>
                          <a:gd name="connsiteY3" fmla="*/ 832797 h 1014649"/>
                          <a:gd name="connsiteX4" fmla="*/ 654537 w 1233119"/>
                          <a:gd name="connsiteY4" fmla="*/ 755567 h 1014649"/>
                          <a:gd name="connsiteX5" fmla="*/ 875517 w 1233119"/>
                          <a:gd name="connsiteY5" fmla="*/ 1014647 h 1014649"/>
                          <a:gd name="connsiteX6" fmla="*/ 988319 w 1233119"/>
                          <a:gd name="connsiteY6" fmla="*/ 345630 h 1014649"/>
                          <a:gd name="connsiteX7" fmla="*/ 1132170 w 1233119"/>
                          <a:gd name="connsiteY7" fmla="*/ 486536 h 1014649"/>
                          <a:gd name="connsiteX8" fmla="*/ 1233119 w 1233119"/>
                          <a:gd name="connsiteY8" fmla="*/ 0 h 1014649"/>
                          <a:gd name="connsiteX0" fmla="*/ 0 w 1233119"/>
                          <a:gd name="connsiteY0" fmla="*/ 34040 h 1014649"/>
                          <a:gd name="connsiteX1" fmla="*/ 225908 w 1233119"/>
                          <a:gd name="connsiteY1" fmla="*/ 496221 h 1014649"/>
                          <a:gd name="connsiteX2" fmla="*/ 276635 w 1233119"/>
                          <a:gd name="connsiteY2" fmla="*/ 601022 h 1014649"/>
                          <a:gd name="connsiteX3" fmla="*/ 430316 w 1233119"/>
                          <a:gd name="connsiteY3" fmla="*/ 832797 h 1014649"/>
                          <a:gd name="connsiteX4" fmla="*/ 654537 w 1233119"/>
                          <a:gd name="connsiteY4" fmla="*/ 755567 h 1014649"/>
                          <a:gd name="connsiteX5" fmla="*/ 875517 w 1233119"/>
                          <a:gd name="connsiteY5" fmla="*/ 1014647 h 1014649"/>
                          <a:gd name="connsiteX6" fmla="*/ 988319 w 1233119"/>
                          <a:gd name="connsiteY6" fmla="*/ 345630 h 1014649"/>
                          <a:gd name="connsiteX7" fmla="*/ 1132170 w 1233119"/>
                          <a:gd name="connsiteY7" fmla="*/ 486536 h 1014649"/>
                          <a:gd name="connsiteX8" fmla="*/ 1233119 w 1233119"/>
                          <a:gd name="connsiteY8" fmla="*/ 0 h 1014649"/>
                          <a:gd name="connsiteX0" fmla="*/ 0 w 1233119"/>
                          <a:gd name="connsiteY0" fmla="*/ 34040 h 1014649"/>
                          <a:gd name="connsiteX1" fmla="*/ 276635 w 1233119"/>
                          <a:gd name="connsiteY1" fmla="*/ 601022 h 1014649"/>
                          <a:gd name="connsiteX2" fmla="*/ 430316 w 1233119"/>
                          <a:gd name="connsiteY2" fmla="*/ 832797 h 1014649"/>
                          <a:gd name="connsiteX3" fmla="*/ 654537 w 1233119"/>
                          <a:gd name="connsiteY3" fmla="*/ 755567 h 1014649"/>
                          <a:gd name="connsiteX4" fmla="*/ 875517 w 1233119"/>
                          <a:gd name="connsiteY4" fmla="*/ 1014647 h 1014649"/>
                          <a:gd name="connsiteX5" fmla="*/ 988319 w 1233119"/>
                          <a:gd name="connsiteY5" fmla="*/ 345630 h 1014649"/>
                          <a:gd name="connsiteX6" fmla="*/ 1132170 w 1233119"/>
                          <a:gd name="connsiteY6" fmla="*/ 486536 h 1014649"/>
                          <a:gd name="connsiteX7" fmla="*/ 1233119 w 1233119"/>
                          <a:gd name="connsiteY7" fmla="*/ 0 h 1014649"/>
                          <a:gd name="connsiteX0" fmla="*/ 0 w 1233119"/>
                          <a:gd name="connsiteY0" fmla="*/ 34040 h 1014649"/>
                          <a:gd name="connsiteX1" fmla="*/ 430316 w 1233119"/>
                          <a:gd name="connsiteY1" fmla="*/ 832797 h 1014649"/>
                          <a:gd name="connsiteX2" fmla="*/ 654537 w 1233119"/>
                          <a:gd name="connsiteY2" fmla="*/ 755567 h 1014649"/>
                          <a:gd name="connsiteX3" fmla="*/ 875517 w 1233119"/>
                          <a:gd name="connsiteY3" fmla="*/ 1014647 h 1014649"/>
                          <a:gd name="connsiteX4" fmla="*/ 988319 w 1233119"/>
                          <a:gd name="connsiteY4" fmla="*/ 345630 h 1014649"/>
                          <a:gd name="connsiteX5" fmla="*/ 1132170 w 1233119"/>
                          <a:gd name="connsiteY5" fmla="*/ 486536 h 1014649"/>
                          <a:gd name="connsiteX6" fmla="*/ 1233119 w 1233119"/>
                          <a:gd name="connsiteY6" fmla="*/ 0 h 1014649"/>
                          <a:gd name="connsiteX0" fmla="*/ 0 w 1233119"/>
                          <a:gd name="connsiteY0" fmla="*/ 34040 h 1017596"/>
                          <a:gd name="connsiteX1" fmla="*/ 430316 w 1233119"/>
                          <a:gd name="connsiteY1" fmla="*/ 993077 h 1017596"/>
                          <a:gd name="connsiteX2" fmla="*/ 654537 w 1233119"/>
                          <a:gd name="connsiteY2" fmla="*/ 755567 h 1017596"/>
                          <a:gd name="connsiteX3" fmla="*/ 875517 w 1233119"/>
                          <a:gd name="connsiteY3" fmla="*/ 1014647 h 1017596"/>
                          <a:gd name="connsiteX4" fmla="*/ 988319 w 1233119"/>
                          <a:gd name="connsiteY4" fmla="*/ 345630 h 1017596"/>
                          <a:gd name="connsiteX5" fmla="*/ 1132170 w 1233119"/>
                          <a:gd name="connsiteY5" fmla="*/ 486536 h 1017596"/>
                          <a:gd name="connsiteX6" fmla="*/ 1233119 w 1233119"/>
                          <a:gd name="connsiteY6" fmla="*/ 0 h 1017596"/>
                          <a:gd name="connsiteX0" fmla="*/ 0 w 1233119"/>
                          <a:gd name="connsiteY0" fmla="*/ 34040 h 1018895"/>
                          <a:gd name="connsiteX1" fmla="*/ 430316 w 1233119"/>
                          <a:gd name="connsiteY1" fmla="*/ 993077 h 1018895"/>
                          <a:gd name="connsiteX2" fmla="*/ 654537 w 1233119"/>
                          <a:gd name="connsiteY2" fmla="*/ 755567 h 1018895"/>
                          <a:gd name="connsiteX3" fmla="*/ 854318 w 1233119"/>
                          <a:gd name="connsiteY3" fmla="*/ 872861 h 1018895"/>
                          <a:gd name="connsiteX4" fmla="*/ 988319 w 1233119"/>
                          <a:gd name="connsiteY4" fmla="*/ 345630 h 1018895"/>
                          <a:gd name="connsiteX5" fmla="*/ 1132170 w 1233119"/>
                          <a:gd name="connsiteY5" fmla="*/ 486536 h 1018895"/>
                          <a:gd name="connsiteX6" fmla="*/ 1233119 w 1233119"/>
                          <a:gd name="connsiteY6" fmla="*/ 0 h 1018895"/>
                          <a:gd name="connsiteX0" fmla="*/ 0 w 1233119"/>
                          <a:gd name="connsiteY0" fmla="*/ 34040 h 1018895"/>
                          <a:gd name="connsiteX1" fmla="*/ 430316 w 1233119"/>
                          <a:gd name="connsiteY1" fmla="*/ 993077 h 1018895"/>
                          <a:gd name="connsiteX2" fmla="*/ 654537 w 1233119"/>
                          <a:gd name="connsiteY2" fmla="*/ 755567 h 1018895"/>
                          <a:gd name="connsiteX3" fmla="*/ 854318 w 1233119"/>
                          <a:gd name="connsiteY3" fmla="*/ 872861 h 1018895"/>
                          <a:gd name="connsiteX4" fmla="*/ 988319 w 1233119"/>
                          <a:gd name="connsiteY4" fmla="*/ 345630 h 1018895"/>
                          <a:gd name="connsiteX5" fmla="*/ 1148070 w 1233119"/>
                          <a:gd name="connsiteY5" fmla="*/ 628322 h 1018895"/>
                          <a:gd name="connsiteX6" fmla="*/ 1233119 w 1233119"/>
                          <a:gd name="connsiteY6" fmla="*/ 0 h 1018895"/>
                          <a:gd name="connsiteX0" fmla="*/ 0 w 1233119"/>
                          <a:gd name="connsiteY0" fmla="*/ 34040 h 1018895"/>
                          <a:gd name="connsiteX1" fmla="*/ 430316 w 1233119"/>
                          <a:gd name="connsiteY1" fmla="*/ 993077 h 1018895"/>
                          <a:gd name="connsiteX2" fmla="*/ 654537 w 1233119"/>
                          <a:gd name="connsiteY2" fmla="*/ 755567 h 1018895"/>
                          <a:gd name="connsiteX3" fmla="*/ 854318 w 1233119"/>
                          <a:gd name="connsiteY3" fmla="*/ 872861 h 1018895"/>
                          <a:gd name="connsiteX4" fmla="*/ 993619 w 1233119"/>
                          <a:gd name="connsiteY4" fmla="*/ 505910 h 1018895"/>
                          <a:gd name="connsiteX5" fmla="*/ 1148070 w 1233119"/>
                          <a:gd name="connsiteY5" fmla="*/ 628322 h 1018895"/>
                          <a:gd name="connsiteX6" fmla="*/ 1233119 w 1233119"/>
                          <a:gd name="connsiteY6" fmla="*/ 0 h 1018895"/>
                          <a:gd name="connsiteX0" fmla="*/ 0 w 1233119"/>
                          <a:gd name="connsiteY0" fmla="*/ 34040 h 1018895"/>
                          <a:gd name="connsiteX1" fmla="*/ 430316 w 1233119"/>
                          <a:gd name="connsiteY1" fmla="*/ 993077 h 1018895"/>
                          <a:gd name="connsiteX2" fmla="*/ 654537 w 1233119"/>
                          <a:gd name="connsiteY2" fmla="*/ 755567 h 1018895"/>
                          <a:gd name="connsiteX3" fmla="*/ 854318 w 1233119"/>
                          <a:gd name="connsiteY3" fmla="*/ 872861 h 1018895"/>
                          <a:gd name="connsiteX4" fmla="*/ 993619 w 1233119"/>
                          <a:gd name="connsiteY4" fmla="*/ 505910 h 1018895"/>
                          <a:gd name="connsiteX5" fmla="*/ 1137471 w 1233119"/>
                          <a:gd name="connsiteY5" fmla="*/ 498866 h 1018895"/>
                          <a:gd name="connsiteX6" fmla="*/ 1233119 w 1233119"/>
                          <a:gd name="connsiteY6" fmla="*/ 0 h 1018895"/>
                          <a:gd name="connsiteX0" fmla="*/ 0 w 1233119"/>
                          <a:gd name="connsiteY0" fmla="*/ 34040 h 1018895"/>
                          <a:gd name="connsiteX1" fmla="*/ 430316 w 1233119"/>
                          <a:gd name="connsiteY1" fmla="*/ 993077 h 1018895"/>
                          <a:gd name="connsiteX2" fmla="*/ 654537 w 1233119"/>
                          <a:gd name="connsiteY2" fmla="*/ 755567 h 1018895"/>
                          <a:gd name="connsiteX3" fmla="*/ 854318 w 1233119"/>
                          <a:gd name="connsiteY3" fmla="*/ 872861 h 1018895"/>
                          <a:gd name="connsiteX4" fmla="*/ 1009518 w 1233119"/>
                          <a:gd name="connsiteY4" fmla="*/ 629202 h 1018895"/>
                          <a:gd name="connsiteX5" fmla="*/ 1137471 w 1233119"/>
                          <a:gd name="connsiteY5" fmla="*/ 498866 h 1018895"/>
                          <a:gd name="connsiteX6" fmla="*/ 1233119 w 1233119"/>
                          <a:gd name="connsiteY6" fmla="*/ 0 h 101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3119" h="1018895">
                            <a:moveTo>
                              <a:pt x="0" y="34040"/>
                            </a:moveTo>
                            <a:cubicBezTo>
                              <a:pt x="89649" y="200448"/>
                              <a:pt x="321227" y="872823"/>
                              <a:pt x="430316" y="993077"/>
                            </a:cubicBezTo>
                            <a:cubicBezTo>
                              <a:pt x="539405" y="1113331"/>
                              <a:pt x="583870" y="775603"/>
                              <a:pt x="654537" y="755567"/>
                            </a:cubicBezTo>
                            <a:cubicBezTo>
                              <a:pt x="725204" y="735531"/>
                              <a:pt x="802473" y="873667"/>
                              <a:pt x="854318" y="872861"/>
                            </a:cubicBezTo>
                            <a:cubicBezTo>
                              <a:pt x="906163" y="872055"/>
                              <a:pt x="973052" y="772995"/>
                              <a:pt x="1009518" y="629202"/>
                            </a:cubicBezTo>
                            <a:cubicBezTo>
                              <a:pt x="1045984" y="485409"/>
                              <a:pt x="1110551" y="555003"/>
                              <a:pt x="1137471" y="498866"/>
                            </a:cubicBezTo>
                            <a:cubicBezTo>
                              <a:pt x="1164391" y="442729"/>
                              <a:pt x="1223865" y="23846"/>
                              <a:pt x="123311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Straight Arrow Connector 94"/>
                      <p:cNvCxnSpPr/>
                      <p:nvPr/>
                    </p:nvCxnSpPr>
                    <p:spPr>
                      <a:xfrm flipV="1">
                        <a:off x="1512570" y="2452949"/>
                        <a:ext cx="0" cy="15842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650012" y="3837926"/>
                        <a:ext cx="163598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2178713" y="3775476"/>
                        <a:ext cx="338733" cy="261441"/>
                      </a:xfrm>
                      <a:prstGeom prst="rect">
                        <a:avLst/>
                      </a:prstGeom>
                      <a:noFill/>
                    </p:spPr>
                    <p:txBody>
                      <a:bodyPr wrap="none" rtlCol="0">
                        <a:spAutoFit/>
                      </a:bodyPr>
                      <a:lstStyle/>
                      <a:p>
                        <a:r>
                          <a:rPr lang="el-GR" sz="1500" dirty="0" smtClean="0"/>
                          <a:t>β</a:t>
                        </a:r>
                        <a:r>
                          <a:rPr lang="en-US" sz="1500" baseline="-25000" dirty="0" smtClean="0"/>
                          <a:t>20</a:t>
                        </a:r>
                        <a:endParaRPr lang="en-GB" sz="1500" dirty="0"/>
                      </a:p>
                    </p:txBody>
                  </p:sp>
                  <p:sp>
                    <p:nvSpPr>
                      <p:cNvPr id="98" name="TextBox 97"/>
                      <p:cNvSpPr txBox="1"/>
                      <p:nvPr/>
                    </p:nvSpPr>
                    <p:spPr>
                      <a:xfrm>
                        <a:off x="1283737" y="2327879"/>
                        <a:ext cx="287258" cy="323165"/>
                      </a:xfrm>
                      <a:prstGeom prst="rect">
                        <a:avLst/>
                      </a:prstGeom>
                      <a:noFill/>
                    </p:spPr>
                    <p:txBody>
                      <a:bodyPr wrap="none" rtlCol="0">
                        <a:spAutoFit/>
                      </a:bodyPr>
                      <a:lstStyle/>
                      <a:p>
                        <a:r>
                          <a:rPr lang="en-GB" sz="1500" i="1" dirty="0" smtClean="0"/>
                          <a:t>E</a:t>
                        </a:r>
                        <a:endParaRPr lang="en-GB" sz="1500" i="1" dirty="0"/>
                      </a:p>
                    </p:txBody>
                  </p:sp>
                </p:grpSp>
              </p:grpSp>
              <p:pic>
                <p:nvPicPr>
                  <p:cNvPr id="89" name="Picture 8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413022">
                    <a:off x="8409421" y="3043370"/>
                    <a:ext cx="299706" cy="443883"/>
                  </a:xfrm>
                  <a:prstGeom prst="rect">
                    <a:avLst/>
                  </a:prstGeom>
                </p:spPr>
              </p:pic>
              <p:pic>
                <p:nvPicPr>
                  <p:cNvPr id="90" name="Picture 8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413022">
                    <a:off x="6618682" y="3233729"/>
                    <a:ext cx="395796" cy="236415"/>
                  </a:xfrm>
                  <a:prstGeom prst="rect">
                    <a:avLst/>
                  </a:prstGeom>
                </p:spPr>
              </p:pic>
              <p:pic>
                <p:nvPicPr>
                  <p:cNvPr id="91" name="Picture 9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413022">
                    <a:off x="7542514" y="3623960"/>
                    <a:ext cx="315333" cy="314712"/>
                  </a:xfrm>
                  <a:prstGeom prst="rect">
                    <a:avLst/>
                  </a:prstGeom>
                </p:spPr>
              </p:pic>
            </p:grpSp>
            <p:sp>
              <p:nvSpPr>
                <p:cNvPr id="86" name="TextBox 85"/>
                <p:cNvSpPr txBox="1"/>
                <p:nvPr/>
              </p:nvSpPr>
              <p:spPr>
                <a:xfrm>
                  <a:off x="8232023" y="2624785"/>
                  <a:ext cx="931252" cy="307777"/>
                </a:xfrm>
                <a:prstGeom prst="rect">
                  <a:avLst/>
                </a:prstGeom>
                <a:noFill/>
              </p:spPr>
              <p:txBody>
                <a:bodyPr wrap="square" rtlCol="0">
                  <a:spAutoFit/>
                </a:bodyPr>
                <a:lstStyle/>
                <a:p>
                  <a:pPr algn="ctr"/>
                  <a:r>
                    <a:rPr lang="en-GB" sz="1400" b="1" dirty="0" smtClean="0">
                      <a:solidFill>
                        <a:srgbClr val="33CC33"/>
                      </a:solidFill>
                    </a:rPr>
                    <a:t>prolate</a:t>
                  </a:r>
                  <a:endParaRPr lang="en-GB" sz="1400" b="1" dirty="0">
                    <a:solidFill>
                      <a:srgbClr val="33CC33"/>
                    </a:solidFill>
                  </a:endParaRPr>
                </a:p>
              </p:txBody>
            </p:sp>
            <p:sp>
              <p:nvSpPr>
                <p:cNvPr id="87" name="TextBox 86"/>
                <p:cNvSpPr txBox="1"/>
                <p:nvPr/>
              </p:nvSpPr>
              <p:spPr>
                <a:xfrm>
                  <a:off x="6193490" y="2665511"/>
                  <a:ext cx="931252" cy="307777"/>
                </a:xfrm>
                <a:prstGeom prst="rect">
                  <a:avLst/>
                </a:prstGeom>
                <a:noFill/>
              </p:spPr>
              <p:txBody>
                <a:bodyPr wrap="square" rtlCol="0">
                  <a:spAutoFit/>
                </a:bodyPr>
                <a:lstStyle/>
                <a:p>
                  <a:pPr algn="ctr"/>
                  <a:r>
                    <a:rPr lang="en-GB" sz="1400" b="1" dirty="0" smtClean="0">
                      <a:solidFill>
                        <a:srgbClr val="0070C0"/>
                      </a:solidFill>
                    </a:rPr>
                    <a:t>oblate</a:t>
                  </a:r>
                  <a:endParaRPr lang="en-GB" sz="1400" b="1" dirty="0">
                    <a:solidFill>
                      <a:srgbClr val="0070C0"/>
                    </a:solidFill>
                  </a:endParaRPr>
                </a:p>
              </p:txBody>
            </p:sp>
          </p:grpSp>
          <p:cxnSp>
            <p:nvCxnSpPr>
              <p:cNvPr id="81" name="Straight Arrow Connector 80"/>
              <p:cNvCxnSpPr/>
              <p:nvPr/>
            </p:nvCxnSpPr>
            <p:spPr>
              <a:xfrm flipV="1">
                <a:off x="2464742" y="2450573"/>
                <a:ext cx="0" cy="163157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1894114" y="2472345"/>
                <a:ext cx="0" cy="178397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199534" y="2081241"/>
                <a:ext cx="691215" cy="369332"/>
              </a:xfrm>
              <a:prstGeom prst="rect">
                <a:avLst/>
              </a:prstGeom>
              <a:noFill/>
            </p:spPr>
            <p:txBody>
              <a:bodyPr wrap="none" rtlCol="0">
                <a:spAutoFit/>
              </a:bodyPr>
              <a:lstStyle/>
              <a:p>
                <a:r>
                  <a:rPr lang="en-US" b="1" i="1" dirty="0" smtClean="0">
                    <a:solidFill>
                      <a:srgbClr val="0070C0"/>
                    </a:solidFill>
                  </a:rPr>
                  <a:t>S</a:t>
                </a:r>
                <a:r>
                  <a:rPr lang="en-US" b="1" i="1" baseline="-25000" dirty="0" smtClean="0">
                    <a:solidFill>
                      <a:srgbClr val="0070C0"/>
                    </a:solidFill>
                  </a:rPr>
                  <a:t>2n, </a:t>
                </a:r>
                <a:r>
                  <a:rPr lang="en-US" b="1" i="1" baseline="-25000" dirty="0" err="1" smtClean="0">
                    <a:solidFill>
                      <a:srgbClr val="0070C0"/>
                    </a:solidFill>
                  </a:rPr>
                  <a:t>ob</a:t>
                </a:r>
                <a:endParaRPr lang="en-US" b="1" i="1" baseline="-25000" dirty="0">
                  <a:solidFill>
                    <a:srgbClr val="0070C0"/>
                  </a:solidFill>
                </a:endParaRPr>
              </a:p>
            </p:txBody>
          </p:sp>
          <p:sp>
            <p:nvSpPr>
              <p:cNvPr id="84" name="TextBox 83"/>
              <p:cNvSpPr txBox="1"/>
              <p:nvPr/>
            </p:nvSpPr>
            <p:spPr>
              <a:xfrm>
                <a:off x="2356785" y="2100942"/>
                <a:ext cx="745717" cy="369332"/>
              </a:xfrm>
              <a:prstGeom prst="rect">
                <a:avLst/>
              </a:prstGeom>
              <a:noFill/>
            </p:spPr>
            <p:txBody>
              <a:bodyPr wrap="none" rtlCol="0">
                <a:spAutoFit/>
              </a:bodyPr>
              <a:lstStyle/>
              <a:p>
                <a:r>
                  <a:rPr lang="en-US" b="1" i="1" dirty="0" smtClean="0">
                    <a:solidFill>
                      <a:srgbClr val="33CC33"/>
                    </a:solidFill>
                  </a:rPr>
                  <a:t>S</a:t>
                </a:r>
                <a:r>
                  <a:rPr lang="en-US" b="1" i="1" baseline="-25000" dirty="0" smtClean="0">
                    <a:solidFill>
                      <a:srgbClr val="33CC33"/>
                    </a:solidFill>
                  </a:rPr>
                  <a:t>2n, pro</a:t>
                </a:r>
                <a:endParaRPr lang="en-US" b="1" i="1" baseline="-25000" dirty="0">
                  <a:solidFill>
                    <a:srgbClr val="33CC33"/>
                  </a:solidFill>
                </a:endParaRPr>
              </a:p>
            </p:txBody>
          </p:sp>
        </p:grpSp>
        <p:cxnSp>
          <p:nvCxnSpPr>
            <p:cNvPr id="77" name="Straight Connector 76"/>
            <p:cNvCxnSpPr/>
            <p:nvPr/>
          </p:nvCxnSpPr>
          <p:spPr>
            <a:xfrm>
              <a:off x="1066800" y="4441372"/>
              <a:ext cx="1956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2722691" y="4038600"/>
              <a:ext cx="663964" cy="369332"/>
            </a:xfrm>
            <a:prstGeom prst="rect">
              <a:avLst/>
            </a:prstGeom>
            <a:noFill/>
          </p:spPr>
          <p:txBody>
            <a:bodyPr wrap="none" rtlCol="0">
              <a:spAutoFit/>
            </a:bodyPr>
            <a:lstStyle/>
            <a:p>
              <a:r>
                <a:rPr lang="en-US" b="1" i="1" dirty="0" smtClean="0">
                  <a:solidFill>
                    <a:srgbClr val="FF0000"/>
                  </a:solidFill>
                </a:rPr>
                <a:t>S</a:t>
              </a:r>
              <a:r>
                <a:rPr lang="en-US" b="1" i="1" baseline="-25000" dirty="0" smtClean="0">
                  <a:solidFill>
                    <a:srgbClr val="FF0000"/>
                  </a:solidFill>
                </a:rPr>
                <a:t>2n, gr</a:t>
              </a:r>
              <a:endParaRPr lang="en-US" b="1" i="1" baseline="-25000" dirty="0">
                <a:solidFill>
                  <a:srgbClr val="FF0000"/>
                </a:solidFill>
              </a:endParaRPr>
            </a:p>
          </p:txBody>
        </p:sp>
        <p:sp>
          <p:nvSpPr>
            <p:cNvPr id="79" name="TextBox 78"/>
            <p:cNvSpPr txBox="1"/>
            <p:nvPr/>
          </p:nvSpPr>
          <p:spPr>
            <a:xfrm>
              <a:off x="152400" y="4166251"/>
              <a:ext cx="1408078" cy="307777"/>
            </a:xfrm>
            <a:prstGeom prst="rect">
              <a:avLst/>
            </a:prstGeom>
            <a:noFill/>
          </p:spPr>
          <p:txBody>
            <a:bodyPr wrap="none" rtlCol="0">
              <a:spAutoFit/>
            </a:bodyPr>
            <a:lstStyle/>
            <a:p>
              <a:r>
                <a:rPr lang="en-US" sz="1400" b="1" dirty="0">
                  <a:solidFill>
                    <a:srgbClr val="FF0000"/>
                  </a:solidFill>
                </a:rPr>
                <a:t>l</a:t>
              </a:r>
              <a:r>
                <a:rPr lang="en-US" sz="1400" b="1" dirty="0" smtClean="0">
                  <a:solidFill>
                    <a:srgbClr val="FF0000"/>
                  </a:solidFill>
                </a:rPr>
                <a:t>owest in energy</a:t>
              </a:r>
              <a:endParaRPr lang="en-US" sz="1400" b="1" baseline="-25000" dirty="0">
                <a:solidFill>
                  <a:srgbClr val="FF0000"/>
                </a:solidFill>
              </a:endParaRPr>
            </a:p>
          </p:txBody>
        </p:sp>
      </p:grpSp>
      <p:sp>
        <p:nvSpPr>
          <p:cNvPr id="33" name="Titel 1"/>
          <p:cNvSpPr txBox="1">
            <a:spLocks/>
          </p:cNvSpPr>
          <p:nvPr/>
        </p:nvSpPr>
        <p:spPr>
          <a:xfrm>
            <a:off x="685800" y="44624"/>
            <a:ext cx="8134672" cy="1470025"/>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300" dirty="0" smtClean="0">
                <a:solidFill>
                  <a:srgbClr val="0033CC"/>
                </a:solidFill>
              </a:rPr>
              <a:t>Studies </a:t>
            </a:r>
            <a:r>
              <a:rPr lang="en-US" sz="4300" dirty="0">
                <a:solidFill>
                  <a:srgbClr val="0033CC"/>
                </a:solidFill>
              </a:rPr>
              <a:t>of neutron-rich A ≈ 100 nuclides</a:t>
            </a:r>
          </a:p>
          <a:p>
            <a:pPr algn="l"/>
            <a:r>
              <a:rPr lang="de-DE" sz="4300" dirty="0" smtClean="0">
                <a:solidFill>
                  <a:srgbClr val="0033CC"/>
                </a:solidFill>
              </a:rPr>
              <a:t> </a:t>
            </a:r>
            <a:endParaRPr lang="de-DE" sz="4300" dirty="0">
              <a:solidFill>
                <a:srgbClr val="0033CC"/>
              </a:solidFill>
            </a:endParaRPr>
          </a:p>
        </p:txBody>
      </p:sp>
      <p:sp>
        <p:nvSpPr>
          <p:cNvPr id="36" name="Textfeld 5"/>
          <p:cNvSpPr txBox="1"/>
          <p:nvPr/>
        </p:nvSpPr>
        <p:spPr>
          <a:xfrm>
            <a:off x="8719630" y="6505599"/>
            <a:ext cx="424370" cy="307777"/>
          </a:xfrm>
          <a:prstGeom prst="rect">
            <a:avLst/>
          </a:prstGeom>
          <a:noFill/>
        </p:spPr>
        <p:txBody>
          <a:bodyPr wrap="square" rtlCol="0">
            <a:spAutoFit/>
          </a:bodyPr>
          <a:lstStyle/>
          <a:p>
            <a:r>
              <a:rPr lang="en-US" sz="1400" dirty="0" smtClean="0">
                <a:solidFill>
                  <a:srgbClr val="0070C0"/>
                </a:solidFill>
              </a:rPr>
              <a:t>12</a:t>
            </a:r>
            <a:endParaRPr lang="en-US" sz="1400" dirty="0">
              <a:solidFill>
                <a:srgbClr val="0070C0"/>
              </a:solidFill>
            </a:endParaRPr>
          </a:p>
        </p:txBody>
      </p:sp>
      <p:sp>
        <p:nvSpPr>
          <p:cNvPr id="37"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38" name="Text Placeholder 4"/>
          <p:cNvSpPr txBox="1">
            <a:spLocks/>
          </p:cNvSpPr>
          <p:nvPr/>
        </p:nvSpPr>
        <p:spPr>
          <a:xfrm>
            <a:off x="114598" y="5710424"/>
            <a:ext cx="3767408" cy="207415"/>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t>M. Wang </a:t>
            </a:r>
            <a:r>
              <a:rPr lang="de-DE" sz="1000" i="1" dirty="0"/>
              <a:t>et al.</a:t>
            </a:r>
            <a:r>
              <a:rPr lang="de-DE" sz="1000" dirty="0"/>
              <a:t>, </a:t>
            </a:r>
            <a:r>
              <a:rPr lang="en-US" sz="1000" dirty="0"/>
              <a:t>Chinese Physics C </a:t>
            </a:r>
            <a:r>
              <a:rPr lang="en-US" sz="1000" b="1" dirty="0"/>
              <a:t>36</a:t>
            </a:r>
            <a:r>
              <a:rPr lang="en-US" sz="1000" dirty="0"/>
              <a:t>, 1603 (2012</a:t>
            </a:r>
            <a:r>
              <a:rPr lang="en-US" sz="1000" dirty="0" smtClean="0"/>
              <a:t>).</a:t>
            </a:r>
            <a:endParaRPr lang="en-US" sz="1000" dirty="0"/>
          </a:p>
          <a:p>
            <a:r>
              <a:rPr lang="en-GB" sz="1000" dirty="0" smtClean="0"/>
              <a:t>S</a:t>
            </a:r>
            <a:r>
              <a:rPr lang="en-GB" sz="1000" dirty="0"/>
              <a:t>. Naimi </a:t>
            </a:r>
            <a:r>
              <a:rPr lang="en-GB" sz="1000" i="1" dirty="0"/>
              <a:t>et al.</a:t>
            </a:r>
            <a:r>
              <a:rPr lang="en-GB" sz="1000" dirty="0"/>
              <a:t>, Phys. Rev. Lett. </a:t>
            </a:r>
            <a:r>
              <a:rPr lang="en-GB" sz="1000" b="1" dirty="0"/>
              <a:t>105</a:t>
            </a:r>
            <a:r>
              <a:rPr lang="en-GB" sz="1000" dirty="0"/>
              <a:t>, 032502 (2010</a:t>
            </a:r>
            <a:r>
              <a:rPr lang="en-GB" sz="1000" dirty="0" smtClean="0"/>
              <a:t>).</a:t>
            </a:r>
            <a:endParaRPr lang="en-GB" sz="1000" dirty="0"/>
          </a:p>
          <a:p>
            <a:r>
              <a:rPr lang="ro-RO" sz="1000" dirty="0"/>
              <a:t>P. Delahaye </a:t>
            </a:r>
            <a:r>
              <a:rPr lang="ro-RO" sz="1000" i="1" dirty="0"/>
              <a:t>et al.</a:t>
            </a:r>
            <a:r>
              <a:rPr lang="ro-RO" sz="1000" dirty="0"/>
              <a:t>,</a:t>
            </a:r>
            <a:r>
              <a:rPr lang="en-GB" sz="1000" dirty="0"/>
              <a:t>Phys. Rev.</a:t>
            </a:r>
            <a:r>
              <a:rPr lang="ro-RO" sz="1000" dirty="0"/>
              <a:t> </a:t>
            </a:r>
            <a:r>
              <a:rPr lang="en-GB" sz="1000" dirty="0"/>
              <a:t>C </a:t>
            </a:r>
            <a:r>
              <a:rPr lang="en-GB" sz="1000" b="1" dirty="0"/>
              <a:t>74</a:t>
            </a:r>
            <a:r>
              <a:rPr lang="en-GB" sz="1000" dirty="0"/>
              <a:t>, 034331 (2006)</a:t>
            </a:r>
            <a:r>
              <a:rPr lang="ro-RO" sz="1000" dirty="0" smtClean="0"/>
              <a:t>.</a:t>
            </a:r>
            <a:endParaRPr lang="en-US" sz="1000" dirty="0" smtClean="0"/>
          </a:p>
          <a:p>
            <a:r>
              <a:rPr lang="en-US" sz="1000" dirty="0"/>
              <a:t>V. Manea  </a:t>
            </a:r>
            <a:r>
              <a:rPr lang="en-US" sz="1000" i="1" dirty="0"/>
              <a:t>et al.</a:t>
            </a:r>
            <a:r>
              <a:rPr lang="en-US" sz="1000" dirty="0"/>
              <a:t>,</a:t>
            </a:r>
            <a:r>
              <a:rPr lang="en-US" sz="1000" i="1" dirty="0"/>
              <a:t> </a:t>
            </a:r>
            <a:r>
              <a:rPr lang="en-US" sz="1000" dirty="0"/>
              <a:t>Phys. Rev. C </a:t>
            </a:r>
            <a:r>
              <a:rPr lang="en-US" sz="1000" b="1" dirty="0"/>
              <a:t>88</a:t>
            </a:r>
            <a:r>
              <a:rPr lang="en-US" sz="1000" dirty="0"/>
              <a:t>, 054322 (2013</a:t>
            </a:r>
            <a:r>
              <a:rPr lang="en-US" sz="1000" dirty="0" smtClean="0"/>
              <a:t>).</a:t>
            </a:r>
          </a:p>
          <a:p>
            <a:pPr marL="342900" indent="-342900">
              <a:defRPr/>
            </a:pPr>
            <a:r>
              <a:rPr lang="en-US" sz="1000" dirty="0" smtClean="0"/>
              <a:t>A. de Roubin, article and thesis in preparation.</a:t>
            </a:r>
            <a:endParaRPr lang="en-US" sz="1000" dirty="0"/>
          </a:p>
          <a:p>
            <a:pPr marL="342900" indent="-342900">
              <a:defRPr/>
            </a:pPr>
            <a:r>
              <a:rPr lang="en-US" sz="1000" dirty="0" smtClean="0">
                <a:latin typeface="+mj-lt"/>
              </a:rPr>
              <a:t>  </a:t>
            </a:r>
            <a:endParaRPr lang="en-US" sz="1000" dirty="0" smtClean="0"/>
          </a:p>
        </p:txBody>
      </p:sp>
      <p:sp>
        <p:nvSpPr>
          <p:cNvPr id="39" name="Textfeld 38"/>
          <p:cNvSpPr txBox="1"/>
          <p:nvPr/>
        </p:nvSpPr>
        <p:spPr>
          <a:xfrm>
            <a:off x="539552" y="982469"/>
            <a:ext cx="792088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Improvement of mean-field </a:t>
            </a:r>
            <a:r>
              <a:rPr lang="en-GB" dirty="0"/>
              <a:t>(HFB) calculations using the HFODD code: observables can be computed for each </a:t>
            </a:r>
            <a:r>
              <a:rPr lang="en-GB" dirty="0" smtClean="0"/>
              <a:t>individual </a:t>
            </a:r>
            <a:r>
              <a:rPr lang="en-GB" dirty="0"/>
              <a:t>configuration</a:t>
            </a:r>
            <a:r>
              <a:rPr lang="en-GB" dirty="0" smtClean="0"/>
              <a:t>.</a:t>
            </a:r>
            <a:endParaRPr lang="en-GB" dirty="0"/>
          </a:p>
        </p:txBody>
      </p:sp>
    </p:spTree>
    <p:extLst>
      <p:ext uri="{BB962C8B-B14F-4D97-AF65-F5344CB8AC3E}">
        <p14:creationId xmlns:p14="http://schemas.microsoft.com/office/powerpoint/2010/main" val="1594251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1004" y="1888530"/>
            <a:ext cx="5952560" cy="4207201"/>
          </a:xfrm>
          <a:prstGeom prst="rect">
            <a:avLst/>
          </a:prstGeom>
        </p:spPr>
      </p:pic>
      <p:grpSp>
        <p:nvGrpSpPr>
          <p:cNvPr id="75" name="Group 74"/>
          <p:cNvGrpSpPr/>
          <p:nvPr/>
        </p:nvGrpSpPr>
        <p:grpSpPr>
          <a:xfrm>
            <a:off x="152400" y="2222061"/>
            <a:ext cx="3234255" cy="2730939"/>
            <a:chOff x="152400" y="2222061"/>
            <a:chExt cx="3234255" cy="2730939"/>
          </a:xfrm>
        </p:grpSpPr>
        <p:grpSp>
          <p:nvGrpSpPr>
            <p:cNvPr id="76" name="Group 75"/>
            <p:cNvGrpSpPr/>
            <p:nvPr/>
          </p:nvGrpSpPr>
          <p:grpSpPr>
            <a:xfrm>
              <a:off x="761999" y="2222061"/>
              <a:ext cx="2590801" cy="2730939"/>
              <a:chOff x="838199" y="2081241"/>
              <a:chExt cx="2590801" cy="2730939"/>
            </a:xfrm>
          </p:grpSpPr>
          <p:grpSp>
            <p:nvGrpSpPr>
              <p:cNvPr id="80" name="Group 79"/>
              <p:cNvGrpSpPr/>
              <p:nvPr/>
            </p:nvGrpSpPr>
            <p:grpSpPr>
              <a:xfrm>
                <a:off x="838199" y="2600659"/>
                <a:ext cx="2590801" cy="2211521"/>
                <a:chOff x="6193490" y="2578944"/>
                <a:chExt cx="2969785" cy="2211521"/>
              </a:xfrm>
            </p:grpSpPr>
            <p:grpSp>
              <p:nvGrpSpPr>
                <p:cNvPr id="85" name="Group 84"/>
                <p:cNvGrpSpPr/>
                <p:nvPr/>
              </p:nvGrpSpPr>
              <p:grpSpPr>
                <a:xfrm>
                  <a:off x="6633981" y="2578944"/>
                  <a:ext cx="2308317" cy="2211521"/>
                  <a:chOff x="6633981" y="2578944"/>
                  <a:chExt cx="2308317" cy="2211521"/>
                </a:xfrm>
              </p:grpSpPr>
              <p:grpSp>
                <p:nvGrpSpPr>
                  <p:cNvPr id="88" name="Group 87"/>
                  <p:cNvGrpSpPr/>
                  <p:nvPr/>
                </p:nvGrpSpPr>
                <p:grpSpPr>
                  <a:xfrm>
                    <a:off x="6633981" y="2578944"/>
                    <a:ext cx="2308317" cy="2211521"/>
                    <a:chOff x="930530" y="2725038"/>
                    <a:chExt cx="1867435" cy="1789127"/>
                  </a:xfrm>
                </p:grpSpPr>
                <p:sp>
                  <p:nvSpPr>
                    <p:cNvPr id="92" name="TextBox 91"/>
                    <p:cNvSpPr txBox="1"/>
                    <p:nvPr/>
                  </p:nvSpPr>
                  <p:spPr>
                    <a:xfrm>
                      <a:off x="1577022" y="4191000"/>
                      <a:ext cx="287258" cy="323165"/>
                    </a:xfrm>
                    <a:prstGeom prst="rect">
                      <a:avLst/>
                    </a:prstGeom>
                    <a:noFill/>
                  </p:spPr>
                  <p:txBody>
                    <a:bodyPr wrap="none" rtlCol="0">
                      <a:spAutoFit/>
                    </a:bodyPr>
                    <a:lstStyle/>
                    <a:p>
                      <a:r>
                        <a:rPr lang="en-GB" sz="1500" dirty="0" smtClean="0"/>
                        <a:t>0</a:t>
                      </a:r>
                      <a:endParaRPr lang="en-GB" sz="1500" dirty="0"/>
                    </a:p>
                  </p:txBody>
                </p:sp>
                <p:grpSp>
                  <p:nvGrpSpPr>
                    <p:cNvPr id="93" name="Group 92"/>
                    <p:cNvGrpSpPr/>
                    <p:nvPr/>
                  </p:nvGrpSpPr>
                  <p:grpSpPr>
                    <a:xfrm>
                      <a:off x="930530" y="2725038"/>
                      <a:ext cx="1867435" cy="1709366"/>
                      <a:chOff x="650011" y="2327879"/>
                      <a:chExt cx="1867435" cy="1709366"/>
                    </a:xfrm>
                  </p:grpSpPr>
                  <p:sp>
                    <p:nvSpPr>
                      <p:cNvPr id="94" name="Freeform 93"/>
                      <p:cNvSpPr/>
                      <p:nvPr/>
                    </p:nvSpPr>
                    <p:spPr>
                      <a:xfrm>
                        <a:off x="650011" y="2677805"/>
                        <a:ext cx="1644161" cy="1018896"/>
                      </a:xfrm>
                      <a:custGeom>
                        <a:avLst/>
                        <a:gdLst>
                          <a:gd name="connsiteX0" fmla="*/ 0 w 1028700"/>
                          <a:gd name="connsiteY0" fmla="*/ 7620 h 1030947"/>
                          <a:gd name="connsiteX1" fmla="*/ 266700 w 1028700"/>
                          <a:gd name="connsiteY1" fmla="*/ 975360 h 1030947"/>
                          <a:gd name="connsiteX2" fmla="*/ 533400 w 1028700"/>
                          <a:gd name="connsiteY2" fmla="*/ 746760 h 1030947"/>
                          <a:gd name="connsiteX3" fmla="*/ 754380 w 1028700"/>
                          <a:gd name="connsiteY3" fmla="*/ 1005840 h 1030947"/>
                          <a:gd name="connsiteX4" fmla="*/ 1028700 w 1028700"/>
                          <a:gd name="connsiteY4" fmla="*/ 0 h 1030947"/>
                          <a:gd name="connsiteX0" fmla="*/ 0 w 1028700"/>
                          <a:gd name="connsiteY0" fmla="*/ 7620 h 1033205"/>
                          <a:gd name="connsiteX1" fmla="*/ 266700 w 1028700"/>
                          <a:gd name="connsiteY1" fmla="*/ 731520 h 1033205"/>
                          <a:gd name="connsiteX2" fmla="*/ 533400 w 1028700"/>
                          <a:gd name="connsiteY2" fmla="*/ 746760 h 1033205"/>
                          <a:gd name="connsiteX3" fmla="*/ 754380 w 1028700"/>
                          <a:gd name="connsiteY3" fmla="*/ 1005840 h 1033205"/>
                          <a:gd name="connsiteX4" fmla="*/ 1028700 w 1028700"/>
                          <a:gd name="connsiteY4" fmla="*/ 0 h 1033205"/>
                          <a:gd name="connsiteX0" fmla="*/ 0 w 1028700"/>
                          <a:gd name="connsiteY0" fmla="*/ 7620 h 1032306"/>
                          <a:gd name="connsiteX1" fmla="*/ 271323 w 1028700"/>
                          <a:gd name="connsiteY1" fmla="*/ 823989 h 1032306"/>
                          <a:gd name="connsiteX2" fmla="*/ 533400 w 1028700"/>
                          <a:gd name="connsiteY2" fmla="*/ 746760 h 1032306"/>
                          <a:gd name="connsiteX3" fmla="*/ 754380 w 1028700"/>
                          <a:gd name="connsiteY3" fmla="*/ 1005840 h 1032306"/>
                          <a:gd name="connsiteX4" fmla="*/ 1028700 w 1028700"/>
                          <a:gd name="connsiteY4" fmla="*/ 0 h 1032306"/>
                          <a:gd name="connsiteX0" fmla="*/ 19472 w 1048172"/>
                          <a:gd name="connsiteY0" fmla="*/ 7620 h 1032306"/>
                          <a:gd name="connsiteX1" fmla="*/ 15976 w 1048172"/>
                          <a:gd name="connsiteY1" fmla="*/ 645054 h 1032306"/>
                          <a:gd name="connsiteX2" fmla="*/ 290795 w 1048172"/>
                          <a:gd name="connsiteY2" fmla="*/ 823989 h 1032306"/>
                          <a:gd name="connsiteX3" fmla="*/ 552872 w 1048172"/>
                          <a:gd name="connsiteY3" fmla="*/ 746760 h 1032306"/>
                          <a:gd name="connsiteX4" fmla="*/ 773852 w 1048172"/>
                          <a:gd name="connsiteY4" fmla="*/ 1005840 h 1032306"/>
                          <a:gd name="connsiteX5" fmla="*/ 1048172 w 1048172"/>
                          <a:gd name="connsiteY5" fmla="*/ 0 h 1032306"/>
                          <a:gd name="connsiteX0" fmla="*/ 19472 w 1048172"/>
                          <a:gd name="connsiteY0" fmla="*/ 7620 h 1032306"/>
                          <a:gd name="connsiteX1" fmla="*/ 15976 w 1048172"/>
                          <a:gd name="connsiteY1" fmla="*/ 645054 h 1032306"/>
                          <a:gd name="connsiteX2" fmla="*/ 174970 w 1048172"/>
                          <a:gd name="connsiteY2" fmla="*/ 592215 h 1032306"/>
                          <a:gd name="connsiteX3" fmla="*/ 290795 w 1048172"/>
                          <a:gd name="connsiteY3" fmla="*/ 823989 h 1032306"/>
                          <a:gd name="connsiteX4" fmla="*/ 552872 w 1048172"/>
                          <a:gd name="connsiteY4" fmla="*/ 746760 h 1032306"/>
                          <a:gd name="connsiteX5" fmla="*/ 773852 w 1048172"/>
                          <a:gd name="connsiteY5" fmla="*/ 1005840 h 1032306"/>
                          <a:gd name="connsiteX6" fmla="*/ 1048172 w 1048172"/>
                          <a:gd name="connsiteY6" fmla="*/ 0 h 1032306"/>
                          <a:gd name="connsiteX0" fmla="*/ 0 w 1149837"/>
                          <a:gd name="connsiteY0" fmla="*/ 25233 h 1032306"/>
                          <a:gd name="connsiteX1" fmla="*/ 117641 w 1149837"/>
                          <a:gd name="connsiteY1" fmla="*/ 645054 h 1032306"/>
                          <a:gd name="connsiteX2" fmla="*/ 276635 w 1149837"/>
                          <a:gd name="connsiteY2" fmla="*/ 592215 h 1032306"/>
                          <a:gd name="connsiteX3" fmla="*/ 392460 w 1149837"/>
                          <a:gd name="connsiteY3" fmla="*/ 823989 h 1032306"/>
                          <a:gd name="connsiteX4" fmla="*/ 654537 w 1149837"/>
                          <a:gd name="connsiteY4" fmla="*/ 746760 h 1032306"/>
                          <a:gd name="connsiteX5" fmla="*/ 875517 w 1149837"/>
                          <a:gd name="connsiteY5" fmla="*/ 1005840 h 1032306"/>
                          <a:gd name="connsiteX6" fmla="*/ 1149837 w 1149837"/>
                          <a:gd name="connsiteY6" fmla="*/ 0 h 1032306"/>
                          <a:gd name="connsiteX0" fmla="*/ 0 w 1149837"/>
                          <a:gd name="connsiteY0" fmla="*/ 25233 h 1033975"/>
                          <a:gd name="connsiteX1" fmla="*/ 117641 w 1149837"/>
                          <a:gd name="connsiteY1" fmla="*/ 645054 h 1033975"/>
                          <a:gd name="connsiteX2" fmla="*/ 276635 w 1149837"/>
                          <a:gd name="connsiteY2" fmla="*/ 592215 h 1033975"/>
                          <a:gd name="connsiteX3" fmla="*/ 384889 w 1149837"/>
                          <a:gd name="connsiteY3" fmla="*/ 656665 h 1033975"/>
                          <a:gd name="connsiteX4" fmla="*/ 654537 w 1149837"/>
                          <a:gd name="connsiteY4" fmla="*/ 746760 h 1033975"/>
                          <a:gd name="connsiteX5" fmla="*/ 875517 w 1149837"/>
                          <a:gd name="connsiteY5" fmla="*/ 1005840 h 1033975"/>
                          <a:gd name="connsiteX6" fmla="*/ 1149837 w 1149837"/>
                          <a:gd name="connsiteY6" fmla="*/ 0 h 1033975"/>
                          <a:gd name="connsiteX0" fmla="*/ 0 w 1149837"/>
                          <a:gd name="connsiteY0" fmla="*/ 25233 h 1033975"/>
                          <a:gd name="connsiteX1" fmla="*/ 125212 w 1149837"/>
                          <a:gd name="connsiteY1" fmla="*/ 812378 h 1033975"/>
                          <a:gd name="connsiteX2" fmla="*/ 276635 w 1149837"/>
                          <a:gd name="connsiteY2" fmla="*/ 592215 h 1033975"/>
                          <a:gd name="connsiteX3" fmla="*/ 384889 w 1149837"/>
                          <a:gd name="connsiteY3" fmla="*/ 656665 h 1033975"/>
                          <a:gd name="connsiteX4" fmla="*/ 654537 w 1149837"/>
                          <a:gd name="connsiteY4" fmla="*/ 746760 h 1033975"/>
                          <a:gd name="connsiteX5" fmla="*/ 875517 w 1149837"/>
                          <a:gd name="connsiteY5" fmla="*/ 1005840 h 1033975"/>
                          <a:gd name="connsiteX6" fmla="*/ 1149837 w 1149837"/>
                          <a:gd name="connsiteY6" fmla="*/ 0 h 1033975"/>
                          <a:gd name="connsiteX0" fmla="*/ 0 w 1149837"/>
                          <a:gd name="connsiteY0" fmla="*/ 25233 h 1032899"/>
                          <a:gd name="connsiteX1" fmla="*/ 125212 w 1149837"/>
                          <a:gd name="connsiteY1" fmla="*/ 812378 h 1032899"/>
                          <a:gd name="connsiteX2" fmla="*/ 276635 w 1149837"/>
                          <a:gd name="connsiteY2" fmla="*/ 592215 h 1032899"/>
                          <a:gd name="connsiteX3" fmla="*/ 384889 w 1149837"/>
                          <a:gd name="connsiteY3" fmla="*/ 762344 h 1032899"/>
                          <a:gd name="connsiteX4" fmla="*/ 654537 w 1149837"/>
                          <a:gd name="connsiteY4" fmla="*/ 746760 h 1032899"/>
                          <a:gd name="connsiteX5" fmla="*/ 875517 w 1149837"/>
                          <a:gd name="connsiteY5" fmla="*/ 1005840 h 1032899"/>
                          <a:gd name="connsiteX6" fmla="*/ 1149837 w 1149837"/>
                          <a:gd name="connsiteY6" fmla="*/ 0 h 1032899"/>
                          <a:gd name="connsiteX0" fmla="*/ 0 w 1149837"/>
                          <a:gd name="connsiteY0" fmla="*/ 25233 h 1032899"/>
                          <a:gd name="connsiteX1" fmla="*/ 125212 w 1149837"/>
                          <a:gd name="connsiteY1" fmla="*/ 900443 h 1032899"/>
                          <a:gd name="connsiteX2" fmla="*/ 276635 w 1149837"/>
                          <a:gd name="connsiteY2" fmla="*/ 592215 h 1032899"/>
                          <a:gd name="connsiteX3" fmla="*/ 384889 w 1149837"/>
                          <a:gd name="connsiteY3" fmla="*/ 762344 h 1032899"/>
                          <a:gd name="connsiteX4" fmla="*/ 654537 w 1149837"/>
                          <a:gd name="connsiteY4" fmla="*/ 746760 h 1032899"/>
                          <a:gd name="connsiteX5" fmla="*/ 875517 w 1149837"/>
                          <a:gd name="connsiteY5" fmla="*/ 1005840 h 1032899"/>
                          <a:gd name="connsiteX6" fmla="*/ 1149837 w 1149837"/>
                          <a:gd name="connsiteY6" fmla="*/ 0 h 1032899"/>
                          <a:gd name="connsiteX0" fmla="*/ 0 w 1149837"/>
                          <a:gd name="connsiteY0" fmla="*/ 25233 h 1005842"/>
                          <a:gd name="connsiteX1" fmla="*/ 125212 w 1149837"/>
                          <a:gd name="connsiteY1" fmla="*/ 900443 h 1005842"/>
                          <a:gd name="connsiteX2" fmla="*/ 276635 w 1149837"/>
                          <a:gd name="connsiteY2" fmla="*/ 592215 h 1005842"/>
                          <a:gd name="connsiteX3" fmla="*/ 384889 w 1149837"/>
                          <a:gd name="connsiteY3" fmla="*/ 762344 h 1005842"/>
                          <a:gd name="connsiteX4" fmla="*/ 654537 w 1149837"/>
                          <a:gd name="connsiteY4" fmla="*/ 746760 h 1005842"/>
                          <a:gd name="connsiteX5" fmla="*/ 875517 w 1149837"/>
                          <a:gd name="connsiteY5" fmla="*/ 1005840 h 1005842"/>
                          <a:gd name="connsiteX6" fmla="*/ 965605 w 1149837"/>
                          <a:gd name="connsiteY6" fmla="*/ 741926 h 1005842"/>
                          <a:gd name="connsiteX7" fmla="*/ 1149837 w 1149837"/>
                          <a:gd name="connsiteY7" fmla="*/ 0 h 1005842"/>
                          <a:gd name="connsiteX0" fmla="*/ 0 w 1149837"/>
                          <a:gd name="connsiteY0" fmla="*/ 25233 h 1005842"/>
                          <a:gd name="connsiteX1" fmla="*/ 125212 w 1149837"/>
                          <a:gd name="connsiteY1" fmla="*/ 900443 h 1005842"/>
                          <a:gd name="connsiteX2" fmla="*/ 276635 w 1149837"/>
                          <a:gd name="connsiteY2" fmla="*/ 592215 h 1005842"/>
                          <a:gd name="connsiteX3" fmla="*/ 384889 w 1149837"/>
                          <a:gd name="connsiteY3" fmla="*/ 762344 h 1005842"/>
                          <a:gd name="connsiteX4" fmla="*/ 654537 w 1149837"/>
                          <a:gd name="connsiteY4" fmla="*/ 746760 h 1005842"/>
                          <a:gd name="connsiteX5" fmla="*/ 875517 w 1149837"/>
                          <a:gd name="connsiteY5" fmla="*/ 1005840 h 1005842"/>
                          <a:gd name="connsiteX6" fmla="*/ 988319 w 1149837"/>
                          <a:gd name="connsiteY6" fmla="*/ 336823 h 1005842"/>
                          <a:gd name="connsiteX7" fmla="*/ 1149837 w 1149837"/>
                          <a:gd name="connsiteY7" fmla="*/ 0 h 1005842"/>
                          <a:gd name="connsiteX0" fmla="*/ 0 w 1149837"/>
                          <a:gd name="connsiteY0" fmla="*/ 25233 h 1005842"/>
                          <a:gd name="connsiteX1" fmla="*/ 125212 w 1149837"/>
                          <a:gd name="connsiteY1" fmla="*/ 900443 h 1005842"/>
                          <a:gd name="connsiteX2" fmla="*/ 276635 w 1149837"/>
                          <a:gd name="connsiteY2" fmla="*/ 592215 h 1005842"/>
                          <a:gd name="connsiteX3" fmla="*/ 384889 w 1149837"/>
                          <a:gd name="connsiteY3" fmla="*/ 762344 h 1005842"/>
                          <a:gd name="connsiteX4" fmla="*/ 654537 w 1149837"/>
                          <a:gd name="connsiteY4" fmla="*/ 746760 h 1005842"/>
                          <a:gd name="connsiteX5" fmla="*/ 875517 w 1149837"/>
                          <a:gd name="connsiteY5" fmla="*/ 1005840 h 1005842"/>
                          <a:gd name="connsiteX6" fmla="*/ 988319 w 1149837"/>
                          <a:gd name="connsiteY6" fmla="*/ 336823 h 1005842"/>
                          <a:gd name="connsiteX7" fmla="*/ 1132170 w 1149837"/>
                          <a:gd name="connsiteY7" fmla="*/ 477729 h 1005842"/>
                          <a:gd name="connsiteX8" fmla="*/ 1149837 w 1149837"/>
                          <a:gd name="connsiteY8" fmla="*/ 0 h 1005842"/>
                          <a:gd name="connsiteX0" fmla="*/ 0 w 1233119"/>
                          <a:gd name="connsiteY0" fmla="*/ 34040 h 1014649"/>
                          <a:gd name="connsiteX1" fmla="*/ 125212 w 1233119"/>
                          <a:gd name="connsiteY1" fmla="*/ 909250 h 1014649"/>
                          <a:gd name="connsiteX2" fmla="*/ 276635 w 1233119"/>
                          <a:gd name="connsiteY2" fmla="*/ 601022 h 1014649"/>
                          <a:gd name="connsiteX3" fmla="*/ 384889 w 1233119"/>
                          <a:gd name="connsiteY3" fmla="*/ 771151 h 1014649"/>
                          <a:gd name="connsiteX4" fmla="*/ 654537 w 1233119"/>
                          <a:gd name="connsiteY4" fmla="*/ 755567 h 1014649"/>
                          <a:gd name="connsiteX5" fmla="*/ 875517 w 1233119"/>
                          <a:gd name="connsiteY5" fmla="*/ 1014647 h 1014649"/>
                          <a:gd name="connsiteX6" fmla="*/ 988319 w 1233119"/>
                          <a:gd name="connsiteY6" fmla="*/ 345630 h 1014649"/>
                          <a:gd name="connsiteX7" fmla="*/ 1132170 w 1233119"/>
                          <a:gd name="connsiteY7" fmla="*/ 486536 h 1014649"/>
                          <a:gd name="connsiteX8" fmla="*/ 1233119 w 1233119"/>
                          <a:gd name="connsiteY8" fmla="*/ 0 h 1014649"/>
                          <a:gd name="connsiteX0" fmla="*/ 0 w 1233119"/>
                          <a:gd name="connsiteY0" fmla="*/ 34040 h 1014649"/>
                          <a:gd name="connsiteX1" fmla="*/ 125212 w 1233119"/>
                          <a:gd name="connsiteY1" fmla="*/ 909250 h 1014649"/>
                          <a:gd name="connsiteX2" fmla="*/ 276635 w 1233119"/>
                          <a:gd name="connsiteY2" fmla="*/ 601022 h 1014649"/>
                          <a:gd name="connsiteX3" fmla="*/ 430316 w 1233119"/>
                          <a:gd name="connsiteY3" fmla="*/ 832797 h 1014649"/>
                          <a:gd name="connsiteX4" fmla="*/ 654537 w 1233119"/>
                          <a:gd name="connsiteY4" fmla="*/ 755567 h 1014649"/>
                          <a:gd name="connsiteX5" fmla="*/ 875517 w 1233119"/>
                          <a:gd name="connsiteY5" fmla="*/ 1014647 h 1014649"/>
                          <a:gd name="connsiteX6" fmla="*/ 988319 w 1233119"/>
                          <a:gd name="connsiteY6" fmla="*/ 345630 h 1014649"/>
                          <a:gd name="connsiteX7" fmla="*/ 1132170 w 1233119"/>
                          <a:gd name="connsiteY7" fmla="*/ 486536 h 1014649"/>
                          <a:gd name="connsiteX8" fmla="*/ 1233119 w 1233119"/>
                          <a:gd name="connsiteY8" fmla="*/ 0 h 1014649"/>
                          <a:gd name="connsiteX0" fmla="*/ 0 w 1233119"/>
                          <a:gd name="connsiteY0" fmla="*/ 34040 h 1014649"/>
                          <a:gd name="connsiteX1" fmla="*/ 125212 w 1233119"/>
                          <a:gd name="connsiteY1" fmla="*/ 909250 h 1014649"/>
                          <a:gd name="connsiteX2" fmla="*/ 276635 w 1233119"/>
                          <a:gd name="connsiteY2" fmla="*/ 601022 h 1014649"/>
                          <a:gd name="connsiteX3" fmla="*/ 430316 w 1233119"/>
                          <a:gd name="connsiteY3" fmla="*/ 832797 h 1014649"/>
                          <a:gd name="connsiteX4" fmla="*/ 654537 w 1233119"/>
                          <a:gd name="connsiteY4" fmla="*/ 755567 h 1014649"/>
                          <a:gd name="connsiteX5" fmla="*/ 875517 w 1233119"/>
                          <a:gd name="connsiteY5" fmla="*/ 1014647 h 1014649"/>
                          <a:gd name="connsiteX6" fmla="*/ 988319 w 1233119"/>
                          <a:gd name="connsiteY6" fmla="*/ 345630 h 1014649"/>
                          <a:gd name="connsiteX7" fmla="*/ 1132170 w 1233119"/>
                          <a:gd name="connsiteY7" fmla="*/ 486536 h 1014649"/>
                          <a:gd name="connsiteX8" fmla="*/ 1233119 w 1233119"/>
                          <a:gd name="connsiteY8" fmla="*/ 0 h 1014649"/>
                          <a:gd name="connsiteX0" fmla="*/ 0 w 1233119"/>
                          <a:gd name="connsiteY0" fmla="*/ 34040 h 1014649"/>
                          <a:gd name="connsiteX1" fmla="*/ 125212 w 1233119"/>
                          <a:gd name="connsiteY1" fmla="*/ 909250 h 1014649"/>
                          <a:gd name="connsiteX2" fmla="*/ 276635 w 1233119"/>
                          <a:gd name="connsiteY2" fmla="*/ 601022 h 1014649"/>
                          <a:gd name="connsiteX3" fmla="*/ 430316 w 1233119"/>
                          <a:gd name="connsiteY3" fmla="*/ 832797 h 1014649"/>
                          <a:gd name="connsiteX4" fmla="*/ 654537 w 1233119"/>
                          <a:gd name="connsiteY4" fmla="*/ 755567 h 1014649"/>
                          <a:gd name="connsiteX5" fmla="*/ 875517 w 1233119"/>
                          <a:gd name="connsiteY5" fmla="*/ 1014647 h 1014649"/>
                          <a:gd name="connsiteX6" fmla="*/ 988319 w 1233119"/>
                          <a:gd name="connsiteY6" fmla="*/ 345630 h 1014649"/>
                          <a:gd name="connsiteX7" fmla="*/ 1132170 w 1233119"/>
                          <a:gd name="connsiteY7" fmla="*/ 486536 h 1014649"/>
                          <a:gd name="connsiteX8" fmla="*/ 1233119 w 1233119"/>
                          <a:gd name="connsiteY8" fmla="*/ 0 h 1014649"/>
                          <a:gd name="connsiteX0" fmla="*/ 0 w 1233119"/>
                          <a:gd name="connsiteY0" fmla="*/ 34040 h 1014649"/>
                          <a:gd name="connsiteX1" fmla="*/ 225908 w 1233119"/>
                          <a:gd name="connsiteY1" fmla="*/ 496221 h 1014649"/>
                          <a:gd name="connsiteX2" fmla="*/ 276635 w 1233119"/>
                          <a:gd name="connsiteY2" fmla="*/ 601022 h 1014649"/>
                          <a:gd name="connsiteX3" fmla="*/ 430316 w 1233119"/>
                          <a:gd name="connsiteY3" fmla="*/ 832797 h 1014649"/>
                          <a:gd name="connsiteX4" fmla="*/ 654537 w 1233119"/>
                          <a:gd name="connsiteY4" fmla="*/ 755567 h 1014649"/>
                          <a:gd name="connsiteX5" fmla="*/ 875517 w 1233119"/>
                          <a:gd name="connsiteY5" fmla="*/ 1014647 h 1014649"/>
                          <a:gd name="connsiteX6" fmla="*/ 988319 w 1233119"/>
                          <a:gd name="connsiteY6" fmla="*/ 345630 h 1014649"/>
                          <a:gd name="connsiteX7" fmla="*/ 1132170 w 1233119"/>
                          <a:gd name="connsiteY7" fmla="*/ 486536 h 1014649"/>
                          <a:gd name="connsiteX8" fmla="*/ 1233119 w 1233119"/>
                          <a:gd name="connsiteY8" fmla="*/ 0 h 1014649"/>
                          <a:gd name="connsiteX0" fmla="*/ 0 w 1233119"/>
                          <a:gd name="connsiteY0" fmla="*/ 34040 h 1014649"/>
                          <a:gd name="connsiteX1" fmla="*/ 276635 w 1233119"/>
                          <a:gd name="connsiteY1" fmla="*/ 601022 h 1014649"/>
                          <a:gd name="connsiteX2" fmla="*/ 430316 w 1233119"/>
                          <a:gd name="connsiteY2" fmla="*/ 832797 h 1014649"/>
                          <a:gd name="connsiteX3" fmla="*/ 654537 w 1233119"/>
                          <a:gd name="connsiteY3" fmla="*/ 755567 h 1014649"/>
                          <a:gd name="connsiteX4" fmla="*/ 875517 w 1233119"/>
                          <a:gd name="connsiteY4" fmla="*/ 1014647 h 1014649"/>
                          <a:gd name="connsiteX5" fmla="*/ 988319 w 1233119"/>
                          <a:gd name="connsiteY5" fmla="*/ 345630 h 1014649"/>
                          <a:gd name="connsiteX6" fmla="*/ 1132170 w 1233119"/>
                          <a:gd name="connsiteY6" fmla="*/ 486536 h 1014649"/>
                          <a:gd name="connsiteX7" fmla="*/ 1233119 w 1233119"/>
                          <a:gd name="connsiteY7" fmla="*/ 0 h 1014649"/>
                          <a:gd name="connsiteX0" fmla="*/ 0 w 1233119"/>
                          <a:gd name="connsiteY0" fmla="*/ 34040 h 1014649"/>
                          <a:gd name="connsiteX1" fmla="*/ 430316 w 1233119"/>
                          <a:gd name="connsiteY1" fmla="*/ 832797 h 1014649"/>
                          <a:gd name="connsiteX2" fmla="*/ 654537 w 1233119"/>
                          <a:gd name="connsiteY2" fmla="*/ 755567 h 1014649"/>
                          <a:gd name="connsiteX3" fmla="*/ 875517 w 1233119"/>
                          <a:gd name="connsiteY3" fmla="*/ 1014647 h 1014649"/>
                          <a:gd name="connsiteX4" fmla="*/ 988319 w 1233119"/>
                          <a:gd name="connsiteY4" fmla="*/ 345630 h 1014649"/>
                          <a:gd name="connsiteX5" fmla="*/ 1132170 w 1233119"/>
                          <a:gd name="connsiteY5" fmla="*/ 486536 h 1014649"/>
                          <a:gd name="connsiteX6" fmla="*/ 1233119 w 1233119"/>
                          <a:gd name="connsiteY6" fmla="*/ 0 h 1014649"/>
                          <a:gd name="connsiteX0" fmla="*/ 0 w 1233119"/>
                          <a:gd name="connsiteY0" fmla="*/ 34040 h 1017596"/>
                          <a:gd name="connsiteX1" fmla="*/ 430316 w 1233119"/>
                          <a:gd name="connsiteY1" fmla="*/ 993077 h 1017596"/>
                          <a:gd name="connsiteX2" fmla="*/ 654537 w 1233119"/>
                          <a:gd name="connsiteY2" fmla="*/ 755567 h 1017596"/>
                          <a:gd name="connsiteX3" fmla="*/ 875517 w 1233119"/>
                          <a:gd name="connsiteY3" fmla="*/ 1014647 h 1017596"/>
                          <a:gd name="connsiteX4" fmla="*/ 988319 w 1233119"/>
                          <a:gd name="connsiteY4" fmla="*/ 345630 h 1017596"/>
                          <a:gd name="connsiteX5" fmla="*/ 1132170 w 1233119"/>
                          <a:gd name="connsiteY5" fmla="*/ 486536 h 1017596"/>
                          <a:gd name="connsiteX6" fmla="*/ 1233119 w 1233119"/>
                          <a:gd name="connsiteY6" fmla="*/ 0 h 1017596"/>
                          <a:gd name="connsiteX0" fmla="*/ 0 w 1233119"/>
                          <a:gd name="connsiteY0" fmla="*/ 34040 h 1018895"/>
                          <a:gd name="connsiteX1" fmla="*/ 430316 w 1233119"/>
                          <a:gd name="connsiteY1" fmla="*/ 993077 h 1018895"/>
                          <a:gd name="connsiteX2" fmla="*/ 654537 w 1233119"/>
                          <a:gd name="connsiteY2" fmla="*/ 755567 h 1018895"/>
                          <a:gd name="connsiteX3" fmla="*/ 854318 w 1233119"/>
                          <a:gd name="connsiteY3" fmla="*/ 872861 h 1018895"/>
                          <a:gd name="connsiteX4" fmla="*/ 988319 w 1233119"/>
                          <a:gd name="connsiteY4" fmla="*/ 345630 h 1018895"/>
                          <a:gd name="connsiteX5" fmla="*/ 1132170 w 1233119"/>
                          <a:gd name="connsiteY5" fmla="*/ 486536 h 1018895"/>
                          <a:gd name="connsiteX6" fmla="*/ 1233119 w 1233119"/>
                          <a:gd name="connsiteY6" fmla="*/ 0 h 1018895"/>
                          <a:gd name="connsiteX0" fmla="*/ 0 w 1233119"/>
                          <a:gd name="connsiteY0" fmla="*/ 34040 h 1018895"/>
                          <a:gd name="connsiteX1" fmla="*/ 430316 w 1233119"/>
                          <a:gd name="connsiteY1" fmla="*/ 993077 h 1018895"/>
                          <a:gd name="connsiteX2" fmla="*/ 654537 w 1233119"/>
                          <a:gd name="connsiteY2" fmla="*/ 755567 h 1018895"/>
                          <a:gd name="connsiteX3" fmla="*/ 854318 w 1233119"/>
                          <a:gd name="connsiteY3" fmla="*/ 872861 h 1018895"/>
                          <a:gd name="connsiteX4" fmla="*/ 988319 w 1233119"/>
                          <a:gd name="connsiteY4" fmla="*/ 345630 h 1018895"/>
                          <a:gd name="connsiteX5" fmla="*/ 1148070 w 1233119"/>
                          <a:gd name="connsiteY5" fmla="*/ 628322 h 1018895"/>
                          <a:gd name="connsiteX6" fmla="*/ 1233119 w 1233119"/>
                          <a:gd name="connsiteY6" fmla="*/ 0 h 1018895"/>
                          <a:gd name="connsiteX0" fmla="*/ 0 w 1233119"/>
                          <a:gd name="connsiteY0" fmla="*/ 34040 h 1018895"/>
                          <a:gd name="connsiteX1" fmla="*/ 430316 w 1233119"/>
                          <a:gd name="connsiteY1" fmla="*/ 993077 h 1018895"/>
                          <a:gd name="connsiteX2" fmla="*/ 654537 w 1233119"/>
                          <a:gd name="connsiteY2" fmla="*/ 755567 h 1018895"/>
                          <a:gd name="connsiteX3" fmla="*/ 854318 w 1233119"/>
                          <a:gd name="connsiteY3" fmla="*/ 872861 h 1018895"/>
                          <a:gd name="connsiteX4" fmla="*/ 993619 w 1233119"/>
                          <a:gd name="connsiteY4" fmla="*/ 505910 h 1018895"/>
                          <a:gd name="connsiteX5" fmla="*/ 1148070 w 1233119"/>
                          <a:gd name="connsiteY5" fmla="*/ 628322 h 1018895"/>
                          <a:gd name="connsiteX6" fmla="*/ 1233119 w 1233119"/>
                          <a:gd name="connsiteY6" fmla="*/ 0 h 1018895"/>
                          <a:gd name="connsiteX0" fmla="*/ 0 w 1233119"/>
                          <a:gd name="connsiteY0" fmla="*/ 34040 h 1018895"/>
                          <a:gd name="connsiteX1" fmla="*/ 430316 w 1233119"/>
                          <a:gd name="connsiteY1" fmla="*/ 993077 h 1018895"/>
                          <a:gd name="connsiteX2" fmla="*/ 654537 w 1233119"/>
                          <a:gd name="connsiteY2" fmla="*/ 755567 h 1018895"/>
                          <a:gd name="connsiteX3" fmla="*/ 854318 w 1233119"/>
                          <a:gd name="connsiteY3" fmla="*/ 872861 h 1018895"/>
                          <a:gd name="connsiteX4" fmla="*/ 993619 w 1233119"/>
                          <a:gd name="connsiteY4" fmla="*/ 505910 h 1018895"/>
                          <a:gd name="connsiteX5" fmla="*/ 1137471 w 1233119"/>
                          <a:gd name="connsiteY5" fmla="*/ 498866 h 1018895"/>
                          <a:gd name="connsiteX6" fmla="*/ 1233119 w 1233119"/>
                          <a:gd name="connsiteY6" fmla="*/ 0 h 1018895"/>
                          <a:gd name="connsiteX0" fmla="*/ 0 w 1233119"/>
                          <a:gd name="connsiteY0" fmla="*/ 34040 h 1018895"/>
                          <a:gd name="connsiteX1" fmla="*/ 430316 w 1233119"/>
                          <a:gd name="connsiteY1" fmla="*/ 993077 h 1018895"/>
                          <a:gd name="connsiteX2" fmla="*/ 654537 w 1233119"/>
                          <a:gd name="connsiteY2" fmla="*/ 755567 h 1018895"/>
                          <a:gd name="connsiteX3" fmla="*/ 854318 w 1233119"/>
                          <a:gd name="connsiteY3" fmla="*/ 872861 h 1018895"/>
                          <a:gd name="connsiteX4" fmla="*/ 1009518 w 1233119"/>
                          <a:gd name="connsiteY4" fmla="*/ 629202 h 1018895"/>
                          <a:gd name="connsiteX5" fmla="*/ 1137471 w 1233119"/>
                          <a:gd name="connsiteY5" fmla="*/ 498866 h 1018895"/>
                          <a:gd name="connsiteX6" fmla="*/ 1233119 w 1233119"/>
                          <a:gd name="connsiteY6" fmla="*/ 0 h 101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3119" h="1018895">
                            <a:moveTo>
                              <a:pt x="0" y="34040"/>
                            </a:moveTo>
                            <a:cubicBezTo>
                              <a:pt x="89649" y="200448"/>
                              <a:pt x="321227" y="872823"/>
                              <a:pt x="430316" y="993077"/>
                            </a:cubicBezTo>
                            <a:cubicBezTo>
                              <a:pt x="539405" y="1113331"/>
                              <a:pt x="583870" y="775603"/>
                              <a:pt x="654537" y="755567"/>
                            </a:cubicBezTo>
                            <a:cubicBezTo>
                              <a:pt x="725204" y="735531"/>
                              <a:pt x="802473" y="873667"/>
                              <a:pt x="854318" y="872861"/>
                            </a:cubicBezTo>
                            <a:cubicBezTo>
                              <a:pt x="906163" y="872055"/>
                              <a:pt x="973052" y="772995"/>
                              <a:pt x="1009518" y="629202"/>
                            </a:cubicBezTo>
                            <a:cubicBezTo>
                              <a:pt x="1045984" y="485409"/>
                              <a:pt x="1110551" y="555003"/>
                              <a:pt x="1137471" y="498866"/>
                            </a:cubicBezTo>
                            <a:cubicBezTo>
                              <a:pt x="1164391" y="442729"/>
                              <a:pt x="1223865" y="23846"/>
                              <a:pt x="123311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Straight Arrow Connector 94"/>
                      <p:cNvCxnSpPr/>
                      <p:nvPr/>
                    </p:nvCxnSpPr>
                    <p:spPr>
                      <a:xfrm flipV="1">
                        <a:off x="1512570" y="2452949"/>
                        <a:ext cx="0" cy="15842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650012" y="3837926"/>
                        <a:ext cx="163598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2178713" y="3775476"/>
                        <a:ext cx="338733" cy="261441"/>
                      </a:xfrm>
                      <a:prstGeom prst="rect">
                        <a:avLst/>
                      </a:prstGeom>
                      <a:noFill/>
                    </p:spPr>
                    <p:txBody>
                      <a:bodyPr wrap="none" rtlCol="0">
                        <a:spAutoFit/>
                      </a:bodyPr>
                      <a:lstStyle/>
                      <a:p>
                        <a:r>
                          <a:rPr lang="el-GR" sz="1500" dirty="0" smtClean="0"/>
                          <a:t>β</a:t>
                        </a:r>
                        <a:r>
                          <a:rPr lang="en-US" sz="1500" baseline="-25000" dirty="0" smtClean="0"/>
                          <a:t>20</a:t>
                        </a:r>
                        <a:endParaRPr lang="en-GB" sz="1500" dirty="0"/>
                      </a:p>
                    </p:txBody>
                  </p:sp>
                  <p:sp>
                    <p:nvSpPr>
                      <p:cNvPr id="98" name="TextBox 97"/>
                      <p:cNvSpPr txBox="1"/>
                      <p:nvPr/>
                    </p:nvSpPr>
                    <p:spPr>
                      <a:xfrm>
                        <a:off x="1283737" y="2327879"/>
                        <a:ext cx="287258" cy="323165"/>
                      </a:xfrm>
                      <a:prstGeom prst="rect">
                        <a:avLst/>
                      </a:prstGeom>
                      <a:noFill/>
                    </p:spPr>
                    <p:txBody>
                      <a:bodyPr wrap="none" rtlCol="0">
                        <a:spAutoFit/>
                      </a:bodyPr>
                      <a:lstStyle/>
                      <a:p>
                        <a:r>
                          <a:rPr lang="en-GB" sz="1500" i="1" dirty="0" smtClean="0"/>
                          <a:t>E</a:t>
                        </a:r>
                        <a:endParaRPr lang="en-GB" sz="1500" i="1" dirty="0"/>
                      </a:p>
                    </p:txBody>
                  </p:sp>
                </p:grpSp>
              </p:grpSp>
              <p:pic>
                <p:nvPicPr>
                  <p:cNvPr id="89" name="Picture 8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413022">
                    <a:off x="8409421" y="3043370"/>
                    <a:ext cx="299706" cy="443883"/>
                  </a:xfrm>
                  <a:prstGeom prst="rect">
                    <a:avLst/>
                  </a:prstGeom>
                </p:spPr>
              </p:pic>
              <p:pic>
                <p:nvPicPr>
                  <p:cNvPr id="90" name="Picture 8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413022">
                    <a:off x="6618682" y="3233729"/>
                    <a:ext cx="395796" cy="236415"/>
                  </a:xfrm>
                  <a:prstGeom prst="rect">
                    <a:avLst/>
                  </a:prstGeom>
                </p:spPr>
              </p:pic>
              <p:pic>
                <p:nvPicPr>
                  <p:cNvPr id="91" name="Picture 9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413022">
                    <a:off x="7542514" y="3623960"/>
                    <a:ext cx="315333" cy="314712"/>
                  </a:xfrm>
                  <a:prstGeom prst="rect">
                    <a:avLst/>
                  </a:prstGeom>
                </p:spPr>
              </p:pic>
            </p:grpSp>
            <p:sp>
              <p:nvSpPr>
                <p:cNvPr id="86" name="TextBox 85"/>
                <p:cNvSpPr txBox="1"/>
                <p:nvPr/>
              </p:nvSpPr>
              <p:spPr>
                <a:xfrm>
                  <a:off x="8232023" y="2624785"/>
                  <a:ext cx="931252" cy="307777"/>
                </a:xfrm>
                <a:prstGeom prst="rect">
                  <a:avLst/>
                </a:prstGeom>
                <a:noFill/>
              </p:spPr>
              <p:txBody>
                <a:bodyPr wrap="square" rtlCol="0">
                  <a:spAutoFit/>
                </a:bodyPr>
                <a:lstStyle/>
                <a:p>
                  <a:pPr algn="ctr"/>
                  <a:r>
                    <a:rPr lang="en-GB" sz="1400" b="1" dirty="0" smtClean="0">
                      <a:solidFill>
                        <a:srgbClr val="33CC33"/>
                      </a:solidFill>
                    </a:rPr>
                    <a:t>prolate</a:t>
                  </a:r>
                  <a:endParaRPr lang="en-GB" sz="1400" b="1" dirty="0">
                    <a:solidFill>
                      <a:srgbClr val="33CC33"/>
                    </a:solidFill>
                  </a:endParaRPr>
                </a:p>
              </p:txBody>
            </p:sp>
            <p:sp>
              <p:nvSpPr>
                <p:cNvPr id="87" name="TextBox 86"/>
                <p:cNvSpPr txBox="1"/>
                <p:nvPr/>
              </p:nvSpPr>
              <p:spPr>
                <a:xfrm>
                  <a:off x="6193490" y="2665511"/>
                  <a:ext cx="931252" cy="307777"/>
                </a:xfrm>
                <a:prstGeom prst="rect">
                  <a:avLst/>
                </a:prstGeom>
                <a:noFill/>
              </p:spPr>
              <p:txBody>
                <a:bodyPr wrap="square" rtlCol="0">
                  <a:spAutoFit/>
                </a:bodyPr>
                <a:lstStyle/>
                <a:p>
                  <a:pPr algn="ctr"/>
                  <a:r>
                    <a:rPr lang="en-GB" sz="1400" b="1" dirty="0" smtClean="0">
                      <a:solidFill>
                        <a:srgbClr val="0070C0"/>
                      </a:solidFill>
                    </a:rPr>
                    <a:t>oblate</a:t>
                  </a:r>
                  <a:endParaRPr lang="en-GB" sz="1400" b="1" dirty="0">
                    <a:solidFill>
                      <a:srgbClr val="0070C0"/>
                    </a:solidFill>
                  </a:endParaRPr>
                </a:p>
              </p:txBody>
            </p:sp>
          </p:grpSp>
          <p:cxnSp>
            <p:nvCxnSpPr>
              <p:cNvPr id="81" name="Straight Arrow Connector 80"/>
              <p:cNvCxnSpPr/>
              <p:nvPr/>
            </p:nvCxnSpPr>
            <p:spPr>
              <a:xfrm flipV="1">
                <a:off x="2464742" y="2450573"/>
                <a:ext cx="0" cy="163157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1894114" y="2472345"/>
                <a:ext cx="0" cy="178397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199534" y="2081241"/>
                <a:ext cx="691215" cy="369332"/>
              </a:xfrm>
              <a:prstGeom prst="rect">
                <a:avLst/>
              </a:prstGeom>
              <a:noFill/>
            </p:spPr>
            <p:txBody>
              <a:bodyPr wrap="none" rtlCol="0">
                <a:spAutoFit/>
              </a:bodyPr>
              <a:lstStyle/>
              <a:p>
                <a:r>
                  <a:rPr lang="en-US" b="1" i="1" dirty="0" smtClean="0">
                    <a:solidFill>
                      <a:srgbClr val="0070C0"/>
                    </a:solidFill>
                  </a:rPr>
                  <a:t>S</a:t>
                </a:r>
                <a:r>
                  <a:rPr lang="en-US" b="1" i="1" baseline="-25000" dirty="0" smtClean="0">
                    <a:solidFill>
                      <a:srgbClr val="0070C0"/>
                    </a:solidFill>
                  </a:rPr>
                  <a:t>2n, </a:t>
                </a:r>
                <a:r>
                  <a:rPr lang="en-US" b="1" i="1" baseline="-25000" dirty="0" err="1" smtClean="0">
                    <a:solidFill>
                      <a:srgbClr val="0070C0"/>
                    </a:solidFill>
                  </a:rPr>
                  <a:t>ob</a:t>
                </a:r>
                <a:endParaRPr lang="en-US" b="1" i="1" baseline="-25000" dirty="0">
                  <a:solidFill>
                    <a:srgbClr val="0070C0"/>
                  </a:solidFill>
                </a:endParaRPr>
              </a:p>
            </p:txBody>
          </p:sp>
          <p:sp>
            <p:nvSpPr>
              <p:cNvPr id="84" name="TextBox 83"/>
              <p:cNvSpPr txBox="1"/>
              <p:nvPr/>
            </p:nvSpPr>
            <p:spPr>
              <a:xfrm>
                <a:off x="2356785" y="2100942"/>
                <a:ext cx="745717" cy="369332"/>
              </a:xfrm>
              <a:prstGeom prst="rect">
                <a:avLst/>
              </a:prstGeom>
              <a:noFill/>
            </p:spPr>
            <p:txBody>
              <a:bodyPr wrap="none" rtlCol="0">
                <a:spAutoFit/>
              </a:bodyPr>
              <a:lstStyle/>
              <a:p>
                <a:r>
                  <a:rPr lang="en-US" b="1" i="1" dirty="0" smtClean="0">
                    <a:solidFill>
                      <a:srgbClr val="33CC33"/>
                    </a:solidFill>
                  </a:rPr>
                  <a:t>S</a:t>
                </a:r>
                <a:r>
                  <a:rPr lang="en-US" b="1" i="1" baseline="-25000" dirty="0" smtClean="0">
                    <a:solidFill>
                      <a:srgbClr val="33CC33"/>
                    </a:solidFill>
                  </a:rPr>
                  <a:t>2n, pro</a:t>
                </a:r>
                <a:endParaRPr lang="en-US" b="1" i="1" baseline="-25000" dirty="0">
                  <a:solidFill>
                    <a:srgbClr val="33CC33"/>
                  </a:solidFill>
                </a:endParaRPr>
              </a:p>
            </p:txBody>
          </p:sp>
        </p:grpSp>
        <p:cxnSp>
          <p:nvCxnSpPr>
            <p:cNvPr id="77" name="Straight Connector 76"/>
            <p:cNvCxnSpPr/>
            <p:nvPr/>
          </p:nvCxnSpPr>
          <p:spPr>
            <a:xfrm>
              <a:off x="1066800" y="4441372"/>
              <a:ext cx="1956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2722691" y="4038600"/>
              <a:ext cx="663964" cy="369332"/>
            </a:xfrm>
            <a:prstGeom prst="rect">
              <a:avLst/>
            </a:prstGeom>
            <a:noFill/>
          </p:spPr>
          <p:txBody>
            <a:bodyPr wrap="none" rtlCol="0">
              <a:spAutoFit/>
            </a:bodyPr>
            <a:lstStyle/>
            <a:p>
              <a:r>
                <a:rPr lang="en-US" b="1" i="1" dirty="0" smtClean="0">
                  <a:solidFill>
                    <a:srgbClr val="FF0000"/>
                  </a:solidFill>
                </a:rPr>
                <a:t>S</a:t>
              </a:r>
              <a:r>
                <a:rPr lang="en-US" b="1" i="1" baseline="-25000" dirty="0" smtClean="0">
                  <a:solidFill>
                    <a:srgbClr val="FF0000"/>
                  </a:solidFill>
                </a:rPr>
                <a:t>2n, gr</a:t>
              </a:r>
              <a:endParaRPr lang="en-US" b="1" i="1" baseline="-25000" dirty="0">
                <a:solidFill>
                  <a:srgbClr val="FF0000"/>
                </a:solidFill>
              </a:endParaRPr>
            </a:p>
          </p:txBody>
        </p:sp>
        <p:sp>
          <p:nvSpPr>
            <p:cNvPr id="79" name="TextBox 78"/>
            <p:cNvSpPr txBox="1"/>
            <p:nvPr/>
          </p:nvSpPr>
          <p:spPr>
            <a:xfrm>
              <a:off x="152400" y="4166251"/>
              <a:ext cx="1408078" cy="307777"/>
            </a:xfrm>
            <a:prstGeom prst="rect">
              <a:avLst/>
            </a:prstGeom>
            <a:noFill/>
          </p:spPr>
          <p:txBody>
            <a:bodyPr wrap="none" rtlCol="0">
              <a:spAutoFit/>
            </a:bodyPr>
            <a:lstStyle/>
            <a:p>
              <a:r>
                <a:rPr lang="en-US" sz="1400" b="1" dirty="0">
                  <a:solidFill>
                    <a:srgbClr val="FF0000"/>
                  </a:solidFill>
                </a:rPr>
                <a:t>l</a:t>
              </a:r>
              <a:r>
                <a:rPr lang="en-US" sz="1400" b="1" dirty="0" smtClean="0">
                  <a:solidFill>
                    <a:srgbClr val="FF0000"/>
                  </a:solidFill>
                </a:rPr>
                <a:t>owest in energy</a:t>
              </a:r>
              <a:endParaRPr lang="en-US" sz="1400" b="1" baseline="-25000" dirty="0">
                <a:solidFill>
                  <a:srgbClr val="FF0000"/>
                </a:solidFill>
              </a:endParaRPr>
            </a:p>
          </p:txBody>
        </p:sp>
      </p:grpSp>
      <p:sp>
        <p:nvSpPr>
          <p:cNvPr id="33" name="Titel 1"/>
          <p:cNvSpPr txBox="1">
            <a:spLocks/>
          </p:cNvSpPr>
          <p:nvPr/>
        </p:nvSpPr>
        <p:spPr>
          <a:xfrm>
            <a:off x="685800" y="44624"/>
            <a:ext cx="8134672" cy="1470025"/>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300" dirty="0" smtClean="0">
                <a:solidFill>
                  <a:srgbClr val="0033CC"/>
                </a:solidFill>
              </a:rPr>
              <a:t>Studies </a:t>
            </a:r>
            <a:r>
              <a:rPr lang="en-US" sz="4300" dirty="0">
                <a:solidFill>
                  <a:srgbClr val="0033CC"/>
                </a:solidFill>
              </a:rPr>
              <a:t>of neutron-rich A ≈ 100 nuclides</a:t>
            </a:r>
          </a:p>
          <a:p>
            <a:pPr algn="l"/>
            <a:r>
              <a:rPr lang="de-DE" sz="4300" dirty="0" smtClean="0">
                <a:solidFill>
                  <a:srgbClr val="0033CC"/>
                </a:solidFill>
              </a:rPr>
              <a:t> </a:t>
            </a:r>
            <a:endParaRPr lang="de-DE" sz="4300" dirty="0">
              <a:solidFill>
                <a:srgbClr val="0033CC"/>
              </a:solidFill>
            </a:endParaRPr>
          </a:p>
        </p:txBody>
      </p:sp>
      <p:sp>
        <p:nvSpPr>
          <p:cNvPr id="36" name="Textfeld 5"/>
          <p:cNvSpPr txBox="1"/>
          <p:nvPr/>
        </p:nvSpPr>
        <p:spPr>
          <a:xfrm>
            <a:off x="8719630" y="6505599"/>
            <a:ext cx="424370" cy="307777"/>
          </a:xfrm>
          <a:prstGeom prst="rect">
            <a:avLst/>
          </a:prstGeom>
          <a:noFill/>
        </p:spPr>
        <p:txBody>
          <a:bodyPr wrap="square" rtlCol="0">
            <a:spAutoFit/>
          </a:bodyPr>
          <a:lstStyle/>
          <a:p>
            <a:r>
              <a:rPr lang="en-US" sz="1400" dirty="0" smtClean="0">
                <a:solidFill>
                  <a:srgbClr val="0070C0"/>
                </a:solidFill>
              </a:rPr>
              <a:t>12</a:t>
            </a:r>
            <a:endParaRPr lang="en-US" sz="1400" dirty="0">
              <a:solidFill>
                <a:srgbClr val="0070C0"/>
              </a:solidFill>
            </a:endParaRPr>
          </a:p>
        </p:txBody>
      </p:sp>
      <p:sp>
        <p:nvSpPr>
          <p:cNvPr id="37"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38" name="Text Placeholder 4"/>
          <p:cNvSpPr txBox="1">
            <a:spLocks/>
          </p:cNvSpPr>
          <p:nvPr/>
        </p:nvSpPr>
        <p:spPr>
          <a:xfrm>
            <a:off x="114598" y="5710424"/>
            <a:ext cx="3767408" cy="207415"/>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t>M. Wang </a:t>
            </a:r>
            <a:r>
              <a:rPr lang="de-DE" sz="1000" i="1" dirty="0"/>
              <a:t>et al.</a:t>
            </a:r>
            <a:r>
              <a:rPr lang="de-DE" sz="1000" dirty="0"/>
              <a:t>, </a:t>
            </a:r>
            <a:r>
              <a:rPr lang="en-US" sz="1000" dirty="0"/>
              <a:t>Chinese Physics C </a:t>
            </a:r>
            <a:r>
              <a:rPr lang="en-US" sz="1000" b="1" dirty="0"/>
              <a:t>36</a:t>
            </a:r>
            <a:r>
              <a:rPr lang="en-US" sz="1000" dirty="0"/>
              <a:t>, 1603 (2012</a:t>
            </a:r>
            <a:r>
              <a:rPr lang="en-US" sz="1000" dirty="0" smtClean="0"/>
              <a:t>).</a:t>
            </a:r>
            <a:endParaRPr lang="en-US" sz="1000" dirty="0"/>
          </a:p>
          <a:p>
            <a:r>
              <a:rPr lang="en-GB" sz="1000" dirty="0" smtClean="0"/>
              <a:t>S</a:t>
            </a:r>
            <a:r>
              <a:rPr lang="en-GB" sz="1000" dirty="0"/>
              <a:t>. Naimi </a:t>
            </a:r>
            <a:r>
              <a:rPr lang="en-GB" sz="1000" i="1" dirty="0"/>
              <a:t>et al.</a:t>
            </a:r>
            <a:r>
              <a:rPr lang="en-GB" sz="1000" dirty="0"/>
              <a:t>, Phys. Rev. Lett. </a:t>
            </a:r>
            <a:r>
              <a:rPr lang="en-GB" sz="1000" b="1" dirty="0"/>
              <a:t>105</a:t>
            </a:r>
            <a:r>
              <a:rPr lang="en-GB" sz="1000" dirty="0"/>
              <a:t>, 032502 (2010</a:t>
            </a:r>
            <a:r>
              <a:rPr lang="en-GB" sz="1000" dirty="0" smtClean="0"/>
              <a:t>).</a:t>
            </a:r>
            <a:endParaRPr lang="en-GB" sz="1000" dirty="0"/>
          </a:p>
          <a:p>
            <a:r>
              <a:rPr lang="ro-RO" sz="1000" dirty="0"/>
              <a:t>P. Delahaye </a:t>
            </a:r>
            <a:r>
              <a:rPr lang="ro-RO" sz="1000" i="1" dirty="0"/>
              <a:t>et al.</a:t>
            </a:r>
            <a:r>
              <a:rPr lang="ro-RO" sz="1000" dirty="0"/>
              <a:t>,</a:t>
            </a:r>
            <a:r>
              <a:rPr lang="en-GB" sz="1000" dirty="0"/>
              <a:t>Phys. Rev.</a:t>
            </a:r>
            <a:r>
              <a:rPr lang="ro-RO" sz="1000" dirty="0"/>
              <a:t> </a:t>
            </a:r>
            <a:r>
              <a:rPr lang="en-GB" sz="1000" dirty="0"/>
              <a:t>C </a:t>
            </a:r>
            <a:r>
              <a:rPr lang="en-GB" sz="1000" b="1" dirty="0"/>
              <a:t>74</a:t>
            </a:r>
            <a:r>
              <a:rPr lang="en-GB" sz="1000" dirty="0"/>
              <a:t>, 034331 (2006)</a:t>
            </a:r>
            <a:r>
              <a:rPr lang="ro-RO" sz="1000" dirty="0" smtClean="0"/>
              <a:t>.</a:t>
            </a:r>
            <a:endParaRPr lang="en-US" sz="1000" dirty="0" smtClean="0"/>
          </a:p>
          <a:p>
            <a:r>
              <a:rPr lang="en-US" sz="1000" dirty="0"/>
              <a:t>V. Manea  </a:t>
            </a:r>
            <a:r>
              <a:rPr lang="en-US" sz="1000" i="1" dirty="0"/>
              <a:t>et al.</a:t>
            </a:r>
            <a:r>
              <a:rPr lang="en-US" sz="1000" dirty="0"/>
              <a:t>,</a:t>
            </a:r>
            <a:r>
              <a:rPr lang="en-US" sz="1000" i="1" dirty="0"/>
              <a:t> </a:t>
            </a:r>
            <a:r>
              <a:rPr lang="en-US" sz="1000" dirty="0"/>
              <a:t>Phys. Rev. C </a:t>
            </a:r>
            <a:r>
              <a:rPr lang="en-US" sz="1000" b="1" dirty="0"/>
              <a:t>88</a:t>
            </a:r>
            <a:r>
              <a:rPr lang="en-US" sz="1000" dirty="0"/>
              <a:t>, 054322 (2013</a:t>
            </a:r>
            <a:r>
              <a:rPr lang="en-US" sz="1000" dirty="0" smtClean="0"/>
              <a:t>).</a:t>
            </a:r>
          </a:p>
          <a:p>
            <a:pPr marL="342900" indent="-342900">
              <a:defRPr/>
            </a:pPr>
            <a:r>
              <a:rPr lang="en-US" sz="1000" dirty="0" smtClean="0"/>
              <a:t>A. de Roubin, article and thesis in preparation.</a:t>
            </a:r>
            <a:endParaRPr lang="en-US" sz="1000" dirty="0"/>
          </a:p>
          <a:p>
            <a:pPr marL="342900" indent="-342900">
              <a:defRPr/>
            </a:pPr>
            <a:r>
              <a:rPr lang="en-US" sz="1000" dirty="0" smtClean="0">
                <a:latin typeface="+mj-lt"/>
              </a:rPr>
              <a:t>  </a:t>
            </a:r>
            <a:endParaRPr lang="en-US" sz="1000" dirty="0" smtClean="0"/>
          </a:p>
        </p:txBody>
      </p:sp>
      <p:sp>
        <p:nvSpPr>
          <p:cNvPr id="39" name="Textfeld 38"/>
          <p:cNvSpPr txBox="1"/>
          <p:nvPr/>
        </p:nvSpPr>
        <p:spPr>
          <a:xfrm>
            <a:off x="539552" y="982469"/>
            <a:ext cx="7920880"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t>Improvement of mean-field </a:t>
            </a:r>
            <a:r>
              <a:rPr lang="en-GB" dirty="0"/>
              <a:t>(HFB) calculations using the HFODD code: observables can be computed for each </a:t>
            </a:r>
            <a:r>
              <a:rPr lang="en-GB" dirty="0" smtClean="0"/>
              <a:t>individual </a:t>
            </a:r>
            <a:r>
              <a:rPr lang="en-GB" dirty="0"/>
              <a:t>configuration</a:t>
            </a:r>
            <a:r>
              <a:rPr lang="en-GB" dirty="0" smtClean="0"/>
              <a:t>.</a:t>
            </a:r>
          </a:p>
          <a:p>
            <a:pPr marL="285750" indent="-285750">
              <a:buFont typeface="Arial" panose="020B0604020202020204" pitchFamily="34" charset="0"/>
              <a:buChar char="•"/>
            </a:pPr>
            <a:r>
              <a:rPr lang="en-GB" dirty="0" smtClean="0"/>
              <a:t>The simulation gives </a:t>
            </a:r>
            <a:r>
              <a:rPr lang="en-GB" dirty="0"/>
              <a:t>the right trend</a:t>
            </a:r>
            <a:endParaRPr lang="en-GB" dirty="0" smtClean="0"/>
          </a:p>
          <a:p>
            <a:pPr marL="285750" indent="-285750">
              <a:buFont typeface="Arial" panose="020B0604020202020204" pitchFamily="34" charset="0"/>
              <a:buChar char="•"/>
            </a:pPr>
            <a:r>
              <a:rPr lang="en-GB" dirty="0"/>
              <a:t>Up to </a:t>
            </a:r>
            <a:r>
              <a:rPr lang="en-GB" i="1" dirty="0"/>
              <a:t>N</a:t>
            </a:r>
            <a:r>
              <a:rPr lang="en-GB" dirty="0"/>
              <a:t> = 60 the krypton chain behaves differently, but what happens after?</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83925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74" y="1754656"/>
            <a:ext cx="7725950" cy="4626672"/>
          </a:xfrm>
          <a:prstGeom prst="rect">
            <a:avLst/>
          </a:prstGeom>
        </p:spPr>
      </p:pic>
      <p:sp>
        <p:nvSpPr>
          <p:cNvPr id="31" name="Textfeld 30"/>
          <p:cNvSpPr txBox="1"/>
          <p:nvPr/>
        </p:nvSpPr>
        <p:spPr>
          <a:xfrm>
            <a:off x="539552" y="982469"/>
            <a:ext cx="792088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Probing N=34: With a mid-shell nucleus </a:t>
            </a:r>
            <a:r>
              <a:rPr lang="en-GB" baseline="30000" dirty="0" smtClean="0"/>
              <a:t>56-59</a:t>
            </a:r>
            <a:r>
              <a:rPr lang="en-GB" dirty="0" smtClean="0"/>
              <a:t>Cr, the behaviour of the shell evolution </a:t>
            </a:r>
            <a:endParaRPr lang="en-GB" dirty="0"/>
          </a:p>
        </p:txBody>
      </p:sp>
      <p:sp>
        <p:nvSpPr>
          <p:cNvPr id="34" name="Textfeld 5"/>
          <p:cNvSpPr txBox="1"/>
          <p:nvPr/>
        </p:nvSpPr>
        <p:spPr>
          <a:xfrm>
            <a:off x="8719630" y="6505599"/>
            <a:ext cx="424370" cy="307777"/>
          </a:xfrm>
          <a:prstGeom prst="rect">
            <a:avLst/>
          </a:prstGeom>
          <a:noFill/>
        </p:spPr>
        <p:txBody>
          <a:bodyPr wrap="square" rtlCol="0">
            <a:spAutoFit/>
          </a:bodyPr>
          <a:lstStyle/>
          <a:p>
            <a:r>
              <a:rPr lang="en-US" sz="1400" dirty="0" smtClean="0">
                <a:solidFill>
                  <a:srgbClr val="0070C0"/>
                </a:solidFill>
              </a:rPr>
              <a:t>13</a:t>
            </a:r>
            <a:endParaRPr lang="en-US" sz="1400" dirty="0">
              <a:solidFill>
                <a:srgbClr val="0070C0"/>
              </a:solidFill>
            </a:endParaRPr>
          </a:p>
        </p:txBody>
      </p:sp>
      <p:sp>
        <p:nvSpPr>
          <p:cNvPr id="35"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37" name="Titel 1"/>
          <p:cNvSpPr txBox="1">
            <a:spLocks/>
          </p:cNvSpPr>
          <p:nvPr/>
        </p:nvSpPr>
        <p:spPr>
          <a:xfrm>
            <a:off x="685800" y="-243408"/>
            <a:ext cx="813467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300" dirty="0" smtClean="0">
                <a:solidFill>
                  <a:srgbClr val="0033CC"/>
                </a:solidFill>
              </a:rPr>
              <a:t>Neutron-rich chromium masses</a:t>
            </a:r>
            <a:endParaRPr lang="de-DE" sz="4300" dirty="0">
              <a:solidFill>
                <a:srgbClr val="0033CC"/>
              </a:solidFill>
            </a:endParaRPr>
          </a:p>
        </p:txBody>
      </p:sp>
      <p:sp>
        <p:nvSpPr>
          <p:cNvPr id="38" name="TextBox 31"/>
          <p:cNvSpPr txBox="1"/>
          <p:nvPr/>
        </p:nvSpPr>
        <p:spPr>
          <a:xfrm rot="18966432">
            <a:off x="6860438" y="3872390"/>
            <a:ext cx="1287597" cy="369332"/>
          </a:xfrm>
          <a:prstGeom prst="rect">
            <a:avLst/>
          </a:prstGeom>
          <a:noFill/>
        </p:spPr>
        <p:txBody>
          <a:bodyPr wrap="none" rtlCol="0">
            <a:spAutoFit/>
          </a:bodyPr>
          <a:lstStyle/>
          <a:p>
            <a:r>
              <a:rPr lang="en-US" b="1" dirty="0" smtClean="0">
                <a:solidFill>
                  <a:srgbClr val="FF0000"/>
                </a:solidFill>
              </a:rPr>
              <a:t>Preliminary</a:t>
            </a:r>
            <a:endParaRPr lang="en-US" b="1" dirty="0">
              <a:solidFill>
                <a:srgbClr val="FF0000"/>
              </a:solidFill>
            </a:endParaRPr>
          </a:p>
        </p:txBody>
      </p:sp>
      <p:sp>
        <p:nvSpPr>
          <p:cNvPr id="39" name="Textfeld 38"/>
          <p:cNvSpPr txBox="1"/>
          <p:nvPr/>
        </p:nvSpPr>
        <p:spPr>
          <a:xfrm>
            <a:off x="6660232" y="5139575"/>
            <a:ext cx="545342" cy="369332"/>
          </a:xfrm>
          <a:prstGeom prst="rect">
            <a:avLst/>
          </a:prstGeom>
          <a:noFill/>
        </p:spPr>
        <p:txBody>
          <a:bodyPr wrap="none" rtlCol="0">
            <a:spAutoFit/>
          </a:bodyPr>
          <a:lstStyle/>
          <a:p>
            <a:r>
              <a:rPr lang="de-DE" baseline="-25000" dirty="0" smtClean="0"/>
              <a:t>24</a:t>
            </a:r>
            <a:r>
              <a:rPr lang="de-DE" dirty="0" smtClean="0"/>
              <a:t>Cr</a:t>
            </a:r>
            <a:endParaRPr lang="de-DE" dirty="0"/>
          </a:p>
        </p:txBody>
      </p:sp>
      <p:cxnSp>
        <p:nvCxnSpPr>
          <p:cNvPr id="13" name="Gerader Verbinder 12"/>
          <p:cNvCxnSpPr/>
          <p:nvPr/>
        </p:nvCxnSpPr>
        <p:spPr>
          <a:xfrm>
            <a:off x="6660232" y="2060848"/>
            <a:ext cx="504056"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3" name="Gerader Verbinder 42"/>
          <p:cNvCxnSpPr/>
          <p:nvPr/>
        </p:nvCxnSpPr>
        <p:spPr>
          <a:xfrm>
            <a:off x="7344723" y="2060848"/>
            <a:ext cx="504056" cy="0"/>
          </a:xfrm>
          <a:prstGeom prst="line">
            <a:avLst/>
          </a:prstGeom>
          <a:ln w="158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342737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feld 30"/>
          <p:cNvSpPr txBox="1"/>
          <p:nvPr/>
        </p:nvSpPr>
        <p:spPr>
          <a:xfrm>
            <a:off x="539552" y="982469"/>
            <a:ext cx="7920880"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Possible improvement to accomplish N=40 in chromium with the RILIS scheme</a:t>
            </a:r>
            <a:endParaRPr lang="en-GB" dirty="0"/>
          </a:p>
        </p:txBody>
      </p:sp>
      <p:sp>
        <p:nvSpPr>
          <p:cNvPr id="34" name="Textfeld 5"/>
          <p:cNvSpPr txBox="1"/>
          <p:nvPr/>
        </p:nvSpPr>
        <p:spPr>
          <a:xfrm>
            <a:off x="8719630" y="6505599"/>
            <a:ext cx="424370" cy="307777"/>
          </a:xfrm>
          <a:prstGeom prst="rect">
            <a:avLst/>
          </a:prstGeom>
          <a:noFill/>
        </p:spPr>
        <p:txBody>
          <a:bodyPr wrap="square" rtlCol="0">
            <a:spAutoFit/>
          </a:bodyPr>
          <a:lstStyle/>
          <a:p>
            <a:r>
              <a:rPr lang="en-US" sz="1400" dirty="0" smtClean="0">
                <a:solidFill>
                  <a:srgbClr val="0070C0"/>
                </a:solidFill>
              </a:rPr>
              <a:t>14</a:t>
            </a:r>
            <a:endParaRPr lang="en-US" sz="1400" dirty="0">
              <a:solidFill>
                <a:srgbClr val="0070C0"/>
              </a:solidFill>
            </a:endParaRPr>
          </a:p>
        </p:txBody>
      </p:sp>
      <p:sp>
        <p:nvSpPr>
          <p:cNvPr id="35"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37" name="Titel 1"/>
          <p:cNvSpPr txBox="1">
            <a:spLocks/>
          </p:cNvSpPr>
          <p:nvPr/>
        </p:nvSpPr>
        <p:spPr>
          <a:xfrm>
            <a:off x="685800" y="-243408"/>
            <a:ext cx="813467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300" dirty="0" smtClean="0">
                <a:solidFill>
                  <a:srgbClr val="0033CC"/>
                </a:solidFill>
              </a:rPr>
              <a:t>Neutron-rich chromium masses</a:t>
            </a:r>
            <a:endParaRPr lang="de-DE" sz="4300" dirty="0">
              <a:solidFill>
                <a:srgbClr val="0033CC"/>
              </a:solidFill>
            </a:endParaRPr>
          </a:p>
        </p:txBody>
      </p:sp>
      <p:pic>
        <p:nvPicPr>
          <p:cNvPr id="10"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82" y="4452487"/>
            <a:ext cx="4476572" cy="1143000"/>
          </a:xfrm>
          <a:prstGeom prst="rect">
            <a:avLst/>
          </a:prstGeom>
        </p:spPr>
      </p:pic>
      <p:pic>
        <p:nvPicPr>
          <p:cNvPr id="11"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363363"/>
            <a:ext cx="3962400" cy="2783503"/>
          </a:xfrm>
          <a:prstGeom prst="rect">
            <a:avLst/>
          </a:prstGeom>
        </p:spPr>
      </p:pic>
      <p:pic>
        <p:nvPicPr>
          <p:cNvPr id="12" name="Picture 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497" t="40928" r="12508" b="4257"/>
          <a:stretch/>
        </p:blipFill>
        <p:spPr>
          <a:xfrm>
            <a:off x="4812266" y="4215085"/>
            <a:ext cx="3646949" cy="1883938"/>
          </a:xfrm>
          <a:prstGeom prst="rect">
            <a:avLst/>
          </a:prstGeom>
        </p:spPr>
      </p:pic>
      <p:pic>
        <p:nvPicPr>
          <p:cNvPr id="13"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353" t="8333" r="11087" b="3149"/>
          <a:stretch/>
        </p:blipFill>
        <p:spPr>
          <a:xfrm>
            <a:off x="4723251" y="1444690"/>
            <a:ext cx="3384376" cy="2770395"/>
          </a:xfrm>
          <a:prstGeom prst="rect">
            <a:avLst/>
          </a:prstGeom>
        </p:spPr>
      </p:pic>
      <p:sp>
        <p:nvSpPr>
          <p:cNvPr id="14" name="Rectangle 4"/>
          <p:cNvSpPr/>
          <p:nvPr/>
        </p:nvSpPr>
        <p:spPr>
          <a:xfrm>
            <a:off x="395536" y="3921703"/>
            <a:ext cx="1846980" cy="261610"/>
          </a:xfrm>
          <a:prstGeom prst="rect">
            <a:avLst/>
          </a:prstGeom>
        </p:spPr>
        <p:txBody>
          <a:bodyPr wrap="none">
            <a:spAutoFit/>
          </a:bodyPr>
          <a:lstStyle/>
          <a:p>
            <a:r>
              <a:rPr lang="de-DE" sz="1100" dirty="0" smtClean="0">
                <a:solidFill>
                  <a:prstClr val="black"/>
                </a:solidFill>
              </a:rPr>
              <a:t>Thesis of Tom Day Goodacre</a:t>
            </a:r>
            <a:endParaRPr lang="en-US" sz="1100" dirty="0"/>
          </a:p>
        </p:txBody>
      </p:sp>
      <p:sp>
        <p:nvSpPr>
          <p:cNvPr id="15" name="5-Point Star 5"/>
          <p:cNvSpPr/>
          <p:nvPr/>
        </p:nvSpPr>
        <p:spPr>
          <a:xfrm flipH="1">
            <a:off x="393262" y="3974035"/>
            <a:ext cx="45719" cy="4571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31"/>
          <p:cNvSpPr txBox="1"/>
          <p:nvPr/>
        </p:nvSpPr>
        <p:spPr>
          <a:xfrm rot="18966432">
            <a:off x="7483854" y="3744032"/>
            <a:ext cx="1287597" cy="369332"/>
          </a:xfrm>
          <a:prstGeom prst="rect">
            <a:avLst/>
          </a:prstGeom>
          <a:noFill/>
        </p:spPr>
        <p:txBody>
          <a:bodyPr wrap="none" rtlCol="0">
            <a:spAutoFit/>
          </a:bodyPr>
          <a:lstStyle/>
          <a:p>
            <a:r>
              <a:rPr lang="en-US" b="1" dirty="0" smtClean="0">
                <a:solidFill>
                  <a:srgbClr val="FF0000"/>
                </a:solidFill>
              </a:rPr>
              <a:t>Preliminary</a:t>
            </a:r>
            <a:endParaRPr lang="en-US" b="1" dirty="0">
              <a:solidFill>
                <a:srgbClr val="FF0000"/>
              </a:solidFill>
            </a:endParaRPr>
          </a:p>
        </p:txBody>
      </p:sp>
    </p:spTree>
    <p:extLst>
      <p:ext uri="{BB962C8B-B14F-4D97-AF65-F5344CB8AC3E}">
        <p14:creationId xmlns:p14="http://schemas.microsoft.com/office/powerpoint/2010/main" val="502657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99392"/>
            <a:ext cx="7772400" cy="1470025"/>
          </a:xfrm>
        </p:spPr>
        <p:txBody>
          <a:bodyPr>
            <a:normAutofit/>
          </a:bodyPr>
          <a:lstStyle/>
          <a:p>
            <a:pPr algn="l"/>
            <a:r>
              <a:rPr lang="de-DE" sz="4300" dirty="0" smtClean="0">
                <a:solidFill>
                  <a:srgbClr val="0033CC"/>
                </a:solidFill>
              </a:rPr>
              <a:t>Summary</a:t>
            </a:r>
            <a:endParaRPr lang="en-US" sz="4300" dirty="0">
              <a:solidFill>
                <a:srgbClr val="0033CC"/>
              </a:solidFill>
            </a:endParaRPr>
          </a:p>
        </p:txBody>
      </p:sp>
      <p:sp>
        <p:nvSpPr>
          <p:cNvPr id="3" name="Textfeld 2"/>
          <p:cNvSpPr txBox="1"/>
          <p:nvPr/>
        </p:nvSpPr>
        <p:spPr>
          <a:xfrm>
            <a:off x="683568" y="1200809"/>
            <a:ext cx="7920880" cy="5324535"/>
          </a:xfrm>
          <a:prstGeom prst="rect">
            <a:avLst/>
          </a:prstGeom>
          <a:noFill/>
        </p:spPr>
        <p:txBody>
          <a:bodyPr wrap="square" rtlCol="0">
            <a:spAutoFit/>
          </a:bodyPr>
          <a:lstStyle/>
          <a:p>
            <a:r>
              <a:rPr lang="en-US" sz="2000" b="1" dirty="0" smtClean="0">
                <a:solidFill>
                  <a:srgbClr val="0070C0"/>
                </a:solidFill>
              </a:rPr>
              <a:t>Setup:</a:t>
            </a:r>
          </a:p>
          <a:p>
            <a:endParaRPr lang="en-US" sz="1200" b="1" dirty="0"/>
          </a:p>
          <a:p>
            <a:pPr marL="342900" indent="-342900">
              <a:buFontTx/>
              <a:buChar char="-"/>
            </a:pPr>
            <a:r>
              <a:rPr lang="en-US" sz="2000" b="1" dirty="0" smtClean="0"/>
              <a:t>Presented the ISOLTRAP setup and possibilities </a:t>
            </a:r>
            <a:endParaRPr lang="en-US" sz="2000" b="1" dirty="0"/>
          </a:p>
          <a:p>
            <a:pPr marL="342900" indent="-342900">
              <a:buFontTx/>
              <a:buChar char="-"/>
            </a:pPr>
            <a:endParaRPr lang="en-US" sz="1200" b="1" dirty="0" smtClean="0"/>
          </a:p>
          <a:p>
            <a:r>
              <a:rPr lang="en-US" sz="2000" b="1" dirty="0" smtClean="0">
                <a:solidFill>
                  <a:srgbClr val="0070C0"/>
                </a:solidFill>
              </a:rPr>
              <a:t>Physics:</a:t>
            </a:r>
            <a:endParaRPr lang="en-US" sz="2000" b="1" dirty="0">
              <a:solidFill>
                <a:srgbClr val="0070C0"/>
              </a:solidFill>
            </a:endParaRPr>
          </a:p>
          <a:p>
            <a:endParaRPr lang="en-US" sz="1200" b="1" dirty="0" smtClean="0"/>
          </a:p>
          <a:p>
            <a:pPr marL="342900" indent="-342900">
              <a:buFontTx/>
              <a:buChar char="-"/>
            </a:pPr>
            <a:r>
              <a:rPr lang="en-US" sz="2000" b="1" dirty="0" smtClean="0"/>
              <a:t>Impact in the r-process with neutron-rich </a:t>
            </a:r>
            <a:r>
              <a:rPr lang="en-US" sz="2000" b="1" baseline="30000" dirty="0" smtClean="0"/>
              <a:t>129-131</a:t>
            </a:r>
            <a:r>
              <a:rPr lang="en-US" sz="2000" b="1" dirty="0" smtClean="0"/>
              <a:t>Cd</a:t>
            </a:r>
          </a:p>
          <a:p>
            <a:pPr marL="342900" indent="-342900">
              <a:buFontTx/>
              <a:buChar char="-"/>
            </a:pPr>
            <a:endParaRPr lang="en-US" sz="2000" b="1" dirty="0" smtClean="0"/>
          </a:p>
          <a:p>
            <a:pPr marL="342900" indent="-342900">
              <a:buFontTx/>
              <a:buChar char="-"/>
            </a:pPr>
            <a:r>
              <a:rPr lang="en-US" sz="2000" b="1" dirty="0" smtClean="0"/>
              <a:t>Improvements in HFB calculations with </a:t>
            </a:r>
            <a:r>
              <a:rPr lang="en-US" sz="2000" b="1" baseline="30000" dirty="0" smtClean="0"/>
              <a:t>101-103</a:t>
            </a:r>
            <a:r>
              <a:rPr lang="en-US" sz="2000" b="1" dirty="0" smtClean="0"/>
              <a:t>Sr and </a:t>
            </a:r>
            <a:r>
              <a:rPr lang="en-US" sz="2000" b="1" baseline="30000" dirty="0" smtClean="0"/>
              <a:t>100-102</a:t>
            </a:r>
            <a:r>
              <a:rPr lang="en-US" sz="2000" b="1" dirty="0" smtClean="0"/>
              <a:t>Rb</a:t>
            </a:r>
            <a:endParaRPr lang="en-US" sz="2000" b="1" dirty="0"/>
          </a:p>
          <a:p>
            <a:pPr marL="342900" indent="-342900">
              <a:buFontTx/>
              <a:buChar char="-"/>
            </a:pPr>
            <a:endParaRPr lang="en-US" sz="2000" b="1" dirty="0"/>
          </a:p>
          <a:p>
            <a:pPr marL="342900" indent="-342900">
              <a:buFontTx/>
              <a:buChar char="-"/>
            </a:pPr>
            <a:r>
              <a:rPr lang="en-US" sz="2000" b="1" dirty="0" smtClean="0"/>
              <a:t>Enhancement </a:t>
            </a:r>
            <a:r>
              <a:rPr lang="en-US" sz="2000" b="1" dirty="0" smtClean="0"/>
              <a:t>of the trend of neutron-rich chromium </a:t>
            </a:r>
            <a:r>
              <a:rPr lang="en-US" sz="2000" b="1" baseline="30000" dirty="0" smtClean="0"/>
              <a:t>56-59</a:t>
            </a:r>
            <a:r>
              <a:rPr lang="en-US" sz="2000" b="1" dirty="0" smtClean="0"/>
              <a:t>Cr</a:t>
            </a:r>
          </a:p>
          <a:p>
            <a:pPr marL="342900" indent="-342900">
              <a:buFontTx/>
              <a:buChar char="-"/>
            </a:pPr>
            <a:endParaRPr lang="en-US" sz="1200" b="1" dirty="0"/>
          </a:p>
          <a:p>
            <a:r>
              <a:rPr lang="en-US" sz="2000" b="1" dirty="0" smtClean="0">
                <a:solidFill>
                  <a:srgbClr val="0070C0"/>
                </a:solidFill>
              </a:rPr>
              <a:t>Outlook:</a:t>
            </a:r>
            <a:endParaRPr lang="en-US" sz="2000" b="1" dirty="0">
              <a:solidFill>
                <a:srgbClr val="0070C0"/>
              </a:solidFill>
            </a:endParaRPr>
          </a:p>
          <a:p>
            <a:endParaRPr lang="en-US" sz="1200" b="1" dirty="0"/>
          </a:p>
          <a:p>
            <a:pPr marL="342900" indent="-342900">
              <a:buFontTx/>
              <a:buChar char="-"/>
            </a:pPr>
            <a:r>
              <a:rPr lang="en-US" sz="2000" b="1" dirty="0" smtClean="0"/>
              <a:t>New techniques with a position sensitive detector will be installed to get a better precision</a:t>
            </a:r>
          </a:p>
          <a:p>
            <a:pPr marL="342900" indent="-342900">
              <a:buFontTx/>
              <a:buChar char="-"/>
            </a:pPr>
            <a:endParaRPr lang="en-US" sz="2000" b="1" dirty="0" smtClean="0"/>
          </a:p>
          <a:p>
            <a:pPr marL="342900" indent="-342900">
              <a:buFontTx/>
              <a:buChar char="-"/>
            </a:pPr>
            <a:r>
              <a:rPr lang="en-US" sz="2000" b="1" dirty="0" smtClean="0"/>
              <a:t>Decay spectroscopy after ion selection with our traps at ISOLTRAP</a:t>
            </a:r>
            <a:endParaRPr lang="en-US" sz="2000" b="1" dirty="0" smtClean="0"/>
          </a:p>
          <a:p>
            <a:pPr marL="342900" indent="-342900">
              <a:buFontTx/>
              <a:buChar char="-"/>
            </a:pPr>
            <a:endParaRPr lang="en-US" sz="2000" b="1" dirty="0" smtClean="0"/>
          </a:p>
        </p:txBody>
      </p:sp>
      <p:sp>
        <p:nvSpPr>
          <p:cNvPr id="7" name="Textfeld 5"/>
          <p:cNvSpPr txBox="1"/>
          <p:nvPr/>
        </p:nvSpPr>
        <p:spPr>
          <a:xfrm>
            <a:off x="8719630" y="6505599"/>
            <a:ext cx="424370" cy="307777"/>
          </a:xfrm>
          <a:prstGeom prst="rect">
            <a:avLst/>
          </a:prstGeom>
          <a:noFill/>
        </p:spPr>
        <p:txBody>
          <a:bodyPr wrap="square" rtlCol="0">
            <a:spAutoFit/>
          </a:bodyPr>
          <a:lstStyle/>
          <a:p>
            <a:r>
              <a:rPr lang="en-US" sz="1400" dirty="0" smtClean="0">
                <a:solidFill>
                  <a:srgbClr val="0070C0"/>
                </a:solidFill>
              </a:rPr>
              <a:t>15</a:t>
            </a:r>
            <a:endParaRPr lang="en-US" sz="1400" dirty="0">
              <a:solidFill>
                <a:srgbClr val="0070C0"/>
              </a:solidFill>
            </a:endParaRPr>
          </a:p>
        </p:txBody>
      </p:sp>
      <p:sp>
        <p:nvSpPr>
          <p:cNvPr id="8"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Tree>
    <p:extLst>
      <p:ext uri="{BB962C8B-B14F-4D97-AF65-F5344CB8AC3E}">
        <p14:creationId xmlns:p14="http://schemas.microsoft.com/office/powerpoint/2010/main" val="246792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99392"/>
            <a:ext cx="7772400" cy="1470025"/>
          </a:xfrm>
        </p:spPr>
        <p:txBody>
          <a:bodyPr>
            <a:normAutofit/>
          </a:bodyPr>
          <a:lstStyle/>
          <a:p>
            <a:pPr algn="l"/>
            <a:r>
              <a:rPr lang="de-DE" sz="4300" dirty="0" smtClean="0">
                <a:solidFill>
                  <a:srgbClr val="0033CC"/>
                </a:solidFill>
              </a:rPr>
              <a:t>Outline</a:t>
            </a:r>
            <a:endParaRPr lang="en-US" sz="4300" dirty="0">
              <a:solidFill>
                <a:srgbClr val="0033CC"/>
              </a:solidFill>
            </a:endParaRPr>
          </a:p>
        </p:txBody>
      </p:sp>
      <p:sp>
        <p:nvSpPr>
          <p:cNvPr id="3" name="Textfeld 2"/>
          <p:cNvSpPr txBox="1"/>
          <p:nvPr/>
        </p:nvSpPr>
        <p:spPr>
          <a:xfrm>
            <a:off x="683568" y="1412776"/>
            <a:ext cx="7920880" cy="5401479"/>
          </a:xfrm>
          <a:prstGeom prst="rect">
            <a:avLst/>
          </a:prstGeom>
          <a:noFill/>
        </p:spPr>
        <p:txBody>
          <a:bodyPr wrap="square" rtlCol="0">
            <a:spAutoFit/>
          </a:bodyPr>
          <a:lstStyle/>
          <a:p>
            <a:r>
              <a:rPr lang="en-US" sz="2000" b="1" dirty="0" smtClean="0">
                <a:solidFill>
                  <a:srgbClr val="0070C0"/>
                </a:solidFill>
              </a:rPr>
              <a:t>Motivation</a:t>
            </a:r>
          </a:p>
          <a:p>
            <a:endParaRPr lang="en-US" sz="2000" b="1" dirty="0">
              <a:solidFill>
                <a:srgbClr val="0070C0"/>
              </a:solidFill>
            </a:endParaRPr>
          </a:p>
          <a:p>
            <a:r>
              <a:rPr lang="en-US" sz="2000" b="1" dirty="0" smtClean="0">
                <a:solidFill>
                  <a:srgbClr val="0070C0"/>
                </a:solidFill>
              </a:rPr>
              <a:t>Setup</a:t>
            </a:r>
            <a:r>
              <a:rPr lang="en-US" sz="2000" b="1" dirty="0" smtClean="0"/>
              <a:t> </a:t>
            </a:r>
          </a:p>
          <a:p>
            <a:pPr marL="342900" indent="-342900">
              <a:buFontTx/>
              <a:buChar char="-"/>
            </a:pPr>
            <a:endParaRPr lang="en-US" sz="1000" b="1" dirty="0" smtClean="0"/>
          </a:p>
          <a:p>
            <a:pPr marL="342900" indent="-342900">
              <a:buFontTx/>
              <a:buChar char="-"/>
            </a:pPr>
            <a:r>
              <a:rPr lang="en-US" sz="2000" b="1" dirty="0" smtClean="0"/>
              <a:t>Overview of ISOLDE</a:t>
            </a:r>
          </a:p>
          <a:p>
            <a:pPr marL="342900" indent="-342900">
              <a:buFontTx/>
              <a:buChar char="-"/>
            </a:pPr>
            <a:endParaRPr lang="en-US" sz="1000" b="1" dirty="0" smtClean="0"/>
          </a:p>
          <a:p>
            <a:pPr marL="342900" indent="-342900">
              <a:buFontTx/>
              <a:buChar char="-"/>
            </a:pPr>
            <a:r>
              <a:rPr lang="en-US" sz="2000" b="1" dirty="0" smtClean="0"/>
              <a:t>ISOLTRAP-Tools:</a:t>
            </a:r>
          </a:p>
          <a:p>
            <a:pPr marL="800100" lvl="2" indent="-342900">
              <a:buFont typeface="Arial" panose="020B0604020202020204" pitchFamily="34" charset="0"/>
              <a:buChar char="•"/>
            </a:pPr>
            <a:r>
              <a:rPr lang="en-US" sz="2000" b="1" dirty="0"/>
              <a:t>Multi Reflection Time-of-Flight </a:t>
            </a:r>
            <a:r>
              <a:rPr lang="en-US" sz="2000" b="1" dirty="0" smtClean="0"/>
              <a:t>Separator/Spectrometer (MR-ToF)</a:t>
            </a:r>
            <a:endParaRPr lang="en-US" sz="2000" b="1" dirty="0"/>
          </a:p>
          <a:p>
            <a:pPr marL="800100" lvl="1" indent="-342900">
              <a:buFont typeface="Arial" panose="020B0604020202020204" pitchFamily="34" charset="0"/>
              <a:buChar char="•"/>
            </a:pPr>
            <a:r>
              <a:rPr lang="en-US" sz="2000" b="1" dirty="0" smtClean="0"/>
              <a:t>Precision Penning-Traps</a:t>
            </a:r>
          </a:p>
          <a:p>
            <a:endParaRPr lang="en-US" sz="1500" b="1" dirty="0" smtClean="0">
              <a:solidFill>
                <a:srgbClr val="0070C0"/>
              </a:solidFill>
            </a:endParaRPr>
          </a:p>
          <a:p>
            <a:r>
              <a:rPr lang="en-US" sz="2000" b="1" dirty="0" smtClean="0">
                <a:solidFill>
                  <a:srgbClr val="0070C0"/>
                </a:solidFill>
              </a:rPr>
              <a:t>Results and physics</a:t>
            </a:r>
          </a:p>
          <a:p>
            <a:endParaRPr lang="en-US" sz="1500" b="1" dirty="0" smtClean="0"/>
          </a:p>
          <a:p>
            <a:pPr marL="342900" indent="-342900">
              <a:buFontTx/>
              <a:buChar char="-"/>
            </a:pPr>
            <a:r>
              <a:rPr lang="en-US" sz="2000" b="1" dirty="0" smtClean="0"/>
              <a:t>Neutron-rich cadmium isotopes</a:t>
            </a:r>
          </a:p>
          <a:p>
            <a:pPr marL="342900" indent="-342900">
              <a:buFontTx/>
              <a:buChar char="-"/>
            </a:pPr>
            <a:endParaRPr lang="en-US" sz="1000" b="1" dirty="0" smtClean="0"/>
          </a:p>
          <a:p>
            <a:pPr marL="342900" indent="-342900">
              <a:buFontTx/>
              <a:buChar char="-"/>
            </a:pPr>
            <a:r>
              <a:rPr lang="en-US" sz="2000" b="1" dirty="0" smtClean="0"/>
              <a:t>Studies of neutron-rich A </a:t>
            </a:r>
            <a:r>
              <a:rPr lang="en-GB" sz="2000" b="1" dirty="0"/>
              <a:t>≈ </a:t>
            </a:r>
            <a:r>
              <a:rPr lang="en-GB" sz="2000" b="1" dirty="0" smtClean="0"/>
              <a:t>100 nuclides</a:t>
            </a:r>
          </a:p>
          <a:p>
            <a:pPr marL="342900" indent="-342900">
              <a:buFontTx/>
              <a:buChar char="-"/>
            </a:pPr>
            <a:endParaRPr lang="en-GB" sz="1000" b="1" dirty="0"/>
          </a:p>
          <a:p>
            <a:pPr marL="342900" indent="-342900">
              <a:buFontTx/>
              <a:buChar char="-"/>
            </a:pPr>
            <a:r>
              <a:rPr lang="en-GB" sz="2000" b="1" dirty="0" smtClean="0"/>
              <a:t>Neutron-rich chromium masses</a:t>
            </a:r>
            <a:endParaRPr lang="en-US" sz="2000" b="1" dirty="0"/>
          </a:p>
          <a:p>
            <a:pPr marL="342900" indent="-342900">
              <a:buFontTx/>
              <a:buChar char="-"/>
            </a:pPr>
            <a:endParaRPr lang="en-US" sz="1500" b="1" dirty="0" smtClean="0"/>
          </a:p>
          <a:p>
            <a:r>
              <a:rPr lang="en-GB" sz="2000" b="1" dirty="0" smtClean="0">
                <a:solidFill>
                  <a:srgbClr val="0070C0"/>
                </a:solidFill>
              </a:rPr>
              <a:t>Conclusions</a:t>
            </a:r>
            <a:endParaRPr lang="en-US" sz="2000" b="1" dirty="0">
              <a:solidFill>
                <a:srgbClr val="0070C0"/>
              </a:solidFill>
            </a:endParaRPr>
          </a:p>
          <a:p>
            <a:endParaRPr lang="en-US" sz="2000"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2297" y="156185"/>
            <a:ext cx="1099939" cy="791031"/>
          </a:xfrm>
          <a:prstGeom prst="rect">
            <a:avLst/>
          </a:prstGeom>
        </p:spPr>
      </p:pic>
      <p:sp>
        <p:nvSpPr>
          <p:cNvPr id="7"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2</a:t>
            </a:r>
            <a:endParaRPr lang="en-US" sz="1400" dirty="0">
              <a:solidFill>
                <a:srgbClr val="0070C0"/>
              </a:solidFill>
            </a:endParaRPr>
          </a:p>
        </p:txBody>
      </p:sp>
      <p:sp>
        <p:nvSpPr>
          <p:cNvPr id="8"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Tree>
    <p:extLst>
      <p:ext uri="{BB962C8B-B14F-4D97-AF65-F5344CB8AC3E}">
        <p14:creationId xmlns:p14="http://schemas.microsoft.com/office/powerpoint/2010/main" val="1813052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8"/>
          <p:cNvSpPr txBox="1">
            <a:spLocks noChangeArrowheads="1"/>
          </p:cNvSpPr>
          <p:nvPr/>
        </p:nvSpPr>
        <p:spPr bwMode="auto">
          <a:xfrm>
            <a:off x="2322472" y="1010486"/>
            <a:ext cx="6821527" cy="1569660"/>
          </a:xfrm>
          <a:prstGeom prst="rect">
            <a:avLst/>
          </a:prstGeom>
          <a:noFill/>
          <a:ln w="9525">
            <a:noFill/>
            <a:miter lim="800000"/>
            <a:headEnd/>
            <a:tailEnd/>
          </a:ln>
        </p:spPr>
        <p:txBody>
          <a:bodyPr wrap="square">
            <a:spAutoFit/>
          </a:bodyPr>
          <a:lstStyle/>
          <a:p>
            <a:r>
              <a:rPr lang="de-DE" sz="1600" dirty="0" smtClean="0">
                <a:solidFill>
                  <a:prstClr val="black"/>
                </a:solidFill>
              </a:rPr>
              <a:t>N. Althubiti, P. Ascher, </a:t>
            </a:r>
            <a:r>
              <a:rPr lang="de-DE" sz="1600" dirty="0">
                <a:solidFill>
                  <a:prstClr val="black"/>
                </a:solidFill>
              </a:rPr>
              <a:t>G. </a:t>
            </a:r>
            <a:r>
              <a:rPr lang="de-DE" sz="1600" dirty="0" smtClean="0">
                <a:solidFill>
                  <a:prstClr val="black"/>
                </a:solidFill>
              </a:rPr>
              <a:t>Audi, </a:t>
            </a:r>
            <a:r>
              <a:rPr lang="de-DE" sz="1600" b="1" dirty="0">
                <a:solidFill>
                  <a:srgbClr val="FF0000"/>
                </a:solidFill>
              </a:rPr>
              <a:t>D. </a:t>
            </a:r>
            <a:r>
              <a:rPr lang="de-DE" sz="1600" b="1" dirty="0" smtClean="0">
                <a:solidFill>
                  <a:srgbClr val="FF0000"/>
                </a:solidFill>
              </a:rPr>
              <a:t>Atanasov</a:t>
            </a:r>
            <a:r>
              <a:rPr lang="de-DE" sz="1600" dirty="0" smtClean="0"/>
              <a:t>,</a:t>
            </a:r>
            <a:r>
              <a:rPr lang="de-DE" sz="1600" b="1" dirty="0" smtClean="0">
                <a:solidFill>
                  <a:srgbClr val="FF0000"/>
                </a:solidFill>
              </a:rPr>
              <a:t> </a:t>
            </a:r>
            <a:r>
              <a:rPr lang="de-DE" sz="1600" dirty="0">
                <a:solidFill>
                  <a:prstClr val="black"/>
                </a:solidFill>
              </a:rPr>
              <a:t>D. </a:t>
            </a:r>
            <a:r>
              <a:rPr lang="de-DE" sz="1600" dirty="0" smtClean="0">
                <a:solidFill>
                  <a:prstClr val="black"/>
                </a:solidFill>
              </a:rPr>
              <a:t>Beck,</a:t>
            </a:r>
            <a:r>
              <a:rPr lang="de-DE" sz="1600" dirty="0" smtClean="0"/>
              <a:t> </a:t>
            </a:r>
            <a:r>
              <a:rPr lang="de-DE" sz="1600" dirty="0" smtClean="0">
                <a:solidFill>
                  <a:prstClr val="black"/>
                </a:solidFill>
              </a:rPr>
              <a:t>K. </a:t>
            </a:r>
            <a:r>
              <a:rPr lang="de-DE" sz="1600" dirty="0">
                <a:solidFill>
                  <a:prstClr val="black"/>
                </a:solidFill>
              </a:rPr>
              <a:t>Blaum, G. </a:t>
            </a:r>
            <a:r>
              <a:rPr lang="de-DE" sz="1600" dirty="0" smtClean="0">
                <a:solidFill>
                  <a:prstClr val="black"/>
                </a:solidFill>
              </a:rPr>
              <a:t>Bollen</a:t>
            </a:r>
            <a:r>
              <a:rPr lang="de-DE" sz="1600" dirty="0" smtClean="0"/>
              <a:t>,         Ch</a:t>
            </a:r>
            <a:r>
              <a:rPr lang="de-DE" sz="1600" dirty="0"/>
              <a:t>. </a:t>
            </a:r>
            <a:r>
              <a:rPr lang="de-DE" sz="1600" dirty="0" smtClean="0"/>
              <a:t>Borgmann, </a:t>
            </a:r>
            <a:r>
              <a:rPr lang="de-DE" sz="1600" dirty="0" smtClean="0">
                <a:solidFill>
                  <a:prstClr val="black"/>
                </a:solidFill>
              </a:rPr>
              <a:t>M</a:t>
            </a:r>
            <a:r>
              <a:rPr lang="de-DE" sz="1600" dirty="0">
                <a:solidFill>
                  <a:prstClr val="black"/>
                </a:solidFill>
              </a:rPr>
              <a:t>. Breitenfeldt, R. B. Cakirli, T. </a:t>
            </a:r>
            <a:r>
              <a:rPr lang="de-DE" sz="1600" dirty="0" smtClean="0">
                <a:solidFill>
                  <a:prstClr val="black"/>
                </a:solidFill>
              </a:rPr>
              <a:t>Cocolios, S. Eliseev, T. Eronen,             S. George</a:t>
            </a:r>
            <a:r>
              <a:rPr lang="de-DE" sz="1600" dirty="0"/>
              <a:t>, </a:t>
            </a:r>
            <a:r>
              <a:rPr lang="de-DE" sz="1600" dirty="0">
                <a:solidFill>
                  <a:prstClr val="black"/>
                </a:solidFill>
              </a:rPr>
              <a:t>F. Herfurth, </a:t>
            </a:r>
            <a:r>
              <a:rPr lang="de-DE" sz="1600" dirty="0" smtClean="0">
                <a:solidFill>
                  <a:prstClr val="black"/>
                </a:solidFill>
              </a:rPr>
              <a:t>A</a:t>
            </a:r>
            <a:r>
              <a:rPr lang="de-DE" sz="1600" dirty="0">
                <a:solidFill>
                  <a:prstClr val="black"/>
                </a:solidFill>
              </a:rPr>
              <a:t>. Herlert, </a:t>
            </a:r>
            <a:r>
              <a:rPr lang="de-DE" sz="1600" dirty="0" smtClean="0"/>
              <a:t>D</a:t>
            </a:r>
            <a:r>
              <a:rPr lang="de-DE" sz="1600" dirty="0"/>
              <a:t>. </a:t>
            </a:r>
            <a:r>
              <a:rPr lang="de-DE" sz="1600" dirty="0" smtClean="0"/>
              <a:t>Kisler,</a:t>
            </a:r>
            <a:r>
              <a:rPr lang="de-DE" sz="1600" dirty="0">
                <a:solidFill>
                  <a:prstClr val="black"/>
                </a:solidFill>
              </a:rPr>
              <a:t> M. Kowalska, </a:t>
            </a:r>
            <a:r>
              <a:rPr lang="de-DE" sz="1600" dirty="0" smtClean="0"/>
              <a:t>S</a:t>
            </a:r>
            <a:r>
              <a:rPr lang="de-DE" sz="1600" dirty="0"/>
              <a:t>. Kreim, </a:t>
            </a:r>
            <a:r>
              <a:rPr lang="de-DE" sz="1600" dirty="0" smtClean="0">
                <a:solidFill>
                  <a:prstClr val="black"/>
                </a:solidFill>
              </a:rPr>
              <a:t>J</a:t>
            </a:r>
            <a:r>
              <a:rPr lang="de-DE" sz="1600" dirty="0">
                <a:solidFill>
                  <a:prstClr val="black"/>
                </a:solidFill>
              </a:rPr>
              <a:t>. Kluge, </a:t>
            </a:r>
            <a:r>
              <a:rPr lang="de-DE" sz="1600" dirty="0" smtClean="0">
                <a:solidFill>
                  <a:prstClr val="black"/>
                </a:solidFill>
              </a:rPr>
              <a:t>      Yu</a:t>
            </a:r>
            <a:r>
              <a:rPr lang="de-DE" sz="1600" dirty="0">
                <a:solidFill>
                  <a:prstClr val="black"/>
                </a:solidFill>
              </a:rPr>
              <a:t>. A. </a:t>
            </a:r>
            <a:r>
              <a:rPr lang="de-DE" sz="1600" dirty="0" smtClean="0">
                <a:solidFill>
                  <a:prstClr val="black"/>
                </a:solidFill>
              </a:rPr>
              <a:t>Litvinov,  </a:t>
            </a:r>
            <a:r>
              <a:rPr lang="de-DE" sz="1600" dirty="0" smtClean="0"/>
              <a:t>D</a:t>
            </a:r>
            <a:r>
              <a:rPr lang="de-DE" sz="1600" dirty="0"/>
              <a:t>. Lunney</a:t>
            </a:r>
            <a:r>
              <a:rPr lang="de-DE" sz="1600" dirty="0">
                <a:solidFill>
                  <a:prstClr val="black"/>
                </a:solidFill>
              </a:rPr>
              <a:t>, </a:t>
            </a:r>
            <a:r>
              <a:rPr lang="de-DE" sz="1600" b="1" dirty="0">
                <a:solidFill>
                  <a:srgbClr val="FF0000"/>
                </a:solidFill>
              </a:rPr>
              <a:t>V. Manea</a:t>
            </a:r>
            <a:r>
              <a:rPr lang="de-DE" sz="1600" dirty="0"/>
              <a:t>,</a:t>
            </a:r>
            <a:r>
              <a:rPr lang="de-DE" sz="1600" dirty="0">
                <a:solidFill>
                  <a:srgbClr val="FF0000"/>
                </a:solidFill>
              </a:rPr>
              <a:t> </a:t>
            </a:r>
            <a:r>
              <a:rPr lang="de-DE" sz="1600" dirty="0">
                <a:solidFill>
                  <a:prstClr val="black"/>
                </a:solidFill>
              </a:rPr>
              <a:t>E. Minaya-Ramirez, </a:t>
            </a:r>
            <a:r>
              <a:rPr lang="de-DE" sz="1600" dirty="0" smtClean="0">
                <a:solidFill>
                  <a:prstClr val="black"/>
                </a:solidFill>
              </a:rPr>
              <a:t>M. Mougeot, S. Naimi,</a:t>
            </a:r>
            <a:r>
              <a:rPr lang="de-DE" sz="1600" dirty="0" smtClean="0"/>
              <a:t> </a:t>
            </a:r>
            <a:r>
              <a:rPr lang="de-DE" sz="1600" dirty="0">
                <a:solidFill>
                  <a:prstClr val="black"/>
                </a:solidFill>
              </a:rPr>
              <a:t>D. Neidherr, </a:t>
            </a:r>
            <a:r>
              <a:rPr lang="de-DE" sz="1600" dirty="0" smtClean="0"/>
              <a:t>M</a:t>
            </a:r>
            <a:r>
              <a:rPr lang="de-DE" sz="1600" dirty="0"/>
              <a:t>. Rosenbusch</a:t>
            </a:r>
            <a:r>
              <a:rPr lang="de-DE" sz="1600" dirty="0">
                <a:solidFill>
                  <a:prstClr val="black"/>
                </a:solidFill>
              </a:rPr>
              <a:t>, </a:t>
            </a:r>
            <a:r>
              <a:rPr lang="de-DE" sz="1600" dirty="0" smtClean="0">
                <a:solidFill>
                  <a:prstClr val="black"/>
                </a:solidFill>
              </a:rPr>
              <a:t> A. de Roubin, L</a:t>
            </a:r>
            <a:r>
              <a:rPr lang="de-DE" sz="1600" dirty="0">
                <a:solidFill>
                  <a:prstClr val="black"/>
                </a:solidFill>
              </a:rPr>
              <a:t>. </a:t>
            </a:r>
            <a:r>
              <a:rPr lang="de-DE" sz="1600" dirty="0" smtClean="0">
                <a:solidFill>
                  <a:prstClr val="black"/>
                </a:solidFill>
              </a:rPr>
              <a:t>Schweikhard</a:t>
            </a:r>
            <a:r>
              <a:rPr lang="de-DE" sz="1600" dirty="0" smtClean="0"/>
              <a:t>, </a:t>
            </a:r>
            <a:r>
              <a:rPr lang="de-DE" sz="1600" b="1" dirty="0" smtClean="0">
                <a:solidFill>
                  <a:srgbClr val="FF0000"/>
                </a:solidFill>
              </a:rPr>
              <a:t>F</a:t>
            </a:r>
            <a:r>
              <a:rPr lang="de-DE" sz="1600" b="1" dirty="0">
                <a:solidFill>
                  <a:srgbClr val="FF0000"/>
                </a:solidFill>
              </a:rPr>
              <a:t>. </a:t>
            </a:r>
            <a:r>
              <a:rPr lang="de-DE" sz="1600" b="1" dirty="0" smtClean="0">
                <a:solidFill>
                  <a:srgbClr val="FF0000"/>
                </a:solidFill>
              </a:rPr>
              <a:t>Wienholtz</a:t>
            </a:r>
            <a:r>
              <a:rPr lang="de-DE" sz="1600" dirty="0" smtClean="0"/>
              <a:t>,</a:t>
            </a:r>
            <a:r>
              <a:rPr lang="de-DE" sz="1600" b="1" dirty="0" smtClean="0">
                <a:solidFill>
                  <a:srgbClr val="FF0000"/>
                </a:solidFill>
              </a:rPr>
              <a:t> </a:t>
            </a:r>
            <a:r>
              <a:rPr lang="de-DE" sz="1600" dirty="0">
                <a:solidFill>
                  <a:prstClr val="black"/>
                </a:solidFill>
              </a:rPr>
              <a:t>M. </a:t>
            </a:r>
            <a:r>
              <a:rPr lang="de-DE" sz="1600" dirty="0" smtClean="0">
                <a:solidFill>
                  <a:prstClr val="black"/>
                </a:solidFill>
              </a:rPr>
              <a:t>Wang, </a:t>
            </a:r>
            <a:r>
              <a:rPr lang="de-DE" sz="1600" b="1" dirty="0" smtClean="0">
                <a:solidFill>
                  <a:srgbClr val="FF0000"/>
                </a:solidFill>
              </a:rPr>
              <a:t>A</a:t>
            </a:r>
            <a:r>
              <a:rPr lang="de-DE" sz="1600" b="1" dirty="0">
                <a:solidFill>
                  <a:srgbClr val="FF0000"/>
                </a:solidFill>
              </a:rPr>
              <a:t>. Welker</a:t>
            </a:r>
            <a:r>
              <a:rPr lang="de-DE" sz="1600" dirty="0">
                <a:solidFill>
                  <a:prstClr val="black"/>
                </a:solidFill>
              </a:rPr>
              <a:t>, </a:t>
            </a:r>
            <a:r>
              <a:rPr lang="de-DE" sz="1600" dirty="0" smtClean="0"/>
              <a:t>R</a:t>
            </a:r>
            <a:r>
              <a:rPr lang="de-DE" sz="1600" dirty="0"/>
              <a:t>. </a:t>
            </a:r>
            <a:r>
              <a:rPr lang="de-DE" sz="1600" dirty="0" smtClean="0"/>
              <a:t>Wolf</a:t>
            </a:r>
            <a:r>
              <a:rPr lang="de-DE" sz="1600" dirty="0" smtClean="0">
                <a:solidFill>
                  <a:prstClr val="black"/>
                </a:solidFill>
              </a:rPr>
              <a:t>, K</a:t>
            </a:r>
            <a:r>
              <a:rPr lang="de-DE" sz="1600" dirty="0">
                <a:solidFill>
                  <a:prstClr val="black"/>
                </a:solidFill>
              </a:rPr>
              <a:t>. </a:t>
            </a:r>
            <a:r>
              <a:rPr lang="de-DE" sz="1600" dirty="0" smtClean="0">
                <a:solidFill>
                  <a:prstClr val="black"/>
                </a:solidFill>
              </a:rPr>
              <a:t>Zuber, S. Schwarz</a:t>
            </a:r>
          </a:p>
        </p:txBody>
      </p:sp>
      <p:sp>
        <p:nvSpPr>
          <p:cNvPr id="2" name="Titel 1"/>
          <p:cNvSpPr>
            <a:spLocks noGrp="1"/>
          </p:cNvSpPr>
          <p:nvPr>
            <p:ph type="title"/>
          </p:nvPr>
        </p:nvSpPr>
        <p:spPr/>
        <p:txBody>
          <a:bodyPr>
            <a:normAutofit/>
          </a:bodyPr>
          <a:lstStyle/>
          <a:p>
            <a:r>
              <a:rPr lang="de-DE" sz="3000" b="1" dirty="0" smtClean="0"/>
              <a:t>Acknowledgements</a:t>
            </a:r>
            <a:endParaRPr lang="de-DE" sz="3000" b="1" dirty="0"/>
          </a:p>
        </p:txBody>
      </p:sp>
      <p:pic>
        <p:nvPicPr>
          <p:cNvPr id="6" name="Picture 9" descr="gsi"/>
          <p:cNvPicPr>
            <a:picLocks noChangeAspect="1" noChangeArrowheads="1"/>
          </p:cNvPicPr>
          <p:nvPr/>
        </p:nvPicPr>
        <p:blipFill>
          <a:blip r:embed="rId3" cstate="print"/>
          <a:srcRect/>
          <a:stretch>
            <a:fillRect/>
          </a:stretch>
        </p:blipFill>
        <p:spPr bwMode="auto">
          <a:xfrm>
            <a:off x="2743200" y="3880013"/>
            <a:ext cx="1440350" cy="768187"/>
          </a:xfrm>
          <a:prstGeom prst="rect">
            <a:avLst/>
          </a:prstGeom>
          <a:solidFill>
            <a:schemeClr val="bg1"/>
          </a:solidFill>
          <a:ln w="9525">
            <a:noFill/>
            <a:miter lim="800000"/>
            <a:headEnd/>
            <a:tailEnd/>
          </a:ln>
        </p:spPr>
      </p:pic>
      <p:pic>
        <p:nvPicPr>
          <p:cNvPr id="7" name="Picture 10" descr="mpiktextbiglogo"/>
          <p:cNvPicPr>
            <a:picLocks noChangeAspect="1" noChangeArrowheads="1"/>
          </p:cNvPicPr>
          <p:nvPr/>
        </p:nvPicPr>
        <p:blipFill>
          <a:blip r:embed="rId4" cstate="print"/>
          <a:srcRect/>
          <a:stretch>
            <a:fillRect/>
          </a:stretch>
        </p:blipFill>
        <p:spPr bwMode="auto">
          <a:xfrm>
            <a:off x="2870886" y="2908918"/>
            <a:ext cx="1143023" cy="965718"/>
          </a:xfrm>
          <a:prstGeom prst="rect">
            <a:avLst/>
          </a:prstGeom>
          <a:noFill/>
          <a:ln w="9525">
            <a:noFill/>
            <a:miter lim="800000"/>
            <a:headEnd/>
            <a:tailEnd/>
          </a:ln>
        </p:spPr>
      </p:pic>
      <p:pic>
        <p:nvPicPr>
          <p:cNvPr id="8" name="Picture 11" descr="MPG (gruen auf weiss, 200 Punkte)"/>
          <p:cNvPicPr>
            <a:picLocks noChangeAspect="1" noChangeArrowheads="1"/>
          </p:cNvPicPr>
          <p:nvPr/>
        </p:nvPicPr>
        <p:blipFill>
          <a:blip r:embed="rId5" cstate="print"/>
          <a:srcRect/>
          <a:stretch>
            <a:fillRect/>
          </a:stretch>
        </p:blipFill>
        <p:spPr bwMode="auto">
          <a:xfrm>
            <a:off x="4013909" y="2978636"/>
            <a:ext cx="826282" cy="826282"/>
          </a:xfrm>
          <a:prstGeom prst="rect">
            <a:avLst/>
          </a:prstGeom>
          <a:noFill/>
          <a:ln w="12700">
            <a:noFill/>
            <a:miter lim="800000"/>
            <a:headEnd/>
            <a:tailEnd/>
          </a:ln>
        </p:spPr>
      </p:pic>
      <p:pic>
        <p:nvPicPr>
          <p:cNvPr id="10" name="Picture 16"/>
          <p:cNvPicPr>
            <a:picLocks noChangeAspect="1" noChangeArrowheads="1"/>
          </p:cNvPicPr>
          <p:nvPr/>
        </p:nvPicPr>
        <p:blipFill>
          <a:blip r:embed="rId6" cstate="print"/>
          <a:srcRect l="749" t="22565" r="81543" b="68983"/>
          <a:stretch>
            <a:fillRect/>
          </a:stretch>
        </p:blipFill>
        <p:spPr bwMode="auto">
          <a:xfrm>
            <a:off x="4078959" y="3918654"/>
            <a:ext cx="1649532" cy="461319"/>
          </a:xfrm>
          <a:prstGeom prst="rect">
            <a:avLst/>
          </a:prstGeom>
          <a:noFill/>
          <a:ln w="9525">
            <a:noFill/>
            <a:miter lim="800000"/>
            <a:headEnd/>
            <a:tailEnd/>
          </a:ln>
        </p:spPr>
      </p:pic>
      <p:pic>
        <p:nvPicPr>
          <p:cNvPr id="13" name="Bild 2" descr="SignetFarbeneu"/>
          <p:cNvPicPr>
            <a:picLocks noChangeAspect="1" noChangeArrowheads="1"/>
          </p:cNvPicPr>
          <p:nvPr/>
        </p:nvPicPr>
        <p:blipFill>
          <a:blip r:embed="rId7" cstate="print"/>
          <a:srcRect r="16096"/>
          <a:stretch>
            <a:fillRect/>
          </a:stretch>
        </p:blipFill>
        <p:spPr bwMode="auto">
          <a:xfrm>
            <a:off x="4920526" y="3068833"/>
            <a:ext cx="1861274" cy="553750"/>
          </a:xfrm>
          <a:prstGeom prst="rect">
            <a:avLst/>
          </a:prstGeom>
          <a:noFill/>
          <a:ln w="9525">
            <a:noFill/>
            <a:miter lim="800000"/>
            <a:headEnd/>
            <a:tailEnd/>
          </a:ln>
        </p:spPr>
      </p:pic>
      <p:pic>
        <p:nvPicPr>
          <p:cNvPr id="16" name="Picture 2"/>
          <p:cNvPicPr>
            <a:picLocks noChangeAspect="1" noChangeArrowheads="1"/>
          </p:cNvPicPr>
          <p:nvPr/>
        </p:nvPicPr>
        <p:blipFill>
          <a:blip r:embed="rId8" cstate="print"/>
          <a:srcRect/>
          <a:stretch>
            <a:fillRect/>
          </a:stretch>
        </p:blipFill>
        <p:spPr bwMode="auto">
          <a:xfrm>
            <a:off x="6082" y="4827386"/>
            <a:ext cx="2316390" cy="504355"/>
          </a:xfrm>
          <a:prstGeom prst="rect">
            <a:avLst/>
          </a:prstGeom>
          <a:noFill/>
          <a:ln w="9525">
            <a:noFill/>
            <a:miter lim="800000"/>
            <a:headEnd/>
            <a:tailEnd/>
          </a:ln>
        </p:spPr>
      </p:pic>
      <p:sp>
        <p:nvSpPr>
          <p:cNvPr id="3" name="Rectangle 2"/>
          <p:cNvSpPr/>
          <p:nvPr/>
        </p:nvSpPr>
        <p:spPr>
          <a:xfrm>
            <a:off x="5029200" y="6373012"/>
            <a:ext cx="237566" cy="369332"/>
          </a:xfrm>
          <a:prstGeom prst="rect">
            <a:avLst/>
          </a:prstGeom>
        </p:spPr>
        <p:txBody>
          <a:bodyPr wrap="none">
            <a:spAutoFit/>
          </a:bodyPr>
          <a:lstStyle/>
          <a:p>
            <a:r>
              <a:rPr lang="de-DE" dirty="0" smtClean="0">
                <a:solidFill>
                  <a:prstClr val="black"/>
                </a:solidFill>
              </a:rPr>
              <a:t> </a:t>
            </a:r>
            <a:endParaRPr lang="en-GB" dirty="0"/>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8491" y="3759089"/>
            <a:ext cx="1286637" cy="764338"/>
          </a:xfrm>
          <a:prstGeom prst="rect">
            <a:avLst/>
          </a:prstGeom>
        </p:spPr>
      </p:pic>
      <p:pic>
        <p:nvPicPr>
          <p:cNvPr id="21" name="Grafik 17" descr="ENSAR_Logo.png"/>
          <p:cNvPicPr>
            <a:picLocks noChangeAspect="1"/>
          </p:cNvPicPr>
          <p:nvPr/>
        </p:nvPicPr>
        <p:blipFill>
          <a:blip r:embed="rId10" cstate="print"/>
          <a:srcRect r="10314" b="59564"/>
          <a:stretch>
            <a:fillRect/>
          </a:stretch>
        </p:blipFill>
        <p:spPr>
          <a:xfrm>
            <a:off x="7391401" y="5766671"/>
            <a:ext cx="1601418" cy="405529"/>
          </a:xfrm>
          <a:prstGeom prst="rect">
            <a:avLst/>
          </a:prstGeom>
        </p:spPr>
      </p:pic>
      <p:pic>
        <p:nvPicPr>
          <p:cNvPr id="23" name="Bild 2" descr="BMBF_CMYK_Gef_M_e.eps"/>
          <p:cNvPicPr>
            <a:picLocks noChangeAspect="1"/>
          </p:cNvPicPr>
          <p:nvPr/>
        </p:nvPicPr>
        <p:blipFill>
          <a:blip r:embed="rId11" cstate="print">
            <a:extLst>
              <a:ext uri="{28A0092B-C50C-407E-A947-70E740481C1C}">
                <a14:useLocalDpi xmlns:a14="http://schemas.microsoft.com/office/drawing/2010/main" val="0"/>
              </a:ext>
            </a:extLst>
          </a:blip>
          <a:srcRect l="9482" t="20789" r="9335" b="14313"/>
          <a:stretch>
            <a:fillRect/>
          </a:stretch>
        </p:blipFill>
        <p:spPr>
          <a:xfrm>
            <a:off x="7041149" y="3209075"/>
            <a:ext cx="1694065" cy="1026503"/>
          </a:xfrm>
          <a:prstGeom prst="rect">
            <a:avLst/>
          </a:prstGeom>
          <a:ln>
            <a:noFill/>
          </a:ln>
        </p:spPr>
      </p:pic>
      <p:pic>
        <p:nvPicPr>
          <p:cNvPr id="25" name="Picture 12"/>
          <p:cNvPicPr>
            <a:picLocks noChangeAspect="1" noChangeArrowheads="1"/>
          </p:cNvPicPr>
          <p:nvPr/>
        </p:nvPicPr>
        <p:blipFill>
          <a:blip r:embed="rId12" cstate="print"/>
          <a:srcRect/>
          <a:stretch>
            <a:fillRect/>
          </a:stretch>
        </p:blipFill>
        <p:spPr bwMode="auto">
          <a:xfrm>
            <a:off x="228600" y="152400"/>
            <a:ext cx="1066800" cy="1088175"/>
          </a:xfrm>
          <a:prstGeom prst="rect">
            <a:avLst/>
          </a:prstGeom>
          <a:noFill/>
          <a:ln w="9525">
            <a:noFill/>
            <a:miter lim="800000"/>
            <a:headEnd/>
            <a:tailEnd/>
          </a:ln>
          <a:effectLst/>
        </p:spPr>
      </p:pic>
      <p:sp>
        <p:nvSpPr>
          <p:cNvPr id="26" name="TextBox 25"/>
          <p:cNvSpPr txBox="1"/>
          <p:nvPr/>
        </p:nvSpPr>
        <p:spPr>
          <a:xfrm>
            <a:off x="130134" y="4162368"/>
            <a:ext cx="2068286" cy="584775"/>
          </a:xfrm>
          <a:prstGeom prst="rect">
            <a:avLst/>
          </a:prstGeom>
          <a:noFill/>
        </p:spPr>
        <p:txBody>
          <a:bodyPr wrap="square" rtlCol="0">
            <a:spAutoFit/>
          </a:bodyPr>
          <a:lstStyle/>
          <a:p>
            <a:pPr algn="ctr"/>
            <a:r>
              <a:rPr lang="en-GB" sz="1600" i="1" dirty="0" smtClean="0"/>
              <a:t> </a:t>
            </a:r>
            <a:r>
              <a:rPr lang="en-US" sz="1600" i="1" dirty="0"/>
              <a:t>ISOLDE Target </a:t>
            </a:r>
            <a:endParaRPr lang="en-US" sz="1600" i="1" dirty="0" smtClean="0"/>
          </a:p>
          <a:p>
            <a:r>
              <a:rPr lang="en-US" sz="1600" i="1" dirty="0" smtClean="0"/>
              <a:t>and </a:t>
            </a:r>
            <a:r>
              <a:rPr lang="en-US" sz="1600" i="1" dirty="0"/>
              <a:t>Technical </a:t>
            </a:r>
            <a:r>
              <a:rPr lang="en-US" sz="1600" i="1" dirty="0" smtClean="0"/>
              <a:t>Group</a:t>
            </a:r>
            <a:endParaRPr lang="en-GB" sz="1600" i="1" dirty="0"/>
          </a:p>
        </p:txBody>
      </p:sp>
      <p:pic>
        <p:nvPicPr>
          <p:cNvPr id="1026" name="Picture 2" descr="F:\index.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28363" y="4847038"/>
            <a:ext cx="1327494" cy="7365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28356" y="4994984"/>
            <a:ext cx="1798557" cy="1293448"/>
          </a:xfrm>
          <a:prstGeom prst="rect">
            <a:avLst/>
          </a:prstGeom>
        </p:spPr>
      </p:pic>
      <p:sp>
        <p:nvSpPr>
          <p:cNvPr id="32" name="Textfeld 17"/>
          <p:cNvSpPr txBox="1"/>
          <p:nvPr/>
        </p:nvSpPr>
        <p:spPr>
          <a:xfrm>
            <a:off x="7645974" y="3885195"/>
            <a:ext cx="1346844" cy="830997"/>
          </a:xfrm>
          <a:prstGeom prst="rect">
            <a:avLst/>
          </a:prstGeom>
          <a:noFill/>
        </p:spPr>
        <p:txBody>
          <a:bodyPr wrap="none" rtlCol="0">
            <a:spAutoFit/>
          </a:bodyPr>
          <a:lstStyle/>
          <a:p>
            <a:r>
              <a:rPr lang="de-DE" sz="1600" b="1" dirty="0" smtClean="0"/>
              <a:t>Grants </a:t>
            </a:r>
            <a:r>
              <a:rPr lang="de-DE" sz="1600" b="1" dirty="0" err="1" smtClean="0"/>
              <a:t>No</a:t>
            </a:r>
            <a:r>
              <a:rPr lang="de-DE" sz="1600" b="1" dirty="0" smtClean="0"/>
              <a:t>.:</a:t>
            </a:r>
          </a:p>
          <a:p>
            <a:r>
              <a:rPr lang="de-DE" sz="1600" b="1" dirty="0" smtClean="0"/>
              <a:t>05P12HGCI1</a:t>
            </a:r>
          </a:p>
          <a:p>
            <a:r>
              <a:rPr lang="de-DE" sz="1600" b="1" dirty="0" smtClean="0"/>
              <a:t>05P12HGFNE </a:t>
            </a:r>
            <a:endParaRPr lang="en-US" sz="1600" b="1" dirty="0"/>
          </a:p>
        </p:txBody>
      </p:sp>
      <p:pic>
        <p:nvPicPr>
          <p:cNvPr id="34" name="Bild 2" descr="rilis_logo.pdf"/>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82" y="3068833"/>
            <a:ext cx="1320553" cy="990414"/>
          </a:xfrm>
          <a:prstGeom prst="rect">
            <a:avLst/>
          </a:prstGeom>
        </p:spPr>
      </p:pic>
      <p:pic>
        <p:nvPicPr>
          <p:cNvPr id="35" name="Bild 3" descr="logo_windmill.pdf"/>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6254" y="5368773"/>
            <a:ext cx="1295400" cy="1373571"/>
          </a:xfrm>
          <a:prstGeom prst="rect">
            <a:avLst/>
          </a:prstGeom>
        </p:spPr>
      </p:pic>
      <p:sp>
        <p:nvSpPr>
          <p:cNvPr id="39" name="Textfeld 28"/>
          <p:cNvSpPr txBox="1"/>
          <p:nvPr/>
        </p:nvSpPr>
        <p:spPr>
          <a:xfrm>
            <a:off x="3521703" y="6288432"/>
            <a:ext cx="2554930" cy="369332"/>
          </a:xfrm>
          <a:prstGeom prst="rect">
            <a:avLst/>
          </a:prstGeom>
          <a:noFill/>
        </p:spPr>
        <p:txBody>
          <a:bodyPr wrap="none" rtlCol="0">
            <a:spAutoFit/>
          </a:bodyPr>
          <a:lstStyle/>
          <a:p>
            <a:r>
              <a:rPr lang="en-US" dirty="0" smtClean="0">
                <a:hlinkClick r:id="rId17"/>
              </a:rPr>
              <a:t>http://</a:t>
            </a:r>
            <a:r>
              <a:rPr lang="en-US" sz="1600" dirty="0" smtClean="0">
                <a:hlinkClick r:id="rId17"/>
              </a:rPr>
              <a:t>isoltrap.web.cern.ch</a:t>
            </a:r>
            <a:r>
              <a:rPr lang="en-US" sz="1600" dirty="0" smtClean="0"/>
              <a:t> </a:t>
            </a:r>
            <a:endParaRPr lang="en-US" dirty="0"/>
          </a:p>
        </p:txBody>
      </p:sp>
    </p:spTree>
    <p:extLst>
      <p:ext uri="{BB962C8B-B14F-4D97-AF65-F5344CB8AC3E}">
        <p14:creationId xmlns:p14="http://schemas.microsoft.com/office/powerpoint/2010/main" val="6197178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8092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800" b="1" dirty="0" smtClean="0"/>
              <a:t>Backup</a:t>
            </a:r>
            <a:endParaRPr lang="en-GB" sz="3800" b="1" dirty="0"/>
          </a:p>
        </p:txBody>
      </p:sp>
    </p:spTree>
    <p:extLst>
      <p:ext uri="{BB962C8B-B14F-4D97-AF65-F5344CB8AC3E}">
        <p14:creationId xmlns:p14="http://schemas.microsoft.com/office/powerpoint/2010/main" val="3205803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4-03-15_D2n_lin_max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 y="980729"/>
            <a:ext cx="8948788" cy="5616624"/>
          </a:xfrm>
          <a:prstGeom prst="rect">
            <a:avLst/>
          </a:prstGeom>
        </p:spPr>
      </p:pic>
      <p:graphicFrame>
        <p:nvGraphicFramePr>
          <p:cNvPr id="7" name="Objekt 6"/>
          <p:cNvGraphicFramePr>
            <a:graphicFrameLocks noChangeAspect="1"/>
          </p:cNvGraphicFramePr>
          <p:nvPr>
            <p:extLst/>
          </p:nvPr>
        </p:nvGraphicFramePr>
        <p:xfrm>
          <a:off x="5908675" y="95250"/>
          <a:ext cx="3100388" cy="358775"/>
        </p:xfrm>
        <a:graphic>
          <a:graphicData uri="http://schemas.openxmlformats.org/presentationml/2006/ole">
            <mc:AlternateContent xmlns:mc="http://schemas.openxmlformats.org/markup-compatibility/2006">
              <mc:Choice xmlns:v="urn:schemas-microsoft-com:vml" Requires="v">
                <p:oleObj spid="_x0000_s10341" name="Formel" r:id="rId4" imgW="2197080" imgH="253800" progId="Equation.3">
                  <p:embed/>
                </p:oleObj>
              </mc:Choice>
              <mc:Fallback>
                <p:oleObj name="Formel" r:id="rId4" imgW="2197080" imgH="253800" progId="Equation.3">
                  <p:embed/>
                  <p:pic>
                    <p:nvPicPr>
                      <p:cNvPr id="0" name=""/>
                      <p:cNvPicPr>
                        <a:picLocks noChangeAspect="1" noChangeArrowheads="1"/>
                      </p:cNvPicPr>
                      <p:nvPr/>
                    </p:nvPicPr>
                    <p:blipFill>
                      <a:blip r:embed="rId5"/>
                      <a:srcRect/>
                      <a:stretch>
                        <a:fillRect/>
                      </a:stretch>
                    </p:blipFill>
                    <p:spPr bwMode="auto">
                      <a:xfrm>
                        <a:off x="5908675" y="95250"/>
                        <a:ext cx="3100388" cy="358775"/>
                      </a:xfrm>
                      <a:prstGeom prst="rect">
                        <a:avLst/>
                      </a:prstGeom>
                      <a:noFill/>
                    </p:spPr>
                  </p:pic>
                </p:oleObj>
              </mc:Fallback>
            </mc:AlternateContent>
          </a:graphicData>
        </a:graphic>
      </p:graphicFrame>
      <p:graphicFrame>
        <p:nvGraphicFramePr>
          <p:cNvPr id="8" name="Object 3"/>
          <p:cNvGraphicFramePr>
            <a:graphicFrameLocks noChangeAspect="1"/>
          </p:cNvGraphicFramePr>
          <p:nvPr>
            <p:extLst/>
          </p:nvPr>
        </p:nvGraphicFramePr>
        <p:xfrm>
          <a:off x="5901240" y="388938"/>
          <a:ext cx="2568575" cy="328612"/>
        </p:xfrm>
        <a:graphic>
          <a:graphicData uri="http://schemas.openxmlformats.org/presentationml/2006/ole">
            <mc:AlternateContent xmlns:mc="http://schemas.openxmlformats.org/markup-compatibility/2006">
              <mc:Choice xmlns:v="urn:schemas-microsoft-com:vml" Requires="v">
                <p:oleObj spid="_x0000_s10342" name="Formel" r:id="rId6" imgW="1777680" imgH="228600" progId="Equation.3">
                  <p:embed/>
                </p:oleObj>
              </mc:Choice>
              <mc:Fallback>
                <p:oleObj name="Formel" r:id="rId6" imgW="1777680" imgH="228600" progId="Equation.3">
                  <p:embed/>
                  <p:pic>
                    <p:nvPicPr>
                      <p:cNvPr id="0" name=""/>
                      <p:cNvPicPr>
                        <a:picLocks noChangeAspect="1" noChangeArrowheads="1"/>
                      </p:cNvPicPr>
                      <p:nvPr/>
                    </p:nvPicPr>
                    <p:blipFill>
                      <a:blip r:embed="rId7"/>
                      <a:srcRect/>
                      <a:stretch>
                        <a:fillRect/>
                      </a:stretch>
                    </p:blipFill>
                    <p:spPr bwMode="auto">
                      <a:xfrm>
                        <a:off x="5901240" y="388938"/>
                        <a:ext cx="2568575" cy="3286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9" name="Object 3"/>
          <p:cNvGraphicFramePr>
            <a:graphicFrameLocks noChangeAspect="1"/>
          </p:cNvGraphicFramePr>
          <p:nvPr>
            <p:extLst/>
          </p:nvPr>
        </p:nvGraphicFramePr>
        <p:xfrm>
          <a:off x="5887600" y="669328"/>
          <a:ext cx="2954337" cy="328613"/>
        </p:xfrm>
        <a:graphic>
          <a:graphicData uri="http://schemas.openxmlformats.org/presentationml/2006/ole">
            <mc:AlternateContent xmlns:mc="http://schemas.openxmlformats.org/markup-compatibility/2006">
              <mc:Choice xmlns:v="urn:schemas-microsoft-com:vml" Requires="v">
                <p:oleObj spid="_x0000_s10343" name="Formel" r:id="rId8" imgW="2044440" imgH="228600" progId="Equation.3">
                  <p:embed/>
                </p:oleObj>
              </mc:Choice>
              <mc:Fallback>
                <p:oleObj name="Formel" r:id="rId8" imgW="2044440" imgH="228600" progId="Equation.3">
                  <p:embed/>
                  <p:pic>
                    <p:nvPicPr>
                      <p:cNvPr id="0" name=""/>
                      <p:cNvPicPr>
                        <a:picLocks noChangeAspect="1" noChangeArrowheads="1"/>
                      </p:cNvPicPr>
                      <p:nvPr/>
                    </p:nvPicPr>
                    <p:blipFill>
                      <a:blip r:embed="rId9"/>
                      <a:srcRect/>
                      <a:stretch>
                        <a:fillRect/>
                      </a:stretch>
                    </p:blipFill>
                    <p:spPr bwMode="auto">
                      <a:xfrm>
                        <a:off x="5887600" y="669328"/>
                        <a:ext cx="2954337" cy="3286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 name="Textfeld 9"/>
          <p:cNvSpPr txBox="1"/>
          <p:nvPr/>
        </p:nvSpPr>
        <p:spPr>
          <a:xfrm>
            <a:off x="4658583" y="384919"/>
            <a:ext cx="1281569" cy="307777"/>
          </a:xfrm>
          <a:prstGeom prst="rect">
            <a:avLst/>
          </a:prstGeom>
          <a:noFill/>
        </p:spPr>
        <p:txBody>
          <a:bodyPr wrap="none" rtlCol="0">
            <a:spAutoFit/>
          </a:bodyPr>
          <a:lstStyle/>
          <a:p>
            <a:r>
              <a:rPr lang="en-GB" sz="1400" b="1" dirty="0" smtClean="0"/>
              <a:t>Applied filters:</a:t>
            </a:r>
            <a:endParaRPr lang="en-GB" sz="1400" b="1" dirty="0"/>
          </a:p>
        </p:txBody>
      </p:sp>
      <p:sp>
        <p:nvSpPr>
          <p:cNvPr id="11"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12"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2</a:t>
            </a:r>
            <a:endParaRPr lang="en-US" sz="1400" dirty="0">
              <a:solidFill>
                <a:srgbClr val="0070C0"/>
              </a:solidFill>
            </a:endParaRPr>
          </a:p>
        </p:txBody>
      </p:sp>
      <p:sp>
        <p:nvSpPr>
          <p:cNvPr id="13"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smtClean="0">
                <a:solidFill>
                  <a:srgbClr val="0033CC"/>
                </a:solidFill>
              </a:rPr>
              <a:t>Table </a:t>
            </a:r>
            <a:r>
              <a:rPr lang="de-DE" sz="4300" dirty="0" err="1" smtClean="0">
                <a:solidFill>
                  <a:srgbClr val="0033CC"/>
                </a:solidFill>
              </a:rPr>
              <a:t>of</a:t>
            </a:r>
            <a:r>
              <a:rPr lang="de-DE" sz="4300" dirty="0" smtClean="0">
                <a:solidFill>
                  <a:srgbClr val="0033CC"/>
                </a:solidFill>
              </a:rPr>
              <a:t> </a:t>
            </a:r>
            <a:r>
              <a:rPr lang="de-DE" sz="4300" dirty="0" err="1" smtClean="0">
                <a:solidFill>
                  <a:srgbClr val="0033CC"/>
                </a:solidFill>
              </a:rPr>
              <a:t>Nuclides</a:t>
            </a:r>
            <a:endParaRPr lang="de-DE" sz="4300" dirty="0">
              <a:solidFill>
                <a:srgbClr val="0033CC"/>
              </a:solidFill>
            </a:endParaRPr>
          </a:p>
        </p:txBody>
      </p:sp>
    </p:spTree>
    <p:extLst>
      <p:ext uri="{BB962C8B-B14F-4D97-AF65-F5344CB8AC3E}">
        <p14:creationId xmlns:p14="http://schemas.microsoft.com/office/powerpoint/2010/main" val="1300708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p:cNvSpPr/>
          <p:nvPr/>
        </p:nvSpPr>
        <p:spPr>
          <a:xfrm>
            <a:off x="7020272" y="834894"/>
            <a:ext cx="2123728"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bgerundetes Rechteck 18"/>
          <p:cNvSpPr/>
          <p:nvPr/>
        </p:nvSpPr>
        <p:spPr>
          <a:xfrm>
            <a:off x="4949379" y="762000"/>
            <a:ext cx="3981094" cy="1730964"/>
          </a:xfrm>
          <a:prstGeom prst="roundRect">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5" name="Textfeld 24"/>
          <p:cNvSpPr txBox="1"/>
          <p:nvPr/>
        </p:nvSpPr>
        <p:spPr>
          <a:xfrm>
            <a:off x="683568" y="4365104"/>
            <a:ext cx="4845687" cy="1200329"/>
          </a:xfrm>
          <a:prstGeom prst="rect">
            <a:avLst/>
          </a:prstGeom>
          <a:noFill/>
          <a:ln w="25400">
            <a:noFill/>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lvl="0"/>
            <a:r>
              <a:rPr lang="en-US" b="1" dirty="0" smtClean="0">
                <a:solidFill>
                  <a:srgbClr val="FF0000"/>
                </a:solidFill>
                <a:latin typeface="Calibri" pitchFamily="34" charset="0"/>
              </a:rPr>
              <a:t>Mass determination:</a:t>
            </a:r>
          </a:p>
          <a:p>
            <a:pPr marL="33750" lvl="0" indent="-285750">
              <a:buFont typeface="Arial" panose="020B0604020202020204" pitchFamily="34" charset="0"/>
              <a:buChar char="•"/>
            </a:pPr>
            <a:r>
              <a:rPr lang="en-US" dirty="0" smtClean="0">
                <a:latin typeface="Calibri" pitchFamily="34" charset="0"/>
              </a:rPr>
              <a:t> relative precision better than 10</a:t>
            </a:r>
            <a:r>
              <a:rPr lang="en-US" baseline="30000" dirty="0" smtClean="0">
                <a:latin typeface="Calibri" pitchFamily="34" charset="0"/>
              </a:rPr>
              <a:t>-6</a:t>
            </a:r>
            <a:endParaRPr lang="en-US" dirty="0" smtClean="0">
              <a:latin typeface="Calibri" pitchFamily="34" charset="0"/>
            </a:endParaRPr>
          </a:p>
          <a:p>
            <a:endParaRPr lang="en-US" dirty="0" smtClean="0">
              <a:latin typeface="Calibri" pitchFamily="34" charset="0"/>
            </a:endParaRPr>
          </a:p>
          <a:p>
            <a:r>
              <a:rPr lang="en-US" dirty="0" smtClean="0">
                <a:latin typeface="Calibri" pitchFamily="34" charset="0"/>
              </a:rPr>
              <a:t>Result: mass of </a:t>
            </a:r>
            <a:r>
              <a:rPr lang="en-US" baseline="30000" dirty="0" smtClean="0">
                <a:latin typeface="Calibri" pitchFamily="34" charset="0"/>
              </a:rPr>
              <a:t>54</a:t>
            </a:r>
            <a:r>
              <a:rPr lang="en-US" dirty="0" smtClean="0">
                <a:latin typeface="Calibri" pitchFamily="34" charset="0"/>
              </a:rPr>
              <a:t>Ca</a:t>
            </a:r>
          </a:p>
        </p:txBody>
      </p:sp>
      <p:sp>
        <p:nvSpPr>
          <p:cNvPr id="28" name="Textfeld 27"/>
          <p:cNvSpPr txBox="1"/>
          <p:nvPr/>
        </p:nvSpPr>
        <p:spPr>
          <a:xfrm>
            <a:off x="4752020" y="1342509"/>
            <a:ext cx="1512168" cy="646331"/>
          </a:xfrm>
          <a:prstGeom prst="rect">
            <a:avLst/>
          </a:prstGeom>
          <a:noFill/>
        </p:spPr>
        <p:txBody>
          <a:bodyPr wrap="square" rtlCol="0">
            <a:spAutoFit/>
          </a:bodyPr>
          <a:lstStyle/>
          <a:p>
            <a:pPr algn="ctr"/>
            <a:r>
              <a:rPr lang="en-US" b="1" dirty="0" smtClean="0">
                <a:solidFill>
                  <a:srgbClr val="FF0000"/>
                </a:solidFill>
                <a:latin typeface="Calibri" pitchFamily="34" charset="0"/>
              </a:rPr>
              <a:t>mass</a:t>
            </a:r>
          </a:p>
          <a:p>
            <a:pPr algn="ctr"/>
            <a:r>
              <a:rPr lang="en-US" b="1" dirty="0" smtClean="0">
                <a:solidFill>
                  <a:srgbClr val="FF0000"/>
                </a:solidFill>
                <a:latin typeface="Calibri" pitchFamily="34" charset="0"/>
              </a:rPr>
              <a:t>separator</a:t>
            </a:r>
            <a:endParaRPr lang="en-US" b="1" dirty="0">
              <a:solidFill>
                <a:srgbClr val="FF0000"/>
              </a:solidFill>
              <a:latin typeface="Calibri" pitchFamily="34" charset="0"/>
            </a:endParaRPr>
          </a:p>
        </p:txBody>
      </p:sp>
      <p:pic>
        <p:nvPicPr>
          <p:cNvPr id="30"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411" y="858913"/>
            <a:ext cx="2817335" cy="1526926"/>
          </a:xfrm>
          <a:prstGeom prst="rect">
            <a:avLst/>
          </a:prstGeom>
        </p:spPr>
      </p:pic>
      <p:sp>
        <p:nvSpPr>
          <p:cNvPr id="18"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2</a:t>
            </a:r>
            <a:endParaRPr lang="en-US" sz="1400" dirty="0">
              <a:solidFill>
                <a:srgbClr val="0070C0"/>
              </a:solidFill>
            </a:endParaRPr>
          </a:p>
        </p:txBody>
      </p:sp>
      <p:sp>
        <p:nvSpPr>
          <p:cNvPr id="20"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21" name="Abgerundetes Rechteck 16"/>
          <p:cNvSpPr/>
          <p:nvPr/>
        </p:nvSpPr>
        <p:spPr>
          <a:xfrm>
            <a:off x="4949379" y="4365104"/>
            <a:ext cx="3981094" cy="1730964"/>
          </a:xfrm>
          <a:prstGeom prst="roundRect">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pic>
        <p:nvPicPr>
          <p:cNvPr id="31" name="Grafik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636912"/>
            <a:ext cx="6038602" cy="1541832"/>
          </a:xfrm>
          <a:prstGeom prst="rect">
            <a:avLst/>
          </a:prstGeom>
        </p:spPr>
      </p:pic>
      <p:sp>
        <p:nvSpPr>
          <p:cNvPr id="32" name="Textfeld 25"/>
          <p:cNvSpPr txBox="1"/>
          <p:nvPr/>
        </p:nvSpPr>
        <p:spPr>
          <a:xfrm>
            <a:off x="4842030" y="4881124"/>
            <a:ext cx="1656184" cy="646331"/>
          </a:xfrm>
          <a:prstGeom prst="rect">
            <a:avLst/>
          </a:prstGeom>
          <a:noFill/>
        </p:spPr>
        <p:txBody>
          <a:bodyPr wrap="square" rtlCol="0">
            <a:spAutoFit/>
          </a:bodyPr>
          <a:lstStyle/>
          <a:p>
            <a:pPr algn="ctr"/>
            <a:r>
              <a:rPr lang="en-US" b="1" dirty="0" smtClean="0">
                <a:solidFill>
                  <a:srgbClr val="FF0000"/>
                </a:solidFill>
                <a:latin typeface="Calibri" pitchFamily="34" charset="0"/>
              </a:rPr>
              <a:t>mass</a:t>
            </a:r>
          </a:p>
          <a:p>
            <a:pPr algn="ctr"/>
            <a:r>
              <a:rPr lang="en-US" b="1" dirty="0" smtClean="0">
                <a:solidFill>
                  <a:srgbClr val="FF0000"/>
                </a:solidFill>
                <a:latin typeface="Calibri" pitchFamily="34" charset="0"/>
              </a:rPr>
              <a:t>spectrometer</a:t>
            </a:r>
            <a:endParaRPr lang="en-US" b="1" dirty="0">
              <a:solidFill>
                <a:srgbClr val="FF0000"/>
              </a:solidFill>
              <a:latin typeface="Calibri" pitchFamily="34" charset="0"/>
            </a:endParaRPr>
          </a:p>
        </p:txBody>
      </p:sp>
      <p:cxnSp>
        <p:nvCxnSpPr>
          <p:cNvPr id="33" name="Gerade Verbindung mit Pfeil 34"/>
          <p:cNvCxnSpPr/>
          <p:nvPr/>
        </p:nvCxnSpPr>
        <p:spPr>
          <a:xfrm flipV="1">
            <a:off x="8397425" y="2554962"/>
            <a:ext cx="0" cy="1712238"/>
          </a:xfrm>
          <a:prstGeom prst="straightConnector1">
            <a:avLst/>
          </a:prstGeom>
          <a:ln w="28575">
            <a:solidFill>
              <a:srgbClr val="FF0000"/>
            </a:solidFill>
            <a:prstDash val="sysDot"/>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4" name="Gerade Verbindung mit Pfeil 35"/>
          <p:cNvCxnSpPr/>
          <p:nvPr/>
        </p:nvCxnSpPr>
        <p:spPr>
          <a:xfrm>
            <a:off x="7711586" y="3429000"/>
            <a:ext cx="676838" cy="0"/>
          </a:xfrm>
          <a:prstGeom prst="straightConnector1">
            <a:avLst/>
          </a:prstGeom>
          <a:ln w="28575">
            <a:solidFill>
              <a:srgbClr val="FF0000"/>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920170" y="6181343"/>
            <a:ext cx="3846512" cy="553998"/>
          </a:xfrm>
          <a:prstGeom prst="rect">
            <a:avLst/>
          </a:prstGeom>
        </p:spPr>
        <p:txBody>
          <a:bodyPr wrap="square">
            <a:spAutoFit/>
          </a:bodyPr>
          <a:lstStyle/>
          <a:p>
            <a:r>
              <a:rPr lang="en-GB" sz="1000" dirty="0" err="1" smtClean="0"/>
              <a:t>Wollnik</a:t>
            </a:r>
            <a:r>
              <a:rPr lang="en-GB" sz="1000" dirty="0" smtClean="0"/>
              <a:t> &amp; </a:t>
            </a:r>
            <a:r>
              <a:rPr lang="en-GB" sz="1000" dirty="0" err="1" smtClean="0"/>
              <a:t>Przewloka</a:t>
            </a:r>
            <a:r>
              <a:rPr lang="en-GB" sz="1000" dirty="0" smtClean="0"/>
              <a:t>, Int. J. Mass </a:t>
            </a:r>
            <a:r>
              <a:rPr lang="en-GB" sz="1000" dirty="0" err="1" smtClean="0"/>
              <a:t>Spectrom</a:t>
            </a:r>
            <a:r>
              <a:rPr lang="en-GB" sz="1000" dirty="0" smtClean="0"/>
              <a:t>. Ion Proc. </a:t>
            </a:r>
            <a:r>
              <a:rPr lang="en-GB" sz="1000" b="1" dirty="0" smtClean="0"/>
              <a:t>96</a:t>
            </a:r>
            <a:r>
              <a:rPr lang="en-GB" sz="1000" dirty="0" smtClean="0"/>
              <a:t>, 267 (1990) 	</a:t>
            </a:r>
          </a:p>
          <a:p>
            <a:r>
              <a:rPr lang="en-GB" sz="1000" dirty="0" smtClean="0"/>
              <a:t>Wolf </a:t>
            </a:r>
            <a:r>
              <a:rPr lang="en-GB" sz="1000" i="1" dirty="0" smtClean="0"/>
              <a:t>et al.</a:t>
            </a:r>
            <a:r>
              <a:rPr lang="en-GB" sz="1000" dirty="0" smtClean="0"/>
              <a:t>, IJMS </a:t>
            </a:r>
            <a:r>
              <a:rPr lang="en-GB" sz="1000" b="1" dirty="0" smtClean="0"/>
              <a:t>349-350</a:t>
            </a:r>
            <a:r>
              <a:rPr lang="en-GB" sz="1000" dirty="0" smtClean="0"/>
              <a:t>, 123 (2013)   </a:t>
            </a:r>
          </a:p>
          <a:p>
            <a:r>
              <a:rPr lang="en-GB" sz="1000" dirty="0" smtClean="0"/>
              <a:t>Wienholtz et al., Nature 498, 346-349 (2013)</a:t>
            </a:r>
            <a:endParaRPr lang="en-GB" sz="1000" dirty="0">
              <a:solidFill>
                <a:srgbClr val="000000"/>
              </a:solidFill>
              <a:cs typeface="Calibri" pitchFamily="34" charset="0"/>
            </a:endParaRPr>
          </a:p>
        </p:txBody>
      </p:sp>
      <p:pic>
        <p:nvPicPr>
          <p:cNvPr id="23" name="Bild 1" descr="Sc-run349_b_xROI_binall_lin.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6966" y="4430511"/>
            <a:ext cx="2017513" cy="1662785"/>
          </a:xfrm>
          <a:prstGeom prst="rect">
            <a:avLst/>
          </a:prstGeom>
        </p:spPr>
      </p:pic>
      <mc:AlternateContent xmlns:mc="http://schemas.openxmlformats.org/markup-compatibility/2006" xmlns:a14="http://schemas.microsoft.com/office/drawing/2010/main">
        <mc:Choice Requires="a14">
          <p:sp>
            <p:nvSpPr>
              <p:cNvPr id="24" name="Textfeld 23"/>
              <p:cNvSpPr txBox="1"/>
              <p:nvPr/>
            </p:nvSpPr>
            <p:spPr>
              <a:xfrm>
                <a:off x="683568" y="1124744"/>
                <a:ext cx="7920880" cy="1754326"/>
              </a:xfrm>
              <a:prstGeom prst="rect">
                <a:avLst/>
              </a:prstGeom>
              <a:noFill/>
            </p:spPr>
            <p:txBody>
              <a:bodyPr wrap="square" rtlCol="0">
                <a:spAutoFit/>
              </a:bodyPr>
              <a:lstStyle/>
              <a:p>
                <a:r>
                  <a:rPr lang="en-US" b="1" dirty="0" smtClean="0">
                    <a:solidFill>
                      <a:srgbClr val="FF0000"/>
                    </a:solidFill>
                  </a:rPr>
                  <a:t>Contamination suppression (with BNG):</a:t>
                </a:r>
              </a:p>
              <a:p>
                <a:pPr marL="33750" lvl="0" indent="-285750">
                  <a:buFont typeface="Arial" panose="020B0604020202020204" pitchFamily="34" charset="0"/>
                  <a:buChar char="•"/>
                </a:pPr>
                <a:r>
                  <a:rPr lang="en-US" dirty="0">
                    <a:latin typeface="+mj-lt"/>
                  </a:rPr>
                  <a:t> mass resolving power </a:t>
                </a:r>
                <a14:m>
                  <m:oMath xmlns:m="http://schemas.openxmlformats.org/officeDocument/2006/math">
                    <m:f>
                      <m:fPr>
                        <m:type m:val="lin"/>
                        <m:ctrlPr>
                          <a:rPr lang="en-US" i="1">
                            <a:latin typeface="Cambria Math" panose="02040503050406030204" pitchFamily="18" charset="0"/>
                          </a:rPr>
                        </m:ctrlPr>
                      </m:fPr>
                      <m:num>
                        <m:r>
                          <a:rPr lang="de-DE" i="1">
                            <a:latin typeface="Cambria Math" panose="02040503050406030204" pitchFamily="18" charset="0"/>
                          </a:rPr>
                          <m:t>𝑚</m:t>
                        </m:r>
                      </m:num>
                      <m:den>
                        <m:r>
                          <a:rPr lang="en-US"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𝑚</m:t>
                        </m:r>
                        <m:r>
                          <a:rPr lang="de-DE" i="1">
                            <a:latin typeface="Cambria Math" panose="02040503050406030204" pitchFamily="18" charset="0"/>
                            <a:ea typeface="Cambria Math" panose="02040503050406030204" pitchFamily="18" charset="0"/>
                          </a:rPr>
                          <m:t>≥105</m:t>
                        </m:r>
                      </m:den>
                    </m:f>
                  </m:oMath>
                </a14:m>
                <a:endParaRPr lang="de-DE" dirty="0">
                  <a:latin typeface="+mj-lt"/>
                </a:endParaRPr>
              </a:p>
              <a:p>
                <a:pPr marL="33750" lvl="0" indent="-285750">
                  <a:buFont typeface="Arial" panose="020B0604020202020204" pitchFamily="34" charset="0"/>
                  <a:buChar char="•"/>
                </a:pPr>
                <a:r>
                  <a:rPr lang="en-US" dirty="0">
                    <a:latin typeface="+mj-lt"/>
                  </a:rPr>
                  <a:t> fast separation </a:t>
                </a:r>
                <a14:m>
                  <m:oMath xmlns:m="http://schemas.openxmlformats.org/officeDocument/2006/math">
                    <m:r>
                      <a:rPr lang="de-DE">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10</m:t>
                    </m:r>
                    <m:r>
                      <m:rPr>
                        <m:nor/>
                      </m:rPr>
                      <a:rPr lang="de-DE">
                        <a:latin typeface="+mj-lt"/>
                        <a:ea typeface="Cambria Math" panose="02040503050406030204" pitchFamily="18" charset="0"/>
                      </a:rPr>
                      <m:t>ms</m:t>
                    </m:r>
                  </m:oMath>
                </a14:m>
                <a:endParaRPr lang="de-DE" dirty="0" smtClean="0">
                  <a:latin typeface="+mj-lt"/>
                  <a:ea typeface="Cambria Math" panose="02040503050406030204" pitchFamily="18" charset="0"/>
                </a:endParaRPr>
              </a:p>
              <a:p>
                <a:endParaRPr lang="en-US" dirty="0" smtClean="0">
                  <a:latin typeface="Calibri" pitchFamily="34" charset="0"/>
                </a:endParaRPr>
              </a:p>
              <a:p>
                <a:r>
                  <a:rPr lang="en-US" dirty="0" smtClean="0">
                    <a:latin typeface="Calibri" pitchFamily="34" charset="0"/>
                  </a:rPr>
                  <a:t>Result</a:t>
                </a:r>
                <a:r>
                  <a:rPr lang="en-US" dirty="0">
                    <a:latin typeface="Calibri" pitchFamily="34" charset="0"/>
                  </a:rPr>
                  <a:t>: mass of </a:t>
                </a:r>
                <a:r>
                  <a:rPr lang="en-US" baseline="30000" dirty="0">
                    <a:latin typeface="Calibri" pitchFamily="34" charset="0"/>
                  </a:rPr>
                  <a:t>82</a:t>
                </a:r>
                <a:r>
                  <a:rPr lang="en-US" dirty="0">
                    <a:latin typeface="Calibri" pitchFamily="34" charset="0"/>
                  </a:rPr>
                  <a:t>Zn</a:t>
                </a:r>
              </a:p>
              <a:p>
                <a:pPr marL="33750" lvl="0" indent="-285750">
                  <a:buFont typeface="Arial" panose="020B0604020202020204" pitchFamily="34" charset="0"/>
                  <a:buChar char="•"/>
                </a:pPr>
                <a:endParaRPr lang="en-US" dirty="0">
                  <a:latin typeface="+mj-lt"/>
                </a:endParaRPr>
              </a:p>
            </p:txBody>
          </p:sp>
        </mc:Choice>
        <mc:Fallback xmlns="">
          <p:sp>
            <p:nvSpPr>
              <p:cNvPr id="24" name="Textfeld 23"/>
              <p:cNvSpPr txBox="1">
                <a:spLocks noRot="1" noChangeAspect="1" noMove="1" noResize="1" noEditPoints="1" noAdjustHandles="1" noChangeArrowheads="1" noChangeShapeType="1" noTextEdit="1"/>
              </p:cNvSpPr>
              <p:nvPr/>
            </p:nvSpPr>
            <p:spPr>
              <a:xfrm>
                <a:off x="683568" y="1124744"/>
                <a:ext cx="7920880" cy="1754326"/>
              </a:xfrm>
              <a:prstGeom prst="rect">
                <a:avLst/>
              </a:prstGeom>
              <a:blipFill rotWithShape="0">
                <a:blip r:embed="rId6"/>
                <a:stretch>
                  <a:fillRect l="-616" t="-9059"/>
                </a:stretch>
              </a:blipFill>
            </p:spPr>
            <p:txBody>
              <a:bodyPr/>
              <a:lstStyle/>
              <a:p>
                <a:r>
                  <a:rPr lang="de-DE">
                    <a:noFill/>
                  </a:rPr>
                  <a:t> </a:t>
                </a:r>
              </a:p>
            </p:txBody>
          </p:sp>
        </mc:Fallback>
      </mc:AlternateContent>
      <p:sp>
        <p:nvSpPr>
          <p:cNvPr id="26"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smtClean="0">
                <a:solidFill>
                  <a:srgbClr val="0033CC"/>
                </a:solidFill>
              </a:rPr>
              <a:t>The MR-ToF MS</a:t>
            </a:r>
            <a:endParaRPr lang="de-DE" sz="4300" dirty="0">
              <a:solidFill>
                <a:srgbClr val="0033CC"/>
              </a:solidFill>
            </a:endParaRPr>
          </a:p>
        </p:txBody>
      </p:sp>
    </p:spTree>
    <p:extLst>
      <p:ext uri="{BB962C8B-B14F-4D97-AF65-F5344CB8AC3E}">
        <p14:creationId xmlns:p14="http://schemas.microsoft.com/office/powerpoint/2010/main" val="8692374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579" y="704333"/>
            <a:ext cx="8207933" cy="6077467"/>
          </a:xfrm>
          <a:prstGeom prst="rect">
            <a:avLst/>
          </a:prstGeom>
        </p:spPr>
      </p:pic>
      <p:sp>
        <p:nvSpPr>
          <p:cNvPr id="17" name="Rectangle 16"/>
          <p:cNvSpPr/>
          <p:nvPr/>
        </p:nvSpPr>
        <p:spPr>
          <a:xfrm>
            <a:off x="4030457" y="2630083"/>
            <a:ext cx="1754839" cy="738664"/>
          </a:xfrm>
          <a:prstGeom prst="rect">
            <a:avLst/>
          </a:prstGeom>
          <a:solidFill>
            <a:schemeClr val="accent1">
              <a:lumMod val="20000"/>
              <a:lumOff val="80000"/>
            </a:schemeClr>
          </a:solidFill>
        </p:spPr>
        <p:txBody>
          <a:bodyPr wrap="none">
            <a:spAutoFit/>
          </a:bodyPr>
          <a:lstStyle/>
          <a:p>
            <a:pPr algn="just"/>
            <a:r>
              <a:rPr lang="en-US" sz="1400" b="1" dirty="0" smtClean="0">
                <a:solidFill>
                  <a:schemeClr val="accent1">
                    <a:lumMod val="75000"/>
                  </a:schemeClr>
                </a:solidFill>
              </a:rPr>
              <a:t>Beam purification: </a:t>
            </a:r>
          </a:p>
          <a:p>
            <a:pPr algn="just"/>
            <a:r>
              <a:rPr lang="en-US" sz="1400" b="1" dirty="0" smtClean="0"/>
              <a:t>200-300 ms trapping </a:t>
            </a:r>
          </a:p>
          <a:p>
            <a:pPr algn="just"/>
            <a:r>
              <a:rPr lang="en-US" sz="1400" b="1" dirty="0" smtClean="0"/>
              <a:t>for m/</a:t>
            </a:r>
            <a:r>
              <a:rPr lang="el-GR" sz="1400" b="1" dirty="0"/>
              <a:t>Δ</a:t>
            </a:r>
            <a:r>
              <a:rPr lang="en-US" sz="1400" b="1" dirty="0"/>
              <a:t>m =</a:t>
            </a:r>
            <a:r>
              <a:rPr lang="en-US" sz="1400" b="1" dirty="0" smtClean="0"/>
              <a:t>10</a:t>
            </a:r>
            <a:r>
              <a:rPr lang="en-US" sz="1400" b="1" baseline="30000" dirty="0" smtClean="0"/>
              <a:t>4</a:t>
            </a:r>
            <a:r>
              <a:rPr lang="en-US" sz="1400" b="1" dirty="0" smtClean="0"/>
              <a:t>-10</a:t>
            </a:r>
            <a:r>
              <a:rPr lang="en-US" sz="1400" b="1" baseline="30000" dirty="0" smtClean="0"/>
              <a:t>5</a:t>
            </a:r>
            <a:endParaRPr lang="en-GB" sz="1400" b="1" dirty="0"/>
          </a:p>
        </p:txBody>
      </p:sp>
      <p:sp>
        <p:nvSpPr>
          <p:cNvPr id="22" name="Rectangle 21"/>
          <p:cNvSpPr/>
          <p:nvPr/>
        </p:nvSpPr>
        <p:spPr>
          <a:xfrm>
            <a:off x="4022569" y="1694000"/>
            <a:ext cx="1754839" cy="738664"/>
          </a:xfrm>
          <a:prstGeom prst="rect">
            <a:avLst/>
          </a:prstGeom>
          <a:solidFill>
            <a:schemeClr val="accent1">
              <a:lumMod val="20000"/>
              <a:lumOff val="80000"/>
            </a:schemeClr>
          </a:solidFill>
        </p:spPr>
        <p:txBody>
          <a:bodyPr wrap="square">
            <a:spAutoFit/>
          </a:bodyPr>
          <a:lstStyle/>
          <a:p>
            <a:pPr algn="just"/>
            <a:r>
              <a:rPr lang="en-US" sz="1400" b="1" dirty="0" smtClean="0">
                <a:solidFill>
                  <a:schemeClr val="accent1">
                    <a:lumMod val="75000"/>
                  </a:schemeClr>
                </a:solidFill>
              </a:rPr>
              <a:t>Beam purification: </a:t>
            </a:r>
          </a:p>
          <a:p>
            <a:pPr algn="just"/>
            <a:r>
              <a:rPr lang="en-US" sz="1400" b="1" dirty="0" smtClean="0"/>
              <a:t>1 s trapping for </a:t>
            </a:r>
          </a:p>
          <a:p>
            <a:pPr algn="just"/>
            <a:r>
              <a:rPr lang="en-US" sz="1400" b="1" dirty="0" smtClean="0"/>
              <a:t>m/</a:t>
            </a:r>
            <a:r>
              <a:rPr lang="el-GR" sz="1400" b="1" dirty="0"/>
              <a:t>Δ</a:t>
            </a:r>
            <a:r>
              <a:rPr lang="en-US" sz="1400" b="1" dirty="0"/>
              <a:t>m =</a:t>
            </a:r>
            <a:r>
              <a:rPr lang="en-US" sz="1400" b="1" dirty="0" smtClean="0"/>
              <a:t>10</a:t>
            </a:r>
            <a:r>
              <a:rPr lang="en-US" sz="1400" b="1" baseline="30000" dirty="0" smtClean="0"/>
              <a:t>5</a:t>
            </a:r>
            <a:r>
              <a:rPr lang="en-US" sz="1400" b="1" dirty="0" smtClean="0"/>
              <a:t>-10</a:t>
            </a:r>
            <a:r>
              <a:rPr lang="en-US" sz="1400" b="1" baseline="30000" dirty="0"/>
              <a:t>6</a:t>
            </a:r>
            <a:endParaRPr lang="en-GB" sz="1400" b="1" dirty="0"/>
          </a:p>
        </p:txBody>
      </p:sp>
      <p:sp>
        <p:nvSpPr>
          <p:cNvPr id="25" name="Rectangle 24"/>
          <p:cNvSpPr/>
          <p:nvPr/>
        </p:nvSpPr>
        <p:spPr>
          <a:xfrm>
            <a:off x="2439891" y="867430"/>
            <a:ext cx="3337517" cy="523220"/>
          </a:xfrm>
          <a:prstGeom prst="rect">
            <a:avLst/>
          </a:prstGeom>
          <a:solidFill>
            <a:srgbClr val="00B050">
              <a:alpha val="25000"/>
            </a:srgbClr>
          </a:solidFill>
        </p:spPr>
        <p:txBody>
          <a:bodyPr wrap="none">
            <a:spAutoFit/>
          </a:bodyPr>
          <a:lstStyle/>
          <a:p>
            <a:r>
              <a:rPr lang="en-US" sz="1400" b="1" dirty="0" smtClean="0">
                <a:solidFill>
                  <a:srgbClr val="00B050"/>
                </a:solidFill>
              </a:rPr>
              <a:t>Measurement of cyclotron frequency: </a:t>
            </a:r>
          </a:p>
          <a:p>
            <a:pPr algn="just"/>
            <a:r>
              <a:rPr lang="en-US" sz="1400" b="1" dirty="0" smtClean="0"/>
              <a:t>100 ms – 1 s trapping for </a:t>
            </a:r>
            <a:r>
              <a:rPr lang="el-GR" sz="1400" b="1" dirty="0" smtClean="0">
                <a:latin typeface="Calibri"/>
              </a:rPr>
              <a:t>σ</a:t>
            </a:r>
            <a:r>
              <a:rPr lang="en-GB" sz="1400" b="1" baseline="-25000" dirty="0" smtClean="0">
                <a:latin typeface="Calibri"/>
              </a:rPr>
              <a:t>m</a:t>
            </a:r>
            <a:r>
              <a:rPr lang="en-GB" sz="1400" b="1" dirty="0" smtClean="0">
                <a:latin typeface="Calibri"/>
              </a:rPr>
              <a:t>/m = 10</a:t>
            </a:r>
            <a:r>
              <a:rPr lang="en-GB" sz="1400" b="1" baseline="30000" dirty="0" smtClean="0">
                <a:latin typeface="Calibri"/>
              </a:rPr>
              <a:t>-6</a:t>
            </a:r>
            <a:r>
              <a:rPr lang="en-GB" sz="1400" b="1" dirty="0" smtClean="0"/>
              <a:t>-10</a:t>
            </a:r>
            <a:r>
              <a:rPr lang="en-GB" sz="1400" b="1" baseline="30000" dirty="0" smtClean="0"/>
              <a:t>-8</a:t>
            </a:r>
            <a:r>
              <a:rPr lang="en-GB" sz="1400" b="1" dirty="0" smtClean="0">
                <a:latin typeface="Calibri"/>
              </a:rPr>
              <a:t> </a:t>
            </a:r>
            <a:r>
              <a:rPr lang="en-US" sz="1400" b="1" dirty="0" smtClean="0"/>
              <a:t> </a:t>
            </a:r>
            <a:endParaRPr lang="en-GB" sz="1400" b="1" dirty="0"/>
          </a:p>
        </p:txBody>
      </p:sp>
      <p:sp>
        <p:nvSpPr>
          <p:cNvPr id="32" name="Oval 31"/>
          <p:cNvSpPr/>
          <p:nvPr/>
        </p:nvSpPr>
        <p:spPr>
          <a:xfrm>
            <a:off x="6856411" y="3400425"/>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6818312" y="1981200"/>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p:cNvCxnSpPr/>
          <p:nvPr/>
        </p:nvCxnSpPr>
        <p:spPr>
          <a:xfrm flipH="1" flipV="1">
            <a:off x="5877633" y="2132856"/>
            <a:ext cx="1093081" cy="1151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5785296" y="1268760"/>
            <a:ext cx="1185416" cy="979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2" idx="1"/>
          </p:cNvCxnSpPr>
          <p:nvPr/>
        </p:nvCxnSpPr>
        <p:spPr>
          <a:xfrm flipH="1" flipV="1">
            <a:off x="5877633" y="3244922"/>
            <a:ext cx="1268918" cy="322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760912" y="5105400"/>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180746" y="3559254"/>
            <a:ext cx="1608967" cy="738664"/>
          </a:xfrm>
          <a:prstGeom prst="rect">
            <a:avLst/>
          </a:prstGeom>
          <a:solidFill>
            <a:schemeClr val="accent1">
              <a:lumMod val="20000"/>
              <a:lumOff val="80000"/>
            </a:schemeClr>
          </a:solidFill>
        </p:spPr>
        <p:txBody>
          <a:bodyPr wrap="none">
            <a:spAutoFit/>
          </a:bodyPr>
          <a:lstStyle/>
          <a:p>
            <a:pPr algn="just"/>
            <a:r>
              <a:rPr lang="en-US" sz="1400" b="1" dirty="0" smtClean="0">
                <a:solidFill>
                  <a:schemeClr val="accent1">
                    <a:lumMod val="75000"/>
                  </a:schemeClr>
                </a:solidFill>
              </a:rPr>
              <a:t>Beam purification: </a:t>
            </a:r>
          </a:p>
          <a:p>
            <a:pPr algn="just"/>
            <a:r>
              <a:rPr lang="en-US" sz="1400" b="1" dirty="0" smtClean="0"/>
              <a:t>30 ms trapping </a:t>
            </a:r>
          </a:p>
          <a:p>
            <a:pPr algn="just"/>
            <a:r>
              <a:rPr lang="en-US" sz="1400" b="1" dirty="0" smtClean="0"/>
              <a:t>for m/</a:t>
            </a:r>
            <a:r>
              <a:rPr lang="el-GR" sz="1400" b="1" dirty="0"/>
              <a:t>Δ</a:t>
            </a:r>
            <a:r>
              <a:rPr lang="en-US" sz="1400" b="1" dirty="0"/>
              <a:t>m </a:t>
            </a:r>
            <a:r>
              <a:rPr lang="en-US" sz="1400" b="1" dirty="0" smtClean="0"/>
              <a:t>=</a:t>
            </a:r>
            <a:r>
              <a:rPr lang="en-US" sz="1400" b="1" dirty="0"/>
              <a:t> </a:t>
            </a:r>
            <a:r>
              <a:rPr lang="en-US" sz="1400" b="1" dirty="0" smtClean="0"/>
              <a:t>10</a:t>
            </a:r>
            <a:r>
              <a:rPr lang="en-US" sz="1400" b="1" baseline="30000" dirty="0" smtClean="0"/>
              <a:t>5</a:t>
            </a:r>
            <a:endParaRPr lang="en-GB" sz="1400" b="1" dirty="0"/>
          </a:p>
        </p:txBody>
      </p:sp>
      <p:cxnSp>
        <p:nvCxnSpPr>
          <p:cNvPr id="18" name="Straight Arrow Connector 17"/>
          <p:cNvCxnSpPr/>
          <p:nvPr/>
        </p:nvCxnSpPr>
        <p:spPr>
          <a:xfrm flipH="1" flipV="1">
            <a:off x="5129336" y="4437112"/>
            <a:ext cx="241177" cy="744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 Placeholder 4"/>
          <p:cNvSpPr txBox="1">
            <a:spLocks/>
          </p:cNvSpPr>
          <p:nvPr/>
        </p:nvSpPr>
        <p:spPr>
          <a:xfrm>
            <a:off x="2" y="5949280"/>
            <a:ext cx="3767408" cy="504056"/>
          </a:xfrm>
          <a:prstGeom prst="rect">
            <a:avLst/>
          </a:prstGeom>
        </p:spPr>
        <p:txBody>
          <a:bodyPr vert="horz" lIns="91440" tIns="45720" rIns="91440" bIns="45720" rtlCol="0">
            <a:noAutofit/>
          </a:bodyPr>
          <a:lstStyle/>
          <a:p>
            <a:pPr marL="342900" indent="-342900">
              <a:defRPr/>
            </a:pPr>
            <a:r>
              <a:rPr lang="de-DE" sz="1000" dirty="0" smtClean="0">
                <a:latin typeface="+mj-lt"/>
              </a:rPr>
              <a:t>F</a:t>
            </a:r>
            <a:r>
              <a:rPr lang="de-DE" sz="1000" dirty="0">
                <a:latin typeface="+mj-lt"/>
              </a:rPr>
              <a:t>. Herfurth </a:t>
            </a:r>
            <a:r>
              <a:rPr lang="de-DE" sz="1000" i="1" dirty="0">
                <a:latin typeface="+mj-lt"/>
              </a:rPr>
              <a:t>et al.</a:t>
            </a:r>
            <a:r>
              <a:rPr lang="de-DE" sz="1000" dirty="0">
                <a:latin typeface="+mj-lt"/>
              </a:rPr>
              <a:t>, </a:t>
            </a:r>
            <a:r>
              <a:rPr lang="en-US" sz="1000" dirty="0">
                <a:latin typeface="+mj-lt"/>
              </a:rPr>
              <a:t>NIM A </a:t>
            </a:r>
            <a:r>
              <a:rPr lang="en-US" sz="1000" b="1" dirty="0">
                <a:latin typeface="+mj-lt"/>
              </a:rPr>
              <a:t>469</a:t>
            </a:r>
            <a:r>
              <a:rPr lang="en-US" sz="1000" dirty="0">
                <a:latin typeface="+mj-lt"/>
              </a:rPr>
              <a:t>, 254 (2001</a:t>
            </a:r>
            <a:r>
              <a:rPr lang="en-US" sz="1000" dirty="0" smtClean="0">
                <a:latin typeface="+mj-lt"/>
              </a:rPr>
              <a:t>).</a:t>
            </a:r>
          </a:p>
          <a:p>
            <a:pPr marL="342900" lvl="0" indent="-342900">
              <a:defRPr/>
            </a:pPr>
            <a:r>
              <a:rPr lang="en-US" sz="1000" dirty="0" smtClean="0"/>
              <a:t>R</a:t>
            </a:r>
            <a:r>
              <a:rPr lang="en-US" sz="1000" dirty="0"/>
              <a:t>. N. Wolf </a:t>
            </a:r>
            <a:r>
              <a:rPr lang="en-US" sz="1000" i="1" dirty="0">
                <a:solidFill>
                  <a:srgbClr val="000000"/>
                </a:solidFill>
                <a:cs typeface="Calibri" pitchFamily="34" charset="0"/>
              </a:rPr>
              <a:t>et al.</a:t>
            </a:r>
            <a:r>
              <a:rPr lang="en-US" sz="1000" dirty="0">
                <a:solidFill>
                  <a:srgbClr val="000000"/>
                </a:solidFill>
                <a:cs typeface="Calibri" pitchFamily="34" charset="0"/>
              </a:rPr>
              <a:t>,</a:t>
            </a:r>
            <a:r>
              <a:rPr lang="en-US" sz="1000" dirty="0"/>
              <a:t> </a:t>
            </a:r>
            <a:r>
              <a:rPr lang="en-US" sz="1000" dirty="0">
                <a:solidFill>
                  <a:srgbClr val="000000"/>
                </a:solidFill>
                <a:latin typeface="Calibri" pitchFamily="34" charset="0"/>
                <a:cs typeface="Calibri" pitchFamily="34" charset="0"/>
              </a:rPr>
              <a:t>Int. J. Mass  Spectrom </a:t>
            </a:r>
            <a:r>
              <a:rPr lang="en-US" sz="1000" b="1" dirty="0" smtClean="0"/>
              <a:t>313</a:t>
            </a:r>
            <a:r>
              <a:rPr lang="en-US" sz="1000" dirty="0"/>
              <a:t>, 8 (2012</a:t>
            </a:r>
            <a:r>
              <a:rPr lang="en-US" sz="1000" dirty="0" smtClean="0"/>
              <a:t>).</a:t>
            </a:r>
          </a:p>
          <a:p>
            <a:pPr marL="342900" indent="-342900">
              <a:defRPr/>
            </a:pPr>
            <a:r>
              <a:rPr lang="de-DE" sz="1000" dirty="0"/>
              <a:t>G. Savard  </a:t>
            </a:r>
            <a:r>
              <a:rPr lang="de-DE" sz="1000" i="1" dirty="0"/>
              <a:t>et al.</a:t>
            </a:r>
            <a:r>
              <a:rPr lang="de-DE" sz="1000" dirty="0"/>
              <a:t>, </a:t>
            </a:r>
            <a:r>
              <a:rPr lang="en-US" sz="1000" dirty="0"/>
              <a:t>Phys. </a:t>
            </a:r>
            <a:r>
              <a:rPr lang="en-US" sz="1000" dirty="0" err="1"/>
              <a:t>Lett</a:t>
            </a:r>
            <a:r>
              <a:rPr lang="en-US" sz="1000" dirty="0"/>
              <a:t>. A </a:t>
            </a:r>
            <a:r>
              <a:rPr lang="en-US" sz="1000" b="1" dirty="0"/>
              <a:t>158</a:t>
            </a:r>
            <a:r>
              <a:rPr lang="en-US" sz="1000" dirty="0"/>
              <a:t>, 247 (1991</a:t>
            </a:r>
            <a:r>
              <a:rPr lang="en-US" sz="1000" dirty="0" smtClean="0"/>
              <a:t>). </a:t>
            </a:r>
          </a:p>
          <a:p>
            <a:pPr marL="342900" indent="-342900">
              <a:defRPr/>
            </a:pPr>
            <a:r>
              <a:rPr lang="en-US" sz="1000" dirty="0">
                <a:solidFill>
                  <a:srgbClr val="000000"/>
                </a:solidFill>
                <a:latin typeface="Calibri" pitchFamily="34" charset="0"/>
                <a:cs typeface="Calibri" pitchFamily="34" charset="0"/>
              </a:rPr>
              <a:t>M. </a:t>
            </a:r>
            <a:r>
              <a:rPr lang="en-US" sz="1000" dirty="0" err="1">
                <a:solidFill>
                  <a:srgbClr val="000000"/>
                </a:solidFill>
                <a:latin typeface="Calibri" pitchFamily="34" charset="0"/>
                <a:cs typeface="Calibri" pitchFamily="34" charset="0"/>
              </a:rPr>
              <a:t>König</a:t>
            </a:r>
            <a:r>
              <a:rPr lang="en-US" sz="1000" dirty="0">
                <a:solidFill>
                  <a:srgbClr val="000000"/>
                </a:solidFill>
                <a:latin typeface="Calibri" pitchFamily="34" charset="0"/>
                <a:cs typeface="Calibri" pitchFamily="34" charset="0"/>
              </a:rPr>
              <a:t> </a:t>
            </a:r>
            <a:r>
              <a:rPr lang="en-US" sz="1000" i="1" dirty="0">
                <a:solidFill>
                  <a:srgbClr val="000000"/>
                </a:solidFill>
                <a:latin typeface="Calibri" pitchFamily="34" charset="0"/>
                <a:cs typeface="Calibri" pitchFamily="34" charset="0"/>
              </a:rPr>
              <a:t>et al.</a:t>
            </a:r>
            <a:r>
              <a:rPr lang="en-US" sz="1000" dirty="0">
                <a:solidFill>
                  <a:srgbClr val="000000"/>
                </a:solidFill>
                <a:latin typeface="Calibri" pitchFamily="34" charset="0"/>
                <a:cs typeface="Calibri" pitchFamily="34" charset="0"/>
              </a:rPr>
              <a:t>, Int. J. Mass  Spectrom. </a:t>
            </a:r>
            <a:r>
              <a:rPr lang="en-US" sz="1000" b="1" dirty="0">
                <a:solidFill>
                  <a:srgbClr val="000000"/>
                </a:solidFill>
                <a:latin typeface="Calibri" pitchFamily="34" charset="0"/>
                <a:cs typeface="Calibri" pitchFamily="34" charset="0"/>
              </a:rPr>
              <a:t>142</a:t>
            </a:r>
            <a:r>
              <a:rPr lang="en-US" sz="1000" dirty="0">
                <a:solidFill>
                  <a:srgbClr val="000000"/>
                </a:solidFill>
                <a:latin typeface="Calibri" pitchFamily="34" charset="0"/>
                <a:cs typeface="Calibri" pitchFamily="34" charset="0"/>
              </a:rPr>
              <a:t>, 95 (1995</a:t>
            </a:r>
            <a:r>
              <a:rPr lang="en-US" sz="1000" dirty="0" smtClean="0">
                <a:solidFill>
                  <a:srgbClr val="000000"/>
                </a:solidFill>
                <a:latin typeface="Calibri" pitchFamily="34" charset="0"/>
                <a:cs typeface="Calibri" pitchFamily="34" charset="0"/>
              </a:rPr>
              <a:t>).</a:t>
            </a:r>
            <a:endParaRPr lang="en-US" sz="1000" dirty="0">
              <a:solidFill>
                <a:srgbClr val="000000"/>
              </a:solidFill>
              <a:latin typeface="Calibri" pitchFamily="34" charset="0"/>
              <a:cs typeface="Calibri" pitchFamily="34" charset="0"/>
            </a:endParaRPr>
          </a:p>
          <a:p>
            <a:pPr marL="342900" indent="-342900">
              <a:defRPr/>
            </a:pPr>
            <a:endParaRPr lang="en-US" sz="1000" dirty="0"/>
          </a:p>
          <a:p>
            <a:pPr marL="342900" lvl="0" indent="-342900">
              <a:defRPr/>
            </a:pPr>
            <a:endParaRPr lang="en-US" sz="1000" dirty="0">
              <a:solidFill>
                <a:srgbClr val="000000"/>
              </a:solidFill>
              <a:cs typeface="Calibri" pitchFamily="34" charset="0"/>
            </a:endParaRPr>
          </a:p>
          <a:p>
            <a:pPr marL="342900" indent="-342900">
              <a:defRPr/>
            </a:pPr>
            <a:endParaRPr lang="en-US" sz="1000" dirty="0">
              <a:solidFill>
                <a:srgbClr val="000000"/>
              </a:solidFill>
              <a:latin typeface="Calibri" pitchFamily="34" charset="0"/>
              <a:cs typeface="Calibri" pitchFamily="34" charset="0"/>
            </a:endParaRPr>
          </a:p>
          <a:p>
            <a:pPr marL="342900" indent="-342900">
              <a:defRPr/>
            </a:pPr>
            <a:endParaRPr lang="en-US" sz="1000" dirty="0">
              <a:latin typeface="+mj-lt"/>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mj-lt"/>
              <a:cs typeface="Calibri"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mj-lt"/>
              <a:cs typeface="Calibri"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j-lt"/>
            </a:endParaRPr>
          </a:p>
        </p:txBody>
      </p:sp>
      <p:sp>
        <p:nvSpPr>
          <p:cNvPr id="20" name="Text Placeholder 4"/>
          <p:cNvSpPr txBox="1">
            <a:spLocks/>
          </p:cNvSpPr>
          <p:nvPr/>
        </p:nvSpPr>
        <p:spPr>
          <a:xfrm>
            <a:off x="2874377" y="6318230"/>
            <a:ext cx="3384376" cy="243129"/>
          </a:xfrm>
          <a:prstGeom prst="rect">
            <a:avLst/>
          </a:prstGeom>
        </p:spPr>
        <p:txBody>
          <a:bodyPr vert="horz" lIns="91440" tIns="45720" rIns="91440" bIns="45720" rtlCol="0">
            <a:noAutofit/>
          </a:bodyPr>
          <a:lstStyle/>
          <a:p>
            <a:pPr lvl="0"/>
            <a:endParaRPr kumimoji="0" lang="en-US" sz="1000" b="0" i="0" u="none" strike="noStrike" kern="1200" cap="none" spc="0" normalizeH="0" baseline="0" noProof="0" dirty="0" smtClean="0">
              <a:ln>
                <a:noFill/>
              </a:ln>
              <a:solidFill>
                <a:schemeClr val="tx1"/>
              </a:solidFill>
              <a:effectLst/>
              <a:uLnTx/>
              <a:uFillTx/>
              <a:latin typeface="+mj-lt"/>
            </a:endParaRPr>
          </a:p>
        </p:txBody>
      </p:sp>
      <p:sp>
        <p:nvSpPr>
          <p:cNvPr id="30"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2</a:t>
            </a:r>
            <a:endParaRPr lang="en-US" sz="1400" dirty="0">
              <a:solidFill>
                <a:srgbClr val="0070C0"/>
              </a:solidFill>
            </a:endParaRPr>
          </a:p>
        </p:txBody>
      </p:sp>
      <p:sp>
        <p:nvSpPr>
          <p:cNvPr id="31"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3" name="Rectangle 2"/>
          <p:cNvSpPr/>
          <p:nvPr/>
        </p:nvSpPr>
        <p:spPr>
          <a:xfrm>
            <a:off x="-13063" y="736241"/>
            <a:ext cx="9505056" cy="721053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2989067" y="4279329"/>
            <a:ext cx="2383358" cy="369332"/>
          </a:xfrm>
          <a:prstGeom prst="rect">
            <a:avLst/>
          </a:prstGeom>
          <a:noFill/>
        </p:spPr>
        <p:txBody>
          <a:bodyPr wrap="square" rtlCol="0">
            <a:spAutoFit/>
          </a:bodyPr>
          <a:lstStyle/>
          <a:p>
            <a:r>
              <a:rPr lang="en-US" b="1" dirty="0" smtClean="0">
                <a:solidFill>
                  <a:srgbClr val="FF0000"/>
                </a:solidFill>
              </a:rPr>
              <a:t>First ToF-ICR of 2014</a:t>
            </a:r>
            <a:endParaRPr lang="en-US" b="1" dirty="0">
              <a:solidFill>
                <a:srgbClr val="FF0000"/>
              </a:solidFill>
            </a:endParaRPr>
          </a:p>
        </p:txBody>
      </p:sp>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l="57889" t="14300" r="1984" b="58450"/>
          <a:stretch/>
        </p:blipFill>
        <p:spPr>
          <a:xfrm>
            <a:off x="5723103" y="1565502"/>
            <a:ext cx="3293639" cy="1656184"/>
          </a:xfrm>
          <a:prstGeom prst="rect">
            <a:avLst/>
          </a:prstGeom>
          <a:gradFill>
            <a:gsLst>
              <a:gs pos="0">
                <a:schemeClr val="bg1"/>
              </a:gs>
              <a:gs pos="100000">
                <a:schemeClr val="bg2">
                  <a:alpha val="10000"/>
                </a:schemeClr>
              </a:gs>
            </a:gsLst>
            <a:path path="circle">
              <a:fillToRect l="100000" t="100000"/>
            </a:path>
          </a:gradFill>
          <a:effectLst>
            <a:softEdge rad="190500"/>
          </a:effectLst>
        </p:spPr>
      </p:pic>
      <p:sp>
        <p:nvSpPr>
          <p:cNvPr id="29" name="Oval 28"/>
          <p:cNvSpPr/>
          <p:nvPr/>
        </p:nvSpPr>
        <p:spPr>
          <a:xfrm>
            <a:off x="6821666" y="1971422"/>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30" y="946391"/>
            <a:ext cx="3772090" cy="3063828"/>
          </a:xfrm>
          <a:prstGeom prst="rect">
            <a:avLst/>
          </a:prstGeom>
        </p:spPr>
      </p:pic>
      <mc:AlternateContent xmlns:mc="http://schemas.openxmlformats.org/markup-compatibility/2006" xmlns:a14="http://schemas.microsoft.com/office/drawing/2010/main">
        <mc:Choice Requires="a14">
          <p:sp>
            <p:nvSpPr>
              <p:cNvPr id="27" name="TextBox 26"/>
              <p:cNvSpPr txBox="1"/>
              <p:nvPr/>
            </p:nvSpPr>
            <p:spPr>
              <a:xfrm>
                <a:off x="-184982" y="3995791"/>
                <a:ext cx="1569965"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a:rPr>
                          </m:ctrlPr>
                        </m:sSubPr>
                        <m:e>
                          <m:r>
                            <a:rPr lang="en-US" i="1">
                              <a:latin typeface="Cambria Math"/>
                              <a:ea typeface="Cambria Math"/>
                            </a:rPr>
                            <m:t>𝜈</m:t>
                          </m:r>
                        </m:e>
                        <m:sub>
                          <m:r>
                            <a:rPr lang="en-US" b="0" i="1" smtClean="0">
                              <a:latin typeface="Cambria Math"/>
                              <a:ea typeface="Cambria Math"/>
                            </a:rPr>
                            <m:t>𝑐</m:t>
                          </m:r>
                        </m:sub>
                      </m:sSub>
                      <m:r>
                        <a:rPr lang="en-US" b="0" i="1" smtClean="0">
                          <a:latin typeface="Cambria Math"/>
                          <a:ea typeface="Cambria Math"/>
                        </a:rPr>
                        <m:t>=</m:t>
                      </m:r>
                      <m:f>
                        <m:fPr>
                          <m:ctrlPr>
                            <a:rPr lang="en-US" b="0" i="1" smtClean="0">
                              <a:latin typeface="Cambria Math" panose="02040503050406030204" pitchFamily="18" charset="0"/>
                              <a:ea typeface="Cambria Math"/>
                            </a:rPr>
                          </m:ctrlPr>
                        </m:fPr>
                        <m:num>
                          <m:r>
                            <a:rPr lang="en-US" b="0" i="1" smtClean="0">
                              <a:latin typeface="Cambria Math"/>
                              <a:ea typeface="Cambria Math"/>
                            </a:rPr>
                            <m:t>𝑞𝐵</m:t>
                          </m:r>
                        </m:num>
                        <m:den>
                          <m:r>
                            <a:rPr lang="en-US" b="0" i="1" smtClean="0">
                              <a:latin typeface="Cambria Math"/>
                              <a:ea typeface="Cambria Math"/>
                            </a:rPr>
                            <m:t>2</m:t>
                          </m:r>
                          <m:r>
                            <a:rPr lang="en-US" b="0" i="1" smtClean="0">
                              <a:latin typeface="Cambria Math"/>
                              <a:ea typeface="Cambria Math"/>
                            </a:rPr>
                            <m:t>𝜋</m:t>
                          </m:r>
                          <m:r>
                            <a:rPr lang="en-US" b="0" i="1" smtClean="0">
                              <a:latin typeface="Cambria Math"/>
                              <a:ea typeface="Cambria Math"/>
                            </a:rPr>
                            <m:t> </m:t>
                          </m:r>
                          <m:r>
                            <a:rPr lang="en-US" b="0" i="1" smtClean="0">
                              <a:latin typeface="Cambria Math"/>
                              <a:ea typeface="Cambria Math"/>
                            </a:rPr>
                            <m:t>𝑚</m:t>
                          </m:r>
                        </m:den>
                      </m:f>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184982" y="3995791"/>
                <a:ext cx="1569965" cy="610936"/>
              </a:xfrm>
              <a:prstGeom prst="rect">
                <a:avLst/>
              </a:prstGeom>
              <a:blipFill rotWithShape="0">
                <a:blip r:embed="rId4"/>
                <a:stretch>
                  <a:fillRect/>
                </a:stretch>
              </a:blipFill>
            </p:spPr>
            <p:txBody>
              <a:bodyPr/>
              <a:lstStyle/>
              <a:p>
                <a:r>
                  <a:rPr lang="de-DE">
                    <a:noFill/>
                  </a:rPr>
                  <a:t> </a:t>
                </a:r>
              </a:p>
            </p:txBody>
          </p:sp>
        </mc:Fallback>
      </mc:AlternateContent>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0331" y="3861048"/>
            <a:ext cx="3640763" cy="2983350"/>
          </a:xfrm>
          <a:prstGeom prst="rect">
            <a:avLst/>
          </a:prstGeom>
        </p:spPr>
      </p:pic>
      <p:sp>
        <p:nvSpPr>
          <p:cNvPr id="33"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smtClean="0">
                <a:solidFill>
                  <a:srgbClr val="0033CC"/>
                </a:solidFill>
              </a:rPr>
              <a:t>Tools </a:t>
            </a:r>
            <a:r>
              <a:rPr lang="de-DE" sz="4300" dirty="0" err="1" smtClean="0">
                <a:solidFill>
                  <a:srgbClr val="0033CC"/>
                </a:solidFill>
              </a:rPr>
              <a:t>of</a:t>
            </a:r>
            <a:r>
              <a:rPr lang="de-DE" sz="4300" dirty="0" smtClean="0">
                <a:solidFill>
                  <a:srgbClr val="0033CC"/>
                </a:solidFill>
              </a:rPr>
              <a:t> ISOLTRAP</a:t>
            </a:r>
            <a:endParaRPr lang="de-DE" sz="4300" dirty="0">
              <a:solidFill>
                <a:srgbClr val="0033CC"/>
              </a:solidFill>
            </a:endParaRPr>
          </a:p>
        </p:txBody>
      </p:sp>
    </p:spTree>
    <p:extLst>
      <p:ext uri="{BB962C8B-B14F-4D97-AF65-F5344CB8AC3E}">
        <p14:creationId xmlns:p14="http://schemas.microsoft.com/office/powerpoint/2010/main" val="14231199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1"/>
          <p:cNvGrpSpPr>
            <a:grpSpLocks noChangeAspect="1"/>
          </p:cNvGrpSpPr>
          <p:nvPr/>
        </p:nvGrpSpPr>
        <p:grpSpPr>
          <a:xfrm>
            <a:off x="1169243" y="805297"/>
            <a:ext cx="6931149" cy="5466268"/>
            <a:chOff x="2428875" y="1157436"/>
            <a:chExt cx="6715125" cy="5295900"/>
          </a:xfrm>
        </p:grpSpPr>
        <p:pic>
          <p:nvPicPr>
            <p:cNvPr id="845830" name="Picture 6" descr="E:\PhD\Bilder\Figures\ISOLTRAP_photo_05.png"/>
            <p:cNvPicPr>
              <a:picLocks noChangeAspect="1" noChangeArrowheads="1"/>
            </p:cNvPicPr>
            <p:nvPr/>
          </p:nvPicPr>
          <p:blipFill>
            <a:blip r:embed="rId3" cstate="print"/>
            <a:srcRect/>
            <a:stretch>
              <a:fillRect/>
            </a:stretch>
          </p:blipFill>
          <p:spPr bwMode="auto">
            <a:xfrm>
              <a:off x="2428875" y="1157436"/>
              <a:ext cx="6715125" cy="5295900"/>
            </a:xfrm>
            <a:prstGeom prst="rect">
              <a:avLst/>
            </a:prstGeom>
            <a:noFill/>
          </p:spPr>
        </p:pic>
        <p:sp>
          <p:nvSpPr>
            <p:cNvPr id="14" name="Textfeld 13"/>
            <p:cNvSpPr txBox="1"/>
            <p:nvPr/>
          </p:nvSpPr>
          <p:spPr>
            <a:xfrm>
              <a:off x="7797817" y="1455167"/>
              <a:ext cx="806631" cy="461665"/>
            </a:xfrm>
            <a:prstGeom prst="rect">
              <a:avLst/>
            </a:prstGeom>
            <a:noFill/>
          </p:spPr>
          <p:txBody>
            <a:bodyPr wrap="none" rtlCol="0">
              <a:spAutoFit/>
            </a:bodyPr>
            <a:lstStyle/>
            <a:p>
              <a:r>
                <a:rPr lang="en-GB" sz="2400" b="1" smtClean="0">
                  <a:solidFill>
                    <a:srgbClr val="FFFF00"/>
                  </a:solidFill>
                </a:rPr>
                <a:t>1987</a:t>
              </a:r>
              <a:endParaRPr lang="en-GB" sz="2400" b="1">
                <a:solidFill>
                  <a:srgbClr val="FFFF00"/>
                </a:solidFill>
              </a:endParaRPr>
            </a:p>
          </p:txBody>
        </p:sp>
        <p:sp>
          <p:nvSpPr>
            <p:cNvPr id="15" name="Textfeld 14"/>
            <p:cNvSpPr txBox="1"/>
            <p:nvPr/>
          </p:nvSpPr>
          <p:spPr>
            <a:xfrm>
              <a:off x="7884368" y="5703639"/>
              <a:ext cx="806631" cy="461665"/>
            </a:xfrm>
            <a:prstGeom prst="rect">
              <a:avLst/>
            </a:prstGeom>
            <a:noFill/>
          </p:spPr>
          <p:txBody>
            <a:bodyPr wrap="none" rtlCol="0">
              <a:spAutoFit/>
            </a:bodyPr>
            <a:lstStyle/>
            <a:p>
              <a:r>
                <a:rPr lang="en-GB" sz="2400" b="1" smtClean="0">
                  <a:solidFill>
                    <a:srgbClr val="FFFF00"/>
                  </a:solidFill>
                </a:rPr>
                <a:t>1994</a:t>
              </a:r>
              <a:endParaRPr lang="en-GB" sz="2400" b="1">
                <a:solidFill>
                  <a:srgbClr val="FFFF00"/>
                </a:solidFill>
              </a:endParaRPr>
            </a:p>
          </p:txBody>
        </p:sp>
        <p:sp>
          <p:nvSpPr>
            <p:cNvPr id="16" name="Textfeld 15"/>
            <p:cNvSpPr txBox="1"/>
            <p:nvPr/>
          </p:nvSpPr>
          <p:spPr>
            <a:xfrm>
              <a:off x="3765369" y="5229200"/>
              <a:ext cx="806631" cy="461665"/>
            </a:xfrm>
            <a:prstGeom prst="rect">
              <a:avLst/>
            </a:prstGeom>
            <a:noFill/>
          </p:spPr>
          <p:txBody>
            <a:bodyPr wrap="none" rtlCol="0">
              <a:spAutoFit/>
            </a:bodyPr>
            <a:lstStyle/>
            <a:p>
              <a:r>
                <a:rPr lang="en-GB" sz="2400" b="1" smtClean="0">
                  <a:solidFill>
                    <a:srgbClr val="FFFF00"/>
                  </a:solidFill>
                </a:rPr>
                <a:t>1999</a:t>
              </a:r>
              <a:endParaRPr lang="en-GB" sz="2400" b="1">
                <a:solidFill>
                  <a:srgbClr val="FFFF00"/>
                </a:solidFill>
              </a:endParaRPr>
            </a:p>
          </p:txBody>
        </p:sp>
        <p:sp>
          <p:nvSpPr>
            <p:cNvPr id="18" name="Textfeld 17"/>
            <p:cNvSpPr txBox="1"/>
            <p:nvPr/>
          </p:nvSpPr>
          <p:spPr>
            <a:xfrm>
              <a:off x="3765369" y="1700808"/>
              <a:ext cx="806631" cy="461665"/>
            </a:xfrm>
            <a:prstGeom prst="rect">
              <a:avLst/>
            </a:prstGeom>
            <a:noFill/>
          </p:spPr>
          <p:txBody>
            <a:bodyPr wrap="none" rtlCol="0">
              <a:spAutoFit/>
            </a:bodyPr>
            <a:lstStyle/>
            <a:p>
              <a:r>
                <a:rPr lang="en-GB" sz="2400" b="1" smtClean="0">
                  <a:solidFill>
                    <a:srgbClr val="FFFF00"/>
                  </a:solidFill>
                </a:rPr>
                <a:t>2010</a:t>
              </a:r>
              <a:endParaRPr lang="en-GB" sz="2400" b="1">
                <a:solidFill>
                  <a:srgbClr val="FFFF00"/>
                </a:solidFill>
              </a:endParaRPr>
            </a:p>
          </p:txBody>
        </p:sp>
      </p:grpSp>
      <p:sp>
        <p:nvSpPr>
          <p:cNvPr id="10"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500" b="1" dirty="0" smtClean="0"/>
              <a:t>ISOLTRAP@ISOLDE@CERN</a:t>
            </a:r>
            <a:endParaRPr lang="en-GB" sz="2500" b="1" dirty="0"/>
          </a:p>
        </p:txBody>
      </p:sp>
      <p:sp>
        <p:nvSpPr>
          <p:cNvPr id="11" name="Rectangle 10"/>
          <p:cNvSpPr/>
          <p:nvPr/>
        </p:nvSpPr>
        <p:spPr>
          <a:xfrm>
            <a:off x="0" y="6451997"/>
            <a:ext cx="3177473" cy="615553"/>
          </a:xfrm>
          <a:prstGeom prst="rect">
            <a:avLst/>
          </a:prstGeom>
        </p:spPr>
        <p:txBody>
          <a:bodyPr wrap="none">
            <a:spAutoFit/>
          </a:bodyPr>
          <a:lstStyle/>
          <a:p>
            <a:pPr marL="342900" lvl="0" indent="-342900">
              <a:spcBef>
                <a:spcPct val="20000"/>
              </a:spcBef>
              <a:defRPr/>
            </a:pPr>
            <a:r>
              <a:rPr lang="ro-RO" sz="1000" dirty="0" smtClean="0"/>
              <a:t>M. Mukherjee </a:t>
            </a:r>
            <a:r>
              <a:rPr lang="ro-RO" sz="1000" i="1" dirty="0" smtClean="0"/>
              <a:t>et al.</a:t>
            </a:r>
            <a:r>
              <a:rPr lang="ro-RO" sz="1000" dirty="0" smtClean="0"/>
              <a:t>, </a:t>
            </a:r>
            <a:r>
              <a:rPr lang="en-GB" sz="1000" dirty="0"/>
              <a:t>Eur. Phys. J. A </a:t>
            </a:r>
            <a:r>
              <a:rPr lang="en-GB" sz="1000" b="1" dirty="0"/>
              <a:t>35</a:t>
            </a:r>
            <a:r>
              <a:rPr lang="en-GB" sz="1000" dirty="0"/>
              <a:t>, 1 (2008</a:t>
            </a:r>
            <a:r>
              <a:rPr lang="en-GB" sz="1000" dirty="0" smtClean="0"/>
              <a:t>)</a:t>
            </a:r>
            <a:r>
              <a:rPr lang="ro-RO" sz="1000" dirty="0" smtClean="0"/>
              <a:t>.</a:t>
            </a:r>
          </a:p>
          <a:p>
            <a:pPr marL="342900" lvl="0" indent="-342900">
              <a:spcBef>
                <a:spcPct val="20000"/>
              </a:spcBef>
              <a:defRPr/>
            </a:pPr>
            <a:r>
              <a:rPr lang="ro-RO" sz="1000" dirty="0" smtClean="0"/>
              <a:t>S. Kreim </a:t>
            </a:r>
            <a:r>
              <a:rPr lang="ro-RO" sz="1000" i="1" dirty="0" smtClean="0"/>
              <a:t>et al.</a:t>
            </a:r>
            <a:r>
              <a:rPr lang="ro-RO" sz="1000" dirty="0" smtClean="0"/>
              <a:t>, Nucl. Instrum. Methods B </a:t>
            </a:r>
            <a:r>
              <a:rPr lang="en-US" sz="1000" b="1" dirty="0" smtClean="0"/>
              <a:t>317</a:t>
            </a:r>
            <a:r>
              <a:rPr lang="en-US" sz="1000" dirty="0" smtClean="0"/>
              <a:t>, 492 (2013)</a:t>
            </a:r>
            <a:r>
              <a:rPr lang="ro-RO" sz="1000" dirty="0" smtClean="0"/>
              <a:t>.</a:t>
            </a:r>
          </a:p>
          <a:p>
            <a:pPr marL="342900" lvl="0" indent="-342900">
              <a:spcBef>
                <a:spcPct val="20000"/>
              </a:spcBef>
              <a:defRPr/>
            </a:pPr>
            <a:r>
              <a:rPr lang="ro-RO" sz="1000" dirty="0" smtClean="0"/>
              <a:t> </a:t>
            </a:r>
            <a:endParaRPr lang="en-US" sz="1000" dirty="0">
              <a:solidFill>
                <a:srgbClr val="000000"/>
              </a:solidFill>
              <a:cs typeface="Calibri" pitchFamily="34" charset="0"/>
            </a:endParaRPr>
          </a:p>
        </p:txBody>
      </p:sp>
    </p:spTree>
    <p:extLst>
      <p:ext uri="{BB962C8B-B14F-4D97-AF65-F5344CB8AC3E}">
        <p14:creationId xmlns:p14="http://schemas.microsoft.com/office/powerpoint/2010/main" val="2019124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1"/>
          <p:cNvGrpSpPr>
            <a:grpSpLocks noChangeAspect="1"/>
          </p:cNvGrpSpPr>
          <p:nvPr/>
        </p:nvGrpSpPr>
        <p:grpSpPr>
          <a:xfrm>
            <a:off x="1169243" y="805297"/>
            <a:ext cx="6931149" cy="5466268"/>
            <a:chOff x="2428875" y="1157436"/>
            <a:chExt cx="6715125" cy="5295900"/>
          </a:xfrm>
        </p:grpSpPr>
        <p:pic>
          <p:nvPicPr>
            <p:cNvPr id="845830" name="Picture 6" descr="E:\PhD\Bilder\Figures\ISOLTRAP_photo_05.png"/>
            <p:cNvPicPr>
              <a:picLocks noChangeAspect="1" noChangeArrowheads="1"/>
            </p:cNvPicPr>
            <p:nvPr/>
          </p:nvPicPr>
          <p:blipFill>
            <a:blip r:embed="rId3" cstate="print"/>
            <a:srcRect/>
            <a:stretch>
              <a:fillRect/>
            </a:stretch>
          </p:blipFill>
          <p:spPr bwMode="auto">
            <a:xfrm>
              <a:off x="2428875" y="1157436"/>
              <a:ext cx="6715125" cy="5295900"/>
            </a:xfrm>
            <a:prstGeom prst="rect">
              <a:avLst/>
            </a:prstGeom>
            <a:noFill/>
          </p:spPr>
        </p:pic>
        <p:sp>
          <p:nvSpPr>
            <p:cNvPr id="14" name="Textfeld 13"/>
            <p:cNvSpPr txBox="1"/>
            <p:nvPr/>
          </p:nvSpPr>
          <p:spPr>
            <a:xfrm>
              <a:off x="7797817" y="1455167"/>
              <a:ext cx="806631" cy="461665"/>
            </a:xfrm>
            <a:prstGeom prst="rect">
              <a:avLst/>
            </a:prstGeom>
            <a:noFill/>
          </p:spPr>
          <p:txBody>
            <a:bodyPr wrap="none" rtlCol="0">
              <a:spAutoFit/>
            </a:bodyPr>
            <a:lstStyle/>
            <a:p>
              <a:r>
                <a:rPr lang="en-GB" sz="2400" b="1" dirty="0" smtClean="0">
                  <a:solidFill>
                    <a:srgbClr val="FFFF00"/>
                  </a:solidFill>
                </a:rPr>
                <a:t>1987</a:t>
              </a:r>
              <a:endParaRPr lang="en-GB" sz="2400" b="1" dirty="0">
                <a:solidFill>
                  <a:srgbClr val="FFFF00"/>
                </a:solidFill>
              </a:endParaRPr>
            </a:p>
          </p:txBody>
        </p:sp>
        <p:sp>
          <p:nvSpPr>
            <p:cNvPr id="15" name="Textfeld 14"/>
            <p:cNvSpPr txBox="1"/>
            <p:nvPr/>
          </p:nvSpPr>
          <p:spPr>
            <a:xfrm>
              <a:off x="7884368" y="5703639"/>
              <a:ext cx="806631" cy="461665"/>
            </a:xfrm>
            <a:prstGeom prst="rect">
              <a:avLst/>
            </a:prstGeom>
            <a:noFill/>
          </p:spPr>
          <p:txBody>
            <a:bodyPr wrap="none" rtlCol="0">
              <a:spAutoFit/>
            </a:bodyPr>
            <a:lstStyle/>
            <a:p>
              <a:r>
                <a:rPr lang="en-GB" sz="2400" b="1" smtClean="0">
                  <a:solidFill>
                    <a:srgbClr val="FFFF00"/>
                  </a:solidFill>
                </a:rPr>
                <a:t>1994</a:t>
              </a:r>
              <a:endParaRPr lang="en-GB" sz="2400" b="1">
                <a:solidFill>
                  <a:srgbClr val="FFFF00"/>
                </a:solidFill>
              </a:endParaRPr>
            </a:p>
          </p:txBody>
        </p:sp>
        <p:sp>
          <p:nvSpPr>
            <p:cNvPr id="16" name="Textfeld 15"/>
            <p:cNvSpPr txBox="1"/>
            <p:nvPr/>
          </p:nvSpPr>
          <p:spPr>
            <a:xfrm>
              <a:off x="3765369" y="5229200"/>
              <a:ext cx="806631" cy="461665"/>
            </a:xfrm>
            <a:prstGeom prst="rect">
              <a:avLst/>
            </a:prstGeom>
            <a:noFill/>
          </p:spPr>
          <p:txBody>
            <a:bodyPr wrap="none" rtlCol="0">
              <a:spAutoFit/>
            </a:bodyPr>
            <a:lstStyle/>
            <a:p>
              <a:r>
                <a:rPr lang="en-GB" sz="2400" b="1" smtClean="0">
                  <a:solidFill>
                    <a:srgbClr val="FFFF00"/>
                  </a:solidFill>
                </a:rPr>
                <a:t>1999</a:t>
              </a:r>
              <a:endParaRPr lang="en-GB" sz="2400" b="1">
                <a:solidFill>
                  <a:srgbClr val="FFFF00"/>
                </a:solidFill>
              </a:endParaRPr>
            </a:p>
          </p:txBody>
        </p:sp>
        <p:sp>
          <p:nvSpPr>
            <p:cNvPr id="18" name="Textfeld 17"/>
            <p:cNvSpPr txBox="1"/>
            <p:nvPr/>
          </p:nvSpPr>
          <p:spPr>
            <a:xfrm>
              <a:off x="3765369" y="1700808"/>
              <a:ext cx="806631" cy="461665"/>
            </a:xfrm>
            <a:prstGeom prst="rect">
              <a:avLst/>
            </a:prstGeom>
            <a:noFill/>
          </p:spPr>
          <p:txBody>
            <a:bodyPr wrap="none" rtlCol="0">
              <a:spAutoFit/>
            </a:bodyPr>
            <a:lstStyle/>
            <a:p>
              <a:r>
                <a:rPr lang="en-GB" sz="2400" b="1" dirty="0" smtClean="0">
                  <a:solidFill>
                    <a:srgbClr val="FFFF00"/>
                  </a:solidFill>
                </a:rPr>
                <a:t>2010</a:t>
              </a:r>
              <a:endParaRPr lang="en-GB" sz="2400" b="1" dirty="0">
                <a:solidFill>
                  <a:srgbClr val="FFFF00"/>
                </a:solidFill>
              </a:endParaRPr>
            </a:p>
          </p:txBody>
        </p:sp>
      </p:grpSp>
      <p:sp>
        <p:nvSpPr>
          <p:cNvPr id="10"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500" b="1" dirty="0" smtClean="0"/>
              <a:t>ISOLTRAP@ISOLDE@CERN</a:t>
            </a:r>
            <a:endParaRPr lang="en-GB" sz="2500" b="1" dirty="0"/>
          </a:p>
        </p:txBody>
      </p:sp>
      <p:pic>
        <p:nvPicPr>
          <p:cNvPr id="11" name="Bild 4"/>
          <p:cNvPicPr>
            <a:picLocks noChangeAspect="1"/>
          </p:cNvPicPr>
          <p:nvPr/>
        </p:nvPicPr>
        <p:blipFill>
          <a:blip r:embed="rId4"/>
          <a:stretch>
            <a:fillRect/>
          </a:stretch>
        </p:blipFill>
        <p:spPr>
          <a:xfrm>
            <a:off x="1169242" y="805296"/>
            <a:ext cx="3453677" cy="4604903"/>
          </a:xfrm>
          <a:prstGeom prst="rect">
            <a:avLst/>
          </a:prstGeom>
        </p:spPr>
      </p:pic>
      <p:cxnSp>
        <p:nvCxnSpPr>
          <p:cNvPr id="4" name="Straight Arrow Connector 3"/>
          <p:cNvCxnSpPr/>
          <p:nvPr/>
        </p:nvCxnSpPr>
        <p:spPr>
          <a:xfrm>
            <a:off x="5610225" y="1752600"/>
            <a:ext cx="0" cy="349370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 name="Explosion 1 4"/>
          <p:cNvSpPr/>
          <p:nvPr/>
        </p:nvSpPr>
        <p:spPr>
          <a:xfrm>
            <a:off x="1295400" y="1828800"/>
            <a:ext cx="2937668" cy="2424534"/>
          </a:xfrm>
          <a:prstGeom prst="irregularSeal1">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90800" y="2590800"/>
            <a:ext cx="1066800" cy="707886"/>
          </a:xfrm>
          <a:prstGeom prst="rect">
            <a:avLst/>
          </a:prstGeom>
          <a:noFill/>
        </p:spPr>
        <p:txBody>
          <a:bodyPr wrap="square" rtlCol="0">
            <a:spAutoFit/>
          </a:bodyPr>
          <a:lstStyle/>
          <a:p>
            <a:r>
              <a:rPr lang="en-US" sz="4000" b="1" dirty="0" smtClean="0">
                <a:solidFill>
                  <a:srgbClr val="FFFF00"/>
                </a:solidFill>
              </a:rPr>
              <a:t>!</a:t>
            </a:r>
            <a:endParaRPr lang="en-US" sz="4000" b="1" dirty="0">
              <a:solidFill>
                <a:srgbClr val="FFFF00"/>
              </a:solidFill>
            </a:endParaRPr>
          </a:p>
        </p:txBody>
      </p:sp>
      <p:sp>
        <p:nvSpPr>
          <p:cNvPr id="17" name="Textfeld 13"/>
          <p:cNvSpPr txBox="1"/>
          <p:nvPr/>
        </p:nvSpPr>
        <p:spPr>
          <a:xfrm>
            <a:off x="2347944" y="1366149"/>
            <a:ext cx="806631" cy="461665"/>
          </a:xfrm>
          <a:prstGeom prst="rect">
            <a:avLst/>
          </a:prstGeom>
          <a:noFill/>
        </p:spPr>
        <p:txBody>
          <a:bodyPr wrap="none" rtlCol="0">
            <a:spAutoFit/>
          </a:bodyPr>
          <a:lstStyle/>
          <a:p>
            <a:r>
              <a:rPr lang="en-GB" sz="2400" b="1" dirty="0" smtClean="0">
                <a:solidFill>
                  <a:srgbClr val="FFFF00"/>
                </a:solidFill>
              </a:rPr>
              <a:t>2013</a:t>
            </a:r>
            <a:endParaRPr lang="en-GB" sz="2400" b="1" dirty="0">
              <a:solidFill>
                <a:srgbClr val="FFFF00"/>
              </a:solidFill>
            </a:endParaRPr>
          </a:p>
        </p:txBody>
      </p:sp>
    </p:spTree>
    <p:extLst>
      <p:ext uri="{BB962C8B-B14F-4D97-AF65-F5344CB8AC3E}">
        <p14:creationId xmlns:p14="http://schemas.microsoft.com/office/powerpoint/2010/main" val="34264337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5775" y="156185"/>
            <a:ext cx="1286461" cy="925170"/>
          </a:xfrm>
          <a:prstGeom prst="rect">
            <a:avLst/>
          </a:prstGeom>
        </p:spPr>
      </p:pic>
      <p:sp>
        <p:nvSpPr>
          <p:cNvPr id="7" name="Titel 1"/>
          <p:cNvSpPr>
            <a:spLocks noGrp="1"/>
          </p:cNvSpPr>
          <p:nvPr>
            <p:ph type="ctrTitle"/>
          </p:nvPr>
        </p:nvSpPr>
        <p:spPr>
          <a:xfrm>
            <a:off x="683568" y="188640"/>
            <a:ext cx="7772400" cy="1470025"/>
          </a:xfrm>
        </p:spPr>
        <p:txBody>
          <a:bodyPr>
            <a:normAutofit/>
          </a:bodyPr>
          <a:lstStyle/>
          <a:p>
            <a:pPr algn="l"/>
            <a:r>
              <a:rPr lang="de-DE" sz="4300" dirty="0" smtClean="0">
                <a:solidFill>
                  <a:srgbClr val="0033CC"/>
                </a:solidFill>
              </a:rPr>
              <a:t>Backup</a:t>
            </a:r>
            <a:endParaRPr lang="en-US" sz="4300" dirty="0">
              <a:solidFill>
                <a:srgbClr val="0033CC"/>
              </a:solidFill>
            </a:endParaRPr>
          </a:p>
        </p:txBody>
      </p:sp>
      <p:sp>
        <p:nvSpPr>
          <p:cNvPr id="10" name="Textfeld 9"/>
          <p:cNvSpPr txBox="1"/>
          <p:nvPr/>
        </p:nvSpPr>
        <p:spPr>
          <a:xfrm>
            <a:off x="683568" y="1412776"/>
            <a:ext cx="7920880" cy="1477328"/>
          </a:xfrm>
          <a:prstGeom prst="rect">
            <a:avLst/>
          </a:prstGeom>
          <a:noFill/>
        </p:spPr>
        <p:txBody>
          <a:bodyPr wrap="square" rtlCol="0">
            <a:spAutoFit/>
          </a:bodyPr>
          <a:lstStyle/>
          <a:p>
            <a:r>
              <a:rPr lang="en-US" sz="2000" b="1" dirty="0" err="1" smtClean="0">
                <a:solidFill>
                  <a:srgbClr val="0070C0"/>
                </a:solidFill>
              </a:rPr>
              <a:t>Eigenmotion</a:t>
            </a:r>
            <a:r>
              <a:rPr lang="en-US" sz="2000" b="1" dirty="0" smtClean="0">
                <a:solidFill>
                  <a:srgbClr val="0070C0"/>
                </a:solidFill>
              </a:rPr>
              <a:t>:</a:t>
            </a:r>
          </a:p>
          <a:p>
            <a:endParaRPr lang="en-US" sz="1000" b="1" dirty="0"/>
          </a:p>
          <a:p>
            <a:pPr marL="342900" indent="-342900">
              <a:buFontTx/>
              <a:buChar char="-"/>
            </a:pPr>
            <a:r>
              <a:rPr lang="en-US" sz="2000" b="1" dirty="0" smtClean="0"/>
              <a:t>In/</a:t>
            </a:r>
            <a:r>
              <a:rPr lang="en-US" sz="2000" b="1" dirty="0" err="1" smtClean="0"/>
              <a:t>dependend</a:t>
            </a:r>
            <a:endParaRPr lang="en-US" sz="2000" b="1" dirty="0" smtClean="0"/>
          </a:p>
          <a:p>
            <a:endParaRPr lang="en-US" sz="2000" b="1" dirty="0" smtClean="0"/>
          </a:p>
          <a:p>
            <a:endParaRPr lang="en-US" sz="2000" b="1" dirty="0" smtClean="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02" y="3024939"/>
            <a:ext cx="2477120" cy="1700205"/>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986" y="2276177"/>
            <a:ext cx="4789828" cy="3676125"/>
          </a:xfrm>
          <a:prstGeom prst="rect">
            <a:avLst/>
          </a:prstGeom>
        </p:spPr>
      </p:pic>
    </p:spTree>
    <p:extLst>
      <p:ext uri="{BB962C8B-B14F-4D97-AF65-F5344CB8AC3E}">
        <p14:creationId xmlns:p14="http://schemas.microsoft.com/office/powerpoint/2010/main" val="1190067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88640"/>
            <a:ext cx="7772400" cy="1470025"/>
          </a:xfrm>
        </p:spPr>
        <p:txBody>
          <a:bodyPr>
            <a:normAutofit/>
          </a:bodyPr>
          <a:lstStyle/>
          <a:p>
            <a:pPr algn="l"/>
            <a:r>
              <a:rPr lang="de-DE" sz="4300" dirty="0" err="1" smtClean="0">
                <a:solidFill>
                  <a:srgbClr val="0033CC"/>
                </a:solidFill>
              </a:rPr>
              <a:t>Penning</a:t>
            </a:r>
            <a:r>
              <a:rPr lang="de-DE" sz="4300" dirty="0" smtClean="0">
                <a:solidFill>
                  <a:srgbClr val="0033CC"/>
                </a:solidFill>
              </a:rPr>
              <a:t>-Trap</a:t>
            </a:r>
            <a:endParaRPr lang="en-US" sz="4300" dirty="0">
              <a:solidFill>
                <a:srgbClr val="0033CC"/>
              </a:solidFill>
            </a:endParaRPr>
          </a:p>
        </p:txBody>
      </p:sp>
      <p:sp>
        <p:nvSpPr>
          <p:cNvPr id="3" name="Textfeld 2"/>
          <p:cNvSpPr txBox="1"/>
          <p:nvPr/>
        </p:nvSpPr>
        <p:spPr>
          <a:xfrm>
            <a:off x="683568" y="1412776"/>
            <a:ext cx="7920880" cy="1231106"/>
          </a:xfrm>
          <a:prstGeom prst="rect">
            <a:avLst/>
          </a:prstGeom>
          <a:noFill/>
        </p:spPr>
        <p:txBody>
          <a:bodyPr wrap="square" rtlCol="0">
            <a:spAutoFit/>
          </a:bodyPr>
          <a:lstStyle/>
          <a:p>
            <a:r>
              <a:rPr lang="en-US" sz="2000" b="1" dirty="0" smtClean="0"/>
              <a:t>Function:</a:t>
            </a:r>
          </a:p>
          <a:p>
            <a:endParaRPr lang="en-US" b="1" dirty="0">
              <a:solidFill>
                <a:srgbClr val="0060A8"/>
              </a:solidFill>
            </a:endParaRPr>
          </a:p>
          <a:p>
            <a:endParaRPr lang="en-US" b="1" dirty="0" smtClean="0">
              <a:solidFill>
                <a:srgbClr val="0060A8"/>
              </a:solidFill>
            </a:endParaRPr>
          </a:p>
          <a:p>
            <a:r>
              <a:rPr lang="en-US" b="1" dirty="0" smtClean="0"/>
              <a:t>	</a:t>
            </a:r>
            <a:endParaRPr lang="en-US" dirty="0"/>
          </a:p>
        </p:txBody>
      </p:sp>
      <p:sp>
        <p:nvSpPr>
          <p:cNvPr id="11" name="Textfeld 10"/>
          <p:cNvSpPr txBox="1"/>
          <p:nvPr/>
        </p:nvSpPr>
        <p:spPr>
          <a:xfrm>
            <a:off x="8575370" y="6351532"/>
            <a:ext cx="389118" cy="307777"/>
          </a:xfrm>
          <a:prstGeom prst="rect">
            <a:avLst/>
          </a:prstGeom>
          <a:noFill/>
        </p:spPr>
        <p:txBody>
          <a:bodyPr wrap="square" rtlCol="0">
            <a:spAutoFit/>
          </a:bodyPr>
          <a:lstStyle/>
          <a:p>
            <a:r>
              <a:rPr lang="en-US" sz="1400" dirty="0" smtClean="0">
                <a:solidFill>
                  <a:srgbClr val="0070C0"/>
                </a:solidFill>
              </a:rPr>
              <a:t>16</a:t>
            </a:r>
            <a:endParaRPr lang="en-US" sz="1400" dirty="0">
              <a:solidFill>
                <a:srgbClr val="0070C0"/>
              </a:solidFill>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2297" y="156185"/>
            <a:ext cx="1099939" cy="791031"/>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227" y="1812252"/>
            <a:ext cx="4920069" cy="2980257"/>
          </a:xfrm>
          <a:prstGeom prst="rect">
            <a:avLst/>
          </a:prstGeom>
        </p:spPr>
      </p:pic>
      <p:sp>
        <p:nvSpPr>
          <p:cNvPr id="12" name="Textfeld 11"/>
          <p:cNvSpPr txBox="1"/>
          <p:nvPr/>
        </p:nvSpPr>
        <p:spPr>
          <a:xfrm>
            <a:off x="5814575" y="1136888"/>
            <a:ext cx="1417760" cy="646331"/>
          </a:xfrm>
          <a:prstGeom prst="rect">
            <a:avLst/>
          </a:prstGeom>
          <a:noFill/>
        </p:spPr>
        <p:txBody>
          <a:bodyPr wrap="none" rtlCol="0">
            <a:spAutoFit/>
          </a:bodyPr>
          <a:lstStyle/>
          <a:p>
            <a:pPr algn="ctr"/>
            <a:r>
              <a:rPr lang="de-DE" dirty="0" err="1" smtClean="0"/>
              <a:t>Hyperbolic</a:t>
            </a:r>
            <a:r>
              <a:rPr lang="de-DE" dirty="0" smtClean="0"/>
              <a:t> </a:t>
            </a:r>
          </a:p>
          <a:p>
            <a:pPr algn="ctr"/>
            <a:r>
              <a:rPr lang="de-DE" dirty="0" err="1" smtClean="0"/>
              <a:t>Penning</a:t>
            </a:r>
            <a:r>
              <a:rPr lang="de-DE" dirty="0" smtClean="0"/>
              <a:t>-Trap</a:t>
            </a:r>
            <a:endParaRPr lang="de-DE" dirty="0"/>
          </a:p>
        </p:txBody>
      </p:sp>
      <p:cxnSp>
        <p:nvCxnSpPr>
          <p:cNvPr id="18" name="Gerade Verbindung mit Pfeil 17"/>
          <p:cNvCxnSpPr/>
          <p:nvPr/>
        </p:nvCxnSpPr>
        <p:spPr>
          <a:xfrm>
            <a:off x="7380312" y="3068960"/>
            <a:ext cx="0" cy="12961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9" name="Textfeld 18"/>
          <p:cNvSpPr txBox="1"/>
          <p:nvPr/>
        </p:nvSpPr>
        <p:spPr>
          <a:xfrm>
            <a:off x="7386576" y="3498686"/>
            <a:ext cx="811441" cy="369332"/>
          </a:xfrm>
          <a:prstGeom prst="rect">
            <a:avLst/>
          </a:prstGeom>
          <a:noFill/>
        </p:spPr>
        <p:txBody>
          <a:bodyPr wrap="none" rtlCol="0">
            <a:spAutoFit/>
          </a:bodyPr>
          <a:lstStyle/>
          <a:p>
            <a:r>
              <a:rPr lang="de-DE" dirty="0" smtClean="0"/>
              <a:t>2,5 cm</a:t>
            </a:r>
            <a:endParaRPr lang="de-DE" dirty="0"/>
          </a:p>
        </p:txBody>
      </p:sp>
      <p:sp>
        <p:nvSpPr>
          <p:cNvPr id="13" name="Textfeld 12"/>
          <p:cNvSpPr txBox="1"/>
          <p:nvPr/>
        </p:nvSpPr>
        <p:spPr>
          <a:xfrm>
            <a:off x="6660232" y="4725144"/>
            <a:ext cx="643125" cy="246221"/>
          </a:xfrm>
          <a:prstGeom prst="rect">
            <a:avLst/>
          </a:prstGeom>
          <a:noFill/>
        </p:spPr>
        <p:txBody>
          <a:bodyPr wrap="none" rtlCol="0">
            <a:spAutoFit/>
          </a:bodyPr>
          <a:lstStyle/>
          <a:p>
            <a:r>
              <a:rPr lang="de-DE" sz="1000" dirty="0" smtClean="0"/>
              <a:t>K. Blaum</a:t>
            </a:r>
            <a:endParaRPr lang="de-DE" sz="1000" dirty="0"/>
          </a:p>
        </p:txBody>
      </p:sp>
      <p:sp>
        <p:nvSpPr>
          <p:cNvPr id="15" name="Textfeld 14"/>
          <p:cNvSpPr txBox="1"/>
          <p:nvPr/>
        </p:nvSpPr>
        <p:spPr>
          <a:xfrm>
            <a:off x="251520" y="6351532"/>
            <a:ext cx="6984776" cy="307777"/>
          </a:xfrm>
          <a:prstGeom prst="rect">
            <a:avLst/>
          </a:prstGeom>
          <a:noFill/>
        </p:spPr>
        <p:txBody>
          <a:bodyPr wrap="square" rtlCol="0">
            <a:spAutoFit/>
          </a:bodyPr>
          <a:lstStyle/>
          <a:p>
            <a:r>
              <a:rPr lang="en-US" sz="1400" dirty="0" smtClean="0">
                <a:solidFill>
                  <a:srgbClr val="0060A8"/>
                </a:solidFill>
              </a:rPr>
              <a:t>André Welker, Group Meeting, IKTP Dresden, Oct. 25, 2014</a:t>
            </a:r>
            <a:endParaRPr lang="de-DE" sz="1400" dirty="0">
              <a:solidFill>
                <a:srgbClr val="0060A8"/>
              </a:solidFill>
            </a:endParaRPr>
          </a:p>
        </p:txBody>
      </p:sp>
    </p:spTree>
    <p:extLst>
      <p:ext uri="{BB962C8B-B14F-4D97-AF65-F5344CB8AC3E}">
        <p14:creationId xmlns:p14="http://schemas.microsoft.com/office/powerpoint/2010/main" val="2111775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1412776"/>
            <a:ext cx="7920880" cy="1231106"/>
          </a:xfrm>
          <a:prstGeom prst="rect">
            <a:avLst/>
          </a:prstGeom>
          <a:noFill/>
        </p:spPr>
        <p:txBody>
          <a:bodyPr wrap="square" rtlCol="0">
            <a:spAutoFit/>
          </a:bodyPr>
          <a:lstStyle/>
          <a:p>
            <a:r>
              <a:rPr lang="en-US" sz="2000" b="1" dirty="0" smtClean="0"/>
              <a:t>Motions:</a:t>
            </a:r>
          </a:p>
          <a:p>
            <a:endParaRPr lang="en-US" b="1" dirty="0">
              <a:solidFill>
                <a:srgbClr val="0060A8"/>
              </a:solidFill>
            </a:endParaRPr>
          </a:p>
          <a:p>
            <a:endParaRPr lang="en-US" b="1" dirty="0" smtClean="0">
              <a:solidFill>
                <a:srgbClr val="0060A8"/>
              </a:solidFill>
            </a:endParaRPr>
          </a:p>
          <a:p>
            <a:r>
              <a:rPr lang="en-US" b="1" dirty="0" smtClean="0"/>
              <a:t>	</a:t>
            </a:r>
            <a:endParaRPr lang="en-US" dirty="0"/>
          </a:p>
        </p:txBody>
      </p:sp>
      <p:sp>
        <p:nvSpPr>
          <p:cNvPr id="11" name="Textfeld 10"/>
          <p:cNvSpPr txBox="1"/>
          <p:nvPr/>
        </p:nvSpPr>
        <p:spPr>
          <a:xfrm>
            <a:off x="8575370" y="6351532"/>
            <a:ext cx="389118" cy="307777"/>
          </a:xfrm>
          <a:prstGeom prst="rect">
            <a:avLst/>
          </a:prstGeom>
          <a:noFill/>
        </p:spPr>
        <p:txBody>
          <a:bodyPr wrap="square" rtlCol="0">
            <a:spAutoFit/>
          </a:bodyPr>
          <a:lstStyle/>
          <a:p>
            <a:r>
              <a:rPr lang="en-US" sz="1400" dirty="0" smtClean="0">
                <a:solidFill>
                  <a:srgbClr val="0070C0"/>
                </a:solidFill>
              </a:rPr>
              <a:t>16</a:t>
            </a:r>
            <a:endParaRPr lang="en-US" sz="1400" dirty="0">
              <a:solidFill>
                <a:srgbClr val="0070C0"/>
              </a:solidFill>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2297" y="156185"/>
            <a:ext cx="1099939" cy="791031"/>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227" y="1812252"/>
            <a:ext cx="4920069" cy="2980257"/>
          </a:xfrm>
          <a:prstGeom prst="rect">
            <a:avLst/>
          </a:prstGeom>
        </p:spPr>
      </p:pic>
      <p:sp>
        <p:nvSpPr>
          <p:cNvPr id="12" name="Textfeld 11"/>
          <p:cNvSpPr txBox="1"/>
          <p:nvPr/>
        </p:nvSpPr>
        <p:spPr>
          <a:xfrm>
            <a:off x="5814575" y="1136888"/>
            <a:ext cx="1417760" cy="646331"/>
          </a:xfrm>
          <a:prstGeom prst="rect">
            <a:avLst/>
          </a:prstGeom>
          <a:noFill/>
        </p:spPr>
        <p:txBody>
          <a:bodyPr wrap="none" rtlCol="0">
            <a:spAutoFit/>
          </a:bodyPr>
          <a:lstStyle/>
          <a:p>
            <a:pPr algn="ctr"/>
            <a:r>
              <a:rPr lang="de-DE" dirty="0" err="1" smtClean="0"/>
              <a:t>Hyperbolic</a:t>
            </a:r>
            <a:r>
              <a:rPr lang="de-DE" dirty="0" smtClean="0"/>
              <a:t> </a:t>
            </a:r>
          </a:p>
          <a:p>
            <a:pPr algn="ctr"/>
            <a:r>
              <a:rPr lang="de-DE" dirty="0" err="1" smtClean="0"/>
              <a:t>Penning</a:t>
            </a:r>
            <a:r>
              <a:rPr lang="de-DE" dirty="0" smtClean="0"/>
              <a:t>-Trap</a:t>
            </a:r>
            <a:endParaRPr lang="de-DE" dirty="0"/>
          </a:p>
        </p:txBody>
      </p:sp>
      <p:cxnSp>
        <p:nvCxnSpPr>
          <p:cNvPr id="18" name="Gerade Verbindung mit Pfeil 17"/>
          <p:cNvCxnSpPr/>
          <p:nvPr/>
        </p:nvCxnSpPr>
        <p:spPr>
          <a:xfrm>
            <a:off x="7380312" y="3068960"/>
            <a:ext cx="0" cy="129614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9" name="Textfeld 18"/>
          <p:cNvSpPr txBox="1"/>
          <p:nvPr/>
        </p:nvSpPr>
        <p:spPr>
          <a:xfrm>
            <a:off x="7386576" y="3498686"/>
            <a:ext cx="811441" cy="369332"/>
          </a:xfrm>
          <a:prstGeom prst="rect">
            <a:avLst/>
          </a:prstGeom>
          <a:noFill/>
        </p:spPr>
        <p:txBody>
          <a:bodyPr wrap="none" rtlCol="0">
            <a:spAutoFit/>
          </a:bodyPr>
          <a:lstStyle/>
          <a:p>
            <a:r>
              <a:rPr lang="de-DE" dirty="0" smtClean="0"/>
              <a:t>2,5 cm</a:t>
            </a:r>
            <a:endParaRPr lang="de-DE" dirty="0"/>
          </a:p>
        </p:txBody>
      </p:sp>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071" y="2819323"/>
            <a:ext cx="2569630" cy="1727728"/>
          </a:xfrm>
          <a:prstGeom prst="rect">
            <a:avLst/>
          </a:prstGeom>
        </p:spPr>
      </p:pic>
      <p:sp>
        <p:nvSpPr>
          <p:cNvPr id="5" name="Textfeld 4"/>
          <p:cNvSpPr txBox="1"/>
          <p:nvPr/>
        </p:nvSpPr>
        <p:spPr>
          <a:xfrm>
            <a:off x="738745" y="4730755"/>
            <a:ext cx="2177071" cy="369332"/>
          </a:xfrm>
          <a:prstGeom prst="rect">
            <a:avLst/>
          </a:prstGeom>
          <a:noFill/>
        </p:spPr>
        <p:txBody>
          <a:bodyPr wrap="none" rtlCol="0">
            <a:spAutoFit/>
          </a:bodyPr>
          <a:lstStyle/>
          <a:p>
            <a:r>
              <a:rPr lang="de-DE" dirty="0" err="1" smtClean="0"/>
              <a:t>Three</a:t>
            </a:r>
            <a:r>
              <a:rPr lang="de-DE" dirty="0" smtClean="0"/>
              <a:t> </a:t>
            </a:r>
            <a:r>
              <a:rPr lang="de-DE" dirty="0" err="1" smtClean="0"/>
              <a:t>eigenmotions</a:t>
            </a:r>
            <a:r>
              <a:rPr lang="de-DE" dirty="0" smtClean="0"/>
              <a:t>:</a:t>
            </a:r>
            <a:endParaRPr lang="de-DE" dirty="0"/>
          </a:p>
        </p:txBody>
      </p:sp>
      <mc:AlternateContent xmlns:mc="http://schemas.openxmlformats.org/markup-compatibility/2006" xmlns:a14="http://schemas.microsoft.com/office/drawing/2010/main">
        <mc:Choice Requires="a14">
          <p:sp>
            <p:nvSpPr>
              <p:cNvPr id="15" name="Textfeld 14"/>
              <p:cNvSpPr txBox="1"/>
              <p:nvPr/>
            </p:nvSpPr>
            <p:spPr>
              <a:xfrm>
                <a:off x="2802782" y="4941168"/>
                <a:ext cx="2196692" cy="656013"/>
              </a:xfrm>
              <a:prstGeom prst="rect">
                <a:avLst/>
              </a:prstGeom>
              <a:noFill/>
            </p:spPr>
            <p:txBody>
              <a:bodyPr wrap="none" rtlCol="0">
                <a:spAutoFit/>
              </a:bodyPr>
              <a:lstStyle/>
              <a:p>
                <a14:m>
                  <m:oMath xmlns:m="http://schemas.openxmlformats.org/officeDocument/2006/math">
                    <m:r>
                      <m:rPr>
                        <m:sty m:val="p"/>
                      </m:rPr>
                      <a:rPr lang="el-GR" i="1" smtClean="0">
                        <a:latin typeface="Cambria Math" panose="02040503050406030204" pitchFamily="18" charset="0"/>
                      </a:rPr>
                      <m:t>ω</m:t>
                    </m:r>
                    <m:r>
                      <a:rPr lang="de-DE" b="0" i="1" baseline="-25000" smtClean="0">
                        <a:latin typeface="Cambria Math" panose="02040503050406030204" pitchFamily="18" charset="0"/>
                      </a:rPr>
                      <m:t>±</m:t>
                    </m:r>
                    <m:r>
                      <a:rPr lang="de-DE" b="0" i="1" smtClean="0">
                        <a:latin typeface="Cambria Math" panose="02040503050406030204" pitchFamily="18" charset="0"/>
                      </a:rPr>
                      <m:t>=</m:t>
                    </m:r>
                  </m:oMath>
                </a14:m>
                <a:r>
                  <a:rPr lang="de-DE" dirty="0" smtClean="0"/>
                  <a:t> </a:t>
                </a:r>
                <a14:m>
                  <m:oMath xmlns:m="http://schemas.openxmlformats.org/officeDocument/2006/math">
                    <m:f>
                      <m:fPr>
                        <m:ctrlPr>
                          <a:rPr lang="de-DE" i="1" dirty="0" smtClean="0">
                            <a:latin typeface="Cambria Math" panose="02040503050406030204" pitchFamily="18" charset="0"/>
                          </a:rPr>
                        </m:ctrlPr>
                      </m:fPr>
                      <m:num>
                        <m:sSub>
                          <m:sSubPr>
                            <m:ctrlPr>
                              <a:rPr lang="de-DE" i="1" dirty="0" smtClean="0">
                                <a:latin typeface="Cambria Math" panose="02040503050406030204" pitchFamily="18" charset="0"/>
                              </a:rPr>
                            </m:ctrlPr>
                          </m:sSubPr>
                          <m:e>
                            <m:r>
                              <m:rPr>
                                <m:sty m:val="p"/>
                              </m:rPr>
                              <a:rPr lang="el-GR" i="1" dirty="0" smtClean="0">
                                <a:latin typeface="Cambria Math" panose="02040503050406030204" pitchFamily="18" charset="0"/>
                              </a:rPr>
                              <m:t>ω</m:t>
                            </m:r>
                          </m:e>
                          <m:sub>
                            <m:r>
                              <a:rPr lang="de-DE" b="0" i="1" dirty="0" smtClean="0">
                                <a:latin typeface="Cambria Math" panose="02040503050406030204" pitchFamily="18" charset="0"/>
                              </a:rPr>
                              <m:t>𝑐</m:t>
                            </m:r>
                          </m:sub>
                        </m:sSub>
                      </m:num>
                      <m:den>
                        <m:r>
                          <a:rPr lang="de-DE" b="0" i="1" dirty="0" smtClean="0">
                            <a:latin typeface="Cambria Math" panose="02040503050406030204" pitchFamily="18" charset="0"/>
                          </a:rPr>
                          <m:t>2</m:t>
                        </m:r>
                      </m:den>
                    </m:f>
                    <m:r>
                      <a:rPr lang="de-DE" i="1" dirty="0" smtClean="0">
                        <a:latin typeface="Cambria Math" panose="02040503050406030204" pitchFamily="18" charset="0"/>
                      </a:rPr>
                      <m:t>±</m:t>
                    </m:r>
                    <m:rad>
                      <m:radPr>
                        <m:degHide m:val="on"/>
                        <m:ctrlPr>
                          <a:rPr lang="de-DE" i="1" dirty="0" smtClean="0">
                            <a:latin typeface="Cambria Math" panose="02040503050406030204" pitchFamily="18" charset="0"/>
                          </a:rPr>
                        </m:ctrlPr>
                      </m:radPr>
                      <m:deg/>
                      <m:e>
                        <m:f>
                          <m:fPr>
                            <m:ctrlPr>
                              <a:rPr lang="de-DE" i="1" dirty="0" smtClean="0">
                                <a:latin typeface="Cambria Math" panose="02040503050406030204" pitchFamily="18" charset="0"/>
                              </a:rPr>
                            </m:ctrlPr>
                          </m:fPr>
                          <m:num>
                            <m:sSubSup>
                              <m:sSubSupPr>
                                <m:ctrlPr>
                                  <a:rPr lang="de-DE" i="1" dirty="0" smtClean="0">
                                    <a:latin typeface="Cambria Math" panose="02040503050406030204" pitchFamily="18" charset="0"/>
                                  </a:rPr>
                                </m:ctrlPr>
                              </m:sSubSupPr>
                              <m:e>
                                <m:r>
                                  <m:rPr>
                                    <m:sty m:val="p"/>
                                  </m:rPr>
                                  <a:rPr lang="el-GR" i="1" dirty="0" smtClean="0">
                                    <a:latin typeface="Cambria Math" panose="02040503050406030204" pitchFamily="18" charset="0"/>
                                  </a:rPr>
                                  <m:t>ω</m:t>
                                </m:r>
                              </m:e>
                              <m:sub>
                                <m:r>
                                  <a:rPr lang="de-DE" b="0" i="1" dirty="0" smtClean="0">
                                    <a:latin typeface="Cambria Math" panose="02040503050406030204" pitchFamily="18" charset="0"/>
                                  </a:rPr>
                                  <m:t>𝑐</m:t>
                                </m:r>
                              </m:sub>
                              <m:sup>
                                <m:r>
                                  <a:rPr lang="de-DE" b="0" i="1" dirty="0" smtClean="0">
                                    <a:latin typeface="Cambria Math" panose="02040503050406030204" pitchFamily="18" charset="0"/>
                                  </a:rPr>
                                  <m:t>2</m:t>
                                </m:r>
                              </m:sup>
                            </m:sSubSup>
                          </m:num>
                          <m:den>
                            <m:r>
                              <a:rPr lang="de-DE" b="0" i="1" dirty="0" smtClean="0">
                                <a:latin typeface="Cambria Math" panose="02040503050406030204" pitchFamily="18" charset="0"/>
                              </a:rPr>
                              <m:t>4</m:t>
                            </m:r>
                          </m:den>
                        </m:f>
                        <m:r>
                          <a:rPr lang="de-DE" b="0" i="1" dirty="0" smtClean="0">
                            <a:latin typeface="Cambria Math" panose="02040503050406030204" pitchFamily="18" charset="0"/>
                          </a:rPr>
                          <m:t>−</m:t>
                        </m:r>
                        <m:f>
                          <m:fPr>
                            <m:ctrlPr>
                              <a:rPr lang="de-DE" i="1" dirty="0">
                                <a:latin typeface="Cambria Math" panose="02040503050406030204" pitchFamily="18" charset="0"/>
                              </a:rPr>
                            </m:ctrlPr>
                          </m:fPr>
                          <m:num>
                            <m:sSubSup>
                              <m:sSubSupPr>
                                <m:ctrlPr>
                                  <a:rPr lang="de-DE" i="1" dirty="0">
                                    <a:latin typeface="Cambria Math" panose="02040503050406030204" pitchFamily="18" charset="0"/>
                                  </a:rPr>
                                </m:ctrlPr>
                              </m:sSubSupPr>
                              <m:e>
                                <m:r>
                                  <m:rPr>
                                    <m:sty m:val="p"/>
                                  </m:rPr>
                                  <a:rPr lang="el-GR" i="1" dirty="0">
                                    <a:latin typeface="Cambria Math" panose="02040503050406030204" pitchFamily="18" charset="0"/>
                                  </a:rPr>
                                  <m:t>ω</m:t>
                                </m:r>
                              </m:e>
                              <m:sub>
                                <m:r>
                                  <a:rPr lang="de-DE" b="0" i="1" dirty="0" smtClean="0">
                                    <a:latin typeface="Cambria Math" panose="02040503050406030204" pitchFamily="18" charset="0"/>
                                  </a:rPr>
                                  <m:t>𝑧</m:t>
                                </m:r>
                              </m:sub>
                              <m:sup/>
                            </m:sSubSup>
                          </m:num>
                          <m:den>
                            <m:r>
                              <a:rPr lang="de-DE" b="0" i="1" dirty="0" smtClean="0">
                                <a:latin typeface="Cambria Math" panose="02040503050406030204" pitchFamily="18" charset="0"/>
                              </a:rPr>
                              <m:t>2</m:t>
                            </m:r>
                          </m:den>
                        </m:f>
                      </m:e>
                    </m:rad>
                  </m:oMath>
                </a14:m>
                <a:endParaRPr lang="de-DE" dirty="0"/>
              </a:p>
            </p:txBody>
          </p:sp>
        </mc:Choice>
        <mc:Fallback xmlns="">
          <p:sp>
            <p:nvSpPr>
              <p:cNvPr id="15" name="Textfeld 14"/>
              <p:cNvSpPr txBox="1">
                <a:spLocks noRot="1" noChangeAspect="1" noMove="1" noResize="1" noEditPoints="1" noAdjustHandles="1" noChangeArrowheads="1" noChangeShapeType="1" noTextEdit="1"/>
              </p:cNvSpPr>
              <p:nvPr/>
            </p:nvSpPr>
            <p:spPr>
              <a:xfrm>
                <a:off x="2802782" y="4941168"/>
                <a:ext cx="2196692" cy="656013"/>
              </a:xfrm>
              <a:prstGeom prst="rect">
                <a:avLst/>
              </a:prstGeom>
              <a:blipFill rotWithShape="0">
                <a:blip r:embed="rId5"/>
                <a:stretch>
                  <a:fillRect/>
                </a:stretch>
              </a:blipFill>
            </p:spPr>
            <p:txBody>
              <a:bodyPr/>
              <a:lstStyle/>
              <a:p>
                <a:r>
                  <a:rPr lang="de-DE">
                    <a:noFill/>
                  </a:rPr>
                  <a:t> </a:t>
                </a:r>
              </a:p>
            </p:txBody>
          </p:sp>
        </mc:Fallback>
      </mc:AlternateContent>
      <p:sp>
        <p:nvSpPr>
          <p:cNvPr id="6" name="Textfeld 5"/>
          <p:cNvSpPr txBox="1"/>
          <p:nvPr/>
        </p:nvSpPr>
        <p:spPr>
          <a:xfrm>
            <a:off x="756851" y="5067761"/>
            <a:ext cx="1996252" cy="1169551"/>
          </a:xfrm>
          <a:prstGeom prst="rect">
            <a:avLst/>
          </a:prstGeom>
          <a:noFill/>
        </p:spPr>
        <p:txBody>
          <a:bodyPr wrap="none" rtlCol="0">
            <a:spAutoFit/>
          </a:bodyPr>
          <a:lstStyle/>
          <a:p>
            <a:r>
              <a:rPr lang="de-DE" sz="1400" dirty="0" smtClean="0"/>
              <a:t>- :  </a:t>
            </a:r>
            <a:r>
              <a:rPr lang="de-DE" sz="1400" dirty="0" err="1" smtClean="0"/>
              <a:t>Modified</a:t>
            </a:r>
            <a:r>
              <a:rPr lang="de-DE" sz="1400" dirty="0" smtClean="0"/>
              <a:t> </a:t>
            </a:r>
            <a:r>
              <a:rPr lang="de-DE" sz="1400" dirty="0" err="1" smtClean="0"/>
              <a:t>Cyclotron</a:t>
            </a:r>
            <a:r>
              <a:rPr lang="de-DE" sz="1400" dirty="0" smtClean="0"/>
              <a:t>/</a:t>
            </a:r>
          </a:p>
          <a:p>
            <a:r>
              <a:rPr lang="de-DE" sz="1400" dirty="0" smtClean="0"/>
              <a:t>+ : </a:t>
            </a:r>
            <a:r>
              <a:rPr lang="de-DE" sz="1400" dirty="0" err="1" smtClean="0"/>
              <a:t>Magnetron</a:t>
            </a:r>
            <a:r>
              <a:rPr lang="de-DE" sz="1400" dirty="0" smtClean="0"/>
              <a:t> </a:t>
            </a:r>
            <a:r>
              <a:rPr lang="de-DE" sz="1400" dirty="0" err="1"/>
              <a:t>f</a:t>
            </a:r>
            <a:r>
              <a:rPr lang="de-DE" sz="1400" dirty="0" err="1" smtClean="0"/>
              <a:t>requency</a:t>
            </a:r>
            <a:endParaRPr lang="de-DE" sz="1400" dirty="0" smtClean="0"/>
          </a:p>
          <a:p>
            <a:endParaRPr lang="de-DE" sz="1400" dirty="0"/>
          </a:p>
          <a:p>
            <a:r>
              <a:rPr lang="de-DE" sz="1400" dirty="0"/>
              <a:t>z </a:t>
            </a:r>
            <a:r>
              <a:rPr lang="de-DE" sz="1400" dirty="0" smtClean="0"/>
              <a:t>: Axial </a:t>
            </a:r>
            <a:r>
              <a:rPr lang="de-DE" sz="1400" dirty="0" err="1"/>
              <a:t>frequency</a:t>
            </a:r>
            <a:endParaRPr lang="de-DE" sz="1400" dirty="0"/>
          </a:p>
          <a:p>
            <a:endParaRPr lang="de-DE" sz="1400" dirty="0"/>
          </a:p>
        </p:txBody>
      </p:sp>
      <mc:AlternateContent xmlns:mc="http://schemas.openxmlformats.org/markup-compatibility/2006" xmlns:a14="http://schemas.microsoft.com/office/drawing/2010/main">
        <mc:Choice Requires="a14">
          <p:sp>
            <p:nvSpPr>
              <p:cNvPr id="21" name="Textfeld 20"/>
              <p:cNvSpPr txBox="1"/>
              <p:nvPr/>
            </p:nvSpPr>
            <p:spPr>
              <a:xfrm>
                <a:off x="2811835" y="5543975"/>
                <a:ext cx="1439176"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ω</m:t>
                      </m:r>
                      <m:r>
                        <a:rPr lang="de-DE" b="0" i="1" baseline="-25000" smtClean="0">
                          <a:latin typeface="Cambria Math" panose="02040503050406030204" pitchFamily="18" charset="0"/>
                        </a:rPr>
                        <m:t>𝑧</m:t>
                      </m:r>
                      <m:r>
                        <a:rPr lang="de-DE" b="0" i="1" smtClean="0">
                          <a:latin typeface="Cambria Math" panose="02040503050406030204" pitchFamily="18" charset="0"/>
                        </a:rPr>
                        <m:t>= </m:t>
                      </m:r>
                      <m:rad>
                        <m:radPr>
                          <m:degHide m:val="on"/>
                          <m:ctrlPr>
                            <a:rPr lang="de-DE" b="0" i="1" smtClean="0">
                              <a:latin typeface="Cambria Math" panose="02040503050406030204" pitchFamily="18" charset="0"/>
                            </a:rPr>
                          </m:ctrlPr>
                        </m:radPr>
                        <m:deg/>
                        <m:e>
                          <m:f>
                            <m:fPr>
                              <m:ctrlPr>
                                <a:rPr lang="de-DE" b="0" i="1" smtClean="0">
                                  <a:latin typeface="Cambria Math" panose="02040503050406030204" pitchFamily="18" charset="0"/>
                                </a:rPr>
                              </m:ctrlPr>
                            </m:fPr>
                            <m:num>
                              <m:r>
                                <a:rPr lang="de-DE" b="0" i="1" smtClean="0">
                                  <a:latin typeface="Cambria Math" panose="02040503050406030204" pitchFamily="18" charset="0"/>
                                </a:rPr>
                                <m:t>𝑞𝑈</m:t>
                              </m:r>
                              <m:r>
                                <a:rPr lang="de-DE" b="0" i="1" baseline="-25000" smtClean="0">
                                  <a:latin typeface="Cambria Math" panose="02040503050406030204" pitchFamily="18" charset="0"/>
                                </a:rPr>
                                <m:t>0</m:t>
                              </m:r>
                            </m:num>
                            <m:den>
                              <m:r>
                                <a:rPr lang="de-DE" b="0" i="1" smtClean="0">
                                  <a:latin typeface="Cambria Math" panose="02040503050406030204" pitchFamily="18" charset="0"/>
                                </a:rPr>
                                <m:t>𝑚𝑑</m:t>
                              </m:r>
                              <m:r>
                                <a:rPr lang="de-DE" b="0" i="1" smtClean="0">
                                  <a:latin typeface="Cambria Math" panose="02040503050406030204" pitchFamily="18" charset="0"/>
                                </a:rPr>
                                <m:t>²</m:t>
                              </m:r>
                            </m:den>
                          </m:f>
                        </m:e>
                      </m:rad>
                    </m:oMath>
                  </m:oMathPara>
                </a14:m>
                <a:endParaRPr lang="de-DE" dirty="0"/>
              </a:p>
            </p:txBody>
          </p:sp>
        </mc:Choice>
        <mc:Fallback xmlns="">
          <p:sp>
            <p:nvSpPr>
              <p:cNvPr id="21" name="Textfeld 20"/>
              <p:cNvSpPr txBox="1">
                <a:spLocks noRot="1" noChangeAspect="1" noMove="1" noResize="1" noEditPoints="1" noAdjustHandles="1" noChangeArrowheads="1" noChangeShapeType="1" noTextEdit="1"/>
              </p:cNvSpPr>
              <p:nvPr/>
            </p:nvSpPr>
            <p:spPr>
              <a:xfrm>
                <a:off x="2811835" y="5543975"/>
                <a:ext cx="1439176" cy="910699"/>
              </a:xfrm>
              <a:prstGeom prst="rect">
                <a:avLst/>
              </a:prstGeom>
              <a:blipFill rotWithShape="0">
                <a:blip r:embed="rId6"/>
                <a:stretch>
                  <a:fillRect/>
                </a:stretch>
              </a:blipFill>
            </p:spPr>
            <p:txBody>
              <a:bodyPr/>
              <a:lstStyle/>
              <a:p>
                <a:r>
                  <a:rPr lang="de-DE">
                    <a:noFill/>
                  </a:rPr>
                  <a:t> </a:t>
                </a:r>
              </a:p>
            </p:txBody>
          </p:sp>
        </mc:Fallback>
      </mc:AlternateContent>
      <p:sp>
        <p:nvSpPr>
          <p:cNvPr id="10" name="Geschweifte Klammer rechts 9"/>
          <p:cNvSpPr/>
          <p:nvPr/>
        </p:nvSpPr>
        <p:spPr>
          <a:xfrm>
            <a:off x="5049154" y="4967950"/>
            <a:ext cx="184547" cy="138358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2" name="Textfeld 21"/>
              <p:cNvSpPr txBox="1"/>
              <p:nvPr/>
            </p:nvSpPr>
            <p:spPr>
              <a:xfrm>
                <a:off x="5292080" y="5399959"/>
                <a:ext cx="2425344" cy="427746"/>
              </a:xfrm>
              <a:prstGeom prst="rect">
                <a:avLst/>
              </a:prstGeom>
              <a:noFill/>
            </p:spPr>
            <p:txBody>
              <a:bodyPr wrap="none" rtlCol="0">
                <a:spAutoFit/>
              </a:bodyPr>
              <a:lstStyle/>
              <a:p>
                <a14:m>
                  <m:oMath xmlns:m="http://schemas.openxmlformats.org/officeDocument/2006/math">
                    <m:sSubSup>
                      <m:sSubSupPr>
                        <m:ctrlPr>
                          <a:rPr lang="de-DE" i="1" dirty="0" smtClean="0">
                            <a:latin typeface="Cambria Math" panose="02040503050406030204" pitchFamily="18" charset="0"/>
                          </a:rPr>
                        </m:ctrlPr>
                      </m:sSubSupPr>
                      <m:e>
                        <m:r>
                          <m:rPr>
                            <m:sty m:val="p"/>
                          </m:rPr>
                          <a:rPr lang="el-GR" i="1" dirty="0">
                            <a:latin typeface="Cambria Math" panose="02040503050406030204" pitchFamily="18" charset="0"/>
                          </a:rPr>
                          <m:t>ω</m:t>
                        </m:r>
                      </m:e>
                      <m:sub>
                        <m:r>
                          <a:rPr lang="de-DE" i="1" dirty="0">
                            <a:latin typeface="Cambria Math" panose="02040503050406030204" pitchFamily="18" charset="0"/>
                          </a:rPr>
                          <m:t>𝑐</m:t>
                        </m:r>
                      </m:sub>
                      <m:sup/>
                    </m:sSubSup>
                    <m:r>
                      <a:rPr lang="de-DE" b="0" i="1" smtClean="0">
                        <a:latin typeface="Cambria Math" panose="02040503050406030204" pitchFamily="18" charset="0"/>
                      </a:rPr>
                      <m:t>=</m:t>
                    </m:r>
                  </m:oMath>
                </a14:m>
                <a:r>
                  <a:rPr lang="de-DE" dirty="0" smtClean="0"/>
                  <a:t> </a:t>
                </a:r>
                <a14:m>
                  <m:oMath xmlns:m="http://schemas.openxmlformats.org/officeDocument/2006/math">
                    <m:rad>
                      <m:radPr>
                        <m:degHide m:val="on"/>
                        <m:ctrlPr>
                          <a:rPr lang="de-DE" i="1" dirty="0" smtClean="0">
                            <a:latin typeface="Cambria Math" panose="02040503050406030204" pitchFamily="18" charset="0"/>
                          </a:rPr>
                        </m:ctrlPr>
                      </m:radPr>
                      <m:deg/>
                      <m:e>
                        <m:sSubSup>
                          <m:sSubSupPr>
                            <m:ctrlPr>
                              <a:rPr lang="de-DE" i="1" dirty="0">
                                <a:latin typeface="Cambria Math" panose="02040503050406030204" pitchFamily="18" charset="0"/>
                              </a:rPr>
                            </m:ctrlPr>
                          </m:sSubSupPr>
                          <m:e>
                            <m:r>
                              <m:rPr>
                                <m:sty m:val="p"/>
                              </m:rPr>
                              <a:rPr lang="el-GR" i="1" dirty="0">
                                <a:latin typeface="Cambria Math" panose="02040503050406030204" pitchFamily="18" charset="0"/>
                              </a:rPr>
                              <m:t>ω</m:t>
                            </m:r>
                          </m:e>
                          <m:sub>
                            <m:r>
                              <a:rPr lang="de-DE" b="0" i="1" dirty="0" smtClean="0">
                                <a:latin typeface="Cambria Math" panose="02040503050406030204" pitchFamily="18" charset="0"/>
                              </a:rPr>
                              <m:t>+</m:t>
                            </m:r>
                          </m:sub>
                          <m:sup>
                            <m:r>
                              <a:rPr lang="de-DE" i="1" dirty="0">
                                <a:latin typeface="Cambria Math" panose="02040503050406030204" pitchFamily="18" charset="0"/>
                              </a:rPr>
                              <m:t>2</m:t>
                            </m:r>
                          </m:sup>
                        </m:sSubSup>
                        <m:r>
                          <a:rPr lang="de-DE" b="0" i="1" dirty="0" smtClean="0">
                            <a:latin typeface="Cambria Math" panose="02040503050406030204" pitchFamily="18" charset="0"/>
                          </a:rPr>
                          <m:t>+</m:t>
                        </m:r>
                        <m:sSubSup>
                          <m:sSubSupPr>
                            <m:ctrlPr>
                              <a:rPr lang="de-DE" i="1" dirty="0" smtClean="0">
                                <a:latin typeface="Cambria Math" panose="02040503050406030204" pitchFamily="18" charset="0"/>
                              </a:rPr>
                            </m:ctrlPr>
                          </m:sSubSupPr>
                          <m:e>
                            <m:r>
                              <m:rPr>
                                <m:sty m:val="p"/>
                              </m:rPr>
                              <a:rPr lang="el-GR" i="1" dirty="0">
                                <a:latin typeface="Cambria Math" panose="02040503050406030204" pitchFamily="18" charset="0"/>
                              </a:rPr>
                              <m:t>ω</m:t>
                            </m:r>
                          </m:e>
                          <m:sub>
                            <m:r>
                              <a:rPr lang="de-DE" b="0" i="1" dirty="0" smtClean="0">
                                <a:latin typeface="Cambria Math" panose="02040503050406030204" pitchFamily="18" charset="0"/>
                              </a:rPr>
                              <m:t>−</m:t>
                            </m:r>
                          </m:sub>
                          <m:sup>
                            <m:r>
                              <a:rPr lang="de-DE" i="1" dirty="0">
                                <a:latin typeface="Cambria Math" panose="02040503050406030204" pitchFamily="18" charset="0"/>
                              </a:rPr>
                              <m:t>2</m:t>
                            </m:r>
                          </m:sup>
                        </m:sSubSup>
                        <m:r>
                          <a:rPr lang="de-DE" b="0" i="1" dirty="0" smtClean="0">
                            <a:latin typeface="Cambria Math" panose="02040503050406030204" pitchFamily="18" charset="0"/>
                          </a:rPr>
                          <m:t>+</m:t>
                        </m:r>
                        <m:sSubSup>
                          <m:sSubSupPr>
                            <m:ctrlPr>
                              <a:rPr lang="de-DE" i="1" dirty="0">
                                <a:latin typeface="Cambria Math" panose="02040503050406030204" pitchFamily="18" charset="0"/>
                              </a:rPr>
                            </m:ctrlPr>
                          </m:sSubSupPr>
                          <m:e>
                            <m:r>
                              <m:rPr>
                                <m:sty m:val="p"/>
                              </m:rPr>
                              <a:rPr lang="el-GR" i="1" dirty="0">
                                <a:latin typeface="Cambria Math" panose="02040503050406030204" pitchFamily="18" charset="0"/>
                              </a:rPr>
                              <m:t>ω</m:t>
                            </m:r>
                          </m:e>
                          <m:sub>
                            <m:r>
                              <a:rPr lang="de-DE" b="0" i="1" dirty="0" smtClean="0">
                                <a:latin typeface="Cambria Math" panose="02040503050406030204" pitchFamily="18" charset="0"/>
                              </a:rPr>
                              <m:t>𝑧</m:t>
                            </m:r>
                          </m:sub>
                          <m:sup>
                            <m:r>
                              <a:rPr lang="de-DE" i="1" dirty="0">
                                <a:latin typeface="Cambria Math" panose="02040503050406030204" pitchFamily="18" charset="0"/>
                              </a:rPr>
                              <m:t>2</m:t>
                            </m:r>
                          </m:sup>
                        </m:sSubSup>
                      </m:e>
                    </m:rad>
                  </m:oMath>
                </a14:m>
                <a:endParaRPr lang="de-DE" dirty="0"/>
              </a:p>
            </p:txBody>
          </p:sp>
        </mc:Choice>
        <mc:Fallback xmlns="">
          <p:sp>
            <p:nvSpPr>
              <p:cNvPr id="22" name="Textfeld 21"/>
              <p:cNvSpPr txBox="1">
                <a:spLocks noRot="1" noChangeAspect="1" noMove="1" noResize="1" noEditPoints="1" noAdjustHandles="1" noChangeArrowheads="1" noChangeShapeType="1" noTextEdit="1"/>
              </p:cNvSpPr>
              <p:nvPr/>
            </p:nvSpPr>
            <p:spPr>
              <a:xfrm>
                <a:off x="5292080" y="5399959"/>
                <a:ext cx="2425344" cy="427746"/>
              </a:xfrm>
              <a:prstGeom prst="rect">
                <a:avLst/>
              </a:prstGeom>
              <a:blipFill rotWithShape="0">
                <a:blip r:embed="rId7"/>
                <a:stretch>
                  <a:fillRect b="-1429"/>
                </a:stretch>
              </a:blipFill>
            </p:spPr>
            <p:txBody>
              <a:bodyPr/>
              <a:lstStyle/>
              <a:p>
                <a:r>
                  <a:rPr lang="de-DE">
                    <a:noFill/>
                  </a:rPr>
                  <a:t> </a:t>
                </a:r>
              </a:p>
            </p:txBody>
          </p:sp>
        </mc:Fallback>
      </mc:AlternateContent>
      <p:sp>
        <p:nvSpPr>
          <p:cNvPr id="23" name="Titel 1"/>
          <p:cNvSpPr txBox="1">
            <a:spLocks/>
          </p:cNvSpPr>
          <p:nvPr/>
        </p:nvSpPr>
        <p:spPr>
          <a:xfrm>
            <a:off x="683568" y="18864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smtClean="0">
                <a:solidFill>
                  <a:srgbClr val="0033CC"/>
                </a:solidFill>
              </a:rPr>
              <a:t>Penning-Trap</a:t>
            </a:r>
            <a:endParaRPr lang="en-US" sz="4300" dirty="0">
              <a:solidFill>
                <a:srgbClr val="0033CC"/>
              </a:solidFill>
            </a:endParaRPr>
          </a:p>
        </p:txBody>
      </p:sp>
      <mc:AlternateContent xmlns:mc="http://schemas.openxmlformats.org/markup-compatibility/2006" xmlns:a14="http://schemas.microsoft.com/office/drawing/2010/main">
        <mc:Choice Requires="a14">
          <p:sp>
            <p:nvSpPr>
              <p:cNvPr id="24" name="Textfeld 23"/>
              <p:cNvSpPr txBox="1"/>
              <p:nvPr/>
            </p:nvSpPr>
            <p:spPr>
              <a:xfrm>
                <a:off x="683568" y="1809952"/>
                <a:ext cx="1279581"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ν</m:t>
                      </m:r>
                      <m:r>
                        <a:rPr lang="de-DE" b="0" i="1" baseline="-25000" smtClean="0">
                          <a:latin typeface="Cambria Math" panose="02040503050406030204" pitchFamily="18" charset="0"/>
                        </a:rPr>
                        <m:t>𝑐</m:t>
                      </m:r>
                      <m:r>
                        <a:rPr lang="de-DE" b="0" i="1" smtClean="0">
                          <a:latin typeface="Cambria Math" panose="02040503050406030204" pitchFamily="18" charset="0"/>
                        </a:rPr>
                        <m:t>= </m:t>
                      </m:r>
                      <m:f>
                        <m:fPr>
                          <m:ctrlPr>
                            <a:rPr lang="de-DE" b="0" i="1" smtClean="0">
                              <a:latin typeface="Cambria Math" panose="02040503050406030204" pitchFamily="18" charset="0"/>
                            </a:rPr>
                          </m:ctrlPr>
                        </m:fPr>
                        <m:num>
                          <m:r>
                            <a:rPr lang="de-DE" b="0" i="1" smtClean="0">
                              <a:latin typeface="Cambria Math" panose="02040503050406030204" pitchFamily="18" charset="0"/>
                            </a:rPr>
                            <m:t>𝑞𝐵</m:t>
                          </m:r>
                        </m:num>
                        <m:den>
                          <m:r>
                            <a:rPr lang="de-DE" b="0" i="1" smtClean="0">
                              <a:latin typeface="Cambria Math" panose="02040503050406030204" pitchFamily="18" charset="0"/>
                            </a:rPr>
                            <m:t>2</m:t>
                          </m:r>
                          <m:r>
                            <m:rPr>
                              <m:sty m:val="p"/>
                            </m:rPr>
                            <a:rPr lang="el-GR" b="0" i="1" smtClean="0">
                              <a:latin typeface="Cambria Math" panose="02040503050406030204" pitchFamily="18" charset="0"/>
                            </a:rPr>
                            <m:t>π</m:t>
                          </m:r>
                          <m:r>
                            <a:rPr lang="de-DE" b="0" i="1" smtClean="0">
                              <a:latin typeface="Cambria Math" panose="02040503050406030204" pitchFamily="18" charset="0"/>
                            </a:rPr>
                            <m:t>𝑚</m:t>
                          </m:r>
                        </m:den>
                      </m:f>
                    </m:oMath>
                  </m:oMathPara>
                </a14:m>
                <a:endParaRPr lang="de-DE" dirty="0"/>
              </a:p>
            </p:txBody>
          </p:sp>
        </mc:Choice>
        <mc:Fallback xmlns="">
          <p:sp>
            <p:nvSpPr>
              <p:cNvPr id="24" name="Textfeld 23"/>
              <p:cNvSpPr txBox="1">
                <a:spLocks noRot="1" noChangeAspect="1" noMove="1" noResize="1" noEditPoints="1" noAdjustHandles="1" noChangeArrowheads="1" noChangeShapeType="1" noTextEdit="1"/>
              </p:cNvSpPr>
              <p:nvPr/>
            </p:nvSpPr>
            <p:spPr>
              <a:xfrm>
                <a:off x="683568" y="1809952"/>
                <a:ext cx="1279581" cy="610936"/>
              </a:xfrm>
              <a:prstGeom prst="rect">
                <a:avLst/>
              </a:prstGeom>
              <a:blipFill rotWithShape="0">
                <a:blip r:embed="rId8"/>
                <a:stretch>
                  <a:fillRect/>
                </a:stretch>
              </a:blipFill>
            </p:spPr>
            <p:txBody>
              <a:bodyPr/>
              <a:lstStyle/>
              <a:p>
                <a:r>
                  <a:rPr lang="de-DE">
                    <a:noFill/>
                  </a:rPr>
                  <a:t> </a:t>
                </a:r>
              </a:p>
            </p:txBody>
          </p:sp>
        </mc:Fallback>
      </mc:AlternateContent>
      <p:sp>
        <p:nvSpPr>
          <p:cNvPr id="25" name="Textfeld 24"/>
          <p:cNvSpPr txBox="1"/>
          <p:nvPr/>
        </p:nvSpPr>
        <p:spPr>
          <a:xfrm>
            <a:off x="6660232" y="4725144"/>
            <a:ext cx="643125" cy="246221"/>
          </a:xfrm>
          <a:prstGeom prst="rect">
            <a:avLst/>
          </a:prstGeom>
          <a:noFill/>
        </p:spPr>
        <p:txBody>
          <a:bodyPr wrap="none" rtlCol="0">
            <a:spAutoFit/>
          </a:bodyPr>
          <a:lstStyle/>
          <a:p>
            <a:r>
              <a:rPr lang="de-DE" sz="1000" dirty="0" smtClean="0"/>
              <a:t>K. Blaum</a:t>
            </a:r>
            <a:endParaRPr lang="de-DE" sz="1000" dirty="0"/>
          </a:p>
        </p:txBody>
      </p:sp>
      <p:sp>
        <p:nvSpPr>
          <p:cNvPr id="26" name="Textfeld 25"/>
          <p:cNvSpPr txBox="1"/>
          <p:nvPr/>
        </p:nvSpPr>
        <p:spPr>
          <a:xfrm>
            <a:off x="251520" y="6351532"/>
            <a:ext cx="6984776" cy="307777"/>
          </a:xfrm>
          <a:prstGeom prst="rect">
            <a:avLst/>
          </a:prstGeom>
          <a:noFill/>
        </p:spPr>
        <p:txBody>
          <a:bodyPr wrap="square" rtlCol="0">
            <a:spAutoFit/>
          </a:bodyPr>
          <a:lstStyle/>
          <a:p>
            <a:r>
              <a:rPr lang="en-US" sz="1400" dirty="0" smtClean="0">
                <a:solidFill>
                  <a:srgbClr val="0060A8"/>
                </a:solidFill>
              </a:rPr>
              <a:t>André Welker, Group Meeting, IKTP Dresden, Oct. 25, 2014</a:t>
            </a:r>
            <a:endParaRPr lang="de-DE" sz="1400" dirty="0">
              <a:solidFill>
                <a:srgbClr val="0060A8"/>
              </a:solidFill>
            </a:endParaRPr>
          </a:p>
        </p:txBody>
      </p:sp>
    </p:spTree>
    <p:extLst>
      <p:ext uri="{BB962C8B-B14F-4D97-AF65-F5344CB8AC3E}">
        <p14:creationId xmlns:p14="http://schemas.microsoft.com/office/powerpoint/2010/main" val="3645593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2015-01-09_D2N_Overview_Ca_K_Zn_C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0575"/>
            <a:ext cx="9144000" cy="5342543"/>
          </a:xfrm>
          <a:prstGeom prst="rect">
            <a:avLst/>
          </a:prstGeom>
        </p:spPr>
      </p:pic>
      <p:graphicFrame>
        <p:nvGraphicFramePr>
          <p:cNvPr id="5" name="Object 3"/>
          <p:cNvGraphicFramePr>
            <a:graphicFrameLocks noChangeAspect="1"/>
          </p:cNvGraphicFramePr>
          <p:nvPr>
            <p:extLst/>
          </p:nvPr>
        </p:nvGraphicFramePr>
        <p:xfrm>
          <a:off x="1300732" y="970817"/>
          <a:ext cx="6256338" cy="347663"/>
        </p:xfrm>
        <a:graphic>
          <a:graphicData uri="http://schemas.openxmlformats.org/presentationml/2006/ole">
            <mc:AlternateContent xmlns:mc="http://schemas.openxmlformats.org/markup-compatibility/2006">
              <mc:Choice xmlns:v="urn:schemas-microsoft-com:vml" Requires="v">
                <p:oleObj spid="_x0000_s7248" name="Formel" r:id="rId5" imgW="4330700" imgH="241300" progId="Equation.3">
                  <p:embed/>
                </p:oleObj>
              </mc:Choice>
              <mc:Fallback>
                <p:oleObj name="Formel" r:id="rId5" imgW="4330700" imgH="241300" progId="Equation.3">
                  <p:embed/>
                  <p:pic>
                    <p:nvPicPr>
                      <p:cNvPr id="0" name=""/>
                      <p:cNvPicPr>
                        <a:picLocks noChangeAspect="1" noChangeArrowheads="1"/>
                      </p:cNvPicPr>
                      <p:nvPr/>
                    </p:nvPicPr>
                    <p:blipFill>
                      <a:blip r:embed="rId6"/>
                      <a:srcRect/>
                      <a:stretch>
                        <a:fillRect/>
                      </a:stretch>
                    </p:blipFill>
                    <p:spPr bwMode="auto">
                      <a:xfrm>
                        <a:off x="1300732" y="970817"/>
                        <a:ext cx="6256338" cy="3476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 name="Oval 3"/>
          <p:cNvSpPr/>
          <p:nvPr/>
        </p:nvSpPr>
        <p:spPr>
          <a:xfrm>
            <a:off x="6464300" y="2095500"/>
            <a:ext cx="939800" cy="6223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2915816" y="4005064"/>
            <a:ext cx="939800" cy="6223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8" name="Oval 7"/>
          <p:cNvSpPr/>
          <p:nvPr/>
        </p:nvSpPr>
        <p:spPr>
          <a:xfrm>
            <a:off x="4712320" y="3140968"/>
            <a:ext cx="939800" cy="6223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feld 2"/>
          <p:cNvSpPr txBox="1"/>
          <p:nvPr/>
        </p:nvSpPr>
        <p:spPr>
          <a:xfrm>
            <a:off x="2654916" y="3118260"/>
            <a:ext cx="381836" cy="307777"/>
          </a:xfrm>
          <a:prstGeom prst="rect">
            <a:avLst/>
          </a:prstGeom>
          <a:noFill/>
        </p:spPr>
        <p:txBody>
          <a:bodyPr wrap="none" rtlCol="0">
            <a:spAutoFit/>
          </a:bodyPr>
          <a:lstStyle/>
          <a:p>
            <a:r>
              <a:rPr lang="de-DE" sz="1400" b="1" dirty="0" err="1" smtClean="0">
                <a:solidFill>
                  <a:srgbClr val="FF0000"/>
                </a:solidFill>
              </a:rPr>
              <a:t>Rb</a:t>
            </a:r>
            <a:endParaRPr lang="de-DE" sz="1400" b="1" dirty="0">
              <a:solidFill>
                <a:srgbClr val="FF0000"/>
              </a:solidFill>
            </a:endParaRPr>
          </a:p>
        </p:txBody>
      </p:sp>
      <p:sp>
        <p:nvSpPr>
          <p:cNvPr id="9" name="Textfeld 8"/>
          <p:cNvSpPr txBox="1"/>
          <p:nvPr/>
        </p:nvSpPr>
        <p:spPr>
          <a:xfrm>
            <a:off x="2838711" y="3015937"/>
            <a:ext cx="333746" cy="307777"/>
          </a:xfrm>
          <a:prstGeom prst="rect">
            <a:avLst/>
          </a:prstGeom>
          <a:noFill/>
        </p:spPr>
        <p:txBody>
          <a:bodyPr wrap="none" rtlCol="0">
            <a:spAutoFit/>
          </a:bodyPr>
          <a:lstStyle/>
          <a:p>
            <a:r>
              <a:rPr lang="de-DE" sz="1400" b="1" dirty="0" err="1" smtClean="0">
                <a:solidFill>
                  <a:srgbClr val="FF0000"/>
                </a:solidFill>
              </a:rPr>
              <a:t>Sr</a:t>
            </a:r>
            <a:endParaRPr lang="de-DE" sz="1400" b="1" dirty="0">
              <a:solidFill>
                <a:srgbClr val="FF0000"/>
              </a:solidFill>
            </a:endParaRPr>
          </a:p>
        </p:txBody>
      </p:sp>
      <p:sp>
        <p:nvSpPr>
          <p:cNvPr id="10" name="Textfeld 9"/>
          <p:cNvSpPr txBox="1"/>
          <p:nvPr/>
        </p:nvSpPr>
        <p:spPr>
          <a:xfrm>
            <a:off x="1505288" y="4150581"/>
            <a:ext cx="343364" cy="307777"/>
          </a:xfrm>
          <a:prstGeom prst="rect">
            <a:avLst/>
          </a:prstGeom>
          <a:noFill/>
        </p:spPr>
        <p:txBody>
          <a:bodyPr wrap="none" rtlCol="0">
            <a:spAutoFit/>
          </a:bodyPr>
          <a:lstStyle/>
          <a:p>
            <a:r>
              <a:rPr lang="de-DE" sz="1400" b="1" dirty="0" err="1" smtClean="0">
                <a:solidFill>
                  <a:srgbClr val="FF0000"/>
                </a:solidFill>
              </a:rPr>
              <a:t>Cr</a:t>
            </a:r>
            <a:endParaRPr lang="de-DE" sz="1400" b="1" dirty="0">
              <a:solidFill>
                <a:srgbClr val="FF0000"/>
              </a:solidFill>
            </a:endParaRPr>
          </a:p>
        </p:txBody>
      </p:sp>
      <p:sp>
        <p:nvSpPr>
          <p:cNvPr id="11" name="Rechteck 10"/>
          <p:cNvSpPr/>
          <p:nvPr/>
        </p:nvSpPr>
        <p:spPr>
          <a:xfrm>
            <a:off x="2020100" y="3703763"/>
            <a:ext cx="185116" cy="190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3</a:t>
            </a:r>
            <a:endParaRPr lang="en-US" sz="1400" dirty="0">
              <a:solidFill>
                <a:srgbClr val="0070C0"/>
              </a:solidFill>
            </a:endParaRPr>
          </a:p>
        </p:txBody>
      </p:sp>
      <p:sp>
        <p:nvSpPr>
          <p:cNvPr id="14"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15" name="Rechteck 14"/>
          <p:cNvSpPr/>
          <p:nvPr/>
        </p:nvSpPr>
        <p:spPr>
          <a:xfrm>
            <a:off x="1115616" y="4531472"/>
            <a:ext cx="185116" cy="289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1253642" y="4417885"/>
            <a:ext cx="185116" cy="289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 name="Gerader Verbinder 17"/>
          <p:cNvCxnSpPr/>
          <p:nvPr/>
        </p:nvCxnSpPr>
        <p:spPr>
          <a:xfrm>
            <a:off x="764042" y="4665835"/>
            <a:ext cx="9361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err="1" smtClean="0">
                <a:solidFill>
                  <a:srgbClr val="0033CC"/>
                </a:solidFill>
              </a:rPr>
              <a:t>Why</a:t>
            </a:r>
            <a:r>
              <a:rPr lang="de-DE" sz="4300" dirty="0" smtClean="0">
                <a:solidFill>
                  <a:srgbClr val="0033CC"/>
                </a:solidFill>
              </a:rPr>
              <a:t> </a:t>
            </a:r>
            <a:r>
              <a:rPr lang="de-DE" sz="4300" dirty="0" err="1" smtClean="0">
                <a:solidFill>
                  <a:srgbClr val="0033CC"/>
                </a:solidFill>
              </a:rPr>
              <a:t>neutron-rich</a:t>
            </a:r>
            <a:r>
              <a:rPr lang="de-DE" sz="4300" dirty="0" smtClean="0">
                <a:solidFill>
                  <a:srgbClr val="0033CC"/>
                </a:solidFill>
              </a:rPr>
              <a:t> </a:t>
            </a:r>
            <a:r>
              <a:rPr lang="de-DE" sz="4300" dirty="0" err="1" smtClean="0">
                <a:solidFill>
                  <a:srgbClr val="0033CC"/>
                </a:solidFill>
              </a:rPr>
              <a:t>nuclides</a:t>
            </a:r>
            <a:r>
              <a:rPr lang="de-DE" sz="4300" dirty="0" smtClean="0">
                <a:solidFill>
                  <a:srgbClr val="0033CC"/>
                </a:solidFill>
              </a:rPr>
              <a:t>?</a:t>
            </a:r>
            <a:endParaRPr lang="de-DE" sz="4300" dirty="0">
              <a:solidFill>
                <a:srgbClr val="0033CC"/>
              </a:solidFill>
            </a:endParaRPr>
          </a:p>
        </p:txBody>
      </p:sp>
    </p:spTree>
    <p:extLst>
      <p:ext uri="{BB962C8B-B14F-4D97-AF65-F5344CB8AC3E}">
        <p14:creationId xmlns:p14="http://schemas.microsoft.com/office/powerpoint/2010/main" val="3938629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964" y="1691120"/>
            <a:ext cx="5615608" cy="2734645"/>
          </a:xfrm>
          <a:prstGeom prst="rect">
            <a:avLst/>
          </a:prstGeom>
        </p:spPr>
      </p:pic>
      <p:sp>
        <p:nvSpPr>
          <p:cNvPr id="3" name="Textfeld 2"/>
          <p:cNvSpPr txBox="1"/>
          <p:nvPr/>
        </p:nvSpPr>
        <p:spPr>
          <a:xfrm>
            <a:off x="683568" y="1412776"/>
            <a:ext cx="7920880" cy="1231106"/>
          </a:xfrm>
          <a:prstGeom prst="rect">
            <a:avLst/>
          </a:prstGeom>
          <a:noFill/>
        </p:spPr>
        <p:txBody>
          <a:bodyPr wrap="square" rtlCol="0">
            <a:spAutoFit/>
          </a:bodyPr>
          <a:lstStyle/>
          <a:p>
            <a:r>
              <a:rPr lang="en-US" sz="2000" b="1" dirty="0" smtClean="0"/>
              <a:t>Motions:</a:t>
            </a:r>
          </a:p>
          <a:p>
            <a:endParaRPr lang="en-US" b="1" dirty="0">
              <a:solidFill>
                <a:srgbClr val="0060A8"/>
              </a:solidFill>
            </a:endParaRPr>
          </a:p>
          <a:p>
            <a:endParaRPr lang="en-US" b="1" dirty="0" smtClean="0">
              <a:solidFill>
                <a:srgbClr val="0060A8"/>
              </a:solidFill>
            </a:endParaRPr>
          </a:p>
          <a:p>
            <a:r>
              <a:rPr lang="en-US" b="1" dirty="0" smtClean="0"/>
              <a:t>	</a:t>
            </a:r>
            <a:endParaRPr lang="en-US" dirty="0"/>
          </a:p>
        </p:txBody>
      </p:sp>
      <p:sp>
        <p:nvSpPr>
          <p:cNvPr id="11" name="Textfeld 10"/>
          <p:cNvSpPr txBox="1"/>
          <p:nvPr/>
        </p:nvSpPr>
        <p:spPr>
          <a:xfrm>
            <a:off x="8575370" y="6351532"/>
            <a:ext cx="461126" cy="307777"/>
          </a:xfrm>
          <a:prstGeom prst="rect">
            <a:avLst/>
          </a:prstGeom>
          <a:noFill/>
        </p:spPr>
        <p:txBody>
          <a:bodyPr wrap="square" rtlCol="0">
            <a:spAutoFit/>
          </a:bodyPr>
          <a:lstStyle/>
          <a:p>
            <a:r>
              <a:rPr lang="en-US" sz="1400" dirty="0" smtClean="0">
                <a:solidFill>
                  <a:srgbClr val="0070C0"/>
                </a:solidFill>
              </a:rPr>
              <a:t>17</a:t>
            </a:r>
            <a:endParaRPr lang="en-US" sz="1400" dirty="0">
              <a:solidFill>
                <a:srgbClr val="0070C0"/>
              </a:solidFill>
            </a:endParaRP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2297" y="156185"/>
            <a:ext cx="1099939" cy="791031"/>
          </a:xfrm>
          <a:prstGeom prst="rect">
            <a:avLst/>
          </a:prstGeom>
        </p:spPr>
      </p:pic>
      <p:sp>
        <p:nvSpPr>
          <p:cNvPr id="23" name="Titel 1"/>
          <p:cNvSpPr txBox="1">
            <a:spLocks/>
          </p:cNvSpPr>
          <p:nvPr/>
        </p:nvSpPr>
        <p:spPr>
          <a:xfrm>
            <a:off x="683568" y="18864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smtClean="0">
                <a:solidFill>
                  <a:srgbClr val="0033CC"/>
                </a:solidFill>
              </a:rPr>
              <a:t>Penning-Trap</a:t>
            </a:r>
            <a:endParaRPr lang="en-US" sz="4300" dirty="0">
              <a:solidFill>
                <a:srgbClr val="0033CC"/>
              </a:solidFill>
            </a:endParaRPr>
          </a:p>
        </p:txBody>
      </p:sp>
      <p:sp>
        <p:nvSpPr>
          <p:cNvPr id="26" name="Textfeld 25"/>
          <p:cNvSpPr txBox="1"/>
          <p:nvPr/>
        </p:nvSpPr>
        <p:spPr>
          <a:xfrm>
            <a:off x="251520" y="6351532"/>
            <a:ext cx="6984776" cy="307777"/>
          </a:xfrm>
          <a:prstGeom prst="rect">
            <a:avLst/>
          </a:prstGeom>
          <a:noFill/>
        </p:spPr>
        <p:txBody>
          <a:bodyPr wrap="square" rtlCol="0">
            <a:spAutoFit/>
          </a:bodyPr>
          <a:lstStyle/>
          <a:p>
            <a:r>
              <a:rPr lang="en-US" sz="1400" dirty="0" smtClean="0">
                <a:solidFill>
                  <a:srgbClr val="0060A8"/>
                </a:solidFill>
              </a:rPr>
              <a:t>André Welker, Group Meeting, IKTP Dresden, Oct. 25, 2014</a:t>
            </a:r>
            <a:endParaRPr lang="de-DE" sz="1400" dirty="0">
              <a:solidFill>
                <a:srgbClr val="0060A8"/>
              </a:solidFill>
            </a:endParaRPr>
          </a:p>
        </p:txBody>
      </p:sp>
      <p:sp>
        <p:nvSpPr>
          <p:cNvPr id="4" name="Textfeld 3"/>
          <p:cNvSpPr txBox="1"/>
          <p:nvPr/>
        </p:nvSpPr>
        <p:spPr>
          <a:xfrm>
            <a:off x="1761964" y="1412776"/>
            <a:ext cx="2393860" cy="369332"/>
          </a:xfrm>
          <a:prstGeom prst="rect">
            <a:avLst/>
          </a:prstGeom>
          <a:noFill/>
        </p:spPr>
        <p:txBody>
          <a:bodyPr wrap="none" rtlCol="0">
            <a:spAutoFit/>
          </a:bodyPr>
          <a:lstStyle/>
          <a:p>
            <a:r>
              <a:rPr lang="de-DE" dirty="0" err="1" smtClean="0"/>
              <a:t>With</a:t>
            </a:r>
            <a:r>
              <a:rPr lang="de-DE" dirty="0" smtClean="0"/>
              <a:t> </a:t>
            </a:r>
            <a:r>
              <a:rPr lang="de-DE" dirty="0" err="1" smtClean="0"/>
              <a:t>cooling</a:t>
            </a:r>
            <a:r>
              <a:rPr lang="de-DE" dirty="0" smtClean="0"/>
              <a:t> gas in </a:t>
            </a:r>
            <a:r>
              <a:rPr lang="de-DE" dirty="0" err="1" smtClean="0"/>
              <a:t>trap</a:t>
            </a:r>
            <a:endParaRPr lang="de-DE" dirty="0"/>
          </a:p>
        </p:txBody>
      </p:sp>
      <p:sp>
        <p:nvSpPr>
          <p:cNvPr id="5" name="Ellipse 4"/>
          <p:cNvSpPr/>
          <p:nvPr/>
        </p:nvSpPr>
        <p:spPr>
          <a:xfrm>
            <a:off x="2982562" y="479940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t>
            </a:r>
            <a:endParaRPr lang="de-DE" dirty="0"/>
          </a:p>
        </p:txBody>
      </p:sp>
      <p:sp>
        <p:nvSpPr>
          <p:cNvPr id="12" name="Ellipse 11"/>
          <p:cNvSpPr/>
          <p:nvPr/>
        </p:nvSpPr>
        <p:spPr>
          <a:xfrm>
            <a:off x="3419872" y="5257810"/>
            <a:ext cx="360040" cy="3600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smtClean="0"/>
              <a:t>+</a:t>
            </a:r>
            <a:endParaRPr lang="de-DE" dirty="0"/>
          </a:p>
        </p:txBody>
      </p:sp>
      <p:sp>
        <p:nvSpPr>
          <p:cNvPr id="13" name="Ellipse 12"/>
          <p:cNvSpPr/>
          <p:nvPr/>
        </p:nvSpPr>
        <p:spPr>
          <a:xfrm>
            <a:off x="2982562" y="5247947"/>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t>
            </a:r>
            <a:endParaRPr lang="de-DE" dirty="0"/>
          </a:p>
        </p:txBody>
      </p:sp>
      <p:sp>
        <p:nvSpPr>
          <p:cNvPr id="14" name="Ellipse 13"/>
          <p:cNvSpPr/>
          <p:nvPr/>
        </p:nvSpPr>
        <p:spPr>
          <a:xfrm>
            <a:off x="3419872" y="4799406"/>
            <a:ext cx="360040" cy="3600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smtClean="0"/>
              <a:t>+</a:t>
            </a:r>
            <a:endParaRPr lang="de-DE" dirty="0"/>
          </a:p>
        </p:txBody>
      </p:sp>
      <p:sp>
        <p:nvSpPr>
          <p:cNvPr id="15" name="Ellipse 14"/>
          <p:cNvSpPr/>
          <p:nvPr/>
        </p:nvSpPr>
        <p:spPr>
          <a:xfrm>
            <a:off x="5868144" y="47963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t>
            </a:r>
            <a:endParaRPr lang="de-DE" dirty="0"/>
          </a:p>
        </p:txBody>
      </p:sp>
      <p:sp>
        <p:nvSpPr>
          <p:cNvPr id="16" name="Ellipse 15"/>
          <p:cNvSpPr/>
          <p:nvPr/>
        </p:nvSpPr>
        <p:spPr>
          <a:xfrm>
            <a:off x="6305454" y="525473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t>
            </a:r>
            <a:endParaRPr lang="de-DE" dirty="0"/>
          </a:p>
        </p:txBody>
      </p:sp>
      <p:sp>
        <p:nvSpPr>
          <p:cNvPr id="17" name="Ellipse 16"/>
          <p:cNvSpPr/>
          <p:nvPr/>
        </p:nvSpPr>
        <p:spPr>
          <a:xfrm>
            <a:off x="5868144" y="5244873"/>
            <a:ext cx="360040" cy="3600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smtClean="0"/>
              <a:t>+</a:t>
            </a:r>
            <a:endParaRPr lang="de-DE" dirty="0"/>
          </a:p>
        </p:txBody>
      </p:sp>
      <p:sp>
        <p:nvSpPr>
          <p:cNvPr id="18" name="Ellipse 17"/>
          <p:cNvSpPr/>
          <p:nvPr/>
        </p:nvSpPr>
        <p:spPr>
          <a:xfrm>
            <a:off x="6305454" y="4796332"/>
            <a:ext cx="360040" cy="3600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smtClean="0"/>
              <a:t>+</a:t>
            </a:r>
            <a:endParaRPr lang="de-DE" dirty="0"/>
          </a:p>
        </p:txBody>
      </p:sp>
      <mc:AlternateContent xmlns:mc="http://schemas.openxmlformats.org/markup-compatibility/2006" xmlns:a14="http://schemas.microsoft.com/office/drawing/2010/main">
        <mc:Choice Requires="a14">
          <p:sp>
            <p:nvSpPr>
              <p:cNvPr id="19" name="Textfeld 18"/>
              <p:cNvSpPr txBox="1"/>
              <p:nvPr/>
            </p:nvSpPr>
            <p:spPr>
              <a:xfrm>
                <a:off x="251520" y="5919244"/>
                <a:ext cx="1869166" cy="427746"/>
              </a:xfrm>
              <a:prstGeom prst="rect">
                <a:avLst/>
              </a:prstGeom>
              <a:noFill/>
            </p:spPr>
            <p:txBody>
              <a:bodyPr wrap="none" rtlCol="0">
                <a:spAutoFit/>
              </a:bodyPr>
              <a:lstStyle/>
              <a:p>
                <a14:m>
                  <m:oMath xmlns:m="http://schemas.openxmlformats.org/officeDocument/2006/math">
                    <m:sSubSup>
                      <m:sSubSupPr>
                        <m:ctrlPr>
                          <a:rPr lang="de-DE" i="1" dirty="0" smtClean="0">
                            <a:latin typeface="Cambria Math" panose="02040503050406030204" pitchFamily="18" charset="0"/>
                          </a:rPr>
                        </m:ctrlPr>
                      </m:sSubSupPr>
                      <m:e>
                        <m:r>
                          <m:rPr>
                            <m:sty m:val="p"/>
                          </m:rPr>
                          <a:rPr lang="el-GR" i="1" dirty="0">
                            <a:latin typeface="Cambria Math" panose="02040503050406030204" pitchFamily="18" charset="0"/>
                          </a:rPr>
                          <m:t>ω</m:t>
                        </m:r>
                      </m:e>
                      <m:sub>
                        <m:r>
                          <a:rPr lang="de-DE" i="1" dirty="0">
                            <a:latin typeface="Cambria Math" panose="02040503050406030204" pitchFamily="18" charset="0"/>
                          </a:rPr>
                          <m:t>𝑐</m:t>
                        </m:r>
                      </m:sub>
                      <m:sup/>
                    </m:sSubSup>
                    <m:r>
                      <a:rPr lang="de-DE" b="0" i="1" smtClean="0">
                        <a:latin typeface="Cambria Math" panose="02040503050406030204" pitchFamily="18" charset="0"/>
                      </a:rPr>
                      <m:t>=</m:t>
                    </m:r>
                  </m:oMath>
                </a14:m>
                <a:r>
                  <a:rPr lang="de-DE" dirty="0" smtClean="0"/>
                  <a:t> </a:t>
                </a:r>
                <a14:m>
                  <m:oMath xmlns:m="http://schemas.openxmlformats.org/officeDocument/2006/math">
                    <m:rad>
                      <m:radPr>
                        <m:degHide m:val="on"/>
                        <m:ctrlPr>
                          <a:rPr lang="de-DE" i="1" dirty="0" smtClean="0">
                            <a:latin typeface="Cambria Math" panose="02040503050406030204" pitchFamily="18" charset="0"/>
                          </a:rPr>
                        </m:ctrlPr>
                      </m:radPr>
                      <m:deg/>
                      <m:e>
                        <m:sSubSup>
                          <m:sSubSupPr>
                            <m:ctrlPr>
                              <a:rPr lang="de-DE" i="1" dirty="0">
                                <a:latin typeface="Cambria Math" panose="02040503050406030204" pitchFamily="18" charset="0"/>
                              </a:rPr>
                            </m:ctrlPr>
                          </m:sSubSupPr>
                          <m:e>
                            <m:r>
                              <m:rPr>
                                <m:sty m:val="p"/>
                              </m:rPr>
                              <a:rPr lang="el-GR" i="1" dirty="0">
                                <a:latin typeface="Cambria Math" panose="02040503050406030204" pitchFamily="18" charset="0"/>
                              </a:rPr>
                              <m:t>ω</m:t>
                            </m:r>
                          </m:e>
                          <m:sub>
                            <m:r>
                              <a:rPr lang="de-DE" b="0" i="1" dirty="0" smtClean="0">
                                <a:latin typeface="Cambria Math" panose="02040503050406030204" pitchFamily="18" charset="0"/>
                              </a:rPr>
                              <m:t>+</m:t>
                            </m:r>
                          </m:sub>
                          <m:sup>
                            <m:r>
                              <a:rPr lang="de-DE" i="1" dirty="0">
                                <a:latin typeface="Cambria Math" panose="02040503050406030204" pitchFamily="18" charset="0"/>
                              </a:rPr>
                              <m:t>2</m:t>
                            </m:r>
                          </m:sup>
                        </m:sSubSup>
                        <m:r>
                          <a:rPr lang="de-DE" b="0" i="1" dirty="0" smtClean="0">
                            <a:latin typeface="Cambria Math" panose="02040503050406030204" pitchFamily="18" charset="0"/>
                          </a:rPr>
                          <m:t>+</m:t>
                        </m:r>
                        <m:sSubSup>
                          <m:sSubSupPr>
                            <m:ctrlPr>
                              <a:rPr lang="de-DE" i="1" dirty="0" smtClean="0">
                                <a:latin typeface="Cambria Math" panose="02040503050406030204" pitchFamily="18" charset="0"/>
                              </a:rPr>
                            </m:ctrlPr>
                          </m:sSubSupPr>
                          <m:e>
                            <m:r>
                              <m:rPr>
                                <m:sty m:val="p"/>
                              </m:rPr>
                              <a:rPr lang="el-GR" i="1" dirty="0">
                                <a:latin typeface="Cambria Math" panose="02040503050406030204" pitchFamily="18" charset="0"/>
                              </a:rPr>
                              <m:t>ω</m:t>
                            </m:r>
                          </m:e>
                          <m:sub>
                            <m:r>
                              <a:rPr lang="de-DE" b="0" i="1" dirty="0" smtClean="0">
                                <a:latin typeface="Cambria Math" panose="02040503050406030204" pitchFamily="18" charset="0"/>
                              </a:rPr>
                              <m:t>−</m:t>
                            </m:r>
                          </m:sub>
                          <m:sup>
                            <m:r>
                              <a:rPr lang="de-DE" i="1" dirty="0">
                                <a:latin typeface="Cambria Math" panose="02040503050406030204" pitchFamily="18" charset="0"/>
                              </a:rPr>
                              <m:t>2</m:t>
                            </m:r>
                          </m:sup>
                        </m:sSubSup>
                      </m:e>
                    </m:rad>
                  </m:oMath>
                </a14:m>
                <a:endParaRPr lang="de-DE" dirty="0"/>
              </a:p>
            </p:txBody>
          </p:sp>
        </mc:Choice>
        <mc:Fallback xmlns="">
          <p:sp>
            <p:nvSpPr>
              <p:cNvPr id="19" name="Textfeld 18"/>
              <p:cNvSpPr txBox="1">
                <a:spLocks noRot="1" noChangeAspect="1" noMove="1" noResize="1" noEditPoints="1" noAdjustHandles="1" noChangeArrowheads="1" noChangeShapeType="1" noTextEdit="1"/>
              </p:cNvSpPr>
              <p:nvPr/>
            </p:nvSpPr>
            <p:spPr>
              <a:xfrm>
                <a:off x="251520" y="5919244"/>
                <a:ext cx="1869166" cy="427746"/>
              </a:xfrm>
              <a:prstGeom prst="rect">
                <a:avLst/>
              </a:prstGeom>
              <a:blipFill rotWithShape="0">
                <a:blip r:embed="rId4"/>
                <a:stretch>
                  <a:fillRect b="-1429"/>
                </a:stretch>
              </a:blipFill>
            </p:spPr>
            <p:txBody>
              <a:bodyPr/>
              <a:lstStyle/>
              <a:p>
                <a:r>
                  <a:rPr lang="de-DE">
                    <a:noFill/>
                  </a:rPr>
                  <a:t> </a:t>
                </a:r>
              </a:p>
            </p:txBody>
          </p:sp>
        </mc:Fallback>
      </mc:AlternateContent>
    </p:spTree>
    <p:extLst>
      <p:ext uri="{BB962C8B-B14F-4D97-AF65-F5344CB8AC3E}">
        <p14:creationId xmlns:p14="http://schemas.microsoft.com/office/powerpoint/2010/main" val="383037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1412776"/>
            <a:ext cx="7920880" cy="1231106"/>
          </a:xfrm>
          <a:prstGeom prst="rect">
            <a:avLst/>
          </a:prstGeom>
          <a:noFill/>
        </p:spPr>
        <p:txBody>
          <a:bodyPr wrap="square" rtlCol="0">
            <a:spAutoFit/>
          </a:bodyPr>
          <a:lstStyle/>
          <a:p>
            <a:r>
              <a:rPr lang="en-US" sz="2000" b="1" dirty="0" smtClean="0"/>
              <a:t>Motions:</a:t>
            </a:r>
          </a:p>
          <a:p>
            <a:endParaRPr lang="en-US" b="1" dirty="0">
              <a:solidFill>
                <a:srgbClr val="0060A8"/>
              </a:solidFill>
            </a:endParaRPr>
          </a:p>
          <a:p>
            <a:endParaRPr lang="en-US" b="1" dirty="0" smtClean="0">
              <a:solidFill>
                <a:srgbClr val="0060A8"/>
              </a:solidFill>
            </a:endParaRPr>
          </a:p>
          <a:p>
            <a:r>
              <a:rPr lang="en-US" b="1" dirty="0" smtClean="0"/>
              <a:t>	</a:t>
            </a:r>
            <a:endParaRPr lang="en-US" dirty="0"/>
          </a:p>
        </p:txBody>
      </p:sp>
      <p:sp>
        <p:nvSpPr>
          <p:cNvPr id="11" name="Textfeld 10"/>
          <p:cNvSpPr txBox="1"/>
          <p:nvPr/>
        </p:nvSpPr>
        <p:spPr>
          <a:xfrm>
            <a:off x="8575370" y="6351532"/>
            <a:ext cx="461126" cy="307777"/>
          </a:xfrm>
          <a:prstGeom prst="rect">
            <a:avLst/>
          </a:prstGeom>
          <a:noFill/>
        </p:spPr>
        <p:txBody>
          <a:bodyPr wrap="square" rtlCol="0">
            <a:spAutoFit/>
          </a:bodyPr>
          <a:lstStyle/>
          <a:p>
            <a:r>
              <a:rPr lang="en-US" sz="1400" dirty="0" smtClean="0">
                <a:solidFill>
                  <a:srgbClr val="0070C0"/>
                </a:solidFill>
              </a:rPr>
              <a:t>18</a:t>
            </a:r>
            <a:endParaRPr lang="en-US" sz="1400" dirty="0">
              <a:solidFill>
                <a:srgbClr val="0070C0"/>
              </a:solidFill>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2297" y="156185"/>
            <a:ext cx="1099939" cy="791031"/>
          </a:xfrm>
          <a:prstGeom prst="rect">
            <a:avLst/>
          </a:prstGeom>
        </p:spPr>
      </p:pic>
      <p:sp>
        <p:nvSpPr>
          <p:cNvPr id="23" name="Titel 1"/>
          <p:cNvSpPr txBox="1">
            <a:spLocks/>
          </p:cNvSpPr>
          <p:nvPr/>
        </p:nvSpPr>
        <p:spPr>
          <a:xfrm>
            <a:off x="683568" y="18864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smtClean="0">
                <a:solidFill>
                  <a:srgbClr val="0033CC"/>
                </a:solidFill>
              </a:rPr>
              <a:t>Penning-Trap</a:t>
            </a:r>
            <a:endParaRPr lang="en-US" sz="4300" dirty="0">
              <a:solidFill>
                <a:srgbClr val="0033CC"/>
              </a:solidFill>
            </a:endParaRPr>
          </a:p>
        </p:txBody>
      </p:sp>
      <p:sp>
        <p:nvSpPr>
          <p:cNvPr id="26" name="Textfeld 25"/>
          <p:cNvSpPr txBox="1"/>
          <p:nvPr/>
        </p:nvSpPr>
        <p:spPr>
          <a:xfrm>
            <a:off x="251520" y="6351532"/>
            <a:ext cx="6984776" cy="307777"/>
          </a:xfrm>
          <a:prstGeom prst="rect">
            <a:avLst/>
          </a:prstGeom>
          <a:noFill/>
        </p:spPr>
        <p:txBody>
          <a:bodyPr wrap="square" rtlCol="0">
            <a:spAutoFit/>
          </a:bodyPr>
          <a:lstStyle/>
          <a:p>
            <a:r>
              <a:rPr lang="en-US" sz="1400" dirty="0" smtClean="0">
                <a:solidFill>
                  <a:srgbClr val="0060A8"/>
                </a:solidFill>
              </a:rPr>
              <a:t>André Welker, Group Meeting, IKTP Dresden, Oct. 25, 2014</a:t>
            </a:r>
            <a:endParaRPr lang="de-DE" sz="1400" dirty="0">
              <a:solidFill>
                <a:srgbClr val="0060A8"/>
              </a:solidFill>
            </a:endParaRPr>
          </a:p>
        </p:txBody>
      </p:sp>
      <p:sp>
        <p:nvSpPr>
          <p:cNvPr id="4" name="Textfeld 3"/>
          <p:cNvSpPr txBox="1"/>
          <p:nvPr/>
        </p:nvSpPr>
        <p:spPr>
          <a:xfrm>
            <a:off x="1761964" y="1412776"/>
            <a:ext cx="2714461" cy="369332"/>
          </a:xfrm>
          <a:prstGeom prst="rect">
            <a:avLst/>
          </a:prstGeom>
          <a:noFill/>
        </p:spPr>
        <p:txBody>
          <a:bodyPr wrap="none" rtlCol="0">
            <a:spAutoFit/>
          </a:bodyPr>
          <a:lstStyle/>
          <a:p>
            <a:r>
              <a:rPr lang="de-DE" dirty="0" err="1" smtClean="0"/>
              <a:t>Without</a:t>
            </a:r>
            <a:r>
              <a:rPr lang="de-DE" dirty="0" smtClean="0"/>
              <a:t> </a:t>
            </a:r>
            <a:r>
              <a:rPr lang="de-DE" dirty="0" err="1" smtClean="0"/>
              <a:t>cooling</a:t>
            </a:r>
            <a:r>
              <a:rPr lang="de-DE" dirty="0" smtClean="0"/>
              <a:t> gas in </a:t>
            </a:r>
            <a:r>
              <a:rPr lang="de-DE" dirty="0" err="1" smtClean="0"/>
              <a:t>trap</a:t>
            </a:r>
            <a:endParaRPr lang="de-DE"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357" y="1916832"/>
            <a:ext cx="5796136" cy="2840539"/>
          </a:xfrm>
          <a:prstGeom prst="rect">
            <a:avLst/>
          </a:prstGeom>
        </p:spPr>
      </p:pic>
      <p:sp>
        <p:nvSpPr>
          <p:cNvPr id="10" name="Ellipse 9"/>
          <p:cNvSpPr/>
          <p:nvPr/>
        </p:nvSpPr>
        <p:spPr>
          <a:xfrm>
            <a:off x="2982562" y="516026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t>
            </a:r>
            <a:endParaRPr lang="de-DE" dirty="0"/>
          </a:p>
        </p:txBody>
      </p:sp>
      <p:sp>
        <p:nvSpPr>
          <p:cNvPr id="12" name="Ellipse 11"/>
          <p:cNvSpPr/>
          <p:nvPr/>
        </p:nvSpPr>
        <p:spPr>
          <a:xfrm>
            <a:off x="3419872" y="5618670"/>
            <a:ext cx="360040" cy="3600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smtClean="0"/>
              <a:t>+</a:t>
            </a:r>
            <a:endParaRPr lang="de-DE" dirty="0"/>
          </a:p>
        </p:txBody>
      </p:sp>
      <p:sp>
        <p:nvSpPr>
          <p:cNvPr id="13" name="Ellipse 12"/>
          <p:cNvSpPr/>
          <p:nvPr/>
        </p:nvSpPr>
        <p:spPr>
          <a:xfrm>
            <a:off x="2982562" y="5608807"/>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t>
            </a:r>
            <a:endParaRPr lang="de-DE" dirty="0"/>
          </a:p>
        </p:txBody>
      </p:sp>
      <p:sp>
        <p:nvSpPr>
          <p:cNvPr id="14" name="Ellipse 13"/>
          <p:cNvSpPr/>
          <p:nvPr/>
        </p:nvSpPr>
        <p:spPr>
          <a:xfrm>
            <a:off x="3419872" y="5160266"/>
            <a:ext cx="360040" cy="3600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smtClean="0"/>
              <a:t>+</a:t>
            </a:r>
            <a:endParaRPr lang="de-DE" dirty="0"/>
          </a:p>
        </p:txBody>
      </p:sp>
      <p:sp>
        <p:nvSpPr>
          <p:cNvPr id="15" name="Ellipse 14"/>
          <p:cNvSpPr/>
          <p:nvPr/>
        </p:nvSpPr>
        <p:spPr>
          <a:xfrm>
            <a:off x="5868144" y="515719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t>
            </a:r>
            <a:endParaRPr lang="de-DE" dirty="0"/>
          </a:p>
        </p:txBody>
      </p:sp>
      <p:sp>
        <p:nvSpPr>
          <p:cNvPr id="16" name="Ellipse 15"/>
          <p:cNvSpPr/>
          <p:nvPr/>
        </p:nvSpPr>
        <p:spPr>
          <a:xfrm>
            <a:off x="6305454" y="561559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t>
            </a:r>
            <a:endParaRPr lang="de-DE" dirty="0"/>
          </a:p>
        </p:txBody>
      </p:sp>
      <p:sp>
        <p:nvSpPr>
          <p:cNvPr id="17" name="Ellipse 16"/>
          <p:cNvSpPr/>
          <p:nvPr/>
        </p:nvSpPr>
        <p:spPr>
          <a:xfrm>
            <a:off x="5868144" y="5605733"/>
            <a:ext cx="360040" cy="3600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smtClean="0"/>
              <a:t>+</a:t>
            </a:r>
            <a:endParaRPr lang="de-DE" dirty="0"/>
          </a:p>
        </p:txBody>
      </p:sp>
      <p:sp>
        <p:nvSpPr>
          <p:cNvPr id="18" name="Ellipse 17"/>
          <p:cNvSpPr/>
          <p:nvPr/>
        </p:nvSpPr>
        <p:spPr>
          <a:xfrm>
            <a:off x="6305454" y="5157192"/>
            <a:ext cx="360040" cy="3600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smtClean="0"/>
              <a:t>+</a:t>
            </a:r>
            <a:endParaRPr lang="de-DE" dirty="0"/>
          </a:p>
        </p:txBody>
      </p:sp>
    </p:spTree>
    <p:extLst>
      <p:ext uri="{BB962C8B-B14F-4D97-AF65-F5344CB8AC3E}">
        <p14:creationId xmlns:p14="http://schemas.microsoft.com/office/powerpoint/2010/main" val="2539240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1412776"/>
            <a:ext cx="7920880" cy="1231106"/>
          </a:xfrm>
          <a:prstGeom prst="rect">
            <a:avLst/>
          </a:prstGeom>
          <a:noFill/>
        </p:spPr>
        <p:txBody>
          <a:bodyPr wrap="square" rtlCol="0">
            <a:spAutoFit/>
          </a:bodyPr>
          <a:lstStyle/>
          <a:p>
            <a:r>
              <a:rPr lang="en-US" sz="2000" b="1" dirty="0" smtClean="0"/>
              <a:t>Motions conversion:</a:t>
            </a:r>
          </a:p>
          <a:p>
            <a:endParaRPr lang="en-US" b="1" dirty="0">
              <a:solidFill>
                <a:srgbClr val="0060A8"/>
              </a:solidFill>
            </a:endParaRPr>
          </a:p>
          <a:p>
            <a:endParaRPr lang="en-US" b="1" dirty="0" smtClean="0">
              <a:solidFill>
                <a:srgbClr val="0060A8"/>
              </a:solidFill>
            </a:endParaRPr>
          </a:p>
          <a:p>
            <a:r>
              <a:rPr lang="en-US" b="1" dirty="0" smtClean="0"/>
              <a:t>	</a:t>
            </a:r>
            <a:endParaRPr lang="en-US" dirty="0"/>
          </a:p>
        </p:txBody>
      </p:sp>
      <p:sp>
        <p:nvSpPr>
          <p:cNvPr id="11" name="Textfeld 10"/>
          <p:cNvSpPr txBox="1"/>
          <p:nvPr/>
        </p:nvSpPr>
        <p:spPr>
          <a:xfrm>
            <a:off x="8575370" y="6351532"/>
            <a:ext cx="389118" cy="307777"/>
          </a:xfrm>
          <a:prstGeom prst="rect">
            <a:avLst/>
          </a:prstGeom>
          <a:noFill/>
        </p:spPr>
        <p:txBody>
          <a:bodyPr wrap="square" rtlCol="0">
            <a:spAutoFit/>
          </a:bodyPr>
          <a:lstStyle/>
          <a:p>
            <a:r>
              <a:rPr lang="en-US" sz="1400" dirty="0" smtClean="0">
                <a:solidFill>
                  <a:srgbClr val="0070C0"/>
                </a:solidFill>
              </a:rPr>
              <a:t>18</a:t>
            </a:r>
            <a:endParaRPr lang="en-US" sz="1400" dirty="0">
              <a:solidFill>
                <a:srgbClr val="0070C0"/>
              </a:solidFill>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2297" y="156185"/>
            <a:ext cx="1099939" cy="791031"/>
          </a:xfrm>
          <a:prstGeom prst="rect">
            <a:avLst/>
          </a:prstGeom>
        </p:spPr>
      </p:pic>
      <p:sp>
        <p:nvSpPr>
          <p:cNvPr id="23" name="Titel 1"/>
          <p:cNvSpPr txBox="1">
            <a:spLocks/>
          </p:cNvSpPr>
          <p:nvPr/>
        </p:nvSpPr>
        <p:spPr>
          <a:xfrm>
            <a:off x="683568" y="18864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smtClean="0">
                <a:solidFill>
                  <a:srgbClr val="0033CC"/>
                </a:solidFill>
              </a:rPr>
              <a:t>Penning-Trap</a:t>
            </a:r>
            <a:endParaRPr lang="en-US" sz="4300" dirty="0">
              <a:solidFill>
                <a:srgbClr val="0033CC"/>
              </a:solidFill>
            </a:endParaRPr>
          </a:p>
        </p:txBody>
      </p:sp>
      <p:sp>
        <p:nvSpPr>
          <p:cNvPr id="26" name="Textfeld 25"/>
          <p:cNvSpPr txBox="1"/>
          <p:nvPr/>
        </p:nvSpPr>
        <p:spPr>
          <a:xfrm>
            <a:off x="251520" y="6351532"/>
            <a:ext cx="6984776" cy="307777"/>
          </a:xfrm>
          <a:prstGeom prst="rect">
            <a:avLst/>
          </a:prstGeom>
          <a:noFill/>
        </p:spPr>
        <p:txBody>
          <a:bodyPr wrap="square" rtlCol="0">
            <a:spAutoFit/>
          </a:bodyPr>
          <a:lstStyle/>
          <a:p>
            <a:r>
              <a:rPr lang="en-US" sz="1400" dirty="0" smtClean="0">
                <a:solidFill>
                  <a:srgbClr val="0060A8"/>
                </a:solidFill>
              </a:rPr>
              <a:t>André Welker, Group Meeting, IKTP Dresden, Oct. 25, 2014</a:t>
            </a:r>
            <a:endParaRPr lang="de-DE" sz="1400" dirty="0">
              <a:solidFill>
                <a:srgbClr val="0060A8"/>
              </a:solidFill>
            </a:endParaRPr>
          </a:p>
        </p:txBody>
      </p:sp>
      <p:pic>
        <p:nvPicPr>
          <p:cNvPr id="2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58621" y="1825177"/>
            <a:ext cx="1911561" cy="337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3285" y="1920355"/>
            <a:ext cx="3042235" cy="678089"/>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0" y="5029537"/>
            <a:ext cx="4669382" cy="673556"/>
          </a:xfrm>
          <a:prstGeom prst="rect">
            <a:avLst/>
          </a:prstGeom>
        </p:spPr>
      </p:pic>
    </p:spTree>
    <p:extLst>
      <p:ext uri="{BB962C8B-B14F-4D97-AF65-F5344CB8AC3E}">
        <p14:creationId xmlns:p14="http://schemas.microsoft.com/office/powerpoint/2010/main" val="1997682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0"/>
            <a:ext cx="9144000" cy="461665"/>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GB" sz="2400" b="1" dirty="0" smtClean="0">
                <a:solidFill>
                  <a:schemeClr val="bg1"/>
                </a:solidFill>
              </a:rPr>
              <a:t>129Cd, 130Cd – Mass measurement</a:t>
            </a:r>
            <a:endParaRPr lang="en-GB" sz="2400" b="1" dirty="0">
              <a:solidFill>
                <a:schemeClr val="bg1"/>
              </a:solidFill>
            </a:endParaRPr>
          </a:p>
        </p:txBody>
      </p:sp>
      <p:sp>
        <p:nvSpPr>
          <p:cNvPr id="6" name="Textfeld 5"/>
          <p:cNvSpPr txBox="1"/>
          <p:nvPr/>
        </p:nvSpPr>
        <p:spPr>
          <a:xfrm>
            <a:off x="166391" y="5150456"/>
            <a:ext cx="4301177" cy="1938992"/>
          </a:xfrm>
          <a:prstGeom prst="rect">
            <a:avLst/>
          </a:prstGeom>
          <a:noFill/>
        </p:spPr>
        <p:txBody>
          <a:bodyPr wrap="none" rtlCol="0">
            <a:spAutoFit/>
          </a:bodyPr>
          <a:lstStyle/>
          <a:p>
            <a:pPr marL="285750" indent="-285750">
              <a:buFont typeface="Wingdings" charset="2"/>
              <a:buChar char="Ø"/>
            </a:pPr>
            <a:r>
              <a:rPr lang="en-GB" sz="2000" dirty="0" smtClean="0"/>
              <a:t>≈6300 ions/</a:t>
            </a:r>
            <a:r>
              <a:rPr lang="en-GB" sz="2000" dirty="0"/>
              <a:t>s from </a:t>
            </a:r>
            <a:r>
              <a:rPr lang="en-GB" sz="2000" dirty="0" smtClean="0"/>
              <a:t>ISOLDE; 1539 </a:t>
            </a:r>
            <a:r>
              <a:rPr lang="en-GB" sz="2000" dirty="0"/>
              <a:t>ions</a:t>
            </a:r>
          </a:p>
          <a:p>
            <a:pPr marL="285750" indent="-285750">
              <a:buFont typeface="Wingdings" charset="2"/>
              <a:buChar char="Ø"/>
            </a:pPr>
            <a:r>
              <a:rPr lang="en-GB" sz="2000" dirty="0"/>
              <a:t>4 </a:t>
            </a:r>
            <a:r>
              <a:rPr lang="en-GB" sz="2000" dirty="0" err="1"/>
              <a:t>ToF</a:t>
            </a:r>
            <a:r>
              <a:rPr lang="en-GB" sz="2000" dirty="0"/>
              <a:t>-ICR resonances </a:t>
            </a:r>
          </a:p>
          <a:p>
            <a:pPr marL="742950" lvl="1" indent="-285750">
              <a:buFont typeface="Wingdings" charset="2"/>
              <a:buChar char="Ø"/>
            </a:pPr>
            <a:r>
              <a:rPr lang="en-GB" sz="2000" dirty="0"/>
              <a:t>1 normal, 3 </a:t>
            </a:r>
            <a:r>
              <a:rPr lang="en-GB" sz="2000" dirty="0" smtClean="0"/>
              <a:t>Ramsey</a:t>
            </a:r>
          </a:p>
          <a:p>
            <a:pPr marL="742950" lvl="1" indent="-285750">
              <a:buFont typeface="Wingdings" charset="2"/>
              <a:buChar char="Ø"/>
            </a:pPr>
            <a:endParaRPr lang="en-GB" sz="2000" dirty="0"/>
          </a:p>
          <a:p>
            <a:pPr algn="ctr"/>
            <a:r>
              <a:rPr lang="en-GB" sz="2000" dirty="0">
                <a:sym typeface="Wingdings"/>
              </a:rPr>
              <a:t> </a:t>
            </a:r>
            <a:r>
              <a:rPr lang="en-GB" sz="2000" b="1" dirty="0" err="1">
                <a:sym typeface="Wingdings"/>
              </a:rPr>
              <a:t>Δm</a:t>
            </a:r>
            <a:r>
              <a:rPr lang="en-GB" sz="2000" b="1" dirty="0">
                <a:sym typeface="Wingdings"/>
              </a:rPr>
              <a:t>/m≈1.2E-7</a:t>
            </a:r>
            <a:endParaRPr lang="en-GB" sz="2000" b="1" dirty="0"/>
          </a:p>
          <a:p>
            <a:pPr marL="285750" indent="-285750">
              <a:buFont typeface="Wingdings" charset="2"/>
              <a:buChar char="Ø"/>
            </a:pPr>
            <a:endParaRPr lang="en-GB" sz="2000" dirty="0"/>
          </a:p>
        </p:txBody>
      </p:sp>
      <p:sp>
        <p:nvSpPr>
          <p:cNvPr id="16" name="Textfeld 15"/>
          <p:cNvSpPr txBox="1"/>
          <p:nvPr/>
        </p:nvSpPr>
        <p:spPr>
          <a:xfrm>
            <a:off x="4529187" y="5150456"/>
            <a:ext cx="4416594" cy="2246769"/>
          </a:xfrm>
          <a:prstGeom prst="rect">
            <a:avLst/>
          </a:prstGeom>
          <a:noFill/>
        </p:spPr>
        <p:txBody>
          <a:bodyPr wrap="none" rtlCol="0">
            <a:spAutoFit/>
          </a:bodyPr>
          <a:lstStyle/>
          <a:p>
            <a:pPr marL="285750" indent="-285750">
              <a:buFont typeface="Wingdings" charset="2"/>
              <a:buChar char="Ø"/>
            </a:pPr>
            <a:r>
              <a:rPr lang="en-GB" sz="2000" dirty="0" smtClean="0"/>
              <a:t>≈625 ions/</a:t>
            </a:r>
            <a:r>
              <a:rPr lang="en-GB" sz="2000" dirty="0"/>
              <a:t>s from ISOLDE; </a:t>
            </a:r>
            <a:r>
              <a:rPr lang="en-GB" sz="2000" dirty="0" smtClean="0"/>
              <a:t> 588ions</a:t>
            </a:r>
          </a:p>
          <a:p>
            <a:pPr marL="285750" indent="-285750">
              <a:buFont typeface="Wingdings" charset="2"/>
              <a:buChar char="Ø"/>
            </a:pPr>
            <a:r>
              <a:rPr lang="en-GB" sz="2000" baseline="30000" dirty="0" smtClean="0"/>
              <a:t>130</a:t>
            </a:r>
            <a:r>
              <a:rPr lang="en-GB" sz="2000" dirty="0" smtClean="0"/>
              <a:t>Cd/cont. ≈ 0.2; only </a:t>
            </a:r>
            <a:r>
              <a:rPr lang="en-GB" sz="2000" i="1" dirty="0" smtClean="0"/>
              <a:t>R </a:t>
            </a:r>
            <a:r>
              <a:rPr lang="en-GB" sz="2000" i="1" dirty="0"/>
              <a:t>≈</a:t>
            </a:r>
            <a:r>
              <a:rPr lang="en-GB" sz="2000" dirty="0" smtClean="0"/>
              <a:t> 15k needed</a:t>
            </a:r>
          </a:p>
          <a:p>
            <a:pPr marL="285750" indent="-285750">
              <a:buFont typeface="Wingdings" charset="2"/>
              <a:buChar char="Ø"/>
            </a:pPr>
            <a:r>
              <a:rPr lang="en-GB" sz="2000" dirty="0"/>
              <a:t>3 </a:t>
            </a:r>
            <a:r>
              <a:rPr lang="en-GB" sz="2000" dirty="0" err="1"/>
              <a:t>ToF</a:t>
            </a:r>
            <a:r>
              <a:rPr lang="en-GB" sz="2000" dirty="0"/>
              <a:t>-ICR resonances </a:t>
            </a:r>
          </a:p>
          <a:p>
            <a:pPr marL="742950" lvl="1" indent="-285750">
              <a:buFont typeface="Wingdings" charset="2"/>
              <a:buChar char="Ø"/>
            </a:pPr>
            <a:r>
              <a:rPr lang="en-GB" sz="2000" dirty="0"/>
              <a:t>1 normal, 2 </a:t>
            </a:r>
            <a:r>
              <a:rPr lang="en-GB" sz="2000" dirty="0" smtClean="0"/>
              <a:t>Ramsey</a:t>
            </a:r>
          </a:p>
          <a:p>
            <a:r>
              <a:rPr lang="en-GB" sz="2000" dirty="0">
                <a:sym typeface="Wingdings"/>
              </a:rPr>
              <a:t></a:t>
            </a:r>
            <a:r>
              <a:rPr lang="en-GB" sz="2000" b="1" dirty="0" err="1" smtClean="0">
                <a:sym typeface="Wingdings"/>
              </a:rPr>
              <a:t>Δm</a:t>
            </a:r>
            <a:r>
              <a:rPr lang="en-GB" sz="2000" b="1" dirty="0">
                <a:sym typeface="Wingdings"/>
              </a:rPr>
              <a:t>/m≈1.6E-7</a:t>
            </a:r>
            <a:endParaRPr lang="en-GB" sz="2000" b="1" dirty="0"/>
          </a:p>
          <a:p>
            <a:pPr marL="285750" indent="-285750">
              <a:buFont typeface="Wingdings" charset="2"/>
              <a:buChar char="Ø"/>
            </a:pPr>
            <a:endParaRPr lang="en-GB" sz="2000" dirty="0" smtClean="0"/>
          </a:p>
          <a:p>
            <a:pPr algn="ctr"/>
            <a:r>
              <a:rPr lang="en-GB" sz="2000" dirty="0" smtClean="0">
                <a:sym typeface="Wingdings"/>
              </a:rPr>
              <a:t> </a:t>
            </a:r>
            <a:endParaRPr lang="en-GB" sz="2000" dirty="0"/>
          </a:p>
        </p:txBody>
      </p:sp>
      <p:pic>
        <p:nvPicPr>
          <p:cNvPr id="25"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976" t="9212" r="12686" b="4294"/>
          <a:stretch/>
        </p:blipFill>
        <p:spPr>
          <a:xfrm>
            <a:off x="280394" y="1684866"/>
            <a:ext cx="3985625" cy="3340334"/>
          </a:xfrm>
          <a:prstGeom prst="rect">
            <a:avLst/>
          </a:prstGeom>
        </p:spPr>
      </p:pic>
      <p:sp>
        <p:nvSpPr>
          <p:cNvPr id="2" name="Rechteck 1"/>
          <p:cNvSpPr/>
          <p:nvPr/>
        </p:nvSpPr>
        <p:spPr>
          <a:xfrm>
            <a:off x="939800" y="643701"/>
            <a:ext cx="3111500" cy="646331"/>
          </a:xfrm>
          <a:prstGeom prst="rect">
            <a:avLst/>
          </a:prstGeom>
          <a:solidFill>
            <a:schemeClr val="bg1"/>
          </a:solidFill>
        </p:spPr>
        <p:txBody>
          <a:bodyPr wrap="square">
            <a:spAutoFit/>
          </a:bodyPr>
          <a:lstStyle/>
          <a:p>
            <a:pPr algn="ctr"/>
            <a:r>
              <a:rPr lang="en-GB" baseline="30000" dirty="0"/>
              <a:t>129</a:t>
            </a:r>
            <a:r>
              <a:rPr lang="en-GB" dirty="0"/>
              <a:t>Cd Ramsey-type resonance</a:t>
            </a:r>
          </a:p>
          <a:p>
            <a:pPr algn="ctr"/>
            <a:r>
              <a:rPr lang="en-GB" dirty="0"/>
              <a:t>20ms – 160ms – 20ms</a:t>
            </a:r>
          </a:p>
        </p:txBody>
      </p:sp>
      <p:pic>
        <p:nvPicPr>
          <p:cNvPr id="26" name="Bild 25" descr="130Cd_12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295" y="1618062"/>
            <a:ext cx="4293615" cy="3228282"/>
          </a:xfrm>
          <a:prstGeom prst="rect">
            <a:avLst/>
          </a:prstGeom>
        </p:spPr>
      </p:pic>
      <p:sp>
        <p:nvSpPr>
          <p:cNvPr id="27" name="Textfeld 26"/>
          <p:cNvSpPr txBox="1"/>
          <p:nvPr/>
        </p:nvSpPr>
        <p:spPr>
          <a:xfrm>
            <a:off x="5334540" y="653526"/>
            <a:ext cx="3267065" cy="707886"/>
          </a:xfrm>
          <a:prstGeom prst="rect">
            <a:avLst/>
          </a:prstGeom>
          <a:noFill/>
        </p:spPr>
        <p:txBody>
          <a:bodyPr wrap="none" rtlCol="0">
            <a:spAutoFit/>
          </a:bodyPr>
          <a:lstStyle/>
          <a:p>
            <a:pPr algn="ctr"/>
            <a:r>
              <a:rPr lang="en-GB" sz="2000" baseline="30000" dirty="0" smtClean="0"/>
              <a:t>130</a:t>
            </a:r>
            <a:r>
              <a:rPr lang="en-GB" sz="2000" dirty="0" smtClean="0"/>
              <a:t>Cd Ramsey-type resonance</a:t>
            </a:r>
          </a:p>
          <a:p>
            <a:pPr algn="ctr"/>
            <a:r>
              <a:rPr lang="en-GB" sz="2000" dirty="0"/>
              <a:t>1</a:t>
            </a:r>
            <a:r>
              <a:rPr lang="en-GB" sz="2000" dirty="0" smtClean="0"/>
              <a:t>0ms – 80ms – 10ms</a:t>
            </a:r>
          </a:p>
        </p:txBody>
      </p:sp>
      <p:sp>
        <p:nvSpPr>
          <p:cNvPr id="28" name="Textfeld 27"/>
          <p:cNvSpPr txBox="1"/>
          <p:nvPr/>
        </p:nvSpPr>
        <p:spPr>
          <a:xfrm>
            <a:off x="889000" y="1835267"/>
            <a:ext cx="2098313" cy="369332"/>
          </a:xfrm>
          <a:prstGeom prst="rect">
            <a:avLst/>
          </a:prstGeom>
          <a:solidFill>
            <a:schemeClr val="bg1"/>
          </a:solidFill>
        </p:spPr>
        <p:txBody>
          <a:bodyPr wrap="none" rtlCol="0">
            <a:spAutoFit/>
          </a:bodyPr>
          <a:lstStyle/>
          <a:p>
            <a:r>
              <a:rPr lang="en-GB" baseline="30000" dirty="0" smtClean="0"/>
              <a:t>129</a:t>
            </a:r>
            <a:r>
              <a:rPr lang="en-GB" dirty="0" smtClean="0"/>
              <a:t>Cd, T</a:t>
            </a:r>
            <a:r>
              <a:rPr lang="en-GB" baseline="-25000" dirty="0" smtClean="0"/>
              <a:t>1/2</a:t>
            </a:r>
            <a:r>
              <a:rPr lang="en-GB" dirty="0" smtClean="0"/>
              <a:t>=242(8)</a:t>
            </a:r>
            <a:r>
              <a:rPr lang="en-GB" dirty="0" err="1" smtClean="0"/>
              <a:t>ms</a:t>
            </a:r>
            <a:endParaRPr lang="en-GB" dirty="0"/>
          </a:p>
        </p:txBody>
      </p:sp>
      <p:sp>
        <p:nvSpPr>
          <p:cNvPr id="29" name="Textfeld 28"/>
          <p:cNvSpPr txBox="1"/>
          <p:nvPr/>
        </p:nvSpPr>
        <p:spPr>
          <a:xfrm>
            <a:off x="5423440" y="1773367"/>
            <a:ext cx="2098313" cy="369332"/>
          </a:xfrm>
          <a:prstGeom prst="rect">
            <a:avLst/>
          </a:prstGeom>
          <a:solidFill>
            <a:schemeClr val="bg1"/>
          </a:solidFill>
        </p:spPr>
        <p:txBody>
          <a:bodyPr wrap="none" rtlCol="0">
            <a:spAutoFit/>
          </a:bodyPr>
          <a:lstStyle/>
          <a:p>
            <a:r>
              <a:rPr lang="en-GB" baseline="30000" dirty="0" smtClean="0"/>
              <a:t>130</a:t>
            </a:r>
            <a:r>
              <a:rPr lang="en-GB" dirty="0" smtClean="0"/>
              <a:t>Cd, T</a:t>
            </a:r>
            <a:r>
              <a:rPr lang="en-GB" baseline="-25000" dirty="0" smtClean="0"/>
              <a:t>1/2</a:t>
            </a:r>
            <a:r>
              <a:rPr lang="en-GB" dirty="0" smtClean="0"/>
              <a:t>=162(7)</a:t>
            </a:r>
            <a:r>
              <a:rPr lang="en-GB" dirty="0" err="1" smtClean="0"/>
              <a:t>ms</a:t>
            </a:r>
            <a:endParaRPr lang="en-GB" dirty="0"/>
          </a:p>
        </p:txBody>
      </p:sp>
      <p:sp>
        <p:nvSpPr>
          <p:cNvPr id="12" name="TextBox 11"/>
          <p:cNvSpPr txBox="1"/>
          <p:nvPr/>
        </p:nvSpPr>
        <p:spPr>
          <a:xfrm>
            <a:off x="6210020" y="6516052"/>
            <a:ext cx="3042500" cy="369332"/>
          </a:xfrm>
          <a:prstGeom prst="rect">
            <a:avLst/>
          </a:prstGeom>
          <a:noFill/>
        </p:spPr>
        <p:txBody>
          <a:bodyPr wrap="none" rtlCol="0">
            <a:spAutoFit/>
          </a:bodyPr>
          <a:lstStyle/>
          <a:p>
            <a:r>
              <a:rPr lang="de-DE" dirty="0" smtClean="0"/>
              <a:t>Frank </a:t>
            </a:r>
            <a:r>
              <a:rPr lang="de-DE" dirty="0" err="1" smtClean="0"/>
              <a:t>Wienholtz</a:t>
            </a:r>
            <a:r>
              <a:rPr lang="de-DE" dirty="0" smtClean="0"/>
              <a:t> NUSTAR 2015</a:t>
            </a:r>
            <a:endParaRPr lang="en-GB" dirty="0"/>
          </a:p>
        </p:txBody>
      </p:sp>
    </p:spTree>
    <p:extLst>
      <p:ext uri="{BB962C8B-B14F-4D97-AF65-F5344CB8AC3E}">
        <p14:creationId xmlns:p14="http://schemas.microsoft.com/office/powerpoint/2010/main" val="2406170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85800" y="1802434"/>
            <a:ext cx="8042502" cy="4410749"/>
            <a:chOff x="872898" y="1930515"/>
            <a:chExt cx="8042502" cy="4410749"/>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898" y="1930515"/>
              <a:ext cx="7509102" cy="4089285"/>
            </a:xfrm>
            <a:prstGeom prst="round2DiagRect">
              <a:avLst>
                <a:gd name="adj1" fmla="val 16667"/>
                <a:gd name="adj2" fmla="val 7604"/>
              </a:avLst>
            </a:prstGeom>
            <a:ln w="88900" cap="sq">
              <a:solidFill>
                <a:srgbClr val="FFFFFF"/>
              </a:solidFill>
              <a:miter lim="800000"/>
            </a:ln>
            <a:effectLst/>
          </p:spPr>
        </p:pic>
        <p:sp>
          <p:nvSpPr>
            <p:cNvPr id="7" name="TextBox 6"/>
            <p:cNvSpPr txBox="1"/>
            <p:nvPr/>
          </p:nvSpPr>
          <p:spPr>
            <a:xfrm>
              <a:off x="3703120" y="5971932"/>
              <a:ext cx="1097480" cy="369332"/>
            </a:xfrm>
            <a:prstGeom prst="rect">
              <a:avLst/>
            </a:prstGeom>
            <a:noFill/>
          </p:spPr>
          <p:txBody>
            <a:bodyPr wrap="none" rtlCol="0">
              <a:spAutoFit/>
            </a:bodyPr>
            <a:lstStyle/>
            <a:p>
              <a:r>
                <a:rPr lang="en-US" b="1" dirty="0" smtClean="0">
                  <a:solidFill>
                    <a:srgbClr val="FF0000"/>
                  </a:solidFill>
                </a:rPr>
                <a:t>ISOLTRAP</a:t>
              </a:r>
              <a:endParaRPr lang="en-US" b="1" dirty="0">
                <a:solidFill>
                  <a:srgbClr val="FF0000"/>
                </a:solidFill>
              </a:endParaRPr>
            </a:p>
          </p:txBody>
        </p:sp>
        <p:sp>
          <p:nvSpPr>
            <p:cNvPr id="16" name="Oval 15"/>
            <p:cNvSpPr/>
            <p:nvPr/>
          </p:nvSpPr>
          <p:spPr>
            <a:xfrm>
              <a:off x="3795486" y="5015099"/>
              <a:ext cx="924328" cy="9285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2"/>
            <p:cNvSpPr/>
            <p:nvPr/>
          </p:nvSpPr>
          <p:spPr>
            <a:xfrm>
              <a:off x="6023428" y="3759200"/>
              <a:ext cx="2527753" cy="763814"/>
            </a:xfrm>
            <a:custGeom>
              <a:avLst/>
              <a:gdLst>
                <a:gd name="connsiteX0" fmla="*/ 2670628 w 2670628"/>
                <a:gd name="connsiteY0" fmla="*/ 725714 h 725714"/>
                <a:gd name="connsiteX1" fmla="*/ 1407885 w 2670628"/>
                <a:gd name="connsiteY1" fmla="*/ 595086 h 725714"/>
                <a:gd name="connsiteX2" fmla="*/ 0 w 2670628"/>
                <a:gd name="connsiteY2" fmla="*/ 0 h 725714"/>
                <a:gd name="connsiteX0" fmla="*/ 2670628 w 2670628"/>
                <a:gd name="connsiteY0" fmla="*/ 725714 h 725714"/>
                <a:gd name="connsiteX1" fmla="*/ 1407885 w 2670628"/>
                <a:gd name="connsiteY1" fmla="*/ 537029 h 725714"/>
                <a:gd name="connsiteX2" fmla="*/ 0 w 2670628"/>
                <a:gd name="connsiteY2" fmla="*/ 0 h 725714"/>
                <a:gd name="connsiteX0" fmla="*/ 2584903 w 2584903"/>
                <a:gd name="connsiteY0" fmla="*/ 744764 h 744764"/>
                <a:gd name="connsiteX1" fmla="*/ 1407885 w 2584903"/>
                <a:gd name="connsiteY1" fmla="*/ 537029 h 744764"/>
                <a:gd name="connsiteX2" fmla="*/ 0 w 2584903"/>
                <a:gd name="connsiteY2" fmla="*/ 0 h 744764"/>
                <a:gd name="connsiteX0" fmla="*/ 2527753 w 2527753"/>
                <a:gd name="connsiteY0" fmla="*/ 763814 h 763814"/>
                <a:gd name="connsiteX1" fmla="*/ 1407885 w 2527753"/>
                <a:gd name="connsiteY1" fmla="*/ 537029 h 763814"/>
                <a:gd name="connsiteX2" fmla="*/ 0 w 2527753"/>
                <a:gd name="connsiteY2" fmla="*/ 0 h 763814"/>
                <a:gd name="connsiteX0" fmla="*/ 2527753 w 2527753"/>
                <a:gd name="connsiteY0" fmla="*/ 763814 h 763814"/>
                <a:gd name="connsiteX1" fmla="*/ 1407885 w 2527753"/>
                <a:gd name="connsiteY1" fmla="*/ 537029 h 763814"/>
                <a:gd name="connsiteX2" fmla="*/ 0 w 2527753"/>
                <a:gd name="connsiteY2" fmla="*/ 0 h 763814"/>
              </a:gdLst>
              <a:ahLst/>
              <a:cxnLst>
                <a:cxn ang="0">
                  <a:pos x="connsiteX0" y="connsiteY0"/>
                </a:cxn>
                <a:cxn ang="0">
                  <a:pos x="connsiteX1" y="connsiteY1"/>
                </a:cxn>
                <a:cxn ang="0">
                  <a:pos x="connsiteX2" y="connsiteY2"/>
                </a:cxn>
              </a:cxnLst>
              <a:rect l="l" t="t" r="r" b="b"/>
              <a:pathLst>
                <a:path w="2527753" h="763814">
                  <a:moveTo>
                    <a:pt x="2527753" y="763814"/>
                  </a:moveTo>
                  <a:cubicBezTo>
                    <a:pt x="2118934" y="692301"/>
                    <a:pt x="1829177" y="664331"/>
                    <a:pt x="1407885" y="537029"/>
                  </a:cubicBezTo>
                  <a:cubicBezTo>
                    <a:pt x="986593" y="409727"/>
                    <a:pt x="481390" y="237067"/>
                    <a:pt x="0" y="0"/>
                  </a:cubicBezTo>
                </a:path>
              </a:pathLst>
            </a:custGeom>
            <a:noFill/>
            <a:ln w="57150">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a:off x="6705599" y="4274456"/>
              <a:ext cx="1829254" cy="237218"/>
            </a:xfrm>
            <a:custGeom>
              <a:avLst/>
              <a:gdLst>
                <a:gd name="connsiteX0" fmla="*/ 2670628 w 2670628"/>
                <a:gd name="connsiteY0" fmla="*/ 725714 h 725714"/>
                <a:gd name="connsiteX1" fmla="*/ 1407885 w 2670628"/>
                <a:gd name="connsiteY1" fmla="*/ 595086 h 725714"/>
                <a:gd name="connsiteX2" fmla="*/ 0 w 2670628"/>
                <a:gd name="connsiteY2" fmla="*/ 0 h 725714"/>
                <a:gd name="connsiteX0" fmla="*/ 2670628 w 2670628"/>
                <a:gd name="connsiteY0" fmla="*/ 725714 h 725714"/>
                <a:gd name="connsiteX1" fmla="*/ 1407885 w 2670628"/>
                <a:gd name="connsiteY1" fmla="*/ 537029 h 725714"/>
                <a:gd name="connsiteX2" fmla="*/ 0 w 2670628"/>
                <a:gd name="connsiteY2" fmla="*/ 0 h 725714"/>
                <a:gd name="connsiteX0" fmla="*/ 2507675 w 2507675"/>
                <a:gd name="connsiteY0" fmla="*/ 493486 h 564278"/>
                <a:gd name="connsiteX1" fmla="*/ 1407885 w 2507675"/>
                <a:gd name="connsiteY1" fmla="*/ 537029 h 564278"/>
                <a:gd name="connsiteX2" fmla="*/ 0 w 2507675"/>
                <a:gd name="connsiteY2" fmla="*/ 0 h 564278"/>
                <a:gd name="connsiteX0" fmla="*/ 2507675 w 2507675"/>
                <a:gd name="connsiteY0" fmla="*/ 493486 h 493486"/>
                <a:gd name="connsiteX1" fmla="*/ 1136296 w 2507675"/>
                <a:gd name="connsiteY1" fmla="*/ 159658 h 493486"/>
                <a:gd name="connsiteX2" fmla="*/ 0 w 2507675"/>
                <a:gd name="connsiteY2" fmla="*/ 0 h 493486"/>
                <a:gd name="connsiteX0" fmla="*/ 2436383 w 2436383"/>
                <a:gd name="connsiteY0" fmla="*/ 455386 h 455386"/>
                <a:gd name="connsiteX1" fmla="*/ 1136296 w 2436383"/>
                <a:gd name="connsiteY1" fmla="*/ 159658 h 455386"/>
                <a:gd name="connsiteX2" fmla="*/ 0 w 2436383"/>
                <a:gd name="connsiteY2" fmla="*/ 0 h 455386"/>
                <a:gd name="connsiteX0" fmla="*/ 2376973 w 2376973"/>
                <a:gd name="connsiteY0" fmla="*/ 436336 h 436336"/>
                <a:gd name="connsiteX1" fmla="*/ 1136296 w 2376973"/>
                <a:gd name="connsiteY1" fmla="*/ 159658 h 436336"/>
                <a:gd name="connsiteX2" fmla="*/ 0 w 2376973"/>
                <a:gd name="connsiteY2" fmla="*/ 0 h 436336"/>
                <a:gd name="connsiteX0" fmla="*/ 2376973 w 2376973"/>
                <a:gd name="connsiteY0" fmla="*/ 436336 h 436336"/>
                <a:gd name="connsiteX1" fmla="*/ 1136296 w 2376973"/>
                <a:gd name="connsiteY1" fmla="*/ 159658 h 436336"/>
                <a:gd name="connsiteX2" fmla="*/ 0 w 2376973"/>
                <a:gd name="connsiteY2" fmla="*/ 0 h 436336"/>
                <a:gd name="connsiteX0" fmla="*/ 2281917 w 2281917"/>
                <a:gd name="connsiteY0" fmla="*/ 474436 h 474436"/>
                <a:gd name="connsiteX1" fmla="*/ 1136296 w 2281917"/>
                <a:gd name="connsiteY1" fmla="*/ 159658 h 474436"/>
                <a:gd name="connsiteX2" fmla="*/ 0 w 2281917"/>
                <a:gd name="connsiteY2" fmla="*/ 0 h 474436"/>
                <a:gd name="connsiteX0" fmla="*/ 2281917 w 2281917"/>
                <a:gd name="connsiteY0" fmla="*/ 474436 h 474436"/>
                <a:gd name="connsiteX1" fmla="*/ 1136296 w 2281917"/>
                <a:gd name="connsiteY1" fmla="*/ 159658 h 474436"/>
                <a:gd name="connsiteX2" fmla="*/ 0 w 2281917"/>
                <a:gd name="connsiteY2" fmla="*/ 0 h 474436"/>
                <a:gd name="connsiteX0" fmla="*/ 2281917 w 2281917"/>
                <a:gd name="connsiteY0" fmla="*/ 474436 h 474436"/>
                <a:gd name="connsiteX1" fmla="*/ 1136296 w 2281917"/>
                <a:gd name="connsiteY1" fmla="*/ 159658 h 474436"/>
                <a:gd name="connsiteX2" fmla="*/ 0 w 2281917"/>
                <a:gd name="connsiteY2" fmla="*/ 0 h 474436"/>
              </a:gdLst>
              <a:ahLst/>
              <a:cxnLst>
                <a:cxn ang="0">
                  <a:pos x="connsiteX0" y="connsiteY0"/>
                </a:cxn>
                <a:cxn ang="0">
                  <a:pos x="connsiteX1" y="connsiteY1"/>
                </a:cxn>
                <a:cxn ang="0">
                  <a:pos x="connsiteX2" y="connsiteY2"/>
                </a:cxn>
              </a:cxnLst>
              <a:rect l="l" t="t" r="r" b="b"/>
              <a:pathLst>
                <a:path w="2281917" h="474436">
                  <a:moveTo>
                    <a:pt x="2281917" y="474436"/>
                  </a:moveTo>
                  <a:cubicBezTo>
                    <a:pt x="1849334" y="412448"/>
                    <a:pt x="1516616" y="238731"/>
                    <a:pt x="1136296" y="159658"/>
                  </a:cubicBezTo>
                  <a:cubicBezTo>
                    <a:pt x="755977" y="80585"/>
                    <a:pt x="528918" y="46568"/>
                    <a:pt x="0" y="0"/>
                  </a:cubicBezTo>
                </a:path>
              </a:pathLst>
            </a:custGeom>
            <a:noFill/>
            <a:ln w="57150">
              <a:solidFill>
                <a:srgbClr val="FFC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4572001" y="3800475"/>
              <a:ext cx="1501874" cy="1600200"/>
            </a:xfrm>
            <a:custGeom>
              <a:avLst/>
              <a:gdLst>
                <a:gd name="connsiteX0" fmla="*/ 1362075 w 1486361"/>
                <a:gd name="connsiteY0" fmla="*/ 0 h 1600200"/>
                <a:gd name="connsiteX1" fmla="*/ 1047750 w 1486361"/>
                <a:gd name="connsiteY1" fmla="*/ 352425 h 1600200"/>
                <a:gd name="connsiteX2" fmla="*/ 1352550 w 1486361"/>
                <a:gd name="connsiteY2" fmla="*/ 600075 h 1600200"/>
                <a:gd name="connsiteX3" fmla="*/ 1381125 w 1486361"/>
                <a:gd name="connsiteY3" fmla="*/ 971550 h 1600200"/>
                <a:gd name="connsiteX4" fmla="*/ 0 w 1486361"/>
                <a:gd name="connsiteY4" fmla="*/ 1600200 h 1600200"/>
                <a:gd name="connsiteX5" fmla="*/ 0 w 1486361"/>
                <a:gd name="connsiteY5" fmla="*/ 1600200 h 1600200"/>
                <a:gd name="connsiteX0" fmla="*/ 1362075 w 1487111"/>
                <a:gd name="connsiteY0" fmla="*/ 0 h 1600200"/>
                <a:gd name="connsiteX1" fmla="*/ 1028700 w 1487111"/>
                <a:gd name="connsiteY1" fmla="*/ 409575 h 1600200"/>
                <a:gd name="connsiteX2" fmla="*/ 1352550 w 1487111"/>
                <a:gd name="connsiteY2" fmla="*/ 600075 h 1600200"/>
                <a:gd name="connsiteX3" fmla="*/ 1381125 w 1487111"/>
                <a:gd name="connsiteY3" fmla="*/ 971550 h 1600200"/>
                <a:gd name="connsiteX4" fmla="*/ 0 w 1487111"/>
                <a:gd name="connsiteY4" fmla="*/ 1600200 h 1600200"/>
                <a:gd name="connsiteX5" fmla="*/ 0 w 1487111"/>
                <a:gd name="connsiteY5" fmla="*/ 1600200 h 1600200"/>
                <a:gd name="connsiteX0" fmla="*/ 1362075 w 1501874"/>
                <a:gd name="connsiteY0" fmla="*/ 0 h 1600200"/>
                <a:gd name="connsiteX1" fmla="*/ 1028700 w 1501874"/>
                <a:gd name="connsiteY1" fmla="*/ 409575 h 1600200"/>
                <a:gd name="connsiteX2" fmla="*/ 1352550 w 1501874"/>
                <a:gd name="connsiteY2" fmla="*/ 600075 h 1600200"/>
                <a:gd name="connsiteX3" fmla="*/ 1381125 w 1501874"/>
                <a:gd name="connsiteY3" fmla="*/ 971550 h 1600200"/>
                <a:gd name="connsiteX4" fmla="*/ 0 w 1501874"/>
                <a:gd name="connsiteY4" fmla="*/ 1600200 h 1600200"/>
                <a:gd name="connsiteX5" fmla="*/ 0 w 1501874"/>
                <a:gd name="connsiteY5" fmla="*/ 16002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874" h="1600200">
                  <a:moveTo>
                    <a:pt x="1362075" y="0"/>
                  </a:moveTo>
                  <a:cubicBezTo>
                    <a:pt x="1205706" y="126206"/>
                    <a:pt x="1030287" y="309563"/>
                    <a:pt x="1028700" y="409575"/>
                  </a:cubicBezTo>
                  <a:cubicBezTo>
                    <a:pt x="1027113" y="509587"/>
                    <a:pt x="1236663" y="506413"/>
                    <a:pt x="1352550" y="600075"/>
                  </a:cubicBezTo>
                  <a:cubicBezTo>
                    <a:pt x="1468437" y="693737"/>
                    <a:pt x="1606550" y="804863"/>
                    <a:pt x="1381125" y="971550"/>
                  </a:cubicBezTo>
                  <a:cubicBezTo>
                    <a:pt x="1155700" y="1138237"/>
                    <a:pt x="0" y="1600200"/>
                    <a:pt x="0" y="1600200"/>
                  </a:cubicBezTo>
                  <a:lnTo>
                    <a:pt x="0" y="1600200"/>
                  </a:lnTo>
                </a:path>
              </a:pathLst>
            </a:custGeom>
            <a:noFill/>
            <a:ln w="57150">
              <a:solidFill>
                <a:srgbClr val="33CC33"/>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7118370" y="3352800"/>
              <a:ext cx="1797030" cy="646331"/>
            </a:xfrm>
            <a:prstGeom prst="rect">
              <a:avLst/>
            </a:prstGeom>
            <a:noFill/>
          </p:spPr>
          <p:txBody>
            <a:bodyPr wrap="none" rtlCol="0">
              <a:spAutoFit/>
            </a:bodyPr>
            <a:lstStyle/>
            <a:p>
              <a:r>
                <a:rPr lang="en-US" b="1" dirty="0" smtClean="0">
                  <a:solidFill>
                    <a:srgbClr val="FFC000"/>
                  </a:solidFill>
                </a:rPr>
                <a:t>1.4-GeV protons </a:t>
              </a:r>
            </a:p>
            <a:p>
              <a:r>
                <a:rPr lang="en-US" b="1" dirty="0" smtClean="0">
                  <a:solidFill>
                    <a:srgbClr val="FFC000"/>
                  </a:solidFill>
                </a:rPr>
                <a:t>from PSB</a:t>
              </a:r>
              <a:endParaRPr lang="en-US" b="1" dirty="0">
                <a:solidFill>
                  <a:srgbClr val="FFC000"/>
                </a:solidFill>
              </a:endParaRPr>
            </a:p>
          </p:txBody>
        </p:sp>
        <p:sp>
          <p:nvSpPr>
            <p:cNvPr id="5" name="Oval 4"/>
            <p:cNvSpPr/>
            <p:nvPr/>
          </p:nvSpPr>
          <p:spPr>
            <a:xfrm>
              <a:off x="5892800" y="3680733"/>
              <a:ext cx="152400" cy="152400"/>
            </a:xfrm>
            <a:prstGeom prst="ellipse">
              <a:avLst/>
            </a:prstGeom>
            <a:solidFill>
              <a:srgbClr val="33CC3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31426" y="4201884"/>
              <a:ext cx="152400" cy="152400"/>
            </a:xfrm>
            <a:prstGeom prst="ellipse">
              <a:avLst/>
            </a:prstGeom>
            <a:solidFill>
              <a:srgbClr val="33CC3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041571" y="4363809"/>
              <a:ext cx="566055" cy="371475"/>
            </a:xfrm>
            <a:custGeom>
              <a:avLst/>
              <a:gdLst>
                <a:gd name="connsiteX0" fmla="*/ 522514 w 626623"/>
                <a:gd name="connsiteY0" fmla="*/ 0 h 457200"/>
                <a:gd name="connsiteX1" fmla="*/ 587829 w 626623"/>
                <a:gd name="connsiteY1" fmla="*/ 326572 h 457200"/>
                <a:gd name="connsiteX2" fmla="*/ 0 w 626623"/>
                <a:gd name="connsiteY2" fmla="*/ 457200 h 457200"/>
                <a:gd name="connsiteX0" fmla="*/ 522514 w 589794"/>
                <a:gd name="connsiteY0" fmla="*/ 0 h 457200"/>
                <a:gd name="connsiteX1" fmla="*/ 533400 w 589794"/>
                <a:gd name="connsiteY1" fmla="*/ 315686 h 457200"/>
                <a:gd name="connsiteX2" fmla="*/ 0 w 589794"/>
                <a:gd name="connsiteY2" fmla="*/ 457200 h 457200"/>
                <a:gd name="connsiteX0" fmla="*/ 522514 w 565227"/>
                <a:gd name="connsiteY0" fmla="*/ 0 h 457200"/>
                <a:gd name="connsiteX1" fmla="*/ 478972 w 565227"/>
                <a:gd name="connsiteY1" fmla="*/ 304801 h 457200"/>
                <a:gd name="connsiteX2" fmla="*/ 0 w 565227"/>
                <a:gd name="connsiteY2" fmla="*/ 457200 h 457200"/>
                <a:gd name="connsiteX0" fmla="*/ 522514 w 603267"/>
                <a:gd name="connsiteY0" fmla="*/ 0 h 457200"/>
                <a:gd name="connsiteX1" fmla="*/ 555172 w 603267"/>
                <a:gd name="connsiteY1" fmla="*/ 333376 h 457200"/>
                <a:gd name="connsiteX2" fmla="*/ 0 w 603267"/>
                <a:gd name="connsiteY2" fmla="*/ 457200 h 457200"/>
                <a:gd name="connsiteX0" fmla="*/ 560614 w 621528"/>
                <a:gd name="connsiteY0" fmla="*/ 0 h 361950"/>
                <a:gd name="connsiteX1" fmla="*/ 555172 w 621528"/>
                <a:gd name="connsiteY1" fmla="*/ 238126 h 361950"/>
                <a:gd name="connsiteX2" fmla="*/ 0 w 621528"/>
                <a:gd name="connsiteY2" fmla="*/ 361950 h 361950"/>
                <a:gd name="connsiteX0" fmla="*/ 560614 w 599102"/>
                <a:gd name="connsiteY0" fmla="*/ 0 h 361950"/>
                <a:gd name="connsiteX1" fmla="*/ 498022 w 599102"/>
                <a:gd name="connsiteY1" fmla="*/ 238126 h 361950"/>
                <a:gd name="connsiteX2" fmla="*/ 0 w 599102"/>
                <a:gd name="connsiteY2" fmla="*/ 361950 h 361950"/>
                <a:gd name="connsiteX0" fmla="*/ 608239 w 637549"/>
                <a:gd name="connsiteY0" fmla="*/ 0 h 371475"/>
                <a:gd name="connsiteX1" fmla="*/ 498022 w 637549"/>
                <a:gd name="connsiteY1" fmla="*/ 247651 h 371475"/>
                <a:gd name="connsiteX2" fmla="*/ 0 w 637549"/>
                <a:gd name="connsiteY2" fmla="*/ 371475 h 371475"/>
                <a:gd name="connsiteX0" fmla="*/ 608239 w 608239"/>
                <a:gd name="connsiteY0" fmla="*/ 0 h 371475"/>
                <a:gd name="connsiteX1" fmla="*/ 498022 w 608239"/>
                <a:gd name="connsiteY1" fmla="*/ 247651 h 371475"/>
                <a:gd name="connsiteX2" fmla="*/ 0 w 608239"/>
                <a:gd name="connsiteY2" fmla="*/ 371475 h 371475"/>
              </a:gdLst>
              <a:ahLst/>
              <a:cxnLst>
                <a:cxn ang="0">
                  <a:pos x="connsiteX0" y="connsiteY0"/>
                </a:cxn>
                <a:cxn ang="0">
                  <a:pos x="connsiteX1" y="connsiteY1"/>
                </a:cxn>
                <a:cxn ang="0">
                  <a:pos x="connsiteX2" y="connsiteY2"/>
                </a:cxn>
              </a:cxnLst>
              <a:rect l="l" t="t" r="r" b="b"/>
              <a:pathLst>
                <a:path w="608239" h="371475">
                  <a:moveTo>
                    <a:pt x="608239" y="0"/>
                  </a:moveTo>
                  <a:cubicBezTo>
                    <a:pt x="598714" y="144236"/>
                    <a:pt x="599395" y="185739"/>
                    <a:pt x="498022" y="247651"/>
                  </a:cubicBezTo>
                  <a:cubicBezTo>
                    <a:pt x="396649" y="309563"/>
                    <a:pt x="250371" y="344261"/>
                    <a:pt x="0" y="371475"/>
                  </a:cubicBezTo>
                </a:path>
              </a:pathLst>
            </a:custGeom>
            <a:noFill/>
            <a:ln w="571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34000" y="5372100"/>
              <a:ext cx="1292341" cy="369332"/>
            </a:xfrm>
            <a:prstGeom prst="rect">
              <a:avLst/>
            </a:prstGeom>
            <a:noFill/>
          </p:spPr>
          <p:txBody>
            <a:bodyPr wrap="none" rtlCol="0">
              <a:spAutoFit/>
            </a:bodyPr>
            <a:lstStyle/>
            <a:p>
              <a:r>
                <a:rPr lang="en-US" b="1" dirty="0" smtClean="0">
                  <a:solidFill>
                    <a:srgbClr val="33CC33"/>
                  </a:solidFill>
                </a:rPr>
                <a:t>ISOL beams</a:t>
              </a:r>
              <a:endParaRPr lang="en-US" b="1" dirty="0">
                <a:solidFill>
                  <a:srgbClr val="33CC33"/>
                </a:solidFill>
              </a:endParaRPr>
            </a:p>
          </p:txBody>
        </p:sp>
        <p:sp>
          <p:nvSpPr>
            <p:cNvPr id="18" name="Oval 17"/>
            <p:cNvSpPr/>
            <p:nvPr/>
          </p:nvSpPr>
          <p:spPr>
            <a:xfrm>
              <a:off x="1343025" y="2888056"/>
              <a:ext cx="4191000" cy="205541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1482498" y="2209800"/>
              <a:ext cx="3658502" cy="369332"/>
            </a:xfrm>
            <a:prstGeom prst="rect">
              <a:avLst/>
            </a:prstGeom>
            <a:noFill/>
          </p:spPr>
          <p:txBody>
            <a:bodyPr wrap="none" rtlCol="0">
              <a:spAutoFit/>
            </a:bodyPr>
            <a:lstStyle/>
            <a:p>
              <a:r>
                <a:rPr lang="en-US" b="1" dirty="0" smtClean="0">
                  <a:solidFill>
                    <a:srgbClr val="FFFF00"/>
                  </a:solidFill>
                </a:rPr>
                <a:t>HIE-ISOLDE (still under construction)</a:t>
              </a:r>
              <a:endParaRPr lang="en-US" b="1" dirty="0">
                <a:solidFill>
                  <a:srgbClr val="FFFF00"/>
                </a:solidFill>
              </a:endParaRPr>
            </a:p>
          </p:txBody>
        </p:sp>
      </p:grpSp>
      <p:pic>
        <p:nvPicPr>
          <p:cNvPr id="21" name="Bild 3" descr="2014-12_10_Laser_beam.pdf"/>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5638800" y="988279"/>
            <a:ext cx="299100" cy="2498480"/>
          </a:xfrm>
          <a:prstGeom prst="rect">
            <a:avLst/>
          </a:prstGeom>
        </p:spPr>
      </p:pic>
      <p:sp>
        <p:nvSpPr>
          <p:cNvPr id="22" name="TextBox 21"/>
          <p:cNvSpPr txBox="1"/>
          <p:nvPr/>
        </p:nvSpPr>
        <p:spPr>
          <a:xfrm>
            <a:off x="4814535" y="1167319"/>
            <a:ext cx="824265" cy="477054"/>
          </a:xfrm>
          <a:prstGeom prst="rect">
            <a:avLst/>
          </a:prstGeom>
          <a:noFill/>
        </p:spPr>
        <p:txBody>
          <a:bodyPr wrap="none" rtlCol="0">
            <a:spAutoFit/>
          </a:bodyPr>
          <a:lstStyle/>
          <a:p>
            <a:r>
              <a:rPr lang="en-US" sz="2500" b="1" dirty="0" smtClean="0">
                <a:solidFill>
                  <a:srgbClr val="FF0000"/>
                </a:solidFill>
              </a:rPr>
              <a:t>RI</a:t>
            </a:r>
            <a:r>
              <a:rPr lang="en-US" sz="2500" b="1" dirty="0" smtClean="0">
                <a:solidFill>
                  <a:srgbClr val="66FF33"/>
                </a:solidFill>
              </a:rPr>
              <a:t>L</a:t>
            </a:r>
            <a:r>
              <a:rPr lang="en-US" sz="2500" b="1" dirty="0" smtClean="0">
                <a:solidFill>
                  <a:srgbClr val="0070C0"/>
                </a:solidFill>
              </a:rPr>
              <a:t>IS</a:t>
            </a:r>
            <a:endParaRPr lang="en-US" sz="2500" b="1" dirty="0">
              <a:solidFill>
                <a:srgbClr val="0070C0"/>
              </a:solidFill>
            </a:endParaRPr>
          </a:p>
        </p:txBody>
      </p:sp>
      <p:sp>
        <p:nvSpPr>
          <p:cNvPr id="24"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a:solidFill>
                  <a:srgbClr val="0033CC"/>
                </a:solidFill>
              </a:rPr>
              <a:t>ISOLTRAP@ISOLDE@CERN</a:t>
            </a:r>
          </a:p>
        </p:txBody>
      </p:sp>
      <p:sp>
        <p:nvSpPr>
          <p:cNvPr id="28"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4</a:t>
            </a:r>
            <a:endParaRPr lang="en-US" sz="1400" dirty="0">
              <a:solidFill>
                <a:srgbClr val="0070C0"/>
              </a:solidFill>
            </a:endParaRPr>
          </a:p>
        </p:txBody>
      </p:sp>
      <p:sp>
        <p:nvSpPr>
          <p:cNvPr id="29"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30" name="Textfeld 29"/>
          <p:cNvSpPr txBox="1"/>
          <p:nvPr/>
        </p:nvSpPr>
        <p:spPr>
          <a:xfrm>
            <a:off x="5859344" y="764704"/>
            <a:ext cx="2598856" cy="1015663"/>
          </a:xfrm>
          <a:prstGeom prst="rect">
            <a:avLst/>
          </a:prstGeom>
          <a:noFill/>
        </p:spPr>
        <p:txBody>
          <a:bodyPr wrap="square" rtlCol="0">
            <a:spAutoFit/>
          </a:bodyPr>
          <a:lstStyle/>
          <a:p>
            <a:r>
              <a:rPr lang="en-US" sz="2000" dirty="0"/>
              <a:t>L</a:t>
            </a:r>
            <a:r>
              <a:rPr lang="en-US" sz="2000" dirty="0" smtClean="0"/>
              <a:t>aser ionization </a:t>
            </a:r>
          </a:p>
          <a:p>
            <a:r>
              <a:rPr lang="en-US" sz="2000" dirty="0"/>
              <a:t>o</a:t>
            </a:r>
            <a:r>
              <a:rPr lang="en-US" sz="2000" dirty="0" smtClean="0"/>
              <a:t>f cadmium and </a:t>
            </a:r>
          </a:p>
          <a:p>
            <a:r>
              <a:rPr lang="en-US" sz="2000" dirty="0"/>
              <a:t>c</a:t>
            </a:r>
            <a:r>
              <a:rPr lang="en-US" sz="2000" dirty="0" smtClean="0"/>
              <a:t>hromium isotopes</a:t>
            </a:r>
            <a:endParaRPr lang="en-US" sz="2000" dirty="0"/>
          </a:p>
        </p:txBody>
      </p:sp>
      <p:sp>
        <p:nvSpPr>
          <p:cNvPr id="23" name="TextBox 16"/>
          <p:cNvSpPr txBox="1"/>
          <p:nvPr/>
        </p:nvSpPr>
        <p:spPr>
          <a:xfrm>
            <a:off x="5178812" y="3288956"/>
            <a:ext cx="567143" cy="369332"/>
          </a:xfrm>
          <a:prstGeom prst="rect">
            <a:avLst/>
          </a:prstGeom>
          <a:noFill/>
        </p:spPr>
        <p:txBody>
          <a:bodyPr wrap="none" rtlCol="0">
            <a:spAutoFit/>
          </a:bodyPr>
          <a:lstStyle/>
          <a:p>
            <a:r>
              <a:rPr lang="en-US" b="1" dirty="0" smtClean="0">
                <a:solidFill>
                  <a:srgbClr val="33CC33"/>
                </a:solidFill>
              </a:rPr>
              <a:t>HRS</a:t>
            </a:r>
            <a:endParaRPr lang="en-US" b="1" dirty="0">
              <a:solidFill>
                <a:srgbClr val="33CC33"/>
              </a:solidFill>
            </a:endParaRPr>
          </a:p>
        </p:txBody>
      </p:sp>
      <p:sp>
        <p:nvSpPr>
          <p:cNvPr id="25" name="TextBox 16"/>
          <p:cNvSpPr txBox="1"/>
          <p:nvPr/>
        </p:nvSpPr>
        <p:spPr>
          <a:xfrm>
            <a:off x="5810928" y="3806525"/>
            <a:ext cx="564578" cy="369332"/>
          </a:xfrm>
          <a:prstGeom prst="rect">
            <a:avLst/>
          </a:prstGeom>
          <a:noFill/>
        </p:spPr>
        <p:txBody>
          <a:bodyPr wrap="none" rtlCol="0">
            <a:spAutoFit/>
          </a:bodyPr>
          <a:lstStyle/>
          <a:p>
            <a:r>
              <a:rPr lang="en-US" b="1" dirty="0" smtClean="0">
                <a:solidFill>
                  <a:srgbClr val="33CC33"/>
                </a:solidFill>
              </a:rPr>
              <a:t>GPS</a:t>
            </a:r>
            <a:endParaRPr lang="en-US" b="1" dirty="0">
              <a:solidFill>
                <a:srgbClr val="33CC33"/>
              </a:solidFill>
            </a:endParaRPr>
          </a:p>
        </p:txBody>
      </p:sp>
    </p:spTree>
    <p:extLst>
      <p:ext uri="{BB962C8B-B14F-4D97-AF65-F5344CB8AC3E}">
        <p14:creationId xmlns:p14="http://schemas.microsoft.com/office/powerpoint/2010/main" val="183487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972579" y="0"/>
            <a:ext cx="8207933" cy="6781800"/>
            <a:chOff x="972579" y="0"/>
            <a:chExt cx="8207933" cy="6781800"/>
          </a:xfrm>
        </p:grpSpPr>
        <p:grpSp>
          <p:nvGrpSpPr>
            <p:cNvPr id="27" name="Gruppieren 26"/>
            <p:cNvGrpSpPr/>
            <p:nvPr/>
          </p:nvGrpSpPr>
          <p:grpSpPr>
            <a:xfrm>
              <a:off x="972579" y="0"/>
              <a:ext cx="8207933" cy="6781800"/>
              <a:chOff x="972579" y="0"/>
              <a:chExt cx="8207933" cy="6781800"/>
            </a:xfrm>
          </p:grpSpPr>
          <p:pic>
            <p:nvPicPr>
              <p:cNvPr id="28"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579" y="704333"/>
                <a:ext cx="8207933" cy="6077467"/>
              </a:xfrm>
              <a:prstGeom prst="rect">
                <a:avLst/>
              </a:prstGeom>
            </p:spPr>
          </p:pic>
          <p:sp>
            <p:nvSpPr>
              <p:cNvPr id="29" name="Rechteck 28"/>
              <p:cNvSpPr/>
              <p:nvPr/>
            </p:nvSpPr>
            <p:spPr>
              <a:xfrm>
                <a:off x="5024135" y="0"/>
                <a:ext cx="4077417"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p:cNvSpPr/>
              <p:nvPr/>
            </p:nvSpPr>
            <p:spPr>
              <a:xfrm>
                <a:off x="5176535" y="152400"/>
                <a:ext cx="1555705"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Rechteck 1"/>
            <p:cNvSpPr/>
            <p:nvPr/>
          </p:nvSpPr>
          <p:spPr>
            <a:xfrm>
              <a:off x="6084168" y="4293096"/>
              <a:ext cx="11521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Text Placeholder 4"/>
          <p:cNvSpPr txBox="1">
            <a:spLocks/>
          </p:cNvSpPr>
          <p:nvPr/>
        </p:nvSpPr>
        <p:spPr>
          <a:xfrm>
            <a:off x="2" y="5949280"/>
            <a:ext cx="3767408" cy="504056"/>
          </a:xfrm>
          <a:prstGeom prst="rect">
            <a:avLst/>
          </a:prstGeom>
        </p:spPr>
        <p:txBody>
          <a:bodyPr vert="horz" lIns="91440" tIns="45720" rIns="91440" bIns="45720" rtlCol="0">
            <a:noAutofit/>
          </a:bodyPr>
          <a:lstStyle/>
          <a:p>
            <a:pPr marL="342900" indent="-342900">
              <a:defRPr/>
            </a:pPr>
            <a:r>
              <a:rPr lang="de-DE" sz="1000" dirty="0" smtClean="0">
                <a:latin typeface="+mj-lt"/>
              </a:rPr>
              <a:t>F</a:t>
            </a:r>
            <a:r>
              <a:rPr lang="de-DE" sz="1000" dirty="0">
                <a:latin typeface="+mj-lt"/>
              </a:rPr>
              <a:t>. Herfurth </a:t>
            </a:r>
            <a:r>
              <a:rPr lang="de-DE" sz="1000" i="1" dirty="0">
                <a:latin typeface="+mj-lt"/>
              </a:rPr>
              <a:t>et al.</a:t>
            </a:r>
            <a:r>
              <a:rPr lang="de-DE" sz="1000" dirty="0">
                <a:latin typeface="+mj-lt"/>
              </a:rPr>
              <a:t>, </a:t>
            </a:r>
            <a:r>
              <a:rPr lang="en-US" sz="1000" dirty="0">
                <a:latin typeface="+mj-lt"/>
              </a:rPr>
              <a:t>NIM A </a:t>
            </a:r>
            <a:r>
              <a:rPr lang="en-US" sz="1000" b="1" dirty="0">
                <a:latin typeface="+mj-lt"/>
              </a:rPr>
              <a:t>469</a:t>
            </a:r>
            <a:r>
              <a:rPr lang="en-US" sz="1000" dirty="0">
                <a:latin typeface="+mj-lt"/>
              </a:rPr>
              <a:t>, 254 (2001</a:t>
            </a:r>
            <a:r>
              <a:rPr lang="en-US" sz="1000" dirty="0" smtClean="0">
                <a:latin typeface="+mj-lt"/>
              </a:rPr>
              <a:t>).</a:t>
            </a:r>
          </a:p>
          <a:p>
            <a:pPr marL="342900" lvl="0" indent="-342900">
              <a:defRPr/>
            </a:pPr>
            <a:r>
              <a:rPr lang="en-US" sz="1000" dirty="0" smtClean="0"/>
              <a:t>R</a:t>
            </a:r>
            <a:r>
              <a:rPr lang="en-US" sz="1000" dirty="0"/>
              <a:t>. N. Wolf </a:t>
            </a:r>
            <a:r>
              <a:rPr lang="en-US" sz="1000" i="1" dirty="0">
                <a:solidFill>
                  <a:srgbClr val="000000"/>
                </a:solidFill>
                <a:cs typeface="Calibri" pitchFamily="34" charset="0"/>
              </a:rPr>
              <a:t>et al.</a:t>
            </a:r>
            <a:r>
              <a:rPr lang="en-US" sz="1000" dirty="0">
                <a:solidFill>
                  <a:srgbClr val="000000"/>
                </a:solidFill>
                <a:cs typeface="Calibri" pitchFamily="34" charset="0"/>
              </a:rPr>
              <a:t>,</a:t>
            </a:r>
            <a:r>
              <a:rPr lang="en-US" sz="1000" dirty="0"/>
              <a:t> </a:t>
            </a:r>
            <a:r>
              <a:rPr lang="en-US" sz="1000" dirty="0">
                <a:solidFill>
                  <a:srgbClr val="000000"/>
                </a:solidFill>
                <a:latin typeface="Calibri" pitchFamily="34" charset="0"/>
                <a:cs typeface="Calibri" pitchFamily="34" charset="0"/>
              </a:rPr>
              <a:t>Int. J. Mass  Spectrom </a:t>
            </a:r>
            <a:r>
              <a:rPr lang="en-US" sz="1000" b="1" dirty="0" smtClean="0"/>
              <a:t>313</a:t>
            </a:r>
            <a:r>
              <a:rPr lang="en-US" sz="1000" dirty="0"/>
              <a:t>, 8 (2012</a:t>
            </a:r>
            <a:r>
              <a:rPr lang="en-US" sz="1000" dirty="0" smtClean="0"/>
              <a:t>).</a:t>
            </a:r>
          </a:p>
          <a:p>
            <a:pPr marL="342900" indent="-342900">
              <a:defRPr/>
            </a:pPr>
            <a:r>
              <a:rPr lang="de-DE" sz="1000" dirty="0"/>
              <a:t>G. Savard  </a:t>
            </a:r>
            <a:r>
              <a:rPr lang="de-DE" sz="1000" i="1" dirty="0"/>
              <a:t>et al.</a:t>
            </a:r>
            <a:r>
              <a:rPr lang="de-DE" sz="1000" dirty="0"/>
              <a:t>, </a:t>
            </a:r>
            <a:r>
              <a:rPr lang="en-US" sz="1000" dirty="0"/>
              <a:t>Phys. </a:t>
            </a:r>
            <a:r>
              <a:rPr lang="en-US" sz="1000" dirty="0" err="1"/>
              <a:t>Lett</a:t>
            </a:r>
            <a:r>
              <a:rPr lang="en-US" sz="1000" dirty="0"/>
              <a:t>. A </a:t>
            </a:r>
            <a:r>
              <a:rPr lang="en-US" sz="1000" b="1" dirty="0"/>
              <a:t>158</a:t>
            </a:r>
            <a:r>
              <a:rPr lang="en-US" sz="1000" dirty="0"/>
              <a:t>, 247 (1991</a:t>
            </a:r>
            <a:r>
              <a:rPr lang="en-US" sz="1000" dirty="0" smtClean="0"/>
              <a:t>). </a:t>
            </a:r>
          </a:p>
          <a:p>
            <a:pPr marL="342900" indent="-342900">
              <a:defRPr/>
            </a:pPr>
            <a:r>
              <a:rPr lang="en-US" sz="1000" dirty="0">
                <a:solidFill>
                  <a:srgbClr val="000000"/>
                </a:solidFill>
                <a:latin typeface="Calibri" pitchFamily="34" charset="0"/>
                <a:cs typeface="Calibri" pitchFamily="34" charset="0"/>
              </a:rPr>
              <a:t>M. </a:t>
            </a:r>
            <a:r>
              <a:rPr lang="en-US" sz="1000" dirty="0" err="1">
                <a:solidFill>
                  <a:srgbClr val="000000"/>
                </a:solidFill>
                <a:latin typeface="Calibri" pitchFamily="34" charset="0"/>
                <a:cs typeface="Calibri" pitchFamily="34" charset="0"/>
              </a:rPr>
              <a:t>König</a:t>
            </a:r>
            <a:r>
              <a:rPr lang="en-US" sz="1000" dirty="0">
                <a:solidFill>
                  <a:srgbClr val="000000"/>
                </a:solidFill>
                <a:latin typeface="Calibri" pitchFamily="34" charset="0"/>
                <a:cs typeface="Calibri" pitchFamily="34" charset="0"/>
              </a:rPr>
              <a:t> </a:t>
            </a:r>
            <a:r>
              <a:rPr lang="en-US" sz="1000" i="1" dirty="0">
                <a:solidFill>
                  <a:srgbClr val="000000"/>
                </a:solidFill>
                <a:latin typeface="Calibri" pitchFamily="34" charset="0"/>
                <a:cs typeface="Calibri" pitchFamily="34" charset="0"/>
              </a:rPr>
              <a:t>et al.</a:t>
            </a:r>
            <a:r>
              <a:rPr lang="en-US" sz="1000" dirty="0">
                <a:solidFill>
                  <a:srgbClr val="000000"/>
                </a:solidFill>
                <a:latin typeface="Calibri" pitchFamily="34" charset="0"/>
                <a:cs typeface="Calibri" pitchFamily="34" charset="0"/>
              </a:rPr>
              <a:t>, Int. J. Mass  Spectrom. </a:t>
            </a:r>
            <a:r>
              <a:rPr lang="en-US" sz="1000" b="1" dirty="0">
                <a:solidFill>
                  <a:srgbClr val="000000"/>
                </a:solidFill>
                <a:latin typeface="Calibri" pitchFamily="34" charset="0"/>
                <a:cs typeface="Calibri" pitchFamily="34" charset="0"/>
              </a:rPr>
              <a:t>142</a:t>
            </a:r>
            <a:r>
              <a:rPr lang="en-US" sz="1000" dirty="0">
                <a:solidFill>
                  <a:srgbClr val="000000"/>
                </a:solidFill>
                <a:latin typeface="Calibri" pitchFamily="34" charset="0"/>
                <a:cs typeface="Calibri" pitchFamily="34" charset="0"/>
              </a:rPr>
              <a:t>, 95 (1995</a:t>
            </a:r>
            <a:r>
              <a:rPr lang="en-US" sz="1000" dirty="0" smtClean="0">
                <a:solidFill>
                  <a:srgbClr val="000000"/>
                </a:solidFill>
                <a:latin typeface="Calibri" pitchFamily="34" charset="0"/>
                <a:cs typeface="Calibri" pitchFamily="34" charset="0"/>
              </a:rPr>
              <a:t>).</a:t>
            </a:r>
            <a:endParaRPr lang="en-US" sz="1000" dirty="0">
              <a:solidFill>
                <a:srgbClr val="000000"/>
              </a:solidFill>
              <a:latin typeface="Calibri" pitchFamily="34" charset="0"/>
              <a:cs typeface="Calibri" pitchFamily="34" charset="0"/>
            </a:endParaRPr>
          </a:p>
          <a:p>
            <a:pPr marL="342900" indent="-342900">
              <a:defRPr/>
            </a:pPr>
            <a:endParaRPr lang="en-US" sz="1000" dirty="0"/>
          </a:p>
          <a:p>
            <a:pPr marL="342900" lvl="0" indent="-342900">
              <a:defRPr/>
            </a:pPr>
            <a:endParaRPr lang="en-US" sz="1000" dirty="0">
              <a:solidFill>
                <a:srgbClr val="000000"/>
              </a:solidFill>
              <a:cs typeface="Calibri" pitchFamily="34" charset="0"/>
            </a:endParaRPr>
          </a:p>
          <a:p>
            <a:pPr marL="342900" indent="-342900">
              <a:defRPr/>
            </a:pPr>
            <a:endParaRPr lang="en-US" sz="1000" dirty="0">
              <a:solidFill>
                <a:srgbClr val="000000"/>
              </a:solidFill>
              <a:latin typeface="Calibri" pitchFamily="34" charset="0"/>
              <a:cs typeface="Calibri" pitchFamily="34" charset="0"/>
            </a:endParaRPr>
          </a:p>
          <a:p>
            <a:pPr marL="342900" indent="-342900">
              <a:defRPr/>
            </a:pPr>
            <a:endParaRPr lang="en-US" sz="1000" dirty="0">
              <a:latin typeface="+mj-lt"/>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mj-lt"/>
              <a:cs typeface="Calibri"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mj-lt"/>
              <a:cs typeface="Calibri"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j-lt"/>
            </a:endParaRPr>
          </a:p>
        </p:txBody>
      </p:sp>
      <p:sp>
        <p:nvSpPr>
          <p:cNvPr id="20" name="Text Placeholder 4"/>
          <p:cNvSpPr txBox="1">
            <a:spLocks/>
          </p:cNvSpPr>
          <p:nvPr/>
        </p:nvSpPr>
        <p:spPr>
          <a:xfrm>
            <a:off x="2874377" y="6318230"/>
            <a:ext cx="3384376" cy="243129"/>
          </a:xfrm>
          <a:prstGeom prst="rect">
            <a:avLst/>
          </a:prstGeom>
        </p:spPr>
        <p:txBody>
          <a:bodyPr vert="horz" lIns="91440" tIns="45720" rIns="91440" bIns="45720" rtlCol="0">
            <a:noAutofit/>
          </a:bodyPr>
          <a:lstStyle/>
          <a:p>
            <a:pPr lvl="0"/>
            <a:endParaRPr kumimoji="0" lang="en-US" sz="1000" b="0" i="0" u="none" strike="noStrike" kern="1200" cap="none" spc="0" normalizeH="0" baseline="0" noProof="0" dirty="0" smtClean="0">
              <a:ln>
                <a:noFill/>
              </a:ln>
              <a:solidFill>
                <a:schemeClr val="tx1"/>
              </a:solidFill>
              <a:effectLst/>
              <a:uLnTx/>
              <a:uFillTx/>
              <a:latin typeface="+mj-lt"/>
            </a:endParaRPr>
          </a:p>
        </p:txBody>
      </p:sp>
      <p:sp>
        <p:nvSpPr>
          <p:cNvPr id="30"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5</a:t>
            </a:r>
            <a:endParaRPr lang="en-US" sz="1400" dirty="0">
              <a:solidFill>
                <a:srgbClr val="0070C0"/>
              </a:solidFill>
            </a:endParaRPr>
          </a:p>
        </p:txBody>
      </p:sp>
      <p:sp>
        <p:nvSpPr>
          <p:cNvPr id="31"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21"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smtClean="0">
                <a:solidFill>
                  <a:srgbClr val="0033CC"/>
                </a:solidFill>
              </a:rPr>
              <a:t>Tools </a:t>
            </a:r>
            <a:r>
              <a:rPr lang="de-DE" sz="4300" dirty="0" err="1" smtClean="0">
                <a:solidFill>
                  <a:srgbClr val="0033CC"/>
                </a:solidFill>
              </a:rPr>
              <a:t>of</a:t>
            </a:r>
            <a:r>
              <a:rPr lang="de-DE" sz="4300" dirty="0" smtClean="0">
                <a:solidFill>
                  <a:srgbClr val="0033CC"/>
                </a:solidFill>
              </a:rPr>
              <a:t> ISOLTRAP</a:t>
            </a:r>
            <a:endParaRPr lang="de-DE" sz="4300" dirty="0">
              <a:solidFill>
                <a:srgbClr val="0033CC"/>
              </a:solidFill>
            </a:endParaRPr>
          </a:p>
        </p:txBody>
      </p:sp>
    </p:spTree>
    <p:extLst>
      <p:ext uri="{BB962C8B-B14F-4D97-AF65-F5344CB8AC3E}">
        <p14:creationId xmlns:p14="http://schemas.microsoft.com/office/powerpoint/2010/main" val="27880260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p:cNvGrpSpPr/>
          <p:nvPr/>
        </p:nvGrpSpPr>
        <p:grpSpPr>
          <a:xfrm>
            <a:off x="972579" y="0"/>
            <a:ext cx="8207933" cy="6781800"/>
            <a:chOff x="972579" y="0"/>
            <a:chExt cx="8207933" cy="6781800"/>
          </a:xfrm>
        </p:grpSpPr>
        <p:grpSp>
          <p:nvGrpSpPr>
            <p:cNvPr id="36" name="Gruppieren 35"/>
            <p:cNvGrpSpPr/>
            <p:nvPr/>
          </p:nvGrpSpPr>
          <p:grpSpPr>
            <a:xfrm>
              <a:off x="972579" y="0"/>
              <a:ext cx="8207933" cy="6781800"/>
              <a:chOff x="972579" y="0"/>
              <a:chExt cx="8207933" cy="6781800"/>
            </a:xfrm>
          </p:grpSpPr>
          <p:pic>
            <p:nvPicPr>
              <p:cNvPr id="39"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579" y="704333"/>
                <a:ext cx="8207933" cy="6077467"/>
              </a:xfrm>
              <a:prstGeom prst="rect">
                <a:avLst/>
              </a:prstGeom>
            </p:spPr>
          </p:pic>
          <p:sp>
            <p:nvSpPr>
              <p:cNvPr id="41" name="Rechteck 40"/>
              <p:cNvSpPr/>
              <p:nvPr/>
            </p:nvSpPr>
            <p:spPr>
              <a:xfrm>
                <a:off x="5024135" y="0"/>
                <a:ext cx="4077417"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p:cNvSpPr/>
              <p:nvPr/>
            </p:nvSpPr>
            <p:spPr>
              <a:xfrm>
                <a:off x="5176535" y="152400"/>
                <a:ext cx="1555705"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7" name="Rechteck 36"/>
            <p:cNvSpPr/>
            <p:nvPr/>
          </p:nvSpPr>
          <p:spPr>
            <a:xfrm>
              <a:off x="6084168" y="4293096"/>
              <a:ext cx="11521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Rectangle 16"/>
          <p:cNvSpPr/>
          <p:nvPr/>
        </p:nvSpPr>
        <p:spPr>
          <a:xfrm>
            <a:off x="4030457" y="2630083"/>
            <a:ext cx="1754839" cy="738664"/>
          </a:xfrm>
          <a:prstGeom prst="rect">
            <a:avLst/>
          </a:prstGeom>
          <a:solidFill>
            <a:schemeClr val="accent1">
              <a:lumMod val="20000"/>
              <a:lumOff val="80000"/>
            </a:schemeClr>
          </a:solidFill>
        </p:spPr>
        <p:txBody>
          <a:bodyPr wrap="none">
            <a:spAutoFit/>
          </a:bodyPr>
          <a:lstStyle/>
          <a:p>
            <a:pPr algn="just"/>
            <a:r>
              <a:rPr lang="en-US" sz="1400" b="1" dirty="0" smtClean="0">
                <a:solidFill>
                  <a:schemeClr val="accent1">
                    <a:lumMod val="75000"/>
                  </a:schemeClr>
                </a:solidFill>
              </a:rPr>
              <a:t>Beam purification: </a:t>
            </a:r>
          </a:p>
          <a:p>
            <a:pPr algn="just"/>
            <a:r>
              <a:rPr lang="en-US" sz="1400" b="1" dirty="0" smtClean="0"/>
              <a:t>200-300 ms trapping </a:t>
            </a:r>
          </a:p>
          <a:p>
            <a:pPr algn="just"/>
            <a:r>
              <a:rPr lang="en-US" sz="1400" b="1" dirty="0" smtClean="0"/>
              <a:t>for m/</a:t>
            </a:r>
            <a:r>
              <a:rPr lang="el-GR" sz="1400" b="1" dirty="0"/>
              <a:t>Δ</a:t>
            </a:r>
            <a:r>
              <a:rPr lang="en-US" sz="1400" b="1" dirty="0"/>
              <a:t>m =</a:t>
            </a:r>
            <a:r>
              <a:rPr lang="en-US" sz="1400" b="1" dirty="0" smtClean="0"/>
              <a:t>10</a:t>
            </a:r>
            <a:r>
              <a:rPr lang="en-US" sz="1400" b="1" baseline="30000" dirty="0" smtClean="0"/>
              <a:t>4</a:t>
            </a:r>
            <a:r>
              <a:rPr lang="en-US" sz="1400" b="1" dirty="0" smtClean="0"/>
              <a:t>-10</a:t>
            </a:r>
            <a:r>
              <a:rPr lang="en-US" sz="1400" b="1" baseline="30000" dirty="0" smtClean="0"/>
              <a:t>5</a:t>
            </a:r>
            <a:endParaRPr lang="en-GB" sz="1400" b="1" dirty="0"/>
          </a:p>
        </p:txBody>
      </p:sp>
      <p:sp>
        <p:nvSpPr>
          <p:cNvPr id="22" name="Rectangle 21"/>
          <p:cNvSpPr/>
          <p:nvPr/>
        </p:nvSpPr>
        <p:spPr>
          <a:xfrm>
            <a:off x="4022569" y="1694000"/>
            <a:ext cx="1754839" cy="738664"/>
          </a:xfrm>
          <a:prstGeom prst="rect">
            <a:avLst/>
          </a:prstGeom>
          <a:solidFill>
            <a:schemeClr val="accent1">
              <a:lumMod val="20000"/>
              <a:lumOff val="80000"/>
            </a:schemeClr>
          </a:solidFill>
        </p:spPr>
        <p:txBody>
          <a:bodyPr wrap="square">
            <a:spAutoFit/>
          </a:bodyPr>
          <a:lstStyle/>
          <a:p>
            <a:pPr algn="just"/>
            <a:r>
              <a:rPr lang="en-US" sz="1400" b="1" dirty="0" smtClean="0">
                <a:solidFill>
                  <a:schemeClr val="accent1">
                    <a:lumMod val="75000"/>
                  </a:schemeClr>
                </a:solidFill>
              </a:rPr>
              <a:t>Beam purification: </a:t>
            </a:r>
          </a:p>
          <a:p>
            <a:pPr algn="just"/>
            <a:r>
              <a:rPr lang="en-US" sz="1400" b="1" dirty="0" smtClean="0"/>
              <a:t>1 s trapping for </a:t>
            </a:r>
          </a:p>
          <a:p>
            <a:pPr algn="just"/>
            <a:r>
              <a:rPr lang="en-US" sz="1400" b="1" dirty="0" smtClean="0"/>
              <a:t>m/</a:t>
            </a:r>
            <a:r>
              <a:rPr lang="el-GR" sz="1400" b="1" dirty="0"/>
              <a:t>Δ</a:t>
            </a:r>
            <a:r>
              <a:rPr lang="en-US" sz="1400" b="1" dirty="0"/>
              <a:t>m =</a:t>
            </a:r>
            <a:r>
              <a:rPr lang="en-US" sz="1400" b="1" dirty="0" smtClean="0"/>
              <a:t>10</a:t>
            </a:r>
            <a:r>
              <a:rPr lang="en-US" sz="1400" b="1" baseline="30000" dirty="0" smtClean="0"/>
              <a:t>5</a:t>
            </a:r>
            <a:r>
              <a:rPr lang="en-US" sz="1400" b="1" dirty="0" smtClean="0"/>
              <a:t>-10</a:t>
            </a:r>
            <a:r>
              <a:rPr lang="en-US" sz="1400" b="1" baseline="30000" dirty="0"/>
              <a:t>6</a:t>
            </a:r>
            <a:endParaRPr lang="en-GB" sz="1400" b="1" dirty="0"/>
          </a:p>
        </p:txBody>
      </p:sp>
      <p:sp>
        <p:nvSpPr>
          <p:cNvPr id="25" name="Rectangle 24"/>
          <p:cNvSpPr/>
          <p:nvPr/>
        </p:nvSpPr>
        <p:spPr>
          <a:xfrm>
            <a:off x="2439891" y="867430"/>
            <a:ext cx="3337517" cy="523220"/>
          </a:xfrm>
          <a:prstGeom prst="rect">
            <a:avLst/>
          </a:prstGeom>
          <a:solidFill>
            <a:srgbClr val="00B050">
              <a:alpha val="25000"/>
            </a:srgbClr>
          </a:solidFill>
        </p:spPr>
        <p:txBody>
          <a:bodyPr wrap="none">
            <a:spAutoFit/>
          </a:bodyPr>
          <a:lstStyle/>
          <a:p>
            <a:r>
              <a:rPr lang="en-US" sz="1400" b="1" dirty="0" smtClean="0">
                <a:solidFill>
                  <a:srgbClr val="00B050"/>
                </a:solidFill>
              </a:rPr>
              <a:t>Measurement of cyclotron frequency: </a:t>
            </a:r>
          </a:p>
          <a:p>
            <a:pPr algn="just"/>
            <a:r>
              <a:rPr lang="en-US" sz="1400" b="1" dirty="0" smtClean="0"/>
              <a:t>100 ms – 1 s trapping for </a:t>
            </a:r>
            <a:r>
              <a:rPr lang="el-GR" sz="1400" b="1" dirty="0" smtClean="0">
                <a:latin typeface="Calibri"/>
              </a:rPr>
              <a:t>σ</a:t>
            </a:r>
            <a:r>
              <a:rPr lang="en-GB" sz="1400" b="1" baseline="-25000" dirty="0" smtClean="0">
                <a:latin typeface="Calibri"/>
              </a:rPr>
              <a:t>m</a:t>
            </a:r>
            <a:r>
              <a:rPr lang="en-GB" sz="1400" b="1" dirty="0" smtClean="0">
                <a:latin typeface="Calibri"/>
              </a:rPr>
              <a:t>/m = 10</a:t>
            </a:r>
            <a:r>
              <a:rPr lang="en-GB" sz="1400" b="1" baseline="30000" dirty="0" smtClean="0">
                <a:latin typeface="Calibri"/>
              </a:rPr>
              <a:t>-6</a:t>
            </a:r>
            <a:r>
              <a:rPr lang="en-GB" sz="1400" b="1" dirty="0" smtClean="0"/>
              <a:t>-10</a:t>
            </a:r>
            <a:r>
              <a:rPr lang="en-GB" sz="1400" b="1" baseline="30000" dirty="0" smtClean="0"/>
              <a:t>-8</a:t>
            </a:r>
            <a:r>
              <a:rPr lang="en-GB" sz="1400" b="1" dirty="0" smtClean="0">
                <a:latin typeface="Calibri"/>
              </a:rPr>
              <a:t> </a:t>
            </a:r>
            <a:r>
              <a:rPr lang="en-US" sz="1400" b="1" dirty="0" smtClean="0"/>
              <a:t> </a:t>
            </a:r>
            <a:endParaRPr lang="en-GB" sz="1400" b="1" dirty="0"/>
          </a:p>
        </p:txBody>
      </p:sp>
      <p:sp>
        <p:nvSpPr>
          <p:cNvPr id="32" name="Oval 31"/>
          <p:cNvSpPr/>
          <p:nvPr/>
        </p:nvSpPr>
        <p:spPr>
          <a:xfrm>
            <a:off x="6856411" y="3400425"/>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6818312" y="1981200"/>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p:cNvCxnSpPr/>
          <p:nvPr/>
        </p:nvCxnSpPr>
        <p:spPr>
          <a:xfrm flipH="1" flipV="1">
            <a:off x="5877633" y="2132856"/>
            <a:ext cx="1093081" cy="1151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5785296" y="1268760"/>
            <a:ext cx="1185416" cy="979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2" idx="1"/>
          </p:cNvCxnSpPr>
          <p:nvPr/>
        </p:nvCxnSpPr>
        <p:spPr>
          <a:xfrm flipH="1" flipV="1">
            <a:off x="5877633" y="3244922"/>
            <a:ext cx="1268918" cy="322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760912" y="5105400"/>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180746" y="3559254"/>
            <a:ext cx="1608967" cy="738664"/>
          </a:xfrm>
          <a:prstGeom prst="rect">
            <a:avLst/>
          </a:prstGeom>
          <a:solidFill>
            <a:schemeClr val="accent1">
              <a:lumMod val="20000"/>
              <a:lumOff val="80000"/>
            </a:schemeClr>
          </a:solidFill>
        </p:spPr>
        <p:txBody>
          <a:bodyPr wrap="none">
            <a:spAutoFit/>
          </a:bodyPr>
          <a:lstStyle/>
          <a:p>
            <a:pPr algn="just"/>
            <a:r>
              <a:rPr lang="en-US" sz="1400" b="1" dirty="0" smtClean="0">
                <a:solidFill>
                  <a:schemeClr val="accent1">
                    <a:lumMod val="75000"/>
                  </a:schemeClr>
                </a:solidFill>
              </a:rPr>
              <a:t>Beam purification: </a:t>
            </a:r>
          </a:p>
          <a:p>
            <a:pPr algn="just"/>
            <a:r>
              <a:rPr lang="en-US" sz="1400" b="1" dirty="0" smtClean="0"/>
              <a:t>30 ms trapping </a:t>
            </a:r>
          </a:p>
          <a:p>
            <a:pPr algn="just"/>
            <a:r>
              <a:rPr lang="en-US" sz="1400" b="1" dirty="0" smtClean="0"/>
              <a:t>for m/</a:t>
            </a:r>
            <a:r>
              <a:rPr lang="el-GR" sz="1400" b="1" dirty="0"/>
              <a:t>Δ</a:t>
            </a:r>
            <a:r>
              <a:rPr lang="en-US" sz="1400" b="1" dirty="0"/>
              <a:t>m </a:t>
            </a:r>
            <a:r>
              <a:rPr lang="en-US" sz="1400" b="1" dirty="0" smtClean="0"/>
              <a:t>=</a:t>
            </a:r>
            <a:r>
              <a:rPr lang="en-US" sz="1400" b="1" dirty="0"/>
              <a:t> </a:t>
            </a:r>
            <a:r>
              <a:rPr lang="en-US" sz="1400" b="1" dirty="0" smtClean="0"/>
              <a:t>10</a:t>
            </a:r>
            <a:r>
              <a:rPr lang="en-US" sz="1400" b="1" baseline="30000" dirty="0" smtClean="0"/>
              <a:t>5</a:t>
            </a:r>
            <a:endParaRPr lang="en-GB" sz="1400" b="1" dirty="0"/>
          </a:p>
        </p:txBody>
      </p:sp>
      <p:cxnSp>
        <p:nvCxnSpPr>
          <p:cNvPr id="18" name="Straight Arrow Connector 17"/>
          <p:cNvCxnSpPr/>
          <p:nvPr/>
        </p:nvCxnSpPr>
        <p:spPr>
          <a:xfrm flipH="1" flipV="1">
            <a:off x="5129336" y="4437112"/>
            <a:ext cx="241177" cy="744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 Placeholder 4"/>
          <p:cNvSpPr txBox="1">
            <a:spLocks/>
          </p:cNvSpPr>
          <p:nvPr/>
        </p:nvSpPr>
        <p:spPr>
          <a:xfrm>
            <a:off x="2" y="5949280"/>
            <a:ext cx="3767408" cy="504056"/>
          </a:xfrm>
          <a:prstGeom prst="rect">
            <a:avLst/>
          </a:prstGeom>
        </p:spPr>
        <p:txBody>
          <a:bodyPr vert="horz" lIns="91440" tIns="45720" rIns="91440" bIns="45720" rtlCol="0">
            <a:noAutofit/>
          </a:bodyPr>
          <a:lstStyle/>
          <a:p>
            <a:pPr marL="342900" indent="-342900">
              <a:defRPr/>
            </a:pPr>
            <a:r>
              <a:rPr lang="de-DE" sz="1000" dirty="0" smtClean="0">
                <a:latin typeface="+mj-lt"/>
              </a:rPr>
              <a:t>F</a:t>
            </a:r>
            <a:r>
              <a:rPr lang="de-DE" sz="1000" dirty="0">
                <a:latin typeface="+mj-lt"/>
              </a:rPr>
              <a:t>. Herfurth </a:t>
            </a:r>
            <a:r>
              <a:rPr lang="de-DE" sz="1000" i="1" dirty="0">
                <a:latin typeface="+mj-lt"/>
              </a:rPr>
              <a:t>et al.</a:t>
            </a:r>
            <a:r>
              <a:rPr lang="de-DE" sz="1000" dirty="0">
                <a:latin typeface="+mj-lt"/>
              </a:rPr>
              <a:t>, </a:t>
            </a:r>
            <a:r>
              <a:rPr lang="en-US" sz="1000" dirty="0">
                <a:latin typeface="+mj-lt"/>
              </a:rPr>
              <a:t>NIM A </a:t>
            </a:r>
            <a:r>
              <a:rPr lang="en-US" sz="1000" b="1" dirty="0">
                <a:latin typeface="+mj-lt"/>
              </a:rPr>
              <a:t>469</a:t>
            </a:r>
            <a:r>
              <a:rPr lang="en-US" sz="1000" dirty="0">
                <a:latin typeface="+mj-lt"/>
              </a:rPr>
              <a:t>, 254 (2001</a:t>
            </a:r>
            <a:r>
              <a:rPr lang="en-US" sz="1000" dirty="0" smtClean="0">
                <a:latin typeface="+mj-lt"/>
              </a:rPr>
              <a:t>).</a:t>
            </a:r>
          </a:p>
          <a:p>
            <a:pPr marL="342900" lvl="0" indent="-342900">
              <a:defRPr/>
            </a:pPr>
            <a:r>
              <a:rPr lang="en-US" sz="1000" dirty="0" smtClean="0"/>
              <a:t>R</a:t>
            </a:r>
            <a:r>
              <a:rPr lang="en-US" sz="1000" dirty="0"/>
              <a:t>. N. Wolf </a:t>
            </a:r>
            <a:r>
              <a:rPr lang="en-US" sz="1000" i="1" dirty="0">
                <a:solidFill>
                  <a:srgbClr val="000000"/>
                </a:solidFill>
                <a:cs typeface="Calibri" pitchFamily="34" charset="0"/>
              </a:rPr>
              <a:t>et al.</a:t>
            </a:r>
            <a:r>
              <a:rPr lang="en-US" sz="1000" dirty="0">
                <a:solidFill>
                  <a:srgbClr val="000000"/>
                </a:solidFill>
                <a:cs typeface="Calibri" pitchFamily="34" charset="0"/>
              </a:rPr>
              <a:t>,</a:t>
            </a:r>
            <a:r>
              <a:rPr lang="en-US" sz="1000" dirty="0"/>
              <a:t> </a:t>
            </a:r>
            <a:r>
              <a:rPr lang="en-US" sz="1000" dirty="0">
                <a:solidFill>
                  <a:srgbClr val="000000"/>
                </a:solidFill>
                <a:latin typeface="Calibri" pitchFamily="34" charset="0"/>
                <a:cs typeface="Calibri" pitchFamily="34" charset="0"/>
              </a:rPr>
              <a:t>Int. J. Mass  Spectrom </a:t>
            </a:r>
            <a:r>
              <a:rPr lang="en-US" sz="1000" b="1" dirty="0" smtClean="0"/>
              <a:t>313</a:t>
            </a:r>
            <a:r>
              <a:rPr lang="en-US" sz="1000" dirty="0"/>
              <a:t>, 8 (2012</a:t>
            </a:r>
            <a:r>
              <a:rPr lang="en-US" sz="1000" dirty="0" smtClean="0"/>
              <a:t>).</a:t>
            </a:r>
          </a:p>
          <a:p>
            <a:pPr marL="342900" indent="-342900">
              <a:defRPr/>
            </a:pPr>
            <a:r>
              <a:rPr lang="de-DE" sz="1000" dirty="0"/>
              <a:t>G. Savard  </a:t>
            </a:r>
            <a:r>
              <a:rPr lang="de-DE" sz="1000" i="1" dirty="0"/>
              <a:t>et al.</a:t>
            </a:r>
            <a:r>
              <a:rPr lang="de-DE" sz="1000" dirty="0"/>
              <a:t>, </a:t>
            </a:r>
            <a:r>
              <a:rPr lang="en-US" sz="1000" dirty="0"/>
              <a:t>Phys. </a:t>
            </a:r>
            <a:r>
              <a:rPr lang="en-US" sz="1000" dirty="0" err="1"/>
              <a:t>Lett</a:t>
            </a:r>
            <a:r>
              <a:rPr lang="en-US" sz="1000" dirty="0"/>
              <a:t>. A </a:t>
            </a:r>
            <a:r>
              <a:rPr lang="en-US" sz="1000" b="1" dirty="0"/>
              <a:t>158</a:t>
            </a:r>
            <a:r>
              <a:rPr lang="en-US" sz="1000" dirty="0"/>
              <a:t>, 247 (1991</a:t>
            </a:r>
            <a:r>
              <a:rPr lang="en-US" sz="1000" dirty="0" smtClean="0"/>
              <a:t>). </a:t>
            </a:r>
          </a:p>
          <a:p>
            <a:pPr marL="342900" indent="-342900">
              <a:defRPr/>
            </a:pPr>
            <a:r>
              <a:rPr lang="en-US" sz="1000" dirty="0">
                <a:solidFill>
                  <a:srgbClr val="000000"/>
                </a:solidFill>
                <a:latin typeface="Calibri" pitchFamily="34" charset="0"/>
                <a:cs typeface="Calibri" pitchFamily="34" charset="0"/>
              </a:rPr>
              <a:t>M. </a:t>
            </a:r>
            <a:r>
              <a:rPr lang="en-US" sz="1000" dirty="0" err="1">
                <a:solidFill>
                  <a:srgbClr val="000000"/>
                </a:solidFill>
                <a:latin typeface="Calibri" pitchFamily="34" charset="0"/>
                <a:cs typeface="Calibri" pitchFamily="34" charset="0"/>
              </a:rPr>
              <a:t>König</a:t>
            </a:r>
            <a:r>
              <a:rPr lang="en-US" sz="1000" dirty="0">
                <a:solidFill>
                  <a:srgbClr val="000000"/>
                </a:solidFill>
                <a:latin typeface="Calibri" pitchFamily="34" charset="0"/>
                <a:cs typeface="Calibri" pitchFamily="34" charset="0"/>
              </a:rPr>
              <a:t> </a:t>
            </a:r>
            <a:r>
              <a:rPr lang="en-US" sz="1000" i="1" dirty="0">
                <a:solidFill>
                  <a:srgbClr val="000000"/>
                </a:solidFill>
                <a:latin typeface="Calibri" pitchFamily="34" charset="0"/>
                <a:cs typeface="Calibri" pitchFamily="34" charset="0"/>
              </a:rPr>
              <a:t>et al.</a:t>
            </a:r>
            <a:r>
              <a:rPr lang="en-US" sz="1000" dirty="0">
                <a:solidFill>
                  <a:srgbClr val="000000"/>
                </a:solidFill>
                <a:latin typeface="Calibri" pitchFamily="34" charset="0"/>
                <a:cs typeface="Calibri" pitchFamily="34" charset="0"/>
              </a:rPr>
              <a:t>, Int. J. Mass  Spectrom. </a:t>
            </a:r>
            <a:r>
              <a:rPr lang="en-US" sz="1000" b="1" dirty="0">
                <a:solidFill>
                  <a:srgbClr val="000000"/>
                </a:solidFill>
                <a:latin typeface="Calibri" pitchFamily="34" charset="0"/>
                <a:cs typeface="Calibri" pitchFamily="34" charset="0"/>
              </a:rPr>
              <a:t>142</a:t>
            </a:r>
            <a:r>
              <a:rPr lang="en-US" sz="1000" dirty="0">
                <a:solidFill>
                  <a:srgbClr val="000000"/>
                </a:solidFill>
                <a:latin typeface="Calibri" pitchFamily="34" charset="0"/>
                <a:cs typeface="Calibri" pitchFamily="34" charset="0"/>
              </a:rPr>
              <a:t>, 95 (1995</a:t>
            </a:r>
            <a:r>
              <a:rPr lang="en-US" sz="1000" dirty="0" smtClean="0">
                <a:solidFill>
                  <a:srgbClr val="000000"/>
                </a:solidFill>
                <a:latin typeface="Calibri" pitchFamily="34" charset="0"/>
                <a:cs typeface="Calibri" pitchFamily="34" charset="0"/>
              </a:rPr>
              <a:t>).</a:t>
            </a:r>
            <a:endParaRPr lang="en-US" sz="1000" dirty="0">
              <a:solidFill>
                <a:srgbClr val="000000"/>
              </a:solidFill>
              <a:latin typeface="Calibri" pitchFamily="34" charset="0"/>
              <a:cs typeface="Calibri" pitchFamily="34" charset="0"/>
            </a:endParaRPr>
          </a:p>
          <a:p>
            <a:pPr marL="342900" indent="-342900">
              <a:defRPr/>
            </a:pPr>
            <a:endParaRPr lang="en-US" sz="1000" dirty="0"/>
          </a:p>
          <a:p>
            <a:pPr marL="342900" lvl="0" indent="-342900">
              <a:defRPr/>
            </a:pPr>
            <a:endParaRPr lang="en-US" sz="1000" dirty="0">
              <a:solidFill>
                <a:srgbClr val="000000"/>
              </a:solidFill>
              <a:cs typeface="Calibri" pitchFamily="34" charset="0"/>
            </a:endParaRPr>
          </a:p>
          <a:p>
            <a:pPr marL="342900" indent="-342900">
              <a:defRPr/>
            </a:pPr>
            <a:endParaRPr lang="en-US" sz="1000" dirty="0">
              <a:solidFill>
                <a:srgbClr val="000000"/>
              </a:solidFill>
              <a:latin typeface="Calibri" pitchFamily="34" charset="0"/>
              <a:cs typeface="Calibri" pitchFamily="34" charset="0"/>
            </a:endParaRPr>
          </a:p>
          <a:p>
            <a:pPr marL="342900" indent="-342900">
              <a:defRPr/>
            </a:pPr>
            <a:endParaRPr lang="en-US" sz="1000" dirty="0">
              <a:latin typeface="+mj-lt"/>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mj-lt"/>
              <a:cs typeface="Calibri"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mj-lt"/>
              <a:cs typeface="Calibri"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j-lt"/>
            </a:endParaRPr>
          </a:p>
        </p:txBody>
      </p:sp>
      <p:sp>
        <p:nvSpPr>
          <p:cNvPr id="20" name="Text Placeholder 4"/>
          <p:cNvSpPr txBox="1">
            <a:spLocks/>
          </p:cNvSpPr>
          <p:nvPr/>
        </p:nvSpPr>
        <p:spPr>
          <a:xfrm>
            <a:off x="2874377" y="6318230"/>
            <a:ext cx="3384376" cy="243129"/>
          </a:xfrm>
          <a:prstGeom prst="rect">
            <a:avLst/>
          </a:prstGeom>
        </p:spPr>
        <p:txBody>
          <a:bodyPr vert="horz" lIns="91440" tIns="45720" rIns="91440" bIns="45720" rtlCol="0">
            <a:noAutofit/>
          </a:bodyPr>
          <a:lstStyle/>
          <a:p>
            <a:pPr lvl="0"/>
            <a:endParaRPr kumimoji="0" lang="en-US" sz="1000" b="0" i="0" u="none" strike="noStrike" kern="1200" cap="none" spc="0" normalizeH="0" baseline="0" noProof="0" dirty="0" smtClean="0">
              <a:ln>
                <a:noFill/>
              </a:ln>
              <a:solidFill>
                <a:schemeClr val="tx1"/>
              </a:solidFill>
              <a:effectLst/>
              <a:uLnTx/>
              <a:uFillTx/>
              <a:latin typeface="+mj-lt"/>
            </a:endParaRPr>
          </a:p>
        </p:txBody>
      </p:sp>
      <p:sp>
        <p:nvSpPr>
          <p:cNvPr id="30"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5</a:t>
            </a:r>
            <a:endParaRPr lang="en-US" sz="1400" dirty="0">
              <a:solidFill>
                <a:srgbClr val="0070C0"/>
              </a:solidFill>
            </a:endParaRPr>
          </a:p>
        </p:txBody>
      </p:sp>
      <p:sp>
        <p:nvSpPr>
          <p:cNvPr id="31"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21"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smtClean="0">
                <a:solidFill>
                  <a:srgbClr val="0033CC"/>
                </a:solidFill>
              </a:rPr>
              <a:t>Tools </a:t>
            </a:r>
            <a:r>
              <a:rPr lang="de-DE" sz="4300" dirty="0" err="1" smtClean="0">
                <a:solidFill>
                  <a:srgbClr val="0033CC"/>
                </a:solidFill>
              </a:rPr>
              <a:t>of</a:t>
            </a:r>
            <a:r>
              <a:rPr lang="de-DE" sz="4300" dirty="0" smtClean="0">
                <a:solidFill>
                  <a:srgbClr val="0033CC"/>
                </a:solidFill>
              </a:rPr>
              <a:t> ISOLTRAP</a:t>
            </a:r>
            <a:endParaRPr lang="de-DE" sz="4300" dirty="0">
              <a:solidFill>
                <a:srgbClr val="0033CC"/>
              </a:solidFill>
            </a:endParaRPr>
          </a:p>
        </p:txBody>
      </p:sp>
    </p:spTree>
    <p:extLst>
      <p:ext uri="{BB962C8B-B14F-4D97-AF65-F5344CB8AC3E}">
        <p14:creationId xmlns:p14="http://schemas.microsoft.com/office/powerpoint/2010/main" val="3613903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pieren 35"/>
          <p:cNvGrpSpPr/>
          <p:nvPr/>
        </p:nvGrpSpPr>
        <p:grpSpPr>
          <a:xfrm>
            <a:off x="972579" y="0"/>
            <a:ext cx="8207933" cy="6781800"/>
            <a:chOff x="972579" y="0"/>
            <a:chExt cx="8207933" cy="6781800"/>
          </a:xfrm>
        </p:grpSpPr>
        <p:grpSp>
          <p:nvGrpSpPr>
            <p:cNvPr id="37" name="Gruppieren 36"/>
            <p:cNvGrpSpPr/>
            <p:nvPr/>
          </p:nvGrpSpPr>
          <p:grpSpPr>
            <a:xfrm>
              <a:off x="972579" y="0"/>
              <a:ext cx="8207933" cy="6781800"/>
              <a:chOff x="972579" y="0"/>
              <a:chExt cx="8207933" cy="6781800"/>
            </a:xfrm>
          </p:grpSpPr>
          <p:pic>
            <p:nvPicPr>
              <p:cNvPr id="41"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579" y="704333"/>
                <a:ext cx="8207933" cy="6077467"/>
              </a:xfrm>
              <a:prstGeom prst="rect">
                <a:avLst/>
              </a:prstGeom>
            </p:spPr>
          </p:pic>
          <p:sp>
            <p:nvSpPr>
              <p:cNvPr id="42" name="Rechteck 41"/>
              <p:cNvSpPr/>
              <p:nvPr/>
            </p:nvSpPr>
            <p:spPr>
              <a:xfrm>
                <a:off x="5024135" y="0"/>
                <a:ext cx="4077417"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p:cNvSpPr/>
              <p:nvPr/>
            </p:nvSpPr>
            <p:spPr>
              <a:xfrm>
                <a:off x="5176535" y="152400"/>
                <a:ext cx="1555705"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9" name="Rechteck 38"/>
            <p:cNvSpPr/>
            <p:nvPr/>
          </p:nvSpPr>
          <p:spPr>
            <a:xfrm>
              <a:off x="6084168" y="4293096"/>
              <a:ext cx="11521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Rectangle 16"/>
          <p:cNvSpPr/>
          <p:nvPr/>
        </p:nvSpPr>
        <p:spPr>
          <a:xfrm>
            <a:off x="4030457" y="2630083"/>
            <a:ext cx="1754839" cy="738664"/>
          </a:xfrm>
          <a:prstGeom prst="rect">
            <a:avLst/>
          </a:prstGeom>
          <a:solidFill>
            <a:schemeClr val="accent1">
              <a:lumMod val="20000"/>
              <a:lumOff val="80000"/>
            </a:schemeClr>
          </a:solidFill>
        </p:spPr>
        <p:txBody>
          <a:bodyPr wrap="none">
            <a:spAutoFit/>
          </a:bodyPr>
          <a:lstStyle/>
          <a:p>
            <a:pPr algn="just"/>
            <a:r>
              <a:rPr lang="en-US" sz="1400" b="1" dirty="0" smtClean="0">
                <a:solidFill>
                  <a:schemeClr val="accent1">
                    <a:lumMod val="75000"/>
                  </a:schemeClr>
                </a:solidFill>
              </a:rPr>
              <a:t>Beam purification: </a:t>
            </a:r>
          </a:p>
          <a:p>
            <a:pPr algn="just"/>
            <a:r>
              <a:rPr lang="en-US" sz="1400" b="1" dirty="0" smtClean="0"/>
              <a:t>200-300 ms trapping </a:t>
            </a:r>
          </a:p>
          <a:p>
            <a:pPr algn="just"/>
            <a:r>
              <a:rPr lang="en-US" sz="1400" b="1" dirty="0" smtClean="0"/>
              <a:t>for m/</a:t>
            </a:r>
            <a:r>
              <a:rPr lang="el-GR" sz="1400" b="1" dirty="0"/>
              <a:t>Δ</a:t>
            </a:r>
            <a:r>
              <a:rPr lang="en-US" sz="1400" b="1" dirty="0"/>
              <a:t>m =</a:t>
            </a:r>
            <a:r>
              <a:rPr lang="en-US" sz="1400" b="1" dirty="0" smtClean="0"/>
              <a:t>10</a:t>
            </a:r>
            <a:r>
              <a:rPr lang="en-US" sz="1400" b="1" baseline="30000" dirty="0" smtClean="0"/>
              <a:t>4</a:t>
            </a:r>
            <a:r>
              <a:rPr lang="en-US" sz="1400" b="1" dirty="0" smtClean="0"/>
              <a:t>-10</a:t>
            </a:r>
            <a:r>
              <a:rPr lang="en-US" sz="1400" b="1" baseline="30000" dirty="0" smtClean="0"/>
              <a:t>5</a:t>
            </a:r>
            <a:endParaRPr lang="en-GB" sz="1400" b="1" dirty="0"/>
          </a:p>
        </p:txBody>
      </p:sp>
      <p:sp>
        <p:nvSpPr>
          <p:cNvPr id="22" name="Rectangle 21"/>
          <p:cNvSpPr/>
          <p:nvPr/>
        </p:nvSpPr>
        <p:spPr>
          <a:xfrm>
            <a:off x="4022569" y="1694000"/>
            <a:ext cx="1754839" cy="738664"/>
          </a:xfrm>
          <a:prstGeom prst="rect">
            <a:avLst/>
          </a:prstGeom>
          <a:solidFill>
            <a:schemeClr val="accent1">
              <a:lumMod val="20000"/>
              <a:lumOff val="80000"/>
            </a:schemeClr>
          </a:solidFill>
        </p:spPr>
        <p:txBody>
          <a:bodyPr wrap="square">
            <a:spAutoFit/>
          </a:bodyPr>
          <a:lstStyle/>
          <a:p>
            <a:pPr algn="just"/>
            <a:r>
              <a:rPr lang="en-US" sz="1400" b="1" dirty="0" smtClean="0">
                <a:solidFill>
                  <a:schemeClr val="accent1">
                    <a:lumMod val="75000"/>
                  </a:schemeClr>
                </a:solidFill>
              </a:rPr>
              <a:t>Beam purification: </a:t>
            </a:r>
          </a:p>
          <a:p>
            <a:pPr algn="just"/>
            <a:r>
              <a:rPr lang="en-US" sz="1400" b="1" dirty="0" smtClean="0"/>
              <a:t>1 s trapping for </a:t>
            </a:r>
          </a:p>
          <a:p>
            <a:pPr algn="just"/>
            <a:r>
              <a:rPr lang="en-US" sz="1400" b="1" dirty="0" smtClean="0"/>
              <a:t>m/</a:t>
            </a:r>
            <a:r>
              <a:rPr lang="el-GR" sz="1400" b="1" dirty="0"/>
              <a:t>Δ</a:t>
            </a:r>
            <a:r>
              <a:rPr lang="en-US" sz="1400" b="1" dirty="0"/>
              <a:t>m =</a:t>
            </a:r>
            <a:r>
              <a:rPr lang="en-US" sz="1400" b="1" dirty="0" smtClean="0"/>
              <a:t>10</a:t>
            </a:r>
            <a:r>
              <a:rPr lang="en-US" sz="1400" b="1" baseline="30000" dirty="0" smtClean="0"/>
              <a:t>5</a:t>
            </a:r>
            <a:r>
              <a:rPr lang="en-US" sz="1400" b="1" dirty="0" smtClean="0"/>
              <a:t>-10</a:t>
            </a:r>
            <a:r>
              <a:rPr lang="en-US" sz="1400" b="1" baseline="30000" dirty="0"/>
              <a:t>6</a:t>
            </a:r>
            <a:endParaRPr lang="en-GB" sz="1400" b="1" dirty="0"/>
          </a:p>
        </p:txBody>
      </p:sp>
      <p:sp>
        <p:nvSpPr>
          <p:cNvPr id="25" name="Rectangle 24"/>
          <p:cNvSpPr/>
          <p:nvPr/>
        </p:nvSpPr>
        <p:spPr>
          <a:xfrm>
            <a:off x="2439891" y="867430"/>
            <a:ext cx="3337517" cy="523220"/>
          </a:xfrm>
          <a:prstGeom prst="rect">
            <a:avLst/>
          </a:prstGeom>
          <a:solidFill>
            <a:srgbClr val="00B050">
              <a:alpha val="25000"/>
            </a:srgbClr>
          </a:solidFill>
        </p:spPr>
        <p:txBody>
          <a:bodyPr wrap="none">
            <a:spAutoFit/>
          </a:bodyPr>
          <a:lstStyle/>
          <a:p>
            <a:r>
              <a:rPr lang="en-US" sz="1400" b="1" dirty="0" smtClean="0">
                <a:solidFill>
                  <a:srgbClr val="00B050"/>
                </a:solidFill>
              </a:rPr>
              <a:t>Measurement of cyclotron frequency: </a:t>
            </a:r>
          </a:p>
          <a:p>
            <a:pPr algn="just"/>
            <a:r>
              <a:rPr lang="en-US" sz="1400" b="1" dirty="0" smtClean="0"/>
              <a:t>100 ms – 1 s trapping for </a:t>
            </a:r>
            <a:r>
              <a:rPr lang="el-GR" sz="1400" b="1" dirty="0" smtClean="0">
                <a:latin typeface="Calibri"/>
              </a:rPr>
              <a:t>σ</a:t>
            </a:r>
            <a:r>
              <a:rPr lang="en-GB" sz="1400" b="1" baseline="-25000" dirty="0" smtClean="0">
                <a:latin typeface="Calibri"/>
              </a:rPr>
              <a:t>m</a:t>
            </a:r>
            <a:r>
              <a:rPr lang="en-GB" sz="1400" b="1" dirty="0" smtClean="0">
                <a:latin typeface="Calibri"/>
              </a:rPr>
              <a:t>/m = 10</a:t>
            </a:r>
            <a:r>
              <a:rPr lang="en-GB" sz="1400" b="1" baseline="30000" dirty="0" smtClean="0">
                <a:latin typeface="Calibri"/>
              </a:rPr>
              <a:t>-6</a:t>
            </a:r>
            <a:r>
              <a:rPr lang="en-GB" sz="1400" b="1" dirty="0" smtClean="0"/>
              <a:t>-10</a:t>
            </a:r>
            <a:r>
              <a:rPr lang="en-GB" sz="1400" b="1" baseline="30000" dirty="0" smtClean="0"/>
              <a:t>-8</a:t>
            </a:r>
            <a:r>
              <a:rPr lang="en-GB" sz="1400" b="1" dirty="0" smtClean="0">
                <a:latin typeface="Calibri"/>
              </a:rPr>
              <a:t> </a:t>
            </a:r>
            <a:r>
              <a:rPr lang="en-US" sz="1400" b="1" dirty="0" smtClean="0"/>
              <a:t> </a:t>
            </a:r>
            <a:endParaRPr lang="en-GB" sz="1400" b="1" dirty="0"/>
          </a:p>
        </p:txBody>
      </p:sp>
      <p:sp>
        <p:nvSpPr>
          <p:cNvPr id="32" name="Oval 31"/>
          <p:cNvSpPr/>
          <p:nvPr/>
        </p:nvSpPr>
        <p:spPr>
          <a:xfrm>
            <a:off x="6856411" y="3400425"/>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6818312" y="1981200"/>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p:cNvCxnSpPr/>
          <p:nvPr/>
        </p:nvCxnSpPr>
        <p:spPr>
          <a:xfrm flipH="1" flipV="1">
            <a:off x="5877633" y="2132856"/>
            <a:ext cx="1093081" cy="1151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5785296" y="1268760"/>
            <a:ext cx="1185416" cy="979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2" idx="1"/>
          </p:cNvCxnSpPr>
          <p:nvPr/>
        </p:nvCxnSpPr>
        <p:spPr>
          <a:xfrm flipH="1" flipV="1">
            <a:off x="5877633" y="3244922"/>
            <a:ext cx="1268918" cy="322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760912" y="5105400"/>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180746" y="3559254"/>
            <a:ext cx="1608967" cy="738664"/>
          </a:xfrm>
          <a:prstGeom prst="rect">
            <a:avLst/>
          </a:prstGeom>
          <a:solidFill>
            <a:schemeClr val="accent1">
              <a:lumMod val="20000"/>
              <a:lumOff val="80000"/>
            </a:schemeClr>
          </a:solidFill>
        </p:spPr>
        <p:txBody>
          <a:bodyPr wrap="none">
            <a:spAutoFit/>
          </a:bodyPr>
          <a:lstStyle/>
          <a:p>
            <a:pPr algn="just"/>
            <a:r>
              <a:rPr lang="en-US" sz="1400" b="1" dirty="0" smtClean="0">
                <a:solidFill>
                  <a:schemeClr val="accent1">
                    <a:lumMod val="75000"/>
                  </a:schemeClr>
                </a:solidFill>
              </a:rPr>
              <a:t>Beam purification: </a:t>
            </a:r>
          </a:p>
          <a:p>
            <a:pPr algn="just"/>
            <a:r>
              <a:rPr lang="en-US" sz="1400" b="1" dirty="0" smtClean="0"/>
              <a:t>30 ms trapping </a:t>
            </a:r>
          </a:p>
          <a:p>
            <a:pPr algn="just"/>
            <a:r>
              <a:rPr lang="en-US" sz="1400" b="1" dirty="0" smtClean="0"/>
              <a:t>for m/</a:t>
            </a:r>
            <a:r>
              <a:rPr lang="el-GR" sz="1400" b="1" dirty="0"/>
              <a:t>Δ</a:t>
            </a:r>
            <a:r>
              <a:rPr lang="en-US" sz="1400" b="1" dirty="0"/>
              <a:t>m </a:t>
            </a:r>
            <a:r>
              <a:rPr lang="en-US" sz="1400" b="1" dirty="0" smtClean="0"/>
              <a:t>=</a:t>
            </a:r>
            <a:r>
              <a:rPr lang="en-US" sz="1400" b="1" dirty="0"/>
              <a:t> </a:t>
            </a:r>
            <a:r>
              <a:rPr lang="en-US" sz="1400" b="1" dirty="0" smtClean="0"/>
              <a:t>10</a:t>
            </a:r>
            <a:r>
              <a:rPr lang="en-US" sz="1400" b="1" baseline="30000" dirty="0" smtClean="0"/>
              <a:t>5</a:t>
            </a:r>
            <a:endParaRPr lang="en-GB" sz="1400" b="1" dirty="0"/>
          </a:p>
        </p:txBody>
      </p:sp>
      <p:cxnSp>
        <p:nvCxnSpPr>
          <p:cNvPr id="18" name="Straight Arrow Connector 17"/>
          <p:cNvCxnSpPr/>
          <p:nvPr/>
        </p:nvCxnSpPr>
        <p:spPr>
          <a:xfrm flipH="1" flipV="1">
            <a:off x="5129336" y="4437112"/>
            <a:ext cx="241177" cy="744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 Placeholder 4"/>
          <p:cNvSpPr txBox="1">
            <a:spLocks/>
          </p:cNvSpPr>
          <p:nvPr/>
        </p:nvSpPr>
        <p:spPr>
          <a:xfrm>
            <a:off x="2" y="5949280"/>
            <a:ext cx="3767408" cy="504056"/>
          </a:xfrm>
          <a:prstGeom prst="rect">
            <a:avLst/>
          </a:prstGeom>
        </p:spPr>
        <p:txBody>
          <a:bodyPr vert="horz" lIns="91440" tIns="45720" rIns="91440" bIns="45720" rtlCol="0">
            <a:noAutofit/>
          </a:bodyPr>
          <a:lstStyle/>
          <a:p>
            <a:pPr marL="342900" indent="-342900">
              <a:defRPr/>
            </a:pPr>
            <a:r>
              <a:rPr lang="de-DE" sz="1000" dirty="0" smtClean="0">
                <a:latin typeface="+mj-lt"/>
              </a:rPr>
              <a:t>F</a:t>
            </a:r>
            <a:r>
              <a:rPr lang="de-DE" sz="1000" dirty="0">
                <a:latin typeface="+mj-lt"/>
              </a:rPr>
              <a:t>. Herfurth </a:t>
            </a:r>
            <a:r>
              <a:rPr lang="de-DE" sz="1000" i="1" dirty="0">
                <a:latin typeface="+mj-lt"/>
              </a:rPr>
              <a:t>et al.</a:t>
            </a:r>
            <a:r>
              <a:rPr lang="de-DE" sz="1000" dirty="0">
                <a:latin typeface="+mj-lt"/>
              </a:rPr>
              <a:t>, </a:t>
            </a:r>
            <a:r>
              <a:rPr lang="en-US" sz="1000" dirty="0">
                <a:latin typeface="+mj-lt"/>
              </a:rPr>
              <a:t>NIM A </a:t>
            </a:r>
            <a:r>
              <a:rPr lang="en-US" sz="1000" b="1" dirty="0">
                <a:latin typeface="+mj-lt"/>
              </a:rPr>
              <a:t>469</a:t>
            </a:r>
            <a:r>
              <a:rPr lang="en-US" sz="1000" dirty="0">
                <a:latin typeface="+mj-lt"/>
              </a:rPr>
              <a:t>, 254 (2001</a:t>
            </a:r>
            <a:r>
              <a:rPr lang="en-US" sz="1000" dirty="0" smtClean="0">
                <a:latin typeface="+mj-lt"/>
              </a:rPr>
              <a:t>).</a:t>
            </a:r>
          </a:p>
          <a:p>
            <a:pPr marL="342900" lvl="0" indent="-342900">
              <a:defRPr/>
            </a:pPr>
            <a:r>
              <a:rPr lang="en-US" sz="1000" dirty="0" smtClean="0"/>
              <a:t>R</a:t>
            </a:r>
            <a:r>
              <a:rPr lang="en-US" sz="1000" dirty="0"/>
              <a:t>. N. Wolf </a:t>
            </a:r>
            <a:r>
              <a:rPr lang="en-US" sz="1000" i="1" dirty="0">
                <a:solidFill>
                  <a:srgbClr val="000000"/>
                </a:solidFill>
                <a:cs typeface="Calibri" pitchFamily="34" charset="0"/>
              </a:rPr>
              <a:t>et al.</a:t>
            </a:r>
            <a:r>
              <a:rPr lang="en-US" sz="1000" dirty="0">
                <a:solidFill>
                  <a:srgbClr val="000000"/>
                </a:solidFill>
                <a:cs typeface="Calibri" pitchFamily="34" charset="0"/>
              </a:rPr>
              <a:t>,</a:t>
            </a:r>
            <a:r>
              <a:rPr lang="en-US" sz="1000" dirty="0"/>
              <a:t> </a:t>
            </a:r>
            <a:r>
              <a:rPr lang="en-US" sz="1000" dirty="0">
                <a:solidFill>
                  <a:srgbClr val="000000"/>
                </a:solidFill>
                <a:latin typeface="Calibri" pitchFamily="34" charset="0"/>
                <a:cs typeface="Calibri" pitchFamily="34" charset="0"/>
              </a:rPr>
              <a:t>Int. J. Mass  Spectrom </a:t>
            </a:r>
            <a:r>
              <a:rPr lang="en-US" sz="1000" b="1" dirty="0" smtClean="0"/>
              <a:t>313</a:t>
            </a:r>
            <a:r>
              <a:rPr lang="en-US" sz="1000" dirty="0"/>
              <a:t>, 8 (2012</a:t>
            </a:r>
            <a:r>
              <a:rPr lang="en-US" sz="1000" dirty="0" smtClean="0"/>
              <a:t>).</a:t>
            </a:r>
          </a:p>
          <a:p>
            <a:pPr marL="342900" indent="-342900">
              <a:defRPr/>
            </a:pPr>
            <a:r>
              <a:rPr lang="de-DE" sz="1000" dirty="0"/>
              <a:t>G. Savard  </a:t>
            </a:r>
            <a:r>
              <a:rPr lang="de-DE" sz="1000" i="1" dirty="0"/>
              <a:t>et al.</a:t>
            </a:r>
            <a:r>
              <a:rPr lang="de-DE" sz="1000" dirty="0"/>
              <a:t>, </a:t>
            </a:r>
            <a:r>
              <a:rPr lang="en-US" sz="1000" dirty="0"/>
              <a:t>Phys. </a:t>
            </a:r>
            <a:r>
              <a:rPr lang="en-US" sz="1000" dirty="0" err="1"/>
              <a:t>Lett</a:t>
            </a:r>
            <a:r>
              <a:rPr lang="en-US" sz="1000" dirty="0"/>
              <a:t>. A </a:t>
            </a:r>
            <a:r>
              <a:rPr lang="en-US" sz="1000" b="1" dirty="0"/>
              <a:t>158</a:t>
            </a:r>
            <a:r>
              <a:rPr lang="en-US" sz="1000" dirty="0"/>
              <a:t>, 247 (1991</a:t>
            </a:r>
            <a:r>
              <a:rPr lang="en-US" sz="1000" dirty="0" smtClean="0"/>
              <a:t>). </a:t>
            </a:r>
          </a:p>
          <a:p>
            <a:pPr marL="342900" indent="-342900">
              <a:defRPr/>
            </a:pPr>
            <a:r>
              <a:rPr lang="en-US" sz="1000" dirty="0">
                <a:solidFill>
                  <a:srgbClr val="000000"/>
                </a:solidFill>
                <a:latin typeface="Calibri" pitchFamily="34" charset="0"/>
                <a:cs typeface="Calibri" pitchFamily="34" charset="0"/>
              </a:rPr>
              <a:t>M. </a:t>
            </a:r>
            <a:r>
              <a:rPr lang="en-US" sz="1000" dirty="0" err="1">
                <a:solidFill>
                  <a:srgbClr val="000000"/>
                </a:solidFill>
                <a:latin typeface="Calibri" pitchFamily="34" charset="0"/>
                <a:cs typeface="Calibri" pitchFamily="34" charset="0"/>
              </a:rPr>
              <a:t>König</a:t>
            </a:r>
            <a:r>
              <a:rPr lang="en-US" sz="1000" dirty="0">
                <a:solidFill>
                  <a:srgbClr val="000000"/>
                </a:solidFill>
                <a:latin typeface="Calibri" pitchFamily="34" charset="0"/>
                <a:cs typeface="Calibri" pitchFamily="34" charset="0"/>
              </a:rPr>
              <a:t> </a:t>
            </a:r>
            <a:r>
              <a:rPr lang="en-US" sz="1000" i="1" dirty="0">
                <a:solidFill>
                  <a:srgbClr val="000000"/>
                </a:solidFill>
                <a:latin typeface="Calibri" pitchFamily="34" charset="0"/>
                <a:cs typeface="Calibri" pitchFamily="34" charset="0"/>
              </a:rPr>
              <a:t>et al.</a:t>
            </a:r>
            <a:r>
              <a:rPr lang="en-US" sz="1000" dirty="0">
                <a:solidFill>
                  <a:srgbClr val="000000"/>
                </a:solidFill>
                <a:latin typeface="Calibri" pitchFamily="34" charset="0"/>
                <a:cs typeface="Calibri" pitchFamily="34" charset="0"/>
              </a:rPr>
              <a:t>, Int. J. Mass  Spectrom. </a:t>
            </a:r>
            <a:r>
              <a:rPr lang="en-US" sz="1000" b="1" dirty="0">
                <a:solidFill>
                  <a:srgbClr val="000000"/>
                </a:solidFill>
                <a:latin typeface="Calibri" pitchFamily="34" charset="0"/>
                <a:cs typeface="Calibri" pitchFamily="34" charset="0"/>
              </a:rPr>
              <a:t>142</a:t>
            </a:r>
            <a:r>
              <a:rPr lang="en-US" sz="1000" dirty="0">
                <a:solidFill>
                  <a:srgbClr val="000000"/>
                </a:solidFill>
                <a:latin typeface="Calibri" pitchFamily="34" charset="0"/>
                <a:cs typeface="Calibri" pitchFamily="34" charset="0"/>
              </a:rPr>
              <a:t>, 95 (1995</a:t>
            </a:r>
            <a:r>
              <a:rPr lang="en-US" sz="1000" dirty="0" smtClean="0">
                <a:solidFill>
                  <a:srgbClr val="000000"/>
                </a:solidFill>
                <a:latin typeface="Calibri" pitchFamily="34" charset="0"/>
                <a:cs typeface="Calibri" pitchFamily="34" charset="0"/>
              </a:rPr>
              <a:t>).</a:t>
            </a:r>
            <a:endParaRPr lang="en-US" sz="1000" dirty="0">
              <a:solidFill>
                <a:srgbClr val="000000"/>
              </a:solidFill>
              <a:latin typeface="Calibri" pitchFamily="34" charset="0"/>
              <a:cs typeface="Calibri" pitchFamily="34" charset="0"/>
            </a:endParaRPr>
          </a:p>
          <a:p>
            <a:pPr marL="342900" indent="-342900">
              <a:defRPr/>
            </a:pPr>
            <a:endParaRPr lang="en-US" sz="1000" dirty="0"/>
          </a:p>
          <a:p>
            <a:pPr marL="342900" lvl="0" indent="-342900">
              <a:defRPr/>
            </a:pPr>
            <a:endParaRPr lang="en-US" sz="1000" dirty="0">
              <a:solidFill>
                <a:srgbClr val="000000"/>
              </a:solidFill>
              <a:cs typeface="Calibri" pitchFamily="34" charset="0"/>
            </a:endParaRPr>
          </a:p>
          <a:p>
            <a:pPr marL="342900" indent="-342900">
              <a:defRPr/>
            </a:pPr>
            <a:endParaRPr lang="en-US" sz="1000" dirty="0">
              <a:solidFill>
                <a:srgbClr val="000000"/>
              </a:solidFill>
              <a:latin typeface="Calibri" pitchFamily="34" charset="0"/>
              <a:cs typeface="Calibri" pitchFamily="34" charset="0"/>
            </a:endParaRPr>
          </a:p>
          <a:p>
            <a:pPr marL="342900" indent="-342900">
              <a:defRPr/>
            </a:pPr>
            <a:endParaRPr lang="en-US" sz="1000" dirty="0">
              <a:latin typeface="+mj-lt"/>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mj-lt"/>
              <a:cs typeface="Calibri"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mj-lt"/>
              <a:cs typeface="Calibri"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j-lt"/>
            </a:endParaRPr>
          </a:p>
        </p:txBody>
      </p:sp>
      <p:sp>
        <p:nvSpPr>
          <p:cNvPr id="20" name="Text Placeholder 4"/>
          <p:cNvSpPr txBox="1">
            <a:spLocks/>
          </p:cNvSpPr>
          <p:nvPr/>
        </p:nvSpPr>
        <p:spPr>
          <a:xfrm>
            <a:off x="2874377" y="6318230"/>
            <a:ext cx="3384376" cy="243129"/>
          </a:xfrm>
          <a:prstGeom prst="rect">
            <a:avLst/>
          </a:prstGeom>
        </p:spPr>
        <p:txBody>
          <a:bodyPr vert="horz" lIns="91440" tIns="45720" rIns="91440" bIns="45720" rtlCol="0">
            <a:noAutofit/>
          </a:bodyPr>
          <a:lstStyle/>
          <a:p>
            <a:pPr lvl="0"/>
            <a:endParaRPr kumimoji="0" lang="en-US" sz="1000" b="0" i="0" u="none" strike="noStrike" kern="1200" cap="none" spc="0" normalizeH="0" baseline="0" noProof="0" dirty="0" smtClean="0">
              <a:ln>
                <a:noFill/>
              </a:ln>
              <a:solidFill>
                <a:schemeClr val="tx1"/>
              </a:solidFill>
              <a:effectLst/>
              <a:uLnTx/>
              <a:uFillTx/>
              <a:latin typeface="+mj-lt"/>
            </a:endParaRPr>
          </a:p>
        </p:txBody>
      </p:sp>
      <p:sp>
        <p:nvSpPr>
          <p:cNvPr id="30"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2</a:t>
            </a:r>
            <a:endParaRPr lang="en-US" sz="1400" dirty="0">
              <a:solidFill>
                <a:srgbClr val="0070C0"/>
              </a:solidFill>
            </a:endParaRPr>
          </a:p>
        </p:txBody>
      </p:sp>
      <p:sp>
        <p:nvSpPr>
          <p:cNvPr id="31"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3" name="Rectangle 2"/>
          <p:cNvSpPr/>
          <p:nvPr/>
        </p:nvSpPr>
        <p:spPr>
          <a:xfrm>
            <a:off x="-13063" y="736241"/>
            <a:ext cx="9505056" cy="721053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2989067" y="4279329"/>
            <a:ext cx="2383358" cy="369332"/>
          </a:xfrm>
          <a:prstGeom prst="rect">
            <a:avLst/>
          </a:prstGeom>
          <a:noFill/>
        </p:spPr>
        <p:txBody>
          <a:bodyPr wrap="square" rtlCol="0">
            <a:spAutoFit/>
          </a:bodyPr>
          <a:lstStyle/>
          <a:p>
            <a:r>
              <a:rPr lang="en-US" b="1" dirty="0" smtClean="0">
                <a:solidFill>
                  <a:srgbClr val="FF0000"/>
                </a:solidFill>
              </a:rPr>
              <a:t>First ToF-ICR of </a:t>
            </a:r>
            <a:r>
              <a:rPr lang="en-US" b="1" baseline="30000" dirty="0" smtClean="0">
                <a:solidFill>
                  <a:srgbClr val="FF0000"/>
                </a:solidFill>
              </a:rPr>
              <a:t>130</a:t>
            </a:r>
            <a:r>
              <a:rPr lang="en-US" b="1" dirty="0" smtClean="0">
                <a:solidFill>
                  <a:srgbClr val="FF0000"/>
                </a:solidFill>
              </a:rPr>
              <a:t>Cd</a:t>
            </a:r>
            <a:r>
              <a:rPr lang="en-US" b="1" baseline="30000" dirty="0" smtClean="0">
                <a:solidFill>
                  <a:srgbClr val="FF0000"/>
                </a:solidFill>
              </a:rPr>
              <a:t>+</a:t>
            </a:r>
            <a:endParaRPr lang="en-US" b="1" baseline="30000" dirty="0">
              <a:solidFill>
                <a:srgbClr val="FF0000"/>
              </a:solidFill>
            </a:endParaRPr>
          </a:p>
        </p:txBody>
      </p:sp>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l="57889" t="14300" r="1984" b="58450"/>
          <a:stretch/>
        </p:blipFill>
        <p:spPr>
          <a:xfrm>
            <a:off x="5723103" y="1565502"/>
            <a:ext cx="3293639" cy="1656184"/>
          </a:xfrm>
          <a:prstGeom prst="rect">
            <a:avLst/>
          </a:prstGeom>
          <a:gradFill>
            <a:gsLst>
              <a:gs pos="0">
                <a:schemeClr val="bg1"/>
              </a:gs>
              <a:gs pos="100000">
                <a:schemeClr val="bg2">
                  <a:alpha val="10000"/>
                </a:schemeClr>
              </a:gs>
            </a:gsLst>
            <a:path path="circle">
              <a:fillToRect l="100000" t="100000"/>
            </a:path>
          </a:gradFill>
          <a:effectLst>
            <a:softEdge rad="190500"/>
          </a:effectLst>
        </p:spPr>
      </p:pic>
      <p:sp>
        <p:nvSpPr>
          <p:cNvPr id="29" name="Oval 28"/>
          <p:cNvSpPr/>
          <p:nvPr/>
        </p:nvSpPr>
        <p:spPr>
          <a:xfrm>
            <a:off x="6821666" y="1971422"/>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30" y="940000"/>
            <a:ext cx="3772090" cy="3076611"/>
          </a:xfrm>
          <a:prstGeom prst="rect">
            <a:avLst/>
          </a:prstGeom>
        </p:spPr>
      </p:pic>
      <mc:AlternateContent xmlns:mc="http://schemas.openxmlformats.org/markup-compatibility/2006" xmlns:a14="http://schemas.microsoft.com/office/drawing/2010/main">
        <mc:Choice Requires="a14">
          <p:sp>
            <p:nvSpPr>
              <p:cNvPr id="27" name="TextBox 26"/>
              <p:cNvSpPr txBox="1"/>
              <p:nvPr/>
            </p:nvSpPr>
            <p:spPr>
              <a:xfrm>
                <a:off x="-184982" y="3995791"/>
                <a:ext cx="1569965"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a:rPr>
                          </m:ctrlPr>
                        </m:sSubPr>
                        <m:e>
                          <m:r>
                            <a:rPr lang="en-US" i="1">
                              <a:latin typeface="Cambria Math"/>
                              <a:ea typeface="Cambria Math"/>
                            </a:rPr>
                            <m:t>𝜈</m:t>
                          </m:r>
                        </m:e>
                        <m:sub>
                          <m:r>
                            <a:rPr lang="en-US" b="0" i="1" smtClean="0">
                              <a:latin typeface="Cambria Math"/>
                              <a:ea typeface="Cambria Math"/>
                            </a:rPr>
                            <m:t>𝑐</m:t>
                          </m:r>
                        </m:sub>
                      </m:sSub>
                      <m:r>
                        <a:rPr lang="en-US" b="0" i="1" smtClean="0">
                          <a:latin typeface="Cambria Math"/>
                          <a:ea typeface="Cambria Math"/>
                        </a:rPr>
                        <m:t>=</m:t>
                      </m:r>
                      <m:f>
                        <m:fPr>
                          <m:ctrlPr>
                            <a:rPr lang="en-US" b="0" i="1" smtClean="0">
                              <a:latin typeface="Cambria Math" panose="02040503050406030204" pitchFamily="18" charset="0"/>
                              <a:ea typeface="Cambria Math"/>
                            </a:rPr>
                          </m:ctrlPr>
                        </m:fPr>
                        <m:num>
                          <m:r>
                            <a:rPr lang="en-US" b="0" i="1" smtClean="0">
                              <a:latin typeface="Cambria Math"/>
                              <a:ea typeface="Cambria Math"/>
                            </a:rPr>
                            <m:t>𝑞𝐵</m:t>
                          </m:r>
                        </m:num>
                        <m:den>
                          <m:r>
                            <a:rPr lang="en-US" b="0" i="1" smtClean="0">
                              <a:latin typeface="Cambria Math"/>
                              <a:ea typeface="Cambria Math"/>
                            </a:rPr>
                            <m:t>2</m:t>
                          </m:r>
                          <m:r>
                            <a:rPr lang="en-US" b="0" i="1" smtClean="0">
                              <a:latin typeface="Cambria Math"/>
                              <a:ea typeface="Cambria Math"/>
                            </a:rPr>
                            <m:t>𝜋</m:t>
                          </m:r>
                          <m:r>
                            <a:rPr lang="en-US" b="0" i="1" smtClean="0">
                              <a:latin typeface="Cambria Math"/>
                              <a:ea typeface="Cambria Math"/>
                            </a:rPr>
                            <m:t> </m:t>
                          </m:r>
                          <m:r>
                            <a:rPr lang="en-US" b="0" i="1" smtClean="0">
                              <a:latin typeface="Cambria Math"/>
                              <a:ea typeface="Cambria Math"/>
                            </a:rPr>
                            <m:t>𝑚</m:t>
                          </m:r>
                        </m:den>
                      </m:f>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184982" y="3995791"/>
                <a:ext cx="1569965" cy="610936"/>
              </a:xfrm>
              <a:prstGeom prst="rect">
                <a:avLst/>
              </a:prstGeom>
              <a:blipFill rotWithShape="0">
                <a:blip r:embed="rId4"/>
                <a:stretch>
                  <a:fillRect/>
                </a:stretch>
              </a:blipFill>
            </p:spPr>
            <p:txBody>
              <a:bodyPr/>
              <a:lstStyle/>
              <a:p>
                <a:r>
                  <a:rPr lang="de-DE">
                    <a:noFill/>
                  </a:rPr>
                  <a:t> </a:t>
                </a:r>
              </a:p>
            </p:txBody>
          </p:sp>
        </mc:Fallback>
      </mc:AlternateContent>
      <p:sp>
        <p:nvSpPr>
          <p:cNvPr id="33"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smtClean="0">
                <a:solidFill>
                  <a:srgbClr val="0033CC"/>
                </a:solidFill>
              </a:rPr>
              <a:t>Tools </a:t>
            </a:r>
            <a:r>
              <a:rPr lang="de-DE" sz="4300" dirty="0" err="1" smtClean="0">
                <a:solidFill>
                  <a:srgbClr val="0033CC"/>
                </a:solidFill>
              </a:rPr>
              <a:t>of</a:t>
            </a:r>
            <a:r>
              <a:rPr lang="de-DE" sz="4300" dirty="0" smtClean="0">
                <a:solidFill>
                  <a:srgbClr val="0033CC"/>
                </a:solidFill>
              </a:rPr>
              <a:t> ISOLTRAP</a:t>
            </a:r>
            <a:endParaRPr lang="de-DE" sz="4300" dirty="0">
              <a:solidFill>
                <a:srgbClr val="0033CC"/>
              </a:solidFill>
            </a:endParaRPr>
          </a:p>
        </p:txBody>
      </p:sp>
    </p:spTree>
    <p:extLst>
      <p:ext uri="{BB962C8B-B14F-4D97-AF65-F5344CB8AC3E}">
        <p14:creationId xmlns:p14="http://schemas.microsoft.com/office/powerpoint/2010/main" val="3160022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pieren 35"/>
          <p:cNvGrpSpPr/>
          <p:nvPr/>
        </p:nvGrpSpPr>
        <p:grpSpPr>
          <a:xfrm>
            <a:off x="972579" y="0"/>
            <a:ext cx="8207933" cy="6781800"/>
            <a:chOff x="972579" y="0"/>
            <a:chExt cx="8207933" cy="6781800"/>
          </a:xfrm>
        </p:grpSpPr>
        <p:grpSp>
          <p:nvGrpSpPr>
            <p:cNvPr id="37" name="Gruppieren 36"/>
            <p:cNvGrpSpPr/>
            <p:nvPr/>
          </p:nvGrpSpPr>
          <p:grpSpPr>
            <a:xfrm>
              <a:off x="972579" y="0"/>
              <a:ext cx="8207933" cy="6781800"/>
              <a:chOff x="972579" y="0"/>
              <a:chExt cx="8207933" cy="6781800"/>
            </a:xfrm>
          </p:grpSpPr>
          <p:pic>
            <p:nvPicPr>
              <p:cNvPr id="41"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579" y="704333"/>
                <a:ext cx="8207933" cy="6077467"/>
              </a:xfrm>
              <a:prstGeom prst="rect">
                <a:avLst/>
              </a:prstGeom>
            </p:spPr>
          </p:pic>
          <p:sp>
            <p:nvSpPr>
              <p:cNvPr id="42" name="Rechteck 41"/>
              <p:cNvSpPr/>
              <p:nvPr/>
            </p:nvSpPr>
            <p:spPr>
              <a:xfrm>
                <a:off x="5024135" y="0"/>
                <a:ext cx="4077417"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p:cNvSpPr/>
              <p:nvPr/>
            </p:nvSpPr>
            <p:spPr>
              <a:xfrm>
                <a:off x="5176535" y="152400"/>
                <a:ext cx="1555705"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9" name="Rechteck 38"/>
            <p:cNvSpPr/>
            <p:nvPr/>
          </p:nvSpPr>
          <p:spPr>
            <a:xfrm>
              <a:off x="6084168" y="4293096"/>
              <a:ext cx="11521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Rectangle 16"/>
          <p:cNvSpPr/>
          <p:nvPr/>
        </p:nvSpPr>
        <p:spPr>
          <a:xfrm>
            <a:off x="4030457" y="2630083"/>
            <a:ext cx="1754839" cy="738664"/>
          </a:xfrm>
          <a:prstGeom prst="rect">
            <a:avLst/>
          </a:prstGeom>
          <a:solidFill>
            <a:schemeClr val="accent1">
              <a:lumMod val="20000"/>
              <a:lumOff val="80000"/>
            </a:schemeClr>
          </a:solidFill>
        </p:spPr>
        <p:txBody>
          <a:bodyPr wrap="none">
            <a:spAutoFit/>
          </a:bodyPr>
          <a:lstStyle/>
          <a:p>
            <a:pPr algn="just"/>
            <a:r>
              <a:rPr lang="en-US" sz="1400" b="1" dirty="0" smtClean="0">
                <a:solidFill>
                  <a:schemeClr val="accent1">
                    <a:lumMod val="75000"/>
                  </a:schemeClr>
                </a:solidFill>
              </a:rPr>
              <a:t>Beam purification: </a:t>
            </a:r>
          </a:p>
          <a:p>
            <a:pPr algn="just"/>
            <a:r>
              <a:rPr lang="en-US" sz="1400" b="1" dirty="0" smtClean="0"/>
              <a:t>200-300 ms trapping </a:t>
            </a:r>
          </a:p>
          <a:p>
            <a:pPr algn="just"/>
            <a:r>
              <a:rPr lang="en-US" sz="1400" b="1" dirty="0" smtClean="0"/>
              <a:t>for m/</a:t>
            </a:r>
            <a:r>
              <a:rPr lang="el-GR" sz="1400" b="1" dirty="0"/>
              <a:t>Δ</a:t>
            </a:r>
            <a:r>
              <a:rPr lang="en-US" sz="1400" b="1" dirty="0"/>
              <a:t>m =</a:t>
            </a:r>
            <a:r>
              <a:rPr lang="en-US" sz="1400" b="1" dirty="0" smtClean="0"/>
              <a:t>10</a:t>
            </a:r>
            <a:r>
              <a:rPr lang="en-US" sz="1400" b="1" baseline="30000" dirty="0" smtClean="0"/>
              <a:t>4</a:t>
            </a:r>
            <a:r>
              <a:rPr lang="en-US" sz="1400" b="1" dirty="0" smtClean="0"/>
              <a:t>-10</a:t>
            </a:r>
            <a:r>
              <a:rPr lang="en-US" sz="1400" b="1" baseline="30000" dirty="0" smtClean="0"/>
              <a:t>5</a:t>
            </a:r>
            <a:endParaRPr lang="en-GB" sz="1400" b="1" dirty="0"/>
          </a:p>
        </p:txBody>
      </p:sp>
      <p:sp>
        <p:nvSpPr>
          <p:cNvPr id="22" name="Rectangle 21"/>
          <p:cNvSpPr/>
          <p:nvPr/>
        </p:nvSpPr>
        <p:spPr>
          <a:xfrm>
            <a:off x="4022569" y="1694000"/>
            <a:ext cx="1754839" cy="738664"/>
          </a:xfrm>
          <a:prstGeom prst="rect">
            <a:avLst/>
          </a:prstGeom>
          <a:solidFill>
            <a:schemeClr val="accent1">
              <a:lumMod val="20000"/>
              <a:lumOff val="80000"/>
            </a:schemeClr>
          </a:solidFill>
        </p:spPr>
        <p:txBody>
          <a:bodyPr wrap="square">
            <a:spAutoFit/>
          </a:bodyPr>
          <a:lstStyle/>
          <a:p>
            <a:pPr algn="just"/>
            <a:r>
              <a:rPr lang="en-US" sz="1400" b="1" dirty="0" smtClean="0">
                <a:solidFill>
                  <a:schemeClr val="accent1">
                    <a:lumMod val="75000"/>
                  </a:schemeClr>
                </a:solidFill>
              </a:rPr>
              <a:t>Beam purification: </a:t>
            </a:r>
          </a:p>
          <a:p>
            <a:pPr algn="just"/>
            <a:r>
              <a:rPr lang="en-US" sz="1400" b="1" dirty="0" smtClean="0"/>
              <a:t>1 s trapping for </a:t>
            </a:r>
          </a:p>
          <a:p>
            <a:pPr algn="just"/>
            <a:r>
              <a:rPr lang="en-US" sz="1400" b="1" dirty="0" smtClean="0"/>
              <a:t>m/</a:t>
            </a:r>
            <a:r>
              <a:rPr lang="el-GR" sz="1400" b="1" dirty="0"/>
              <a:t>Δ</a:t>
            </a:r>
            <a:r>
              <a:rPr lang="en-US" sz="1400" b="1" dirty="0"/>
              <a:t>m =</a:t>
            </a:r>
            <a:r>
              <a:rPr lang="en-US" sz="1400" b="1" dirty="0" smtClean="0"/>
              <a:t>10</a:t>
            </a:r>
            <a:r>
              <a:rPr lang="en-US" sz="1400" b="1" baseline="30000" dirty="0" smtClean="0"/>
              <a:t>5</a:t>
            </a:r>
            <a:r>
              <a:rPr lang="en-US" sz="1400" b="1" dirty="0" smtClean="0"/>
              <a:t>-10</a:t>
            </a:r>
            <a:r>
              <a:rPr lang="en-US" sz="1400" b="1" baseline="30000" dirty="0"/>
              <a:t>6</a:t>
            </a:r>
            <a:endParaRPr lang="en-GB" sz="1400" b="1" dirty="0"/>
          </a:p>
        </p:txBody>
      </p:sp>
      <p:sp>
        <p:nvSpPr>
          <p:cNvPr id="25" name="Rectangle 24"/>
          <p:cNvSpPr/>
          <p:nvPr/>
        </p:nvSpPr>
        <p:spPr>
          <a:xfrm>
            <a:off x="2439891" y="867430"/>
            <a:ext cx="3337517" cy="523220"/>
          </a:xfrm>
          <a:prstGeom prst="rect">
            <a:avLst/>
          </a:prstGeom>
          <a:solidFill>
            <a:srgbClr val="00B050">
              <a:alpha val="25000"/>
            </a:srgbClr>
          </a:solidFill>
        </p:spPr>
        <p:txBody>
          <a:bodyPr wrap="none">
            <a:spAutoFit/>
          </a:bodyPr>
          <a:lstStyle/>
          <a:p>
            <a:r>
              <a:rPr lang="en-US" sz="1400" b="1" dirty="0" smtClean="0">
                <a:solidFill>
                  <a:srgbClr val="00B050"/>
                </a:solidFill>
              </a:rPr>
              <a:t>Measurement of cyclotron frequency: </a:t>
            </a:r>
          </a:p>
          <a:p>
            <a:pPr algn="just"/>
            <a:r>
              <a:rPr lang="en-US" sz="1400" b="1" dirty="0" smtClean="0"/>
              <a:t>100 ms – 1 s trapping for </a:t>
            </a:r>
            <a:r>
              <a:rPr lang="el-GR" sz="1400" b="1" dirty="0" smtClean="0">
                <a:latin typeface="Calibri"/>
              </a:rPr>
              <a:t>σ</a:t>
            </a:r>
            <a:r>
              <a:rPr lang="en-GB" sz="1400" b="1" baseline="-25000" dirty="0" smtClean="0">
                <a:latin typeface="Calibri"/>
              </a:rPr>
              <a:t>m</a:t>
            </a:r>
            <a:r>
              <a:rPr lang="en-GB" sz="1400" b="1" dirty="0" smtClean="0">
                <a:latin typeface="Calibri"/>
              </a:rPr>
              <a:t>/m = 10</a:t>
            </a:r>
            <a:r>
              <a:rPr lang="en-GB" sz="1400" b="1" baseline="30000" dirty="0" smtClean="0">
                <a:latin typeface="Calibri"/>
              </a:rPr>
              <a:t>-6</a:t>
            </a:r>
            <a:r>
              <a:rPr lang="en-GB" sz="1400" b="1" dirty="0" smtClean="0"/>
              <a:t>-10</a:t>
            </a:r>
            <a:r>
              <a:rPr lang="en-GB" sz="1400" b="1" baseline="30000" dirty="0" smtClean="0"/>
              <a:t>-8</a:t>
            </a:r>
            <a:r>
              <a:rPr lang="en-GB" sz="1400" b="1" dirty="0" smtClean="0">
                <a:latin typeface="Calibri"/>
              </a:rPr>
              <a:t> </a:t>
            </a:r>
            <a:r>
              <a:rPr lang="en-US" sz="1400" b="1" dirty="0" smtClean="0"/>
              <a:t> </a:t>
            </a:r>
            <a:endParaRPr lang="en-GB" sz="1400" b="1" dirty="0"/>
          </a:p>
        </p:txBody>
      </p:sp>
      <p:sp>
        <p:nvSpPr>
          <p:cNvPr id="32" name="Oval 31"/>
          <p:cNvSpPr/>
          <p:nvPr/>
        </p:nvSpPr>
        <p:spPr>
          <a:xfrm>
            <a:off x="6856411" y="3400425"/>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6818312" y="1981200"/>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p:cNvCxnSpPr/>
          <p:nvPr/>
        </p:nvCxnSpPr>
        <p:spPr>
          <a:xfrm flipH="1" flipV="1">
            <a:off x="5877633" y="2132856"/>
            <a:ext cx="1093081" cy="1151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5785296" y="1268760"/>
            <a:ext cx="1185416" cy="979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2" idx="1"/>
          </p:cNvCxnSpPr>
          <p:nvPr/>
        </p:nvCxnSpPr>
        <p:spPr>
          <a:xfrm flipH="1" flipV="1">
            <a:off x="5877633" y="3244922"/>
            <a:ext cx="1268918" cy="322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760912" y="5105400"/>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180746" y="3559254"/>
            <a:ext cx="1608967" cy="738664"/>
          </a:xfrm>
          <a:prstGeom prst="rect">
            <a:avLst/>
          </a:prstGeom>
          <a:solidFill>
            <a:schemeClr val="accent1">
              <a:lumMod val="20000"/>
              <a:lumOff val="80000"/>
            </a:schemeClr>
          </a:solidFill>
        </p:spPr>
        <p:txBody>
          <a:bodyPr wrap="none">
            <a:spAutoFit/>
          </a:bodyPr>
          <a:lstStyle/>
          <a:p>
            <a:pPr algn="just"/>
            <a:r>
              <a:rPr lang="en-US" sz="1400" b="1" dirty="0" smtClean="0">
                <a:solidFill>
                  <a:schemeClr val="accent1">
                    <a:lumMod val="75000"/>
                  </a:schemeClr>
                </a:solidFill>
              </a:rPr>
              <a:t>Beam purification: </a:t>
            </a:r>
          </a:p>
          <a:p>
            <a:pPr algn="just"/>
            <a:r>
              <a:rPr lang="en-US" sz="1400" b="1" dirty="0" smtClean="0"/>
              <a:t>30 ms trapping </a:t>
            </a:r>
          </a:p>
          <a:p>
            <a:pPr algn="just"/>
            <a:r>
              <a:rPr lang="en-US" sz="1400" b="1" dirty="0" smtClean="0"/>
              <a:t>for m/</a:t>
            </a:r>
            <a:r>
              <a:rPr lang="el-GR" sz="1400" b="1" dirty="0"/>
              <a:t>Δ</a:t>
            </a:r>
            <a:r>
              <a:rPr lang="en-US" sz="1400" b="1" dirty="0"/>
              <a:t>m </a:t>
            </a:r>
            <a:r>
              <a:rPr lang="en-US" sz="1400" b="1" dirty="0" smtClean="0"/>
              <a:t>=</a:t>
            </a:r>
            <a:r>
              <a:rPr lang="en-US" sz="1400" b="1" dirty="0"/>
              <a:t> </a:t>
            </a:r>
            <a:r>
              <a:rPr lang="en-US" sz="1400" b="1" dirty="0" smtClean="0"/>
              <a:t>10</a:t>
            </a:r>
            <a:r>
              <a:rPr lang="en-US" sz="1400" b="1" baseline="30000" dirty="0" smtClean="0"/>
              <a:t>5</a:t>
            </a:r>
            <a:endParaRPr lang="en-GB" sz="1400" b="1" dirty="0"/>
          </a:p>
        </p:txBody>
      </p:sp>
      <p:cxnSp>
        <p:nvCxnSpPr>
          <p:cNvPr id="18" name="Straight Arrow Connector 17"/>
          <p:cNvCxnSpPr/>
          <p:nvPr/>
        </p:nvCxnSpPr>
        <p:spPr>
          <a:xfrm flipH="1" flipV="1">
            <a:off x="5129336" y="4437112"/>
            <a:ext cx="241177" cy="744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 Placeholder 4"/>
          <p:cNvSpPr txBox="1">
            <a:spLocks/>
          </p:cNvSpPr>
          <p:nvPr/>
        </p:nvSpPr>
        <p:spPr>
          <a:xfrm>
            <a:off x="2" y="5949280"/>
            <a:ext cx="3767408" cy="504056"/>
          </a:xfrm>
          <a:prstGeom prst="rect">
            <a:avLst/>
          </a:prstGeom>
        </p:spPr>
        <p:txBody>
          <a:bodyPr vert="horz" lIns="91440" tIns="45720" rIns="91440" bIns="45720" rtlCol="0">
            <a:noAutofit/>
          </a:bodyPr>
          <a:lstStyle/>
          <a:p>
            <a:pPr marL="342900" indent="-342900">
              <a:defRPr/>
            </a:pPr>
            <a:r>
              <a:rPr lang="de-DE" sz="1000" dirty="0" smtClean="0">
                <a:latin typeface="+mj-lt"/>
              </a:rPr>
              <a:t>F</a:t>
            </a:r>
            <a:r>
              <a:rPr lang="de-DE" sz="1000" dirty="0">
                <a:latin typeface="+mj-lt"/>
              </a:rPr>
              <a:t>. Herfurth </a:t>
            </a:r>
            <a:r>
              <a:rPr lang="de-DE" sz="1000" i="1" dirty="0">
                <a:latin typeface="+mj-lt"/>
              </a:rPr>
              <a:t>et al.</a:t>
            </a:r>
            <a:r>
              <a:rPr lang="de-DE" sz="1000" dirty="0">
                <a:latin typeface="+mj-lt"/>
              </a:rPr>
              <a:t>, </a:t>
            </a:r>
            <a:r>
              <a:rPr lang="en-US" sz="1000" dirty="0">
                <a:latin typeface="+mj-lt"/>
              </a:rPr>
              <a:t>NIM A </a:t>
            </a:r>
            <a:r>
              <a:rPr lang="en-US" sz="1000" b="1" dirty="0">
                <a:latin typeface="+mj-lt"/>
              </a:rPr>
              <a:t>469</a:t>
            </a:r>
            <a:r>
              <a:rPr lang="en-US" sz="1000" dirty="0">
                <a:latin typeface="+mj-lt"/>
              </a:rPr>
              <a:t>, 254 (2001</a:t>
            </a:r>
            <a:r>
              <a:rPr lang="en-US" sz="1000" dirty="0" smtClean="0">
                <a:latin typeface="+mj-lt"/>
              </a:rPr>
              <a:t>).</a:t>
            </a:r>
          </a:p>
          <a:p>
            <a:pPr marL="342900" lvl="0" indent="-342900">
              <a:defRPr/>
            </a:pPr>
            <a:r>
              <a:rPr lang="en-US" sz="1000" dirty="0" smtClean="0"/>
              <a:t>R</a:t>
            </a:r>
            <a:r>
              <a:rPr lang="en-US" sz="1000" dirty="0"/>
              <a:t>. N. Wolf </a:t>
            </a:r>
            <a:r>
              <a:rPr lang="en-US" sz="1000" i="1" dirty="0">
                <a:solidFill>
                  <a:srgbClr val="000000"/>
                </a:solidFill>
                <a:cs typeface="Calibri" pitchFamily="34" charset="0"/>
              </a:rPr>
              <a:t>et al.</a:t>
            </a:r>
            <a:r>
              <a:rPr lang="en-US" sz="1000" dirty="0">
                <a:solidFill>
                  <a:srgbClr val="000000"/>
                </a:solidFill>
                <a:cs typeface="Calibri" pitchFamily="34" charset="0"/>
              </a:rPr>
              <a:t>,</a:t>
            </a:r>
            <a:r>
              <a:rPr lang="en-US" sz="1000" dirty="0"/>
              <a:t> </a:t>
            </a:r>
            <a:r>
              <a:rPr lang="en-US" sz="1000" dirty="0">
                <a:solidFill>
                  <a:srgbClr val="000000"/>
                </a:solidFill>
                <a:latin typeface="Calibri" pitchFamily="34" charset="0"/>
                <a:cs typeface="Calibri" pitchFamily="34" charset="0"/>
              </a:rPr>
              <a:t>Int. J. Mass  Spectrom </a:t>
            </a:r>
            <a:r>
              <a:rPr lang="en-US" sz="1000" b="1" dirty="0" smtClean="0"/>
              <a:t>313</a:t>
            </a:r>
            <a:r>
              <a:rPr lang="en-US" sz="1000" dirty="0"/>
              <a:t>, 8 (2012</a:t>
            </a:r>
            <a:r>
              <a:rPr lang="en-US" sz="1000" dirty="0" smtClean="0"/>
              <a:t>).</a:t>
            </a:r>
          </a:p>
          <a:p>
            <a:pPr marL="342900" indent="-342900">
              <a:defRPr/>
            </a:pPr>
            <a:r>
              <a:rPr lang="de-DE" sz="1000" dirty="0"/>
              <a:t>G. Savard  </a:t>
            </a:r>
            <a:r>
              <a:rPr lang="de-DE" sz="1000" i="1" dirty="0"/>
              <a:t>et al.</a:t>
            </a:r>
            <a:r>
              <a:rPr lang="de-DE" sz="1000" dirty="0"/>
              <a:t>, </a:t>
            </a:r>
            <a:r>
              <a:rPr lang="en-US" sz="1000" dirty="0"/>
              <a:t>Phys. </a:t>
            </a:r>
            <a:r>
              <a:rPr lang="en-US" sz="1000" dirty="0" err="1"/>
              <a:t>Lett</a:t>
            </a:r>
            <a:r>
              <a:rPr lang="en-US" sz="1000" dirty="0"/>
              <a:t>. A </a:t>
            </a:r>
            <a:r>
              <a:rPr lang="en-US" sz="1000" b="1" dirty="0"/>
              <a:t>158</a:t>
            </a:r>
            <a:r>
              <a:rPr lang="en-US" sz="1000" dirty="0"/>
              <a:t>, 247 (1991</a:t>
            </a:r>
            <a:r>
              <a:rPr lang="en-US" sz="1000" dirty="0" smtClean="0"/>
              <a:t>). </a:t>
            </a:r>
          </a:p>
          <a:p>
            <a:pPr marL="342900" indent="-342900">
              <a:defRPr/>
            </a:pPr>
            <a:r>
              <a:rPr lang="en-US" sz="1000" dirty="0">
                <a:solidFill>
                  <a:srgbClr val="000000"/>
                </a:solidFill>
                <a:latin typeface="Calibri" pitchFamily="34" charset="0"/>
                <a:cs typeface="Calibri" pitchFamily="34" charset="0"/>
              </a:rPr>
              <a:t>M. </a:t>
            </a:r>
            <a:r>
              <a:rPr lang="en-US" sz="1000" dirty="0" err="1">
                <a:solidFill>
                  <a:srgbClr val="000000"/>
                </a:solidFill>
                <a:latin typeface="Calibri" pitchFamily="34" charset="0"/>
                <a:cs typeface="Calibri" pitchFamily="34" charset="0"/>
              </a:rPr>
              <a:t>König</a:t>
            </a:r>
            <a:r>
              <a:rPr lang="en-US" sz="1000" dirty="0">
                <a:solidFill>
                  <a:srgbClr val="000000"/>
                </a:solidFill>
                <a:latin typeface="Calibri" pitchFamily="34" charset="0"/>
                <a:cs typeface="Calibri" pitchFamily="34" charset="0"/>
              </a:rPr>
              <a:t> </a:t>
            </a:r>
            <a:r>
              <a:rPr lang="en-US" sz="1000" i="1" dirty="0">
                <a:solidFill>
                  <a:srgbClr val="000000"/>
                </a:solidFill>
                <a:latin typeface="Calibri" pitchFamily="34" charset="0"/>
                <a:cs typeface="Calibri" pitchFamily="34" charset="0"/>
              </a:rPr>
              <a:t>et al.</a:t>
            </a:r>
            <a:r>
              <a:rPr lang="en-US" sz="1000" dirty="0">
                <a:solidFill>
                  <a:srgbClr val="000000"/>
                </a:solidFill>
                <a:latin typeface="Calibri" pitchFamily="34" charset="0"/>
                <a:cs typeface="Calibri" pitchFamily="34" charset="0"/>
              </a:rPr>
              <a:t>, Int. J. Mass  Spectrom. </a:t>
            </a:r>
            <a:r>
              <a:rPr lang="en-US" sz="1000" b="1" dirty="0">
                <a:solidFill>
                  <a:srgbClr val="000000"/>
                </a:solidFill>
                <a:latin typeface="Calibri" pitchFamily="34" charset="0"/>
                <a:cs typeface="Calibri" pitchFamily="34" charset="0"/>
              </a:rPr>
              <a:t>142</a:t>
            </a:r>
            <a:r>
              <a:rPr lang="en-US" sz="1000" dirty="0">
                <a:solidFill>
                  <a:srgbClr val="000000"/>
                </a:solidFill>
                <a:latin typeface="Calibri" pitchFamily="34" charset="0"/>
                <a:cs typeface="Calibri" pitchFamily="34" charset="0"/>
              </a:rPr>
              <a:t>, 95 (1995</a:t>
            </a:r>
            <a:r>
              <a:rPr lang="en-US" sz="1000" dirty="0" smtClean="0">
                <a:solidFill>
                  <a:srgbClr val="000000"/>
                </a:solidFill>
                <a:latin typeface="Calibri" pitchFamily="34" charset="0"/>
                <a:cs typeface="Calibri" pitchFamily="34" charset="0"/>
              </a:rPr>
              <a:t>).</a:t>
            </a:r>
            <a:endParaRPr lang="en-US" sz="1000" dirty="0">
              <a:solidFill>
                <a:srgbClr val="000000"/>
              </a:solidFill>
              <a:latin typeface="Calibri" pitchFamily="34" charset="0"/>
              <a:cs typeface="Calibri" pitchFamily="34" charset="0"/>
            </a:endParaRPr>
          </a:p>
          <a:p>
            <a:pPr marL="342900" indent="-342900">
              <a:defRPr/>
            </a:pPr>
            <a:endParaRPr lang="en-US" sz="1000" dirty="0"/>
          </a:p>
          <a:p>
            <a:pPr marL="342900" lvl="0" indent="-342900">
              <a:defRPr/>
            </a:pPr>
            <a:endParaRPr lang="en-US" sz="1000" dirty="0">
              <a:solidFill>
                <a:srgbClr val="000000"/>
              </a:solidFill>
              <a:cs typeface="Calibri" pitchFamily="34" charset="0"/>
            </a:endParaRPr>
          </a:p>
          <a:p>
            <a:pPr marL="342900" indent="-342900">
              <a:defRPr/>
            </a:pPr>
            <a:endParaRPr lang="en-US" sz="1000" dirty="0">
              <a:solidFill>
                <a:srgbClr val="000000"/>
              </a:solidFill>
              <a:latin typeface="Calibri" pitchFamily="34" charset="0"/>
              <a:cs typeface="Calibri" pitchFamily="34" charset="0"/>
            </a:endParaRPr>
          </a:p>
          <a:p>
            <a:pPr marL="342900" indent="-342900">
              <a:defRPr/>
            </a:pPr>
            <a:endParaRPr lang="en-US" sz="1000" dirty="0">
              <a:latin typeface="+mj-lt"/>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mj-lt"/>
              <a:cs typeface="Calibri"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mj-lt"/>
              <a:cs typeface="Calibri"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j-lt"/>
            </a:endParaRPr>
          </a:p>
        </p:txBody>
      </p:sp>
      <p:sp>
        <p:nvSpPr>
          <p:cNvPr id="20" name="Text Placeholder 4"/>
          <p:cNvSpPr txBox="1">
            <a:spLocks/>
          </p:cNvSpPr>
          <p:nvPr/>
        </p:nvSpPr>
        <p:spPr>
          <a:xfrm>
            <a:off x="2874377" y="6318230"/>
            <a:ext cx="3384376" cy="243129"/>
          </a:xfrm>
          <a:prstGeom prst="rect">
            <a:avLst/>
          </a:prstGeom>
        </p:spPr>
        <p:txBody>
          <a:bodyPr vert="horz" lIns="91440" tIns="45720" rIns="91440" bIns="45720" rtlCol="0">
            <a:noAutofit/>
          </a:bodyPr>
          <a:lstStyle/>
          <a:p>
            <a:pPr lvl="0"/>
            <a:endParaRPr kumimoji="0" lang="en-US" sz="1000" b="0" i="0" u="none" strike="noStrike" kern="1200" cap="none" spc="0" normalizeH="0" baseline="0" noProof="0" dirty="0" smtClean="0">
              <a:ln>
                <a:noFill/>
              </a:ln>
              <a:solidFill>
                <a:schemeClr val="tx1"/>
              </a:solidFill>
              <a:effectLst/>
              <a:uLnTx/>
              <a:uFillTx/>
              <a:latin typeface="+mj-lt"/>
            </a:endParaRPr>
          </a:p>
        </p:txBody>
      </p:sp>
      <p:sp>
        <p:nvSpPr>
          <p:cNvPr id="30" name="Textfeld 5"/>
          <p:cNvSpPr txBox="1"/>
          <p:nvPr/>
        </p:nvSpPr>
        <p:spPr>
          <a:xfrm>
            <a:off x="8719630" y="6505599"/>
            <a:ext cx="316866" cy="307777"/>
          </a:xfrm>
          <a:prstGeom prst="rect">
            <a:avLst/>
          </a:prstGeom>
          <a:noFill/>
        </p:spPr>
        <p:txBody>
          <a:bodyPr wrap="square" rtlCol="0">
            <a:spAutoFit/>
          </a:bodyPr>
          <a:lstStyle/>
          <a:p>
            <a:r>
              <a:rPr lang="en-US" sz="1400" dirty="0" smtClean="0">
                <a:solidFill>
                  <a:srgbClr val="0070C0"/>
                </a:solidFill>
              </a:rPr>
              <a:t>2</a:t>
            </a:r>
            <a:endParaRPr lang="en-US" sz="1400" dirty="0">
              <a:solidFill>
                <a:srgbClr val="0070C0"/>
              </a:solidFill>
            </a:endParaRPr>
          </a:p>
        </p:txBody>
      </p:sp>
      <p:sp>
        <p:nvSpPr>
          <p:cNvPr id="31"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
        <p:nvSpPr>
          <p:cNvPr id="3" name="Rectangle 2"/>
          <p:cNvSpPr/>
          <p:nvPr/>
        </p:nvSpPr>
        <p:spPr>
          <a:xfrm>
            <a:off x="-13063" y="736241"/>
            <a:ext cx="9505056" cy="721053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2989067" y="4279329"/>
            <a:ext cx="2383358" cy="369332"/>
          </a:xfrm>
          <a:prstGeom prst="rect">
            <a:avLst/>
          </a:prstGeom>
          <a:noFill/>
        </p:spPr>
        <p:txBody>
          <a:bodyPr wrap="square" rtlCol="0">
            <a:spAutoFit/>
          </a:bodyPr>
          <a:lstStyle/>
          <a:p>
            <a:r>
              <a:rPr lang="en-US" b="1" dirty="0" smtClean="0">
                <a:solidFill>
                  <a:srgbClr val="FF0000"/>
                </a:solidFill>
              </a:rPr>
              <a:t>First ToF-ICR of </a:t>
            </a:r>
            <a:r>
              <a:rPr lang="en-US" b="1" baseline="30000" dirty="0" smtClean="0">
                <a:solidFill>
                  <a:srgbClr val="FF0000"/>
                </a:solidFill>
              </a:rPr>
              <a:t>130</a:t>
            </a:r>
            <a:r>
              <a:rPr lang="en-US" b="1" dirty="0" smtClean="0">
                <a:solidFill>
                  <a:srgbClr val="FF0000"/>
                </a:solidFill>
              </a:rPr>
              <a:t>Cd</a:t>
            </a:r>
            <a:r>
              <a:rPr lang="en-US" b="1" baseline="30000" dirty="0" smtClean="0">
                <a:solidFill>
                  <a:srgbClr val="FF0000"/>
                </a:solidFill>
              </a:rPr>
              <a:t>+</a:t>
            </a:r>
            <a:endParaRPr lang="en-US" b="1" baseline="30000" dirty="0">
              <a:solidFill>
                <a:srgbClr val="FF0000"/>
              </a:solidFill>
            </a:endParaRPr>
          </a:p>
        </p:txBody>
      </p:sp>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l="57889" t="14300" r="1984" b="58450"/>
          <a:stretch/>
        </p:blipFill>
        <p:spPr>
          <a:xfrm>
            <a:off x="5723103" y="1565502"/>
            <a:ext cx="3293639" cy="1656184"/>
          </a:xfrm>
          <a:prstGeom prst="rect">
            <a:avLst/>
          </a:prstGeom>
          <a:gradFill>
            <a:gsLst>
              <a:gs pos="0">
                <a:schemeClr val="bg1"/>
              </a:gs>
              <a:gs pos="100000">
                <a:schemeClr val="bg2">
                  <a:alpha val="10000"/>
                </a:schemeClr>
              </a:gs>
            </a:gsLst>
            <a:path path="circle">
              <a:fillToRect l="100000" t="100000"/>
            </a:path>
          </a:gradFill>
          <a:effectLst>
            <a:softEdge rad="190500"/>
          </a:effectLst>
        </p:spPr>
      </p:pic>
      <p:sp>
        <p:nvSpPr>
          <p:cNvPr id="29" name="Oval 28"/>
          <p:cNvSpPr/>
          <p:nvPr/>
        </p:nvSpPr>
        <p:spPr>
          <a:xfrm>
            <a:off x="6821666" y="1971422"/>
            <a:ext cx="1981201" cy="1143000"/>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30" y="940000"/>
            <a:ext cx="3772090" cy="3076611"/>
          </a:xfrm>
          <a:prstGeom prst="rect">
            <a:avLst/>
          </a:prstGeom>
        </p:spPr>
      </p:pic>
      <mc:AlternateContent xmlns:mc="http://schemas.openxmlformats.org/markup-compatibility/2006" xmlns:a14="http://schemas.microsoft.com/office/drawing/2010/main">
        <mc:Choice Requires="a14">
          <p:sp>
            <p:nvSpPr>
              <p:cNvPr id="27" name="TextBox 26"/>
              <p:cNvSpPr txBox="1"/>
              <p:nvPr/>
            </p:nvSpPr>
            <p:spPr>
              <a:xfrm>
                <a:off x="-184982" y="3995791"/>
                <a:ext cx="1569965"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a:rPr>
                          </m:ctrlPr>
                        </m:sSubPr>
                        <m:e>
                          <m:r>
                            <a:rPr lang="en-US" i="1">
                              <a:latin typeface="Cambria Math"/>
                              <a:ea typeface="Cambria Math"/>
                            </a:rPr>
                            <m:t>𝜈</m:t>
                          </m:r>
                        </m:e>
                        <m:sub>
                          <m:r>
                            <a:rPr lang="en-US" b="0" i="1" smtClean="0">
                              <a:latin typeface="Cambria Math"/>
                              <a:ea typeface="Cambria Math"/>
                            </a:rPr>
                            <m:t>𝑐</m:t>
                          </m:r>
                        </m:sub>
                      </m:sSub>
                      <m:r>
                        <a:rPr lang="en-US" b="0" i="1" smtClean="0">
                          <a:latin typeface="Cambria Math"/>
                          <a:ea typeface="Cambria Math"/>
                        </a:rPr>
                        <m:t>=</m:t>
                      </m:r>
                      <m:f>
                        <m:fPr>
                          <m:ctrlPr>
                            <a:rPr lang="en-US" b="0" i="1" smtClean="0">
                              <a:latin typeface="Cambria Math" panose="02040503050406030204" pitchFamily="18" charset="0"/>
                              <a:ea typeface="Cambria Math"/>
                            </a:rPr>
                          </m:ctrlPr>
                        </m:fPr>
                        <m:num>
                          <m:r>
                            <a:rPr lang="en-US" b="0" i="1" smtClean="0">
                              <a:latin typeface="Cambria Math"/>
                              <a:ea typeface="Cambria Math"/>
                            </a:rPr>
                            <m:t>𝑞𝐵</m:t>
                          </m:r>
                        </m:num>
                        <m:den>
                          <m:r>
                            <a:rPr lang="en-US" b="0" i="1" smtClean="0">
                              <a:latin typeface="Cambria Math"/>
                              <a:ea typeface="Cambria Math"/>
                            </a:rPr>
                            <m:t>2</m:t>
                          </m:r>
                          <m:r>
                            <a:rPr lang="en-US" b="0" i="1" smtClean="0">
                              <a:latin typeface="Cambria Math"/>
                              <a:ea typeface="Cambria Math"/>
                            </a:rPr>
                            <m:t>𝜋</m:t>
                          </m:r>
                          <m:r>
                            <a:rPr lang="en-US" b="0" i="1" smtClean="0">
                              <a:latin typeface="Cambria Math"/>
                              <a:ea typeface="Cambria Math"/>
                            </a:rPr>
                            <m:t> </m:t>
                          </m:r>
                          <m:r>
                            <a:rPr lang="en-US" b="0" i="1" smtClean="0">
                              <a:latin typeface="Cambria Math"/>
                              <a:ea typeface="Cambria Math"/>
                            </a:rPr>
                            <m:t>𝑚</m:t>
                          </m:r>
                        </m:den>
                      </m:f>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184982" y="3995791"/>
                <a:ext cx="1569965" cy="610936"/>
              </a:xfrm>
              <a:prstGeom prst="rect">
                <a:avLst/>
              </a:prstGeom>
              <a:blipFill rotWithShape="0">
                <a:blip r:embed="rId4"/>
                <a:stretch>
                  <a:fillRect/>
                </a:stretch>
              </a:blipFill>
            </p:spPr>
            <p:txBody>
              <a:bodyPr/>
              <a:lstStyle/>
              <a:p>
                <a:r>
                  <a:rPr lang="de-DE">
                    <a:noFill/>
                  </a:rPr>
                  <a:t> </a:t>
                </a:r>
              </a:p>
            </p:txBody>
          </p:sp>
        </mc:Fallback>
      </mc:AlternateContent>
      <p:sp>
        <p:nvSpPr>
          <p:cNvPr id="33"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smtClean="0">
                <a:solidFill>
                  <a:srgbClr val="0033CC"/>
                </a:solidFill>
              </a:rPr>
              <a:t>Tools </a:t>
            </a:r>
            <a:r>
              <a:rPr lang="de-DE" sz="4300" dirty="0" err="1" smtClean="0">
                <a:solidFill>
                  <a:srgbClr val="0033CC"/>
                </a:solidFill>
              </a:rPr>
              <a:t>of</a:t>
            </a:r>
            <a:r>
              <a:rPr lang="de-DE" sz="4300" dirty="0" smtClean="0">
                <a:solidFill>
                  <a:srgbClr val="0033CC"/>
                </a:solidFill>
              </a:rPr>
              <a:t> ISOLTRAP</a:t>
            </a:r>
            <a:endParaRPr lang="de-DE" sz="4300" dirty="0">
              <a:solidFill>
                <a:srgbClr val="0033CC"/>
              </a:solidFill>
            </a:endParaRPr>
          </a:p>
        </p:txBody>
      </p:sp>
      <p:pic>
        <p:nvPicPr>
          <p:cNvPr id="45" name="Grafik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4509" y="3861048"/>
            <a:ext cx="3672408" cy="2983350"/>
          </a:xfrm>
          <a:prstGeom prst="rect">
            <a:avLst/>
          </a:prstGeom>
        </p:spPr>
      </p:pic>
    </p:spTree>
    <p:extLst>
      <p:ext uri="{BB962C8B-B14F-4D97-AF65-F5344CB8AC3E}">
        <p14:creationId xmlns:p14="http://schemas.microsoft.com/office/powerpoint/2010/main" val="16064339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pieren 31"/>
          <p:cNvGrpSpPr/>
          <p:nvPr/>
        </p:nvGrpSpPr>
        <p:grpSpPr>
          <a:xfrm>
            <a:off x="972579" y="0"/>
            <a:ext cx="8207933" cy="6781800"/>
            <a:chOff x="972579" y="0"/>
            <a:chExt cx="8207933" cy="6781800"/>
          </a:xfrm>
        </p:grpSpPr>
        <p:grpSp>
          <p:nvGrpSpPr>
            <p:cNvPr id="33" name="Gruppieren 32"/>
            <p:cNvGrpSpPr/>
            <p:nvPr/>
          </p:nvGrpSpPr>
          <p:grpSpPr>
            <a:xfrm>
              <a:off x="972579" y="0"/>
              <a:ext cx="8207933" cy="6781800"/>
              <a:chOff x="972579" y="0"/>
              <a:chExt cx="8207933" cy="6781800"/>
            </a:xfrm>
          </p:grpSpPr>
          <p:pic>
            <p:nvPicPr>
              <p:cNvPr id="35"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579" y="704333"/>
                <a:ext cx="8207933" cy="6077467"/>
              </a:xfrm>
              <a:prstGeom prst="rect">
                <a:avLst/>
              </a:prstGeom>
            </p:spPr>
          </p:pic>
          <p:sp>
            <p:nvSpPr>
              <p:cNvPr id="36" name="Rechteck 35"/>
              <p:cNvSpPr/>
              <p:nvPr/>
            </p:nvSpPr>
            <p:spPr>
              <a:xfrm>
                <a:off x="5024135" y="0"/>
                <a:ext cx="4077417"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p:cNvSpPr/>
              <p:nvPr/>
            </p:nvSpPr>
            <p:spPr>
              <a:xfrm>
                <a:off x="5176535" y="152400"/>
                <a:ext cx="1555705" cy="15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4" name="Rechteck 33"/>
            <p:cNvSpPr/>
            <p:nvPr/>
          </p:nvSpPr>
          <p:spPr>
            <a:xfrm>
              <a:off x="6084168" y="4293096"/>
              <a:ext cx="11521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Text Placeholder 4"/>
          <p:cNvSpPr txBox="1">
            <a:spLocks/>
          </p:cNvSpPr>
          <p:nvPr/>
        </p:nvSpPr>
        <p:spPr>
          <a:xfrm>
            <a:off x="127382" y="6318230"/>
            <a:ext cx="3767408" cy="207415"/>
          </a:xfrm>
          <a:prstGeom prst="rect">
            <a:avLst/>
          </a:prstGeom>
        </p:spPr>
        <p:txBody>
          <a:bodyPr vert="horz" lIns="91440" tIns="45720" rIns="91440" bIns="45720" rtlCol="0">
            <a:noAutofit/>
          </a:bodyPr>
          <a:lstStyle/>
          <a:p>
            <a:pPr marL="342900" indent="-342900">
              <a:defRPr/>
            </a:pPr>
            <a:r>
              <a:rPr lang="de-DE" sz="1000" dirty="0">
                <a:latin typeface="+mj-lt"/>
              </a:rPr>
              <a:t>E. Bouquerel et al</a:t>
            </a:r>
            <a:r>
              <a:rPr lang="de-DE" sz="1000" dirty="0" smtClean="0">
                <a:latin typeface="+mj-lt"/>
              </a:rPr>
              <a:t>.,</a:t>
            </a:r>
            <a:r>
              <a:rPr lang="en-US" sz="1000" dirty="0"/>
              <a:t> </a:t>
            </a:r>
            <a:r>
              <a:rPr lang="en-US" sz="1000" dirty="0" err="1"/>
              <a:t>Nucl</a:t>
            </a:r>
            <a:r>
              <a:rPr lang="en-US" sz="1000" dirty="0"/>
              <a:t>. </a:t>
            </a:r>
            <a:r>
              <a:rPr lang="en-US" sz="1000" dirty="0" err="1"/>
              <a:t>Instrum</a:t>
            </a:r>
            <a:r>
              <a:rPr lang="en-US" sz="1000" dirty="0"/>
              <a:t>. Meth. B </a:t>
            </a:r>
            <a:r>
              <a:rPr lang="en-US" sz="1000" b="1" dirty="0"/>
              <a:t>266</a:t>
            </a:r>
            <a:r>
              <a:rPr lang="en-US" sz="1000" dirty="0"/>
              <a:t>, </a:t>
            </a:r>
            <a:r>
              <a:rPr lang="en-US" sz="1000" dirty="0" smtClean="0"/>
              <a:t>4298-4302 </a:t>
            </a:r>
            <a:r>
              <a:rPr lang="en-US" sz="1000" dirty="0"/>
              <a:t>(2008</a:t>
            </a:r>
            <a:r>
              <a:rPr lang="en-US" sz="1000" dirty="0" smtClean="0"/>
              <a:t>)</a:t>
            </a:r>
          </a:p>
        </p:txBody>
      </p:sp>
      <p:sp>
        <p:nvSpPr>
          <p:cNvPr id="20" name="Text Placeholder 4"/>
          <p:cNvSpPr txBox="1">
            <a:spLocks/>
          </p:cNvSpPr>
          <p:nvPr/>
        </p:nvSpPr>
        <p:spPr>
          <a:xfrm>
            <a:off x="2874377" y="6318230"/>
            <a:ext cx="3384376" cy="243129"/>
          </a:xfrm>
          <a:prstGeom prst="rect">
            <a:avLst/>
          </a:prstGeom>
        </p:spPr>
        <p:txBody>
          <a:bodyPr vert="horz" lIns="91440" tIns="45720" rIns="91440" bIns="45720" rtlCol="0">
            <a:noAutofit/>
          </a:bodyPr>
          <a:lstStyle/>
          <a:p>
            <a:pPr lvl="0"/>
            <a:endParaRPr kumimoji="0" lang="en-US" sz="1000" b="0" i="0" u="none" strike="noStrike" kern="1200" cap="none" spc="0" normalizeH="0" baseline="0" noProof="0" dirty="0" smtClean="0">
              <a:ln>
                <a:noFill/>
              </a:ln>
              <a:solidFill>
                <a:schemeClr val="tx1"/>
              </a:solidFill>
              <a:effectLst/>
              <a:uLnTx/>
              <a:uFillTx/>
              <a:latin typeface="+mj-lt"/>
            </a:endParaRPr>
          </a:p>
        </p:txBody>
      </p:sp>
      <p:grpSp>
        <p:nvGrpSpPr>
          <p:cNvPr id="5" name="Group 4"/>
          <p:cNvGrpSpPr/>
          <p:nvPr/>
        </p:nvGrpSpPr>
        <p:grpSpPr>
          <a:xfrm>
            <a:off x="2238342" y="1543140"/>
            <a:ext cx="3557794" cy="2767546"/>
            <a:chOff x="1447799" y="1659966"/>
            <a:chExt cx="3640753" cy="2832078"/>
          </a:xfrm>
        </p:grpSpPr>
        <p:grpSp>
          <p:nvGrpSpPr>
            <p:cNvPr id="41" name="Gruppierung 16"/>
            <p:cNvGrpSpPr/>
            <p:nvPr/>
          </p:nvGrpSpPr>
          <p:grpSpPr>
            <a:xfrm>
              <a:off x="1447799" y="1659966"/>
              <a:ext cx="3640753" cy="2832078"/>
              <a:chOff x="364069" y="1740028"/>
              <a:chExt cx="3870709" cy="3425244"/>
            </a:xfrm>
          </p:grpSpPr>
          <p:pic>
            <p:nvPicPr>
              <p:cNvPr id="42" name="Bild 18" descr="Cdrun040_b_xRO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69" y="1954435"/>
                <a:ext cx="3870709" cy="3210837"/>
              </a:xfrm>
              <a:prstGeom prst="rect">
                <a:avLst/>
              </a:prstGeom>
            </p:spPr>
          </p:pic>
          <p:sp>
            <p:nvSpPr>
              <p:cNvPr id="44" name="Rechteck 19"/>
              <p:cNvSpPr/>
              <p:nvPr/>
            </p:nvSpPr>
            <p:spPr>
              <a:xfrm>
                <a:off x="2820837" y="1740028"/>
                <a:ext cx="791396" cy="409463"/>
              </a:xfrm>
              <a:prstGeom prst="rect">
                <a:avLst/>
              </a:prstGeom>
            </p:spPr>
            <p:txBody>
              <a:bodyPr wrap="none">
                <a:spAutoFit/>
              </a:bodyPr>
              <a:lstStyle/>
              <a:p>
                <a:r>
                  <a:rPr lang="en-GB" sz="1600" baseline="30000" dirty="0" smtClean="0"/>
                  <a:t>130</a:t>
                </a:r>
                <a:r>
                  <a:rPr lang="en-GB" sz="1600" dirty="0" smtClean="0"/>
                  <a:t>Cd </a:t>
                </a:r>
                <a:endParaRPr lang="en-GB" sz="1600" dirty="0"/>
              </a:p>
            </p:txBody>
          </p:sp>
          <p:sp>
            <p:nvSpPr>
              <p:cNvPr id="45" name="Rechteck 21"/>
              <p:cNvSpPr/>
              <p:nvPr/>
            </p:nvSpPr>
            <p:spPr>
              <a:xfrm>
                <a:off x="2157825" y="1740028"/>
                <a:ext cx="721601" cy="409463"/>
              </a:xfrm>
              <a:prstGeom prst="rect">
                <a:avLst/>
              </a:prstGeom>
            </p:spPr>
            <p:txBody>
              <a:bodyPr wrap="none">
                <a:spAutoFit/>
              </a:bodyPr>
              <a:lstStyle/>
              <a:p>
                <a:r>
                  <a:rPr lang="en-GB" sz="1600" baseline="30000" dirty="0" smtClean="0"/>
                  <a:t>130</a:t>
                </a:r>
                <a:r>
                  <a:rPr lang="en-GB" sz="1600" dirty="0" smtClean="0"/>
                  <a:t>In </a:t>
                </a:r>
                <a:endParaRPr lang="en-GB" sz="1600" dirty="0"/>
              </a:p>
            </p:txBody>
          </p:sp>
          <p:sp>
            <p:nvSpPr>
              <p:cNvPr id="46" name="Rechteck 22"/>
              <p:cNvSpPr/>
              <p:nvPr/>
            </p:nvSpPr>
            <p:spPr>
              <a:xfrm>
                <a:off x="579743" y="1740028"/>
                <a:ext cx="1357509" cy="409463"/>
              </a:xfrm>
              <a:prstGeom prst="rect">
                <a:avLst/>
              </a:prstGeom>
            </p:spPr>
            <p:txBody>
              <a:bodyPr wrap="none">
                <a:spAutoFit/>
              </a:bodyPr>
              <a:lstStyle/>
              <a:p>
                <a:r>
                  <a:rPr lang="en-GB" sz="1600" baseline="30000" dirty="0" smtClean="0"/>
                  <a:t>130</a:t>
                </a:r>
                <a:r>
                  <a:rPr lang="en-GB" sz="1600" dirty="0" smtClean="0"/>
                  <a:t>Cs/</a:t>
                </a:r>
                <a:r>
                  <a:rPr lang="en-GB" sz="1600" baseline="30000" dirty="0" smtClean="0"/>
                  <a:t>130</a:t>
                </a:r>
                <a:r>
                  <a:rPr lang="en-GB" sz="1600" dirty="0" smtClean="0"/>
                  <a:t>Ba </a:t>
                </a:r>
                <a:endParaRPr lang="en-GB" sz="1600" dirty="0"/>
              </a:p>
            </p:txBody>
          </p:sp>
        </p:grpSp>
        <p:sp>
          <p:nvSpPr>
            <p:cNvPr id="47" name="Rechteck 23"/>
            <p:cNvSpPr/>
            <p:nvPr/>
          </p:nvSpPr>
          <p:spPr>
            <a:xfrm>
              <a:off x="3388187" y="2906723"/>
              <a:ext cx="1641013" cy="338554"/>
            </a:xfrm>
            <a:prstGeom prst="rect">
              <a:avLst/>
            </a:prstGeom>
          </p:spPr>
          <p:txBody>
            <a:bodyPr wrap="square">
              <a:spAutoFit/>
            </a:bodyPr>
            <a:lstStyle/>
            <a:p>
              <a:r>
                <a:rPr lang="en-GB" sz="1600" b="1" dirty="0" smtClean="0">
                  <a:solidFill>
                    <a:srgbClr val="FF0000"/>
                  </a:solidFill>
                </a:rPr>
                <a:t>Laser blocked</a:t>
              </a:r>
              <a:endParaRPr lang="en-GB" sz="1600" b="1" dirty="0">
                <a:solidFill>
                  <a:srgbClr val="FF0000"/>
                </a:solidFill>
              </a:endParaRPr>
            </a:p>
          </p:txBody>
        </p:sp>
      </p:grpSp>
      <p:cxnSp>
        <p:nvCxnSpPr>
          <p:cNvPr id="50" name="Gerade Verbindung mit Pfeil 34"/>
          <p:cNvCxnSpPr/>
          <p:nvPr/>
        </p:nvCxnSpPr>
        <p:spPr>
          <a:xfrm flipH="1" flipV="1">
            <a:off x="4860032" y="4221088"/>
            <a:ext cx="1687197" cy="1368152"/>
          </a:xfrm>
          <a:prstGeom prst="straightConnector1">
            <a:avLst/>
          </a:prstGeom>
          <a:ln w="28575">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496" y="2062427"/>
            <a:ext cx="2204687" cy="1688160"/>
            <a:chOff x="64151" y="1974877"/>
            <a:chExt cx="2204687" cy="1688160"/>
          </a:xfrm>
        </p:grpSpPr>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1" y="1974877"/>
              <a:ext cx="2204687" cy="168816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64151" y="2685090"/>
              <a:ext cx="959106" cy="2213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762" y="2743200"/>
              <a:ext cx="383438" cy="369332"/>
            </a:xfrm>
            <a:prstGeom prst="rect">
              <a:avLst/>
            </a:prstGeom>
            <a:noFill/>
          </p:spPr>
          <p:txBody>
            <a:bodyPr wrap="none" rtlCol="0">
              <a:spAutoFit/>
            </a:bodyPr>
            <a:lstStyle/>
            <a:p>
              <a:r>
                <a:rPr lang="en-US" b="1" dirty="0" smtClean="0">
                  <a:solidFill>
                    <a:srgbClr val="FF0000"/>
                  </a:solidFill>
                </a:rPr>
                <a:t>p</a:t>
              </a:r>
              <a:r>
                <a:rPr lang="en-US" b="1" baseline="30000" dirty="0" smtClean="0">
                  <a:solidFill>
                    <a:srgbClr val="FF0000"/>
                  </a:solidFill>
                </a:rPr>
                <a:t>+</a:t>
              </a:r>
              <a:endParaRPr lang="en-US" b="1" baseline="30000" dirty="0">
                <a:solidFill>
                  <a:srgbClr val="FF0000"/>
                </a:solidFill>
              </a:endParaRPr>
            </a:p>
          </p:txBody>
        </p:sp>
      </p:grpSp>
      <p:sp>
        <p:nvSpPr>
          <p:cNvPr id="21" name="Titel 1"/>
          <p:cNvSpPr txBox="1">
            <a:spLocks/>
          </p:cNvSpPr>
          <p:nvPr/>
        </p:nvSpPr>
        <p:spPr>
          <a:xfrm>
            <a:off x="685800" y="-99392"/>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300" dirty="0" smtClean="0">
                <a:solidFill>
                  <a:srgbClr val="0033CC"/>
                </a:solidFill>
              </a:rPr>
              <a:t>Neutron-</a:t>
            </a:r>
            <a:r>
              <a:rPr lang="de-DE" sz="4300" dirty="0" err="1" smtClean="0">
                <a:solidFill>
                  <a:srgbClr val="0033CC"/>
                </a:solidFill>
              </a:rPr>
              <a:t>rich</a:t>
            </a:r>
            <a:r>
              <a:rPr lang="de-DE" sz="4300" dirty="0" smtClean="0">
                <a:solidFill>
                  <a:srgbClr val="0033CC"/>
                </a:solidFill>
              </a:rPr>
              <a:t> </a:t>
            </a:r>
            <a:r>
              <a:rPr lang="de-DE" sz="4300" dirty="0" err="1" smtClean="0">
                <a:solidFill>
                  <a:srgbClr val="0033CC"/>
                </a:solidFill>
              </a:rPr>
              <a:t>cadmium</a:t>
            </a:r>
            <a:r>
              <a:rPr lang="de-DE" sz="4300" dirty="0" smtClean="0">
                <a:solidFill>
                  <a:srgbClr val="0033CC"/>
                </a:solidFill>
              </a:rPr>
              <a:t> isotopes</a:t>
            </a:r>
            <a:endParaRPr lang="de-DE" sz="4300" dirty="0">
              <a:solidFill>
                <a:srgbClr val="0033CC"/>
              </a:solidFill>
            </a:endParaRPr>
          </a:p>
        </p:txBody>
      </p:sp>
      <p:sp>
        <p:nvSpPr>
          <p:cNvPr id="22" name="Textfeld 21"/>
          <p:cNvSpPr txBox="1"/>
          <p:nvPr/>
        </p:nvSpPr>
        <p:spPr>
          <a:xfrm>
            <a:off x="683568" y="1124744"/>
            <a:ext cx="7920880" cy="646331"/>
          </a:xfrm>
          <a:prstGeom prst="rect">
            <a:avLst/>
          </a:prstGeom>
          <a:noFill/>
        </p:spPr>
        <p:txBody>
          <a:bodyPr wrap="square" rtlCol="0">
            <a:spAutoFit/>
          </a:bodyPr>
          <a:lstStyle/>
          <a:p>
            <a:pPr marL="285750" indent="-285750">
              <a:buFont typeface="Arial" panose="020B0604020202020204" pitchFamily="34" charset="0"/>
              <a:buChar char="•"/>
            </a:pPr>
            <a:r>
              <a:rPr lang="en-GB" dirty="0"/>
              <a:t>Very good quality </a:t>
            </a:r>
            <a:r>
              <a:rPr lang="en-GB" dirty="0" smtClean="0"/>
              <a:t>of the cadmium </a:t>
            </a:r>
            <a:r>
              <a:rPr lang="en-GB" dirty="0"/>
              <a:t>beam from </a:t>
            </a:r>
            <a:r>
              <a:rPr lang="en-GB" dirty="0" err="1"/>
              <a:t>UC</a:t>
            </a:r>
            <a:r>
              <a:rPr lang="en-GB" baseline="-25000" dirty="0" err="1"/>
              <a:t>x</a:t>
            </a:r>
            <a:r>
              <a:rPr lang="en-GB" dirty="0"/>
              <a:t>-n/</a:t>
            </a:r>
            <a:r>
              <a:rPr lang="en-GB" dirty="0" err="1"/>
              <a:t>quartz+RILIS</a:t>
            </a:r>
            <a:r>
              <a:rPr lang="en-GB" dirty="0"/>
              <a:t>.</a:t>
            </a:r>
            <a:endParaRPr lang="en-GB" baseline="-25000" dirty="0"/>
          </a:p>
          <a:p>
            <a:pPr marL="33750" lvl="0" indent="-285750">
              <a:buFont typeface="Arial" panose="020B0604020202020204" pitchFamily="34" charset="0"/>
              <a:buChar char="•"/>
            </a:pPr>
            <a:endParaRPr lang="en-US" dirty="0">
              <a:latin typeface="+mj-lt"/>
            </a:endParaRPr>
          </a:p>
        </p:txBody>
      </p:sp>
      <p:sp>
        <p:nvSpPr>
          <p:cNvPr id="30" name="Textfeld 5"/>
          <p:cNvSpPr txBox="1"/>
          <p:nvPr/>
        </p:nvSpPr>
        <p:spPr>
          <a:xfrm>
            <a:off x="8719630" y="6505599"/>
            <a:ext cx="316866" cy="307777"/>
          </a:xfrm>
          <a:prstGeom prst="rect">
            <a:avLst/>
          </a:prstGeom>
          <a:noFill/>
        </p:spPr>
        <p:txBody>
          <a:bodyPr wrap="square" rtlCol="0">
            <a:spAutoFit/>
          </a:bodyPr>
          <a:lstStyle/>
          <a:p>
            <a:r>
              <a:rPr lang="en-US" sz="1400" dirty="0">
                <a:solidFill>
                  <a:srgbClr val="0070C0"/>
                </a:solidFill>
              </a:rPr>
              <a:t>6</a:t>
            </a:r>
          </a:p>
        </p:txBody>
      </p:sp>
      <p:sp>
        <p:nvSpPr>
          <p:cNvPr id="31" name="Textfeld 9"/>
          <p:cNvSpPr txBox="1"/>
          <p:nvPr/>
        </p:nvSpPr>
        <p:spPr>
          <a:xfrm>
            <a:off x="107504" y="6505599"/>
            <a:ext cx="6984776" cy="307777"/>
          </a:xfrm>
          <a:prstGeom prst="rect">
            <a:avLst/>
          </a:prstGeom>
          <a:noFill/>
        </p:spPr>
        <p:txBody>
          <a:bodyPr wrap="square" rtlCol="0">
            <a:spAutoFit/>
          </a:bodyPr>
          <a:lstStyle/>
          <a:p>
            <a:r>
              <a:rPr lang="en-US" sz="1400" dirty="0" smtClean="0">
                <a:solidFill>
                  <a:srgbClr val="0060A8"/>
                </a:solidFill>
              </a:rPr>
              <a:t>André Welker for ISOLTRAP, </a:t>
            </a:r>
            <a:r>
              <a:rPr lang="en-US" sz="1400" dirty="0" err="1" smtClean="0">
                <a:solidFill>
                  <a:srgbClr val="0060A8"/>
                </a:solidFill>
              </a:rPr>
              <a:t>EuNPC</a:t>
            </a:r>
            <a:r>
              <a:rPr lang="en-US" sz="1400" dirty="0">
                <a:solidFill>
                  <a:srgbClr val="0060A8"/>
                </a:solidFill>
              </a:rPr>
              <a:t> </a:t>
            </a:r>
            <a:r>
              <a:rPr lang="en-US" sz="1400" dirty="0" smtClean="0">
                <a:solidFill>
                  <a:srgbClr val="0060A8"/>
                </a:solidFill>
              </a:rPr>
              <a:t>2015, Groningen, 31.08.2015</a:t>
            </a:r>
            <a:endParaRPr lang="de-DE" sz="1400" dirty="0">
              <a:solidFill>
                <a:srgbClr val="0060A8"/>
              </a:solidFill>
            </a:endParaRPr>
          </a:p>
        </p:txBody>
      </p:sp>
    </p:spTree>
    <p:extLst>
      <p:ext uri="{BB962C8B-B14F-4D97-AF65-F5344CB8AC3E}">
        <p14:creationId xmlns:p14="http://schemas.microsoft.com/office/powerpoint/2010/main" val="921740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2155</Words>
  <Application>Microsoft Office PowerPoint</Application>
  <PresentationFormat>Bildschirmpräsentation (4:3)</PresentationFormat>
  <Paragraphs>436</Paragraphs>
  <Slides>33</Slides>
  <Notes>17</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33</vt:i4>
      </vt:variant>
    </vt:vector>
  </HeadingPairs>
  <TitlesOfParts>
    <vt:vector size="39" baseType="lpstr">
      <vt:lpstr>Arial</vt:lpstr>
      <vt:lpstr>Calibri</vt:lpstr>
      <vt:lpstr>Cambria Math</vt:lpstr>
      <vt:lpstr>Wingdings</vt:lpstr>
      <vt:lpstr>Larissa</vt:lpstr>
      <vt:lpstr>Formel</vt:lpstr>
      <vt:lpstr>Recent results from the mass spectrometer ISOLTRAP</vt:lpstr>
      <vt:lpstr>Outline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Summary</vt:lpstr>
      <vt:lpstr>Acknowledgements</vt:lpstr>
      <vt:lpstr>PowerPoint-Präsentation</vt:lpstr>
      <vt:lpstr>PowerPoint-Präsentation</vt:lpstr>
      <vt:lpstr>PowerPoint-Präsentation</vt:lpstr>
      <vt:lpstr>PowerPoint-Präsentation</vt:lpstr>
      <vt:lpstr>PowerPoint-Präsentation</vt:lpstr>
      <vt:lpstr>PowerPoint-Präsentation</vt:lpstr>
      <vt:lpstr>Backup</vt:lpstr>
      <vt:lpstr>Penning-Trap</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ECAL Testbeam DESY</dc:title>
  <dc:creator>AEWE</dc:creator>
  <cp:lastModifiedBy>AEWE</cp:lastModifiedBy>
  <cp:revision>723</cp:revision>
  <dcterms:created xsi:type="dcterms:W3CDTF">2012-07-21T15:51:59Z</dcterms:created>
  <dcterms:modified xsi:type="dcterms:W3CDTF">2015-08-31T06:50:24Z</dcterms:modified>
</cp:coreProperties>
</file>