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76" r:id="rId9"/>
    <p:sldId id="269" r:id="rId10"/>
    <p:sldId id="274" r:id="rId11"/>
    <p:sldId id="262" r:id="rId12"/>
    <p:sldId id="263" r:id="rId13"/>
    <p:sldId id="264" r:id="rId14"/>
    <p:sldId id="267" r:id="rId15"/>
    <p:sldId id="270" r:id="rId16"/>
    <p:sldId id="271" r:id="rId17"/>
    <p:sldId id="272" r:id="rId1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65" autoAdjust="0"/>
  </p:normalViewPr>
  <p:slideViewPr>
    <p:cSldViewPr snapToGrid="0" snapToObjects="1">
      <p:cViewPr>
        <p:scale>
          <a:sx n="116" d="100"/>
          <a:sy n="116" d="100"/>
        </p:scale>
        <p:origin x="-256" y="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13429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1371612"/>
            <a:ext cx="7848599" cy="1927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685800" y="3505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480"/>
              </a:spcBef>
              <a:buClr>
                <a:schemeClr val="accent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accent1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320"/>
              </a:spcBef>
              <a:buClr>
                <a:schemeClr val="accent1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280"/>
              </a:spcBef>
              <a:buClr>
                <a:schemeClr val="accent1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260"/>
              </a:spcBef>
              <a:buClr>
                <a:schemeClr val="accent1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260"/>
              </a:spcBef>
              <a:buClr>
                <a:schemeClr val="accent1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260"/>
              </a:spcBef>
              <a:buClr>
                <a:schemeClr val="accent1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260"/>
              </a:spcBef>
              <a:buClr>
                <a:schemeClr val="accen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Shape 22"/>
          <p:cNvCxnSpPr/>
          <p:nvPr/>
        </p:nvCxnSpPr>
        <p:spPr>
          <a:xfrm>
            <a:off x="685800" y="3398519"/>
            <a:ext cx="7848599" cy="158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6" y="533400"/>
            <a:ext cx="82296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2133606" y="-76200"/>
            <a:ext cx="4876799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indent="-53339" algn="l" rtl="0">
              <a:spcBef>
                <a:spcPts val="480"/>
              </a:spcBef>
              <a:buClr>
                <a:schemeClr val="accent1"/>
              </a:buClr>
              <a:buFont typeface="Arial"/>
              <a:buChar char="•"/>
              <a:defRPr/>
            </a:lvl1pPr>
            <a:lvl2pPr marL="457200" indent="-82550" algn="l" rtl="0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/>
            </a:lvl2pPr>
            <a:lvl3pPr marL="731520" indent="-82550" algn="l" rtl="0">
              <a:spcBef>
                <a:spcPts val="360"/>
              </a:spcBef>
              <a:buClr>
                <a:schemeClr val="accent1"/>
              </a:buClr>
              <a:buFont typeface="Arial"/>
              <a:buChar char="•"/>
              <a:defRPr/>
            </a:lvl3pPr>
            <a:lvl4pPr marL="1005839" indent="-91439" algn="l" rtl="0">
              <a:spcBef>
                <a:spcPts val="320"/>
              </a:spcBef>
              <a:buClr>
                <a:schemeClr val="accent1"/>
              </a:buClr>
              <a:buFont typeface="Arial"/>
              <a:buChar char="•"/>
              <a:defRPr/>
            </a:lvl4pPr>
            <a:lvl5pPr marL="1188720" indent="-58419" algn="l" rtl="0">
              <a:spcBef>
                <a:spcPts val="280"/>
              </a:spcBef>
              <a:buClr>
                <a:schemeClr val="accent1"/>
              </a:buClr>
              <a:buFont typeface="Arial"/>
              <a:buChar char="•"/>
              <a:defRPr/>
            </a:lvl5pPr>
            <a:lvl6pPr marL="1371600" indent="-10795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6pPr>
            <a:lvl7pPr marL="1554480" indent="-10033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7pPr>
            <a:lvl8pPr marL="1737360" indent="-10541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8pPr>
            <a:lvl9pPr marL="1920240" indent="-110489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 rot="5400000">
            <a:off x="4724399" y="2514600"/>
            <a:ext cx="58674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533405" y="533400"/>
            <a:ext cx="586740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indent="-53339" algn="l" rtl="0">
              <a:spcBef>
                <a:spcPts val="480"/>
              </a:spcBef>
              <a:buClr>
                <a:schemeClr val="accent1"/>
              </a:buClr>
              <a:buFont typeface="Arial"/>
              <a:buChar char="•"/>
              <a:defRPr/>
            </a:lvl1pPr>
            <a:lvl2pPr marL="457200" indent="-82550" algn="l" rtl="0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/>
            </a:lvl2pPr>
            <a:lvl3pPr marL="731520" indent="-82550" algn="l" rtl="0">
              <a:spcBef>
                <a:spcPts val="360"/>
              </a:spcBef>
              <a:buClr>
                <a:schemeClr val="accent1"/>
              </a:buClr>
              <a:buFont typeface="Arial"/>
              <a:buChar char="•"/>
              <a:defRPr/>
            </a:lvl3pPr>
            <a:lvl4pPr marL="1005839" indent="-91439" algn="l" rtl="0">
              <a:spcBef>
                <a:spcPts val="320"/>
              </a:spcBef>
              <a:buClr>
                <a:schemeClr val="accent1"/>
              </a:buClr>
              <a:buFont typeface="Arial"/>
              <a:buChar char="•"/>
              <a:defRPr/>
            </a:lvl4pPr>
            <a:lvl5pPr marL="1188720" indent="-58419" algn="l" rtl="0">
              <a:spcBef>
                <a:spcPts val="280"/>
              </a:spcBef>
              <a:buClr>
                <a:schemeClr val="accent1"/>
              </a:buClr>
              <a:buFont typeface="Arial"/>
              <a:buChar char="•"/>
              <a:defRPr/>
            </a:lvl5pPr>
            <a:lvl6pPr marL="1371600" indent="-10795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6pPr>
            <a:lvl7pPr marL="1554480" indent="-10033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7pPr>
            <a:lvl8pPr marL="1737360" indent="-10541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8pPr>
            <a:lvl9pPr marL="1920240" indent="-110489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6" y="533400"/>
            <a:ext cx="82296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6" y="1600200"/>
            <a:ext cx="8229600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indent="-53339" algn="l" rtl="0">
              <a:spcBef>
                <a:spcPts val="480"/>
              </a:spcBef>
              <a:buClr>
                <a:schemeClr val="accent1"/>
              </a:buClr>
              <a:buFont typeface="Arial"/>
              <a:buChar char="•"/>
              <a:defRPr/>
            </a:lvl1pPr>
            <a:lvl2pPr marL="457200" indent="-82550" algn="l" rtl="0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/>
            </a:lvl2pPr>
            <a:lvl3pPr marL="731520" indent="-82550" algn="l" rtl="0">
              <a:spcBef>
                <a:spcPts val="360"/>
              </a:spcBef>
              <a:buClr>
                <a:schemeClr val="accent1"/>
              </a:buClr>
              <a:buFont typeface="Arial"/>
              <a:buChar char="•"/>
              <a:defRPr/>
            </a:lvl3pPr>
            <a:lvl4pPr marL="1005839" indent="-91439" algn="l" rtl="0">
              <a:spcBef>
                <a:spcPts val="320"/>
              </a:spcBef>
              <a:buClr>
                <a:schemeClr val="accent1"/>
              </a:buClr>
              <a:buFont typeface="Arial"/>
              <a:buChar char="•"/>
              <a:defRPr/>
            </a:lvl4pPr>
            <a:lvl5pPr marL="1188720" indent="-58419" algn="l" rtl="0">
              <a:spcBef>
                <a:spcPts val="280"/>
              </a:spcBef>
              <a:buClr>
                <a:schemeClr val="accent1"/>
              </a:buClr>
              <a:buFont typeface="Arial"/>
              <a:buChar char="•"/>
              <a:defRPr/>
            </a:lvl5pPr>
            <a:lvl6pPr marL="1371600" indent="-10795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6pPr>
            <a:lvl7pPr marL="1554480" indent="-10033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7pPr>
            <a:lvl8pPr marL="1737360" indent="-10541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8pPr>
            <a:lvl9pPr marL="1920240" indent="-110489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6" y="533400"/>
            <a:ext cx="82296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4" y="1673351"/>
            <a:ext cx="4038599" cy="47183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73351"/>
            <a:ext cx="4038599" cy="47183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6248400" y="6518305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2133600" y="6518305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2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722312" y="2362200"/>
            <a:ext cx="7772400" cy="22002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22312" y="4626876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lt2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Shape 47"/>
          <p:cNvCxnSpPr/>
          <p:nvPr/>
        </p:nvCxnSpPr>
        <p:spPr>
          <a:xfrm>
            <a:off x="731520" y="4599432"/>
            <a:ext cx="7848599" cy="1587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6" y="533400"/>
            <a:ext cx="82296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3931919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ctr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457200" y="2438400"/>
            <a:ext cx="3931919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4754883" y="1676400"/>
            <a:ext cx="3931919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ctr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4"/>
          </p:nvPr>
        </p:nvSpPr>
        <p:spPr>
          <a:xfrm>
            <a:off x="4754883" y="2438400"/>
            <a:ext cx="3931919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hape 57"/>
          <p:cNvCxnSpPr/>
          <p:nvPr/>
        </p:nvCxnSpPr>
        <p:spPr>
          <a:xfrm rot="5400000">
            <a:off x="2217817" y="4045823"/>
            <a:ext cx="4709160" cy="79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792079"/>
            <a:ext cx="2139695" cy="12618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2971801" y="792079"/>
            <a:ext cx="5714999" cy="5577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57200" y="2130564"/>
            <a:ext cx="2139695" cy="4243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" name="Shape 69"/>
          <p:cNvCxnSpPr/>
          <p:nvPr/>
        </p:nvCxnSpPr>
        <p:spPr>
          <a:xfrm rot="5400000">
            <a:off x="-13115" y="3580208"/>
            <a:ext cx="5577839" cy="158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792479"/>
            <a:ext cx="2142679" cy="12649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2858609" y="838200"/>
            <a:ext cx="5904389" cy="5500456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2139695" cy="42428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6" y="533400"/>
            <a:ext cx="82296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6" y="1600200"/>
            <a:ext cx="8229600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indent="-53339" algn="l" rtl="0">
              <a:spcBef>
                <a:spcPts val="480"/>
              </a:spcBef>
              <a:buClr>
                <a:schemeClr val="accent1"/>
              </a:buClr>
              <a:buFont typeface="Arial"/>
              <a:buChar char="•"/>
              <a:defRPr/>
            </a:lvl1pPr>
            <a:lvl2pPr marL="457200" marR="0" indent="-82550" algn="l" rtl="0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/>
            </a:lvl2pPr>
            <a:lvl3pPr marL="731520" marR="0" indent="-82550" algn="l" rtl="0">
              <a:spcBef>
                <a:spcPts val="360"/>
              </a:spcBef>
              <a:buClr>
                <a:schemeClr val="accent1"/>
              </a:buClr>
              <a:buFont typeface="Arial"/>
              <a:buChar char="•"/>
              <a:defRPr/>
            </a:lvl3pPr>
            <a:lvl4pPr marL="1005839" marR="0" indent="-91439" algn="l" rtl="0">
              <a:spcBef>
                <a:spcPts val="320"/>
              </a:spcBef>
              <a:buClr>
                <a:schemeClr val="accent1"/>
              </a:buClr>
              <a:buFont typeface="Arial"/>
              <a:buChar char="•"/>
              <a:defRPr/>
            </a:lvl4pPr>
            <a:lvl5pPr marL="1188720" marR="0" indent="-58419" algn="l" rtl="0">
              <a:spcBef>
                <a:spcPts val="280"/>
              </a:spcBef>
              <a:buClr>
                <a:schemeClr val="accent1"/>
              </a:buClr>
              <a:buFont typeface="Arial"/>
              <a:buChar char="•"/>
              <a:defRPr/>
            </a:lvl5pPr>
            <a:lvl6pPr marL="1371600" marR="0" indent="-10795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6pPr>
            <a:lvl7pPr marL="1554480" marR="0" indent="-10033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7pPr>
            <a:lvl8pPr marL="1737360" marR="0" indent="-105410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8pPr>
            <a:lvl9pPr marL="1920240" marR="0" indent="-110489" algn="l" rtl="0">
              <a:spcBef>
                <a:spcPts val="260"/>
              </a:spcBef>
              <a:buClr>
                <a:schemeClr val="accen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9144000" cy="449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7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685800" y="1259851"/>
            <a:ext cx="7948136" cy="1927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2"/>
                </a:solidFill>
              </a:rPr>
              <a:t>Open Heavy-Flavour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2"/>
                </a:solidFill>
              </a:rPr>
              <a:t>Measurements in Pb-Pb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2"/>
                </a:solidFill>
              </a:rPr>
              <a:t>Collisions with ALICE at the</a:t>
            </a:r>
          </a:p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2"/>
                </a:solidFill>
              </a:rPr>
              <a:t>LHC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685800" y="3505200"/>
            <a:ext cx="5315999" cy="3352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>
                <a:solidFill>
                  <a:srgbClr val="55556F"/>
                </a:solidFill>
                <a:latin typeface="Arial"/>
                <a:ea typeface="Arial"/>
                <a:cs typeface="Arial"/>
                <a:sym typeface="Arial"/>
              </a:rPr>
              <a:t>Sedat Altınpınar for the ALICE Collaboration</a:t>
            </a:r>
          </a:p>
          <a:p>
            <a:pPr marL="0" marR="0" lvl="0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</a:pPr>
            <a:endParaRPr sz="2000" b="0" i="0" u="none" strike="noStrike" cap="none" baseline="0">
              <a:solidFill>
                <a:srgbClr val="55556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</a:pPr>
            <a:endParaRPr sz="2000" b="0" i="0" u="none" strike="noStrike" cap="none" baseline="0">
              <a:solidFill>
                <a:srgbClr val="5555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 l="1753" t="14636" r="1794" b="9071"/>
          <a:stretch/>
        </p:blipFill>
        <p:spPr>
          <a:xfrm>
            <a:off x="547752" y="5074550"/>
            <a:ext cx="3916800" cy="15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3407" y="5291998"/>
            <a:ext cx="706737" cy="95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099" y="5388126"/>
            <a:ext cx="797587" cy="7904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Shape 96"/>
          <p:cNvGrpSpPr/>
          <p:nvPr/>
        </p:nvGrpSpPr>
        <p:grpSpPr>
          <a:xfrm>
            <a:off x="7347050" y="3576550"/>
            <a:ext cx="1227600" cy="1497999"/>
            <a:chOff x="6908175" y="4163300"/>
            <a:chExt cx="1227600" cy="1497999"/>
          </a:xfrm>
        </p:grpSpPr>
        <p:pic>
          <p:nvPicPr>
            <p:cNvPr id="97" name="Shape 9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62250" y="4163300"/>
              <a:ext cx="1119450" cy="1092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Shape 98"/>
            <p:cNvSpPr txBox="1"/>
            <p:nvPr/>
          </p:nvSpPr>
          <p:spPr>
            <a:xfrm>
              <a:off x="6908175" y="5292000"/>
              <a:ext cx="1227600" cy="3692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-US" b="1">
                  <a:solidFill>
                    <a:srgbClr val="666666"/>
                  </a:solidFill>
                </a:rPr>
                <a:t>EuNPC2015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2400" i="1" dirty="0">
                <a:solidFill>
                  <a:schemeClr val="dk2"/>
                </a:solidFill>
              </a:rPr>
              <a:t>v</a:t>
            </a:r>
            <a:r>
              <a:rPr lang="en-US" sz="2400" baseline="-25000" dirty="0">
                <a:solidFill>
                  <a:schemeClr val="dk2"/>
                </a:solidFill>
              </a:rPr>
              <a:t>2</a:t>
            </a:r>
            <a:r>
              <a:rPr lang="en-US" sz="2400" dirty="0">
                <a:solidFill>
                  <a:schemeClr val="dk2"/>
                </a:solidFill>
              </a:rPr>
              <a:t> (Elliptic Flow) Observable</a:t>
            </a:r>
            <a:endParaRPr lang="en-US" sz="2400" b="0" i="0" u="none" strike="noStrike" cap="none" baseline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8618" y="1433145"/>
            <a:ext cx="4237800" cy="218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493571" y="654800"/>
            <a:ext cx="8193228" cy="64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Initial spatial asymmetry in non-central collisions transfers into anisotropic momentum distribution</a:t>
            </a:r>
            <a:endParaRPr lang="en-US" sz="1800" dirty="0">
              <a:solidFill>
                <a:schemeClr val="dk1"/>
              </a:solidFill>
            </a:endParaRPr>
          </a:p>
          <a:p>
            <a:pPr marL="285750" marR="0" lvl="0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493571" y="4372007"/>
            <a:ext cx="8193228" cy="22397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Azimuthal distribution is </a:t>
            </a:r>
            <a:r>
              <a:rPr lang="en-US" sz="1800" dirty="0" err="1" smtClean="0">
                <a:solidFill>
                  <a:schemeClr val="dk1"/>
                </a:solidFill>
              </a:rPr>
              <a:t>characterised</a:t>
            </a:r>
            <a:r>
              <a:rPr lang="en-US" sz="1800" dirty="0" smtClean="0">
                <a:solidFill>
                  <a:schemeClr val="dk1"/>
                </a:solidFill>
              </a:rPr>
              <a:t> </a:t>
            </a:r>
            <a:r>
              <a:rPr lang="en-US" sz="1800" dirty="0">
                <a:solidFill>
                  <a:schemeClr val="dk1"/>
                </a:solidFill>
              </a:rPr>
              <a:t>by Fourier </a:t>
            </a:r>
            <a:r>
              <a:rPr lang="en-US" sz="1800" dirty="0" smtClean="0">
                <a:solidFill>
                  <a:schemeClr val="dk1"/>
                </a:solidFill>
              </a:rPr>
              <a:t>decomposition</a:t>
            </a:r>
          </a:p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Anisotropic flow via the 2nd Fourier coefficient </a:t>
            </a:r>
            <a:r>
              <a:rPr lang="en-US" sz="1800" i="1" dirty="0">
                <a:solidFill>
                  <a:schemeClr val="dk1"/>
                </a:solidFill>
              </a:rPr>
              <a:t>v</a:t>
            </a:r>
            <a:r>
              <a:rPr lang="en-US" sz="1800" baseline="-25000" dirty="0">
                <a:solidFill>
                  <a:schemeClr val="dk1"/>
                </a:solidFill>
              </a:rPr>
              <a:t>2</a:t>
            </a:r>
            <a:r>
              <a:rPr lang="en-US" sz="1800" dirty="0">
                <a:solidFill>
                  <a:schemeClr val="dk1"/>
                </a:solidFill>
              </a:rPr>
              <a:t> (elliptic flow</a:t>
            </a:r>
            <a:r>
              <a:rPr lang="en-US" sz="1800" dirty="0" smtClean="0">
                <a:solidFill>
                  <a:schemeClr val="dk1"/>
                </a:solidFill>
              </a:rPr>
              <a:t>)</a:t>
            </a:r>
            <a:endParaRPr lang="en-US" sz="1800" baseline="-25000" dirty="0">
              <a:solidFill>
                <a:schemeClr val="dk1"/>
              </a:solidFill>
            </a:endParaRPr>
          </a:p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i="1" dirty="0" smtClean="0"/>
              <a:t>v</a:t>
            </a:r>
            <a:r>
              <a:rPr lang="en-US" sz="1800" baseline="-25000" dirty="0" smtClean="0"/>
              <a:t>2</a:t>
            </a:r>
            <a:r>
              <a:rPr lang="en-US" sz="1800" dirty="0" smtClean="0">
                <a:solidFill>
                  <a:schemeClr val="dk1"/>
                </a:solidFill>
              </a:rPr>
              <a:t> </a:t>
            </a:r>
            <a:r>
              <a:rPr lang="en-US" sz="1800" dirty="0">
                <a:solidFill>
                  <a:schemeClr val="dk1"/>
                </a:solidFill>
              </a:rPr>
              <a:t>gives information on the participation of charm quarks in the collective motion </a:t>
            </a:r>
            <a:r>
              <a:rPr lang="en-US" sz="1800" dirty="0" smtClean="0">
                <a:solidFill>
                  <a:schemeClr val="dk1"/>
                </a:solidFill>
              </a:rPr>
              <a:t>(</a:t>
            </a:r>
            <a:r>
              <a:rPr lang="en-US" sz="1800" dirty="0">
                <a:solidFill>
                  <a:schemeClr val="dk1"/>
                </a:solidFill>
              </a:rPr>
              <a:t>low </a:t>
            </a:r>
            <a:r>
              <a:rPr lang="en-US" sz="1800" i="1" dirty="0" err="1" smtClean="0">
                <a:solidFill>
                  <a:schemeClr val="dk1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dk1"/>
                </a:solidFill>
              </a:rPr>
              <a:t>T</a:t>
            </a:r>
            <a:r>
              <a:rPr lang="en-US" sz="1800" dirty="0" smtClean="0">
                <a:solidFill>
                  <a:schemeClr val="dk1"/>
                </a:solidFill>
              </a:rPr>
              <a:t>)</a:t>
            </a:r>
          </a:p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Path-length dependence of </a:t>
            </a:r>
            <a:r>
              <a:rPr lang="en-US" sz="1800" dirty="0" err="1" smtClean="0">
                <a:solidFill>
                  <a:schemeClr val="dk1"/>
                </a:solidFill>
              </a:rPr>
              <a:t>partonic</a:t>
            </a:r>
            <a:r>
              <a:rPr lang="en-US" sz="1800" dirty="0" smtClean="0">
                <a:solidFill>
                  <a:schemeClr val="dk1"/>
                </a:solidFill>
              </a:rPr>
              <a:t> energy loss can also contribute to </a:t>
            </a:r>
            <a:r>
              <a:rPr lang="en-US" sz="1800" i="1" dirty="0" smtClean="0"/>
              <a:t>v</a:t>
            </a:r>
            <a:r>
              <a:rPr lang="en-US" sz="1800" baseline="-25000" dirty="0" smtClean="0"/>
              <a:t>2</a:t>
            </a:r>
            <a:r>
              <a:rPr lang="en-US" sz="1800" dirty="0" smtClean="0">
                <a:solidFill>
                  <a:schemeClr val="dk1"/>
                </a:solidFill>
              </a:rPr>
              <a:t>, particularly at high </a:t>
            </a:r>
            <a:r>
              <a:rPr lang="en-US" sz="1800" i="1" dirty="0" err="1" smtClean="0">
                <a:solidFill>
                  <a:schemeClr val="dk1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dk1"/>
                </a:solidFill>
              </a:rPr>
              <a:t>T</a:t>
            </a:r>
            <a:endParaRPr lang="en-US" sz="1800" baseline="-25000" dirty="0">
              <a:solidFill>
                <a:schemeClr val="dk1"/>
              </a:solidFill>
            </a:endParaRPr>
          </a:p>
          <a:p>
            <a:pPr marR="0" lvl="0" algn="l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68500" y="3709401"/>
            <a:ext cx="6073321" cy="579118"/>
            <a:chOff x="1968500" y="3709401"/>
            <a:chExt cx="6073321" cy="579118"/>
          </a:xfrm>
        </p:grpSpPr>
        <p:pic>
          <p:nvPicPr>
            <p:cNvPr id="150" name="Shape 150"/>
            <p:cNvPicPr preferRelativeResize="0"/>
            <p:nvPr/>
          </p:nvPicPr>
          <p:blipFill rotWithShape="1">
            <a:blip r:embed="rId5">
              <a:alphaModFix/>
            </a:blip>
            <a:srcRect l="617" r="-616" b="-64"/>
            <a:stretch/>
          </p:blipFill>
          <p:spPr>
            <a:xfrm>
              <a:off x="2024424" y="3709401"/>
              <a:ext cx="5273099" cy="533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1968500" y="4242800"/>
              <a:ext cx="6073321" cy="457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888269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400" b="0" i="0" u="none" strike="noStrike" cap="none" baseline="3000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24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-me</a:t>
            </a:r>
            <a:r>
              <a:rPr lang="en-US" sz="2400" dirty="0" smtClean="0">
                <a:solidFill>
                  <a:schemeClr val="dk2"/>
                </a:solidFill>
              </a:rPr>
              <a:t>s</a:t>
            </a:r>
            <a:r>
              <a:rPr lang="en-US" sz="24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on </a:t>
            </a:r>
            <a:r>
              <a:rPr lang="en-US" sz="2400" b="0" i="1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400" b="0" i="0" u="none" strike="noStrike" cap="none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4559" y="470683"/>
            <a:ext cx="6929120" cy="389762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555610" y="4395695"/>
            <a:ext cx="8026579" cy="2318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Similar </a:t>
            </a:r>
            <a:r>
              <a:rPr lang="en-US" sz="1800" i="1" dirty="0">
                <a:solidFill>
                  <a:schemeClr val="dk1"/>
                </a:solidFill>
              </a:rPr>
              <a:t>v</a:t>
            </a:r>
            <a:r>
              <a:rPr lang="en-US" sz="1800" baseline="-25000" dirty="0">
                <a:solidFill>
                  <a:schemeClr val="dk1"/>
                </a:solidFill>
              </a:rPr>
              <a:t>2</a:t>
            </a:r>
            <a:r>
              <a:rPr lang="en-US" sz="1800" dirty="0">
                <a:solidFill>
                  <a:schemeClr val="dk1"/>
                </a:solidFill>
              </a:rPr>
              <a:t>, positive at intermediate </a:t>
            </a:r>
            <a:r>
              <a:rPr lang="en-US" sz="1800" i="1" dirty="0" err="1">
                <a:solidFill>
                  <a:schemeClr val="dk1"/>
                </a:solidFill>
              </a:rPr>
              <a:t>p</a:t>
            </a:r>
            <a:r>
              <a:rPr lang="en-US" sz="1800" baseline="-25000" dirty="0" err="1">
                <a:solidFill>
                  <a:schemeClr val="dk1"/>
                </a:solidFill>
              </a:rPr>
              <a:t>T</a:t>
            </a:r>
            <a:r>
              <a:rPr lang="en-US" sz="1800" dirty="0">
                <a:solidFill>
                  <a:schemeClr val="dk1"/>
                </a:solidFill>
              </a:rPr>
              <a:t>, measured for charged particles and D</a:t>
            </a:r>
            <a:r>
              <a:rPr lang="en-US" sz="1800" baseline="30000" dirty="0">
                <a:solidFill>
                  <a:schemeClr val="dk1"/>
                </a:solidFill>
              </a:rPr>
              <a:t>0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mesons</a:t>
            </a:r>
            <a:endParaRPr lang="en-US" sz="1800" b="0" i="0" u="none" strike="noStrike" cap="none" baseline="-25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Hint of increasing </a:t>
            </a:r>
            <a:r>
              <a:rPr lang="en-US" sz="1800" b="0" i="1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1800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 dirty="0">
                <a:solidFill>
                  <a:schemeClr val="dk1"/>
                </a:solidFill>
              </a:rPr>
              <a:t> with decreasing centrality in the </a:t>
            </a:r>
            <a:r>
              <a:rPr lang="en-US" sz="1800" dirty="0" smtClean="0">
                <a:solidFill>
                  <a:schemeClr val="dk1"/>
                </a:solidFill>
              </a:rPr>
              <a:t>D</a:t>
            </a:r>
            <a:r>
              <a:rPr lang="en-US" sz="1800" baseline="30000" dirty="0" smtClean="0">
                <a:solidFill>
                  <a:schemeClr val="dk1"/>
                </a:solidFill>
              </a:rPr>
              <a:t>0</a:t>
            </a:r>
            <a:r>
              <a:rPr lang="en-US" sz="1800" dirty="0" smtClean="0">
                <a:solidFill>
                  <a:schemeClr val="dk1"/>
                </a:solidFill>
              </a:rPr>
              <a:t> meson </a:t>
            </a:r>
            <a:r>
              <a:rPr lang="en-US" sz="1800" i="1" dirty="0" err="1" smtClean="0">
                <a:solidFill>
                  <a:schemeClr val="dk1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dk1"/>
                </a:solidFill>
              </a:rPr>
              <a:t>T</a:t>
            </a:r>
            <a:r>
              <a:rPr lang="en-US" sz="1800" dirty="0" smtClean="0">
                <a:solidFill>
                  <a:schemeClr val="dk1"/>
                </a:solidFill>
              </a:rPr>
              <a:t> </a:t>
            </a:r>
            <a:r>
              <a:rPr lang="en-US" sz="1800" dirty="0">
                <a:solidFill>
                  <a:schemeClr val="dk1"/>
                </a:solidFill>
              </a:rPr>
              <a:t>range 3&lt;</a:t>
            </a:r>
            <a:r>
              <a:rPr lang="en-US" sz="1800" i="1" dirty="0" err="1" smtClean="0">
                <a:solidFill>
                  <a:schemeClr val="dk1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dk1"/>
                </a:solidFill>
              </a:rPr>
              <a:t>T</a:t>
            </a:r>
            <a:r>
              <a:rPr lang="en-US" sz="1800" dirty="0" smtClean="0">
                <a:solidFill>
                  <a:schemeClr val="dk1"/>
                </a:solidFill>
              </a:rPr>
              <a:t>&lt;</a:t>
            </a:r>
            <a:r>
              <a:rPr lang="en-US" sz="1800" dirty="0">
                <a:solidFill>
                  <a:schemeClr val="dk1"/>
                </a:solidFill>
              </a:rPr>
              <a:t>6 </a:t>
            </a:r>
            <a:r>
              <a:rPr lang="en-US" sz="1800" dirty="0" err="1">
                <a:solidFill>
                  <a:schemeClr val="dk1"/>
                </a:solidFill>
              </a:rPr>
              <a:t>GeV</a:t>
            </a:r>
            <a:r>
              <a:rPr lang="en-US" sz="1800" dirty="0">
                <a:solidFill>
                  <a:schemeClr val="dk1"/>
                </a:solidFill>
              </a:rPr>
              <a:t>/</a:t>
            </a:r>
            <a:r>
              <a:rPr lang="en-US" sz="1800" i="1" dirty="0">
                <a:solidFill>
                  <a:schemeClr val="dk1"/>
                </a:solidFill>
              </a:rPr>
              <a:t>c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Charm </a:t>
            </a:r>
            <a:r>
              <a:rPr lang="en-US" sz="1800" dirty="0" smtClean="0">
                <a:solidFill>
                  <a:schemeClr val="dk1"/>
                </a:solidFill>
              </a:rPr>
              <a:t>participates in collective motion </a:t>
            </a:r>
            <a:r>
              <a:rPr lang="en-US" sz="1800" dirty="0">
                <a:solidFill>
                  <a:schemeClr val="dk1"/>
                </a:solidFill>
              </a:rPr>
              <a:t>at low transverse momentum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More statistics is needed for an assessment at higher transverse momenta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5489221" y="4218182"/>
            <a:ext cx="2130777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Phys. Rev. C 90 (2014) 034904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dirty="0" smtClean="0">
                <a:solidFill>
                  <a:schemeClr val="dk2"/>
                </a:solidFill>
              </a:rPr>
              <a:t>Heavy-</a:t>
            </a:r>
            <a:r>
              <a:rPr lang="en-US" sz="2400" dirty="0" err="1" smtClean="0">
                <a:solidFill>
                  <a:schemeClr val="dk2"/>
                </a:solidFill>
              </a:rPr>
              <a:t>Flavour</a:t>
            </a:r>
            <a:r>
              <a:rPr lang="en-US" sz="24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Decay Ele</a:t>
            </a:r>
            <a:r>
              <a:rPr lang="en-US" sz="2400" dirty="0" smtClean="0">
                <a:solidFill>
                  <a:schemeClr val="dk2"/>
                </a:solidFill>
              </a:rPr>
              <a:t>c</a:t>
            </a:r>
            <a:r>
              <a:rPr lang="en-US" sz="24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tron </a:t>
            </a:r>
            <a:r>
              <a:rPr lang="en-US" sz="2400" dirty="0">
                <a:solidFill>
                  <a:schemeClr val="dk2"/>
                </a:solidFill>
              </a:rPr>
              <a:t>and</a:t>
            </a:r>
            <a:r>
              <a:rPr lang="en-US" sz="2400" b="0" i="0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400" dirty="0" err="1">
                <a:solidFill>
                  <a:schemeClr val="dk2"/>
                </a:solidFill>
              </a:rPr>
              <a:t>u</a:t>
            </a:r>
            <a:r>
              <a:rPr lang="en-US" sz="2400" b="0" i="0" u="none" strike="noStrike" cap="none" baseline="0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en-US" sz="2400" b="0" i="0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1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400" b="0" i="0" u="none" strike="noStrike" cap="none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724275" y="3645736"/>
            <a:ext cx="7470969" cy="27814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Positive </a:t>
            </a:r>
            <a:r>
              <a:rPr lang="en-US" sz="1800" i="1" dirty="0">
                <a:solidFill>
                  <a:schemeClr val="dk1"/>
                </a:solidFill>
              </a:rPr>
              <a:t>v</a:t>
            </a:r>
            <a:r>
              <a:rPr lang="en-US" sz="1800" baseline="-25000" dirty="0">
                <a:solidFill>
                  <a:schemeClr val="dk1"/>
                </a:solidFill>
              </a:rPr>
              <a:t>2</a:t>
            </a:r>
            <a:r>
              <a:rPr lang="en-US" sz="1800" dirty="0">
                <a:solidFill>
                  <a:schemeClr val="dk1"/>
                </a:solidFill>
              </a:rPr>
              <a:t> of heavy-</a:t>
            </a:r>
            <a:r>
              <a:rPr lang="en-US" sz="1800" dirty="0" err="1">
                <a:solidFill>
                  <a:schemeClr val="dk1"/>
                </a:solidFill>
              </a:rPr>
              <a:t>flavour</a:t>
            </a:r>
            <a:r>
              <a:rPr lang="en-US" sz="1800" dirty="0">
                <a:solidFill>
                  <a:schemeClr val="dk1"/>
                </a:solidFill>
              </a:rPr>
              <a:t> decay electrons and </a:t>
            </a:r>
            <a:r>
              <a:rPr lang="en-US" sz="1800" dirty="0" err="1">
                <a:solidFill>
                  <a:schemeClr val="dk1"/>
                </a:solidFill>
              </a:rPr>
              <a:t>muons</a:t>
            </a:r>
            <a:r>
              <a:rPr lang="en-US" sz="1800" dirty="0">
                <a:solidFill>
                  <a:schemeClr val="dk1"/>
                </a:solidFill>
              </a:rPr>
              <a:t> is </a:t>
            </a:r>
            <a:r>
              <a:rPr lang="en-US" sz="1800" dirty="0" smtClean="0">
                <a:solidFill>
                  <a:schemeClr val="dk1"/>
                </a:solidFill>
              </a:rPr>
              <a:t>observed</a:t>
            </a: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Also consistent picture </a:t>
            </a:r>
            <a:r>
              <a:rPr lang="en-US" sz="1800" dirty="0">
                <a:solidFill>
                  <a:schemeClr val="dk1"/>
                </a:solidFill>
              </a:rPr>
              <a:t>of increasing </a:t>
            </a:r>
            <a:r>
              <a:rPr lang="en-US" sz="1800" i="1" dirty="0">
                <a:solidFill>
                  <a:schemeClr val="dk1"/>
                </a:solidFill>
              </a:rPr>
              <a:t>v</a:t>
            </a:r>
            <a:r>
              <a:rPr lang="en-US" sz="1800" baseline="-25000" dirty="0">
                <a:solidFill>
                  <a:schemeClr val="dk1"/>
                </a:solidFill>
              </a:rPr>
              <a:t>2</a:t>
            </a:r>
            <a:r>
              <a:rPr lang="en-US" sz="1800" dirty="0">
                <a:solidFill>
                  <a:schemeClr val="dk1"/>
                </a:solidFill>
              </a:rPr>
              <a:t> with decreasing </a:t>
            </a:r>
            <a:r>
              <a:rPr lang="en-US" sz="1800" dirty="0" smtClean="0">
                <a:solidFill>
                  <a:schemeClr val="dk1"/>
                </a:solidFill>
              </a:rPr>
              <a:t>centrality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Agreeing trend of heavy-</a:t>
            </a:r>
            <a:r>
              <a:rPr lang="en-US" sz="180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flavour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decay </a:t>
            </a:r>
            <a:r>
              <a:rPr lang="en-US" sz="1800" dirty="0" smtClean="0">
                <a:solidFill>
                  <a:schemeClr val="dk1"/>
                </a:solidFill>
              </a:rPr>
              <a:t>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lectron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muon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1800" b="0" i="0" u="none" strike="noStrike" cap="none" baseline="-25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1800" b="0" i="0" u="none" strike="noStrike" cap="none" baseline="-25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Electrons and </a:t>
            </a:r>
            <a:r>
              <a:rPr lang="en-US" sz="1800" dirty="0" err="1">
                <a:solidFill>
                  <a:schemeClr val="dk1"/>
                </a:solidFill>
              </a:rPr>
              <a:t>muons</a:t>
            </a:r>
            <a:r>
              <a:rPr lang="en-US" sz="1800" dirty="0">
                <a:solidFill>
                  <a:schemeClr val="dk1"/>
                </a:solidFill>
              </a:rPr>
              <a:t> originating from heavy </a:t>
            </a:r>
            <a:r>
              <a:rPr lang="en-US" sz="1800" dirty="0" err="1">
                <a:solidFill>
                  <a:schemeClr val="dk1"/>
                </a:solidFill>
              </a:rPr>
              <a:t>flavour</a:t>
            </a:r>
            <a:r>
              <a:rPr lang="en-US" sz="1800" dirty="0">
                <a:solidFill>
                  <a:schemeClr val="dk1"/>
                </a:solidFill>
              </a:rPr>
              <a:t> participate in collective motion</a:t>
            </a:r>
          </a:p>
          <a:p>
            <a:pPr marR="0" lvl="0" algn="l" rtl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1800" baseline="0" dirty="0" smtClean="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aseline="0" dirty="0" smtClean="0">
                <a:solidFill>
                  <a:schemeClr val="dk1"/>
                </a:solidFill>
              </a:rPr>
              <a:t>More</a:t>
            </a:r>
            <a:r>
              <a:rPr lang="en-US" sz="1800" dirty="0" smtClean="0">
                <a:solidFill>
                  <a:schemeClr val="dk1"/>
                </a:solidFill>
              </a:rPr>
              <a:t> statistics is needed to refine high-</a:t>
            </a:r>
            <a:r>
              <a:rPr lang="en-US" sz="1800" i="1" dirty="0" err="1" smtClean="0">
                <a:solidFill>
                  <a:schemeClr val="dk1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dk1"/>
                </a:solidFill>
              </a:rPr>
              <a:t>T</a:t>
            </a:r>
            <a:r>
              <a:rPr lang="en-US" sz="1800" dirty="0" smtClean="0">
                <a:solidFill>
                  <a:schemeClr val="dk1"/>
                </a:solidFill>
              </a:rPr>
              <a:t> measurements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pic>
        <p:nvPicPr>
          <p:cNvPr id="2" name="Picture 1" descr="2015-Aug-28-hfe_00_10_MuonCo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967"/>
            <a:ext cx="3237997" cy="3140182"/>
          </a:xfrm>
          <a:prstGeom prst="rect">
            <a:avLst/>
          </a:prstGeom>
        </p:spPr>
      </p:pic>
      <p:pic>
        <p:nvPicPr>
          <p:cNvPr id="3" name="Picture 2" descr="2015-Aug-28-hfe_10_20_MuonCo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99" y="461153"/>
            <a:ext cx="3207293" cy="3110406"/>
          </a:xfrm>
          <a:prstGeom prst="rect">
            <a:avLst/>
          </a:prstGeom>
        </p:spPr>
      </p:pic>
      <p:pic>
        <p:nvPicPr>
          <p:cNvPr id="4" name="Picture 3" descr="2015-Aug-28-hfe_20_40_MuonCo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12" y="461154"/>
            <a:ext cx="3204088" cy="310729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dirty="0" smtClean="0">
                <a:solidFill>
                  <a:schemeClr val="dk2"/>
                </a:solidFill>
              </a:rPr>
              <a:t>Heavy-</a:t>
            </a:r>
            <a:r>
              <a:rPr lang="en-US" sz="2400" dirty="0" err="1" smtClean="0">
                <a:solidFill>
                  <a:schemeClr val="dk2"/>
                </a:solidFill>
              </a:rPr>
              <a:t>Flavour</a:t>
            </a:r>
            <a:r>
              <a:rPr lang="en-US" sz="24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1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400" b="0" i="0" u="none" strike="noStrike" cap="none" baseline="-2500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400" dirty="0" smtClean="0">
                <a:solidFill>
                  <a:schemeClr val="dk2"/>
                </a:solidFill>
              </a:rPr>
              <a:t>Theoretical</a:t>
            </a:r>
            <a:r>
              <a:rPr lang="en-US" sz="24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Models</a:t>
            </a:r>
            <a:endParaRPr lang="en-US" sz="2400" b="0" i="0" u="none" strike="noStrike" cap="none" baseline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490" y="945804"/>
            <a:ext cx="4106480" cy="315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5223" y="836670"/>
            <a:ext cx="3477427" cy="337238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334126" y="4515001"/>
            <a:ext cx="8646302" cy="19629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precision and differential measurements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already provide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constraints to models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1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 incorporate </a:t>
            </a:r>
            <a:r>
              <a:rPr lang="en-US" sz="1800" dirty="0">
                <a:solidFill>
                  <a:schemeClr val="dk1"/>
                </a:solidFill>
              </a:rPr>
              <a:t>h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ydrodynamics and energy</a:t>
            </a: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loss mechanisms.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Heavy</a:t>
            </a:r>
            <a:r>
              <a:rPr lang="en-US" sz="1800" dirty="0">
                <a:solidFill>
                  <a:schemeClr val="dk1"/>
                </a:solidFill>
              </a:rPr>
              <a:t>-</a:t>
            </a:r>
            <a:r>
              <a:rPr lang="en-US" sz="1800" dirty="0" err="1">
                <a:solidFill>
                  <a:schemeClr val="dk1"/>
                </a:solidFill>
              </a:rPr>
              <a:t>flavour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i="1" dirty="0">
                <a:solidFill>
                  <a:schemeClr val="dk1"/>
                </a:solidFill>
              </a:rPr>
              <a:t>v</a:t>
            </a:r>
            <a:r>
              <a:rPr lang="en-US" sz="1800" baseline="-25000" dirty="0">
                <a:solidFill>
                  <a:schemeClr val="dk1"/>
                </a:solidFill>
              </a:rPr>
              <a:t>2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measurements </a:t>
            </a:r>
            <a:r>
              <a:rPr lang="en-US" sz="1800" dirty="0" smtClean="0">
                <a:solidFill>
                  <a:schemeClr val="dk1"/>
                </a:solidFill>
              </a:rPr>
              <a:t>are </a:t>
            </a:r>
            <a:r>
              <a:rPr lang="en-US" sz="1800" dirty="0">
                <a:solidFill>
                  <a:schemeClr val="dk1"/>
                </a:solidFill>
              </a:rPr>
              <a:t>best described </a:t>
            </a:r>
            <a:r>
              <a:rPr lang="en-US" sz="1800" dirty="0" smtClean="0">
                <a:solidFill>
                  <a:schemeClr val="dk1"/>
                </a:solidFill>
              </a:rPr>
              <a:t>by </a:t>
            </a:r>
            <a:r>
              <a:rPr lang="en-US" sz="1800" dirty="0">
                <a:solidFill>
                  <a:schemeClr val="dk1"/>
                </a:solidFill>
              </a:rPr>
              <a:t>models </a:t>
            </a:r>
            <a:r>
              <a:rPr lang="en-US" sz="1800" dirty="0" smtClean="0">
                <a:solidFill>
                  <a:schemeClr val="dk1"/>
                </a:solidFill>
              </a:rPr>
              <a:t>which </a:t>
            </a:r>
            <a:r>
              <a:rPr lang="en-US" sz="1800" dirty="0">
                <a:solidFill>
                  <a:schemeClr val="dk1"/>
                </a:solidFill>
              </a:rPr>
              <a:t>include collisional energy </a:t>
            </a:r>
            <a:r>
              <a:rPr lang="en-US" sz="1800" dirty="0" smtClean="0">
                <a:solidFill>
                  <a:schemeClr val="dk1"/>
                </a:solidFill>
              </a:rPr>
              <a:t>loss</a:t>
            </a: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5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628472" y="4150128"/>
            <a:ext cx="2130777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Phys. Rev. C 90 (2014) 034904*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6337300" y="6611778"/>
            <a:ext cx="2806699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*References to theory models in the backup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2400" dirty="0" smtClean="0">
                <a:solidFill>
                  <a:schemeClr val="dk2"/>
                </a:solidFill>
              </a:rPr>
              <a:t>Comparison </a:t>
            </a:r>
            <a:r>
              <a:rPr lang="en-US" sz="2400" dirty="0">
                <a:solidFill>
                  <a:schemeClr val="dk2"/>
                </a:solidFill>
              </a:rPr>
              <a:t>of </a:t>
            </a:r>
            <a:r>
              <a:rPr lang="en-US" sz="2400" i="1" dirty="0">
                <a:solidFill>
                  <a:schemeClr val="dk2"/>
                </a:solidFill>
              </a:rPr>
              <a:t>R</a:t>
            </a:r>
            <a:r>
              <a:rPr lang="en-US" sz="2400" baseline="-25000" dirty="0">
                <a:solidFill>
                  <a:schemeClr val="dk2"/>
                </a:solidFill>
              </a:rPr>
              <a:t>AA</a:t>
            </a:r>
            <a:r>
              <a:rPr lang="en-US" sz="2400" dirty="0">
                <a:solidFill>
                  <a:schemeClr val="dk2"/>
                </a:solidFill>
              </a:rPr>
              <a:t> and </a:t>
            </a:r>
            <a:r>
              <a:rPr lang="en-US" sz="2400" i="1" dirty="0">
                <a:solidFill>
                  <a:schemeClr val="dk2"/>
                </a:solidFill>
              </a:rPr>
              <a:t>v</a:t>
            </a:r>
            <a:r>
              <a:rPr lang="en-US" sz="2400" baseline="-25000" dirty="0">
                <a:solidFill>
                  <a:schemeClr val="dk2"/>
                </a:solidFill>
              </a:rPr>
              <a:t>2</a:t>
            </a:r>
            <a:r>
              <a:rPr lang="en-US" sz="2400" dirty="0">
                <a:solidFill>
                  <a:schemeClr val="dk2"/>
                </a:solidFill>
              </a:rPr>
              <a:t> with models</a:t>
            </a:r>
            <a:endParaRPr lang="en-US" sz="2400" b="0" i="0" u="none" strike="noStrike" cap="none" baseline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489" y="1010938"/>
            <a:ext cx="3542806" cy="343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0964" y="1093350"/>
            <a:ext cx="4005835" cy="307322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346344" y="5093379"/>
            <a:ext cx="8658594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17145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 are challenged by </a:t>
            </a:r>
            <a:r>
              <a:rPr lang="en-US" sz="1800" dirty="0" smtClean="0">
                <a:solidFill>
                  <a:schemeClr val="dk1"/>
                </a:solidFill>
              </a:rPr>
              <a:t>simultaneous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description of </a:t>
            </a:r>
            <a:r>
              <a:rPr lang="en-US" sz="18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1800" b="0" i="0" u="none" strike="noStrike" cap="none" baseline="-25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18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800" b="0" i="0" u="none" strike="noStrike" cap="none" baseline="-25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Shape 235"/>
          <p:cNvPicPr preferRelativeResize="0"/>
          <p:nvPr/>
        </p:nvPicPr>
        <p:blipFill rotWithShape="1">
          <a:blip r:embed="rId5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5578121" y="4027017"/>
            <a:ext cx="2130777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Phys. Rev. C 90 (2014) 034904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dirty="0" smtClean="0">
                <a:solidFill>
                  <a:schemeClr val="dk2"/>
                </a:solidFill>
              </a:rPr>
              <a:t>Summary &amp; Conclusions</a:t>
            </a:r>
            <a:endParaRPr lang="en-US" sz="2400" b="0" i="0" u="none" strike="noStrike" cap="none" baseline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 txBox="1"/>
          <p:nvPr/>
        </p:nvSpPr>
        <p:spPr>
          <a:xfrm>
            <a:off x="419208" y="607965"/>
            <a:ext cx="8267590" cy="5913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Heavy quarks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pushed to lower momenta by their interaction with the medium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Indication of stronger suppression of charm than beauty at higher </a:t>
            </a:r>
            <a:r>
              <a:rPr lang="en-US" sz="1800" i="1" dirty="0" err="1">
                <a:solidFill>
                  <a:schemeClr val="dk1"/>
                </a:solidFill>
              </a:rPr>
              <a:t>p</a:t>
            </a:r>
            <a:r>
              <a:rPr lang="en-US" sz="1800" baseline="-25000" dirty="0" err="1">
                <a:solidFill>
                  <a:schemeClr val="dk1"/>
                </a:solidFill>
              </a:rPr>
              <a:t>T</a:t>
            </a:r>
            <a:r>
              <a:rPr lang="en-US" sz="1800" dirty="0" smtClean="0">
                <a:solidFill>
                  <a:schemeClr val="dk1"/>
                </a:solidFill>
              </a:rPr>
              <a:t> in central collisions</a:t>
            </a:r>
            <a:endParaRPr lang="en-US" sz="1800" dirty="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1800" dirty="0" smtClean="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D mesons and charged particles have consistent </a:t>
            </a:r>
            <a:r>
              <a:rPr lang="en-US" sz="1800" i="1" dirty="0" smtClean="0">
                <a:solidFill>
                  <a:schemeClr val="dk1"/>
                </a:solidFill>
              </a:rPr>
              <a:t>R</a:t>
            </a:r>
            <a:r>
              <a:rPr lang="en-US" sz="1800" baseline="-25000" dirty="0" smtClean="0">
                <a:solidFill>
                  <a:schemeClr val="dk1"/>
                </a:solidFill>
              </a:rPr>
              <a:t>AA</a:t>
            </a:r>
            <a:r>
              <a:rPr lang="en-US" sz="1800" dirty="0" smtClean="0">
                <a:solidFill>
                  <a:schemeClr val="dk1"/>
                </a:solidFill>
              </a:rPr>
              <a:t> values. Model is consistent with these results.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Heavy-</a:t>
            </a:r>
            <a:r>
              <a:rPr lang="en-US" sz="1800" dirty="0" err="1" smtClean="0">
                <a:solidFill>
                  <a:schemeClr val="dk1"/>
                </a:solidFill>
              </a:rPr>
              <a:t>flavour</a:t>
            </a:r>
            <a:r>
              <a:rPr lang="en-US" sz="1800" dirty="0" smtClean="0">
                <a:solidFill>
                  <a:schemeClr val="dk1"/>
                </a:solidFill>
              </a:rPr>
              <a:t> measurements in the </a:t>
            </a:r>
            <a:r>
              <a:rPr lang="en-US" sz="1800" dirty="0" err="1" smtClean="0">
                <a:solidFill>
                  <a:schemeClr val="dk1"/>
                </a:solidFill>
              </a:rPr>
              <a:t>leptonic</a:t>
            </a:r>
            <a:r>
              <a:rPr lang="en-US" sz="1800" dirty="0" smtClean="0">
                <a:solidFill>
                  <a:schemeClr val="dk1"/>
                </a:solidFill>
              </a:rPr>
              <a:t> channels support the measurements via </a:t>
            </a:r>
            <a:r>
              <a:rPr lang="en-US" sz="1800" dirty="0" err="1" smtClean="0">
                <a:solidFill>
                  <a:schemeClr val="dk1"/>
                </a:solidFill>
              </a:rPr>
              <a:t>hadronic</a:t>
            </a:r>
            <a:r>
              <a:rPr lang="en-US" sz="1800" dirty="0" smtClean="0">
                <a:solidFill>
                  <a:schemeClr val="dk1"/>
                </a:solidFill>
              </a:rPr>
              <a:t> channels</a:t>
            </a:r>
            <a:endParaRPr lang="en-US" sz="1800" dirty="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Indication </a:t>
            </a:r>
            <a:r>
              <a:rPr lang="en-US" sz="1800" dirty="0">
                <a:solidFill>
                  <a:schemeClr val="dk1"/>
                </a:solidFill>
              </a:rPr>
              <a:t>that heavy quarks participate in collective motion </a:t>
            </a:r>
            <a:r>
              <a:rPr lang="en-US" sz="1800" dirty="0" smtClean="0">
                <a:solidFill>
                  <a:schemeClr val="dk1"/>
                </a:solidFill>
              </a:rPr>
              <a:t>at low-intermediate </a:t>
            </a:r>
            <a:r>
              <a:rPr lang="en-US" sz="1800" i="1" dirty="0" err="1" smtClean="0">
                <a:solidFill>
                  <a:schemeClr val="dk1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dk1"/>
                </a:solidFill>
              </a:rPr>
              <a:t>T</a:t>
            </a:r>
            <a:r>
              <a:rPr lang="en-US" sz="1800" dirty="0" smtClean="0">
                <a:solidFill>
                  <a:schemeClr val="dk1"/>
                </a:solidFill>
              </a:rPr>
              <a:t> at LHC </a:t>
            </a:r>
            <a:r>
              <a:rPr lang="en-US" sz="1800" dirty="0">
                <a:solidFill>
                  <a:schemeClr val="dk1"/>
                </a:solidFill>
              </a:rPr>
              <a:t>energy</a:t>
            </a:r>
          </a:p>
          <a:p>
            <a:pPr marL="285750" marR="0" lvl="0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Smaller </a:t>
            </a:r>
            <a:r>
              <a:rPr lang="en-US" sz="1800" dirty="0">
                <a:solidFill>
                  <a:schemeClr val="dk1"/>
                </a:solidFill>
              </a:rPr>
              <a:t>uncertainties and new differential measurements will help to further constrain theory </a:t>
            </a:r>
            <a:r>
              <a:rPr lang="en-US" sz="1800" dirty="0" smtClean="0">
                <a:solidFill>
                  <a:schemeClr val="dk1"/>
                </a:solidFill>
              </a:rPr>
              <a:t>models</a:t>
            </a: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ALICE is taking data in Run 2 </a:t>
            </a:r>
            <a:r>
              <a:rPr lang="en-US" sz="1800" dirty="0" smtClean="0">
                <a:solidFill>
                  <a:schemeClr val="dk1"/>
                </a:solidFill>
              </a:rPr>
              <a:t>and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prepares for Run 3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detector upgrades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722312" y="2362200"/>
            <a:ext cx="7772400" cy="22002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4800" b="0" i="0" u="none" strike="noStrike" cap="none" baseline="0" dirty="0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Thank</a:t>
            </a:r>
            <a:r>
              <a:rPr lang="en-US" sz="4800" b="0" i="0" u="none" strike="noStrike" cap="none" dirty="0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You</a:t>
            </a:r>
            <a:endParaRPr lang="en-US" sz="4800" b="0" i="0" u="none" strike="noStrike" cap="none" baseline="0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722312" y="4626876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dirty="0" smtClean="0">
                <a:solidFill>
                  <a:schemeClr val="dk2"/>
                </a:solidFill>
              </a:rPr>
              <a:t>Backup</a:t>
            </a:r>
            <a:endParaRPr lang="en-US" sz="2400" b="0" i="0" u="none" strike="noStrike" cap="none" baseline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0" y="1536699"/>
            <a:ext cx="7937499" cy="2401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BAMPS: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Fochler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al., J. Phys. G 38 (2011) 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124152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POWLANG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Alberico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al., Eur. Phys. J C 71 (2011) 1666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UrQMD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T. Lang et al., arXiv:1211.6912 [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hep-ph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]; T. Lang et al., arXiv:1212.0696 [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hep-ph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TAMU: Rapp, He et al., Phys. Rev. C 86 (2012) 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014903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WHDG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Horowitz et al., J. Phys. G 38 (2011) 124114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Aichelin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al.: Phys. Rev. C79 (2009) 044906; J. Phys. G 37 (2010) 094019.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Cao, Qin, Bass: arXiv:1308.0617 [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hep-ph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</a:t>
            </a:r>
            <a:endParaRPr lang="en-US" sz="12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r>
              <a:rPr lang="en-US" sz="1200" dirty="0" err="1">
                <a:solidFill>
                  <a:schemeClr val="dk1"/>
                </a:solidFill>
              </a:rPr>
              <a:t>MC@sHQ+EPOS</a:t>
            </a:r>
            <a:r>
              <a:rPr lang="en-US" sz="1200" dirty="0">
                <a:solidFill>
                  <a:schemeClr val="dk1"/>
                </a:solidFill>
              </a:rPr>
              <a:t>, </a:t>
            </a:r>
            <a:r>
              <a:rPr lang="en-US" sz="1200" dirty="0" err="1">
                <a:solidFill>
                  <a:schemeClr val="dk1"/>
                </a:solidFill>
              </a:rPr>
              <a:t>Coll+Rad</a:t>
            </a:r>
            <a:r>
              <a:rPr lang="en-US" sz="1200" dirty="0">
                <a:solidFill>
                  <a:schemeClr val="dk1"/>
                </a:solidFill>
              </a:rPr>
              <a:t>(LPM) (M. </a:t>
            </a:r>
            <a:r>
              <a:rPr lang="en-US" sz="1200" dirty="0" err="1">
                <a:solidFill>
                  <a:schemeClr val="dk1"/>
                </a:solidFill>
              </a:rPr>
              <a:t>Nahrgang</a:t>
            </a:r>
            <a:r>
              <a:rPr lang="en-US" sz="1200" dirty="0">
                <a:solidFill>
                  <a:schemeClr val="dk1"/>
                </a:solidFill>
              </a:rPr>
              <a:t> et al, PRC 89 (2014) 014905 )</a:t>
            </a:r>
            <a:endParaRPr lang="en-US"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0" y="47263"/>
            <a:ext cx="7351909" cy="3198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200">
                <a:solidFill>
                  <a:schemeClr val="dk2"/>
                </a:solidFill>
              </a:rPr>
              <a:t>Phase Diagram of Nuclear Matter</a:t>
            </a:r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1244" y="367083"/>
            <a:ext cx="3773639" cy="408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l="15844" r="15860"/>
          <a:stretch/>
        </p:blipFill>
        <p:spPr>
          <a:xfrm>
            <a:off x="528047" y="600021"/>
            <a:ext cx="4190400" cy="284416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5412087" y="4266239"/>
            <a:ext cx="3442796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1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Nuclear Physics A</a:t>
            </a: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834(1-4):237c – 240c, 2010 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396864" y="3491241"/>
            <a:ext cx="8747136" cy="33667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baseline="0" dirty="0" smtClean="0">
                <a:solidFill>
                  <a:schemeClr val="dk1"/>
                </a:solidFill>
                <a:sym typeface="Arial"/>
              </a:rPr>
              <a:t>Phase diagram is dictated by QCD</a:t>
            </a:r>
            <a:endParaRPr lang="en-US" b="0" i="0" u="none" strike="noStrike" cap="none" baseline="0" dirty="0">
              <a:solidFill>
                <a:schemeClr val="dk1"/>
              </a:solidFill>
              <a:sym typeface="Arial"/>
            </a:endParaRPr>
          </a:p>
          <a:p>
            <a:pPr marL="285750" marR="0" lvl="0" indent="-1841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b="0" i="0" u="none" strike="noStrike" cap="none" baseline="0" dirty="0">
              <a:solidFill>
                <a:schemeClr val="dk1"/>
              </a:solidFill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baseline="0" dirty="0" smtClean="0">
                <a:solidFill>
                  <a:schemeClr val="dk1"/>
                </a:solidFill>
                <a:sym typeface="Arial"/>
              </a:rPr>
              <a:t>In the regime of Quark Gluon Plasma quarks</a:t>
            </a:r>
          </a:p>
          <a:p>
            <a:pPr marR="0" lvl="0" algn="l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</a:rPr>
              <a:t>  </a:t>
            </a:r>
            <a:r>
              <a:rPr lang="en-US" dirty="0" smtClean="0">
                <a:solidFill>
                  <a:schemeClr val="dk1"/>
                </a:solidFill>
              </a:rPr>
              <a:t>    </a:t>
            </a:r>
            <a:r>
              <a:rPr lang="en-US" b="0" i="0" u="none" strike="noStrike" cap="none" baseline="0" dirty="0" smtClean="0">
                <a:solidFill>
                  <a:schemeClr val="dk1"/>
                </a:solidFill>
                <a:sym typeface="Arial"/>
              </a:rPr>
              <a:t>are </a:t>
            </a:r>
            <a:r>
              <a:rPr lang="en-US" b="0" i="0" u="none" strike="noStrike" cap="none" baseline="0" dirty="0" err="1" smtClean="0">
                <a:solidFill>
                  <a:schemeClr val="dk1"/>
                </a:solidFill>
                <a:sym typeface="Arial"/>
              </a:rPr>
              <a:t>deconfined</a:t>
            </a:r>
            <a:endParaRPr lang="en-US" b="0" i="0" u="none" strike="noStrike" cap="none" baseline="0" dirty="0" smtClean="0">
              <a:solidFill>
                <a:schemeClr val="dk1"/>
              </a:solidFill>
              <a:sym typeface="Arial"/>
            </a:endParaRPr>
          </a:p>
          <a:p>
            <a:pPr marR="0" lvl="0" algn="l" rtl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b="0" i="0" u="none" strike="noStrike" cap="none" baseline="0" dirty="0" smtClean="0">
              <a:solidFill>
                <a:schemeClr val="dk1"/>
              </a:solidFill>
              <a:sym typeface="Arial"/>
            </a:endParaRP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Energy </a:t>
            </a:r>
            <a:r>
              <a:rPr lang="en-US" dirty="0">
                <a:solidFill>
                  <a:schemeClr val="dk1"/>
                </a:solidFill>
              </a:rPr>
              <a:t>density ~1 </a:t>
            </a:r>
            <a:r>
              <a:rPr lang="en-US" dirty="0" err="1">
                <a:solidFill>
                  <a:schemeClr val="dk1"/>
                </a:solidFill>
              </a:rPr>
              <a:t>GeV</a:t>
            </a:r>
            <a:r>
              <a:rPr lang="en-US" dirty="0">
                <a:solidFill>
                  <a:schemeClr val="dk1"/>
                </a:solidFill>
              </a:rPr>
              <a:t>/</a:t>
            </a:r>
            <a:r>
              <a:rPr lang="en-US" dirty="0" smtClean="0">
                <a:solidFill>
                  <a:schemeClr val="dk1"/>
                </a:solidFill>
              </a:rPr>
              <a:t>fm</a:t>
            </a:r>
            <a:r>
              <a:rPr lang="en-US" baseline="30000" dirty="0" smtClean="0">
                <a:solidFill>
                  <a:schemeClr val="dk1"/>
                </a:solidFill>
              </a:rPr>
              <a:t>3</a:t>
            </a:r>
            <a:r>
              <a:rPr lang="en-US" dirty="0" smtClean="0">
                <a:solidFill>
                  <a:schemeClr val="dk1"/>
                </a:solidFill>
              </a:rPr>
              <a:t>, </a:t>
            </a:r>
            <a:r>
              <a:rPr lang="en-US" dirty="0">
                <a:solidFill>
                  <a:schemeClr val="dk1"/>
                </a:solidFill>
              </a:rPr>
              <a:t>c</a:t>
            </a:r>
            <a:r>
              <a:rPr lang="en-US" dirty="0" smtClean="0">
                <a:solidFill>
                  <a:schemeClr val="dk1"/>
                </a:solidFill>
              </a:rPr>
              <a:t>ritical temperature ~150-200 MeV (at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aseline="-25000" dirty="0" err="1" smtClean="0">
                <a:solidFill>
                  <a:schemeClr val="dk1"/>
                </a:solidFill>
              </a:rPr>
              <a:t>b</a:t>
            </a:r>
            <a:r>
              <a:rPr lang="en-US" dirty="0" smtClean="0">
                <a:solidFill>
                  <a:schemeClr val="dk1"/>
                </a:solidFill>
              </a:rPr>
              <a:t>=0)</a:t>
            </a:r>
            <a:endParaRPr lang="en-US" b="0" i="0" u="none" strike="noStrike" cap="none" baseline="30000" dirty="0">
              <a:solidFill>
                <a:schemeClr val="dk1"/>
              </a:solidFill>
              <a:sym typeface="Arial"/>
            </a:endParaRPr>
          </a:p>
          <a:p>
            <a:pPr marL="285750" marR="0" lvl="0" indent="-1841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b="0" i="0" u="none" strike="noStrike" cap="none" baseline="0" dirty="0">
              <a:solidFill>
                <a:schemeClr val="dk1"/>
              </a:solidFill>
              <a:sym typeface="Arial"/>
            </a:endParaRPr>
          </a:p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baseline="0" dirty="0" smtClean="0">
                <a:solidFill>
                  <a:schemeClr val="dk1"/>
                </a:solidFill>
                <a:sym typeface="Arial"/>
              </a:rPr>
              <a:t>These conditions </a:t>
            </a:r>
            <a:r>
              <a:rPr lang="en-US" dirty="0" smtClean="0">
                <a:solidFill>
                  <a:schemeClr val="dk1"/>
                </a:solidFill>
              </a:rPr>
              <a:t>are thought to be present in the first microseconds of the universe and </a:t>
            </a:r>
            <a:r>
              <a:rPr lang="en-US" b="0" i="0" u="none" strike="noStrike" cap="none" baseline="0" dirty="0" smtClean="0">
                <a:solidFill>
                  <a:schemeClr val="dk1"/>
                </a:solidFill>
                <a:sym typeface="Arial"/>
              </a:rPr>
              <a:t>can be created in</a:t>
            </a:r>
            <a:r>
              <a:rPr lang="en-US" b="0" i="0" u="none" strike="noStrike" cap="none" dirty="0" smtClean="0">
                <a:solidFill>
                  <a:schemeClr val="dk1"/>
                </a:solidFill>
                <a:sym typeface="Arial"/>
              </a:rPr>
              <a:t> high-energy </a:t>
            </a:r>
            <a:r>
              <a:rPr lang="en-US" dirty="0">
                <a:solidFill>
                  <a:schemeClr val="dk1"/>
                </a:solidFill>
              </a:rPr>
              <a:t>nuclear collisions</a:t>
            </a:r>
            <a:endParaRPr lang="en-US" b="0" i="0" u="none" strike="noStrike" cap="none" baseline="0" dirty="0">
              <a:solidFill>
                <a:schemeClr val="dk1"/>
              </a:solidFill>
              <a:sym typeface="Arial"/>
            </a:endParaRPr>
          </a:p>
          <a:p>
            <a:pPr marL="285750" marR="0" lvl="0" indent="-1841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b="0" i="0" u="none" strike="noStrike" cap="none" baseline="0" dirty="0">
              <a:solidFill>
                <a:schemeClr val="dk1"/>
              </a:solidFill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baseline="0" dirty="0" smtClean="0">
                <a:solidFill>
                  <a:schemeClr val="dk1"/>
                </a:solidFill>
                <a:sym typeface="Arial"/>
              </a:rPr>
              <a:t>ALICE is designed for</a:t>
            </a:r>
            <a:r>
              <a:rPr lang="en-US" b="0" i="0" u="none" strike="noStrike" cap="none" dirty="0" smtClean="0">
                <a:solidFill>
                  <a:schemeClr val="dk1"/>
                </a:solidFill>
                <a:sym typeface="Arial"/>
              </a:rPr>
              <a:t> the study of this state of matter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b="0" i="0" u="none" strike="noStrike" cap="none" dirty="0" smtClean="0">
              <a:solidFill>
                <a:schemeClr val="dk1"/>
              </a:solidFill>
              <a:sym typeface="Arial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In this presentation two aspects</a:t>
            </a:r>
            <a:r>
              <a:rPr lang="en-US" dirty="0" smtClean="0">
                <a:solidFill>
                  <a:schemeClr val="dk1"/>
                </a:solidFill>
              </a:rPr>
              <a:t>:     # </a:t>
            </a:r>
            <a:r>
              <a:rPr lang="en-US" i="1" dirty="0" smtClean="0">
                <a:solidFill>
                  <a:schemeClr val="dk1"/>
                </a:solidFill>
              </a:rPr>
              <a:t>R</a:t>
            </a:r>
            <a:r>
              <a:rPr lang="en-US" baseline="-25000" dirty="0" smtClean="0">
                <a:solidFill>
                  <a:schemeClr val="dk1"/>
                </a:solidFill>
              </a:rPr>
              <a:t>AA </a:t>
            </a:r>
            <a:r>
              <a:rPr lang="en-US" dirty="0" smtClean="0">
                <a:solidFill>
                  <a:schemeClr val="dk1"/>
                </a:solidFill>
              </a:rPr>
              <a:t>-</a:t>
            </a:r>
            <a:r>
              <a:rPr lang="en-US" dirty="0" err="1" smtClean="0">
                <a:solidFill>
                  <a:schemeClr val="dk1"/>
                </a:solidFill>
              </a:rPr>
              <a:t>Colour</a:t>
            </a:r>
            <a:r>
              <a:rPr lang="en-US" dirty="0" smtClean="0">
                <a:solidFill>
                  <a:schemeClr val="dk1"/>
                </a:solidFill>
              </a:rPr>
              <a:t> density, temperature </a:t>
            </a:r>
            <a:r>
              <a:rPr lang="en-US" dirty="0">
                <a:solidFill>
                  <a:schemeClr val="dk1"/>
                </a:solidFill>
              </a:rPr>
              <a:t>of QGP, interaction with </a:t>
            </a:r>
            <a:r>
              <a:rPr lang="en-US" dirty="0" smtClean="0">
                <a:solidFill>
                  <a:schemeClr val="dk1"/>
                </a:solidFill>
              </a:rPr>
              <a:t>probes</a:t>
            </a:r>
            <a:endParaRPr lang="en-US" dirty="0">
              <a:solidFill>
                <a:schemeClr val="dk1"/>
              </a:solidFill>
            </a:endParaRPr>
          </a:p>
          <a:p>
            <a:pPr lvl="0">
              <a:buClr>
                <a:schemeClr val="dk1"/>
              </a:buClr>
              <a:buSzPct val="100000"/>
            </a:pPr>
            <a:endParaRPr lang="en-US" dirty="0">
              <a:solidFill>
                <a:schemeClr val="dk1"/>
              </a:solidFill>
            </a:endParaRPr>
          </a:p>
          <a:p>
            <a:pPr marL="914400" lvl="1" indent="-228600"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			       #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>
                <a:solidFill>
                  <a:schemeClr val="dk1"/>
                </a:solidFill>
              </a:rPr>
              <a:t> - Phase </a:t>
            </a:r>
            <a:r>
              <a:rPr lang="en-US" dirty="0">
                <a:solidFill>
                  <a:schemeClr val="dk1"/>
                </a:solidFill>
              </a:rPr>
              <a:t>of </a:t>
            </a:r>
            <a:r>
              <a:rPr lang="en-US" dirty="0" smtClean="0">
                <a:solidFill>
                  <a:schemeClr val="dk1"/>
                </a:solidFill>
              </a:rPr>
              <a:t>QGP, transport properties, </a:t>
            </a:r>
            <a:r>
              <a:rPr lang="en-US" dirty="0" err="1">
                <a:solidFill>
                  <a:schemeClr val="dk1"/>
                </a:solidFill>
              </a:rPr>
              <a:t>hydrodynamical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smtClean="0">
                <a:solidFill>
                  <a:schemeClr val="dk1"/>
                </a:solidFill>
              </a:rPr>
              <a:t>properties</a:t>
            </a:r>
            <a:endParaRPr lang="en-US" b="0" i="0" u="none" strike="noStrike" cap="none" baseline="0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5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ALICE </a:t>
            </a:r>
            <a:r>
              <a:rPr lang="en-US" sz="2400" dirty="0" smtClean="0">
                <a:solidFill>
                  <a:schemeClr val="dk2"/>
                </a:solidFill>
              </a:rPr>
              <a:t>Setup</a:t>
            </a:r>
            <a:endParaRPr lang="en-US" sz="2400" b="0" i="0" u="none" strike="noStrike" cap="none" baseline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97" y="638158"/>
            <a:ext cx="8979053" cy="610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4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668470" y="3924276"/>
            <a:ext cx="822960" cy="39865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271243" y="2216662"/>
            <a:ext cx="822960" cy="39865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117096" y="3898620"/>
            <a:ext cx="822960" cy="39865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524640" y="5638589"/>
            <a:ext cx="822960" cy="39865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740594" y="1205801"/>
            <a:ext cx="822960" cy="27607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610671" y="1518134"/>
            <a:ext cx="822960" cy="27607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940056" y="4145330"/>
            <a:ext cx="822960" cy="35519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78765" y="3459472"/>
            <a:ext cx="822960" cy="27607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0" y="18288"/>
            <a:ext cx="7242771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200" dirty="0" smtClean="0">
                <a:solidFill>
                  <a:schemeClr val="dk2"/>
                </a:solidFill>
              </a:rPr>
              <a:t>Basic Information</a:t>
            </a:r>
            <a:endParaRPr lang="en-US" sz="2200" b="0" i="0" u="none" strike="noStrike" cap="none" baseline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3" y="4847199"/>
            <a:ext cx="4806061" cy="1778000"/>
          </a:xfrm>
          <a:prstGeom prst="rect">
            <a:avLst/>
          </a:prstGeom>
        </p:spPr>
      </p:pic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57206" y="702508"/>
            <a:ext cx="8229600" cy="549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2763"/>
              <a:buFont typeface="Arial"/>
              <a:buChar char="•"/>
            </a:pPr>
            <a:r>
              <a:rPr lang="en-US" sz="185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Heavy </a:t>
            </a:r>
            <a:r>
              <a:rPr lang="en-US" sz="185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Flavour</a:t>
            </a:r>
            <a:r>
              <a:rPr lang="en-US" sz="185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Related quark masses &gt; </a:t>
            </a:r>
            <a:r>
              <a:rPr lang="en-US" sz="185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Λ</a:t>
            </a:r>
            <a:r>
              <a:rPr lang="en-US" sz="1850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QCD</a:t>
            </a:r>
            <a:r>
              <a:rPr lang="en-US" sz="185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457200" marR="0" lvl="1" indent="-90646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Font typeface="Arial"/>
              <a:buNone/>
            </a:pPr>
            <a:endParaRPr sz="185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90500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SzPct val="82763"/>
              <a:buFont typeface="Arial"/>
              <a:buChar char="•"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 </a:t>
            </a:r>
            <a:r>
              <a:rPr lang="en-US" sz="185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charm -&gt; ~1.3 </a:t>
            </a:r>
            <a:r>
              <a:rPr lang="en-US" sz="185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GeV</a:t>
            </a:r>
            <a:r>
              <a:rPr lang="en-US" sz="185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85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850" b="0" i="0" u="none" strike="noStrike" cap="none" baseline="30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-US" sz="1850" b="0" i="0" u="none" strike="noStrike" cap="none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indent="-190500">
              <a:lnSpc>
                <a:spcPct val="90000"/>
              </a:lnSpc>
              <a:spcBef>
                <a:spcPts val="370"/>
              </a:spcBef>
              <a:buSzPct val="82763"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 </a:t>
            </a:r>
            <a:r>
              <a:rPr lang="en-US" sz="1850" dirty="0">
                <a:solidFill>
                  <a:schemeClr val="dk1"/>
                </a:solidFill>
              </a:rPr>
              <a:t>beauty -&gt; </a:t>
            </a:r>
            <a:r>
              <a:rPr lang="en-US" sz="1850" dirty="0" smtClean="0">
                <a:solidFill>
                  <a:schemeClr val="dk1"/>
                </a:solidFill>
              </a:rPr>
              <a:t>~4.2 </a:t>
            </a:r>
            <a:r>
              <a:rPr lang="en-US" sz="1850" dirty="0" err="1">
                <a:solidFill>
                  <a:schemeClr val="dk1"/>
                </a:solidFill>
              </a:rPr>
              <a:t>GeV</a:t>
            </a:r>
            <a:r>
              <a:rPr lang="en-US" sz="1850" dirty="0">
                <a:solidFill>
                  <a:schemeClr val="dk1"/>
                </a:solidFill>
              </a:rPr>
              <a:t>/</a:t>
            </a:r>
            <a:r>
              <a:rPr lang="en-US" sz="1850" i="1" dirty="0">
                <a:solidFill>
                  <a:schemeClr val="dk1"/>
                </a:solidFill>
              </a:rPr>
              <a:t>c</a:t>
            </a:r>
            <a:r>
              <a:rPr lang="en-US" sz="1850" baseline="30000" dirty="0">
                <a:solidFill>
                  <a:schemeClr val="dk1"/>
                </a:solidFill>
              </a:rPr>
              <a:t>2</a:t>
            </a:r>
            <a:endParaRPr lang="en-US" sz="185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indent="-190500">
              <a:lnSpc>
                <a:spcPct val="90000"/>
              </a:lnSpc>
              <a:spcBef>
                <a:spcPts val="370"/>
              </a:spcBef>
              <a:buSzPct val="82763"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 top</a:t>
            </a:r>
            <a:r>
              <a:rPr lang="en-US" sz="1850" dirty="0">
                <a:solidFill>
                  <a:schemeClr val="dk1"/>
                </a:solidFill>
              </a:rPr>
              <a:t>) -&gt; ~</a:t>
            </a:r>
            <a:r>
              <a:rPr lang="en-US" sz="1850" dirty="0" smtClean="0">
                <a:solidFill>
                  <a:schemeClr val="dk1"/>
                </a:solidFill>
              </a:rPr>
              <a:t>173.3 </a:t>
            </a:r>
            <a:r>
              <a:rPr lang="en-US" sz="1850" dirty="0" err="1" smtClean="0">
                <a:solidFill>
                  <a:schemeClr val="dk1"/>
                </a:solidFill>
              </a:rPr>
              <a:t>GeV</a:t>
            </a:r>
            <a:r>
              <a:rPr lang="en-US" sz="1850" dirty="0">
                <a:solidFill>
                  <a:schemeClr val="dk1"/>
                </a:solidFill>
              </a:rPr>
              <a:t>/</a:t>
            </a:r>
            <a:r>
              <a:rPr lang="en-US" sz="1850" i="1" dirty="0">
                <a:solidFill>
                  <a:schemeClr val="dk1"/>
                </a:solidFill>
              </a:rPr>
              <a:t>c</a:t>
            </a:r>
            <a:r>
              <a:rPr lang="en-US" sz="1850" baseline="30000" dirty="0">
                <a:solidFill>
                  <a:schemeClr val="dk1"/>
                </a:solidFill>
              </a:rPr>
              <a:t>2</a:t>
            </a:r>
            <a:endParaRPr lang="en-US" sz="185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-83026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Font typeface="Arial"/>
              <a:buNone/>
            </a:pPr>
            <a:endParaRPr sz="1850" b="0" i="0" u="none" strike="noStrike" cap="none" baseline="0" dirty="0">
              <a:solidFill>
                <a:srgbClr val="2929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SzPct val="82763"/>
              <a:buFont typeface="Arial"/>
              <a:buChar char="•"/>
            </a:pPr>
            <a:r>
              <a:rPr lang="en-US" sz="1850" b="0" i="0" u="none" strike="noStrike" cap="none" baseline="0" dirty="0" smtClean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Open </a:t>
            </a:r>
            <a:r>
              <a:rPr lang="en-US" sz="1850" b="0" i="0" u="none" strike="noStrike" cap="none" baseline="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Heavy </a:t>
            </a:r>
            <a:r>
              <a:rPr lang="en-US" sz="1850" b="0" i="0" u="none" strike="noStrike" cap="none" baseline="0" dirty="0" err="1" smtClean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Flavour</a:t>
            </a:r>
            <a:r>
              <a:rPr lang="en-US" sz="1850" b="0" i="0" u="none" strike="noStrike" cap="none" baseline="0" dirty="0" smtClean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: Heavy</a:t>
            </a:r>
            <a:r>
              <a:rPr lang="en-US" sz="1850" b="0" i="0" u="none" strike="noStrike" cap="none" dirty="0" smtClean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 quark </a:t>
            </a:r>
            <a:r>
              <a:rPr lang="en-US" sz="1850" dirty="0" smtClean="0">
                <a:solidFill>
                  <a:srgbClr val="292934"/>
                </a:solidFill>
              </a:rPr>
              <a:t>without</a:t>
            </a:r>
            <a:r>
              <a:rPr lang="en-US" sz="1850" b="0" i="0" u="none" strike="noStrike" cap="none" dirty="0" smtClean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 heavy partner</a:t>
            </a:r>
            <a:endParaRPr lang="en-US" sz="1850" b="0" i="0" u="none" strike="noStrike" cap="none" baseline="0" dirty="0">
              <a:solidFill>
                <a:srgbClr val="2929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90646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Font typeface="Arial"/>
              <a:buNone/>
            </a:pPr>
            <a:endParaRPr sz="1850" b="0" i="0" u="none" strike="noStrike" cap="none" baseline="0" dirty="0">
              <a:solidFill>
                <a:srgbClr val="2929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90500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SzPct val="82763"/>
              <a:buFont typeface="Arial"/>
              <a:buChar char="•"/>
            </a:pPr>
            <a:r>
              <a:rPr lang="en-US" sz="1850" b="0" i="0" u="none" strike="noStrike" cap="none" baseline="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50" b="0" i="0" u="none" strike="noStrike" cap="none" baseline="3000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850" b="0" i="0" u="none" strike="noStrike" cap="none" baseline="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(c, u-bar), D+(c, d-bar),…</a:t>
            </a:r>
          </a:p>
          <a:p>
            <a:pPr marL="457200" marR="0" lvl="1" indent="-190500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SzPct val="82763"/>
              <a:buFont typeface="Arial"/>
              <a:buChar char="•"/>
            </a:pPr>
            <a:r>
              <a:rPr lang="en-US" sz="1850" b="0" i="0" u="none" strike="noStrike" cap="none" baseline="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1850" b="0" i="0" u="none" strike="noStrike" cap="none" baseline="3000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850" b="0" i="0" u="none" strike="noStrike" cap="none" baseline="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(d, b-bar), B+(u, b-bar),…</a:t>
            </a:r>
          </a:p>
          <a:p>
            <a:pPr marL="457200" marR="0" lvl="1" indent="-190500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SzPct val="82763"/>
              <a:buFont typeface="Arial"/>
              <a:buChar char="•"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Λ</a:t>
            </a:r>
            <a:r>
              <a:rPr lang="en-US" sz="1850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850" b="0" i="0" u="none" strike="noStrike" cap="none" baseline="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(u, d, c),</a:t>
            </a:r>
            <a:r>
              <a:rPr lang="en-US" sz="1850" b="0" i="0" u="none" strike="noStrike" cap="none" baseline="0" dirty="0" smtClean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lang="en-US" sz="1850" dirty="0">
              <a:solidFill>
                <a:srgbClr val="292934"/>
              </a:solidFill>
            </a:endParaRPr>
          </a:p>
          <a:p>
            <a:pPr marL="182880" marR="0" lvl="0" indent="-83026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Font typeface="Arial"/>
              <a:buNone/>
            </a:pPr>
            <a:endParaRPr sz="1850" b="0" i="0" u="none" strike="noStrike" cap="none" baseline="0" dirty="0">
              <a:solidFill>
                <a:srgbClr val="2929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SzPct val="82763"/>
              <a:buFont typeface="Arial"/>
              <a:buChar char="•"/>
            </a:pPr>
            <a:r>
              <a:rPr lang="en-US" sz="1850" dirty="0" smtClean="0">
                <a:solidFill>
                  <a:srgbClr val="292934"/>
                </a:solidFill>
              </a:rPr>
              <a:t>Lepton decay products of heavy </a:t>
            </a:r>
            <a:r>
              <a:rPr lang="en-US" sz="1850" dirty="0" err="1" smtClean="0">
                <a:solidFill>
                  <a:srgbClr val="292934"/>
                </a:solidFill>
              </a:rPr>
              <a:t>flavour</a:t>
            </a:r>
            <a:r>
              <a:rPr lang="en-US" sz="1850" dirty="0" smtClean="0">
                <a:solidFill>
                  <a:srgbClr val="292934"/>
                </a:solidFill>
              </a:rPr>
              <a:t> particles are referred to as heavy- </a:t>
            </a:r>
            <a:r>
              <a:rPr lang="en-US" sz="1850" dirty="0" err="1" smtClean="0">
                <a:solidFill>
                  <a:srgbClr val="292934"/>
                </a:solidFill>
              </a:rPr>
              <a:t>flavour</a:t>
            </a:r>
            <a:r>
              <a:rPr lang="en-US" sz="1850" dirty="0" smtClean="0">
                <a:solidFill>
                  <a:srgbClr val="292934"/>
                </a:solidFill>
              </a:rPr>
              <a:t> decay lepton</a:t>
            </a:r>
          </a:p>
          <a:p>
            <a:pPr lvl="1" indent="-182880">
              <a:lnSpc>
                <a:spcPct val="90000"/>
              </a:lnSpc>
              <a:spcBef>
                <a:spcPts val="370"/>
              </a:spcBef>
              <a:buSzPct val="82763"/>
            </a:pPr>
            <a:r>
              <a:rPr lang="en-US" sz="1850" dirty="0">
                <a:solidFill>
                  <a:srgbClr val="292934"/>
                </a:solidFill>
              </a:rPr>
              <a:t>e</a:t>
            </a:r>
            <a:r>
              <a:rPr lang="en-US" sz="1850" dirty="0" smtClean="0">
                <a:solidFill>
                  <a:srgbClr val="292934"/>
                </a:solidFill>
              </a:rPr>
              <a:t>.g. D</a:t>
            </a:r>
            <a:r>
              <a:rPr lang="en-US" sz="1850" baseline="30000" dirty="0" smtClean="0">
                <a:solidFill>
                  <a:srgbClr val="292934"/>
                </a:solidFill>
              </a:rPr>
              <a:t>0</a:t>
            </a:r>
            <a:r>
              <a:rPr lang="en-US" sz="1850" dirty="0" smtClean="0">
                <a:solidFill>
                  <a:srgbClr val="292934"/>
                </a:solidFill>
              </a:rPr>
              <a:t>-&gt; K</a:t>
            </a:r>
            <a:r>
              <a:rPr lang="en-US" sz="1850" baseline="30000" dirty="0" smtClean="0">
                <a:solidFill>
                  <a:srgbClr val="292934"/>
                </a:solidFill>
              </a:rPr>
              <a:t>+</a:t>
            </a:r>
            <a:r>
              <a:rPr lang="en-US" sz="1850" dirty="0" smtClean="0">
                <a:solidFill>
                  <a:srgbClr val="292934"/>
                </a:solidFill>
              </a:rPr>
              <a:t> + </a:t>
            </a:r>
            <a:r>
              <a:rPr lang="en-US" sz="1850" b="1" dirty="0" smtClean="0">
                <a:solidFill>
                  <a:srgbClr val="292934"/>
                </a:solidFill>
              </a:rPr>
              <a:t>e</a:t>
            </a:r>
            <a:r>
              <a:rPr lang="en-US" sz="1850" baseline="30000" dirty="0" smtClean="0">
                <a:solidFill>
                  <a:srgbClr val="292934"/>
                </a:solidFill>
              </a:rPr>
              <a:t>-</a:t>
            </a:r>
            <a:r>
              <a:rPr lang="en-US" sz="1850" dirty="0" smtClean="0">
                <a:solidFill>
                  <a:srgbClr val="292934"/>
                </a:solidFill>
              </a:rPr>
              <a:t> + </a:t>
            </a:r>
            <a:r>
              <a:rPr lang="en-US" sz="2000" dirty="0" err="1">
                <a:latin typeface="Lucida Grande"/>
                <a:ea typeface="Lucida Grande"/>
                <a:cs typeface="Lucida Grande"/>
              </a:rPr>
              <a:t>ν</a:t>
            </a:r>
            <a:endParaRPr lang="en-US" sz="1850" dirty="0" smtClean="0">
              <a:solidFill>
                <a:srgbClr val="292934"/>
              </a:solidFill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370"/>
              </a:spcBef>
              <a:buClr>
                <a:schemeClr val="accent1"/>
              </a:buClr>
              <a:buSzPct val="82763"/>
              <a:buFont typeface="Arial"/>
              <a:buChar char="•"/>
            </a:pPr>
            <a:endParaRPr lang="en-US" sz="1850" dirty="0" smtClean="0">
              <a:solidFill>
                <a:srgbClr val="292934"/>
              </a:solidFill>
            </a:endParaRPr>
          </a:p>
          <a:p>
            <a:pPr indent="-182880">
              <a:lnSpc>
                <a:spcPct val="90000"/>
              </a:lnSpc>
              <a:spcBef>
                <a:spcPts val="370"/>
              </a:spcBef>
              <a:buSzPct val="82763"/>
            </a:pPr>
            <a:r>
              <a:rPr lang="en-US" sz="1850" dirty="0">
                <a:solidFill>
                  <a:srgbClr val="292934"/>
                </a:solidFill>
              </a:rPr>
              <a:t>Typical decay length (</a:t>
            </a:r>
            <a:r>
              <a:rPr lang="en-US" sz="1850" dirty="0" err="1">
                <a:solidFill>
                  <a:srgbClr val="292934"/>
                </a:solidFill>
              </a:rPr>
              <a:t>cτ</a:t>
            </a:r>
            <a:r>
              <a:rPr lang="en-US" sz="1850" dirty="0" smtClean="0">
                <a:solidFill>
                  <a:srgbClr val="292934"/>
                </a:solidFill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ts val="370"/>
              </a:spcBef>
              <a:buSzPct val="82763"/>
              <a:buNone/>
            </a:pPr>
            <a:r>
              <a:rPr lang="en-US" sz="1850" dirty="0" smtClean="0">
                <a:solidFill>
                  <a:srgbClr val="292934"/>
                </a:solidFill>
              </a:rPr>
              <a:t>   above  </a:t>
            </a:r>
            <a:r>
              <a:rPr lang="en-US" sz="1850" dirty="0">
                <a:solidFill>
                  <a:srgbClr val="292934"/>
                </a:solidFill>
              </a:rPr>
              <a:t>~ 100 </a:t>
            </a:r>
            <a:r>
              <a:rPr lang="en-US" sz="1850" dirty="0" smtClean="0">
                <a:solidFill>
                  <a:srgbClr val="292934"/>
                </a:solidFill>
              </a:rPr>
              <a:t>microns</a:t>
            </a:r>
            <a:endParaRPr lang="en-US" sz="1850" dirty="0">
              <a:solidFill>
                <a:srgbClr val="292934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59048" y="4931140"/>
            <a:ext cx="1756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/>
        </p:nvSpPr>
        <p:spPr>
          <a:xfrm>
            <a:off x="121582" y="1152716"/>
            <a:ext cx="8565217" cy="51448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buClr>
                <a:schemeClr val="dk1"/>
              </a:buClr>
              <a:buFont typeface="Noto Symbo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Heavy quarks (large mass, large Q</a:t>
            </a:r>
            <a:r>
              <a:rPr lang="en-US" sz="1800" baseline="30000" dirty="0" smtClean="0">
                <a:solidFill>
                  <a:schemeClr val="dk1"/>
                </a:solidFill>
              </a:rPr>
              <a:t>2</a:t>
            </a:r>
            <a:r>
              <a:rPr lang="en-US" sz="1800" dirty="0" smtClean="0">
                <a:solidFill>
                  <a:schemeClr val="dk1"/>
                </a:solidFill>
              </a:rPr>
              <a:t>) are created in an early phase of the collision and carry along rich information by experiencing the full collision history</a:t>
            </a:r>
            <a:endParaRPr lang="en-US" sz="1800" dirty="0">
              <a:solidFill>
                <a:schemeClr val="dk1"/>
              </a:solidFill>
            </a:endParaRPr>
          </a:p>
          <a:p>
            <a:pPr marL="457200" lvl="4">
              <a:buClr>
                <a:schemeClr val="dk1"/>
              </a:buClr>
              <a:buSzPct val="100000"/>
            </a:pPr>
            <a:endParaRPr lang="en-US" sz="1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6">
              <a:buClr>
                <a:schemeClr val="dk1"/>
              </a:buClr>
              <a:buSzPct val="100000"/>
            </a:pPr>
            <a:r>
              <a:rPr lang="en-US" sz="1800" dirty="0" smtClean="0">
                <a:solidFill>
                  <a:schemeClr val="dk1"/>
                </a:solidFill>
              </a:rPr>
              <a:t>	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Charm formation time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QGP </a:t>
            </a:r>
            <a:r>
              <a:rPr lang="en-US" sz="1800" dirty="0" smtClean="0">
                <a:solidFill>
                  <a:schemeClr val="dk1"/>
                </a:solidFill>
              </a:rPr>
              <a:t>life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 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-US" sz="1800" b="0" i="0" u="none" strike="noStrike" cap="none" baseline="0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0.1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fm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800" b="0" i="1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80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~</a:t>
            </a:r>
            <a:r>
              <a:rPr lang="en-US" sz="1800" b="0" i="0" u="none" strike="noStrike" cap="none" baseline="0" dirty="0" smtClean="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fm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800" b="0" i="1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</a:p>
          <a:p>
            <a:pPr marL="742950" marR="0" lvl="1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Because of their early creation heavy quarks provide a solid reference </a:t>
            </a:r>
            <a:r>
              <a:rPr lang="en-US" sz="1800" dirty="0" smtClean="0">
                <a:solidFill>
                  <a:schemeClr val="dk1"/>
                </a:solidFill>
              </a:rPr>
              <a:t>represented by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proton-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proton collisions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1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Mass </a:t>
            </a:r>
            <a:r>
              <a:rPr lang="en-US" sz="1800" dirty="0">
                <a:solidFill>
                  <a:schemeClr val="dk1"/>
                </a:solidFill>
              </a:rPr>
              <a:t>is a relevant parameter in </a:t>
            </a:r>
            <a:r>
              <a:rPr lang="en-US" sz="1800" dirty="0" err="1">
                <a:solidFill>
                  <a:schemeClr val="dk1"/>
                </a:solidFill>
              </a:rPr>
              <a:t>partonic</a:t>
            </a:r>
            <a:r>
              <a:rPr lang="en-US" sz="1800" dirty="0">
                <a:solidFill>
                  <a:schemeClr val="dk1"/>
                </a:solidFill>
              </a:rPr>
              <a:t> energy loss </a:t>
            </a:r>
            <a:r>
              <a:rPr lang="en-US" sz="1800" dirty="0" smtClean="0">
                <a:solidFill>
                  <a:schemeClr val="dk1"/>
                </a:solidFill>
              </a:rPr>
              <a:t>models*</a:t>
            </a:r>
            <a:endParaRPr lang="en-US" sz="1800" dirty="0"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742950" lvl="1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Safe against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mass related uncertainties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because </a:t>
            </a:r>
            <a:r>
              <a:rPr lang="en-US" sz="1800" dirty="0">
                <a:solidFill>
                  <a:schemeClr val="dk1"/>
                </a:solidFill>
              </a:rPr>
              <a:t>of almost </a:t>
            </a:r>
            <a:r>
              <a:rPr lang="en-US" sz="1800" dirty="0" smtClean="0">
                <a:solidFill>
                  <a:schemeClr val="dk1"/>
                </a:solidFill>
              </a:rPr>
              <a:t>exclusive Higgs mass and excluded (or negligible)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creation in the medium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There are large heavy </a:t>
            </a:r>
            <a:r>
              <a:rPr lang="en-US" sz="1800" dirty="0" err="1" smtClean="0">
                <a:solidFill>
                  <a:schemeClr val="dk1"/>
                </a:solidFill>
              </a:rPr>
              <a:t>flavour</a:t>
            </a:r>
            <a:r>
              <a:rPr lang="en-US" sz="1800" dirty="0" smtClean="0">
                <a:solidFill>
                  <a:schemeClr val="dk1"/>
                </a:solidFill>
              </a:rPr>
              <a:t> cross sections at the LHC</a:t>
            </a: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150" dirty="0" smtClean="0">
                <a:solidFill>
                  <a:schemeClr val="dk2"/>
                </a:solidFill>
              </a:rPr>
              <a:t>Why Heavy </a:t>
            </a:r>
            <a:r>
              <a:rPr lang="en-US" sz="2150" dirty="0">
                <a:solidFill>
                  <a:schemeClr val="dk2"/>
                </a:solidFill>
              </a:rPr>
              <a:t>Q</a:t>
            </a:r>
            <a:r>
              <a:rPr lang="en-US" sz="2150" dirty="0" smtClean="0">
                <a:solidFill>
                  <a:schemeClr val="dk2"/>
                </a:solidFill>
              </a:rPr>
              <a:t>uarks</a:t>
            </a:r>
            <a:r>
              <a:rPr lang="en-US" sz="215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50" b="0" i="0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7217" y="6542129"/>
            <a:ext cx="2591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dk1"/>
                </a:solidFill>
              </a:rPr>
              <a:t>*</a:t>
            </a:r>
            <a:r>
              <a:rPr lang="en-US" sz="1200" dirty="0">
                <a:solidFill>
                  <a:schemeClr val="dk1"/>
                </a:solidFill>
              </a:rPr>
              <a:t>Phys. </a:t>
            </a:r>
            <a:r>
              <a:rPr lang="en-US" sz="1200" dirty="0" err="1">
                <a:solidFill>
                  <a:schemeClr val="dk1"/>
                </a:solidFill>
              </a:rPr>
              <a:t>Lett</a:t>
            </a:r>
            <a:r>
              <a:rPr lang="en-US" sz="1200" dirty="0">
                <a:solidFill>
                  <a:schemeClr val="dk1"/>
                </a:solidFill>
              </a:rPr>
              <a:t>. B519 (2001) </a:t>
            </a:r>
            <a:r>
              <a:rPr lang="en-US" sz="1200" dirty="0" smtClean="0">
                <a:solidFill>
                  <a:schemeClr val="dk1"/>
                </a:solidFill>
              </a:rPr>
              <a:t>199 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150" b="0" i="1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2150" b="0" i="0" u="none" strike="noStrike" cap="none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AA</a:t>
            </a:r>
            <a:r>
              <a:rPr lang="en-US" sz="2150" b="0" i="0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50" dirty="0" smtClean="0">
                <a:solidFill>
                  <a:schemeClr val="dk2"/>
                </a:solidFill>
              </a:rPr>
              <a:t>Observable</a:t>
            </a:r>
            <a:endParaRPr lang="en-US" sz="2150" b="0" i="0" u="none" strike="noStrike" cap="none" baseline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634410" y="538977"/>
            <a:ext cx="745468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2400" b="0" i="1" u="none" strike="noStrike" cap="none" baseline="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2400" b="0" i="0" u="none" strike="noStrike" cap="none" baseline="-2500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AA</a:t>
            </a:r>
            <a:r>
              <a:rPr lang="en-US" sz="2400" b="0" i="0" u="none" strike="noStrike" cap="none" baseline="0" dirty="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rgbClr val="292934"/>
                </a:solidFill>
              </a:rPr>
              <a:t>Nuclear Modification </a:t>
            </a:r>
            <a:r>
              <a:rPr lang="en-US" sz="2400" dirty="0" smtClean="0">
                <a:solidFill>
                  <a:srgbClr val="292934"/>
                </a:solidFill>
              </a:rPr>
              <a:t>Factor</a:t>
            </a:r>
            <a:endParaRPr lang="en-US" sz="1200" b="0" i="0" u="none" strike="noStrike" cap="none" baseline="0" dirty="0">
              <a:solidFill>
                <a:srgbClr val="2929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607079" y="4920667"/>
            <a:ext cx="8282606" cy="1691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0" i="1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600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1 </a:t>
            </a:r>
            <a:r>
              <a:rPr lang="en-US" sz="1600" dirty="0" smtClean="0">
                <a:solidFill>
                  <a:schemeClr val="dk1"/>
                </a:solidFill>
              </a:rPr>
              <a:t>No medium effect (valid </a:t>
            </a:r>
            <a:r>
              <a:rPr lang="en-US" sz="1600" dirty="0">
                <a:solidFill>
                  <a:schemeClr val="dk1"/>
                </a:solidFill>
              </a:rPr>
              <a:t>at high </a:t>
            </a:r>
            <a:r>
              <a:rPr lang="en-US" sz="1600" dirty="0" err="1">
                <a:solidFill>
                  <a:schemeClr val="dk1"/>
                </a:solidFill>
              </a:rPr>
              <a:t>pt</a:t>
            </a:r>
            <a:r>
              <a:rPr lang="en-US" sz="1600" dirty="0" smtClean="0">
                <a:solidFill>
                  <a:schemeClr val="dk1"/>
                </a:solidFill>
              </a:rPr>
              <a:t>), binary scaling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e.g. </a:t>
            </a:r>
            <a:r>
              <a:rPr lang="en-US" sz="1600" dirty="0">
                <a:solidFill>
                  <a:schemeClr val="dk1"/>
                </a:solidFill>
              </a:rPr>
              <a:t>p</a:t>
            </a:r>
            <a:r>
              <a:rPr lang="en-US" sz="1600" dirty="0" smtClean="0">
                <a:solidFill>
                  <a:schemeClr val="dk1"/>
                </a:solidFill>
              </a:rPr>
              <a:t>h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oton </a:t>
            </a:r>
            <a:r>
              <a:rPr lang="en-US" sz="1600" dirty="0" smtClean="0">
                <a:solidFill>
                  <a:schemeClr val="dk1"/>
                </a:solidFill>
              </a:rPr>
              <a:t>measurements</a:t>
            </a: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600" b="0" i="0" u="none" strike="noStrike" cap="none" baseline="-25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characterizes the modification in the momentum distribution and accordingly energy loss properties.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-&gt; </a:t>
            </a:r>
            <a:r>
              <a:rPr lang="en-US" sz="16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Colour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density and transport properties of the medium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ΔE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(g) &gt; ΔE(</a:t>
            </a:r>
            <a:r>
              <a:rPr lang="en-US" sz="1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uds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&gt; ΔE(c) &gt; ΔE(b)* 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 </a:t>
            </a:r>
            <a:r>
              <a:rPr lang="en-US" sz="16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600" b="0" i="0" u="none" strike="noStrike" cap="none" baseline="-25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(g) &lt;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1" dirty="0">
                <a:solidFill>
                  <a:schemeClr val="dk1"/>
                </a:solidFill>
              </a:rPr>
              <a:t>R</a:t>
            </a:r>
            <a:r>
              <a:rPr lang="en-US" sz="1600" baseline="-25000" dirty="0">
                <a:solidFill>
                  <a:schemeClr val="dk1"/>
                </a:solidFill>
              </a:rPr>
              <a:t>AA</a:t>
            </a:r>
            <a:r>
              <a:rPr lang="en-US" sz="1600" dirty="0" smtClean="0">
                <a:solidFill>
                  <a:schemeClr val="dk1"/>
                </a:solidFill>
              </a:rPr>
              <a:t>(</a:t>
            </a:r>
            <a:r>
              <a:rPr lang="en-US" sz="1600" dirty="0" err="1" smtClean="0">
                <a:solidFill>
                  <a:schemeClr val="dk1"/>
                </a:solidFill>
              </a:rPr>
              <a:t>uds</a:t>
            </a:r>
            <a:r>
              <a:rPr lang="en-US" sz="1600" dirty="0" smtClean="0">
                <a:solidFill>
                  <a:schemeClr val="dk1"/>
                </a:solidFill>
              </a:rPr>
              <a:t>)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&lt; </a:t>
            </a:r>
            <a:r>
              <a:rPr lang="en-US" sz="1600" i="1" dirty="0">
                <a:solidFill>
                  <a:schemeClr val="dk1"/>
                </a:solidFill>
              </a:rPr>
              <a:t>R</a:t>
            </a:r>
            <a:r>
              <a:rPr lang="en-US" sz="1600" baseline="-25000" dirty="0">
                <a:solidFill>
                  <a:schemeClr val="dk1"/>
                </a:solidFill>
              </a:rPr>
              <a:t>AA</a:t>
            </a:r>
            <a:r>
              <a:rPr lang="en-US" sz="1600" dirty="0" smtClean="0">
                <a:solidFill>
                  <a:schemeClr val="dk1"/>
                </a:solidFill>
              </a:rPr>
              <a:t>(c)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&lt;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1" dirty="0">
                <a:solidFill>
                  <a:schemeClr val="dk1"/>
                </a:solidFill>
              </a:rPr>
              <a:t>R</a:t>
            </a:r>
            <a:r>
              <a:rPr lang="en-US" sz="1600" baseline="-25000" dirty="0">
                <a:solidFill>
                  <a:schemeClr val="dk1"/>
                </a:solidFill>
              </a:rPr>
              <a:t>AA</a:t>
            </a:r>
            <a:r>
              <a:rPr lang="en-US" sz="1600" dirty="0" smtClean="0">
                <a:solidFill>
                  <a:schemeClr val="dk1"/>
                </a:solidFill>
              </a:rPr>
              <a:t>(b)  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)?</a:t>
            </a:r>
          </a:p>
          <a:p>
            <a:pPr lvl="0">
              <a:lnSpc>
                <a:spcPct val="130000"/>
              </a:lnSpc>
              <a:buClr>
                <a:schemeClr val="dk1"/>
              </a:buClr>
              <a:buSzPct val="100000"/>
            </a:pPr>
            <a:r>
              <a:rPr lang="en-US" sz="1600" dirty="0" smtClean="0">
                <a:solidFill>
                  <a:schemeClr val="dk1"/>
                </a:solidFill>
              </a:rPr>
              <a:t>     Hierarchy </a:t>
            </a:r>
            <a:r>
              <a:rPr lang="en-US" sz="1600" dirty="0">
                <a:solidFill>
                  <a:schemeClr val="dk1"/>
                </a:solidFill>
              </a:rPr>
              <a:t>reflects the color-charge and quark-mass dependence of energy loss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5404" y="6611776"/>
            <a:ext cx="2618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dk1"/>
                </a:solidFill>
              </a:rPr>
              <a:t>(*Phys. </a:t>
            </a:r>
            <a:r>
              <a:rPr lang="en-US" sz="1000" dirty="0" err="1">
                <a:solidFill>
                  <a:schemeClr val="dk1"/>
                </a:solidFill>
              </a:rPr>
              <a:t>Lett</a:t>
            </a:r>
            <a:r>
              <a:rPr lang="en-US" sz="1000" dirty="0">
                <a:solidFill>
                  <a:schemeClr val="dk1"/>
                </a:solidFill>
              </a:rPr>
              <a:t>. B519 (2001) 199) </a:t>
            </a:r>
            <a:endParaRPr lang="en-US" sz="1000" dirty="0"/>
          </a:p>
        </p:txBody>
      </p:sp>
      <p:grpSp>
        <p:nvGrpSpPr>
          <p:cNvPr id="5" name="Group 4"/>
          <p:cNvGrpSpPr/>
          <p:nvPr/>
        </p:nvGrpSpPr>
        <p:grpSpPr>
          <a:xfrm>
            <a:off x="607079" y="905821"/>
            <a:ext cx="7292839" cy="4119347"/>
            <a:chOff x="607079" y="1027411"/>
            <a:chExt cx="7292839" cy="4119347"/>
          </a:xfrm>
        </p:grpSpPr>
        <p:pic>
          <p:nvPicPr>
            <p:cNvPr id="202" name="Shape 202"/>
            <p:cNvPicPr preferRelativeResize="0"/>
            <p:nvPr/>
          </p:nvPicPr>
          <p:blipFill rotWithShape="1">
            <a:blip r:embed="rId4">
              <a:alphaModFix/>
            </a:blip>
            <a:srcRect l="36137" t="1745" r="3779" b="2"/>
            <a:stretch/>
          </p:blipFill>
          <p:spPr>
            <a:xfrm>
              <a:off x="2518567" y="1027411"/>
              <a:ext cx="1735200" cy="204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Shape 203"/>
            <p:cNvSpPr txBox="1"/>
            <p:nvPr/>
          </p:nvSpPr>
          <p:spPr>
            <a:xfrm>
              <a:off x="607079" y="2762442"/>
              <a:ext cx="4615287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400" b="0" i="1" u="none" strike="noStrike" cap="none" baseline="0">
                  <a:solidFill>
                    <a:srgbClr val="292934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lang="en-US" sz="2400" b="0" i="0" u="none" strike="noStrike" cap="none" baseline="-25000">
                  <a:solidFill>
                    <a:srgbClr val="292934"/>
                  </a:solidFill>
                  <a:latin typeface="Arial"/>
                  <a:ea typeface="Arial"/>
                  <a:cs typeface="Arial"/>
                  <a:sym typeface="Arial"/>
                </a:rPr>
                <a:t>AA</a:t>
              </a:r>
              <a:r>
                <a:rPr lang="en-US" sz="2400" b="0" i="0" u="none" strike="noStrike" cap="none" baseline="0">
                  <a:solidFill>
                    <a:srgbClr val="292934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2400" b="0" i="1" u="none" strike="noStrike" cap="none" baseline="0">
                  <a:solidFill>
                    <a:srgbClr val="292934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r>
                <a:rPr lang="en-US" sz="2400" b="0" i="0" u="none" strike="noStrike" cap="none" baseline="-25000">
                  <a:solidFill>
                    <a:srgbClr val="292934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lang="en-US" sz="2400" b="0" i="0" u="none" strike="noStrike" cap="none" baseline="0">
                  <a:solidFill>
                    <a:srgbClr val="292934"/>
                  </a:solidFill>
                  <a:latin typeface="Arial"/>
                  <a:ea typeface="Arial"/>
                  <a:cs typeface="Arial"/>
                  <a:sym typeface="Arial"/>
                </a:rPr>
                <a:t>)= ––––––––––––––––– =</a:t>
              </a:r>
            </a:p>
          </p:txBody>
        </p:sp>
        <p:pic>
          <p:nvPicPr>
            <p:cNvPr id="204" name="Shape 204"/>
            <p:cNvPicPr preferRelativeResize="0"/>
            <p:nvPr/>
          </p:nvPicPr>
          <p:blipFill rotWithShape="1">
            <a:blip r:embed="rId4">
              <a:alphaModFix/>
            </a:blip>
            <a:srcRect l="65" t="1745" r="63534" b="2"/>
            <a:stretch/>
          </p:blipFill>
          <p:spPr>
            <a:xfrm>
              <a:off x="1992967" y="3105558"/>
              <a:ext cx="1051200" cy="204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Shape 205"/>
            <p:cNvSpPr txBox="1"/>
            <p:nvPr/>
          </p:nvSpPr>
          <p:spPr>
            <a:xfrm>
              <a:off x="3256216" y="3752287"/>
              <a:ext cx="4156444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  &lt;N</a:t>
              </a:r>
              <a:r>
                <a:rPr lang="en-US" sz="2400" b="0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coll</a:t>
              </a:r>
              <a:r>
                <a:rPr lang="en-US" sz="2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&gt; </a:t>
              </a:r>
            </a:p>
          </p:txBody>
        </p:sp>
        <p:sp>
          <p:nvSpPr>
            <p:cNvPr id="207" name="Shape 207"/>
            <p:cNvSpPr txBox="1"/>
            <p:nvPr/>
          </p:nvSpPr>
          <p:spPr>
            <a:xfrm>
              <a:off x="4820644" y="2560157"/>
              <a:ext cx="3758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b="1" i="0" u="none" strike="noStrike" cap="none" baseline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222366" y="2560157"/>
              <a:ext cx="2677552" cy="1008815"/>
              <a:chOff x="5222366" y="2695257"/>
              <a:chExt cx="2677552" cy="1008815"/>
            </a:xfrm>
          </p:grpSpPr>
          <p:pic>
            <p:nvPicPr>
              <p:cNvPr id="206" name="Shape 20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222366" y="2729266"/>
                <a:ext cx="2617662" cy="97480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733592" y="2695257"/>
                <a:ext cx="1166326" cy="728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15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D-meson </a:t>
            </a:r>
            <a:r>
              <a:rPr lang="en-US" sz="2150" b="0" i="1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2150" b="0" i="0" u="none" strike="noStrike" cap="none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AA</a:t>
            </a:r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400" b="1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162" y="662183"/>
            <a:ext cx="3291833" cy="3258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192439" y="4251006"/>
            <a:ext cx="8839306" cy="20420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D</a:t>
            </a:r>
            <a:r>
              <a:rPr lang="en-US" baseline="30000" dirty="0">
                <a:solidFill>
                  <a:schemeClr val="dk1"/>
                </a:solidFill>
              </a:rPr>
              <a:t>0</a:t>
            </a:r>
            <a:r>
              <a:rPr lang="en-US" dirty="0">
                <a:solidFill>
                  <a:schemeClr val="dk1"/>
                </a:solidFill>
              </a:rPr>
              <a:t>, D</a:t>
            </a:r>
            <a:r>
              <a:rPr lang="en-US" baseline="30000" dirty="0">
                <a:solidFill>
                  <a:schemeClr val="dk1"/>
                </a:solidFill>
              </a:rPr>
              <a:t>+</a:t>
            </a:r>
            <a:r>
              <a:rPr lang="en-US" dirty="0">
                <a:solidFill>
                  <a:schemeClr val="dk1"/>
                </a:solidFill>
              </a:rPr>
              <a:t>, D</a:t>
            </a:r>
            <a:r>
              <a:rPr lang="en-US" baseline="30000" dirty="0">
                <a:solidFill>
                  <a:schemeClr val="dk1"/>
                </a:solidFill>
              </a:rPr>
              <a:t>*+</a:t>
            </a:r>
            <a:r>
              <a:rPr lang="en-US" dirty="0">
                <a:solidFill>
                  <a:schemeClr val="dk1"/>
                </a:solidFill>
              </a:rPr>
              <a:t> mesons have similar </a:t>
            </a:r>
            <a:r>
              <a:rPr lang="en-US" i="1" dirty="0">
                <a:solidFill>
                  <a:schemeClr val="dk1"/>
                </a:solidFill>
              </a:rPr>
              <a:t>R</a:t>
            </a:r>
            <a:r>
              <a:rPr lang="en-US" baseline="-25000" dirty="0">
                <a:solidFill>
                  <a:schemeClr val="dk1"/>
                </a:solidFill>
              </a:rPr>
              <a:t>AA</a:t>
            </a:r>
            <a:r>
              <a:rPr lang="en-US" dirty="0">
                <a:solidFill>
                  <a:schemeClr val="dk1"/>
                </a:solidFill>
              </a:rPr>
              <a:t>. Suppression of a factor 4-5 at 5-16 </a:t>
            </a:r>
            <a:r>
              <a:rPr lang="en-US" dirty="0" err="1">
                <a:solidFill>
                  <a:schemeClr val="dk1"/>
                </a:solidFill>
              </a:rPr>
              <a:t>GeV</a:t>
            </a:r>
            <a:r>
              <a:rPr lang="en-US" dirty="0">
                <a:solidFill>
                  <a:schemeClr val="dk1"/>
                </a:solidFill>
              </a:rPr>
              <a:t>/</a:t>
            </a:r>
            <a:r>
              <a:rPr lang="en-US" i="1" dirty="0" smtClean="0">
                <a:solidFill>
                  <a:schemeClr val="dk1"/>
                </a:solidFill>
              </a:rPr>
              <a:t>c</a:t>
            </a:r>
            <a:endParaRPr lang="en-US" sz="14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Charm 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significantly suppressed over a large transverse momentum </a:t>
            </a:r>
            <a:r>
              <a:rPr lang="en-US" dirty="0">
                <a:solidFill>
                  <a:schemeClr val="dk1"/>
                </a:solidFill>
              </a:rPr>
              <a:t>range-</a:t>
            </a:r>
            <a:r>
              <a:rPr lang="en-US" dirty="0" smtClean="0">
                <a:solidFill>
                  <a:schemeClr val="dk1"/>
                </a:solidFill>
              </a:rPr>
              <a:t>&gt; In</a:t>
            </a:r>
            <a:r>
              <a:rPr lang="en-US" dirty="0">
                <a:solidFill>
                  <a:schemeClr val="dk1"/>
                </a:solidFill>
              </a:rPr>
              <a:t>-medium energy loss</a:t>
            </a:r>
            <a:endParaRPr lang="en-US" sz="1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measurement of D</a:t>
            </a:r>
            <a:r>
              <a:rPr lang="en-US" sz="1400" b="0" i="0" u="none" strike="noStrike" cap="none" baseline="30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1400" b="0" i="0" u="none" strike="noStrike" cap="none" baseline="-25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i="1" dirty="0" smtClean="0">
                <a:solidFill>
                  <a:schemeClr val="dk1"/>
                </a:solidFill>
              </a:rPr>
              <a:t>R</a:t>
            </a:r>
            <a:r>
              <a:rPr lang="en-US" baseline="-25000" dirty="0" smtClean="0">
                <a:solidFill>
                  <a:schemeClr val="dk1"/>
                </a:solidFill>
              </a:rPr>
              <a:t>AA</a:t>
            </a:r>
            <a:r>
              <a:rPr lang="en-US" dirty="0" smtClean="0">
                <a:solidFill>
                  <a:schemeClr val="dk1"/>
                </a:solidFill>
              </a:rPr>
              <a:t>. Suppression of factor 3-5 at 8-12 </a:t>
            </a:r>
            <a:r>
              <a:rPr lang="en-US" dirty="0" err="1" smtClean="0">
                <a:solidFill>
                  <a:schemeClr val="dk1"/>
                </a:solidFill>
              </a:rPr>
              <a:t>GeV</a:t>
            </a:r>
            <a:r>
              <a:rPr lang="en-US" dirty="0" smtClean="0">
                <a:solidFill>
                  <a:schemeClr val="dk1"/>
                </a:solidFill>
              </a:rPr>
              <a:t>/</a:t>
            </a:r>
            <a:r>
              <a:rPr lang="en-US" i="1" dirty="0" smtClean="0">
                <a:solidFill>
                  <a:schemeClr val="dk1"/>
                </a:solidFill>
              </a:rPr>
              <a:t>c</a:t>
            </a:r>
            <a:endParaRPr lang="en-US" sz="1400" b="0" i="1" u="none" strike="noStrike" cap="none" baseline="0" dirty="0" smtClean="0">
              <a:solidFill>
                <a:schemeClr val="dk1"/>
              </a:solidFill>
              <a:sym typeface="Arial"/>
            </a:endParaRP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M</a:t>
            </a:r>
            <a:r>
              <a:rPr lang="en-US" dirty="0" smtClean="0">
                <a:solidFill>
                  <a:schemeClr val="dk1"/>
                </a:solidFill>
              </a:rPr>
              <a:t>ore statistics is </a:t>
            </a:r>
            <a:r>
              <a:rPr lang="en-US" dirty="0">
                <a:solidFill>
                  <a:schemeClr val="dk1"/>
                </a:solidFill>
              </a:rPr>
              <a:t>needed to conclude on the expected enhancement of low-</a:t>
            </a:r>
            <a:r>
              <a:rPr lang="en-US" i="1" dirty="0" err="1" smtClean="0">
                <a:solidFill>
                  <a:schemeClr val="dk1"/>
                </a:solidFill>
              </a:rPr>
              <a:t>p</a:t>
            </a:r>
            <a:r>
              <a:rPr lang="en-US" baseline="-25000" dirty="0" err="1" smtClean="0">
                <a:solidFill>
                  <a:schemeClr val="dk1"/>
                </a:solidFill>
              </a:rPr>
              <a:t>T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D</a:t>
            </a:r>
            <a:r>
              <a:rPr lang="en-US" baseline="-25000" dirty="0">
                <a:solidFill>
                  <a:schemeClr val="dk1"/>
                </a:solidFill>
              </a:rPr>
              <a:t>s</a:t>
            </a:r>
            <a:r>
              <a:rPr lang="en-US" dirty="0">
                <a:solidFill>
                  <a:schemeClr val="dk1"/>
                </a:solidFill>
              </a:rPr>
              <a:t> mesons as predicted by </a:t>
            </a:r>
            <a:r>
              <a:rPr lang="en-US" dirty="0" smtClean="0">
                <a:solidFill>
                  <a:schemeClr val="dk1"/>
                </a:solidFill>
              </a:rPr>
              <a:t>Coalescence models*</a:t>
            </a:r>
            <a:endParaRPr lang="en-US" sz="1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 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mesons and charged particles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have similar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400" b="0" i="0" u="none" strike="noStrike" cap="none" baseline="-25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US" dirty="0">
                <a:solidFill>
                  <a:schemeClr val="dk1"/>
                </a:solidFill>
              </a:rPr>
              <a:t>Compensation of </a:t>
            </a:r>
            <a:r>
              <a:rPr lang="en-US" dirty="0" err="1">
                <a:solidFill>
                  <a:schemeClr val="dk1"/>
                </a:solidFill>
              </a:rPr>
              <a:t>colour</a:t>
            </a:r>
            <a:r>
              <a:rPr lang="en-US" dirty="0">
                <a:solidFill>
                  <a:schemeClr val="dk1"/>
                </a:solidFill>
              </a:rPr>
              <a:t>-charge dependence of energy loss by effects of different shapes of </a:t>
            </a:r>
            <a:r>
              <a:rPr lang="en-US" dirty="0" err="1">
                <a:solidFill>
                  <a:schemeClr val="dk1"/>
                </a:solidFill>
              </a:rPr>
              <a:t>parton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i="1" dirty="0" err="1">
                <a:solidFill>
                  <a:schemeClr val="dk1"/>
                </a:solidFill>
              </a:rPr>
              <a:t>p</a:t>
            </a:r>
            <a:r>
              <a:rPr lang="en-US" baseline="-25000" dirty="0" err="1">
                <a:solidFill>
                  <a:schemeClr val="dk1"/>
                </a:solidFill>
              </a:rPr>
              <a:t>T</a:t>
            </a:r>
            <a:r>
              <a:rPr lang="en-US" dirty="0">
                <a:solidFill>
                  <a:schemeClr val="dk1"/>
                </a:solidFill>
              </a:rPr>
              <a:t> distributions and fragmentation </a:t>
            </a:r>
            <a:r>
              <a:rPr lang="en-US" dirty="0" smtClean="0">
                <a:solidFill>
                  <a:schemeClr val="dk1"/>
                </a:solidFill>
              </a:rPr>
              <a:t>functions **</a:t>
            </a:r>
            <a:endParaRPr lang="en-US" sz="1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3490107" y="6334779"/>
            <a:ext cx="2897475" cy="553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lang="en-US" sz="1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Kuznetsova</a:t>
            </a: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en-US" sz="1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Rafelski</a:t>
            </a: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EPJ C51(2007)113;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He et al., arXiv:1204.4442;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Andronic</a:t>
            </a:r>
            <a:r>
              <a:rPr lang="en-US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al., arXiv:0708.1488</a:t>
            </a: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4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pic>
        <p:nvPicPr>
          <p:cNvPr id="2" name="Picture 1" descr="2015-Jul-05-AverageD_Pions_Nch_PrelimD_010_vsPt_05072015_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70" y="662182"/>
            <a:ext cx="3409354" cy="3258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7582" y="6334779"/>
            <a:ext cx="1864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000" dirty="0" smtClean="0">
                <a:solidFill>
                  <a:schemeClr val="dk1"/>
                </a:solidFill>
              </a:rPr>
              <a:t>**(</a:t>
            </a:r>
            <a:r>
              <a:rPr lang="en-US" sz="1000" dirty="0">
                <a:solidFill>
                  <a:schemeClr val="dk1"/>
                </a:solidFill>
              </a:rPr>
              <a:t>PRL 112, 042302 (2014))</a:t>
            </a:r>
          </a:p>
          <a:p>
            <a:pPr algn="ctr"/>
            <a:r>
              <a:rPr lang="en-US" sz="1000" dirty="0" err="1" smtClean="0"/>
              <a:t>M.Djordjevic</a:t>
            </a:r>
            <a:endParaRPr lang="en-US" sz="10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2150" dirty="0" smtClean="0">
                <a:solidFill>
                  <a:schemeClr val="dk2"/>
                </a:solidFill>
              </a:rPr>
              <a:t>D-meson</a:t>
            </a:r>
            <a:r>
              <a:rPr lang="en-US" sz="215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50" b="0" i="1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2150" b="0" i="0" u="none" strike="noStrike" cap="none" baseline="-2500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AA</a:t>
            </a:r>
            <a:r>
              <a:rPr lang="en-US" sz="2150" dirty="0" smtClean="0">
                <a:solidFill>
                  <a:schemeClr val="dk2"/>
                </a:solidFill>
              </a:rPr>
              <a:t> </a:t>
            </a:r>
            <a:r>
              <a:rPr lang="en-US" sz="2150" dirty="0" err="1" smtClean="0">
                <a:solidFill>
                  <a:schemeClr val="dk2"/>
                </a:solidFill>
              </a:rPr>
              <a:t>vs</a:t>
            </a:r>
            <a:r>
              <a:rPr lang="en-US" sz="2150" dirty="0" smtClean="0">
                <a:solidFill>
                  <a:schemeClr val="dk2"/>
                </a:solidFill>
              </a:rPr>
              <a:t> Centrality and Model Comparison</a:t>
            </a:r>
            <a:endParaRPr lang="en-US" sz="2150" b="0" i="0" u="none" strike="noStrike" cap="none" baseline="-250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400" b="1" i="0" u="none" strike="noStrike" cap="none" baseline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3813" y="4315146"/>
            <a:ext cx="1454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arXiv:</a:t>
            </a:r>
            <a:r>
              <a:rPr lang="en-US" sz="1000" dirty="0" smtClean="0"/>
              <a:t>1506.06604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89" y="469401"/>
            <a:ext cx="3811709" cy="38792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25" y="469401"/>
            <a:ext cx="4008516" cy="3879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528" y="4438372"/>
            <a:ext cx="3874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D mesons and charged </a:t>
            </a:r>
            <a:r>
              <a:rPr lang="en-US" dirty="0" err="1">
                <a:solidFill>
                  <a:schemeClr val="dk1"/>
                </a:solidFill>
              </a:rPr>
              <a:t>pions</a:t>
            </a:r>
            <a:r>
              <a:rPr lang="en-US" dirty="0">
                <a:solidFill>
                  <a:schemeClr val="dk1"/>
                </a:solidFill>
              </a:rPr>
              <a:t> have consistent </a:t>
            </a:r>
            <a:r>
              <a:rPr lang="en-US" i="1" dirty="0" smtClean="0">
                <a:solidFill>
                  <a:schemeClr val="dk1"/>
                </a:solidFill>
              </a:rPr>
              <a:t>R</a:t>
            </a:r>
            <a:r>
              <a:rPr lang="en-US" baseline="-25000" dirty="0" smtClean="0">
                <a:solidFill>
                  <a:schemeClr val="dk1"/>
                </a:solidFill>
              </a:rPr>
              <a:t>AA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endParaRPr lang="en-US" dirty="0"/>
          </a:p>
        </p:txBody>
      </p:sp>
      <p:sp>
        <p:nvSpPr>
          <p:cNvPr id="219" name="Shape 219"/>
          <p:cNvSpPr txBox="1"/>
          <p:nvPr/>
        </p:nvSpPr>
        <p:spPr>
          <a:xfrm>
            <a:off x="436757" y="5172349"/>
            <a:ext cx="8598404" cy="16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Model is based on </a:t>
            </a:r>
            <a:r>
              <a:rPr lang="en-US" dirty="0" err="1" smtClean="0">
                <a:solidFill>
                  <a:schemeClr val="dk1"/>
                </a:solidFill>
              </a:rPr>
              <a:t>perturbative</a:t>
            </a:r>
            <a:r>
              <a:rPr lang="en-US" dirty="0" smtClean="0">
                <a:solidFill>
                  <a:schemeClr val="dk1"/>
                </a:solidFill>
              </a:rPr>
              <a:t> QCD and contains </a:t>
            </a:r>
            <a:r>
              <a:rPr lang="en-US" dirty="0" err="1" smtClean="0">
                <a:solidFill>
                  <a:schemeClr val="dk1"/>
                </a:solidFill>
              </a:rPr>
              <a:t>radiative</a:t>
            </a:r>
            <a:r>
              <a:rPr lang="en-US" dirty="0" smtClean="0">
                <a:solidFill>
                  <a:schemeClr val="dk1"/>
                </a:solidFill>
              </a:rPr>
              <a:t> and collisional energy loss</a:t>
            </a:r>
          </a:p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It contains quark masses (b, c ,s) as well as different </a:t>
            </a:r>
            <a:r>
              <a:rPr lang="en-US" dirty="0">
                <a:solidFill>
                  <a:schemeClr val="dk1"/>
                </a:solidFill>
              </a:rPr>
              <a:t>fragmentation functions, different shapes of </a:t>
            </a:r>
            <a:r>
              <a:rPr lang="en-US" dirty="0" smtClean="0">
                <a:solidFill>
                  <a:schemeClr val="dk1"/>
                </a:solidFill>
              </a:rPr>
              <a:t>quark and gluon </a:t>
            </a:r>
            <a:r>
              <a:rPr lang="en-US" i="1" dirty="0" err="1" smtClean="0">
                <a:solidFill>
                  <a:schemeClr val="dk1"/>
                </a:solidFill>
              </a:rPr>
              <a:t>p</a:t>
            </a:r>
            <a:r>
              <a:rPr lang="en-US" baseline="-25000" dirty="0" err="1" smtClean="0">
                <a:solidFill>
                  <a:schemeClr val="dk1"/>
                </a:solidFill>
              </a:rPr>
              <a:t>T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distributions</a:t>
            </a:r>
            <a:endParaRPr lang="en-US" dirty="0" smtClean="0">
              <a:solidFill>
                <a:schemeClr val="dk1"/>
              </a:solidFill>
            </a:endParaRP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Model is in general agreement  with ALICE and CMS </a:t>
            </a:r>
            <a:r>
              <a:rPr lang="en-US" dirty="0" smtClean="0">
                <a:solidFill>
                  <a:schemeClr val="dk1"/>
                </a:solidFill>
              </a:rPr>
              <a:t>measurements</a:t>
            </a:r>
          </a:p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(Lesson: ΔE</a:t>
            </a:r>
            <a:r>
              <a:rPr lang="en-US" dirty="0">
                <a:solidFill>
                  <a:schemeClr val="dk1"/>
                </a:solidFill>
              </a:rPr>
              <a:t>(</a:t>
            </a:r>
            <a:r>
              <a:rPr lang="en-US" dirty="0" err="1">
                <a:solidFill>
                  <a:schemeClr val="dk1"/>
                </a:solidFill>
              </a:rPr>
              <a:t>uds</a:t>
            </a:r>
            <a:r>
              <a:rPr lang="en-US" dirty="0">
                <a:solidFill>
                  <a:schemeClr val="dk1"/>
                </a:solidFill>
              </a:rPr>
              <a:t>) &gt; </a:t>
            </a:r>
            <a:r>
              <a:rPr lang="en-US" dirty="0" smtClean="0">
                <a:solidFill>
                  <a:schemeClr val="dk1"/>
                </a:solidFill>
              </a:rPr>
              <a:t>ΔE(c) order is not necessarily translated to </a:t>
            </a:r>
            <a:r>
              <a:rPr lang="en-US" i="1" dirty="0" smtClean="0">
                <a:solidFill>
                  <a:schemeClr val="dk1"/>
                </a:solidFill>
              </a:rPr>
              <a:t>R</a:t>
            </a:r>
            <a:r>
              <a:rPr lang="en-US" baseline="-25000" dirty="0" smtClean="0">
                <a:solidFill>
                  <a:schemeClr val="dk1"/>
                </a:solidFill>
              </a:rPr>
              <a:t>AA</a:t>
            </a:r>
            <a:r>
              <a:rPr lang="en-US" dirty="0" smtClean="0">
                <a:solidFill>
                  <a:schemeClr val="dk1"/>
                </a:solidFill>
              </a:rPr>
              <a:t> )</a:t>
            </a:r>
            <a:endParaRPr lang="en-US" sz="1400" b="0" i="0" u="none" strike="noStrike" cap="none" baseline="-25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30000"/>
              </a:lnSpc>
              <a:buClr>
                <a:schemeClr val="dk1"/>
              </a:buClr>
              <a:buSzPct val="100000"/>
              <a:buFont typeface="Arial"/>
              <a:buChar char="•"/>
            </a:pPr>
            <a:endParaRPr lang="en-US" sz="1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0161" y="4438372"/>
            <a:ext cx="376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Indication </a:t>
            </a:r>
            <a:r>
              <a:rPr lang="en-US" dirty="0"/>
              <a:t>of </a:t>
            </a:r>
            <a:r>
              <a:rPr lang="en-US" i="1" dirty="0"/>
              <a:t>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 smtClean="0"/>
              <a:t>B&lt;-J/</a:t>
            </a:r>
            <a:r>
              <a:rPr lang="en-US" dirty="0" err="1" smtClean="0"/>
              <a:t>PSi</a:t>
            </a:r>
            <a:r>
              <a:rPr lang="en-US" dirty="0" smtClean="0"/>
              <a:t>) &gt;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/>
              <a:t>(D) in most central collisions </a:t>
            </a:r>
            <a:r>
              <a:rPr lang="en-US" dirty="0" smtClean="0"/>
              <a:t>at </a:t>
            </a:r>
            <a:r>
              <a:rPr lang="en-US" dirty="0"/>
              <a:t>8&lt;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&lt;</a:t>
            </a:r>
            <a:r>
              <a:rPr lang="en-US" dirty="0"/>
              <a:t>16 </a:t>
            </a:r>
            <a:r>
              <a:rPr lang="en-US" dirty="0" err="1"/>
              <a:t>GeV</a:t>
            </a:r>
            <a:r>
              <a:rPr lang="en-US" dirty="0"/>
              <a:t>/</a:t>
            </a:r>
            <a:r>
              <a:rPr lang="en-US" i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4690866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0" y="19146"/>
            <a:ext cx="7619999" cy="309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dirty="0" smtClean="0">
                <a:solidFill>
                  <a:schemeClr val="dk2"/>
                </a:solidFill>
              </a:rPr>
              <a:t>Heavy-</a:t>
            </a:r>
            <a:r>
              <a:rPr lang="en-US" sz="2400" dirty="0" err="1" smtClean="0">
                <a:solidFill>
                  <a:schemeClr val="dk2"/>
                </a:solidFill>
              </a:rPr>
              <a:t>Flavour</a:t>
            </a:r>
            <a:r>
              <a:rPr lang="en-US" sz="24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Decay Electron and </a:t>
            </a:r>
            <a:r>
              <a:rPr lang="en-US" sz="2400" b="0" i="0" u="none" strike="noStrike" cap="none" baseline="0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Muon</a:t>
            </a:r>
            <a:r>
              <a:rPr lang="en-US" sz="24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 b="0" i="1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2400" b="0" i="0" u="none" strike="noStrike" cap="none" baseline="-25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AA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7620000" y="18288"/>
            <a:ext cx="1066799" cy="3291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400" b="1" i="0" u="none" strike="noStrike" cap="none" baseline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85" y="740547"/>
            <a:ext cx="3292729" cy="317611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6570042" y="608434"/>
            <a:ext cx="2573957" cy="58735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chemeClr val="dk1"/>
                </a:solidFill>
              </a:rPr>
              <a:t>Similar </a:t>
            </a:r>
            <a:r>
              <a:rPr lang="en-US" sz="1600" dirty="0">
                <a:solidFill>
                  <a:schemeClr val="dk1"/>
                </a:solidFill>
              </a:rPr>
              <a:t>suppression of </a:t>
            </a:r>
            <a:r>
              <a:rPr lang="en-US" sz="16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&lt;- </a:t>
            </a:r>
            <a:r>
              <a:rPr lang="en-US" sz="1600" dirty="0" err="1">
                <a:solidFill>
                  <a:schemeClr val="dk1"/>
                </a:solidFill>
              </a:rPr>
              <a:t>c,b</a:t>
            </a:r>
            <a:r>
              <a:rPr lang="en-US" sz="1600" dirty="0">
                <a:solidFill>
                  <a:schemeClr val="dk1"/>
                </a:solidFill>
              </a:rPr>
              <a:t> and e &lt;- c, b yields at forward and mid-rapidity, </a:t>
            </a:r>
            <a:r>
              <a:rPr lang="en-US" sz="1600" dirty="0" smtClean="0">
                <a:solidFill>
                  <a:schemeClr val="dk1"/>
                </a:solidFill>
              </a:rPr>
              <a:t>respectively</a:t>
            </a:r>
          </a:p>
          <a:p>
            <a:pPr marR="0" lvl="0" algn="l" rtl="0">
              <a:spcBef>
                <a:spcPts val="0"/>
              </a:spcBef>
              <a:buClr>
                <a:schemeClr val="dk1"/>
              </a:buClr>
              <a:buSzPct val="100000"/>
            </a:pPr>
            <a:endParaRPr sz="16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Increasing </a:t>
            </a:r>
            <a:r>
              <a:rPr lang="en-US" sz="1600" i="1" dirty="0" smtClean="0">
                <a:solidFill>
                  <a:schemeClr val="dk1"/>
                </a:solidFill>
              </a:rPr>
              <a:t>R</a:t>
            </a:r>
            <a:r>
              <a:rPr lang="en-US" sz="1600" baseline="-25000" dirty="0" smtClean="0">
                <a:solidFill>
                  <a:schemeClr val="dk1"/>
                </a:solidFill>
              </a:rPr>
              <a:t>AA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with </a:t>
            </a:r>
            <a:r>
              <a:rPr lang="en-US" sz="1600" dirty="0" smtClean="0">
                <a:solidFill>
                  <a:schemeClr val="dk1"/>
                </a:solidFill>
              </a:rPr>
              <a:t>more peripheral collisions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  <a:r>
              <a:rPr lang="en-US" sz="1600" dirty="0" smtClean="0">
                <a:solidFill>
                  <a:schemeClr val="dk1"/>
                </a:solidFill>
              </a:rPr>
              <a:t>(smaller </a:t>
            </a:r>
            <a:r>
              <a:rPr lang="en-US" sz="1600" dirty="0">
                <a:solidFill>
                  <a:schemeClr val="dk1"/>
                </a:solidFill>
              </a:rPr>
              <a:t>collision </a:t>
            </a:r>
            <a:r>
              <a:rPr lang="en-US" sz="1600" dirty="0" smtClean="0">
                <a:solidFill>
                  <a:schemeClr val="dk1"/>
                </a:solidFill>
              </a:rPr>
              <a:t>volume)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841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Hint of suppression of </a:t>
            </a:r>
            <a:r>
              <a:rPr lang="en-US" sz="1600" dirty="0" smtClean="0">
                <a:solidFill>
                  <a:schemeClr val="dk1"/>
                </a:solidFill>
              </a:rPr>
              <a:t>beauty decay </a:t>
            </a:r>
            <a:r>
              <a:rPr lang="en-US" sz="1600" dirty="0">
                <a:solidFill>
                  <a:schemeClr val="dk1"/>
                </a:solidFill>
              </a:rPr>
              <a:t>electrons for </a:t>
            </a:r>
            <a:r>
              <a:rPr lang="en-US" sz="1600" i="1" dirty="0" err="1" smtClean="0">
                <a:solidFill>
                  <a:schemeClr val="dk1"/>
                </a:solidFill>
              </a:rPr>
              <a:t>p</a:t>
            </a:r>
            <a:r>
              <a:rPr lang="en-US" sz="1600" baseline="-25000" dirty="0" err="1" smtClean="0">
                <a:solidFill>
                  <a:schemeClr val="dk1"/>
                </a:solidFill>
              </a:rPr>
              <a:t>T</a:t>
            </a:r>
            <a:r>
              <a:rPr lang="en-US" sz="1600" dirty="0" smtClean="0">
                <a:solidFill>
                  <a:schemeClr val="dk1"/>
                </a:solidFill>
              </a:rPr>
              <a:t>&gt;</a:t>
            </a:r>
            <a:r>
              <a:rPr lang="en-US" sz="1600" dirty="0">
                <a:solidFill>
                  <a:schemeClr val="dk1"/>
                </a:solidFill>
              </a:rPr>
              <a:t>3 </a:t>
            </a:r>
            <a:r>
              <a:rPr lang="en-US" sz="1600" dirty="0" err="1">
                <a:solidFill>
                  <a:schemeClr val="dk1"/>
                </a:solidFill>
              </a:rPr>
              <a:t>GeV</a:t>
            </a:r>
            <a:r>
              <a:rPr lang="en-US" sz="1600" dirty="0">
                <a:solidFill>
                  <a:schemeClr val="dk1"/>
                </a:solidFill>
              </a:rPr>
              <a:t>/</a:t>
            </a:r>
            <a:r>
              <a:rPr lang="en-US" sz="1600" i="1" dirty="0" smtClean="0">
                <a:solidFill>
                  <a:schemeClr val="dk1"/>
                </a:solidFill>
              </a:rPr>
              <a:t>c</a:t>
            </a:r>
            <a:r>
              <a:rPr lang="en-US" sz="1600" dirty="0" smtClean="0">
                <a:solidFill>
                  <a:schemeClr val="dk1"/>
                </a:solidFill>
              </a:rPr>
              <a:t>.</a:t>
            </a:r>
            <a:endParaRPr lang="en-US" sz="16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endParaRPr lang="en-US" sz="1600" baseline="-25000" dirty="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 smtClean="0">
                <a:solidFill>
                  <a:schemeClr val="dk1"/>
                </a:solidFill>
              </a:rPr>
              <a:t>Theoretical models* </a:t>
            </a:r>
            <a:r>
              <a:rPr lang="en-US" sz="1600" dirty="0">
                <a:solidFill>
                  <a:schemeClr val="dk1"/>
                </a:solidFill>
              </a:rPr>
              <a:t>based on in-medium energy loss reproduce </a:t>
            </a:r>
            <a:r>
              <a:rPr lang="en-US" sz="1600" i="1" dirty="0" smtClean="0">
                <a:solidFill>
                  <a:schemeClr val="dk1"/>
                </a:solidFill>
              </a:rPr>
              <a:t>R</a:t>
            </a:r>
            <a:r>
              <a:rPr lang="en-US" sz="1600" baseline="-25000" dirty="0" smtClean="0">
                <a:solidFill>
                  <a:schemeClr val="dk1"/>
                </a:solidFill>
              </a:rPr>
              <a:t>AA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of </a:t>
            </a:r>
            <a:r>
              <a:rPr lang="en-US" sz="1600" dirty="0" smtClean="0">
                <a:solidFill>
                  <a:schemeClr val="dk1"/>
                </a:solidFill>
              </a:rPr>
              <a:t>heavy-</a:t>
            </a:r>
            <a:r>
              <a:rPr lang="en-US" sz="1600" dirty="0" err="1" smtClean="0">
                <a:solidFill>
                  <a:schemeClr val="dk1"/>
                </a:solidFill>
              </a:rPr>
              <a:t>flavour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decay </a:t>
            </a:r>
            <a:r>
              <a:rPr lang="en-US" sz="1600" dirty="0" smtClean="0">
                <a:solidFill>
                  <a:schemeClr val="dk1"/>
                </a:solidFill>
              </a:rPr>
              <a:t>electrons </a:t>
            </a:r>
            <a:r>
              <a:rPr lang="en-US" sz="1600" dirty="0">
                <a:solidFill>
                  <a:schemeClr val="dk1"/>
                </a:solidFill>
              </a:rPr>
              <a:t>reasonably </a:t>
            </a:r>
            <a:r>
              <a:rPr lang="en-US" sz="1600" dirty="0" smtClean="0">
                <a:solidFill>
                  <a:schemeClr val="dk1"/>
                </a:solidFill>
              </a:rPr>
              <a:t>well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 b="25574"/>
          <a:stretch/>
        </p:blipFill>
        <p:spPr>
          <a:xfrm>
            <a:off x="0" y="6521751"/>
            <a:ext cx="334124" cy="3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334125" y="6611778"/>
            <a:ext cx="2088558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Sedat Altınpınar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3674532" y="3445244"/>
            <a:ext cx="2192866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PRL 109 (2012) 112301</a:t>
            </a:r>
          </a:p>
        </p:txBody>
      </p:sp>
      <p:pic>
        <p:nvPicPr>
          <p:cNvPr id="12" name="Picture 11" descr="2013-Jul-13-Pic_HFERaa4050_prelim_Etade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34" y="727720"/>
            <a:ext cx="3306009" cy="3188921"/>
          </a:xfrm>
          <a:prstGeom prst="rect">
            <a:avLst/>
          </a:prstGeom>
        </p:spPr>
      </p:pic>
      <p:pic>
        <p:nvPicPr>
          <p:cNvPr id="13" name="Picture 12" descr="2014-May-13-BRA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" y="3993608"/>
            <a:ext cx="3449636" cy="2488409"/>
          </a:xfrm>
          <a:prstGeom prst="rect">
            <a:avLst/>
          </a:prstGeom>
        </p:spPr>
      </p:pic>
      <p:pic>
        <p:nvPicPr>
          <p:cNvPr id="14" name="Picture 13" descr="2014-May-22-HFERaa_EMC2011_models_samev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53" y="3966203"/>
            <a:ext cx="2996060" cy="28899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9390" y="458331"/>
            <a:ext cx="100067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0-10 %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7348" y="458331"/>
            <a:ext cx="120298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4</a:t>
            </a:r>
            <a:r>
              <a:rPr lang="en-US" sz="2000" b="1" dirty="0" smtClean="0">
                <a:solidFill>
                  <a:schemeClr val="bg2"/>
                </a:solidFill>
              </a:rPr>
              <a:t>0-80 %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9728" y="3839672"/>
            <a:ext cx="139993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b(-&gt;c)-&gt;e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7348" y="3678102"/>
            <a:ext cx="100067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0-10 %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8" name="Shape 193"/>
          <p:cNvSpPr txBox="1"/>
          <p:nvPr/>
        </p:nvSpPr>
        <p:spPr>
          <a:xfrm>
            <a:off x="6337300" y="6611778"/>
            <a:ext cx="2806699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*References to theory models in the backup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62876" y="2619898"/>
            <a:ext cx="107442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00"/>
                </a:solidFill>
                <a:latin typeface="Lucida Grande"/>
                <a:ea typeface="Lucida Grande"/>
                <a:cs typeface="Lucida Grande"/>
              </a:rPr>
              <a:t>μ&lt;- </a:t>
            </a:r>
            <a:r>
              <a:rPr lang="en-US" sz="1600" dirty="0" err="1" smtClean="0">
                <a:solidFill>
                  <a:srgbClr val="008000"/>
                </a:solidFill>
                <a:latin typeface="Lucida Grande"/>
                <a:ea typeface="Lucida Grande"/>
                <a:cs typeface="Lucida Grande"/>
              </a:rPr>
              <a:t>c,b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20909" y="2959460"/>
            <a:ext cx="130220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e</a:t>
            </a:r>
            <a:r>
              <a:rPr lang="en-US" sz="16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&lt;- </a:t>
            </a:r>
            <a:r>
              <a:rPr lang="en-US" sz="16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c,b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802" y="1948190"/>
            <a:ext cx="107442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00"/>
                </a:solidFill>
                <a:latin typeface="Lucida Grande"/>
                <a:ea typeface="Lucida Grande"/>
                <a:cs typeface="Lucida Grande"/>
              </a:rPr>
              <a:t>μ&lt;- </a:t>
            </a:r>
            <a:r>
              <a:rPr lang="en-US" sz="1600" dirty="0" err="1" smtClean="0">
                <a:solidFill>
                  <a:srgbClr val="008000"/>
                </a:solidFill>
                <a:latin typeface="Lucida Grande"/>
                <a:ea typeface="Lucida Grande"/>
                <a:cs typeface="Lucida Grande"/>
              </a:rPr>
              <a:t>c,b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368" y="2286744"/>
            <a:ext cx="130220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e</a:t>
            </a:r>
            <a:r>
              <a:rPr lang="en-US" sz="16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&lt;- </a:t>
            </a:r>
            <a:r>
              <a:rPr lang="en-US" sz="16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c,b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1513</Words>
  <Application>Microsoft Macintosh PowerPoint</Application>
  <PresentationFormat>On-screen Show (4:3)</PresentationFormat>
  <Paragraphs>205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Clarity</vt:lpstr>
      <vt:lpstr>Open Heavy-Flavour Measurements in Pb-Pb Collisions with ALICE at the LHC</vt:lpstr>
      <vt:lpstr>Phase Diagram of Nuclear Matter</vt:lpstr>
      <vt:lpstr>ALICE Setup</vt:lpstr>
      <vt:lpstr>Basic Information</vt:lpstr>
      <vt:lpstr>Why Heavy Quarks ?</vt:lpstr>
      <vt:lpstr>RAA Observable</vt:lpstr>
      <vt:lpstr>D-meson RAA</vt:lpstr>
      <vt:lpstr>D-meson RAA vs Centrality and Model Comparison</vt:lpstr>
      <vt:lpstr>Heavy-Flavour Decay Electron and Muon  RAA</vt:lpstr>
      <vt:lpstr>v2 (Elliptic Flow) Observable</vt:lpstr>
      <vt:lpstr>D0-meson v2</vt:lpstr>
      <vt:lpstr>Heavy-Flavour Decay Electron and Muon v2</vt:lpstr>
      <vt:lpstr>Heavy-Flavour v2 and Theoretical Models</vt:lpstr>
      <vt:lpstr>Comparison of RAA and v2 with models</vt:lpstr>
      <vt:lpstr>Summary &amp; Conclusions</vt:lpstr>
      <vt:lpstr>Thank You</vt:lpstr>
      <vt:lpstr>Backup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Heavy-Flavour Measurements in Pb-Pb Collisions with ALICE at the LHC</dc:title>
  <cp:lastModifiedBy>Sedat</cp:lastModifiedBy>
  <cp:revision>170</cp:revision>
  <dcterms:modified xsi:type="dcterms:W3CDTF">2015-09-01T11:39:38Z</dcterms:modified>
</cp:coreProperties>
</file>