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93" r:id="rId3"/>
    <p:sldId id="423" r:id="rId4"/>
    <p:sldId id="429" r:id="rId5"/>
    <p:sldId id="435" r:id="rId6"/>
    <p:sldId id="436" r:id="rId7"/>
    <p:sldId id="430" r:id="rId8"/>
    <p:sldId id="424" r:id="rId9"/>
    <p:sldId id="437" r:id="rId10"/>
    <p:sldId id="446" r:id="rId11"/>
    <p:sldId id="431" r:id="rId12"/>
    <p:sldId id="440" r:id="rId13"/>
    <p:sldId id="442" r:id="rId14"/>
    <p:sldId id="438" r:id="rId15"/>
    <p:sldId id="439" r:id="rId16"/>
    <p:sldId id="449" r:id="rId17"/>
    <p:sldId id="443" r:id="rId18"/>
    <p:sldId id="432" r:id="rId19"/>
    <p:sldId id="444" r:id="rId20"/>
    <p:sldId id="447" r:id="rId21"/>
    <p:sldId id="434" r:id="rId22"/>
    <p:sldId id="418" r:id="rId23"/>
    <p:sldId id="451" r:id="rId24"/>
    <p:sldId id="453" r:id="rId25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FFFF66"/>
    <a:srgbClr val="9C9C9C"/>
    <a:srgbClr val="C4DF63"/>
    <a:srgbClr val="515151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7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96" y="-108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10.10.2013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38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24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35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err="1" smtClean="0"/>
              <a:t>Unsere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Ziele</a:t>
            </a:r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</a:t>
            </a:r>
            <a:r>
              <a:rPr lang="en-US" noProof="0" dirty="0" err="1" smtClean="0"/>
              <a:t>Forschungszentrum</a:t>
            </a:r>
            <a:r>
              <a:rPr lang="de-DE" dirty="0" smtClean="0"/>
              <a:t>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  <p:pic>
        <p:nvPicPr>
          <p:cNvPr id="11" name="Grafik 3" descr="Panda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249053"/>
            <a:ext cx="3096344" cy="6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spcBef>
                <a:spcPts val="600"/>
              </a:spcBef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97200" indent="0">
              <a:buClr>
                <a:srgbClr val="005B82"/>
              </a:buClr>
              <a:buSzPct val="80000"/>
              <a:buFont typeface="Wingdings" pitchFamily="2" charset="2"/>
              <a:buNone/>
              <a:defRPr sz="1600">
                <a:latin typeface="Arial" pitchFamily="34" charset="0"/>
                <a:cs typeface="Arial" pitchFamily="34" charset="0"/>
              </a:defRPr>
            </a:lvl2pPr>
            <a:lvl3pPr marL="720000" indent="-360000">
              <a:spcBef>
                <a:spcPts val="6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1125900" lvl="2" indent="-342900">
              <a:buFont typeface="Wingdings" pitchFamily="2" charset="2"/>
              <a:buChar char="§"/>
            </a:pPr>
            <a:r>
              <a:rPr lang="de-DE" sz="1600" dirty="0" smtClean="0"/>
              <a:t>Sub-</a:t>
            </a:r>
            <a:r>
              <a:rPr lang="de-DE" sz="1600" dirty="0" err="1" smtClean="0"/>
              <a:t>bullet</a:t>
            </a:r>
            <a:endParaRPr lang="de-DE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1125900" lvl="2" indent="-342900">
              <a:buFont typeface="Wingdings" pitchFamily="2" charset="2"/>
              <a:buChar char="§"/>
            </a:pPr>
            <a:r>
              <a:rPr lang="de-DE" dirty="0" smtClean="0"/>
              <a:t>das ist so</a:t>
            </a:r>
          </a:p>
          <a:p>
            <a:pPr marL="1485900" lvl="2" indent="-342900"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p. </a:t>
            </a:r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 12" descr="Panda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023" y="266891"/>
            <a:ext cx="1438656" cy="3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27584" y="2708275"/>
            <a:ext cx="8136904" cy="1440805"/>
          </a:xfrm>
        </p:spPr>
        <p:txBody>
          <a:bodyPr/>
          <a:lstStyle/>
          <a:p>
            <a:r>
              <a:rPr lang="en-US" sz="4400" dirty="0" smtClean="0"/>
              <a:t>Straw Production: Status, Plans, Timelines</a:t>
            </a:r>
            <a:endParaRPr lang="de-DE" sz="4400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27584" y="4868863"/>
            <a:ext cx="8064896" cy="576262"/>
          </a:xfrm>
        </p:spPr>
        <p:txBody>
          <a:bodyPr/>
          <a:lstStyle/>
          <a:p>
            <a:r>
              <a:rPr lang="de-DE" sz="1800" b="1" dirty="0" smtClean="0"/>
              <a:t>Peter Wintz (IKP - FZ Jülich)</a:t>
            </a:r>
          </a:p>
          <a:p>
            <a:r>
              <a:rPr lang="de-DE" sz="1800" b="1" dirty="0" smtClean="0"/>
              <a:t>(A. </a:t>
            </a:r>
            <a:r>
              <a:rPr lang="de-DE" sz="1800" b="1" dirty="0" err="1" smtClean="0"/>
              <a:t>Cebulla</a:t>
            </a:r>
            <a:r>
              <a:rPr lang="de-DE" sz="1800" b="1" dirty="0" smtClean="0"/>
              <a:t>, I. </a:t>
            </a:r>
            <a:r>
              <a:rPr lang="de-DE" sz="1800" b="1" dirty="0" err="1" smtClean="0"/>
              <a:t>Georgadze</a:t>
            </a:r>
            <a:r>
              <a:rPr lang="de-DE" sz="1800" b="1" dirty="0" smtClean="0"/>
              <a:t>, V. </a:t>
            </a:r>
            <a:r>
              <a:rPr lang="de-DE" sz="1800" b="1" dirty="0" err="1" smtClean="0"/>
              <a:t>Kozlov</a:t>
            </a:r>
            <a:r>
              <a:rPr lang="de-DE" sz="1800" b="1" dirty="0" smtClean="0"/>
              <a:t>, S. </a:t>
            </a:r>
            <a:r>
              <a:rPr lang="de-DE" sz="1800" b="1" dirty="0" err="1" smtClean="0"/>
              <a:t>Orfanitski</a:t>
            </a:r>
            <a:r>
              <a:rPr lang="de-DE" sz="1800" b="1" dirty="0" smtClean="0"/>
              <a:t>)</a:t>
            </a:r>
            <a:endParaRPr lang="de-DE" sz="1800" b="1" dirty="0"/>
          </a:p>
          <a:p>
            <a:endParaRPr lang="de-DE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828078" y="6093296"/>
            <a:ext cx="2673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PANDA Tracking Meeting,</a:t>
            </a:r>
            <a:endParaRPr lang="de-DE" b="1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de-DE" b="1" dirty="0" smtClean="0">
                <a:solidFill>
                  <a:srgbClr val="FFFF00"/>
                </a:solidFill>
              </a:rPr>
              <a:t>Oct-10, </a:t>
            </a:r>
            <a:r>
              <a:rPr lang="de-DE" b="1" dirty="0">
                <a:solidFill>
                  <a:srgbClr val="FFFF00"/>
                </a:solidFill>
              </a:rPr>
              <a:t>2013, </a:t>
            </a:r>
            <a:r>
              <a:rPr lang="de-DE" b="1" dirty="0" smtClean="0">
                <a:solidFill>
                  <a:srgbClr val="FFFF00"/>
                </a:solidFill>
              </a:rPr>
              <a:t>Jülich</a:t>
            </a:r>
            <a:endParaRPr lang="de-D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999" y="1988840"/>
            <a:ext cx="8127475" cy="4104455"/>
          </a:xfrm>
        </p:spPr>
        <p:txBody>
          <a:bodyPr/>
          <a:lstStyle/>
          <a:p>
            <a:pPr marL="80100" lvl="1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-operation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LAMINA</a:t>
            </a:r>
            <a:endParaRPr lang="de-D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02900" lvl="2" indent="-342900">
              <a:buFont typeface="Wingdings" panose="05000000000000000000" pitchFamily="2" charset="2"/>
              <a:buChar char="§"/>
            </a:pPr>
            <a:r>
              <a:rPr lang="en-US" dirty="0" smtClean="0"/>
              <a:t>Setup of our proposed leakage test bench at LAMINA, test sample tested ok by us</a:t>
            </a:r>
          </a:p>
          <a:p>
            <a:pPr marL="702900" lvl="2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uick </a:t>
            </a:r>
            <a:r>
              <a:rPr 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charge-free</a:t>
            </a:r>
            <a:endParaRPr lang="en-US" dirty="0" smtClean="0"/>
          </a:p>
          <a:p>
            <a:pPr marL="702900" lvl="2" indent="-342900">
              <a:buFont typeface="Wingdings" panose="05000000000000000000" pitchFamily="2" charset="2"/>
              <a:buChar char="§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replacement order </a:t>
            </a:r>
            <a:r>
              <a:rPr lang="en-US" dirty="0" smtClean="0"/>
              <a:t>(both specs 2500+2500 straws) received in Jun-2013</a:t>
            </a:r>
            <a:endParaRPr lang="de-DE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100" lvl="1" indent="-342900">
              <a:buFont typeface="Wingdings" panose="05000000000000000000" pitchFamily="2" charset="2"/>
              <a:buChar char="§"/>
            </a:pPr>
            <a:endParaRPr lang="de-DE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100" lvl="1" indent="-342900"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sucessfully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p ~ 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2bar</a:t>
            </a:r>
          </a:p>
          <a:p>
            <a:pPr marL="702900" lvl="2" indent="-342900">
              <a:buFont typeface="Wingdings" panose="05000000000000000000" pitchFamily="2" charset="2"/>
              <a:buChar char="§"/>
            </a:pP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leakage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 err="1" smtClean="0"/>
              <a:t>observed</a:t>
            </a:r>
            <a:r>
              <a:rPr lang="de-DE" sz="1800" dirty="0" smtClean="0"/>
              <a:t> </a:t>
            </a:r>
            <a:r>
              <a:rPr lang="de-DE" sz="1800" dirty="0" err="1" smtClean="0"/>
              <a:t>anymore</a:t>
            </a:r>
            <a:endParaRPr lang="de-DE" sz="1800" dirty="0"/>
          </a:p>
          <a:p>
            <a:pPr marL="702900" lvl="2" indent="-342900"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Elongation ok, </a:t>
            </a:r>
            <a:r>
              <a:rPr lang="de-DE" sz="1800" dirty="0" smtClean="0">
                <a:sym typeface="Symbol"/>
              </a:rPr>
              <a:t>L/p </a:t>
            </a:r>
            <a:r>
              <a:rPr lang="de-DE" sz="1800" dirty="0" smtClean="0"/>
              <a:t>~ 0.9mm/1bar</a:t>
            </a:r>
          </a:p>
          <a:p>
            <a:pPr marL="702900" lvl="2" indent="-342900">
              <a:buFont typeface="Wingdings" panose="05000000000000000000" pitchFamily="2" charset="2"/>
              <a:buChar char="§"/>
            </a:pP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Twisting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negligible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de-DE" sz="1800" dirty="0" smtClean="0">
                <a:sym typeface="Symbol"/>
              </a:rPr>
              <a:t>/p &lt; 2°/1bar</a:t>
            </a:r>
          </a:p>
          <a:p>
            <a:pPr marL="702900" lvl="2" indent="-342900">
              <a:buFont typeface="Wingdings" panose="05000000000000000000" pitchFamily="2" charset="2"/>
              <a:buChar char="§"/>
            </a:pPr>
            <a:r>
              <a:rPr lang="de-DE" sz="1800" dirty="0" smtClean="0">
                <a:sym typeface="Symbol"/>
              </a:rPr>
              <a:t>Diameter </a:t>
            </a:r>
            <a:r>
              <a:rPr lang="de-DE" sz="1800" dirty="0" err="1" smtClean="0">
                <a:sym typeface="Symbol"/>
              </a:rPr>
              <a:t>rise</a:t>
            </a:r>
            <a:r>
              <a:rPr lang="de-DE" sz="1800" dirty="0" smtClean="0">
                <a:sym typeface="Symbol"/>
              </a:rPr>
              <a:t> still </a:t>
            </a:r>
            <a:r>
              <a:rPr lang="de-DE" sz="1800" dirty="0" err="1" smtClean="0">
                <a:sym typeface="Symbol"/>
              </a:rPr>
              <a:t>to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be</a:t>
            </a:r>
            <a:r>
              <a:rPr lang="de-DE" sz="1800" dirty="0" smtClean="0">
                <a:sym typeface="Symbol"/>
              </a:rPr>
              <a:t> </a:t>
            </a:r>
            <a:r>
              <a:rPr lang="de-DE" sz="1800" dirty="0" err="1" smtClean="0">
                <a:sym typeface="Symbol"/>
              </a:rPr>
              <a:t>measured</a:t>
            </a:r>
            <a:r>
              <a:rPr lang="de-DE" sz="1800" dirty="0" smtClean="0">
                <a:sym typeface="Symbol"/>
              </a:rPr>
              <a:t>, R/</a:t>
            </a:r>
            <a:r>
              <a:rPr lang="de-DE" sz="1800" dirty="0">
                <a:sym typeface="Symbol"/>
              </a:rPr>
              <a:t>p </a:t>
            </a:r>
            <a:endParaRPr lang="de-DE" sz="1800" dirty="0" smtClean="0">
              <a:sym typeface="Symbol"/>
            </a:endParaRPr>
          </a:p>
          <a:p>
            <a:pPr marL="702900" lvl="2" indent="-342900">
              <a:buFont typeface="Wingdings" panose="05000000000000000000" pitchFamily="2" charset="2"/>
              <a:buChar char="§"/>
            </a:pPr>
            <a:endParaRPr lang="de-DE" sz="1800" dirty="0">
              <a:sym typeface="Symbol"/>
            </a:endParaRPr>
          </a:p>
          <a:p>
            <a:pPr marL="0" indent="-342900"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Decision</a:t>
            </a:r>
            <a:r>
              <a:rPr lang="de-DE" sz="2000" dirty="0">
                <a:sym typeface="Symbol"/>
              </a:rPr>
              <a:t> </a:t>
            </a:r>
            <a:r>
              <a:rPr lang="de-DE" sz="2000" dirty="0" err="1">
                <a:sym typeface="Symbol"/>
              </a:rPr>
              <a:t>between</a:t>
            </a:r>
            <a:r>
              <a:rPr lang="de-DE" sz="2000" dirty="0">
                <a:sym typeface="Symbol"/>
              </a:rPr>
              <a:t> </a:t>
            </a:r>
            <a:r>
              <a:rPr lang="de-DE" sz="2000" dirty="0" err="1">
                <a:sym typeface="Symbol"/>
              </a:rPr>
              <a:t>both</a:t>
            </a:r>
            <a:r>
              <a:rPr lang="de-DE" sz="2000" dirty="0">
                <a:sym typeface="Symbol"/>
              </a:rPr>
              <a:t> </a:t>
            </a:r>
            <a:r>
              <a:rPr lang="de-DE" sz="2000" dirty="0" err="1">
                <a:sym typeface="Symbol"/>
              </a:rPr>
              <a:t>specs</a:t>
            </a:r>
            <a:r>
              <a:rPr lang="de-DE" sz="2000" dirty="0">
                <a:sym typeface="Symbol"/>
              </a:rPr>
              <a:t>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after </a:t>
            </a:r>
            <a:r>
              <a:rPr 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precise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diameter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measurement</a:t>
            </a:r>
            <a:endParaRPr lang="de-DE" sz="2000" dirty="0"/>
          </a:p>
          <a:p>
            <a:pPr marL="702900" lvl="2" indent="-342900"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Mylar</a:t>
            </a:r>
            <a:r>
              <a:rPr lang="de-DE" dirty="0" smtClean="0"/>
              <a:t> Film Tube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smtClean="0"/>
              <a:t>Peter </a:t>
            </a:r>
            <a:r>
              <a:rPr lang="de-DE" dirty="0" err="1" smtClean="0"/>
              <a:t>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dirty="0" smtClean="0"/>
              <a:t>p. </a:t>
            </a:r>
            <a:fld id="{7EB9AEA1-3281-46F0-9EDB-48FF2E5FF267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7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000" dirty="0" smtClean="0"/>
              <a:t>Axial </a:t>
            </a:r>
            <a:r>
              <a:rPr lang="de-DE" sz="2000" dirty="0" err="1" smtClean="0"/>
              <a:t>layer</a:t>
            </a:r>
            <a:r>
              <a:rPr lang="de-DE" sz="2000" dirty="0" smtClean="0"/>
              <a:t> </a:t>
            </a:r>
            <a:r>
              <a:rPr lang="de-DE" sz="2000" dirty="0" err="1" smtClean="0"/>
              <a:t>modules</a:t>
            </a:r>
            <a:endParaRPr lang="de-DE" sz="20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000" dirty="0" smtClean="0"/>
              <a:t>Stereo </a:t>
            </a:r>
            <a:r>
              <a:rPr lang="de-DE" sz="2000" dirty="0" err="1" smtClean="0"/>
              <a:t>layer</a:t>
            </a:r>
            <a:r>
              <a:rPr lang="de-DE" sz="2000" dirty="0" smtClean="0"/>
              <a:t> </a:t>
            </a:r>
            <a:r>
              <a:rPr lang="de-DE" sz="2000" dirty="0" err="1" smtClean="0"/>
              <a:t>modules</a:t>
            </a:r>
            <a:endParaRPr lang="de-DE" sz="20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000" dirty="0" smtClean="0"/>
              <a:t>Gas </a:t>
            </a:r>
            <a:r>
              <a:rPr lang="de-DE" sz="2000" dirty="0" err="1" smtClean="0"/>
              <a:t>manifolds</a:t>
            </a:r>
            <a:r>
              <a:rPr lang="de-DE" sz="2000" dirty="0" smtClean="0"/>
              <a:t> &amp; </a:t>
            </a:r>
            <a:r>
              <a:rPr lang="de-DE" sz="2000" dirty="0" err="1" smtClean="0"/>
              <a:t>sectors</a:t>
            </a:r>
            <a:endParaRPr lang="de-DE" sz="20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000" dirty="0" smtClean="0"/>
              <a:t>3-D </a:t>
            </a:r>
            <a:r>
              <a:rPr lang="de-DE" sz="2000" dirty="0" err="1" smtClean="0"/>
              <a:t>gauge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straw</a:t>
            </a:r>
            <a:r>
              <a:rPr lang="de-DE" sz="2000" dirty="0" smtClean="0"/>
              <a:t> </a:t>
            </a:r>
            <a:r>
              <a:rPr lang="de-DE" sz="2000" dirty="0" err="1" smtClean="0"/>
              <a:t>modules</a:t>
            </a:r>
            <a:endParaRPr lang="de-DE" sz="20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000" dirty="0" err="1" smtClean="0"/>
              <a:t>Alignment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structures</a:t>
            </a:r>
            <a:endParaRPr lang="de-DE" sz="20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000" dirty="0" err="1" smtClean="0"/>
              <a:t>Mechanical</a:t>
            </a:r>
            <a:r>
              <a:rPr lang="de-DE" sz="2000" dirty="0" smtClean="0"/>
              <a:t> </a:t>
            </a:r>
            <a:r>
              <a:rPr lang="de-DE" sz="2000" dirty="0" err="1" smtClean="0"/>
              <a:t>frame</a:t>
            </a:r>
            <a:r>
              <a:rPr lang="de-DE" sz="2000" dirty="0" smtClean="0"/>
              <a:t> </a:t>
            </a:r>
            <a:r>
              <a:rPr lang="de-DE" sz="2000" dirty="0" err="1" smtClean="0"/>
              <a:t>attachment</a:t>
            </a:r>
            <a:endParaRPr lang="de-DE" sz="20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Modules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5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999" y="1988840"/>
            <a:ext cx="8217485" cy="410445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quad-layer module</a:t>
            </a:r>
          </a:p>
          <a:p>
            <a:pPr lvl="2">
              <a:buClr>
                <a:srgbClr val="3A6F8A"/>
              </a:buClr>
              <a:buFont typeface="Wingdings" pitchFamily="2" charset="2"/>
              <a:buChar char="§"/>
            </a:pPr>
            <a:r>
              <a:rPr lang="en-US" dirty="0" smtClean="0"/>
              <a:t>4 </a:t>
            </a:r>
            <a:r>
              <a:rPr lang="en-US" dirty="0"/>
              <a:t>close-packed </a:t>
            </a:r>
            <a:r>
              <a:rPr lang="en-US" dirty="0" smtClean="0"/>
              <a:t>planar </a:t>
            </a:r>
            <a:r>
              <a:rPr lang="en-US" dirty="0"/>
              <a:t>layers</a:t>
            </a:r>
            <a:r>
              <a:rPr lang="en-US" dirty="0" smtClean="0"/>
              <a:t>, (dot) </a:t>
            </a:r>
            <a:r>
              <a:rPr lang="en-US" dirty="0"/>
              <a:t>glued </a:t>
            </a:r>
            <a:r>
              <a:rPr lang="en-US" dirty="0" smtClean="0"/>
              <a:t>together</a:t>
            </a:r>
          </a:p>
          <a:p>
            <a:pPr lvl="2">
              <a:buClr>
                <a:srgbClr val="3A6F8A"/>
              </a:buClr>
              <a:buFont typeface="Wingdings" pitchFamily="2" charset="2"/>
              <a:buChar char="§"/>
            </a:pPr>
            <a:r>
              <a:rPr lang="en-US" dirty="0" smtClean="0"/>
              <a:t>Increased </a:t>
            </a:r>
            <a:r>
              <a:rPr lang="en-US" dirty="0"/>
              <a:t>rigidity compared to </a:t>
            </a:r>
            <a:r>
              <a:rPr lang="en-US" dirty="0" smtClean="0"/>
              <a:t>double-layer</a:t>
            </a:r>
          </a:p>
          <a:p>
            <a:pPr lvl="2">
              <a:buClr>
                <a:srgbClr val="3A6F8A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Replacement of faulty single straws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possible </a:t>
            </a:r>
            <a:r>
              <a:rPr lang="en-US" dirty="0"/>
              <a:t>(from outer to inner layer)</a:t>
            </a:r>
          </a:p>
          <a:p>
            <a:pPr lvl="2">
              <a:buClr>
                <a:srgbClr val="3A6F8A"/>
              </a:buClr>
              <a:buFont typeface="Wingdings" pitchFamily="2" charset="2"/>
              <a:buChar char="§"/>
            </a:pPr>
            <a:r>
              <a:rPr lang="en-US" dirty="0" smtClean="0"/>
              <a:t>Even </a:t>
            </a:r>
            <a:r>
              <a:rPr lang="en-US" dirty="0"/>
              <a:t>number of straws and gas lines per module</a:t>
            </a:r>
          </a:p>
          <a:p>
            <a:pPr marL="702900" lvl="2" indent="-342900">
              <a:buFont typeface="Arial" pitchFamily="34" charset="0"/>
              <a:buChar char="•"/>
            </a:pPr>
            <a:r>
              <a:rPr lang="en-US" dirty="0" smtClean="0"/>
              <a:t>Only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inlet + 1 outlet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pipe </a:t>
            </a:r>
            <a:r>
              <a:rPr lang="en-US" dirty="0"/>
              <a:t>for one module</a:t>
            </a:r>
          </a:p>
          <a:p>
            <a:pPr marL="702900" lvl="2" indent="-342900">
              <a:buFont typeface="Arial" pitchFamily="34" charset="0"/>
              <a:buChar char="•"/>
            </a:pPr>
            <a:r>
              <a:rPr lang="en-US" dirty="0"/>
              <a:t>In-/outlet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same end </a:t>
            </a:r>
            <a:r>
              <a:rPr lang="en-US" dirty="0"/>
              <a:t>by connecting 2 straws in series at far </a:t>
            </a:r>
            <a:r>
              <a:rPr lang="en-US" dirty="0" smtClean="0"/>
              <a:t>end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Outer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axial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module</a:t>
            </a:r>
            <a:endParaRPr lang="de-DE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>
                <a:sym typeface="Symbol"/>
              </a:rPr>
              <a:t>3-7 </a:t>
            </a:r>
            <a:r>
              <a:rPr lang="de-DE" dirty="0" err="1" smtClean="0">
                <a:sym typeface="Symbol"/>
              </a:rPr>
              <a:t>close-packed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planar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layers</a:t>
            </a:r>
            <a:endParaRPr lang="de-DE" dirty="0" smtClean="0">
              <a:sym typeface="Symbol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err="1">
                <a:sym typeface="Symbol"/>
              </a:rPr>
              <a:t>O</a:t>
            </a:r>
            <a:r>
              <a:rPr lang="de-DE" dirty="0" err="1" smtClean="0">
                <a:sym typeface="Symbol"/>
              </a:rPr>
              <a:t>uter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circular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shape</a:t>
            </a:r>
            <a:r>
              <a:rPr lang="de-DE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Axial </a:t>
            </a:r>
            <a:r>
              <a:rPr lang="de-DE" dirty="0" err="1" smtClean="0"/>
              <a:t>Straw</a:t>
            </a:r>
            <a:r>
              <a:rPr lang="de-DE" dirty="0" smtClean="0"/>
              <a:t> Modules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7" name="Gruppieren 65"/>
          <p:cNvGrpSpPr>
            <a:grpSpLocks noChangeAspect="1"/>
          </p:cNvGrpSpPr>
          <p:nvPr/>
        </p:nvGrpSpPr>
        <p:grpSpPr>
          <a:xfrm>
            <a:off x="5292080" y="4239090"/>
            <a:ext cx="3279772" cy="2434905"/>
            <a:chOff x="668291" y="4416233"/>
            <a:chExt cx="2522906" cy="187300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" r="51198"/>
            <a:stretch/>
          </p:blipFill>
          <p:spPr bwMode="auto">
            <a:xfrm>
              <a:off x="684213" y="4437112"/>
              <a:ext cx="2506984" cy="185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762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winkliges Dreieck 64"/>
            <p:cNvSpPr/>
            <p:nvPr/>
          </p:nvSpPr>
          <p:spPr bwMode="auto">
            <a:xfrm rot="21149006" flipV="1">
              <a:off x="668291" y="4416233"/>
              <a:ext cx="1147584" cy="1061911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" name="Inhaltsplatzhalter 11"/>
          <p:cNvSpPr txBox="1">
            <a:spLocks/>
          </p:cNvSpPr>
          <p:nvPr/>
        </p:nvSpPr>
        <p:spPr>
          <a:xfrm>
            <a:off x="5237810" y="4284094"/>
            <a:ext cx="1704506" cy="8550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Axial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straw</a:t>
            </a:r>
            <a:endParaRPr lang="de-DE" sz="1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modules</a:t>
            </a:r>
            <a:endParaRPr lang="de-DE" sz="16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999" y="1988840"/>
            <a:ext cx="8217485" cy="41044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quad-layer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</a:t>
            </a:r>
            <a:endParaRPr lang="de-DE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/>
              <a:t>2</a:t>
            </a:r>
            <a:r>
              <a:rPr lang="de-DE" dirty="0" smtClean="0">
                <a:sym typeface="Symbol"/>
              </a:rPr>
              <a:t> </a:t>
            </a:r>
            <a:r>
              <a:rPr lang="de-DE" dirty="0" err="1" smtClean="0">
                <a:sym typeface="Symbol"/>
              </a:rPr>
              <a:t>closed-packed</a:t>
            </a:r>
            <a:r>
              <a:rPr lang="de-DE" dirty="0" smtClean="0">
                <a:sym typeface="Symbol"/>
              </a:rPr>
              <a:t> double-</a:t>
            </a:r>
            <a:r>
              <a:rPr lang="de-DE" dirty="0" err="1" smtClean="0">
                <a:sym typeface="Symbol"/>
              </a:rPr>
              <a:t>layers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with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>
                <a:sym typeface="Symbol"/>
              </a:rPr>
              <a:t>o</a:t>
            </a:r>
            <a:r>
              <a:rPr lang="de-DE" dirty="0" err="1" smtClean="0">
                <a:sym typeface="Symbol"/>
              </a:rPr>
              <a:t>pposite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skew</a:t>
            </a:r>
            <a:r>
              <a:rPr lang="de-DE" dirty="0" smtClean="0">
                <a:sym typeface="Symbol"/>
              </a:rPr>
              <a:t> angle (± 2.9° </a:t>
            </a:r>
            <a:r>
              <a:rPr lang="de-DE" dirty="0" err="1" smtClean="0">
                <a:sym typeface="Symbol"/>
              </a:rPr>
              <a:t>to</a:t>
            </a:r>
            <a:r>
              <a:rPr lang="de-DE" dirty="0" smtClean="0">
                <a:sym typeface="Symbol"/>
              </a:rPr>
              <a:t> axial)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>
                <a:sym typeface="Symbol"/>
              </a:rPr>
              <a:t>Even </a:t>
            </a:r>
            <a:r>
              <a:rPr lang="de-DE" dirty="0" err="1" smtClean="0">
                <a:sym typeface="Symbol"/>
              </a:rPr>
              <a:t>number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straws</a:t>
            </a:r>
            <a:endParaRPr lang="de-DE" dirty="0" smtClean="0">
              <a:sym typeface="Symbol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>
                <a:sym typeface="Symbol"/>
              </a:rPr>
              <a:t>Gas in-/</a:t>
            </a:r>
            <a:r>
              <a:rPr lang="de-DE" dirty="0" err="1" smtClean="0">
                <a:sym typeface="Symbol"/>
              </a:rPr>
              <a:t>outlet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at</a:t>
            </a:r>
            <a:r>
              <a:rPr lang="de-DE" dirty="0" smtClean="0">
                <a:sym typeface="Symbol"/>
              </a:rPr>
              <a:t> same end</a:t>
            </a:r>
            <a:endParaRPr lang="de-DE" dirty="0">
              <a:sym typeface="Symbol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Shorter </a:t>
            </a:r>
            <a:r>
              <a:rPr 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tubes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corners</a:t>
            </a:r>
            <a:r>
              <a:rPr lang="de-DE" dirty="0"/>
              <a:t>,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gas+electric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 smtClean="0"/>
              <a:t>skewed</a:t>
            </a:r>
            <a:r>
              <a:rPr lang="de-DE" dirty="0" smtClean="0"/>
              <a:t> double-</a:t>
            </a:r>
            <a:r>
              <a:rPr lang="de-DE" dirty="0" err="1" smtClean="0"/>
              <a:t>layer</a:t>
            </a:r>
            <a:r>
              <a:rPr lang="de-DE" dirty="0" smtClean="0"/>
              <a:t> in same </a:t>
            </a:r>
            <a:r>
              <a:rPr lang="de-DE" dirty="0" err="1" smtClean="0"/>
              <a:t>module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Stereo </a:t>
            </a:r>
            <a:r>
              <a:rPr lang="de-DE" dirty="0" err="1" smtClean="0"/>
              <a:t>Straw</a:t>
            </a:r>
            <a:r>
              <a:rPr lang="de-DE" dirty="0" smtClean="0"/>
              <a:t> Modules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dirty="0" smtClean="0"/>
              <a:t>p. </a:t>
            </a:r>
            <a:fld id="{7EB9AEA1-3281-46F0-9EDB-48FF2E5FF267}" type="slidenum">
              <a:rPr lang="de-DE" smtClean="0"/>
              <a:pPr/>
              <a:t>13</a:t>
            </a:fld>
            <a:endParaRPr lang="de-DE" dirty="0"/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3968933" y="4320763"/>
            <a:ext cx="1177219" cy="1991573"/>
            <a:chOff x="4293" y="1875"/>
            <a:chExt cx="983" cy="1663"/>
          </a:xfrm>
        </p:grpSpPr>
        <p:pic>
          <p:nvPicPr>
            <p:cNvPr id="9" name="Picture 6" descr="DSCF1592"/>
            <p:cNvPicPr>
              <a:picLocks noChangeAspect="1" noChangeArrowheads="1"/>
            </p:cNvPicPr>
            <p:nvPr/>
          </p:nvPicPr>
          <p:blipFill>
            <a:blip r:embed="rId2" cstate="print"/>
            <a:srcRect l="34758" t="20851" r="36205" b="13618"/>
            <a:stretch>
              <a:fillRect/>
            </a:stretch>
          </p:blipFill>
          <p:spPr bwMode="auto">
            <a:xfrm>
              <a:off x="4293" y="1875"/>
              <a:ext cx="983" cy="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76200"/>
            </a:effectLst>
          </p:spPr>
        </p:pic>
        <p:grpSp>
          <p:nvGrpSpPr>
            <p:cNvPr id="10" name="Group 7"/>
            <p:cNvGrpSpPr>
              <a:grpSpLocks noChangeAspect="1"/>
            </p:cNvGrpSpPr>
            <p:nvPr/>
          </p:nvGrpSpPr>
          <p:grpSpPr bwMode="auto">
            <a:xfrm>
              <a:off x="4408" y="2686"/>
              <a:ext cx="158" cy="376"/>
              <a:chOff x="2914" y="2704"/>
              <a:chExt cx="159" cy="379"/>
            </a:xfrm>
          </p:grpSpPr>
          <p:grpSp>
            <p:nvGrpSpPr>
              <p:cNvPr id="18" name="Group 8"/>
              <p:cNvGrpSpPr>
                <a:grpSpLocks noChangeAspect="1"/>
              </p:cNvGrpSpPr>
              <p:nvPr/>
            </p:nvGrpSpPr>
            <p:grpSpPr bwMode="auto">
              <a:xfrm rot="11608500" flipV="1">
                <a:off x="2945" y="2704"/>
                <a:ext cx="128" cy="289"/>
                <a:chOff x="104" y="1286"/>
                <a:chExt cx="170" cy="769"/>
              </a:xfrm>
            </p:grpSpPr>
            <p:sp>
              <p:nvSpPr>
                <p:cNvPr id="22" name="AutoShape 9"/>
                <p:cNvSpPr>
                  <a:spLocks noChangeAspect="1" noChangeArrowheads="1"/>
                </p:cNvSpPr>
                <p:nvPr/>
              </p:nvSpPr>
              <p:spPr bwMode="auto">
                <a:xfrm>
                  <a:off x="189" y="1647"/>
                  <a:ext cx="85" cy="408"/>
                </a:xfrm>
                <a:prstGeom prst="curvedLeftArrow">
                  <a:avLst>
                    <a:gd name="adj1" fmla="val 47990"/>
                    <a:gd name="adj2" fmla="val 138879"/>
                    <a:gd name="adj3" fmla="val 33333"/>
                  </a:avLst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1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04" y="1286"/>
                  <a:ext cx="85" cy="408"/>
                </a:xfrm>
                <a:prstGeom prst="curvedLeftArrow">
                  <a:avLst>
                    <a:gd name="adj1" fmla="val 47990"/>
                    <a:gd name="adj2" fmla="val 138879"/>
                    <a:gd name="adj3" fmla="val 33333"/>
                  </a:avLst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1"/>
              <p:cNvGrpSpPr>
                <a:grpSpLocks noChangeAspect="1"/>
              </p:cNvGrpSpPr>
              <p:nvPr/>
            </p:nvGrpSpPr>
            <p:grpSpPr bwMode="auto">
              <a:xfrm rot="11608500" flipV="1">
                <a:off x="2914" y="2794"/>
                <a:ext cx="129" cy="289"/>
                <a:chOff x="104" y="1290"/>
                <a:chExt cx="178" cy="780"/>
              </a:xfrm>
            </p:grpSpPr>
            <p:sp>
              <p:nvSpPr>
                <p:cNvPr id="20" name="AutoShap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93" y="1657"/>
                  <a:ext cx="89" cy="413"/>
                </a:xfrm>
                <a:prstGeom prst="curvedLeftArrow">
                  <a:avLst>
                    <a:gd name="adj1" fmla="val 47990"/>
                    <a:gd name="adj2" fmla="val 138879"/>
                    <a:gd name="adj3" fmla="val 33333"/>
                  </a:avLst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utoShape 1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04" y="1290"/>
                  <a:ext cx="88" cy="413"/>
                </a:xfrm>
                <a:prstGeom prst="curvedLeftArrow">
                  <a:avLst>
                    <a:gd name="adj1" fmla="val 47990"/>
                    <a:gd name="adj2" fmla="val 138879"/>
                    <a:gd name="adj3" fmla="val 33333"/>
                  </a:avLst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14"/>
            <p:cNvGrpSpPr>
              <a:grpSpLocks noChangeAspect="1"/>
            </p:cNvGrpSpPr>
            <p:nvPr/>
          </p:nvGrpSpPr>
          <p:grpSpPr bwMode="auto">
            <a:xfrm>
              <a:off x="4593" y="2237"/>
              <a:ext cx="156" cy="376"/>
              <a:chOff x="2915" y="2705"/>
              <a:chExt cx="158" cy="380"/>
            </a:xfrm>
          </p:grpSpPr>
          <p:grpSp>
            <p:nvGrpSpPr>
              <p:cNvPr id="12" name="Group 15"/>
              <p:cNvGrpSpPr>
                <a:grpSpLocks noChangeAspect="1"/>
              </p:cNvGrpSpPr>
              <p:nvPr/>
            </p:nvGrpSpPr>
            <p:grpSpPr bwMode="auto">
              <a:xfrm rot="11608500" flipV="1">
                <a:off x="2945" y="2705"/>
                <a:ext cx="128" cy="289"/>
                <a:chOff x="113" y="1310"/>
                <a:chExt cx="183" cy="782"/>
              </a:xfrm>
            </p:grpSpPr>
            <p:sp>
              <p:nvSpPr>
                <p:cNvPr id="16" name="AutoShap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04" y="1678"/>
                  <a:ext cx="92" cy="414"/>
                </a:xfrm>
                <a:prstGeom prst="curvedLeftArrow">
                  <a:avLst>
                    <a:gd name="adj1" fmla="val 47990"/>
                    <a:gd name="adj2" fmla="val 138879"/>
                    <a:gd name="adj3" fmla="val 33333"/>
                  </a:avLst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AutoShape 1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13" y="1310"/>
                  <a:ext cx="92" cy="414"/>
                </a:xfrm>
                <a:prstGeom prst="curvedLeftArrow">
                  <a:avLst>
                    <a:gd name="adj1" fmla="val 47990"/>
                    <a:gd name="adj2" fmla="val 138879"/>
                    <a:gd name="adj3" fmla="val 33333"/>
                  </a:avLst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8"/>
              <p:cNvGrpSpPr>
                <a:grpSpLocks noChangeAspect="1"/>
              </p:cNvGrpSpPr>
              <p:nvPr/>
            </p:nvGrpSpPr>
            <p:grpSpPr bwMode="auto">
              <a:xfrm rot="11608500" flipV="1">
                <a:off x="2915" y="2796"/>
                <a:ext cx="128" cy="289"/>
                <a:chOff x="109" y="1298"/>
                <a:chExt cx="180" cy="774"/>
              </a:xfrm>
            </p:grpSpPr>
            <p:sp>
              <p:nvSpPr>
                <p:cNvPr id="14" name="AutoShap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99" y="1662"/>
                  <a:ext cx="90" cy="410"/>
                </a:xfrm>
                <a:prstGeom prst="curvedLeftArrow">
                  <a:avLst>
                    <a:gd name="adj1" fmla="val 47990"/>
                    <a:gd name="adj2" fmla="val 138879"/>
                    <a:gd name="adj3" fmla="val 33333"/>
                  </a:avLst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AutoShape 2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09" y="1298"/>
                  <a:ext cx="90" cy="410"/>
                </a:xfrm>
                <a:prstGeom prst="curvedLeftArrow">
                  <a:avLst>
                    <a:gd name="adj1" fmla="val 47990"/>
                    <a:gd name="adj2" fmla="val 138879"/>
                    <a:gd name="adj3" fmla="val 33333"/>
                  </a:avLst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" name="Gruppieren 78"/>
          <p:cNvGrpSpPr/>
          <p:nvPr/>
        </p:nvGrpSpPr>
        <p:grpSpPr>
          <a:xfrm>
            <a:off x="5625117" y="4824075"/>
            <a:ext cx="1232760" cy="1515484"/>
            <a:chOff x="5148064" y="4724400"/>
            <a:chExt cx="1232760" cy="1515484"/>
          </a:xfrm>
        </p:grpSpPr>
        <p:grpSp>
          <p:nvGrpSpPr>
            <p:cNvPr id="28" name="Gruppieren 78"/>
            <p:cNvGrpSpPr/>
            <p:nvPr/>
          </p:nvGrpSpPr>
          <p:grpSpPr>
            <a:xfrm>
              <a:off x="5148064" y="4725144"/>
              <a:ext cx="153136" cy="1514058"/>
              <a:chOff x="4310281" y="4652393"/>
              <a:chExt cx="153136" cy="1514058"/>
            </a:xfrm>
          </p:grpSpPr>
          <p:grpSp>
            <p:nvGrpSpPr>
              <p:cNvPr id="66" name="Gruppieren 26"/>
              <p:cNvGrpSpPr/>
              <p:nvPr/>
            </p:nvGrpSpPr>
            <p:grpSpPr>
              <a:xfrm rot="300000">
                <a:off x="4310281" y="4652393"/>
                <a:ext cx="129610" cy="1512000"/>
                <a:chOff x="8913440" y="3645024"/>
                <a:chExt cx="216016" cy="2520000"/>
              </a:xfrm>
              <a:solidFill>
                <a:srgbClr val="0000FF"/>
              </a:solidFill>
            </p:grpSpPr>
            <p:sp>
              <p:nvSpPr>
                <p:cNvPr id="71" name="Rechteck 51"/>
                <p:cNvSpPr/>
                <p:nvPr/>
              </p:nvSpPr>
              <p:spPr bwMode="auto">
                <a:xfrm>
                  <a:off x="9057456" y="3645024"/>
                  <a:ext cx="72000" cy="252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Rechteck 52"/>
                <p:cNvSpPr/>
                <p:nvPr/>
              </p:nvSpPr>
              <p:spPr bwMode="auto">
                <a:xfrm>
                  <a:off x="8985448" y="3645024"/>
                  <a:ext cx="72000" cy="180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3" name="Rechteck 53"/>
                <p:cNvSpPr/>
                <p:nvPr/>
              </p:nvSpPr>
              <p:spPr bwMode="auto">
                <a:xfrm>
                  <a:off x="8913440" y="3645024"/>
                  <a:ext cx="72000" cy="108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7" name="Gruppieren 21"/>
              <p:cNvGrpSpPr/>
              <p:nvPr/>
            </p:nvGrpSpPr>
            <p:grpSpPr>
              <a:xfrm rot="300000">
                <a:off x="4333807" y="4654451"/>
                <a:ext cx="129610" cy="1512000"/>
                <a:chOff x="8193360" y="3645024"/>
                <a:chExt cx="216016" cy="2520000"/>
              </a:xfrm>
              <a:solidFill>
                <a:schemeClr val="accent1"/>
              </a:solidFill>
            </p:grpSpPr>
            <p:sp>
              <p:nvSpPr>
                <p:cNvPr id="68" name="Rechteck 48"/>
                <p:cNvSpPr/>
                <p:nvPr/>
              </p:nvSpPr>
              <p:spPr bwMode="auto">
                <a:xfrm>
                  <a:off x="8337376" y="3645024"/>
                  <a:ext cx="72000" cy="252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" name="Rechteck 19"/>
                <p:cNvSpPr/>
                <p:nvPr/>
              </p:nvSpPr>
              <p:spPr bwMode="auto">
                <a:xfrm>
                  <a:off x="8265368" y="3645024"/>
                  <a:ext cx="72000" cy="180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" name="Rechteck 20"/>
                <p:cNvSpPr/>
                <p:nvPr/>
              </p:nvSpPr>
              <p:spPr bwMode="auto">
                <a:xfrm>
                  <a:off x="8193360" y="3645024"/>
                  <a:ext cx="72000" cy="108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29" name="Gruppieren 32"/>
            <p:cNvGrpSpPr/>
            <p:nvPr/>
          </p:nvGrpSpPr>
          <p:grpSpPr>
            <a:xfrm>
              <a:off x="5577622" y="4724400"/>
              <a:ext cx="153136" cy="1514740"/>
              <a:chOff x="6430558" y="3649643"/>
              <a:chExt cx="255226" cy="2524567"/>
            </a:xfrm>
          </p:grpSpPr>
          <p:grpSp>
            <p:nvGrpSpPr>
              <p:cNvPr id="54" name="Gruppieren 116"/>
              <p:cNvGrpSpPr/>
              <p:nvPr/>
            </p:nvGrpSpPr>
            <p:grpSpPr>
              <a:xfrm>
                <a:off x="6430558" y="3653073"/>
                <a:ext cx="216016" cy="2521137"/>
                <a:chOff x="6430558" y="3653073"/>
                <a:chExt cx="216016" cy="2521137"/>
              </a:xfrm>
            </p:grpSpPr>
            <p:grpSp>
              <p:nvGrpSpPr>
                <p:cNvPr id="59" name="Gruppieren 115"/>
                <p:cNvGrpSpPr/>
                <p:nvPr/>
              </p:nvGrpSpPr>
              <p:grpSpPr>
                <a:xfrm>
                  <a:off x="6430558" y="3653073"/>
                  <a:ext cx="216016" cy="2521137"/>
                  <a:chOff x="6430558" y="3653073"/>
                  <a:chExt cx="216016" cy="2521137"/>
                </a:xfrm>
              </p:grpSpPr>
              <p:grpSp>
                <p:nvGrpSpPr>
                  <p:cNvPr id="61" name="Gruppieren 26"/>
                  <p:cNvGrpSpPr/>
                  <p:nvPr/>
                </p:nvGrpSpPr>
                <p:grpSpPr>
                  <a:xfrm rot="21300000" flipV="1">
                    <a:off x="6430558" y="3653073"/>
                    <a:ext cx="216016" cy="2520000"/>
                    <a:chOff x="8913440" y="3645024"/>
                    <a:chExt cx="216016" cy="2520000"/>
                  </a:xfrm>
                  <a:solidFill>
                    <a:srgbClr val="FF0000"/>
                  </a:solidFill>
                </p:grpSpPr>
                <p:sp>
                  <p:nvSpPr>
                    <p:cNvPr id="63" name="Rechteck 43"/>
                    <p:cNvSpPr/>
                    <p:nvPr/>
                  </p:nvSpPr>
                  <p:spPr bwMode="auto">
                    <a:xfrm>
                      <a:off x="9057456" y="3645024"/>
                      <a:ext cx="72000" cy="25200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0000" tIns="46800" rIns="90000" bIns="468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64" name="Rechteck 44"/>
                    <p:cNvSpPr/>
                    <p:nvPr/>
                  </p:nvSpPr>
                  <p:spPr bwMode="auto">
                    <a:xfrm>
                      <a:off x="8985448" y="3645024"/>
                      <a:ext cx="72000" cy="18000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0000" tIns="46800" rIns="90000" bIns="468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65" name="Rechteck 45"/>
                    <p:cNvSpPr/>
                    <p:nvPr/>
                  </p:nvSpPr>
                  <p:spPr bwMode="auto">
                    <a:xfrm>
                      <a:off x="8913440" y="3645024"/>
                      <a:ext cx="72000" cy="10800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0000" tIns="46800" rIns="90000" bIns="468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62" name="Rechteck 42"/>
                  <p:cNvSpPr/>
                  <p:nvPr/>
                </p:nvSpPr>
                <p:spPr bwMode="auto">
                  <a:xfrm rot="21300000" flipV="1">
                    <a:off x="6444000" y="5778210"/>
                    <a:ext cx="72000" cy="396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60" name="Rechteck 40"/>
                <p:cNvSpPr/>
                <p:nvPr/>
              </p:nvSpPr>
              <p:spPr bwMode="auto">
                <a:xfrm rot="21300000" flipV="1">
                  <a:off x="6487200" y="5778000"/>
                  <a:ext cx="72000" cy="396000"/>
                </a:xfrm>
                <a:prstGeom prst="rect">
                  <a:avLst/>
                </a:prstGeom>
                <a:solidFill>
                  <a:srgbClr val="BC04A6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5" name="Gruppieren 21"/>
              <p:cNvGrpSpPr/>
              <p:nvPr/>
            </p:nvGrpSpPr>
            <p:grpSpPr>
              <a:xfrm rot="21300000" flipV="1">
                <a:off x="6469768" y="3649643"/>
                <a:ext cx="216016" cy="2520000"/>
                <a:chOff x="8193360" y="3645024"/>
                <a:chExt cx="216016" cy="2520000"/>
              </a:xfrm>
              <a:solidFill>
                <a:srgbClr val="BC04A6"/>
              </a:solidFill>
            </p:grpSpPr>
            <p:sp>
              <p:nvSpPr>
                <p:cNvPr id="56" name="Rechteck 36"/>
                <p:cNvSpPr/>
                <p:nvPr/>
              </p:nvSpPr>
              <p:spPr bwMode="auto">
                <a:xfrm>
                  <a:off x="8337376" y="3645024"/>
                  <a:ext cx="72000" cy="252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Rechteck 37"/>
                <p:cNvSpPr/>
                <p:nvPr/>
              </p:nvSpPr>
              <p:spPr bwMode="auto">
                <a:xfrm>
                  <a:off x="8265368" y="3645024"/>
                  <a:ext cx="72000" cy="180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Rechteck 38"/>
                <p:cNvSpPr/>
                <p:nvPr/>
              </p:nvSpPr>
              <p:spPr bwMode="auto">
                <a:xfrm>
                  <a:off x="8193360" y="3645024"/>
                  <a:ext cx="72000" cy="108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30" name="Gruppieren 45"/>
            <p:cNvGrpSpPr/>
            <p:nvPr/>
          </p:nvGrpSpPr>
          <p:grpSpPr>
            <a:xfrm>
              <a:off x="6227688" y="4725144"/>
              <a:ext cx="153136" cy="1514740"/>
              <a:chOff x="6430558" y="3649643"/>
              <a:chExt cx="255226" cy="2524567"/>
            </a:xfrm>
          </p:grpSpPr>
          <p:grpSp>
            <p:nvGrpSpPr>
              <p:cNvPr id="42" name="Gruppieren 116"/>
              <p:cNvGrpSpPr/>
              <p:nvPr/>
            </p:nvGrpSpPr>
            <p:grpSpPr>
              <a:xfrm>
                <a:off x="6430558" y="3653073"/>
                <a:ext cx="216016" cy="2521137"/>
                <a:chOff x="6430558" y="3653073"/>
                <a:chExt cx="216016" cy="2521137"/>
              </a:xfrm>
            </p:grpSpPr>
            <p:grpSp>
              <p:nvGrpSpPr>
                <p:cNvPr id="47" name="Gruppieren 115"/>
                <p:cNvGrpSpPr/>
                <p:nvPr/>
              </p:nvGrpSpPr>
              <p:grpSpPr>
                <a:xfrm>
                  <a:off x="6430558" y="3653073"/>
                  <a:ext cx="216016" cy="2521137"/>
                  <a:chOff x="6430558" y="3653073"/>
                  <a:chExt cx="216016" cy="2521137"/>
                </a:xfrm>
              </p:grpSpPr>
              <p:grpSp>
                <p:nvGrpSpPr>
                  <p:cNvPr id="49" name="Gruppieren 26"/>
                  <p:cNvGrpSpPr/>
                  <p:nvPr/>
                </p:nvGrpSpPr>
                <p:grpSpPr>
                  <a:xfrm rot="21300000" flipV="1">
                    <a:off x="6430558" y="3653073"/>
                    <a:ext cx="216016" cy="2520000"/>
                    <a:chOff x="8913440" y="3645024"/>
                    <a:chExt cx="216016" cy="2520000"/>
                  </a:xfrm>
                  <a:solidFill>
                    <a:srgbClr val="FF0000"/>
                  </a:solidFill>
                </p:grpSpPr>
                <p:sp>
                  <p:nvSpPr>
                    <p:cNvPr id="51" name="Rechteck 31"/>
                    <p:cNvSpPr/>
                    <p:nvPr/>
                  </p:nvSpPr>
                  <p:spPr bwMode="auto">
                    <a:xfrm>
                      <a:off x="9057456" y="3645024"/>
                      <a:ext cx="72000" cy="25200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0000" tIns="46800" rIns="90000" bIns="468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2" name="Rechteck 32"/>
                    <p:cNvSpPr/>
                    <p:nvPr/>
                  </p:nvSpPr>
                  <p:spPr bwMode="auto">
                    <a:xfrm>
                      <a:off x="8985448" y="3645024"/>
                      <a:ext cx="72000" cy="18000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0000" tIns="46800" rIns="90000" bIns="468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3" name="Rechteck 33"/>
                    <p:cNvSpPr/>
                    <p:nvPr/>
                  </p:nvSpPr>
                  <p:spPr bwMode="auto">
                    <a:xfrm>
                      <a:off x="8913440" y="3645024"/>
                      <a:ext cx="72000" cy="10800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0000" tIns="46800" rIns="90000" bIns="468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0" name="Rechteck 30"/>
                  <p:cNvSpPr/>
                  <p:nvPr/>
                </p:nvSpPr>
                <p:spPr bwMode="auto">
                  <a:xfrm rot="21300000" flipV="1">
                    <a:off x="6444000" y="5778210"/>
                    <a:ext cx="72000" cy="396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48" name="Rechteck 28"/>
                <p:cNvSpPr/>
                <p:nvPr/>
              </p:nvSpPr>
              <p:spPr bwMode="auto">
                <a:xfrm rot="21300000" flipV="1">
                  <a:off x="6487200" y="5778000"/>
                  <a:ext cx="72000" cy="396000"/>
                </a:xfrm>
                <a:prstGeom prst="rect">
                  <a:avLst/>
                </a:prstGeom>
                <a:solidFill>
                  <a:srgbClr val="BC04A6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3" name="Gruppieren 21"/>
              <p:cNvGrpSpPr/>
              <p:nvPr/>
            </p:nvGrpSpPr>
            <p:grpSpPr>
              <a:xfrm rot="21300000" flipV="1">
                <a:off x="6469768" y="3649643"/>
                <a:ext cx="216016" cy="2520000"/>
                <a:chOff x="8193360" y="3645024"/>
                <a:chExt cx="216016" cy="2520000"/>
              </a:xfrm>
              <a:solidFill>
                <a:srgbClr val="BC04A6"/>
              </a:solidFill>
            </p:grpSpPr>
            <p:sp>
              <p:nvSpPr>
                <p:cNvPr id="44" name="Rechteck 24"/>
                <p:cNvSpPr/>
                <p:nvPr/>
              </p:nvSpPr>
              <p:spPr bwMode="auto">
                <a:xfrm>
                  <a:off x="8337376" y="3645024"/>
                  <a:ext cx="72000" cy="252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Rechteck 25"/>
                <p:cNvSpPr/>
                <p:nvPr/>
              </p:nvSpPr>
              <p:spPr bwMode="auto">
                <a:xfrm>
                  <a:off x="8265368" y="3645024"/>
                  <a:ext cx="72000" cy="180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hteck 26"/>
                <p:cNvSpPr/>
                <p:nvPr/>
              </p:nvSpPr>
              <p:spPr bwMode="auto">
                <a:xfrm>
                  <a:off x="8193360" y="3645024"/>
                  <a:ext cx="72000" cy="108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1" name="Nach rechts gekrümmter Pfeil 20"/>
            <p:cNvSpPr/>
            <p:nvPr/>
          </p:nvSpPr>
          <p:spPr bwMode="auto">
            <a:xfrm>
              <a:off x="6073641" y="5369701"/>
              <a:ext cx="129614" cy="259229"/>
            </a:xfrm>
            <a:prstGeom prst="curvedRight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Nach rechts gekrümmter Pfeil 21"/>
            <p:cNvSpPr/>
            <p:nvPr/>
          </p:nvSpPr>
          <p:spPr bwMode="auto">
            <a:xfrm>
              <a:off x="6073641" y="5758827"/>
              <a:ext cx="129614" cy="259229"/>
            </a:xfrm>
            <a:prstGeom prst="curvedRight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3" name="Gruppieren 80"/>
            <p:cNvGrpSpPr/>
            <p:nvPr/>
          </p:nvGrpSpPr>
          <p:grpSpPr>
            <a:xfrm>
              <a:off x="6227688" y="4725144"/>
              <a:ext cx="153136" cy="1514058"/>
              <a:chOff x="4310281" y="4652393"/>
              <a:chExt cx="153136" cy="1514058"/>
            </a:xfrm>
          </p:grpSpPr>
          <p:grpSp>
            <p:nvGrpSpPr>
              <p:cNvPr id="34" name="Gruppieren 26"/>
              <p:cNvGrpSpPr/>
              <p:nvPr/>
            </p:nvGrpSpPr>
            <p:grpSpPr>
              <a:xfrm rot="300000">
                <a:off x="4310281" y="4652393"/>
                <a:ext cx="129610" cy="1512000"/>
                <a:chOff x="8913440" y="3645024"/>
                <a:chExt cx="216016" cy="2520000"/>
              </a:xfrm>
              <a:solidFill>
                <a:srgbClr val="0000FF"/>
              </a:solidFill>
            </p:grpSpPr>
            <p:sp>
              <p:nvSpPr>
                <p:cNvPr id="39" name="Rechteck 86"/>
                <p:cNvSpPr/>
                <p:nvPr/>
              </p:nvSpPr>
              <p:spPr bwMode="auto">
                <a:xfrm>
                  <a:off x="9057456" y="3645024"/>
                  <a:ext cx="72000" cy="252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hteck 87"/>
                <p:cNvSpPr/>
                <p:nvPr/>
              </p:nvSpPr>
              <p:spPr bwMode="auto">
                <a:xfrm>
                  <a:off x="8985448" y="3645024"/>
                  <a:ext cx="72000" cy="180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Rechteck 88"/>
                <p:cNvSpPr/>
                <p:nvPr/>
              </p:nvSpPr>
              <p:spPr bwMode="auto">
                <a:xfrm>
                  <a:off x="8913440" y="3645024"/>
                  <a:ext cx="72000" cy="108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5" name="Gruppieren 21"/>
              <p:cNvGrpSpPr/>
              <p:nvPr/>
            </p:nvGrpSpPr>
            <p:grpSpPr>
              <a:xfrm rot="300000">
                <a:off x="4333807" y="4654451"/>
                <a:ext cx="129610" cy="1512000"/>
                <a:chOff x="8193360" y="3645024"/>
                <a:chExt cx="216016" cy="2520000"/>
              </a:xfrm>
              <a:solidFill>
                <a:schemeClr val="accent1"/>
              </a:solidFill>
            </p:grpSpPr>
            <p:sp>
              <p:nvSpPr>
                <p:cNvPr id="36" name="Rechteck 83"/>
                <p:cNvSpPr/>
                <p:nvPr/>
              </p:nvSpPr>
              <p:spPr bwMode="auto">
                <a:xfrm>
                  <a:off x="8337376" y="3645024"/>
                  <a:ext cx="72000" cy="252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Rechteck 19"/>
                <p:cNvSpPr/>
                <p:nvPr/>
              </p:nvSpPr>
              <p:spPr bwMode="auto">
                <a:xfrm>
                  <a:off x="8265368" y="3645024"/>
                  <a:ext cx="72000" cy="180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hteck 20"/>
                <p:cNvSpPr/>
                <p:nvPr/>
              </p:nvSpPr>
              <p:spPr bwMode="auto">
                <a:xfrm>
                  <a:off x="8193360" y="3645024"/>
                  <a:ext cx="72000" cy="1080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74" name="Gruppieren 62"/>
          <p:cNvGrpSpPr/>
          <p:nvPr/>
        </p:nvGrpSpPr>
        <p:grpSpPr>
          <a:xfrm>
            <a:off x="1796042" y="4373403"/>
            <a:ext cx="1997440" cy="1977668"/>
            <a:chOff x="3191197" y="4345736"/>
            <a:chExt cx="1997440" cy="1977668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7" t="7776" b="6691"/>
            <a:stretch/>
          </p:blipFill>
          <p:spPr bwMode="auto">
            <a:xfrm>
              <a:off x="3203848" y="4437112"/>
              <a:ext cx="1984789" cy="185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762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Rechtwinkliges Dreieck 61"/>
            <p:cNvSpPr/>
            <p:nvPr/>
          </p:nvSpPr>
          <p:spPr bwMode="auto">
            <a:xfrm flipH="1" flipV="1">
              <a:off x="3960019" y="4345736"/>
              <a:ext cx="1212554" cy="1886292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Rechtwinkliges Dreieck 80"/>
            <p:cNvSpPr/>
            <p:nvPr/>
          </p:nvSpPr>
          <p:spPr bwMode="auto">
            <a:xfrm>
              <a:off x="3191197" y="4437112"/>
              <a:ext cx="768822" cy="1886292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8" name="Inhaltsplatzhalter 11"/>
          <p:cNvSpPr txBox="1">
            <a:spLocks/>
          </p:cNvSpPr>
          <p:nvPr/>
        </p:nvSpPr>
        <p:spPr>
          <a:xfrm>
            <a:off x="1776384" y="4156144"/>
            <a:ext cx="1704506" cy="8550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Stereo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layers</a:t>
            </a:r>
            <a:endParaRPr lang="de-DE" sz="16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9" name="Inhaltsplatzhalter 11"/>
          <p:cNvSpPr txBox="1">
            <a:spLocks/>
          </p:cNvSpPr>
          <p:nvPr/>
        </p:nvSpPr>
        <p:spPr>
          <a:xfrm>
            <a:off x="5510298" y="4150722"/>
            <a:ext cx="3091168" cy="8550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Connection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scheme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shorter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straws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skewed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double-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layers</a:t>
            </a:r>
            <a:endParaRPr lang="de-DE" sz="1600" dirty="0"/>
          </a:p>
        </p:txBody>
      </p:sp>
      <p:sp>
        <p:nvSpPr>
          <p:cNvPr id="80" name="Inhaltsplatzhalter 11"/>
          <p:cNvSpPr txBox="1">
            <a:spLocks/>
          </p:cNvSpPr>
          <p:nvPr/>
        </p:nvSpPr>
        <p:spPr>
          <a:xfrm>
            <a:off x="5329535" y="6359969"/>
            <a:ext cx="2925325" cy="3093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+2.9°    -2.9°    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view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top</a:t>
            </a:r>
            <a:endParaRPr lang="de-DE" sz="16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2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Modules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3" name="Inhaltsplatzhalter 13"/>
          <p:cNvSpPr>
            <a:spLocks noGrp="1"/>
          </p:cNvSpPr>
          <p:nvPr>
            <p:ph idx="1"/>
          </p:nvPr>
        </p:nvSpPr>
        <p:spPr>
          <a:xfrm>
            <a:off x="720000" y="1988840"/>
            <a:ext cx="8075240" cy="4104455"/>
          </a:xfrm>
        </p:spPr>
        <p:txBody>
          <a:bodyPr/>
          <a:lstStyle/>
          <a:p>
            <a:r>
              <a:rPr lang="en-US" sz="2000" dirty="0" smtClean="0"/>
              <a:t>Semi-barrel, length 1.2 m, final radial dimensions, reduced mech. frame  </a:t>
            </a:r>
            <a:endParaRPr lang="en-US" sz="2000" dirty="0"/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52" y="2337933"/>
            <a:ext cx="3120390" cy="1866415"/>
          </a:xfrm>
          <a:prstGeom prst="rect">
            <a:avLst/>
          </a:prstGeom>
        </p:spPr>
      </p:pic>
      <p:sp>
        <p:nvSpPr>
          <p:cNvPr id="15" name="Inhaltsplatzhalter 11"/>
          <p:cNvSpPr txBox="1">
            <a:spLocks/>
          </p:cNvSpPr>
          <p:nvPr/>
        </p:nvSpPr>
        <p:spPr>
          <a:xfrm>
            <a:off x="4890252" y="4165316"/>
            <a:ext cx="3120390" cy="5409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i="1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exagon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sector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mounting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brackets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fix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modules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mechanical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frame</a:t>
            </a:r>
            <a:endParaRPr lang="de-DE" sz="16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7" r="2712"/>
          <a:stretch/>
        </p:blipFill>
        <p:spPr>
          <a:xfrm>
            <a:off x="631412" y="2345375"/>
            <a:ext cx="4258840" cy="3770654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softEdge rad="254000"/>
          </a:effectLst>
        </p:spPr>
      </p:pic>
      <p:sp>
        <p:nvSpPr>
          <p:cNvPr id="17" name="Inhaltsplatzhalter 11"/>
          <p:cNvSpPr txBox="1">
            <a:spLocks/>
          </p:cNvSpPr>
          <p:nvPr/>
        </p:nvSpPr>
        <p:spPr>
          <a:xfrm>
            <a:off x="6948264" y="4797152"/>
            <a:ext cx="2123728" cy="13195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STT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sector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consisting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6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straw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modules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de-DE" sz="1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inner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 axial + 2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stereo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+ 2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outer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axial 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4" r="14107" b="5627"/>
          <a:stretch/>
        </p:blipFill>
        <p:spPr>
          <a:xfrm>
            <a:off x="5212420" y="4797152"/>
            <a:ext cx="1789322" cy="191142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Inhaltsplatzhalter 11"/>
          <p:cNvSpPr txBox="1">
            <a:spLocks/>
          </p:cNvSpPr>
          <p:nvPr/>
        </p:nvSpPr>
        <p:spPr>
          <a:xfrm>
            <a:off x="716178" y="6014535"/>
            <a:ext cx="2826500" cy="5409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STT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rototype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, one semi-barrel</a:t>
            </a:r>
          </a:p>
        </p:txBody>
      </p:sp>
    </p:spTree>
    <p:extLst>
      <p:ext uri="{BB962C8B-B14F-4D97-AF65-F5344CB8AC3E}">
        <p14:creationId xmlns:p14="http://schemas.microsoft.com/office/powerpoint/2010/main" val="32264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4400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000" dirty="0" err="1" smtClean="0"/>
              <a:t>Stainless</a:t>
            </a:r>
            <a:r>
              <a:rPr lang="de-DE" sz="2000" dirty="0" smtClean="0"/>
              <a:t> </a:t>
            </a:r>
            <a:r>
              <a:rPr lang="de-DE" sz="2000" dirty="0" err="1" smtClean="0"/>
              <a:t>steel</a:t>
            </a:r>
            <a:r>
              <a:rPr lang="de-DE" sz="2000" dirty="0" smtClean="0"/>
              <a:t> </a:t>
            </a:r>
            <a:r>
              <a:rPr lang="de-DE" sz="2000" dirty="0" err="1" smtClean="0"/>
              <a:t>pipes</a:t>
            </a:r>
            <a:endParaRPr lang="de-DE" sz="2000" dirty="0"/>
          </a:p>
          <a:p>
            <a:pPr marL="644400" lvl="2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 smtClean="0">
                <a:sym typeface="Symbol"/>
              </a:rPr>
              <a:t> = </a:t>
            </a:r>
            <a:r>
              <a:rPr lang="de-DE" dirty="0" smtClean="0"/>
              <a:t>4 </a:t>
            </a:r>
            <a:r>
              <a:rPr lang="de-DE" dirty="0">
                <a:sym typeface="Symbol"/>
              </a:rPr>
              <a:t> 0.1 mm (OD  wall</a:t>
            </a:r>
            <a:r>
              <a:rPr lang="de-DE" dirty="0" smtClean="0">
                <a:sym typeface="Symbol"/>
              </a:rPr>
              <a:t>)</a:t>
            </a:r>
          </a:p>
          <a:p>
            <a:pPr marL="644400" lvl="2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 smtClean="0"/>
              <a:t>10mm </a:t>
            </a:r>
            <a:r>
              <a:rPr lang="de-DE" dirty="0" err="1" smtClean="0"/>
              <a:t>long</a:t>
            </a:r>
            <a:r>
              <a:rPr lang="de-DE" dirty="0" smtClean="0"/>
              <a:t> end </a:t>
            </a:r>
            <a:r>
              <a:rPr lang="de-DE" dirty="0" err="1" smtClean="0"/>
              <a:t>pieces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thicker</a:t>
            </a:r>
            <a:r>
              <a:rPr lang="de-DE" dirty="0" smtClean="0"/>
              <a:t> wall (0</a:t>
            </a:r>
            <a:r>
              <a:rPr lang="de-DE" dirty="0" smtClean="0">
                <a:sym typeface="Symbol"/>
              </a:rPr>
              <a:t>.4 mm)</a:t>
            </a:r>
          </a:p>
          <a:p>
            <a:pPr marL="644400" lvl="2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 err="1" smtClean="0"/>
              <a:t>Capillary</a:t>
            </a:r>
            <a:r>
              <a:rPr lang="de-DE" dirty="0" smtClean="0"/>
              <a:t> </a:t>
            </a:r>
            <a:r>
              <a:rPr lang="de-DE" dirty="0" err="1" smtClean="0"/>
              <a:t>pins</a:t>
            </a:r>
            <a:r>
              <a:rPr lang="de-DE" dirty="0" smtClean="0"/>
              <a:t> (</a:t>
            </a:r>
            <a:r>
              <a:rPr lang="de-DE" dirty="0">
                <a:sym typeface="Symbol"/>
              </a:rPr>
              <a:t> = </a:t>
            </a:r>
            <a:r>
              <a:rPr lang="de-DE" dirty="0" smtClean="0">
                <a:sym typeface="Symbol"/>
              </a:rPr>
              <a:t>0.55mm</a:t>
            </a:r>
            <a:r>
              <a:rPr lang="de-DE" dirty="0" smtClean="0"/>
              <a:t>) </a:t>
            </a:r>
            <a:r>
              <a:rPr lang="de-DE" dirty="0" err="1" smtClean="0"/>
              <a:t>for</a:t>
            </a:r>
            <a:r>
              <a:rPr lang="de-DE" dirty="0" smtClean="0"/>
              <a:t> individual </a:t>
            </a:r>
            <a:r>
              <a:rPr lang="de-DE" dirty="0" err="1" smtClean="0"/>
              <a:t>straws</a:t>
            </a:r>
            <a:endParaRPr lang="de-DE" dirty="0" smtClean="0"/>
          </a:p>
          <a:p>
            <a:pPr marL="21600" lvl="1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000" dirty="0" smtClean="0"/>
              <a:t>1 </a:t>
            </a:r>
            <a:r>
              <a:rPr lang="de-DE" sz="2000" dirty="0" err="1" smtClean="0"/>
              <a:t>inlet</a:t>
            </a:r>
            <a:r>
              <a:rPr lang="de-DE" sz="2000" dirty="0" smtClean="0"/>
              <a:t> </a:t>
            </a:r>
            <a:r>
              <a:rPr lang="de-DE" sz="2000" dirty="0" err="1" smtClean="0"/>
              <a:t>pipe</a:t>
            </a:r>
            <a:r>
              <a:rPr lang="de-DE" sz="2000" dirty="0" smtClean="0"/>
              <a:t> + 1 </a:t>
            </a:r>
            <a:r>
              <a:rPr lang="de-DE" sz="2000" dirty="0" err="1" smtClean="0"/>
              <a:t>outlet</a:t>
            </a:r>
            <a:r>
              <a:rPr lang="de-DE" sz="2000" dirty="0" smtClean="0"/>
              <a:t> </a:t>
            </a:r>
            <a:r>
              <a:rPr lang="de-DE" sz="2000" dirty="0" err="1" smtClean="0"/>
              <a:t>pipe</a:t>
            </a:r>
            <a:r>
              <a:rPr lang="de-DE" sz="2000" dirty="0" smtClean="0"/>
              <a:t> per </a:t>
            </a:r>
            <a:r>
              <a:rPr lang="de-DE" sz="2000" dirty="0" err="1" smtClean="0"/>
              <a:t>straw</a:t>
            </a:r>
            <a:r>
              <a:rPr lang="de-DE" sz="2000" dirty="0" smtClean="0"/>
              <a:t> </a:t>
            </a:r>
            <a:r>
              <a:rPr lang="de-DE" sz="2000" dirty="0" err="1" smtClean="0"/>
              <a:t>module</a:t>
            </a:r>
            <a:endParaRPr lang="de-DE" sz="2000" dirty="0" smtClean="0"/>
          </a:p>
          <a:p>
            <a:pPr marL="21600" lvl="1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000" dirty="0" err="1" smtClean="0"/>
              <a:t>Inlet</a:t>
            </a:r>
            <a:r>
              <a:rPr lang="de-DE" sz="2000" dirty="0" smtClean="0"/>
              <a:t> + </a:t>
            </a:r>
            <a:r>
              <a:rPr lang="de-DE" sz="2000" dirty="0" err="1" smtClean="0"/>
              <a:t>outlet</a:t>
            </a:r>
            <a:r>
              <a:rPr lang="de-DE" sz="2000" dirty="0" smtClean="0"/>
              <a:t> </a:t>
            </a:r>
            <a:r>
              <a:rPr lang="de-DE" sz="2000" dirty="0" err="1" smtClean="0"/>
              <a:t>pipe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same end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Gas </a:t>
            </a:r>
            <a:r>
              <a:rPr lang="de-DE" dirty="0" err="1" smtClean="0"/>
              <a:t>Manifolds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dirty="0" smtClean="0"/>
              <a:t>p. </a:t>
            </a:r>
            <a:fld id="{7EB9AEA1-3281-46F0-9EDB-48FF2E5FF267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026" name="Picture 2" descr="C:\Users\Wintz\Documents\MyTalksDocs\Panda\12Jun_Meeting\gasconn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18727" r="5958" b="39676"/>
          <a:stretch/>
        </p:blipFill>
        <p:spPr bwMode="auto">
          <a:xfrm>
            <a:off x="5922150" y="1426580"/>
            <a:ext cx="3039598" cy="10725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intz\Pictures\2013-10-08 TagderOffenenTür2013\TagderOffenenTür2013 0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9" t="28977" r="13840" b="34947"/>
          <a:stretch/>
        </p:blipFill>
        <p:spPr bwMode="auto">
          <a:xfrm>
            <a:off x="5943919" y="2530014"/>
            <a:ext cx="2993566" cy="39145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2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5021419" y="3897529"/>
            <a:ext cx="4056434" cy="2896372"/>
            <a:chOff x="4752020" y="2878681"/>
            <a:chExt cx="4375874" cy="3124458"/>
          </a:xfrm>
        </p:grpSpPr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4752020" y="2878681"/>
              <a:ext cx="4375874" cy="3124458"/>
              <a:chOff x="6740873" y="2708921"/>
              <a:chExt cx="2187937" cy="1562229"/>
            </a:xfrm>
          </p:grpSpPr>
          <p:pic>
            <p:nvPicPr>
              <p:cNvPr id="32" name="Inhaltsplatzhalter 6" descr="STT_Maerz_201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50000"/>
                        </a14:imgEffect>
                      </a14:imgLayer>
                    </a14:imgProps>
                  </a:ext>
                </a:extLst>
              </a:blip>
              <a:srcRect l="49429" t="19032" r="23093" b="46548"/>
              <a:stretch/>
            </p:blipFill>
            <p:spPr>
              <a:xfrm>
                <a:off x="7164288" y="2708921"/>
                <a:ext cx="1764522" cy="1562229"/>
              </a:xfrm>
              <a:prstGeom prst="rect">
                <a:avLst/>
              </a:prstGeom>
              <a:effectLst/>
            </p:spPr>
          </p:pic>
          <p:sp>
            <p:nvSpPr>
              <p:cNvPr id="33" name="Rectangle 32"/>
              <p:cNvSpPr/>
              <p:nvPr/>
            </p:nvSpPr>
            <p:spPr>
              <a:xfrm rot="1800000">
                <a:off x="7262793" y="3824202"/>
                <a:ext cx="673659" cy="116970"/>
              </a:xfrm>
              <a:prstGeom prst="rect">
                <a:avLst/>
              </a:prstGeom>
              <a:solidFill>
                <a:srgbClr val="FF0000">
                  <a:alpha val="39000"/>
                </a:srgbClr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800000">
                <a:off x="7244059" y="3420398"/>
                <a:ext cx="1188969" cy="139472"/>
              </a:xfrm>
              <a:prstGeom prst="rect">
                <a:avLst/>
              </a:prstGeom>
              <a:solidFill>
                <a:srgbClr val="FF0000">
                  <a:alpha val="39000"/>
                </a:srgbClr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800000">
                <a:off x="7181059" y="3266773"/>
                <a:ext cx="1406858" cy="139472"/>
              </a:xfrm>
              <a:prstGeom prst="rect">
                <a:avLst/>
              </a:prstGeom>
              <a:solidFill>
                <a:schemeClr val="tx2">
                  <a:alpha val="39000"/>
                </a:schemeClr>
              </a:solidFill>
              <a:ln w="6350">
                <a:solidFill>
                  <a:srgbClr val="005B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800000">
                <a:off x="7263513" y="3024786"/>
                <a:ext cx="1406858" cy="249213"/>
              </a:xfrm>
              <a:prstGeom prst="rect">
                <a:avLst/>
              </a:prstGeom>
              <a:solidFill>
                <a:srgbClr val="FFFF66">
                  <a:alpha val="39000"/>
                </a:srgbClr>
              </a:solidFill>
              <a:ln w="6350">
                <a:solidFill>
                  <a:srgbClr val="005B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800000">
                <a:off x="7229309" y="3683252"/>
                <a:ext cx="874357" cy="139472"/>
              </a:xfrm>
              <a:prstGeom prst="rect">
                <a:avLst/>
              </a:prstGeom>
              <a:solidFill>
                <a:srgbClr val="FF0000">
                  <a:alpha val="39000"/>
                </a:srgbClr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800000">
                <a:off x="7219246" y="3549181"/>
                <a:ext cx="1074875" cy="139472"/>
              </a:xfrm>
              <a:prstGeom prst="rect">
                <a:avLst/>
              </a:prstGeom>
              <a:solidFill>
                <a:srgbClr val="FF0000">
                  <a:alpha val="39000"/>
                </a:srgbClr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urved Down Arrow 38"/>
              <p:cNvSpPr/>
              <p:nvPr/>
            </p:nvSpPr>
            <p:spPr>
              <a:xfrm rot="17176274">
                <a:off x="6676396" y="3048562"/>
                <a:ext cx="647566" cy="518611"/>
              </a:xfrm>
              <a:prstGeom prst="curvedDownArrow">
                <a:avLst>
                  <a:gd name="adj1" fmla="val 9211"/>
                  <a:gd name="adj2" fmla="val 50000"/>
                  <a:gd name="adj3" fmla="val 24839"/>
                </a:avLst>
              </a:prstGeom>
              <a:solidFill>
                <a:srgbClr val="005B82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Curved Down Arrow 39"/>
              <p:cNvSpPr/>
              <p:nvPr/>
            </p:nvSpPr>
            <p:spPr>
              <a:xfrm rot="17193533">
                <a:off x="7031181" y="3287147"/>
                <a:ext cx="233493" cy="206254"/>
              </a:xfrm>
              <a:prstGeom prst="curvedDownArrow">
                <a:avLst/>
              </a:prstGeom>
              <a:solidFill>
                <a:srgbClr val="005B82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Heptagon 25"/>
            <p:cNvSpPr/>
            <p:nvPr/>
          </p:nvSpPr>
          <p:spPr>
            <a:xfrm>
              <a:off x="6733360" y="3503283"/>
              <a:ext cx="315035" cy="211475"/>
            </a:xfrm>
            <a:prstGeom prst="heptagon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solidFill>
                    <a:schemeClr val="tx1"/>
                  </a:solidFill>
                </a:rPr>
                <a:t>1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Heptagon 26"/>
            <p:cNvSpPr/>
            <p:nvPr/>
          </p:nvSpPr>
          <p:spPr>
            <a:xfrm>
              <a:off x="6734965" y="3916665"/>
              <a:ext cx="315035" cy="211475"/>
            </a:xfrm>
            <a:prstGeom prst="heptagon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solidFill>
                    <a:schemeClr val="tx1"/>
                  </a:solidFill>
                </a:rPr>
                <a:t>2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Heptagon 27"/>
            <p:cNvSpPr/>
            <p:nvPr/>
          </p:nvSpPr>
          <p:spPr>
            <a:xfrm>
              <a:off x="6192180" y="4014065"/>
              <a:ext cx="461803" cy="211475"/>
            </a:xfrm>
            <a:prstGeom prst="heptagon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solidFill>
                    <a:schemeClr val="tx1"/>
                  </a:solidFill>
                </a:rPr>
                <a:t>3a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Heptagon 28"/>
            <p:cNvSpPr/>
            <p:nvPr/>
          </p:nvSpPr>
          <p:spPr>
            <a:xfrm>
              <a:off x="5949909" y="4935669"/>
              <a:ext cx="461803" cy="211475"/>
            </a:xfrm>
            <a:prstGeom prst="heptagon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solidFill>
                    <a:schemeClr val="tx1"/>
                  </a:solidFill>
                </a:rPr>
                <a:t>3b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Heptagon 29"/>
            <p:cNvSpPr/>
            <p:nvPr/>
          </p:nvSpPr>
          <p:spPr>
            <a:xfrm>
              <a:off x="6585472" y="4612680"/>
              <a:ext cx="461803" cy="211475"/>
            </a:xfrm>
            <a:prstGeom prst="heptagon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solidFill>
                    <a:schemeClr val="tx1"/>
                  </a:solidFill>
                </a:rPr>
                <a:t>4a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Heptagon 30"/>
            <p:cNvSpPr/>
            <p:nvPr/>
          </p:nvSpPr>
          <p:spPr>
            <a:xfrm>
              <a:off x="6540467" y="4927715"/>
              <a:ext cx="461803" cy="211475"/>
            </a:xfrm>
            <a:prstGeom prst="heptagon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solidFill>
                    <a:schemeClr val="tx1"/>
                  </a:solidFill>
                </a:rPr>
                <a:t>4</a:t>
              </a:r>
              <a:r>
                <a:rPr lang="de-DE" sz="1200" b="1" dirty="0">
                  <a:solidFill>
                    <a:schemeClr val="tx1"/>
                  </a:solidFill>
                </a:rPr>
                <a:t>b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4400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/>
              <a:t>Per semi-barrel: 12 </a:t>
            </a:r>
            <a:r>
              <a:rPr lang="de-DE" dirty="0" smtClean="0"/>
              <a:t>gas </a:t>
            </a:r>
            <a:r>
              <a:rPr lang="de-DE" dirty="0" err="1" smtClean="0"/>
              <a:t>lines</a:t>
            </a:r>
            <a:r>
              <a:rPr lang="de-DE" dirty="0" smtClean="0"/>
              <a:t>, </a:t>
            </a:r>
            <a:r>
              <a:rPr lang="de-DE" dirty="0"/>
              <a:t>2</a:t>
            </a:r>
            <a:r>
              <a:rPr lang="de-DE" dirty="0">
                <a:sym typeface="Symbol"/>
              </a:rPr>
              <a:t></a:t>
            </a:r>
            <a:r>
              <a:rPr lang="de-DE" dirty="0"/>
              <a:t>12 gas </a:t>
            </a:r>
            <a:r>
              <a:rPr lang="de-DE" dirty="0" err="1"/>
              <a:t>pipes</a:t>
            </a:r>
            <a:r>
              <a:rPr lang="de-DE" dirty="0"/>
              <a:t> (in-/</a:t>
            </a:r>
            <a:r>
              <a:rPr lang="de-DE" dirty="0" err="1"/>
              <a:t>outlet</a:t>
            </a:r>
            <a:r>
              <a:rPr lang="de-DE" dirty="0"/>
              <a:t>)</a:t>
            </a:r>
          </a:p>
          <a:p>
            <a:pPr marL="284400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 smtClean="0"/>
              <a:t>Arrangement </a:t>
            </a:r>
            <a:r>
              <a:rPr lang="de-DE" dirty="0" err="1"/>
              <a:t>of</a:t>
            </a:r>
            <a:r>
              <a:rPr lang="de-DE" dirty="0"/>
              <a:t> 4 parallel gas </a:t>
            </a:r>
            <a:r>
              <a:rPr lang="de-DE" dirty="0" err="1"/>
              <a:t>lines</a:t>
            </a:r>
            <a:r>
              <a:rPr lang="de-DE" dirty="0"/>
              <a:t> per </a:t>
            </a:r>
            <a:r>
              <a:rPr lang="de-DE" dirty="0" err="1"/>
              <a:t>hexagon</a:t>
            </a:r>
            <a:r>
              <a:rPr lang="de-DE" dirty="0"/>
              <a:t> </a:t>
            </a:r>
            <a:r>
              <a:rPr lang="de-DE" dirty="0" err="1" smtClean="0"/>
              <a:t>sector</a:t>
            </a:r>
            <a:endParaRPr lang="de-DE" dirty="0" smtClean="0"/>
          </a:p>
          <a:p>
            <a:pPr marL="21600" lvl="1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800" dirty="0" err="1" smtClean="0"/>
              <a:t>Proposed</a:t>
            </a:r>
            <a:r>
              <a:rPr lang="de-DE" sz="1800" dirty="0" smtClean="0"/>
              <a:t> </a:t>
            </a:r>
            <a:r>
              <a:rPr lang="de-DE" sz="1800" dirty="0" err="1" smtClean="0"/>
              <a:t>scheme</a:t>
            </a:r>
            <a:r>
              <a:rPr lang="de-DE" sz="1800" dirty="0" smtClean="0"/>
              <a:t>: </a:t>
            </a:r>
            <a:r>
              <a:rPr lang="de-DE" sz="1800" dirty="0" err="1" smtClean="0"/>
              <a:t>lines</a:t>
            </a:r>
            <a:r>
              <a:rPr lang="de-DE" sz="1800" dirty="0" smtClean="0"/>
              <a:t> 1, 2, 3a+b, 4a+b</a:t>
            </a:r>
          </a:p>
          <a:p>
            <a:pPr marL="644400" lvl="2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 err="1"/>
              <a:t>S</a:t>
            </a:r>
            <a:r>
              <a:rPr lang="de-DE" dirty="0" err="1" smtClean="0"/>
              <a:t>imilar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(=gas </a:t>
            </a:r>
            <a:r>
              <a:rPr lang="de-DE" dirty="0" err="1" smtClean="0"/>
              <a:t>flux</a:t>
            </a:r>
            <a:r>
              <a:rPr lang="de-DE" dirty="0" smtClean="0"/>
              <a:t>)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straws</a:t>
            </a:r>
            <a:r>
              <a:rPr lang="de-DE" dirty="0"/>
              <a:t> per gas </a:t>
            </a:r>
            <a:r>
              <a:rPr lang="de-DE" dirty="0" err="1"/>
              <a:t>line</a:t>
            </a:r>
            <a:r>
              <a:rPr lang="de-DE" dirty="0"/>
              <a:t>: </a:t>
            </a:r>
            <a:r>
              <a:rPr lang="de-DE" dirty="0" smtClean="0"/>
              <a:t>#</a:t>
            </a:r>
            <a:r>
              <a:rPr lang="de-DE" dirty="0"/>
              <a:t>205, 196, 190, </a:t>
            </a:r>
            <a:r>
              <a:rPr lang="de-DE" dirty="0" smtClean="0"/>
              <a:t>142</a:t>
            </a:r>
          </a:p>
          <a:p>
            <a:pPr marL="644400" lvl="2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/>
              <a:t>S</a:t>
            </a:r>
            <a:r>
              <a:rPr lang="de-DE" dirty="0" smtClean="0"/>
              <a:t>till </a:t>
            </a:r>
            <a:r>
              <a:rPr lang="de-DE" dirty="0"/>
              <a:t>3d </a:t>
            </a:r>
            <a:r>
              <a:rPr lang="de-DE" dirty="0" err="1"/>
              <a:t>tracking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reso</a:t>
            </a:r>
            <a:r>
              <a:rPr lang="de-DE" dirty="0"/>
              <a:t>. </a:t>
            </a:r>
            <a:r>
              <a:rPr lang="de-DE" dirty="0" smtClean="0"/>
              <a:t>in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failures</a:t>
            </a:r>
            <a:endParaRPr lang="de-DE" dirty="0" smtClean="0"/>
          </a:p>
          <a:p>
            <a:pPr marL="644400" lvl="2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/>
              <a:t>S</a:t>
            </a:r>
            <a:r>
              <a:rPr lang="de-DE" dirty="0" smtClean="0"/>
              <a:t>till </a:t>
            </a:r>
            <a:r>
              <a:rPr lang="de-DE" dirty="0"/>
              <a:t>3d-online </a:t>
            </a:r>
            <a:r>
              <a:rPr lang="de-DE" dirty="0" err="1"/>
              <a:t>track</a:t>
            </a:r>
            <a:r>
              <a:rPr lang="de-DE" dirty="0"/>
              <a:t> </a:t>
            </a:r>
            <a:r>
              <a:rPr lang="de-DE" dirty="0" err="1"/>
              <a:t>recognition</a:t>
            </a:r>
            <a:r>
              <a:rPr lang="de-DE" dirty="0"/>
              <a:t> </a:t>
            </a:r>
            <a:r>
              <a:rPr lang="de-DE" dirty="0" err="1" smtClean="0"/>
              <a:t>possible</a:t>
            </a:r>
            <a:endParaRPr lang="de-DE" dirty="0"/>
          </a:p>
          <a:p>
            <a:pPr marL="284400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/>
              <a:t>hints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serious</a:t>
            </a:r>
            <a:r>
              <a:rPr lang="de-DE" dirty="0"/>
              <a:t> gas </a:t>
            </a:r>
            <a:r>
              <a:rPr lang="de-DE" dirty="0" err="1"/>
              <a:t>failures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/>
              <a:t>leakage</a:t>
            </a:r>
            <a:r>
              <a:rPr lang="de-DE" dirty="0"/>
              <a:t>) </a:t>
            </a:r>
            <a:endParaRPr lang="de-DE" dirty="0" smtClean="0"/>
          </a:p>
          <a:p>
            <a:pPr marL="360000" lvl="2" indent="0">
              <a:spcBef>
                <a:spcPts val="1200"/>
              </a:spcBef>
            </a:pPr>
            <a:r>
              <a:rPr lang="de-DE" sz="1800" dirty="0" err="1" smtClean="0"/>
              <a:t>from</a:t>
            </a:r>
            <a:r>
              <a:rPr lang="de-DE" sz="1800" dirty="0" smtClean="0"/>
              <a:t> COSY-STT, 4yrs </a:t>
            </a:r>
            <a:r>
              <a:rPr lang="de-DE" sz="1800" dirty="0"/>
              <a:t>in </a:t>
            </a:r>
            <a:r>
              <a:rPr lang="de-DE" sz="1800" dirty="0" err="1" smtClean="0"/>
              <a:t>vacuum</a:t>
            </a:r>
            <a:r>
              <a:rPr lang="de-DE" sz="1800" dirty="0" smtClean="0"/>
              <a:t>, </a:t>
            </a:r>
          </a:p>
          <a:p>
            <a:pPr marL="360000" lvl="2" indent="0">
              <a:spcBef>
                <a:spcPts val="1200"/>
              </a:spcBef>
            </a:pPr>
            <a:r>
              <a:rPr lang="de-DE" sz="1800" dirty="0" err="1" smtClean="0"/>
              <a:t>leakage</a:t>
            </a:r>
            <a:r>
              <a:rPr lang="de-DE" sz="1800" dirty="0" smtClean="0"/>
              <a:t> </a:t>
            </a:r>
            <a:r>
              <a:rPr lang="de-DE" sz="1800" dirty="0" err="1" smtClean="0"/>
              <a:t>at</a:t>
            </a:r>
            <a:r>
              <a:rPr lang="de-DE" sz="1800" dirty="0" smtClean="0"/>
              <a:t> </a:t>
            </a:r>
            <a:r>
              <a:rPr lang="de-DE" sz="1800" dirty="0" err="1" smtClean="0"/>
              <a:t>permeation</a:t>
            </a:r>
            <a:r>
              <a:rPr lang="de-DE" sz="1800" dirty="0" smtClean="0"/>
              <a:t> </a:t>
            </a:r>
            <a:r>
              <a:rPr lang="de-DE" sz="1800" dirty="0" err="1" smtClean="0"/>
              <a:t>level</a:t>
            </a:r>
            <a:endParaRPr lang="de-DE" sz="1800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Gas </a:t>
            </a:r>
            <a:r>
              <a:rPr lang="de-DE" dirty="0" err="1" smtClean="0"/>
              <a:t>Sectors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4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smtClean="0"/>
              <a:t>Task: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absolute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</a:t>
            </a:r>
            <a:r>
              <a:rPr lang="de-DE" dirty="0" smtClean="0"/>
              <a:t>, </a:t>
            </a: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in </a:t>
            </a:r>
            <a:r>
              <a:rPr lang="de-DE" dirty="0" err="1" smtClean="0"/>
              <a:t>hexagon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Check gas </a:t>
            </a:r>
            <a:r>
              <a:rPr lang="de-DE" dirty="0" err="1" smtClean="0"/>
              <a:t>overpressure</a:t>
            </a:r>
            <a:r>
              <a:rPr lang="de-DE" dirty="0" smtClean="0"/>
              <a:t> /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minimal </a:t>
            </a:r>
            <a:r>
              <a:rPr 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</a:t>
            </a:r>
            <a:r>
              <a:rPr lang="de-DE" dirty="0"/>
              <a:t> </a:t>
            </a:r>
            <a:r>
              <a:rPr lang="de-DE" sz="1600" dirty="0"/>
              <a:t>(</a:t>
            </a:r>
            <a:r>
              <a:rPr lang="de-DE" sz="1600" dirty="0" err="1"/>
              <a:t>forw</a:t>
            </a:r>
            <a:r>
              <a:rPr lang="de-DE" sz="1600" dirty="0"/>
              <a:t>/</a:t>
            </a:r>
            <a:r>
              <a:rPr lang="de-DE" sz="1600" dirty="0" err="1"/>
              <a:t>backw</a:t>
            </a:r>
            <a:r>
              <a:rPr lang="de-DE" sz="1600" dirty="0"/>
              <a:t> </a:t>
            </a:r>
            <a:r>
              <a:rPr lang="de-DE" sz="1600" dirty="0" err="1"/>
              <a:t>connecting</a:t>
            </a:r>
            <a:r>
              <a:rPr lang="de-DE" sz="1600" dirty="0"/>
              <a:t> </a:t>
            </a:r>
            <a:r>
              <a:rPr lang="de-DE" sz="1600" dirty="0" err="1"/>
              <a:t>tubes</a:t>
            </a:r>
            <a:r>
              <a:rPr lang="de-DE" sz="16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 marL="0" indent="0"/>
            <a:r>
              <a:rPr lang="de-DE" dirty="0" err="1" smtClean="0"/>
              <a:t>Method</a:t>
            </a:r>
            <a:r>
              <a:rPr lang="de-DE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 smtClean="0"/>
              <a:t>Assembly</a:t>
            </a:r>
            <a:r>
              <a:rPr lang="de-DE" dirty="0" smtClean="0"/>
              <a:t> (</a:t>
            </a:r>
            <a:r>
              <a:rPr lang="de-DE" dirty="0" err="1" smtClean="0"/>
              <a:t>step-by-step</a:t>
            </a:r>
            <a:r>
              <a:rPr lang="de-DE" dirty="0" smtClean="0"/>
              <a:t>)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hexagon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3D </a:t>
            </a:r>
            <a:r>
              <a:rPr lang="de-DE" dirty="0" err="1" smtClean="0"/>
              <a:t>gauge</a:t>
            </a:r>
            <a:r>
              <a:rPr lang="de-DE" dirty="0" smtClean="0"/>
              <a:t> arm </a:t>
            </a:r>
            <a:r>
              <a:rPr lang="de-DE" dirty="0" err="1" smtClean="0"/>
              <a:t>measurement</a:t>
            </a:r>
            <a:r>
              <a:rPr lang="de-DE" dirty="0" smtClean="0"/>
              <a:t>, ~ 1.8m </a:t>
            </a:r>
            <a:r>
              <a:rPr lang="de-DE" dirty="0" err="1" smtClean="0"/>
              <a:t>volume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Input </a:t>
            </a:r>
            <a:r>
              <a:rPr lang="de-DE" dirty="0" err="1" smtClean="0"/>
              <a:t>to</a:t>
            </a:r>
            <a:r>
              <a:rPr lang="de-DE" dirty="0" smtClean="0"/>
              <a:t> CAD </a:t>
            </a:r>
            <a:r>
              <a:rPr lang="de-DE" dirty="0" err="1" smtClean="0"/>
              <a:t>file</a:t>
            </a:r>
            <a:r>
              <a:rPr lang="de-DE" dirty="0" smtClean="0"/>
              <a:t>  </a:t>
            </a:r>
          </a:p>
          <a:p>
            <a:pPr marL="0" indent="0" algn="ctr">
              <a:spcBef>
                <a:spcPts val="1800"/>
              </a:spcBef>
            </a:pP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final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positioning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check,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 2014  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3-D Gauge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Straw</a:t>
            </a:r>
            <a:r>
              <a:rPr lang="de-DE" dirty="0" smtClean="0"/>
              <a:t> Modules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13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 smtClean="0"/>
              <a:t>Status</a:t>
            </a:r>
          </a:p>
          <a:p>
            <a:pPr>
              <a:lnSpc>
                <a:spcPct val="2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 smtClean="0"/>
              <a:t>Quality </a:t>
            </a:r>
            <a:r>
              <a:rPr lang="de-DE" sz="2400" dirty="0" err="1" smtClean="0"/>
              <a:t>assurance</a:t>
            </a:r>
            <a:endParaRPr lang="de-DE" sz="2400" dirty="0" smtClean="0"/>
          </a:p>
          <a:p>
            <a:pPr>
              <a:lnSpc>
                <a:spcPct val="2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 smtClean="0"/>
              <a:t>Timelines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2695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spcAft>
                <a:spcPct val="0"/>
              </a:spcAft>
              <a:buClr>
                <a:srgbClr val="3A6F8A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Pilot </a:t>
            </a:r>
            <a:r>
              <a:rPr lang="de-DE" sz="2000" dirty="0" err="1"/>
              <a:t>straw</a:t>
            </a:r>
            <a:r>
              <a:rPr lang="de-DE" sz="2000" dirty="0"/>
              <a:t> </a:t>
            </a:r>
            <a:r>
              <a:rPr lang="de-DE" sz="2000" dirty="0" err="1"/>
              <a:t>mass</a:t>
            </a:r>
            <a:r>
              <a:rPr lang="de-DE" sz="2000" dirty="0"/>
              <a:t> </a:t>
            </a:r>
            <a:r>
              <a:rPr lang="de-DE" sz="2000" dirty="0" err="1"/>
              <a:t>production</a:t>
            </a:r>
            <a:r>
              <a:rPr lang="de-DE" sz="2000" dirty="0"/>
              <a:t> </a:t>
            </a:r>
            <a:r>
              <a:rPr lang="de-DE" sz="2000" dirty="0" err="1"/>
              <a:t>run</a:t>
            </a:r>
            <a:r>
              <a:rPr lang="de-DE" sz="2000" dirty="0"/>
              <a:t> (~ 600 </a:t>
            </a:r>
            <a:r>
              <a:rPr lang="de-DE" sz="2000" dirty="0" err="1"/>
              <a:t>straws</a:t>
            </a:r>
            <a:r>
              <a:rPr lang="de-DE" sz="2000" dirty="0"/>
              <a:t>) was </a:t>
            </a:r>
            <a:r>
              <a:rPr lang="de-DE" sz="2000" dirty="0" err="1"/>
              <a:t>done</a:t>
            </a:r>
            <a:r>
              <a:rPr lang="de-DE" sz="2000" dirty="0"/>
              <a:t> in 2012</a:t>
            </a:r>
          </a:p>
          <a:p>
            <a:pPr marL="342900" indent="-342900" fontAlgn="base">
              <a:spcAft>
                <a:spcPct val="0"/>
              </a:spcAft>
              <a:buClr>
                <a:srgbClr val="3A6F8A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Quality </a:t>
            </a:r>
            <a:r>
              <a:rPr lang="de-DE" sz="2000" dirty="0" err="1"/>
              <a:t>criteria</a:t>
            </a:r>
            <a:r>
              <a:rPr lang="de-DE" sz="2000" dirty="0"/>
              <a:t> &amp; </a:t>
            </a:r>
            <a:r>
              <a:rPr lang="de-DE" sz="2000" dirty="0" err="1"/>
              <a:t>assurance</a:t>
            </a:r>
            <a:r>
              <a:rPr lang="de-DE" sz="2000" dirty="0"/>
              <a:t> </a:t>
            </a:r>
            <a:r>
              <a:rPr lang="de-DE" sz="2000" dirty="0" err="1"/>
              <a:t>approved</a:t>
            </a:r>
            <a:endParaRPr lang="de-DE" sz="2000" dirty="0"/>
          </a:p>
          <a:p>
            <a:pPr marL="900000" lvl="3" indent="-360000" fontAlgn="base">
              <a:spcBef>
                <a:spcPts val="600"/>
              </a:spcBef>
              <a:spcAft>
                <a:spcPct val="0"/>
              </a:spcAft>
              <a:buClr>
                <a:srgbClr val="3A6F8A"/>
              </a:buClr>
              <a:defRPr/>
            </a:pPr>
            <a:r>
              <a:rPr lang="de-DE" sz="1800" dirty="0" err="1"/>
              <a:t>Leakage</a:t>
            </a:r>
            <a:r>
              <a:rPr lang="de-DE" sz="1800" dirty="0"/>
              <a:t> </a:t>
            </a:r>
            <a:r>
              <a:rPr lang="de-DE" sz="1800" dirty="0" err="1" smtClean="0"/>
              <a:t>test</a:t>
            </a:r>
            <a:r>
              <a:rPr lang="de-DE" sz="1800" dirty="0" smtClean="0"/>
              <a:t> &amp; </a:t>
            </a:r>
            <a:r>
              <a:rPr lang="de-DE" sz="1800" dirty="0" err="1" smtClean="0"/>
              <a:t>wire</a:t>
            </a:r>
            <a:r>
              <a:rPr lang="de-DE" sz="1800" dirty="0" smtClean="0"/>
              <a:t> </a:t>
            </a:r>
            <a:r>
              <a:rPr lang="de-DE" sz="1800" dirty="0" err="1"/>
              <a:t>tension</a:t>
            </a:r>
            <a:r>
              <a:rPr lang="de-DE" sz="1800" dirty="0"/>
              <a:t> check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each</a:t>
            </a:r>
            <a:r>
              <a:rPr lang="de-DE" sz="1800" dirty="0"/>
              <a:t> </a:t>
            </a:r>
            <a:r>
              <a:rPr lang="de-DE" sz="1800" dirty="0" err="1"/>
              <a:t>assembled</a:t>
            </a:r>
            <a:r>
              <a:rPr lang="de-DE" sz="1800" dirty="0"/>
              <a:t> </a:t>
            </a:r>
            <a:r>
              <a:rPr lang="de-DE" sz="1800" dirty="0" err="1" smtClean="0"/>
              <a:t>straw</a:t>
            </a:r>
            <a:endParaRPr lang="de-DE" sz="1800" dirty="0"/>
          </a:p>
          <a:p>
            <a:pPr marL="19800" lvl="2" fontAlgn="base">
              <a:spcAft>
                <a:spcPct val="0"/>
              </a:spcAft>
              <a:buClr>
                <a:srgbClr val="3A6F8A"/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 err="1" smtClean="0"/>
              <a:t>Mylar</a:t>
            </a:r>
            <a:r>
              <a:rPr lang="de-DE" sz="2000" dirty="0" smtClean="0"/>
              <a:t> </a:t>
            </a:r>
            <a:r>
              <a:rPr lang="de-DE" sz="2000" dirty="0" err="1"/>
              <a:t>tube</a:t>
            </a:r>
            <a:r>
              <a:rPr lang="de-DE" sz="2000" dirty="0"/>
              <a:t> </a:t>
            </a:r>
            <a:r>
              <a:rPr lang="de-DE" sz="2000" dirty="0" err="1"/>
              <a:t>quality</a:t>
            </a:r>
            <a:r>
              <a:rPr lang="de-DE" sz="2000" dirty="0"/>
              <a:t> </a:t>
            </a:r>
            <a:r>
              <a:rPr lang="de-DE" sz="2000" dirty="0" err="1"/>
              <a:t>checked</a:t>
            </a:r>
            <a:r>
              <a:rPr lang="de-DE" sz="2000" dirty="0"/>
              <a:t> last </a:t>
            </a:r>
            <a:r>
              <a:rPr lang="de-DE" sz="2000" dirty="0" err="1" smtClean="0"/>
              <a:t>month</a:t>
            </a:r>
            <a:r>
              <a:rPr lang="de-DE" sz="2000" dirty="0" smtClean="0"/>
              <a:t> (Sep-2013), </a:t>
            </a:r>
            <a:r>
              <a:rPr lang="de-DE" sz="2000" dirty="0"/>
              <a:t>ok!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All </a:t>
            </a:r>
            <a:r>
              <a:rPr lang="de-DE" sz="2000" dirty="0" err="1" smtClean="0"/>
              <a:t>straw</a:t>
            </a:r>
            <a:r>
              <a:rPr lang="de-DE" sz="2000" dirty="0" smtClean="0"/>
              <a:t> </a:t>
            </a:r>
            <a:r>
              <a:rPr lang="de-DE" sz="2000" dirty="0" err="1" smtClean="0"/>
              <a:t>materials</a:t>
            </a:r>
            <a:r>
              <a:rPr lang="de-DE" sz="2000" dirty="0" smtClean="0"/>
              <a:t> </a:t>
            </a:r>
            <a:r>
              <a:rPr lang="de-DE" sz="2000" dirty="0" err="1" smtClean="0"/>
              <a:t>available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first</a:t>
            </a:r>
            <a:r>
              <a:rPr lang="de-DE" sz="2000" dirty="0" smtClean="0"/>
              <a:t> </a:t>
            </a:r>
            <a:r>
              <a:rPr lang="de-DE" sz="2000" dirty="0" err="1" smtClean="0"/>
              <a:t>few</a:t>
            </a:r>
            <a:r>
              <a:rPr lang="de-DE" sz="2000" dirty="0" smtClean="0"/>
              <a:t> 1000 </a:t>
            </a:r>
            <a:r>
              <a:rPr lang="de-DE" sz="2000" dirty="0" err="1" smtClean="0"/>
              <a:t>straws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Repeat </a:t>
            </a:r>
            <a:r>
              <a:rPr lang="de-DE" sz="2000" dirty="0" err="1" smtClean="0"/>
              <a:t>order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parts</a:t>
            </a:r>
            <a:r>
              <a:rPr lang="de-DE" sz="2000" dirty="0" smtClean="0"/>
              <a:t> </a:t>
            </a:r>
            <a:r>
              <a:rPr lang="de-DE" sz="2000" dirty="0" err="1" smtClean="0"/>
              <a:t>neccessary</a:t>
            </a:r>
            <a:r>
              <a:rPr lang="de-DE" sz="2000" dirty="0" smtClean="0"/>
              <a:t> </a:t>
            </a:r>
            <a:r>
              <a:rPr lang="de-DE" sz="2000" dirty="0" err="1" smtClean="0"/>
              <a:t>during</a:t>
            </a:r>
            <a:r>
              <a:rPr lang="de-DE" sz="2000" dirty="0"/>
              <a:t> </a:t>
            </a:r>
            <a:r>
              <a:rPr lang="de-DE" sz="2000" dirty="0" smtClean="0"/>
              <a:t>2014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Clean </a:t>
            </a:r>
            <a:r>
              <a:rPr lang="de-DE" sz="2000" dirty="0" err="1" smtClean="0"/>
              <a:t>room</a:t>
            </a:r>
            <a:r>
              <a:rPr lang="de-DE" sz="2000" dirty="0" smtClean="0"/>
              <a:t> </a:t>
            </a:r>
            <a:r>
              <a:rPr lang="de-DE" sz="2000" dirty="0" err="1" smtClean="0"/>
              <a:t>set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straw</a:t>
            </a:r>
            <a:r>
              <a:rPr lang="de-DE" sz="2000" dirty="0" smtClean="0"/>
              <a:t> </a:t>
            </a:r>
            <a:r>
              <a:rPr lang="de-DE" sz="2000" dirty="0" err="1" smtClean="0"/>
              <a:t>production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Clean </a:t>
            </a:r>
            <a:r>
              <a:rPr lang="de-DE" sz="2000" dirty="0" err="1" smtClean="0"/>
              <a:t>storage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assembled</a:t>
            </a:r>
            <a:r>
              <a:rPr lang="de-DE" sz="2000" dirty="0" smtClean="0"/>
              <a:t> </a:t>
            </a:r>
            <a:r>
              <a:rPr lang="de-DE" sz="2000" dirty="0" err="1" smtClean="0"/>
              <a:t>straws</a:t>
            </a:r>
            <a:r>
              <a:rPr lang="de-DE" sz="2000" dirty="0" smtClean="0"/>
              <a:t> outside in </a:t>
            </a:r>
            <a:r>
              <a:rPr lang="de-DE" sz="2000" dirty="0" err="1" smtClean="0"/>
              <a:t>preparation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0" indent="0"/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Final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</a:t>
            </a:r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(Oct-2013)</a:t>
            </a: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Preparations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38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smtClean="0"/>
              <a:t>STT </a:t>
            </a:r>
            <a:r>
              <a:rPr lang="de-DE" sz="2400" dirty="0" err="1" smtClean="0"/>
              <a:t>layout</a:t>
            </a:r>
            <a:endParaRPr lang="de-DE" sz="2400" dirty="0" smtClean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err="1" smtClean="0"/>
              <a:t>Straw</a:t>
            </a:r>
            <a:r>
              <a:rPr lang="de-DE" sz="2400" dirty="0" smtClean="0"/>
              <a:t> </a:t>
            </a:r>
            <a:r>
              <a:rPr lang="de-DE" sz="2400" dirty="0" err="1" smtClean="0"/>
              <a:t>tubes</a:t>
            </a:r>
            <a:endParaRPr lang="de-DE" sz="2400" dirty="0" smtClean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err="1" smtClean="0"/>
              <a:t>Straw</a:t>
            </a:r>
            <a:r>
              <a:rPr lang="de-DE" sz="2400" dirty="0" smtClean="0"/>
              <a:t> </a:t>
            </a:r>
            <a:r>
              <a:rPr lang="de-DE" sz="2400" dirty="0" err="1" smtClean="0"/>
              <a:t>modules</a:t>
            </a:r>
            <a:endParaRPr lang="de-DE" sz="2400" dirty="0" smtClean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err="1" smtClean="0"/>
              <a:t>Straw</a:t>
            </a:r>
            <a:r>
              <a:rPr lang="de-DE" sz="2400" dirty="0" smtClean="0"/>
              <a:t> </a:t>
            </a:r>
            <a:r>
              <a:rPr lang="de-DE" sz="2400" dirty="0" err="1" smtClean="0"/>
              <a:t>production</a:t>
            </a:r>
            <a:endParaRPr lang="de-DE" sz="2400" dirty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err="1" smtClean="0"/>
              <a:t>Risk</a:t>
            </a:r>
            <a:r>
              <a:rPr lang="de-DE" sz="2400" dirty="0" smtClean="0"/>
              <a:t> </a:t>
            </a:r>
            <a:r>
              <a:rPr lang="de-DE" sz="2400" dirty="0" err="1" smtClean="0"/>
              <a:t>factors</a:t>
            </a:r>
            <a:endParaRPr lang="de-DE" sz="2400" dirty="0" smtClean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dirty="0" smtClean="0"/>
              <a:t>Timelines</a:t>
            </a:r>
            <a:endParaRPr lang="de-DE" sz="2400" dirty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endParaRPr lang="de-DE" sz="1600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Outline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9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00" y="1988840"/>
            <a:ext cx="8172480" cy="4104455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10.000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straws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de-DE" sz="2000" dirty="0" smtClean="0"/>
          </a:p>
          <a:p>
            <a:pPr marL="900000" lvl="3" indent="-360000">
              <a:lnSpc>
                <a:spcPct val="150000"/>
              </a:lnSpc>
              <a:spcBef>
                <a:spcPts val="1200"/>
              </a:spcBef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r>
              <a:rPr lang="de-DE" sz="2000" dirty="0" smtClean="0"/>
              <a:t> </a:t>
            </a:r>
            <a:r>
              <a:rPr lang="de-DE" sz="2000" dirty="0" err="1" smtClean="0"/>
              <a:t>straws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hexagon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</a:t>
            </a:r>
            <a:r>
              <a:rPr lang="de-DE" sz="2000" dirty="0" smtClean="0"/>
              <a:t> </a:t>
            </a:r>
            <a:r>
              <a:rPr lang="de-DE" sz="2000" dirty="0" err="1" smtClean="0"/>
              <a:t>setup</a:t>
            </a:r>
            <a:endParaRPr lang="de-DE" sz="2000" dirty="0" smtClean="0"/>
          </a:p>
          <a:p>
            <a:pPr marL="900000" lvl="3" indent="-360000">
              <a:lnSpc>
                <a:spcPct val="150000"/>
              </a:lnSpc>
              <a:spcBef>
                <a:spcPts val="1200"/>
              </a:spcBef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5000 </a:t>
            </a:r>
            <a:r>
              <a:rPr lang="de-DE" sz="2000" dirty="0" err="1" smtClean="0"/>
              <a:t>straws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 </a:t>
            </a:r>
            <a:r>
              <a:rPr lang="de-DE" sz="2000" dirty="0" err="1" smtClean="0"/>
              <a:t>construction</a:t>
            </a:r>
            <a:endParaRPr lang="de-DE" sz="2000" dirty="0" smtClean="0"/>
          </a:p>
          <a:p>
            <a:pPr marL="900000" lvl="3" indent="-360000">
              <a:lnSpc>
                <a:spcPct val="150000"/>
              </a:lnSpc>
              <a:spcBef>
                <a:spcPts val="1200"/>
              </a:spcBef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3000 - 4000 spare (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fully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assembled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de-DE" sz="2000" dirty="0" err="1" smtClean="0"/>
              <a:t>straws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avoid</a:t>
            </a:r>
            <a:r>
              <a:rPr lang="de-DE" sz="2000" dirty="0" smtClean="0"/>
              <a:t>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production</a:t>
            </a:r>
            <a:r>
              <a:rPr lang="de-DE" sz="2000" dirty="0" smtClean="0"/>
              <a:t> </a:t>
            </a:r>
            <a:r>
              <a:rPr lang="de-DE" sz="2000" dirty="0" err="1" smtClean="0"/>
              <a:t>cycle</a:t>
            </a:r>
            <a:r>
              <a:rPr lang="de-DE" sz="2000" dirty="0" smtClean="0"/>
              <a:t> </a:t>
            </a:r>
            <a:r>
              <a:rPr lang="de-DE" sz="2000" dirty="0" err="1" smtClean="0"/>
              <a:t>later</a:t>
            </a:r>
            <a:endParaRPr lang="de-DE" sz="2000" dirty="0" smtClean="0"/>
          </a:p>
          <a:p>
            <a:pPr marL="19800" lvl="2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 – 2017</a:t>
            </a:r>
          </a:p>
          <a:p>
            <a:pPr marL="0" indent="0"/>
            <a:endParaRPr lang="de-DE" dirty="0" smtClean="0"/>
          </a:p>
          <a:p>
            <a:pPr marL="0" indent="0"/>
            <a:endParaRPr lang="de-DE" dirty="0"/>
          </a:p>
          <a:p>
            <a:pPr marL="0" indent="0"/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smtClean="0"/>
              <a:t>Peter </a:t>
            </a:r>
            <a:r>
              <a:rPr lang="de-DE" dirty="0" err="1" smtClean="0"/>
              <a:t>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7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00" y="1988840"/>
            <a:ext cx="8172480" cy="41044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Quality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straw</a:t>
            </a:r>
            <a:r>
              <a:rPr lang="de-DE" dirty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endParaRPr lang="de-DE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err="1"/>
              <a:t>Wire</a:t>
            </a:r>
            <a:r>
              <a:rPr lang="de-DE" dirty="0"/>
              <a:t> </a:t>
            </a:r>
            <a:r>
              <a:rPr lang="de-DE" dirty="0" err="1"/>
              <a:t>tension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 smtClean="0"/>
              <a:t>leakage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 smtClean="0"/>
              <a:t>straw</a:t>
            </a:r>
            <a:r>
              <a:rPr lang="de-DE" dirty="0"/>
              <a:t> </a:t>
            </a:r>
            <a:r>
              <a:rPr lang="de-DE" dirty="0" smtClean="0"/>
              <a:t>(also </a:t>
            </a:r>
            <a:r>
              <a:rPr lang="de-DE" dirty="0" err="1" smtClean="0"/>
              <a:t>long</a:t>
            </a:r>
            <a:r>
              <a:rPr lang="de-DE" dirty="0" smtClean="0"/>
              <a:t>-term)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err="1" smtClean="0"/>
              <a:t>Criteria</a:t>
            </a:r>
            <a:r>
              <a:rPr lang="de-DE" dirty="0" smtClean="0"/>
              <a:t> (</a:t>
            </a:r>
            <a:r>
              <a:rPr lang="de-DE" dirty="0" err="1" smtClean="0"/>
              <a:t>sensitivity</a:t>
            </a:r>
            <a:r>
              <a:rPr lang="de-DE" dirty="0" smtClean="0"/>
              <a:t>) </a:t>
            </a:r>
            <a:r>
              <a:rPr lang="de-DE" dirty="0" err="1" smtClean="0"/>
              <a:t>approved</a:t>
            </a:r>
            <a:r>
              <a:rPr lang="de-DE" dirty="0" smtClean="0"/>
              <a:t> (prototype </a:t>
            </a:r>
            <a:r>
              <a:rPr lang="de-DE" dirty="0" err="1" smtClean="0"/>
              <a:t>productions</a:t>
            </a:r>
            <a:r>
              <a:rPr lang="de-DE" dirty="0" smtClean="0"/>
              <a:t>, COSY-STT)</a:t>
            </a:r>
            <a:endParaRPr lang="de-DE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err="1" smtClean="0"/>
              <a:t>Assembly</a:t>
            </a:r>
            <a:r>
              <a:rPr lang="de-DE" dirty="0" smtClean="0"/>
              <a:t> in clean </a:t>
            </a:r>
            <a:r>
              <a:rPr lang="de-DE" dirty="0" err="1" smtClean="0"/>
              <a:t>room</a:t>
            </a:r>
            <a:r>
              <a:rPr lang="de-DE" dirty="0" smtClean="0"/>
              <a:t>, </a:t>
            </a:r>
            <a:r>
              <a:rPr lang="de-DE" dirty="0" err="1" smtClean="0"/>
              <a:t>storage</a:t>
            </a:r>
            <a:r>
              <a:rPr lang="de-DE" dirty="0" smtClean="0"/>
              <a:t> in clean </a:t>
            </a:r>
            <a:r>
              <a:rPr lang="de-DE" dirty="0" err="1" smtClean="0"/>
              <a:t>containers</a:t>
            </a:r>
            <a:endParaRPr lang="de-DE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, </a:t>
            </a:r>
            <a:r>
              <a:rPr lang="de-DE" dirty="0" err="1" smtClean="0"/>
              <a:t>avoid</a:t>
            </a:r>
            <a:r>
              <a:rPr lang="de-DE" dirty="0" smtClean="0"/>
              <a:t>/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aging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endParaRPr lang="de-DE" dirty="0"/>
          </a:p>
          <a:p>
            <a:pPr marL="720000" lvl="2">
              <a:buFont typeface="Wingdings" panose="05000000000000000000" pitchFamily="2" charset="2"/>
              <a:buChar char="§"/>
            </a:pPr>
            <a:r>
              <a:rPr lang="de-DE" dirty="0" err="1" smtClean="0"/>
              <a:t>Contamination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straws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gas </a:t>
            </a:r>
            <a:r>
              <a:rPr lang="de-DE" dirty="0" err="1" smtClean="0"/>
              <a:t>system</a:t>
            </a:r>
            <a:r>
              <a:rPr lang="de-DE" dirty="0" smtClean="0"/>
              <a:t>, e.g. SiO2 </a:t>
            </a:r>
            <a:r>
              <a:rPr lang="de-DE" dirty="0" smtClean="0">
                <a:sym typeface="Symbol"/>
              </a:rPr>
              <a:t></a:t>
            </a:r>
            <a:r>
              <a:rPr lang="de-DE" dirty="0" smtClean="0"/>
              <a:t> </a:t>
            </a:r>
            <a:r>
              <a:rPr lang="de-DE" dirty="0" err="1" smtClean="0"/>
              <a:t>destruction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straws</a:t>
            </a:r>
            <a:endParaRPr lang="de-DE" dirty="0" smtClean="0"/>
          </a:p>
          <a:p>
            <a:pPr marL="720000" lvl="2">
              <a:buFont typeface="Wingdings" panose="05000000000000000000" pitchFamily="2" charset="2"/>
              <a:buChar char="§"/>
            </a:pPr>
            <a:r>
              <a:rPr lang="de-DE" dirty="0" smtClean="0"/>
              <a:t>Gas 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, 5</a:t>
            </a:r>
            <a:r>
              <a:rPr lang="de-DE" dirty="0" smtClean="0">
                <a:sym typeface="Symbol"/>
              </a:rPr>
              <a:t>10</a:t>
            </a:r>
            <a:r>
              <a:rPr lang="de-DE" baseline="30000" dirty="0" smtClean="0">
                <a:sym typeface="Symbol"/>
              </a:rPr>
              <a:t>4  </a:t>
            </a:r>
            <a:r>
              <a:rPr lang="de-DE" dirty="0" smtClean="0">
                <a:sym typeface="Symbol"/>
              </a:rPr>
              <a:t>(LSM </a:t>
            </a:r>
            <a:r>
              <a:rPr lang="de-DE" dirty="0" err="1" smtClean="0">
                <a:sym typeface="Symbol"/>
              </a:rPr>
              <a:t>few</a:t>
            </a:r>
            <a:r>
              <a:rPr lang="de-DE" dirty="0" smtClean="0">
                <a:sym typeface="Symbol"/>
              </a:rPr>
              <a:t> %)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sym typeface="Symbol"/>
              </a:rPr>
              <a:t>STT </a:t>
            </a:r>
            <a:r>
              <a:rPr lang="de-DE" dirty="0" err="1" smtClean="0">
                <a:sym typeface="Symbol"/>
              </a:rPr>
              <a:t>assembly</a:t>
            </a:r>
            <a:endParaRPr lang="de-DE" dirty="0" smtClean="0">
              <a:sym typeface="Symbol"/>
            </a:endParaRPr>
          </a:p>
          <a:p>
            <a:pPr marL="720000" lvl="2">
              <a:buFont typeface="Wingdings" panose="05000000000000000000" pitchFamily="2" charset="2"/>
              <a:buChar char="§"/>
            </a:pPr>
            <a:r>
              <a:rPr lang="de-DE" dirty="0" err="1" smtClean="0">
                <a:sym typeface="Symbol"/>
              </a:rPr>
              <a:t>Pre-mounting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foreseen</a:t>
            </a:r>
            <a:r>
              <a:rPr lang="de-DE" dirty="0" smtClean="0">
                <a:sym typeface="Symbol"/>
              </a:rPr>
              <a:t> (</a:t>
            </a:r>
            <a:r>
              <a:rPr lang="de-DE" dirty="0" err="1" smtClean="0">
                <a:sym typeface="Symbol"/>
              </a:rPr>
              <a:t>pre-series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test</a:t>
            </a:r>
            <a:r>
              <a:rPr lang="de-DE" dirty="0" smtClean="0">
                <a:sym typeface="Symbol"/>
              </a:rPr>
              <a:t>)</a:t>
            </a:r>
          </a:p>
          <a:p>
            <a:pPr marL="720000" lvl="2">
              <a:buFont typeface="Wingdings" panose="05000000000000000000" pitchFamily="2" charset="2"/>
              <a:buChar char="§"/>
            </a:pPr>
            <a:r>
              <a:rPr lang="de-DE" dirty="0" err="1" smtClean="0">
                <a:sym typeface="Symbol"/>
              </a:rPr>
              <a:t>One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complete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hexagon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sector</a:t>
            </a:r>
            <a:endParaRPr lang="de-DE" dirty="0" smtClean="0">
              <a:sym typeface="Symbol"/>
            </a:endParaRPr>
          </a:p>
          <a:p>
            <a:pPr marL="0" indent="0"/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		</a:t>
            </a:r>
            <a:endParaRPr lang="de-DE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0" indent="0"/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	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	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Risk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factors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under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control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smtClean="0"/>
              <a:t>Related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4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2012-2016 </a:t>
            </a:r>
            <a:r>
              <a:rPr lang="en-US" sz="2000" dirty="0" smtClean="0"/>
              <a:t>(BMBF, Germany)</a:t>
            </a: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(Q4):  Final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freeze</a:t>
            </a:r>
            <a:endParaRPr lang="en-US" sz="2000" dirty="0"/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2013-2017: Straw mass production &amp; assurance tests </a:t>
            </a:r>
            <a:r>
              <a:rPr lang="en-US" dirty="0" smtClean="0"/>
              <a:t>(3-4 years)</a:t>
            </a: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(Q4):  3-D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(absolute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positioning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2015/16:     Pre-series test</a:t>
            </a:r>
          </a:p>
          <a:p>
            <a:pPr marL="2366100" lvl="3" indent="-342900" fontAlgn="base">
              <a:spcAft>
                <a:spcPct val="0"/>
              </a:spcAft>
              <a:buClr>
                <a:srgbClr val="3A6F8A"/>
              </a:buClr>
              <a:buSzTx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STT Hexagon sector </a:t>
            </a:r>
            <a:r>
              <a:rPr lang="en-US" sz="2000" dirty="0" smtClean="0"/>
              <a:t>assembled</a:t>
            </a:r>
          </a:p>
          <a:p>
            <a:pPr marL="2366100" lvl="3" indent="-342900" fontAlgn="base">
              <a:spcAft>
                <a:spcPct val="0"/>
              </a:spcAft>
              <a:buClr>
                <a:srgbClr val="3A6F8A"/>
              </a:buClr>
              <a:buSzTx/>
              <a:defRPr/>
            </a:pPr>
            <a:r>
              <a:rPr lang="en-US" sz="2000" dirty="0" smtClean="0"/>
              <a:t>Equipped with readout (~ 800 channels), DAQ</a:t>
            </a:r>
          </a:p>
          <a:p>
            <a:pPr marL="2366100" lvl="3" indent="-342900" fontAlgn="base">
              <a:spcAft>
                <a:spcPct val="0"/>
              </a:spcAft>
              <a:buClr>
                <a:srgbClr val="3A6F8A"/>
              </a:buClr>
              <a:buSzTx/>
              <a:defRPr/>
            </a:pPr>
            <a:r>
              <a:rPr lang="de-DE" sz="2000" dirty="0" smtClean="0"/>
              <a:t>Beam </a:t>
            </a:r>
            <a:r>
              <a:rPr lang="de-DE" sz="2000" dirty="0" err="1" smtClean="0"/>
              <a:t>tests</a:t>
            </a:r>
            <a:r>
              <a:rPr lang="de-DE" sz="2000" dirty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COSY</a:t>
            </a:r>
            <a:endParaRPr lang="en-US" sz="2000" dirty="0"/>
          </a:p>
          <a:p>
            <a:pPr marL="0" lvl="1" indent="-342900" fontAlgn="base">
              <a:spcAft>
                <a:spcPct val="0"/>
              </a:spcAft>
              <a:buClr>
                <a:srgbClr val="3A6F8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2017:         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Completion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STT </a:t>
            </a:r>
            <a:r>
              <a:rPr lang="de-DE" sz="2000" dirty="0" err="1" smtClean="0"/>
              <a:t>assembly</a:t>
            </a:r>
            <a:endParaRPr lang="en-US" sz="2000" dirty="0" smtClean="0"/>
          </a:p>
          <a:p>
            <a:pPr marL="342900" lvl="0" indent="-342900" fontAlgn="base"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endParaRPr lang="de-DE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Timelines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Oct-10, 2013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Peter </a:t>
            </a:r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Wintz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p. </a:t>
            </a:r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2012-2016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(BMBF),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timelines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for straw constructions</a:t>
            </a: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(Q4):  Final 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freeze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2013-2017: Straw mass production &amp; assurance tests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(3-4 years)</a:t>
            </a: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(Q4):  3-D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(absolute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positioning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2015:          Final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 &amp;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manufacturing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2015/16:     Pre-series test</a:t>
            </a:r>
          </a:p>
          <a:p>
            <a:pPr marL="2366100" lvl="3" indent="-342900" fontAlgn="base">
              <a:spcAft>
                <a:spcPct val="0"/>
              </a:spcAft>
              <a:buClr>
                <a:srgbClr val="3A6F8A"/>
              </a:buClr>
              <a:buSzTx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STT Hexagon sector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assembled</a:t>
            </a:r>
          </a:p>
          <a:p>
            <a:pPr marL="2366100" lvl="3" indent="-342900" fontAlgn="base">
              <a:spcAft>
                <a:spcPct val="0"/>
              </a:spcAft>
              <a:buClr>
                <a:srgbClr val="3A6F8A"/>
              </a:buClr>
              <a:buSzTx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Equipped with readout (~ 800 channels), DAQ</a:t>
            </a:r>
          </a:p>
          <a:p>
            <a:pPr marL="2366100" lvl="3" indent="-342900" fontAlgn="base">
              <a:spcAft>
                <a:spcPct val="0"/>
              </a:spcAft>
              <a:buClr>
                <a:srgbClr val="3A6F8A"/>
              </a:buClr>
              <a:buSzTx/>
              <a:defRPr/>
            </a:pP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</a:rPr>
              <a:t>Beam </a:t>
            </a:r>
            <a:r>
              <a:rPr lang="de-DE" sz="2000" dirty="0" err="1" smtClean="0">
                <a:solidFill>
                  <a:schemeClr val="bg1">
                    <a:lumMod val="85000"/>
                  </a:schemeClr>
                </a:solidFill>
              </a:rPr>
              <a:t>tests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85000"/>
                  </a:schemeClr>
                </a:solidFill>
              </a:rPr>
              <a:t>at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</a:rPr>
              <a:t> COSY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Timelines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Oct-10, 2013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Peter </a:t>
            </a:r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Wintz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p. </a:t>
            </a:r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530" y="4149080"/>
            <a:ext cx="7740860" cy="495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2012-2016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(BMBF),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timelines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for straw constructions</a:t>
            </a: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(Q4):  Final 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freeze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2013-2017: Straw mass production &amp; assurance tests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(3-4 years)</a:t>
            </a: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(Q4):  3-D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(absolute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positioning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2015:          Final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 &amp;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manufacturing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2015:          Final </a:t>
            </a:r>
            <a:r>
              <a:rPr 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frontend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electronic </a:t>
            </a:r>
            <a:r>
              <a:rPr 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readout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 </a:t>
            </a:r>
            <a:endParaRPr lang="de-DE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fontAlgn="base">
              <a:lnSpc>
                <a:spcPct val="150000"/>
              </a:lnSpc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2015/16:     Pre-series test</a:t>
            </a:r>
          </a:p>
          <a:p>
            <a:pPr marL="2366100" lvl="3" indent="-342900" fontAlgn="base">
              <a:spcAft>
                <a:spcPct val="0"/>
              </a:spcAft>
              <a:buClr>
                <a:srgbClr val="3A6F8A"/>
              </a:buClr>
              <a:buSzTx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STT Hexagon sector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assembled</a:t>
            </a:r>
          </a:p>
          <a:p>
            <a:pPr marL="2366100" lvl="3" indent="-342900" fontAlgn="base">
              <a:spcAft>
                <a:spcPct val="0"/>
              </a:spcAft>
              <a:buClr>
                <a:srgbClr val="3A6F8A"/>
              </a:buClr>
              <a:buSzTx/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Equipped with readout (~ 800 channels), DAQ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Timelines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Oct-10, 2013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Peter </a:t>
            </a:r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Wintz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p. </a:t>
            </a:r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530" y="4149080"/>
            <a:ext cx="7740860" cy="10351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6" descr="STT_Maerz_2011.jpg"/>
          <p:cNvPicPr>
            <a:picLocks noChangeAspect="1"/>
          </p:cNvPicPr>
          <p:nvPr/>
        </p:nvPicPr>
        <p:blipFill>
          <a:blip r:embed="rId2" cstate="print"/>
          <a:srcRect l="21951" t="19033" r="23093" b="1612"/>
          <a:stretch>
            <a:fillRect/>
          </a:stretch>
        </p:blipFill>
        <p:spPr>
          <a:xfrm>
            <a:off x="6336000" y="1277761"/>
            <a:ext cx="2646784" cy="2701293"/>
          </a:xfrm>
          <a:prstGeom prst="rect">
            <a:avLst/>
          </a:prstGeom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4636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tubes </a:t>
            </a:r>
            <a:r>
              <a:rPr lang="en-US" sz="2000" dirty="0"/>
              <a:t>in</a:t>
            </a:r>
            <a:r>
              <a:rPr lang="de-DE" sz="2000" dirty="0"/>
              <a:t> 2 </a:t>
            </a:r>
            <a:r>
              <a:rPr lang="de-DE" sz="2000" dirty="0" err="1" smtClean="0"/>
              <a:t>separated</a:t>
            </a:r>
            <a:r>
              <a:rPr lang="de-DE" sz="2000" dirty="0" smtClean="0"/>
              <a:t> semi-barrels</a:t>
            </a:r>
            <a:endParaRPr lang="de-DE" sz="1800" dirty="0"/>
          </a:p>
          <a:p>
            <a:pPr marL="342900" lvl="0" indent="-34290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hexagonal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sectors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smtClean="0"/>
              <a:t>(A-F)</a:t>
            </a:r>
            <a:endParaRPr lang="en-US" sz="2000" dirty="0" smtClean="0"/>
          </a:p>
          <a:p>
            <a:pPr marL="342900" lvl="0" indent="-342900" fontAlgn="base">
              <a:spcAft>
                <a:spcPct val="0"/>
              </a:spcAft>
              <a:buClr>
                <a:srgbClr val="3A6F8A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23-27 planar layers </a:t>
            </a:r>
            <a:r>
              <a:rPr lang="en-US" sz="2000" dirty="0">
                <a:solidFill>
                  <a:srgbClr val="000000"/>
                </a:solidFill>
              </a:rPr>
              <a:t>in </a:t>
            </a:r>
            <a:r>
              <a:rPr lang="en-US" sz="2000" dirty="0" smtClean="0">
                <a:solidFill>
                  <a:srgbClr val="000000"/>
                </a:solidFill>
              </a:rPr>
              <a:t>radial direction</a:t>
            </a:r>
            <a:endParaRPr lang="en-US" sz="18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15-19 axial layers (</a:t>
            </a:r>
            <a:r>
              <a:rPr lang="en-US" sz="1800" dirty="0">
                <a:solidFill>
                  <a:srgbClr val="00B050"/>
                </a:solidFill>
              </a:rPr>
              <a:t>green</a:t>
            </a:r>
            <a:r>
              <a:rPr lang="en-US" sz="1800" dirty="0">
                <a:solidFill>
                  <a:srgbClr val="000000"/>
                </a:solidFill>
              </a:rPr>
              <a:t>) in beam </a:t>
            </a:r>
            <a:r>
              <a:rPr lang="en-US" sz="1800" dirty="0" smtClean="0">
                <a:solidFill>
                  <a:srgbClr val="000000"/>
                </a:solidFill>
              </a:rPr>
              <a:t>direction</a:t>
            </a:r>
          </a:p>
          <a:p>
            <a:pPr marL="800100" lvl="1" indent="-342900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4 </a:t>
            </a:r>
            <a:r>
              <a:rPr lang="en-US" sz="1800" dirty="0">
                <a:solidFill>
                  <a:srgbClr val="000000"/>
                </a:solidFill>
              </a:rPr>
              <a:t>stereo </a:t>
            </a:r>
            <a:r>
              <a:rPr lang="en-US" sz="1800" dirty="0" smtClean="0">
                <a:solidFill>
                  <a:srgbClr val="000000"/>
                </a:solidFill>
              </a:rPr>
              <a:t>double-layers: ±3</a:t>
            </a:r>
            <a:r>
              <a:rPr lang="en-US" sz="1800" dirty="0">
                <a:solidFill>
                  <a:srgbClr val="000000"/>
                </a:solidFill>
              </a:rPr>
              <a:t>° </a:t>
            </a:r>
            <a:r>
              <a:rPr lang="en-US" sz="1800" dirty="0" smtClean="0">
                <a:solidFill>
                  <a:srgbClr val="000000"/>
                </a:solidFill>
              </a:rPr>
              <a:t>skew angle </a:t>
            </a:r>
            <a:r>
              <a:rPr lang="en-US" sz="1800" dirty="0" smtClean="0">
                <a:solidFill>
                  <a:srgbClr val="0000FF"/>
                </a:solidFill>
              </a:rPr>
              <a:t>(blue</a:t>
            </a:r>
            <a:r>
              <a:rPr lang="en-US" sz="1800" dirty="0" smtClean="0">
                <a:solidFill>
                  <a:srgbClr val="000000"/>
                </a:solidFill>
              </a:rPr>
              <a:t>/</a:t>
            </a:r>
            <a:r>
              <a:rPr lang="en-US" sz="1800" dirty="0" smtClean="0">
                <a:solidFill>
                  <a:srgbClr val="FF0000"/>
                </a:solidFill>
              </a:rPr>
              <a:t>red)</a:t>
            </a: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3A6F8A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dimensions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smtClean="0"/>
              <a:t> </a:t>
            </a:r>
            <a:endParaRPr lang="de-DE" sz="2000" dirty="0"/>
          </a:p>
          <a:p>
            <a:pPr marL="800100" lvl="1" indent="-342900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</a:pPr>
            <a:r>
              <a:rPr lang="en-US" sz="1800" kern="0" dirty="0" err="1" smtClean="0"/>
              <a:t>R</a:t>
            </a:r>
            <a:r>
              <a:rPr lang="en-US" sz="1800" kern="0" baseline="-25000" dirty="0" err="1" smtClean="0"/>
              <a:t>inner</a:t>
            </a:r>
            <a:r>
              <a:rPr lang="en-US" sz="1800" kern="0" dirty="0" smtClean="0"/>
              <a:t>/R</a:t>
            </a:r>
            <a:r>
              <a:rPr lang="en-US" sz="1800" kern="0" baseline="-25000" dirty="0" smtClean="0"/>
              <a:t>outer</a:t>
            </a:r>
            <a:r>
              <a:rPr lang="en-US" sz="1800" kern="0" dirty="0" smtClean="0"/>
              <a:t>: 150/418 mm</a:t>
            </a:r>
          </a:p>
          <a:p>
            <a:pPr marL="800100" lvl="1" indent="-342900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</a:pPr>
            <a:r>
              <a:rPr lang="en-US" sz="1800" kern="0" dirty="0" smtClean="0"/>
              <a:t>Length</a:t>
            </a:r>
            <a:r>
              <a:rPr lang="en-US" sz="1800" kern="0" dirty="0"/>
              <a:t>: </a:t>
            </a:r>
            <a:r>
              <a:rPr lang="en-US" sz="1800" kern="0" dirty="0" smtClean="0"/>
              <a:t> ~ 1500 + 150 mm</a:t>
            </a:r>
          </a:p>
          <a:p>
            <a:pPr marL="800100" lvl="1" indent="-342900">
              <a:spcBef>
                <a:spcPts val="600"/>
              </a:spcBef>
              <a:buClr>
                <a:srgbClr val="3A6F8A"/>
              </a:buClr>
              <a:buFont typeface="Wingdings" pitchFamily="2" charset="2"/>
              <a:buChar char="§"/>
            </a:pPr>
            <a:r>
              <a:rPr lang="en-US" sz="1800" kern="0" dirty="0"/>
              <a:t>I</a:t>
            </a:r>
            <a:r>
              <a:rPr lang="en-US" sz="1800" kern="0" dirty="0" smtClean="0"/>
              <a:t>nner / outer walls (~ 1mm </a:t>
            </a:r>
            <a:r>
              <a:rPr lang="en-US" sz="1800" kern="0" dirty="0" err="1" smtClean="0"/>
              <a:t>kevlar</a:t>
            </a:r>
            <a:r>
              <a:rPr lang="en-US" sz="1800" kern="0" dirty="0" smtClean="0"/>
              <a:t> </a:t>
            </a:r>
            <a:r>
              <a:rPr lang="en-US" sz="1800" kern="0" dirty="0" smtClean="0">
                <a:sym typeface="Symbol"/>
              </a:rPr>
              <a:t> </a:t>
            </a:r>
            <a:r>
              <a:rPr lang="en-US" sz="1800" kern="0" dirty="0" smtClean="0"/>
              <a:t>Dario)</a:t>
            </a:r>
            <a:endParaRPr lang="en-US" sz="1800" kern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Material </a:t>
            </a:r>
            <a:r>
              <a:rPr lang="de-DE" sz="20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budget</a:t>
            </a:r>
            <a:r>
              <a:rPr 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: X/X</a:t>
            </a:r>
            <a:r>
              <a:rPr lang="de-DE" sz="2000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0</a:t>
            </a:r>
            <a:r>
              <a:rPr 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 </a:t>
            </a:r>
            <a:r>
              <a:rPr 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= 1.23 </a:t>
            </a:r>
            <a:r>
              <a:rPr 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Symbol"/>
              </a:rPr>
              <a:t>% (radial)</a:t>
            </a:r>
            <a:endParaRPr lang="de-D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/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STT Layout</a:t>
            </a:r>
            <a:endParaRPr lang="en-US" dirty="0"/>
          </a:p>
        </p:txBody>
      </p:sp>
      <p:sp>
        <p:nvSpPr>
          <p:cNvPr id="9" name="Inhaltsplatzhalter 11"/>
          <p:cNvSpPr txBox="1">
            <a:spLocks/>
          </p:cNvSpPr>
          <p:nvPr/>
        </p:nvSpPr>
        <p:spPr>
          <a:xfrm>
            <a:off x="6065980" y="3797655"/>
            <a:ext cx="2826500" cy="5409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STT x-y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view</a:t>
            </a:r>
            <a:endParaRPr lang="de-DE" sz="16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prstClr val="black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045920" y="4196949"/>
            <a:ext cx="2986347" cy="2646727"/>
            <a:chOff x="5953057" y="1412776"/>
            <a:chExt cx="2986347" cy="2646727"/>
          </a:xfrm>
        </p:grpSpPr>
        <p:pic>
          <p:nvPicPr>
            <p:cNvPr id="7" name="Picture 2" descr="C:\Users\orecchini\Desktop\Imm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53057" y="1412776"/>
              <a:ext cx="2986347" cy="22475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Inhaltsplatzhalter 11"/>
            <p:cNvSpPr txBox="1">
              <a:spLocks/>
            </p:cNvSpPr>
            <p:nvPr/>
          </p:nvSpPr>
          <p:spPr>
            <a:xfrm>
              <a:off x="6032980" y="3518576"/>
              <a:ext cx="2826500" cy="54092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de-DE" sz="1600" i="1" dirty="0" smtClean="0">
                  <a:solidFill>
                    <a:schemeClr val="bg1">
                      <a:lumMod val="50000"/>
                    </a:schemeClr>
                  </a:solidFill>
                </a:rPr>
                <a:t>STT </a:t>
              </a:r>
              <a:r>
                <a:rPr lang="en-US" sz="1600" i="1" dirty="0" smtClean="0">
                  <a:solidFill>
                    <a:schemeClr val="bg1">
                      <a:lumMod val="50000"/>
                    </a:schemeClr>
                  </a:solidFill>
                </a:rPr>
                <a:t>3-D view</a:t>
              </a: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8307415" y="122375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897815" y="225887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52420" y="355472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359972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47175" y="256461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77245" y="126876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sz="2000" dirty="0" smtClean="0"/>
              <a:t>Basic </a:t>
            </a:r>
            <a:r>
              <a:rPr lang="de-DE" sz="2000" dirty="0" err="1" smtClean="0"/>
              <a:t>parameter</a:t>
            </a:r>
            <a:r>
              <a:rPr lang="de-DE" sz="2000" dirty="0" smtClean="0"/>
              <a:t> </a:t>
            </a:r>
            <a:r>
              <a:rPr lang="de-DE" sz="2000" dirty="0" err="1" smtClean="0"/>
              <a:t>list</a:t>
            </a:r>
            <a:r>
              <a:rPr lang="de-DE" sz="20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  <a:endParaRPr lang="de-D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endParaRPr lang="de-D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Skew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stereo</a:t>
            </a:r>
            <a:r>
              <a:rPr lang="de-DE" sz="2000" dirty="0"/>
              <a:t> </a:t>
            </a:r>
            <a:r>
              <a:rPr lang="de-DE" sz="2000" dirty="0" err="1" smtClean="0"/>
              <a:t>layers</a:t>
            </a:r>
            <a:endParaRPr lang="de-DE" sz="2000" dirty="0" smtClean="0"/>
          </a:p>
          <a:p>
            <a:pPr marL="2857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pitch</a:t>
            </a:r>
            <a:endParaRPr lang="de-DE" sz="2000" dirty="0"/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000" dirty="0" err="1" smtClean="0"/>
              <a:t>Straw</a:t>
            </a:r>
            <a:r>
              <a:rPr lang="de-DE" sz="2000" dirty="0" smtClean="0"/>
              <a:t> </a:t>
            </a:r>
            <a:r>
              <a:rPr lang="de-DE" sz="2000" dirty="0" err="1"/>
              <a:t>positions</a:t>
            </a:r>
            <a:endParaRPr lang="de-DE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err="1" smtClean="0"/>
              <a:t>Straw</a:t>
            </a:r>
            <a:r>
              <a:rPr lang="de-DE" sz="2000" dirty="0" smtClean="0"/>
              <a:t> </a:t>
            </a:r>
            <a:r>
              <a:rPr lang="de-DE" sz="2000" dirty="0" err="1" smtClean="0"/>
              <a:t>module</a:t>
            </a:r>
            <a:r>
              <a:rPr lang="de-DE" sz="2000" dirty="0" smtClean="0"/>
              <a:t> </a:t>
            </a:r>
            <a:r>
              <a:rPr lang="de-DE" sz="2000" dirty="0" err="1" smtClean="0"/>
              <a:t>layout</a:t>
            </a:r>
            <a:r>
              <a:rPr lang="de-DE" sz="2000" dirty="0" smtClean="0"/>
              <a:t> (gas </a:t>
            </a:r>
            <a:r>
              <a:rPr lang="de-DE" sz="2000" dirty="0" err="1" smtClean="0"/>
              <a:t>sectors</a:t>
            </a:r>
            <a:r>
              <a:rPr lang="de-DE" sz="2000" dirty="0" smtClean="0"/>
              <a:t>)</a:t>
            </a:r>
            <a:endParaRPr lang="de-DE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/>
              <a:t>Attachment </a:t>
            </a:r>
            <a:r>
              <a:rPr lang="de-DE" sz="2000" dirty="0" err="1" smtClean="0"/>
              <a:t>points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mechanical</a:t>
            </a:r>
            <a:r>
              <a:rPr lang="de-DE" sz="2000" dirty="0" smtClean="0"/>
              <a:t> </a:t>
            </a:r>
            <a:r>
              <a:rPr lang="de-DE" sz="2000" dirty="0" err="1" smtClean="0"/>
              <a:t>frame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STT Layout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Inhaltsplatzhalter 6" descr="STT_Maerz_2011.jpg"/>
          <p:cNvPicPr>
            <a:picLocks noChangeAspect="1"/>
          </p:cNvPicPr>
          <p:nvPr/>
        </p:nvPicPr>
        <p:blipFill rotWithShape="1">
          <a:blip r:embed="rId3" cstate="print"/>
          <a:srcRect l="51012" t="19033" r="32122" b="49455"/>
          <a:stretch/>
        </p:blipFill>
        <p:spPr>
          <a:xfrm>
            <a:off x="5427095" y="1583795"/>
            <a:ext cx="3249038" cy="4290753"/>
          </a:xfrm>
          <a:prstGeom prst="rect">
            <a:avLst/>
          </a:prstGeom>
          <a:effectLst/>
        </p:spPr>
      </p:pic>
      <p:cxnSp>
        <p:nvCxnSpPr>
          <p:cNvPr id="9" name="Straight Connector 8"/>
          <p:cNvCxnSpPr/>
          <p:nvPr/>
        </p:nvCxnSpPr>
        <p:spPr>
          <a:xfrm flipH="1">
            <a:off x="5292080" y="2303875"/>
            <a:ext cx="270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297626" y="2168860"/>
            <a:ext cx="270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6945" y="2033845"/>
            <a:ext cx="138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pitch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416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230" y="1988840"/>
            <a:ext cx="8075240" cy="41044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mylar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film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</a:t>
            </a:r>
            <a:endParaRPr lang="de-DE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1400 mm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axial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straws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smtClean="0"/>
              <a:t>(1418 mm incl. </a:t>
            </a:r>
            <a:r>
              <a:rPr lang="de-DE" sz="2000" dirty="0" err="1" smtClean="0"/>
              <a:t>endplugs</a:t>
            </a:r>
            <a:r>
              <a:rPr lang="de-DE" sz="2000" dirty="0" smtClean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 </a:t>
            </a: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</a:t>
            </a:r>
            <a:endParaRPr lang="de-D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88000" lvl="3" indent="-540000">
              <a:spcBef>
                <a:spcPts val="600"/>
              </a:spcBef>
            </a:pP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shorter</a:t>
            </a: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straws</a:t>
            </a: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different </a:t>
            </a:r>
            <a:r>
              <a:rPr lang="de-DE" sz="1600" dirty="0" err="1" smtClean="0"/>
              <a:t>length</a:t>
            </a:r>
            <a:r>
              <a:rPr lang="de-DE" sz="1600" dirty="0" smtClean="0"/>
              <a:t>: </a:t>
            </a:r>
            <a:r>
              <a:rPr lang="de-DE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i</a:t>
            </a:r>
            <a:r>
              <a:rPr 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200mm -15mm</a:t>
            </a:r>
            <a:r>
              <a:rPr lang="de-DE" sz="1600" dirty="0"/>
              <a:t>, i = 1..6</a:t>
            </a:r>
            <a:endParaRPr lang="de-DE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88000" lvl="3" indent="-540000">
              <a:spcBef>
                <a:spcPts val="600"/>
              </a:spcBef>
            </a:pPr>
            <a:r>
              <a:rPr lang="de-DE" sz="1600" dirty="0"/>
              <a:t>-</a:t>
            </a:r>
            <a:r>
              <a:rPr lang="de-DE" sz="1600" dirty="0" smtClean="0"/>
              <a:t>15 (20) mm </a:t>
            </a:r>
            <a:r>
              <a:rPr lang="de-DE" sz="1600" dirty="0" err="1" smtClean="0"/>
              <a:t>gap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electric</a:t>
            </a:r>
            <a:r>
              <a:rPr lang="de-DE" sz="1600" dirty="0" smtClean="0"/>
              <a:t>/gas </a:t>
            </a:r>
            <a:r>
              <a:rPr lang="de-DE" sz="1600" dirty="0" err="1" smtClean="0"/>
              <a:t>connection</a:t>
            </a:r>
            <a:endParaRPr lang="de-DE" sz="16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Skew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angle: 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 = 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2.90(5)° </a:t>
            </a:r>
            <a:r>
              <a:rPr lang="de-DE" sz="2000" dirty="0" smtClean="0"/>
              <a:t>(</a:t>
            </a:r>
            <a:r>
              <a:rPr lang="de-DE" sz="2000" dirty="0" smtClean="0">
                <a:sym typeface="Symbol"/>
              </a:rPr>
              <a:t> </a:t>
            </a:r>
            <a:r>
              <a:rPr lang="de-DE" sz="2000" baseline="-25000" dirty="0" smtClean="0">
                <a:sym typeface="Symbol"/>
              </a:rPr>
              <a:t>z </a:t>
            </a:r>
            <a:r>
              <a:rPr lang="de-DE" sz="2000" dirty="0" smtClean="0"/>
              <a:t>~ 2.9 mm)  </a:t>
            </a:r>
            <a:endParaRPr lang="de-DE" sz="2000" dirty="0"/>
          </a:p>
          <a:p>
            <a:pPr marL="0" indent="0"/>
            <a:endParaRPr lang="de-DE" dirty="0" smtClean="0"/>
          </a:p>
          <a:p>
            <a:pPr marL="0" indent="0"/>
            <a:endParaRPr lang="de-DE" dirty="0"/>
          </a:p>
          <a:p>
            <a:pPr marL="0" indent="0"/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550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000" indent="-285750">
              <a:spcBef>
                <a:spcPts val="800"/>
              </a:spcBef>
              <a:buFont typeface="Wingdings" pitchFamily="2" charset="2"/>
              <a:buChar char="§"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diameter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pressurized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mylar</a:t>
            </a:r>
            <a:r>
              <a:rPr lang="de-DE" dirty="0" smtClean="0"/>
              <a:t> film </a:t>
            </a:r>
            <a:r>
              <a:rPr lang="de-DE" dirty="0" err="1" smtClean="0"/>
              <a:t>tubes</a:t>
            </a:r>
            <a:r>
              <a:rPr lang="de-DE" dirty="0" smtClean="0"/>
              <a:t> (LAMINA </a:t>
            </a:r>
            <a:r>
              <a:rPr lang="de-DE" dirty="0" err="1" smtClean="0"/>
              <a:t>specs</a:t>
            </a:r>
            <a:r>
              <a:rPr lang="de-DE" dirty="0" smtClean="0"/>
              <a:t>.)</a:t>
            </a:r>
            <a:endParaRPr lang="de-DE" dirty="0">
              <a:sym typeface="Symbol"/>
            </a:endParaRP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New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straw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pitch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in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layout</a:t>
            </a:r>
            <a:endParaRPr 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900000" lvl="2" indent="-285750">
              <a:buFont typeface="Wingdings" pitchFamily="2" charset="2"/>
              <a:buChar char="§"/>
            </a:pP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itch =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straw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diameter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+ 20µm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gap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(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glue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), </a:t>
            </a:r>
            <a:r>
              <a:rPr lang="de-DE" dirty="0" err="1" smtClean="0">
                <a:sym typeface="Symbol"/>
              </a:rPr>
              <a:t>straws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pressurized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to</a:t>
            </a:r>
            <a:r>
              <a:rPr lang="de-DE" dirty="0" smtClean="0">
                <a:sym typeface="Symbol"/>
              </a:rPr>
              <a:t> p=1 bar </a:t>
            </a:r>
          </a:p>
          <a:p>
            <a:pPr marL="900000" lvl="2" indent="-285750">
              <a:buFont typeface="Wingdings" pitchFamily="2" charset="2"/>
              <a:buChar char="§"/>
            </a:pPr>
            <a:r>
              <a:rPr lang="de-DE" dirty="0" smtClean="0">
                <a:sym typeface="Symbol"/>
              </a:rPr>
              <a:t>Diameter </a:t>
            </a:r>
            <a:r>
              <a:rPr lang="de-DE" dirty="0" err="1" smtClean="0">
                <a:sym typeface="Symbol"/>
              </a:rPr>
              <a:t>meas</a:t>
            </a:r>
            <a:r>
              <a:rPr lang="de-DE" dirty="0" smtClean="0">
                <a:sym typeface="Symbol"/>
              </a:rPr>
              <a:t>. </a:t>
            </a:r>
            <a:r>
              <a:rPr lang="de-DE" dirty="0" err="1" smtClean="0">
                <a:sym typeface="Symbol"/>
              </a:rPr>
              <a:t>method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developed</a:t>
            </a:r>
            <a:r>
              <a:rPr lang="de-DE" dirty="0" smtClean="0">
                <a:sym typeface="Symbol"/>
              </a:rPr>
              <a:t> &amp; </a:t>
            </a:r>
            <a:r>
              <a:rPr lang="de-DE" dirty="0" err="1" smtClean="0">
                <a:sym typeface="Symbol"/>
              </a:rPr>
              <a:t>approved</a:t>
            </a:r>
            <a:r>
              <a:rPr lang="de-DE" dirty="0">
                <a:sym typeface="Symbol"/>
              </a:rPr>
              <a:t>,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~1-2µm </a:t>
            </a:r>
            <a:r>
              <a:rPr lang="de-D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precision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dirty="0" smtClean="0">
                <a:sym typeface="Symbol"/>
              </a:rPr>
              <a:t>(Artur)</a:t>
            </a:r>
            <a:endParaRPr lang="de-DE" dirty="0" smtClean="0">
              <a:sym typeface="Symbol"/>
            </a:endParaRPr>
          </a:p>
          <a:p>
            <a:pPr marL="900000" lvl="2" indent="-285750">
              <a:buFont typeface="Wingdings" pitchFamily="2" charset="2"/>
              <a:buChar char="§"/>
            </a:pPr>
            <a:r>
              <a:rPr lang="de-DE" dirty="0" smtClean="0">
                <a:sym typeface="Symbol"/>
              </a:rPr>
              <a:t>Change (</a:t>
            </a:r>
            <a:r>
              <a:rPr lang="de-DE" dirty="0" err="1" smtClean="0">
                <a:sym typeface="Symbol"/>
              </a:rPr>
              <a:t>prelim</a:t>
            </a:r>
            <a:r>
              <a:rPr lang="de-DE" dirty="0">
                <a:sym typeface="Symbol"/>
              </a:rPr>
              <a:t>.): 10.10  10.14(5) </a:t>
            </a:r>
            <a:r>
              <a:rPr lang="de-DE" dirty="0" smtClean="0">
                <a:sym typeface="Symbol"/>
              </a:rPr>
              <a:t>mm</a:t>
            </a:r>
            <a:endParaRPr lang="de-DE" dirty="0">
              <a:sym typeface="Symbol"/>
            </a:endParaRPr>
          </a:p>
          <a:p>
            <a:pPr marL="285750" lvl="1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Small </a:t>
            </a:r>
            <a:r>
              <a:rPr 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change</a:t>
            </a: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in radial STT </a:t>
            </a:r>
            <a:r>
              <a:rPr 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dimension</a:t>
            </a: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smtClean="0">
                <a:sym typeface="Symbol"/>
              </a:rPr>
              <a:t>(R</a:t>
            </a:r>
            <a:r>
              <a:rPr lang="de-DE" sz="1800" baseline="-25000" dirty="0" smtClean="0">
                <a:sym typeface="Symbol"/>
              </a:rPr>
              <a:t>max</a:t>
            </a:r>
            <a:r>
              <a:rPr lang="de-DE" sz="1800" dirty="0" smtClean="0">
                <a:sym typeface="Symbol"/>
              </a:rPr>
              <a:t>~1.3mm)</a:t>
            </a:r>
          </a:p>
          <a:p>
            <a:pPr marL="908550" lvl="2" indent="-285750">
              <a:buFont typeface="Wingdings" pitchFamily="2" charset="2"/>
              <a:buChar char="§"/>
            </a:pPr>
            <a:r>
              <a:rPr lang="de-DE" dirty="0" err="1" smtClean="0">
                <a:sym typeface="Symbol"/>
              </a:rPr>
              <a:t>Few</a:t>
            </a:r>
            <a:r>
              <a:rPr lang="de-DE" dirty="0" smtClean="0">
                <a:sym typeface="Symbol"/>
              </a:rPr>
              <a:t> </a:t>
            </a:r>
            <a:r>
              <a:rPr lang="de-DE" dirty="0">
                <a:sym typeface="Symbol"/>
              </a:rPr>
              <a:t>mm </a:t>
            </a:r>
            <a:r>
              <a:rPr lang="de-DE" dirty="0" err="1">
                <a:sym typeface="Symbol"/>
              </a:rPr>
              <a:t>safety</a:t>
            </a:r>
            <a:r>
              <a:rPr lang="de-DE" dirty="0">
                <a:sym typeface="Symbol"/>
              </a:rPr>
              <a:t> </a:t>
            </a:r>
            <a:r>
              <a:rPr lang="de-DE" dirty="0" err="1">
                <a:sym typeface="Symbol"/>
              </a:rPr>
              <a:t>margin</a:t>
            </a:r>
            <a:r>
              <a:rPr lang="de-DE" dirty="0">
                <a:sym typeface="Symbol"/>
              </a:rPr>
              <a:t> in </a:t>
            </a:r>
            <a:r>
              <a:rPr lang="de-DE" dirty="0" err="1">
                <a:sym typeface="Symbol"/>
              </a:rPr>
              <a:t>layout</a:t>
            </a:r>
            <a:r>
              <a:rPr lang="de-DE" dirty="0">
                <a:sym typeface="Symbol"/>
              </a:rPr>
              <a:t> still </a:t>
            </a:r>
            <a:r>
              <a:rPr lang="de-DE" dirty="0" err="1">
                <a:sym typeface="Symbol"/>
              </a:rPr>
              <a:t>left</a:t>
            </a:r>
            <a:endParaRPr lang="de-DE" dirty="0">
              <a:sym typeface="Symbol"/>
            </a:endParaRPr>
          </a:p>
          <a:p>
            <a:pPr marL="285750" lvl="1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Re-</a:t>
            </a:r>
            <a:r>
              <a:rPr 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calculation</a:t>
            </a: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of</a:t>
            </a: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all </a:t>
            </a:r>
            <a:r>
              <a:rPr 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straw</a:t>
            </a: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positions</a:t>
            </a:r>
            <a:endParaRPr lang="de-DE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908550" lvl="2" indent="-285750">
              <a:buFont typeface="Wingdings" pitchFamily="2" charset="2"/>
              <a:buChar char="§"/>
            </a:pPr>
            <a:r>
              <a:rPr lang="de-DE" dirty="0" smtClean="0">
                <a:sym typeface="Symbol"/>
              </a:rPr>
              <a:t>CAD </a:t>
            </a:r>
            <a:r>
              <a:rPr lang="de-DE" dirty="0">
                <a:sym typeface="Symbol"/>
              </a:rPr>
              <a:t>&amp; </a:t>
            </a:r>
            <a:r>
              <a:rPr lang="de-DE" dirty="0" err="1">
                <a:sym typeface="Symbol"/>
              </a:rPr>
              <a:t>text</a:t>
            </a:r>
            <a:r>
              <a:rPr lang="de-DE" dirty="0">
                <a:sym typeface="Symbol"/>
              </a:rPr>
              <a:t> </a:t>
            </a:r>
            <a:r>
              <a:rPr lang="de-DE" dirty="0" err="1">
                <a:sym typeface="Symbol"/>
              </a:rPr>
              <a:t>file</a:t>
            </a:r>
            <a:r>
              <a:rPr lang="de-DE" dirty="0">
                <a:sym typeface="Symbol"/>
              </a:rPr>
              <a:t> </a:t>
            </a:r>
            <a:r>
              <a:rPr lang="de-DE" dirty="0" err="1">
                <a:sym typeface="Symbol"/>
              </a:rPr>
              <a:t>for</a:t>
            </a:r>
            <a:r>
              <a:rPr lang="de-DE" dirty="0">
                <a:sym typeface="Symbol"/>
              </a:rPr>
              <a:t> MC </a:t>
            </a:r>
            <a:r>
              <a:rPr lang="de-DE" dirty="0" err="1">
                <a:sym typeface="Symbol"/>
              </a:rPr>
              <a:t>input</a:t>
            </a:r>
            <a:r>
              <a:rPr lang="de-DE" dirty="0">
                <a:sym typeface="Symbol"/>
              </a:rPr>
              <a:t> (</a:t>
            </a:r>
            <a:r>
              <a:rPr lang="de-DE" dirty="0" smtClean="0">
                <a:sym typeface="Symbol"/>
              </a:rPr>
              <a:t>Artur/Peter)</a:t>
            </a:r>
          </a:p>
          <a:p>
            <a:pPr marL="908550" lvl="2" indent="-285750">
              <a:buFont typeface="Wingdings" pitchFamily="2" charset="2"/>
              <a:buChar char="§"/>
            </a:pPr>
            <a:r>
              <a:rPr lang="de-DE" dirty="0" err="1" smtClean="0">
                <a:sym typeface="Symbol"/>
              </a:rPr>
              <a:t>Mechanical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>
                <a:sym typeface="Symbol"/>
              </a:rPr>
              <a:t>frame</a:t>
            </a:r>
            <a:r>
              <a:rPr lang="de-DE" dirty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adaption</a:t>
            </a:r>
            <a:endParaRPr lang="de-DE" dirty="0" smtClean="0">
              <a:sym typeface="Symbol"/>
            </a:endParaRPr>
          </a:p>
          <a:p>
            <a:pPr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New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reference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plate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for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layer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gluing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neccessary</a:t>
            </a:r>
            <a:endParaRPr lang="de-DE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Final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decision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of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straw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pitch</a:t>
            </a:r>
            <a:r>
              <a:rPr 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in Nov/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Dec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2013</a:t>
            </a:r>
            <a:endParaRPr lang="de-DE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Pitch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7" name="Group 6"/>
          <p:cNvGrpSpPr/>
          <p:nvPr/>
        </p:nvGrpSpPr>
        <p:grpSpPr>
          <a:xfrm>
            <a:off x="6316894" y="4074106"/>
            <a:ext cx="2575586" cy="2571535"/>
            <a:chOff x="5888141" y="4292441"/>
            <a:chExt cx="2575586" cy="2571535"/>
          </a:xfrm>
        </p:grpSpPr>
        <p:pic>
          <p:nvPicPr>
            <p:cNvPr id="8" name="Inhaltsplatzhalter 6" descr="STT_Maerz_2011.jpg"/>
            <p:cNvPicPr>
              <a:picLocks noChangeAspect="1"/>
            </p:cNvPicPr>
            <p:nvPr/>
          </p:nvPicPr>
          <p:blipFill>
            <a:blip r:embed="rId2" cstate="print"/>
            <a:srcRect l="21951" t="19033" r="23093" b="1612"/>
            <a:stretch>
              <a:fillRect/>
            </a:stretch>
          </p:blipFill>
          <p:spPr>
            <a:xfrm>
              <a:off x="6104166" y="4508722"/>
              <a:ext cx="2117427" cy="2161034"/>
            </a:xfrm>
            <a:prstGeom prst="rect">
              <a:avLst/>
            </a:prstGeom>
            <a:effectLst/>
          </p:spPr>
        </p:pic>
        <p:grpSp>
          <p:nvGrpSpPr>
            <p:cNvPr id="9" name="Group 8"/>
            <p:cNvGrpSpPr/>
            <p:nvPr/>
          </p:nvGrpSpPr>
          <p:grpSpPr>
            <a:xfrm>
              <a:off x="5914252" y="5444569"/>
              <a:ext cx="2549475" cy="249541"/>
              <a:chOff x="5914252" y="5444569"/>
              <a:chExt cx="2549475" cy="249541"/>
            </a:xfrm>
          </p:grpSpPr>
          <p:sp>
            <p:nvSpPr>
              <p:cNvPr id="19" name="Right Arrow 18"/>
              <p:cNvSpPr/>
              <p:nvPr/>
            </p:nvSpPr>
            <p:spPr>
              <a:xfrm>
                <a:off x="8247703" y="5444569"/>
                <a:ext cx="216024" cy="209741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 flipH="1">
                <a:off x="5914252" y="5484369"/>
                <a:ext cx="216024" cy="209741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16200000">
              <a:off x="5888141" y="5462308"/>
              <a:ext cx="2549475" cy="209741"/>
              <a:chOff x="5914252" y="5484369"/>
              <a:chExt cx="2549475" cy="209741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8247703" y="5484369"/>
                <a:ext cx="216024" cy="209741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 flipH="1">
                <a:off x="5914252" y="5484369"/>
                <a:ext cx="216024" cy="209741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2700000">
              <a:off x="5888141" y="5484368"/>
              <a:ext cx="2549475" cy="209741"/>
              <a:chOff x="5914252" y="5484369"/>
              <a:chExt cx="2549475" cy="209741"/>
            </a:xfrm>
          </p:grpSpPr>
          <p:sp>
            <p:nvSpPr>
              <p:cNvPr id="15" name="Right Arrow 14"/>
              <p:cNvSpPr/>
              <p:nvPr/>
            </p:nvSpPr>
            <p:spPr>
              <a:xfrm>
                <a:off x="8247703" y="5484369"/>
                <a:ext cx="216024" cy="209741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 flipH="1">
                <a:off x="5914252" y="5484369"/>
                <a:ext cx="216024" cy="209741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-2700000">
              <a:off x="5888141" y="5458587"/>
              <a:ext cx="2549475" cy="209741"/>
              <a:chOff x="5914252" y="5484369"/>
              <a:chExt cx="2549475" cy="209741"/>
            </a:xfrm>
          </p:grpSpPr>
          <p:sp>
            <p:nvSpPr>
              <p:cNvPr id="13" name="Right Arrow 12"/>
              <p:cNvSpPr/>
              <p:nvPr/>
            </p:nvSpPr>
            <p:spPr>
              <a:xfrm>
                <a:off x="8247703" y="5484369"/>
                <a:ext cx="216024" cy="209741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flipH="1">
                <a:off x="5914252" y="5484369"/>
                <a:ext cx="216024" cy="209741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Inhaltsplatzhalter 11"/>
          <p:cNvSpPr txBox="1">
            <a:spLocks/>
          </p:cNvSpPr>
          <p:nvPr/>
        </p:nvSpPr>
        <p:spPr>
          <a:xfrm>
            <a:off x="6674104" y="3564015"/>
            <a:ext cx="2443401" cy="6629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400" i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hange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 radial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</a:rPr>
              <a:t>dimensions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 larger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</a:rPr>
              <a:t>straw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</a:rPr>
              <a:t>diameter</a:t>
            </a:r>
            <a:endParaRPr lang="de-DE" sz="1400" dirty="0"/>
          </a:p>
        </p:txBody>
      </p:sp>
      <p:sp>
        <p:nvSpPr>
          <p:cNvPr id="22" name="TextBox 21"/>
          <p:cNvSpPr txBox="1"/>
          <p:nvPr/>
        </p:nvSpPr>
        <p:spPr>
          <a:xfrm rot="17521443">
            <a:off x="5721920" y="4615765"/>
            <a:ext cx="130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R  1.3 mm </a:t>
            </a:r>
          </a:p>
        </p:txBody>
      </p:sp>
    </p:spTree>
    <p:extLst>
      <p:ext uri="{BB962C8B-B14F-4D97-AF65-F5344CB8AC3E}">
        <p14:creationId xmlns:p14="http://schemas.microsoft.com/office/powerpoint/2010/main" val="268819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 err="1" smtClean="0"/>
              <a:t>Straw</a:t>
            </a:r>
            <a:r>
              <a:rPr lang="de-DE" sz="2400" dirty="0" smtClean="0"/>
              <a:t> </a:t>
            </a:r>
            <a:r>
              <a:rPr lang="de-DE" sz="2400" dirty="0" err="1" smtClean="0"/>
              <a:t>materials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 smtClean="0"/>
              <a:t>New </a:t>
            </a:r>
            <a:r>
              <a:rPr lang="de-DE" sz="2400" dirty="0" err="1" smtClean="0"/>
              <a:t>mylar</a:t>
            </a:r>
            <a:r>
              <a:rPr lang="de-DE" sz="2400" dirty="0" smtClean="0"/>
              <a:t> film </a:t>
            </a:r>
            <a:r>
              <a:rPr lang="de-DE" sz="2400" dirty="0" err="1" smtClean="0"/>
              <a:t>tubes</a:t>
            </a:r>
            <a:endParaRPr lang="de-DE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R</a:t>
            </a:r>
            <a:r>
              <a:rPr lang="de-DE" sz="2400" dirty="0" smtClean="0"/>
              <a:t>epeat </a:t>
            </a:r>
            <a:r>
              <a:rPr lang="de-DE" sz="2400" dirty="0" err="1" smtClean="0"/>
              <a:t>orders</a:t>
            </a:r>
            <a:r>
              <a:rPr lang="de-DE" sz="2400" dirty="0"/>
              <a:t> </a:t>
            </a:r>
            <a:r>
              <a:rPr lang="de-DE" sz="2400" dirty="0" err="1" smtClean="0"/>
              <a:t>necessary</a:t>
            </a:r>
            <a:endParaRPr lang="de-DE" sz="2400" dirty="0" smtClean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dirty="0" smtClean="0"/>
              <a:t>All </a:t>
            </a:r>
            <a:r>
              <a:rPr lang="de-DE" sz="2200" dirty="0" err="1" smtClean="0"/>
              <a:t>materials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10.000 </a:t>
            </a:r>
            <a:r>
              <a:rPr lang="de-DE" sz="2200" dirty="0" err="1" smtClean="0"/>
              <a:t>straws</a:t>
            </a:r>
            <a:endParaRPr lang="de-DE" sz="2200" dirty="0" smtClean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dirty="0" err="1"/>
              <a:t>N</a:t>
            </a:r>
            <a:r>
              <a:rPr lang="de-DE" sz="2200" dirty="0" err="1" smtClean="0"/>
              <a:t>o</a:t>
            </a:r>
            <a:r>
              <a:rPr lang="de-DE" sz="2200" dirty="0" smtClean="0"/>
              <a:t> </a:t>
            </a:r>
            <a:r>
              <a:rPr lang="de-DE" sz="2200" dirty="0" err="1" smtClean="0"/>
              <a:t>redesigns</a:t>
            </a:r>
            <a:r>
              <a:rPr lang="de-DE" sz="2200" dirty="0" smtClean="0"/>
              <a:t> (</a:t>
            </a:r>
            <a:r>
              <a:rPr lang="de-DE" sz="2200" dirty="0" err="1" smtClean="0"/>
              <a:t>or</a:t>
            </a:r>
            <a:r>
              <a:rPr lang="de-DE" sz="2200" dirty="0" smtClean="0"/>
              <a:t> </a:t>
            </a:r>
            <a:r>
              <a:rPr lang="de-DE" sz="2200" dirty="0" err="1" smtClean="0"/>
              <a:t>only</a:t>
            </a:r>
            <a:r>
              <a:rPr lang="de-DE" sz="2200" dirty="0" smtClean="0"/>
              <a:t> </a:t>
            </a:r>
            <a:r>
              <a:rPr lang="de-DE" sz="2200" dirty="0" err="1" smtClean="0"/>
              <a:t>minor</a:t>
            </a:r>
            <a:r>
              <a:rPr lang="de-DE" sz="2200" dirty="0" smtClean="0"/>
              <a:t> </a:t>
            </a:r>
            <a:r>
              <a:rPr lang="de-DE" sz="2200" dirty="0" err="1" smtClean="0"/>
              <a:t>changes</a:t>
            </a:r>
            <a:r>
              <a:rPr lang="de-DE" sz="2200" dirty="0" smtClean="0"/>
              <a:t>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200" dirty="0" err="1" smtClean="0"/>
              <a:t>Endplugs</a:t>
            </a:r>
            <a:r>
              <a:rPr lang="de-DE" sz="2200" dirty="0" smtClean="0"/>
              <a:t>, </a:t>
            </a:r>
            <a:r>
              <a:rPr lang="de-DE" sz="2200" dirty="0" err="1" smtClean="0"/>
              <a:t>crimp</a:t>
            </a:r>
            <a:r>
              <a:rPr lang="de-DE" sz="2200" dirty="0" smtClean="0"/>
              <a:t> </a:t>
            </a:r>
            <a:r>
              <a:rPr lang="de-DE" sz="2200" dirty="0" err="1" smtClean="0"/>
              <a:t>pins</a:t>
            </a:r>
            <a:r>
              <a:rPr lang="de-DE" sz="2200" dirty="0" smtClean="0"/>
              <a:t>, </a:t>
            </a:r>
            <a:r>
              <a:rPr lang="de-DE" sz="2200" dirty="0" err="1" smtClean="0"/>
              <a:t>grounding</a:t>
            </a:r>
            <a:r>
              <a:rPr lang="de-DE" sz="2200" dirty="0" smtClean="0"/>
              <a:t> </a:t>
            </a:r>
            <a:r>
              <a:rPr lang="de-DE" sz="2200" dirty="0" err="1" smtClean="0"/>
              <a:t>springs</a:t>
            </a:r>
            <a:r>
              <a:rPr lang="de-DE" sz="2200" dirty="0" smtClean="0"/>
              <a:t>, 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Tubes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21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Straw Tube Materials</a:t>
            </a:r>
            <a:endParaRPr lang="en-US" dirty="0"/>
          </a:p>
        </p:txBody>
      </p:sp>
      <p:pic>
        <p:nvPicPr>
          <p:cNvPr id="1026" name="Picture 2" descr="C:\Users\Wintz\Documents\MyPubs\MyWeb_IKP_Straws\strawtu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7713" r="8231" b="9483"/>
          <a:stretch/>
        </p:blipFill>
        <p:spPr bwMode="auto">
          <a:xfrm>
            <a:off x="5844376" y="2708920"/>
            <a:ext cx="3138114" cy="23403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1"/>
          <p:cNvSpPr txBox="1">
            <a:spLocks/>
          </p:cNvSpPr>
          <p:nvPr/>
        </p:nvSpPr>
        <p:spPr>
          <a:xfrm>
            <a:off x="6266061" y="2400661"/>
            <a:ext cx="2394531" cy="3833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Straw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components</a:t>
            </a:r>
            <a:endParaRPr lang="de-DE" sz="16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3A6F8A"/>
              </a:buClr>
              <a:buSzTx/>
            </a:pPr>
            <a:r>
              <a:rPr lang="de-DE" sz="2000" kern="0" dirty="0" err="1" smtClean="0">
                <a:latin typeface="Arial"/>
                <a:cs typeface="Arial"/>
              </a:rPr>
              <a:t>Minimised</a:t>
            </a:r>
            <a:r>
              <a:rPr lang="de-DE" sz="2000" kern="0" dirty="0" smtClean="0">
                <a:latin typeface="Arial"/>
                <a:cs typeface="Arial"/>
              </a:rPr>
              <a:t> </a:t>
            </a:r>
            <a:r>
              <a:rPr lang="de-DE" sz="2000" kern="0" dirty="0" err="1" smtClean="0">
                <a:latin typeface="Arial"/>
                <a:cs typeface="Arial"/>
              </a:rPr>
              <a:t>number</a:t>
            </a:r>
            <a:r>
              <a:rPr lang="de-DE" sz="2000" kern="0" dirty="0" smtClean="0">
                <a:latin typeface="Arial"/>
                <a:cs typeface="Arial"/>
              </a:rPr>
              <a:t> </a:t>
            </a:r>
            <a:r>
              <a:rPr lang="de-DE" sz="2000" kern="0" dirty="0" err="1" smtClean="0">
                <a:latin typeface="Arial"/>
                <a:cs typeface="Arial"/>
              </a:rPr>
              <a:t>of</a:t>
            </a:r>
            <a:r>
              <a:rPr lang="de-DE" sz="2000" kern="0" dirty="0" smtClean="0">
                <a:latin typeface="Arial"/>
                <a:cs typeface="Arial"/>
              </a:rPr>
              <a:t> </a:t>
            </a:r>
            <a:r>
              <a:rPr lang="de-DE" sz="2000" kern="0" dirty="0" err="1" smtClean="0">
                <a:latin typeface="Arial"/>
                <a:cs typeface="Arial"/>
              </a:rPr>
              <a:t>materials</a:t>
            </a:r>
            <a:r>
              <a:rPr lang="de-DE" sz="2000" kern="0" dirty="0" smtClean="0">
                <a:latin typeface="Arial"/>
                <a:cs typeface="Arial"/>
              </a:rPr>
              <a:t> </a:t>
            </a:r>
            <a:r>
              <a:rPr lang="de-DE" sz="2000" kern="0" dirty="0" err="1" smtClean="0">
                <a:latin typeface="Arial"/>
                <a:cs typeface="Arial"/>
              </a:rPr>
              <a:t>and</a:t>
            </a:r>
            <a:r>
              <a:rPr lang="de-DE" sz="2000" kern="0" dirty="0" smtClean="0">
                <a:latin typeface="Arial"/>
                <a:cs typeface="Arial"/>
              </a:rPr>
              <a:t> material </a:t>
            </a:r>
            <a:r>
              <a:rPr lang="de-DE" sz="2000" kern="0" dirty="0" err="1" smtClean="0">
                <a:latin typeface="Arial"/>
                <a:cs typeface="Arial"/>
              </a:rPr>
              <a:t>budget</a:t>
            </a:r>
            <a:r>
              <a:rPr lang="de-DE" sz="2000" kern="0" dirty="0" smtClean="0">
                <a:latin typeface="Arial"/>
                <a:cs typeface="Arial"/>
              </a:rPr>
              <a:t> (</a:t>
            </a:r>
            <a:r>
              <a:rPr lang="de-DE" sz="2000" kern="0" dirty="0" err="1" smtClean="0">
                <a:latin typeface="Arial"/>
                <a:cs typeface="Arial"/>
              </a:rPr>
              <a:t>thickness</a:t>
            </a:r>
            <a:r>
              <a:rPr lang="de-DE" sz="2000" kern="0" dirty="0" smtClean="0">
                <a:latin typeface="Arial"/>
                <a:cs typeface="Arial"/>
              </a:rPr>
              <a:t>)</a:t>
            </a:r>
          </a:p>
          <a:p>
            <a:pPr marL="360000" lvl="0" indent="-360000" fontAlgn="base">
              <a:spcAft>
                <a:spcPct val="0"/>
              </a:spcAft>
              <a:buClr>
                <a:srgbClr val="3A6F8A"/>
              </a:buClr>
              <a:buSzTx/>
              <a:buFont typeface="+mj-lt"/>
              <a:buAutoNum type="arabicParenR"/>
            </a:pPr>
            <a:r>
              <a:rPr lang="de-DE" sz="1800" kern="0" dirty="0" smtClean="0">
                <a:latin typeface="Arial"/>
                <a:cs typeface="Arial"/>
              </a:rPr>
              <a:t>Al-</a:t>
            </a:r>
            <a:r>
              <a:rPr lang="de-DE" sz="1800" kern="0" dirty="0" err="1" smtClean="0">
                <a:latin typeface="Arial"/>
                <a:cs typeface="Arial"/>
              </a:rPr>
              <a:t>mylar</a:t>
            </a:r>
            <a:r>
              <a:rPr lang="de-DE" sz="1800" kern="0" dirty="0" smtClean="0">
                <a:latin typeface="Arial"/>
                <a:cs typeface="Arial"/>
              </a:rPr>
              <a:t> </a:t>
            </a:r>
            <a:r>
              <a:rPr lang="de-DE" sz="1800" kern="0" dirty="0">
                <a:latin typeface="Arial"/>
                <a:cs typeface="Arial"/>
              </a:rPr>
              <a:t>film, d=27µm, 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</a:t>
            </a:r>
            <a:r>
              <a:rPr lang="de-DE" sz="1800" kern="0" baseline="-2500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ID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=10mm</a:t>
            </a:r>
            <a:r>
              <a:rPr lang="de-DE" sz="1800" kern="0" dirty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, 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L=1400mm</a:t>
            </a:r>
            <a:endParaRPr lang="de-DE" sz="1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60000" lvl="0" indent="-360000" fontAlgn="base">
              <a:spcAft>
                <a:spcPct val="0"/>
              </a:spcAft>
              <a:buClr>
                <a:srgbClr val="3A6F8A"/>
              </a:buClr>
              <a:buSzTx/>
              <a:buFont typeface="+mj-lt"/>
              <a:buAutoNum type="arabicParenR"/>
            </a:pPr>
            <a:r>
              <a:rPr lang="de-DE" sz="1800" kern="0" dirty="0">
                <a:solidFill>
                  <a:srgbClr val="000000"/>
                </a:solidFill>
                <a:latin typeface="Arial"/>
                <a:cs typeface="Arial"/>
              </a:rPr>
              <a:t>20µm sense </a:t>
            </a:r>
            <a:r>
              <a:rPr lang="de-DE" sz="1800" kern="0" dirty="0" err="1">
                <a:solidFill>
                  <a:srgbClr val="000000"/>
                </a:solidFill>
                <a:latin typeface="Arial"/>
                <a:cs typeface="Arial"/>
              </a:rPr>
              <a:t>wire</a:t>
            </a:r>
            <a:r>
              <a:rPr lang="de-DE" sz="1800" kern="0" dirty="0">
                <a:solidFill>
                  <a:srgbClr val="000000"/>
                </a:solidFill>
                <a:latin typeface="Arial"/>
                <a:cs typeface="Arial"/>
              </a:rPr>
              <a:t> (W/Re, gold-</a:t>
            </a:r>
            <a:r>
              <a:rPr lang="de-DE" sz="1800" kern="0" dirty="0" err="1">
                <a:solidFill>
                  <a:srgbClr val="000000"/>
                </a:solidFill>
                <a:latin typeface="Arial"/>
                <a:cs typeface="Arial"/>
              </a:rPr>
              <a:t>plated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lvl="2" fontAlgn="base">
              <a:spcAft>
                <a:spcPct val="0"/>
              </a:spcAft>
              <a:buClr>
                <a:srgbClr val="3A6F8A"/>
              </a:buClr>
              <a:buSzTx/>
              <a:buFont typeface="Wingdings" panose="05000000000000000000" pitchFamily="2" charset="2"/>
              <a:buChar char="§"/>
            </a:pP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Wire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tension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 50g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at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 1 bar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overpressure</a:t>
            </a:r>
            <a:endParaRPr lang="de-DE" sz="1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60000" lvl="0" indent="-360000" fontAlgn="base">
              <a:spcAft>
                <a:spcPct val="0"/>
              </a:spcAft>
              <a:buClr>
                <a:srgbClr val="3A6F8A"/>
              </a:buClr>
              <a:buSzTx/>
              <a:buFont typeface="+mj-lt"/>
              <a:buAutoNum type="arabicParenR"/>
            </a:pPr>
            <a:r>
              <a:rPr lang="de-DE" sz="1800" kern="0" dirty="0">
                <a:latin typeface="Arial"/>
                <a:cs typeface="Arial"/>
              </a:rPr>
              <a:t>End </a:t>
            </a:r>
            <a:r>
              <a:rPr lang="de-DE" sz="1800" kern="0" dirty="0" err="1">
                <a:latin typeface="Arial"/>
                <a:cs typeface="Arial"/>
              </a:rPr>
              <a:t>plug</a:t>
            </a:r>
            <a:r>
              <a:rPr lang="de-DE" sz="1800" kern="0" dirty="0">
                <a:latin typeface="Arial"/>
                <a:cs typeface="Arial"/>
              </a:rPr>
              <a:t> (ABS </a:t>
            </a:r>
            <a:r>
              <a:rPr lang="de-DE" sz="1800" kern="0" dirty="0" smtClean="0">
                <a:latin typeface="Arial"/>
                <a:cs typeface="Arial"/>
              </a:rPr>
              <a:t>thermo-</a:t>
            </a:r>
            <a:r>
              <a:rPr lang="de-DE" sz="1800" kern="0" dirty="0" err="1" smtClean="0">
                <a:latin typeface="Arial"/>
                <a:cs typeface="Arial"/>
              </a:rPr>
              <a:t>plastic</a:t>
            </a:r>
            <a:r>
              <a:rPr lang="de-DE" sz="1800" kern="0" dirty="0" smtClean="0">
                <a:latin typeface="Arial"/>
                <a:cs typeface="Arial"/>
              </a:rPr>
              <a:t>)</a:t>
            </a:r>
            <a:endParaRPr lang="de-DE" sz="1800" kern="0" dirty="0">
              <a:latin typeface="Arial"/>
              <a:cs typeface="Arial"/>
            </a:endParaRPr>
          </a:p>
          <a:p>
            <a:pPr marL="360000" lvl="0" indent="-360000" fontAlgn="base">
              <a:spcAft>
                <a:spcPct val="0"/>
              </a:spcAft>
              <a:buClr>
                <a:srgbClr val="3A6F8A"/>
              </a:buClr>
              <a:buSzTx/>
              <a:buFont typeface="+mj-lt"/>
              <a:buAutoNum type="arabicParenR"/>
            </a:pPr>
            <a:r>
              <a:rPr lang="de-DE" sz="1800" kern="0" dirty="0" err="1">
                <a:latin typeface="Arial"/>
                <a:cs typeface="Arial"/>
              </a:rPr>
              <a:t>Crimp</a:t>
            </a:r>
            <a:r>
              <a:rPr lang="de-DE" sz="1800" kern="0" dirty="0">
                <a:latin typeface="Arial"/>
                <a:cs typeface="Arial"/>
              </a:rPr>
              <a:t> </a:t>
            </a:r>
            <a:r>
              <a:rPr lang="de-DE" sz="1800" kern="0" dirty="0" err="1">
                <a:latin typeface="Arial"/>
                <a:cs typeface="Arial"/>
              </a:rPr>
              <a:t>pin</a:t>
            </a:r>
            <a:r>
              <a:rPr lang="de-DE" sz="1800" kern="0" dirty="0">
                <a:latin typeface="Arial"/>
                <a:cs typeface="Arial"/>
              </a:rPr>
              <a:t> (</a:t>
            </a:r>
            <a:r>
              <a:rPr lang="de-DE" sz="1800" kern="0" dirty="0" err="1">
                <a:latin typeface="Arial"/>
                <a:cs typeface="Arial"/>
              </a:rPr>
              <a:t>Cu</a:t>
            </a:r>
            <a:r>
              <a:rPr lang="de-DE" sz="1800" kern="0" dirty="0">
                <a:latin typeface="Arial"/>
                <a:cs typeface="Arial"/>
              </a:rPr>
              <a:t>, gold-</a:t>
            </a:r>
            <a:r>
              <a:rPr lang="de-DE" sz="1800" kern="0" dirty="0" err="1">
                <a:latin typeface="Arial"/>
                <a:cs typeface="Arial"/>
              </a:rPr>
              <a:t>plated</a:t>
            </a:r>
            <a:r>
              <a:rPr lang="de-DE" sz="1800" kern="0" dirty="0">
                <a:latin typeface="Arial"/>
                <a:cs typeface="Arial"/>
              </a:rPr>
              <a:t>)</a:t>
            </a:r>
          </a:p>
          <a:p>
            <a:pPr lvl="0" fontAlgn="base">
              <a:spcAft>
                <a:spcPct val="0"/>
              </a:spcAft>
              <a:buClr>
                <a:srgbClr val="3A6F8A"/>
              </a:buClr>
              <a:buSzTx/>
              <a:buFont typeface="+mj-lt"/>
              <a:buAutoNum type="arabicParenR"/>
            </a:pPr>
            <a:r>
              <a:rPr lang="de-DE" sz="1800" kern="0" dirty="0">
                <a:latin typeface="Arial"/>
                <a:cs typeface="Arial"/>
              </a:rPr>
              <a:t>Gas </a:t>
            </a:r>
            <a:r>
              <a:rPr lang="de-DE" sz="1800" kern="0" dirty="0" err="1">
                <a:latin typeface="Arial"/>
                <a:cs typeface="Arial"/>
              </a:rPr>
              <a:t>tube</a:t>
            </a:r>
            <a:r>
              <a:rPr lang="de-DE" sz="1800" kern="0" dirty="0">
                <a:latin typeface="Arial"/>
                <a:cs typeface="Arial"/>
              </a:rPr>
              <a:t> (</a:t>
            </a:r>
            <a:r>
              <a:rPr lang="de-DE" sz="1800" kern="0" dirty="0" err="1">
                <a:latin typeface="Arial"/>
                <a:cs typeface="Arial"/>
              </a:rPr>
              <a:t>PVCmed</a:t>
            </a:r>
            <a:r>
              <a:rPr lang="de-DE" sz="1800" kern="0" dirty="0">
                <a:latin typeface="Arial"/>
                <a:cs typeface="Arial"/>
              </a:rPr>
              <a:t>, 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</a:t>
            </a:r>
            <a:r>
              <a:rPr lang="de-DE" kern="0" baseline="-2500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OD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=</a:t>
            </a:r>
            <a:r>
              <a:rPr lang="de-DE" sz="1800" kern="0" dirty="0" smtClean="0">
                <a:latin typeface="Arial"/>
                <a:cs typeface="Arial"/>
              </a:rPr>
              <a:t>0.8mm, 150µm </a:t>
            </a:r>
            <a:r>
              <a:rPr lang="de-DE" sz="1800" kern="0" dirty="0">
                <a:latin typeface="Arial"/>
                <a:cs typeface="Arial"/>
              </a:rPr>
              <a:t>wall)</a:t>
            </a:r>
          </a:p>
          <a:p>
            <a:pPr marL="360000" lvl="0" indent="-360000" fontAlgn="base">
              <a:spcAft>
                <a:spcPct val="0"/>
              </a:spcAft>
              <a:buClr>
                <a:srgbClr val="3A6F8A"/>
              </a:buClr>
              <a:buSzTx/>
              <a:buFont typeface="+mj-lt"/>
              <a:buAutoNum type="arabicParenR"/>
            </a:pPr>
            <a:r>
              <a:rPr lang="de-DE" sz="1800" kern="0" dirty="0" err="1">
                <a:latin typeface="Arial"/>
                <a:cs typeface="Arial"/>
              </a:rPr>
              <a:t>Cathode</a:t>
            </a:r>
            <a:r>
              <a:rPr lang="de-DE" sz="1800" kern="0" dirty="0">
                <a:latin typeface="Arial"/>
                <a:cs typeface="Arial"/>
              </a:rPr>
              <a:t> spring 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lang="de-DE" sz="1800" kern="0" dirty="0">
                <a:solidFill>
                  <a:srgbClr val="000000"/>
                </a:solidFill>
                <a:latin typeface="Arial"/>
                <a:cs typeface="Arial"/>
              </a:rPr>
              <a:t>, gold-</a:t>
            </a:r>
            <a:r>
              <a:rPr lang="de-DE" sz="1800" kern="0" dirty="0" err="1">
                <a:solidFill>
                  <a:srgbClr val="000000"/>
                </a:solidFill>
                <a:latin typeface="Arial"/>
                <a:cs typeface="Arial"/>
              </a:rPr>
              <a:t>plated</a:t>
            </a:r>
            <a:r>
              <a:rPr lang="de-DE" sz="1800" kern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360000" lvl="0" indent="-360000" fontAlgn="base">
              <a:spcAft>
                <a:spcPct val="0"/>
              </a:spcAft>
              <a:buClr>
                <a:srgbClr val="3A6F8A"/>
              </a:buClr>
              <a:buSzTx/>
              <a:buFont typeface="+mj-lt"/>
              <a:buAutoNum type="arabicParenR"/>
            </a:pP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Attachment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strip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 (GFK), </a:t>
            </a:r>
            <a:r>
              <a:rPr lang="de-DE" sz="1800" kern="0" dirty="0" err="1" smtClean="0">
                <a:solidFill>
                  <a:srgbClr val="000000"/>
                </a:solidFill>
                <a:latin typeface="Arial"/>
                <a:cs typeface="Arial"/>
              </a:rPr>
              <a:t>locator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800" kern="0" dirty="0">
                <a:solidFill>
                  <a:srgbClr val="000000"/>
                </a:solidFill>
                <a:latin typeface="Arial"/>
                <a:cs typeface="Arial"/>
              </a:rPr>
              <a:t>ring (POM</a:t>
            </a:r>
            <a:r>
              <a:rPr lang="de-DE" sz="1800" kern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de-DE" sz="1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fontAlgn="base">
              <a:spcAft>
                <a:spcPct val="0"/>
              </a:spcAft>
              <a:buClr>
                <a:srgbClr val="3A6F8A"/>
              </a:buClr>
              <a:buSzTx/>
            </a:pPr>
            <a:endParaRPr lang="en-US" sz="2400" kern="0" dirty="0" smtClean="0">
              <a:latin typeface="Arial"/>
              <a:cs typeface="Arial"/>
            </a:endParaRPr>
          </a:p>
          <a:p>
            <a:pPr marL="0" lvl="0" indent="0" fontAlgn="base">
              <a:spcAft>
                <a:spcPct val="0"/>
              </a:spcAft>
              <a:buClr>
                <a:srgbClr val="3A6F8A"/>
              </a:buClr>
              <a:buSzTx/>
            </a:pPr>
            <a:r>
              <a:rPr lang="de-DE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All </a:t>
            </a:r>
            <a:r>
              <a:rPr lang="de-DE" sz="24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materials</a:t>
            </a:r>
            <a:r>
              <a:rPr lang="de-DE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de-DE" sz="24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radiation-hard</a:t>
            </a:r>
            <a:r>
              <a:rPr lang="de-DE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marL="0" lvl="0" indent="0" fontAlgn="base">
              <a:spcAft>
                <a:spcPct val="0"/>
              </a:spcAft>
              <a:buClr>
                <a:srgbClr val="3A6F8A"/>
              </a:buClr>
              <a:buSzTx/>
            </a:pPr>
            <a:r>
              <a:rPr lang="de-DE" sz="2000" kern="0" dirty="0">
                <a:latin typeface="Arial"/>
                <a:cs typeface="Arial"/>
              </a:rPr>
              <a:t>	</a:t>
            </a:r>
            <a:r>
              <a:rPr lang="de-DE" sz="2000" kern="0" dirty="0" smtClean="0">
                <a:latin typeface="Arial"/>
                <a:cs typeface="Arial"/>
              </a:rPr>
              <a:t>(p-beam </a:t>
            </a:r>
            <a:r>
              <a:rPr lang="de-DE" sz="2000" kern="0" dirty="0" err="1" smtClean="0">
                <a:latin typeface="Arial"/>
                <a:cs typeface="Arial"/>
              </a:rPr>
              <a:t>tested</a:t>
            </a:r>
            <a:r>
              <a:rPr lang="de-DE" sz="2000" kern="0" dirty="0" smtClean="0">
                <a:latin typeface="Arial"/>
                <a:cs typeface="Arial"/>
              </a:rPr>
              <a:t>)</a:t>
            </a:r>
          </a:p>
          <a:p>
            <a:pPr marL="360000" lvl="0" indent="-360000" fontAlgn="base">
              <a:spcAft>
                <a:spcPct val="0"/>
              </a:spcAft>
              <a:buClr>
                <a:srgbClr val="3A6F8A"/>
              </a:buClr>
              <a:buSzTx/>
              <a:buFont typeface="Wingdings" pitchFamily="2" charset="2"/>
              <a:buChar char="§"/>
            </a:pPr>
            <a:endParaRPr lang="de-DE" sz="1800" kern="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smtClean="0"/>
              <a:t>Peter </a:t>
            </a:r>
            <a:r>
              <a:rPr lang="de-DE" dirty="0" err="1" smtClean="0"/>
              <a:t>Wintz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10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60450"/>
              </p:ext>
            </p:extLst>
          </p:nvPr>
        </p:nvGraphicFramePr>
        <p:xfrm>
          <a:off x="5165371" y="5274205"/>
          <a:ext cx="381711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97"/>
                <a:gridCol w="989446"/>
                <a:gridCol w="636073"/>
                <a:gridCol w="636073"/>
                <a:gridCol w="707430"/>
              </a:tblGrid>
              <a:tr h="180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Element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tx1"/>
                          </a:solidFill>
                        </a:rPr>
                        <a:t>X [mm]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200" baseline="-2500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200" smtClean="0">
                          <a:solidFill>
                            <a:schemeClr val="tx1"/>
                          </a:solidFill>
                        </a:rPr>
                        <a:t> [cm]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tx1"/>
                          </a:solidFill>
                        </a:rPr>
                        <a:t>X/X</a:t>
                      </a:r>
                      <a:r>
                        <a:rPr lang="en-US" sz="1200" baseline="-2500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baseline="-25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en-US" sz="1200" smtClean="0"/>
                        <a:t>Film Tube</a:t>
                      </a:r>
                      <a:endParaRPr lang="en-US" sz="120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Mylar, 27µm</a:t>
                      </a:r>
                      <a:endParaRPr lang="en-US" sz="120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0.085</a:t>
                      </a:r>
                      <a:endParaRPr lang="en-US" sz="120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28.7</a:t>
                      </a:r>
                      <a:endParaRPr lang="en-US" sz="120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3.0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 10</a:t>
                      </a:r>
                      <a:r>
                        <a:rPr lang="en-US" sz="1200" baseline="30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-4</a:t>
                      </a:r>
                      <a:endParaRPr lang="en-US" sz="1200" baseline="300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Coating</a:t>
                      </a:r>
                      <a:endParaRPr lang="en-US" sz="12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Al, 2</a:t>
                      </a:r>
                      <a:r>
                        <a:rPr lang="en-US" sz="1200" dirty="0" smtClean="0">
                          <a:sym typeface="Symbol"/>
                        </a:rPr>
                        <a:t> 0.1µm</a:t>
                      </a:r>
                      <a:endParaRPr lang="en-US" sz="1200" baseline="30000" dirty="0" smtClean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Symbol"/>
                        </a:rPr>
                        <a:t>6.3 10</a:t>
                      </a:r>
                      <a:r>
                        <a:rPr lang="en-US" sz="1200" baseline="30000" dirty="0" smtClean="0">
                          <a:sym typeface="Symbol"/>
                        </a:rPr>
                        <a:t>-4</a:t>
                      </a:r>
                      <a:endParaRPr lang="en-US" sz="1200" baseline="30000" dirty="0" smtClean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8.9</a:t>
                      </a:r>
                      <a:endParaRPr lang="en-US" sz="12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7.0</a:t>
                      </a:r>
                      <a:r>
                        <a:rPr lang="en-US" sz="1200" dirty="0" smtClean="0">
                          <a:sym typeface="Symbol"/>
                        </a:rPr>
                        <a:t> 10</a:t>
                      </a:r>
                      <a:r>
                        <a:rPr lang="en-US" sz="1200" baseline="30000" dirty="0" smtClean="0">
                          <a:sym typeface="Symbol"/>
                        </a:rPr>
                        <a:t>-6</a:t>
                      </a:r>
                      <a:endParaRPr lang="en-US" sz="1200" baseline="30000" dirty="0" smtClean="0"/>
                    </a:p>
                  </a:txBody>
                  <a:tcPr marL="0" marR="0" marT="0" marB="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en-US" sz="1200" smtClean="0"/>
                        <a:t>Gas (2bar)</a:t>
                      </a:r>
                      <a:endParaRPr lang="en-US" sz="120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Ar</a:t>
                      </a:r>
                      <a:r>
                        <a:rPr lang="en-US" sz="1200" dirty="0" smtClean="0"/>
                        <a:t>/CO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 (10%)</a:t>
                      </a:r>
                      <a:endParaRPr lang="en-US" sz="12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7.85</a:t>
                      </a:r>
                      <a:endParaRPr lang="en-US" sz="120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6131</a:t>
                      </a:r>
                      <a:endParaRPr lang="en-US" sz="120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1.3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 10</a:t>
                      </a:r>
                      <a:r>
                        <a:rPr lang="en-US" sz="1200" baseline="30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-4</a:t>
                      </a:r>
                      <a:endParaRPr lang="en-US" sz="1200" baseline="300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en-US" sz="1200" smtClean="0"/>
                        <a:t>Wire</a:t>
                      </a:r>
                      <a:endParaRPr lang="en-US" sz="120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W/Re, 20µm</a:t>
                      </a:r>
                      <a:endParaRPr lang="en-US" sz="120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>
                          <a:sym typeface="Symbol"/>
                        </a:rPr>
                        <a:t>3 10</a:t>
                      </a:r>
                      <a:r>
                        <a:rPr lang="en-US" sz="1200" baseline="30000" smtClean="0">
                          <a:sym typeface="Symbol"/>
                        </a:rPr>
                        <a:t>-5</a:t>
                      </a:r>
                      <a:endParaRPr lang="en-US" sz="1200" baseline="30000" smtClean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0.35</a:t>
                      </a:r>
                      <a:endParaRPr lang="en-US" sz="120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8.6</a:t>
                      </a:r>
                      <a:r>
                        <a:rPr lang="en-US" sz="1200" dirty="0" smtClean="0">
                          <a:sym typeface="Symbol"/>
                        </a:rPr>
                        <a:t> 10</a:t>
                      </a:r>
                      <a:r>
                        <a:rPr lang="en-US" sz="1200" baseline="30000" dirty="0" smtClean="0">
                          <a:sym typeface="Symbol"/>
                        </a:rPr>
                        <a:t>-6</a:t>
                      </a:r>
                      <a:endParaRPr lang="en-US" sz="1200" baseline="30000" dirty="0" smtClean="0"/>
                    </a:p>
                  </a:txBody>
                  <a:tcPr marL="0" marR="0" marT="0" marB="0"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</a:t>
                      </a:r>
                      <a:r>
                        <a:rPr lang="en-US" sz="1200" baseline="-25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Straw</a:t>
                      </a:r>
                      <a:endParaRPr lang="en-US" sz="1200" baseline="-250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4.46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 10</a:t>
                      </a:r>
                      <a:r>
                        <a:rPr lang="en-US" sz="1200" baseline="30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-4</a:t>
                      </a:r>
                      <a:endParaRPr lang="en-US" sz="1200" baseline="30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0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999" y="1988840"/>
            <a:ext cx="8127475" cy="410445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Specifications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02900" lvl="2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Mylar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film, 10.00mm ID,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27µm wall </a:t>
            </a:r>
            <a:r>
              <a:rPr lang="en-US" sz="1800" dirty="0" smtClean="0"/>
              <a:t>(LAMINA, UK)</a:t>
            </a:r>
            <a:endParaRPr lang="en-US" sz="1800" dirty="0"/>
          </a:p>
          <a:p>
            <a:pPr marL="702900" lvl="2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12µm </a:t>
            </a: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mylar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1800" dirty="0">
                <a:sym typeface="Symbol"/>
              </a:rPr>
              <a:t>strips, +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~3µm glue</a:t>
            </a:r>
            <a:r>
              <a:rPr lang="en-US" sz="1800" dirty="0"/>
              <a:t> </a:t>
            </a:r>
            <a:endParaRPr lang="en-US" sz="1800" dirty="0" smtClean="0"/>
          </a:p>
          <a:p>
            <a:pPr marL="702900" lvl="2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0.1µm </a:t>
            </a: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aluminisation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(</a:t>
            </a:r>
            <a:r>
              <a:rPr lang="en-US" sz="1800" dirty="0">
                <a:sym typeface="Symbol"/>
              </a:rPr>
              <a:t></a:t>
            </a:r>
            <a:r>
              <a:rPr lang="en-US" sz="1800" dirty="0"/>
              <a:t>3 higher than </a:t>
            </a:r>
            <a:r>
              <a:rPr lang="en-US" sz="1800" dirty="0" smtClean="0"/>
              <a:t>before)</a:t>
            </a:r>
          </a:p>
          <a:p>
            <a:pPr marL="1080000" lvl="3" indent="-342900">
              <a:spcBef>
                <a:spcPts val="600"/>
              </a:spcBef>
            </a:pPr>
            <a:r>
              <a:rPr lang="de-DE" sz="1800" dirty="0" err="1" smtClean="0"/>
              <a:t>At</a:t>
            </a:r>
            <a:r>
              <a:rPr lang="de-DE" sz="1800" dirty="0" smtClean="0"/>
              <a:t> </a:t>
            </a:r>
            <a:r>
              <a:rPr lang="de-DE" sz="1800" dirty="0" err="1" smtClean="0"/>
              <a:t>inner</a:t>
            </a:r>
            <a:r>
              <a:rPr lang="de-DE" sz="1800" dirty="0" smtClean="0"/>
              <a:t> </a:t>
            </a:r>
            <a:r>
              <a:rPr lang="de-DE" sz="1800" dirty="0" err="1" smtClean="0"/>
              <a:t>side</a:t>
            </a:r>
            <a:r>
              <a:rPr lang="de-DE" sz="1800" dirty="0" smtClean="0"/>
              <a:t> + </a:t>
            </a:r>
            <a:r>
              <a:rPr lang="de-DE" sz="1800" dirty="0" err="1" smtClean="0"/>
              <a:t>outer</a:t>
            </a:r>
            <a:r>
              <a:rPr lang="de-DE" sz="1800" dirty="0" smtClean="0"/>
              <a:t> </a:t>
            </a:r>
            <a:r>
              <a:rPr lang="de-DE" sz="1800" dirty="0" err="1" smtClean="0"/>
              <a:t>side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tube</a:t>
            </a:r>
            <a:endParaRPr lang="en-US" sz="1800" dirty="0"/>
          </a:p>
          <a:p>
            <a:pPr marL="80100" lvl="1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different specifications </a:t>
            </a:r>
            <a:r>
              <a:rPr lang="en-US" sz="1800" dirty="0" smtClean="0"/>
              <a:t>of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inner strip </a:t>
            </a:r>
            <a:r>
              <a:rPr lang="en-US" sz="1800" dirty="0" smtClean="0"/>
              <a:t>layer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winding</a:t>
            </a:r>
          </a:p>
          <a:p>
            <a:pPr marL="1080000" lvl="3" indent="-342900">
              <a:spcBef>
                <a:spcPts val="600"/>
              </a:spcBef>
            </a:pP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 1mm self-overlap </a:t>
            </a:r>
            <a:r>
              <a:rPr lang="en-US" sz="1800" dirty="0" smtClean="0">
                <a:sym typeface="Symbol"/>
              </a:rPr>
              <a:t> single tube with higher rigidity</a:t>
            </a:r>
            <a:endParaRPr lang="en-US" sz="1800" dirty="0">
              <a:sym typeface="Symbol"/>
            </a:endParaRPr>
          </a:p>
          <a:p>
            <a:pPr marL="1080000" lvl="3" indent="-342900">
              <a:spcBef>
                <a:spcPts val="600"/>
              </a:spcBef>
            </a:pP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w/o </a:t>
            </a:r>
            <a:r>
              <a:rPr lang="de-DE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self-overlap</a:t>
            </a:r>
            <a:r>
              <a:rPr lang="de-DE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 smtClean="0">
                <a:sym typeface="Symbol"/>
              </a:rPr>
              <a:t> minimal wall (27µm)</a:t>
            </a:r>
          </a:p>
          <a:p>
            <a:pPr marL="1062900" indent="-342900"/>
            <a:endParaRPr lang="de-DE" dirty="0">
              <a:sym typeface="Symbol"/>
            </a:endParaRPr>
          </a:p>
          <a:p>
            <a:pPr marL="1422900" lvl="2" indent="-342900">
              <a:buFont typeface="Arial" pitchFamily="34" charset="0"/>
              <a:buChar char="•"/>
            </a:pP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Mylar</a:t>
            </a:r>
            <a:r>
              <a:rPr lang="de-DE" dirty="0" smtClean="0"/>
              <a:t> Film </a:t>
            </a:r>
            <a:r>
              <a:rPr lang="de-DE" dirty="0"/>
              <a:t>T</a:t>
            </a:r>
            <a:r>
              <a:rPr lang="de-DE" dirty="0" smtClean="0"/>
              <a:t>ube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Oct-10, 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Peter Wintz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smtClean="0"/>
              <a:t>p. </a:t>
            </a:r>
            <a:fld id="{7EB9AEA1-3281-46F0-9EDB-48FF2E5FF26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6760003" y="2303875"/>
            <a:ext cx="23667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/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Reminder: </a:t>
            </a:r>
            <a:endParaRPr lang="en-US" sz="1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2" indent="0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straw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tube = 2 long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Al-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mylar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lvl="2" indent="0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film strips, helically wound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around mandrel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and glued together</a:t>
            </a:r>
            <a:endParaRPr lang="en-US" sz="1400" i="1" dirty="0"/>
          </a:p>
        </p:txBody>
      </p:sp>
      <p:sp>
        <p:nvSpPr>
          <p:cNvPr id="8" name="Rectangle 7"/>
          <p:cNvSpPr/>
          <p:nvPr/>
        </p:nvSpPr>
        <p:spPr>
          <a:xfrm>
            <a:off x="566555" y="5004175"/>
            <a:ext cx="78308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Short </a:t>
            </a:r>
            <a:r>
              <a:rPr lang="en-US" sz="1600" dirty="0" smtClean="0"/>
              <a:t>history summary </a:t>
            </a:r>
            <a:r>
              <a:rPr lang="en-US" sz="1600" dirty="0"/>
              <a:t>(2011-2012):</a:t>
            </a:r>
          </a:p>
          <a:p>
            <a:pPr marL="245700" lvl="1" indent="-342900">
              <a:buFont typeface="Wingdings" panose="05000000000000000000" pitchFamily="2" charset="2"/>
              <a:buChar char="§"/>
            </a:pPr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delivery: excess glue at straw inner side caused broken wires inside assembled straws</a:t>
            </a:r>
          </a:p>
          <a:p>
            <a:pPr marL="245700" lvl="1" indent="-342900">
              <a:buFont typeface="Wingdings" panose="05000000000000000000" pitchFamily="2" charset="2"/>
              <a:buChar char="§"/>
            </a:pPr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delivery: new specification with self-overlapping inner </a:t>
            </a:r>
            <a:r>
              <a:rPr lang="en-US" sz="1200" dirty="0" smtClean="0"/>
              <a:t>strip, same spec as COSY-STT </a:t>
            </a:r>
          </a:p>
          <a:p>
            <a:pPr marL="0" lvl="1"/>
            <a:r>
              <a:rPr lang="en-US" sz="1200" dirty="0"/>
              <a:t> </a:t>
            </a:r>
            <a:r>
              <a:rPr lang="en-US" sz="1200" dirty="0" smtClean="0"/>
              <a:t>         straws, </a:t>
            </a:r>
            <a:r>
              <a:rPr lang="en-US" sz="1200" dirty="0"/>
              <a:t>there </a:t>
            </a:r>
            <a:r>
              <a:rPr lang="en-US" sz="1200" dirty="0" smtClean="0"/>
              <a:t>only ~1</a:t>
            </a:r>
            <a:r>
              <a:rPr lang="en-US" sz="1200" dirty="0"/>
              <a:t>% broken </a:t>
            </a:r>
            <a:r>
              <a:rPr lang="en-US" sz="1200" dirty="0" smtClean="0"/>
              <a:t>wires</a:t>
            </a:r>
            <a:endParaRPr lang="en-US" sz="1200" dirty="0"/>
          </a:p>
          <a:p>
            <a:pPr marL="345600" lvl="1" indent="-342900">
              <a:buFont typeface="Wingdings" panose="05000000000000000000" pitchFamily="2" charset="2"/>
              <a:buChar char="§"/>
            </a:pPr>
            <a:r>
              <a:rPr lang="en-US" sz="1200" dirty="0" smtClean="0"/>
              <a:t>We </a:t>
            </a:r>
            <a:r>
              <a:rPr lang="en-US" sz="1200" dirty="0"/>
              <a:t>found stronger leakage (</a:t>
            </a:r>
            <a:r>
              <a:rPr lang="de-DE" sz="1200" dirty="0"/>
              <a:t>&gt;10</a:t>
            </a:r>
            <a:r>
              <a:rPr lang="de-DE" sz="1200" dirty="0">
                <a:sym typeface="Symbol"/>
              </a:rPr>
              <a:t> </a:t>
            </a:r>
            <a:r>
              <a:rPr lang="de-DE" sz="1200" dirty="0" err="1">
                <a:sym typeface="Symbol"/>
              </a:rPr>
              <a:t>permeation</a:t>
            </a:r>
            <a:r>
              <a:rPr lang="de-DE" sz="1200" dirty="0">
                <a:sym typeface="Symbol"/>
              </a:rPr>
              <a:t> </a:t>
            </a:r>
            <a:r>
              <a:rPr lang="de-DE" sz="1200" dirty="0" err="1">
                <a:sym typeface="Symbol"/>
              </a:rPr>
              <a:t>level</a:t>
            </a:r>
            <a:r>
              <a:rPr lang="de-DE" sz="1200" dirty="0">
                <a:sym typeface="Symbol"/>
              </a:rPr>
              <a:t>) </a:t>
            </a:r>
            <a:r>
              <a:rPr lang="de-DE" sz="1200" dirty="0" err="1">
                <a:sym typeface="Symbol"/>
              </a:rPr>
              <a:t>at</a:t>
            </a:r>
            <a:r>
              <a:rPr lang="de-DE" sz="1200" dirty="0">
                <a:sym typeface="Symbol"/>
              </a:rPr>
              <a:t> </a:t>
            </a:r>
            <a:r>
              <a:rPr lang="de-DE" sz="1200" dirty="0" err="1">
                <a:sym typeface="Symbol"/>
              </a:rPr>
              <a:t>winding</a:t>
            </a:r>
            <a:r>
              <a:rPr lang="de-DE" sz="1200" dirty="0">
                <a:sym typeface="Symbol"/>
              </a:rPr>
              <a:t> spiral</a:t>
            </a:r>
            <a:endParaRPr lang="en-US" sz="1200" dirty="0">
              <a:sym typeface="Symbol"/>
            </a:endParaRPr>
          </a:p>
          <a:p>
            <a:pPr marL="345600" lvl="1" indent="-342900">
              <a:buFont typeface="Wingdings" panose="05000000000000000000" pitchFamily="2" charset="2"/>
              <a:buChar char="§"/>
            </a:pPr>
            <a:r>
              <a:rPr lang="de-DE" sz="1200" dirty="0"/>
              <a:t>Explanation: </a:t>
            </a:r>
            <a:r>
              <a:rPr lang="de-DE" sz="1200" dirty="0" err="1"/>
              <a:t>too</a:t>
            </a:r>
            <a:r>
              <a:rPr lang="de-DE" sz="1200" dirty="0"/>
              <a:t> </a:t>
            </a:r>
            <a:r>
              <a:rPr lang="de-DE" sz="1200" dirty="0" err="1"/>
              <a:t>much</a:t>
            </a:r>
            <a:r>
              <a:rPr lang="de-DE" sz="1200" dirty="0"/>
              <a:t>! </a:t>
            </a:r>
            <a:r>
              <a:rPr lang="de-DE" sz="1200" dirty="0" err="1"/>
              <a:t>glue</a:t>
            </a:r>
            <a:r>
              <a:rPr lang="de-DE" sz="1200" dirty="0"/>
              <a:t>, </a:t>
            </a:r>
            <a:r>
              <a:rPr lang="de-DE" sz="1200" dirty="0" err="1"/>
              <a:t>inhomogenous</a:t>
            </a:r>
            <a:r>
              <a:rPr lang="de-DE" sz="1200" dirty="0"/>
              <a:t> </a:t>
            </a:r>
            <a:r>
              <a:rPr lang="de-DE" sz="1200" dirty="0" err="1"/>
              <a:t>glue</a:t>
            </a:r>
            <a:r>
              <a:rPr lang="de-DE" sz="1200" dirty="0"/>
              <a:t> </a:t>
            </a:r>
            <a:r>
              <a:rPr lang="de-DE" sz="1200" dirty="0" err="1"/>
              <a:t>layer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987218" y="4419110"/>
            <a:ext cx="2156775" cy="2047180"/>
            <a:chOff x="6568932" y="4645060"/>
            <a:chExt cx="2156775" cy="2047180"/>
          </a:xfrm>
        </p:grpSpPr>
        <p:pic>
          <p:nvPicPr>
            <p:cNvPr id="9" name="Picture 2" descr="D:\StrawPics2012\MylarLeakage_Oct2012\Pics\PA18214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225" y="5229200"/>
              <a:ext cx="1951108" cy="1463040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Inhaltsplatzhalter 11"/>
            <p:cNvSpPr txBox="1">
              <a:spLocks/>
            </p:cNvSpPr>
            <p:nvPr/>
          </p:nvSpPr>
          <p:spPr>
            <a:xfrm>
              <a:off x="6568932" y="4645060"/>
              <a:ext cx="2156775" cy="54092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de-DE" sz="1600" i="1" dirty="0" smtClean="0">
                  <a:solidFill>
                    <a:schemeClr val="bg1">
                      <a:lumMod val="50000"/>
                    </a:schemeClr>
                  </a:solidFill>
                </a:rPr>
                <a:t>Former </a:t>
              </a:r>
              <a:r>
                <a:rPr lang="de-DE" sz="1600" i="1" dirty="0" err="1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  <a:r>
                <a:rPr lang="de-DE" sz="1600" i="1" dirty="0" err="1" smtClean="0">
                  <a:solidFill>
                    <a:schemeClr val="bg1">
                      <a:lumMod val="50000"/>
                    </a:schemeClr>
                  </a:solidFill>
                </a:rPr>
                <a:t>traw</a:t>
              </a:r>
              <a:r>
                <a:rPr lang="de-DE" sz="1600" i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e-DE" sz="1600" i="1" dirty="0" err="1" smtClean="0">
                  <a:solidFill>
                    <a:schemeClr val="bg1">
                      <a:lumMod val="50000"/>
                    </a:schemeClr>
                  </a:solidFill>
                </a:rPr>
                <a:t>leakage</a:t>
              </a:r>
              <a:r>
                <a:rPr lang="de-DE" sz="1600" i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de-DE" sz="1600" i="1" dirty="0" err="1" smtClean="0">
                  <a:solidFill>
                    <a:schemeClr val="bg1">
                      <a:lumMod val="50000"/>
                    </a:schemeClr>
                  </a:solidFill>
                </a:rPr>
                <a:t>at</a:t>
              </a:r>
              <a:r>
                <a:rPr lang="de-DE" sz="1600" i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e-DE" sz="1600" i="1" dirty="0" err="1" smtClean="0">
                  <a:solidFill>
                    <a:schemeClr val="bg1">
                      <a:lumMod val="50000"/>
                    </a:schemeClr>
                  </a:solidFill>
                </a:rPr>
                <a:t>winding</a:t>
              </a:r>
              <a:r>
                <a:rPr lang="de-DE" sz="1600" i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e-DE" sz="1600" i="1" dirty="0" err="1" smtClean="0">
                  <a:solidFill>
                    <a:schemeClr val="bg1">
                      <a:lumMod val="50000"/>
                    </a:schemeClr>
                  </a:solidFill>
                </a:rPr>
                <a:t>gap</a:t>
              </a:r>
              <a:r>
                <a:rPr lang="de-DE" sz="1600" i="1" dirty="0" smtClean="0">
                  <a:solidFill>
                    <a:schemeClr val="bg1">
                      <a:lumMod val="50000"/>
                    </a:schemeClr>
                  </a:solidFill>
                </a:rPr>
                <a:t> (2012) </a:t>
              </a:r>
            </a:p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7199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1875</Words>
  <Application>Microsoft Office PowerPoint</Application>
  <PresentationFormat>On-screen Show (4:3)</PresentationFormat>
  <Paragraphs>362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Wintz</dc:creator>
  <cp:lastModifiedBy>Peter Wintz</cp:lastModifiedBy>
  <cp:revision>763</cp:revision>
  <cp:lastPrinted>2013-10-08T14:52:50Z</cp:lastPrinted>
  <dcterms:created xsi:type="dcterms:W3CDTF">2011-04-21T10:53:40Z</dcterms:created>
  <dcterms:modified xsi:type="dcterms:W3CDTF">2013-10-10T06:39:27Z</dcterms:modified>
</cp:coreProperties>
</file>