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5" r:id="rId2"/>
    <p:sldId id="264" r:id="rId3"/>
    <p:sldId id="268" r:id="rId4"/>
    <p:sldId id="270" r:id="rId5"/>
    <p:sldId id="269" r:id="rId6"/>
    <p:sldId id="299" r:id="rId7"/>
    <p:sldId id="291" r:id="rId8"/>
    <p:sldId id="263" r:id="rId9"/>
    <p:sldId id="277" r:id="rId10"/>
    <p:sldId id="292" r:id="rId11"/>
    <p:sldId id="302" r:id="rId12"/>
    <p:sldId id="303" r:id="rId13"/>
    <p:sldId id="315" r:id="rId14"/>
    <p:sldId id="293" r:id="rId15"/>
    <p:sldId id="280" r:id="rId16"/>
    <p:sldId id="279" r:id="rId17"/>
    <p:sldId id="281" r:id="rId18"/>
    <p:sldId id="312" r:id="rId19"/>
    <p:sldId id="283" r:id="rId20"/>
    <p:sldId id="284" r:id="rId21"/>
    <p:sldId id="313" r:id="rId22"/>
    <p:sldId id="286" r:id="rId23"/>
    <p:sldId id="267" r:id="rId24"/>
    <p:sldId id="278" r:id="rId25"/>
    <p:sldId id="271" r:id="rId26"/>
    <p:sldId id="301" r:id="rId27"/>
    <p:sldId id="295" r:id="rId28"/>
    <p:sldId id="290" r:id="rId29"/>
    <p:sldId id="294" r:id="rId30"/>
    <p:sldId id="257" r:id="rId31"/>
    <p:sldId id="297" r:id="rId32"/>
    <p:sldId id="298" r:id="rId33"/>
    <p:sldId id="296" r:id="rId34"/>
    <p:sldId id="258" r:id="rId35"/>
    <p:sldId id="261" r:id="rId36"/>
    <p:sldId id="259" r:id="rId37"/>
    <p:sldId id="260" r:id="rId38"/>
    <p:sldId id="262" r:id="rId39"/>
    <p:sldId id="288" r:id="rId40"/>
    <p:sldId id="273" r:id="rId41"/>
    <p:sldId id="266" r:id="rId42"/>
    <p:sldId id="272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868" y="-3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7F659-5E7D-4D46-A5C4-FAA1DE2660AF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7201-759F-4370-8C16-C07F10ECDF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reality we would have had considered 3478 = 2318 tubes + 1160 control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7A334-D2EB-452A-A12B-3DB0BFAE838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1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reality we would have had considered 3478 = 2318 tubes + 1160 control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7A334-D2EB-452A-A12B-3DB0BFAE8386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1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7A334-D2EB-452A-A12B-3DB0BFAE8386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50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21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4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15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1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08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54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55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77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81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0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8372-CB92-4644-8124-D3C3CF861F44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A727-491F-4617-A0F2-2AC74BE990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4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4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009146"/>
            <a:ext cx="8352928" cy="13542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	</a:t>
            </a:r>
            <a:endParaRPr lang="en-US" sz="1400" b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1)– </a:t>
            </a:r>
            <a:r>
              <a:rPr lang="en-US" sz="1400" b="1" i="1" dirty="0" smtClean="0">
                <a:solidFill>
                  <a:srgbClr val="0070C0"/>
                </a:solidFill>
                <a:latin typeface="Comic Sans MS" pitchFamily="66" charset="0"/>
              </a:rPr>
              <a:t>CENTRAL TRACKER INTEGRATED ITEMS</a:t>
            </a: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:</a:t>
            </a:r>
          </a:p>
          <a:p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             &gt; Central </a:t>
            </a: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Tracker, “Assembly &amp; Insertion Auxiliary Structure</a:t>
            </a: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”.</a:t>
            </a:r>
            <a:endParaRPr lang="en-US" sz="1400" b="1" dirty="0">
              <a:latin typeface="Comic Sans MS"/>
              <a:cs typeface="Comic Sans MS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Comic Sans MS"/>
                <a:cs typeface="Comic Sans MS"/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  &gt; “CSF”- Central Tracker Support Frame </a:t>
            </a:r>
            <a:r>
              <a:rPr lang="en-US" sz="14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(In collaboration with </a:t>
            </a:r>
            <a:r>
              <a:rPr lang="en-US" sz="1400" i="1" dirty="0" err="1" smtClean="0">
                <a:solidFill>
                  <a:srgbClr val="0070C0"/>
                </a:solidFill>
                <a:latin typeface="Comic Sans MS"/>
                <a:cs typeface="Comic Sans MS"/>
              </a:rPr>
              <a:t>MVDTorino</a:t>
            </a:r>
            <a:r>
              <a:rPr lang="en-US" sz="14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 group);</a:t>
            </a:r>
          </a:p>
          <a:p>
            <a:r>
              <a:rPr lang="en-US" sz="1400" b="1" dirty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             &gt; “</a:t>
            </a:r>
            <a:r>
              <a:rPr lang="en-US" sz="1400" b="1" dirty="0">
                <a:solidFill>
                  <a:srgbClr val="0070C0"/>
                </a:solidFill>
                <a:latin typeface="Comic Sans MS"/>
                <a:cs typeface="Comic Sans MS"/>
              </a:rPr>
              <a:t>Straw-Tubes Tracker”, Support Frame</a:t>
            </a:r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;</a:t>
            </a:r>
            <a:endParaRPr lang="en-US" sz="1400" b="1" dirty="0">
              <a:solidFill>
                <a:srgbClr val="0070C0"/>
              </a:solidFill>
              <a:latin typeface="Comic Sans MS"/>
              <a:cs typeface="Comic Sans MS"/>
            </a:endParaRPr>
          </a:p>
          <a:p>
            <a:endParaRPr lang="en-US" sz="1400" b="1" dirty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332656"/>
            <a:ext cx="442180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  <a:latin typeface="Comic Sans MS" pitchFamily="66" charset="0"/>
              </a:rPr>
              <a:t>- ST_TRACKER, MAIN MECHANICAL  ISSUES 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980728"/>
            <a:ext cx="770485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-THE AIM OF THIS TALK IS TO SUMMARIZE ALL THE WORK THAT HAS BEEN DONE FOR EACH </a:t>
            </a:r>
          </a:p>
          <a:p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 MECHANICAL   ITEMS.</a:t>
            </a:r>
          </a:p>
          <a:p>
            <a:pPr marL="171450" indent="-171450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- IN ADDITION I ATTEMPT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T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O DESCRIBE  THE STILL OPEN PROBLEMS, THE CRITICAL    </a:t>
            </a:r>
          </a:p>
          <a:p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 SITUATIONS AND SPCIFY THE INVOLDED GROUPS.</a:t>
            </a:r>
          </a:p>
          <a:p>
            <a:pPr marL="171450" indent="-171450">
              <a:buFontTx/>
              <a:buChar char="-"/>
            </a:pPr>
            <a:endParaRPr lang="en-US" sz="1200" i="1" dirty="0" smtClean="0">
              <a:latin typeface="Comic Sans MS"/>
              <a:cs typeface="Comic Sans MS"/>
            </a:endParaRPr>
          </a:p>
        </p:txBody>
      </p:sp>
      <p:pic>
        <p:nvPicPr>
          <p:cNvPr id="9" name="Picture 16" descr="pand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467544" y="4574738"/>
            <a:ext cx="835292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70C0"/>
              </a:solidFill>
              <a:latin typeface="Comic Sans MS"/>
              <a:cs typeface="Comic Sans MS"/>
            </a:endParaRPr>
          </a:p>
          <a:p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2)- “Straw-Tubes Tracker Services”, Support </a:t>
            </a:r>
            <a:r>
              <a:rPr lang="en-US" sz="1400" b="1" dirty="0">
                <a:solidFill>
                  <a:srgbClr val="0070C0"/>
                </a:solidFill>
                <a:latin typeface="Comic Sans MS"/>
                <a:cs typeface="Comic Sans MS"/>
              </a:rPr>
              <a:t>F</a:t>
            </a:r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rame;</a:t>
            </a:r>
          </a:p>
          <a:p>
            <a:endParaRPr lang="en-US" sz="1400" b="1" dirty="0" smtClean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83568" y="5529426"/>
            <a:ext cx="835292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	</a:t>
            </a:r>
            <a:endParaRPr lang="en-US" sz="1400" b="1" dirty="0">
              <a:solidFill>
                <a:srgbClr val="0070C0"/>
              </a:solidFill>
              <a:latin typeface="Comic Sans MS"/>
              <a:cs typeface="Comic Sans MS"/>
            </a:endParaRPr>
          </a:p>
          <a:p>
            <a:r>
              <a:rPr lang="en-US" sz="1400" b="1" dirty="0" smtClean="0">
                <a:solidFill>
                  <a:srgbClr val="0070C0"/>
                </a:solidFill>
                <a:latin typeface="Comic Sans MS"/>
                <a:cs typeface="Comic Sans MS"/>
              </a:rPr>
              <a:t>3)- “Straw-Tubes Modules / Electronic ….. / Gas Manifold System” Integration.</a:t>
            </a:r>
          </a:p>
          <a:p>
            <a:endParaRPr lang="en-US" sz="1400" b="1" dirty="0" smtClean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019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rio\Desktop\ddd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15038"/>
            <a:ext cx="6642565" cy="45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orecchini\Desktop\1.jpg"/>
          <p:cNvPicPr>
            <a:picLocks noChangeAspect="1" noChangeArrowheads="1"/>
          </p:cNvPicPr>
          <p:nvPr/>
        </p:nvPicPr>
        <p:blipFill>
          <a:blip r:embed="rId3" cstate="print"/>
          <a:srcRect r="5556"/>
          <a:stretch>
            <a:fillRect/>
          </a:stretch>
        </p:blipFill>
        <p:spPr bwMode="auto">
          <a:xfrm>
            <a:off x="7236296" y="1196752"/>
            <a:ext cx="1762165" cy="120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2" descr="C:\Users\orecchini\Desktop\P1000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1409" y="359183"/>
            <a:ext cx="1432274" cy="105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67744" y="55657"/>
            <a:ext cx="439248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STT (Straw Tubes Tracker ) “Services Support Frame”: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450" y="604102"/>
            <a:ext cx="525535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-A detailed solution for the integration between the straws modules, the   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electronics cards, the cables, the gas manifolds, etc. is still under development.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961620"/>
            <a:ext cx="446449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and </a:t>
            </a:r>
            <a:r>
              <a:rPr lang="en-US" sz="12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Krakow  people.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140" y="4400987"/>
            <a:ext cx="5294349" cy="4001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new proposed route of the “gas pipes” (outside the STT outer encumbrance) 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has been accepted  by the DIRC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group.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2382" y="4762585"/>
            <a:ext cx="340576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and  GSI-DIRC 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5939262"/>
            <a:ext cx="4277816" cy="553998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geometry in the backward side will be surely modified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due the integration with the evolution of 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the“DIRC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Read-Out” 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geometry.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5368" y="6300119"/>
            <a:ext cx="3391127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 and  GSI-DIRC.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23928" y="1004212"/>
            <a:ext cx="216024" cy="1344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91880" y="1004212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64869" y="5008806"/>
            <a:ext cx="211387" cy="930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0" idx="0"/>
          </p:cNvCxnSpPr>
          <p:nvPr/>
        </p:nvCxnSpPr>
        <p:spPr>
          <a:xfrm rot="10800000">
            <a:off x="6177508" y="5939262"/>
            <a:ext cx="4873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0"/>
          </p:cNvCxnSpPr>
          <p:nvPr/>
        </p:nvCxnSpPr>
        <p:spPr>
          <a:xfrm rot="5400000" flipH="1" flipV="1">
            <a:off x="4673539" y="3655155"/>
            <a:ext cx="3788076" cy="780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529835" y="2276872"/>
            <a:ext cx="648072" cy="2124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53771" y="4400987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6425" y="5192273"/>
            <a:ext cx="554894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-A final solution for an integrated system of the patch-panels (STT-Vertex-BW-EMC) 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placed outside the magnet is still to be developed.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556906"/>
            <a:ext cx="424847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,Torino  and  BW-EMC people. </a:t>
            </a:r>
          </a:p>
        </p:txBody>
      </p:sp>
      <p:sp>
        <p:nvSpPr>
          <p:cNvPr id="23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5" name="Picture 16" descr="panda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5"/>
          <p:cNvSpPr txBox="1"/>
          <p:nvPr/>
        </p:nvSpPr>
        <p:spPr>
          <a:xfrm>
            <a:off x="251520" y="604102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</p:spTree>
    <p:extLst>
      <p:ext uri="{BB962C8B-B14F-4D97-AF65-F5344CB8AC3E}">
        <p14:creationId xmlns:p14="http://schemas.microsoft.com/office/powerpoint/2010/main" val="4561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0" grpId="0" animBg="1"/>
      <p:bldP spid="3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ANDA October_2013\ST_TRACKER DETECTOR\Straws Modules Integration Attempts-December_2012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012"/>
            <a:ext cx="7490698" cy="561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475656" y="4221088"/>
            <a:ext cx="720080" cy="6543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28185" y="2235061"/>
            <a:ext cx="406493" cy="103947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8" idx="3"/>
          </p:cNvCxnSpPr>
          <p:nvPr/>
        </p:nvCxnSpPr>
        <p:spPr>
          <a:xfrm>
            <a:off x="1430372" y="2976047"/>
            <a:ext cx="2421548" cy="59696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15816" y="4005065"/>
            <a:ext cx="504056" cy="14975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499992" y="1803013"/>
            <a:ext cx="1008112" cy="16979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483768" y="44623"/>
            <a:ext cx="4032448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STRAW TRACKER ELECTRONICS INTEGRATION.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CasellaDiTesto 21"/>
          <p:cNvSpPr txBox="1"/>
          <p:nvPr/>
        </p:nvSpPr>
        <p:spPr>
          <a:xfrm>
            <a:off x="323528" y="4875418"/>
            <a:ext cx="129614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SUPPORT END-PLATE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8" name="CasellaDiTesto 21"/>
          <p:cNvSpPr txBox="1"/>
          <p:nvPr/>
        </p:nvSpPr>
        <p:spPr>
          <a:xfrm>
            <a:off x="323528" y="2852936"/>
            <a:ext cx="110684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HV DISTRIBUTION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0" name="CasellaDiTesto 21"/>
          <p:cNvSpPr txBox="1"/>
          <p:nvPr/>
        </p:nvSpPr>
        <p:spPr>
          <a:xfrm>
            <a:off x="1043608" y="5502629"/>
            <a:ext cx="20522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READ-OUT ELECTRONICS MODULES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4" name="CasellaDiTesto 21"/>
          <p:cNvSpPr txBox="1"/>
          <p:nvPr/>
        </p:nvSpPr>
        <p:spPr>
          <a:xfrm>
            <a:off x="6444208" y="1988840"/>
            <a:ext cx="174619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CABLE SUPPORT STRUCTURE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8" name="CasellaDiTesto 21"/>
          <p:cNvSpPr txBox="1"/>
          <p:nvPr/>
        </p:nvSpPr>
        <p:spPr>
          <a:xfrm>
            <a:off x="5350416" y="1556792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STRAW MODULES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44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45" name="Picture 16" descr="pand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5"/>
          <p:cNvSpPr txBox="1"/>
          <p:nvPr/>
        </p:nvSpPr>
        <p:spPr>
          <a:xfrm>
            <a:off x="3841086" y="5578207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224264" y="1803013"/>
            <a:ext cx="571872" cy="24180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9512" y="332656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395536" y="548680"/>
            <a:ext cx="403244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The general design and the main components location;</a:t>
            </a:r>
          </a:p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preliminary 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mechanical solutions to support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and manage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the different components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43876" y="5890232"/>
            <a:ext cx="4832580" cy="4001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All the detailed solutions  are still to develop waiting the definition of the   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electronic components.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2040" y="6248345"/>
            <a:ext cx="396044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and Krakow. </a:t>
            </a:r>
          </a:p>
        </p:txBody>
      </p:sp>
    </p:spTree>
    <p:extLst>
      <p:ext uri="{BB962C8B-B14F-4D97-AF65-F5344CB8AC3E}">
        <p14:creationId xmlns:p14="http://schemas.microsoft.com/office/powerpoint/2010/main" val="6561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4" grpId="0" animBg="1"/>
      <p:bldP spid="38" grpId="0" animBg="1"/>
      <p:bldP spid="22" grpId="0" animBg="1"/>
      <p:bldP spid="29" grpId="0" animBg="1"/>
      <p:bldP spid="20" grpId="0" animBg="1"/>
      <p:bldP spid="3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PANDA October_2013\ST_TRACKER DETECTOR\Straws Modules Integration Attempts-December_2012\Electronics System\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18878" b="17361"/>
          <a:stretch/>
        </p:blipFill>
        <p:spPr bwMode="auto">
          <a:xfrm>
            <a:off x="1010754" y="612907"/>
            <a:ext cx="7128792" cy="58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8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dario\Desktop\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6607"/>
            <a:ext cx="2906079" cy="32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21"/>
          <p:cNvSpPr txBox="1"/>
          <p:nvPr/>
        </p:nvSpPr>
        <p:spPr>
          <a:xfrm>
            <a:off x="5220072" y="2276872"/>
            <a:ext cx="223224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KEL 20 PAIRS CONNECTOR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smtClean="0">
                <a:solidFill>
                  <a:srgbClr val="FF0000"/>
                </a:solidFill>
              </a:rPr>
              <a:t>  (Staggered one respect to the other)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3" name="CasellaDiTesto 21"/>
          <p:cNvSpPr txBox="1"/>
          <p:nvPr/>
        </p:nvSpPr>
        <p:spPr>
          <a:xfrm>
            <a:off x="4103948" y="1124744"/>
            <a:ext cx="165618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STAGGERED FLAT CABLES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35896" y="1370965"/>
            <a:ext cx="720080" cy="140996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2771800" y="1247855"/>
            <a:ext cx="1332148" cy="95700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75150" y="2676982"/>
            <a:ext cx="860946" cy="18321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364088" y="2687258"/>
            <a:ext cx="288032" cy="174985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7"/>
          <p:cNvSpPr/>
          <p:nvPr/>
        </p:nvSpPr>
        <p:spPr>
          <a:xfrm>
            <a:off x="2483768" y="44623"/>
            <a:ext cx="4032448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STRAW TRACKER ELECTRONICS INTEGRATION.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6804248" y="3496607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260648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323528" y="476900"/>
            <a:ext cx="4608512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…… PRELIMINARY INTEGRATION IDEA OF READ-OUT MODULES …….</a:t>
            </a:r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3344714" y="3747800"/>
            <a:ext cx="5259734" cy="178510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THE GOAL IS TO DEFINE ALL THE  COMPONENTS AND TO  REALIZE  A 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SIGNIFICANT  PROTOTYPE.</a:t>
            </a:r>
          </a:p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171450" indent="-171450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DUE THE VERY HIGH DENSITY OF THE COMPONENTS, IT’S FUNDAMENTAL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TO  CHECK ALL THE ASPECTS :</a:t>
            </a:r>
          </a:p>
          <a:p>
            <a:pPr marL="171450" indent="-171450">
              <a:buFontTx/>
              <a:buChar char="-"/>
            </a:pPr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628650" lvl="1" indent="-171450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COMPONENTS ASSEMBLING</a:t>
            </a:r>
          </a:p>
          <a:p>
            <a:pPr marL="628650" lvl="1" indent="-171450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FLAT MANAGEMENT AND ROUTING</a:t>
            </a:r>
          </a:p>
          <a:p>
            <a:pPr marL="628650" lvl="1" indent="-171450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MANAGEMENT OF THE SERVICE SUPPORT FRAME</a:t>
            </a:r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3136" y="5445224"/>
            <a:ext cx="391135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 and  Krakow. </a:t>
            </a:r>
          </a:p>
        </p:txBody>
      </p:sp>
    </p:spTree>
    <p:extLst>
      <p:ext uri="{BB962C8B-B14F-4D97-AF65-F5344CB8AC3E}">
        <p14:creationId xmlns:p14="http://schemas.microsoft.com/office/powerpoint/2010/main" val="6012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ario Orecchini\Desktop\g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72511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/>
          <p:nvPr/>
        </p:nvSpPr>
        <p:spPr>
          <a:xfrm>
            <a:off x="2641146" y="44623"/>
            <a:ext cx="4032448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STRAW TRACKER GAS SYSYTEM INTEGRATION.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8" name="Straight Arrow Connector 5"/>
          <p:cNvCxnSpPr/>
          <p:nvPr/>
        </p:nvCxnSpPr>
        <p:spPr>
          <a:xfrm flipH="1">
            <a:off x="3131840" y="1226949"/>
            <a:ext cx="1008112" cy="15539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21"/>
          <p:cNvSpPr txBox="1"/>
          <p:nvPr/>
        </p:nvSpPr>
        <p:spPr>
          <a:xfrm>
            <a:off x="3923928" y="980728"/>
            <a:ext cx="129614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GAS PIPES  GUIDE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11"/>
          <p:cNvCxnSpPr/>
          <p:nvPr/>
        </p:nvCxnSpPr>
        <p:spPr>
          <a:xfrm flipH="1">
            <a:off x="5220072" y="1625223"/>
            <a:ext cx="504056" cy="209180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21"/>
          <p:cNvSpPr txBox="1"/>
          <p:nvPr/>
        </p:nvSpPr>
        <p:spPr>
          <a:xfrm>
            <a:off x="5580112" y="1379002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STRAW MODULES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4"/>
          <p:cNvCxnSpPr/>
          <p:nvPr/>
        </p:nvCxnSpPr>
        <p:spPr>
          <a:xfrm flipH="1">
            <a:off x="6984268" y="2687366"/>
            <a:ext cx="540060" cy="7668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6"/>
          <p:cNvCxnSpPr/>
          <p:nvPr/>
        </p:nvCxnSpPr>
        <p:spPr>
          <a:xfrm flipV="1">
            <a:off x="2987824" y="3573016"/>
            <a:ext cx="792088" cy="21758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1"/>
          <p:cNvSpPr txBox="1"/>
          <p:nvPr/>
        </p:nvSpPr>
        <p:spPr>
          <a:xfrm>
            <a:off x="7380312" y="2441145"/>
            <a:ext cx="129614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SUPPORT END-PLATE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5" name="CasellaDiTesto 21"/>
          <p:cNvSpPr txBox="1"/>
          <p:nvPr/>
        </p:nvSpPr>
        <p:spPr>
          <a:xfrm>
            <a:off x="2439892" y="5748850"/>
            <a:ext cx="155604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GAS  MANIFOLD  SYSTEM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4811641" y="5303530"/>
            <a:ext cx="4032448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THE GOAL IS TO DEFINE THE  CONCEPTS AND THE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COMPONENTS THAT ALLOW THE REALIZATION OF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A SIGNIFICANT PROTOTYPE.</a:t>
            </a:r>
          </a:p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525022" y="3069492"/>
            <a:ext cx="626469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05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 IN A DEDICATED TALK VINCENZO LUCHERINI WILL SHOW YOU MORE IN DETAILS </a:t>
            </a:r>
          </a:p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          THE GAS SYSTEM IDEA DEVELOPED IN FRASCATI………………</a:t>
            </a:r>
          </a:p>
          <a:p>
            <a:endParaRPr lang="en-US" sz="1050" b="1" i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5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260648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17" name="TextBox 3"/>
          <p:cNvSpPr txBox="1"/>
          <p:nvPr/>
        </p:nvSpPr>
        <p:spPr>
          <a:xfrm>
            <a:off x="323528" y="476900"/>
            <a:ext cx="3960440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PRELIMINARY INTEGRATION IDEA OF THE SYSYTEM.</a:t>
            </a:r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4572000" y="5087506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6098812"/>
            <a:ext cx="391135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 and  Krakow. </a:t>
            </a:r>
          </a:p>
        </p:txBody>
      </p:sp>
    </p:spTree>
    <p:extLst>
      <p:ext uri="{BB962C8B-B14F-4D97-AF65-F5344CB8AC3E}">
        <p14:creationId xmlns:p14="http://schemas.microsoft.com/office/powerpoint/2010/main" val="5162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16" grpId="0" animBg="1"/>
      <p:bldP spid="17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io\Desktop\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3951"/>
            <a:ext cx="8136904" cy="588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Rettangolo 1058"/>
          <p:cNvSpPr/>
          <p:nvPr/>
        </p:nvSpPr>
        <p:spPr>
          <a:xfrm>
            <a:off x="1633236" y="4545572"/>
            <a:ext cx="1049190" cy="56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03653" y="912995"/>
            <a:ext cx="79593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EMC_BW</a:t>
            </a:r>
          </a:p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Limit</a:t>
            </a:r>
          </a:p>
        </p:txBody>
      </p:sp>
      <p:sp>
        <p:nvSpPr>
          <p:cNvPr id="28" name="CasellaDiTesto 21"/>
          <p:cNvSpPr txBox="1"/>
          <p:nvPr/>
        </p:nvSpPr>
        <p:spPr>
          <a:xfrm>
            <a:off x="4188361" y="2909951"/>
            <a:ext cx="1620411" cy="2308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TUBE LENGTH: 1400mm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ectangle 3"/>
          <p:cNvSpPr/>
          <p:nvPr/>
        </p:nvSpPr>
        <p:spPr>
          <a:xfrm>
            <a:off x="2706916" y="44623"/>
            <a:ext cx="3871622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STRAW-TUBES TRACKER : General layout.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CasellaDiTesto 21"/>
          <p:cNvSpPr txBox="1"/>
          <p:nvPr/>
        </p:nvSpPr>
        <p:spPr>
          <a:xfrm>
            <a:off x="3734753" y="3175605"/>
            <a:ext cx="419365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380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CasellaDiTesto 21"/>
          <p:cNvSpPr txBox="1"/>
          <p:nvPr/>
        </p:nvSpPr>
        <p:spPr>
          <a:xfrm>
            <a:off x="5796136" y="3172376"/>
            <a:ext cx="48903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1020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CasellaDiTesto 21"/>
          <p:cNvSpPr txBox="1"/>
          <p:nvPr/>
        </p:nvSpPr>
        <p:spPr>
          <a:xfrm>
            <a:off x="3683707" y="5582204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CasellaDiTesto 21"/>
          <p:cNvSpPr txBox="1"/>
          <p:nvPr/>
        </p:nvSpPr>
        <p:spPr>
          <a:xfrm>
            <a:off x="6619682" y="5619551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CasellaDiTesto 21"/>
          <p:cNvSpPr txBox="1"/>
          <p:nvPr/>
        </p:nvSpPr>
        <p:spPr>
          <a:xfrm>
            <a:off x="1889959" y="5779040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444649" y="5651605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7698813" y="5790950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3016714" y="5662142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2751670" y="5778761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3599810" y="5931161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21"/>
          <p:cNvSpPr txBox="1"/>
          <p:nvPr/>
        </p:nvSpPr>
        <p:spPr>
          <a:xfrm>
            <a:off x="8607327" y="5725468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6134949" y="5935649"/>
            <a:ext cx="234045" cy="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/>
          <p:cNvSpPr/>
          <p:nvPr/>
        </p:nvSpPr>
        <p:spPr>
          <a:xfrm>
            <a:off x="6323129" y="6084073"/>
            <a:ext cx="234045" cy="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2825880" y="6089374"/>
            <a:ext cx="234045" cy="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>
            <a:off x="5169243" y="1070707"/>
            <a:ext cx="234045" cy="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5179138" y="1217169"/>
            <a:ext cx="234045" cy="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21"/>
          <p:cNvSpPr txBox="1"/>
          <p:nvPr/>
        </p:nvSpPr>
        <p:spPr>
          <a:xfrm>
            <a:off x="4992638" y="976998"/>
            <a:ext cx="489032" cy="230832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1500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CasellaDiTesto 21"/>
          <p:cNvSpPr txBox="1"/>
          <p:nvPr/>
        </p:nvSpPr>
        <p:spPr>
          <a:xfrm>
            <a:off x="5001085" y="1255122"/>
            <a:ext cx="48903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1460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>
            <a:off x="6946106" y="5747391"/>
            <a:ext cx="41385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 flipV="1">
            <a:off x="2218541" y="5880505"/>
            <a:ext cx="518188" cy="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H="1">
            <a:off x="3240972" y="5759561"/>
            <a:ext cx="4430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 flipH="1">
            <a:off x="2923869" y="5881972"/>
            <a:ext cx="3615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21"/>
          <p:cNvSpPr txBox="1"/>
          <p:nvPr/>
        </p:nvSpPr>
        <p:spPr>
          <a:xfrm>
            <a:off x="3179806" y="856811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2843189" y="889457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6" name="Connettore 2 65"/>
          <p:cNvCxnSpPr/>
          <p:nvPr/>
        </p:nvCxnSpPr>
        <p:spPr>
          <a:xfrm flipH="1">
            <a:off x="2717678" y="986563"/>
            <a:ext cx="4696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tangolo 73"/>
          <p:cNvSpPr/>
          <p:nvPr/>
        </p:nvSpPr>
        <p:spPr>
          <a:xfrm>
            <a:off x="2109859" y="4877508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/>
          <p:cNvSpPr/>
          <p:nvPr/>
        </p:nvSpPr>
        <p:spPr>
          <a:xfrm>
            <a:off x="1705260" y="4013698"/>
            <a:ext cx="865924" cy="273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ettangolo 76"/>
          <p:cNvSpPr/>
          <p:nvPr/>
        </p:nvSpPr>
        <p:spPr>
          <a:xfrm>
            <a:off x="949789" y="4923954"/>
            <a:ext cx="158510" cy="8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21"/>
          <p:cNvSpPr txBox="1"/>
          <p:nvPr/>
        </p:nvSpPr>
        <p:spPr>
          <a:xfrm>
            <a:off x="540836" y="4881151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9" name="Connettore 2 78"/>
          <p:cNvCxnSpPr/>
          <p:nvPr/>
        </p:nvCxnSpPr>
        <p:spPr>
          <a:xfrm>
            <a:off x="873394" y="5034596"/>
            <a:ext cx="2877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ccia a destra 79"/>
          <p:cNvSpPr/>
          <p:nvPr/>
        </p:nvSpPr>
        <p:spPr>
          <a:xfrm>
            <a:off x="752006" y="625707"/>
            <a:ext cx="375188" cy="351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82"/>
          <p:cNvSpPr/>
          <p:nvPr/>
        </p:nvSpPr>
        <p:spPr>
          <a:xfrm>
            <a:off x="1216768" y="643952"/>
            <a:ext cx="1490147" cy="28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/>
          <p:cNvSpPr/>
          <p:nvPr/>
        </p:nvSpPr>
        <p:spPr>
          <a:xfrm>
            <a:off x="1335885" y="935026"/>
            <a:ext cx="296337" cy="220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/>
          <p:cNvSpPr/>
          <p:nvPr/>
        </p:nvSpPr>
        <p:spPr>
          <a:xfrm>
            <a:off x="8320527" y="2909951"/>
            <a:ext cx="296337" cy="220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/>
          <p:cNvSpPr/>
          <p:nvPr/>
        </p:nvSpPr>
        <p:spPr>
          <a:xfrm>
            <a:off x="7955377" y="5017022"/>
            <a:ext cx="227440" cy="11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7" name="Connettore 1 86"/>
          <p:cNvCxnSpPr/>
          <p:nvPr/>
        </p:nvCxnSpPr>
        <p:spPr>
          <a:xfrm>
            <a:off x="2725965" y="5450118"/>
            <a:ext cx="0" cy="678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2921000" y="5342168"/>
            <a:ext cx="1815" cy="6141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94"/>
          <p:cNvCxnSpPr/>
          <p:nvPr/>
        </p:nvCxnSpPr>
        <p:spPr>
          <a:xfrm>
            <a:off x="7357935" y="2986361"/>
            <a:ext cx="0" cy="2813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3233254" y="3027258"/>
            <a:ext cx="0" cy="2796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1 98"/>
          <p:cNvCxnSpPr/>
          <p:nvPr/>
        </p:nvCxnSpPr>
        <p:spPr>
          <a:xfrm>
            <a:off x="4618265" y="3174752"/>
            <a:ext cx="0" cy="3134568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00"/>
          <p:cNvCxnSpPr/>
          <p:nvPr/>
        </p:nvCxnSpPr>
        <p:spPr>
          <a:xfrm flipH="1">
            <a:off x="4618265" y="487265"/>
            <a:ext cx="388" cy="2422686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1 102"/>
          <p:cNvCxnSpPr/>
          <p:nvPr/>
        </p:nvCxnSpPr>
        <p:spPr>
          <a:xfrm>
            <a:off x="2674454" y="927367"/>
            <a:ext cx="0" cy="2673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1 103"/>
          <p:cNvCxnSpPr/>
          <p:nvPr/>
        </p:nvCxnSpPr>
        <p:spPr>
          <a:xfrm>
            <a:off x="2725965" y="935026"/>
            <a:ext cx="0" cy="501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1 107"/>
          <p:cNvCxnSpPr/>
          <p:nvPr/>
        </p:nvCxnSpPr>
        <p:spPr>
          <a:xfrm>
            <a:off x="7672434" y="1263062"/>
            <a:ext cx="0" cy="196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1 109"/>
          <p:cNvCxnSpPr/>
          <p:nvPr/>
        </p:nvCxnSpPr>
        <p:spPr>
          <a:xfrm>
            <a:off x="2922815" y="1259050"/>
            <a:ext cx="0" cy="196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1 110"/>
          <p:cNvCxnSpPr/>
          <p:nvPr/>
        </p:nvCxnSpPr>
        <p:spPr>
          <a:xfrm>
            <a:off x="7870450" y="790326"/>
            <a:ext cx="1" cy="6700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ttore 2 116"/>
          <p:cNvCxnSpPr/>
          <p:nvPr/>
        </p:nvCxnSpPr>
        <p:spPr>
          <a:xfrm flipH="1">
            <a:off x="2727815" y="1159231"/>
            <a:ext cx="22677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2 118"/>
          <p:cNvCxnSpPr/>
          <p:nvPr/>
        </p:nvCxnSpPr>
        <p:spPr>
          <a:xfrm>
            <a:off x="5483866" y="1161250"/>
            <a:ext cx="239194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/>
          <p:cNvCxnSpPr/>
          <p:nvPr/>
        </p:nvCxnSpPr>
        <p:spPr>
          <a:xfrm flipV="1">
            <a:off x="5488731" y="1304957"/>
            <a:ext cx="217961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2 126"/>
          <p:cNvCxnSpPr/>
          <p:nvPr/>
        </p:nvCxnSpPr>
        <p:spPr>
          <a:xfrm flipH="1">
            <a:off x="2928061" y="1304957"/>
            <a:ext cx="20716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5"/>
          <p:cNvCxnSpPr/>
          <p:nvPr/>
        </p:nvCxnSpPr>
        <p:spPr>
          <a:xfrm flipH="1">
            <a:off x="3228985" y="3107699"/>
            <a:ext cx="9604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65"/>
          <p:cNvCxnSpPr/>
          <p:nvPr/>
        </p:nvCxnSpPr>
        <p:spPr>
          <a:xfrm>
            <a:off x="2466402" y="987960"/>
            <a:ext cx="21602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65"/>
          <p:cNvCxnSpPr/>
          <p:nvPr/>
        </p:nvCxnSpPr>
        <p:spPr>
          <a:xfrm>
            <a:off x="5814182" y="3107342"/>
            <a:ext cx="155637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ccia a destra 79"/>
          <p:cNvSpPr/>
          <p:nvPr/>
        </p:nvSpPr>
        <p:spPr>
          <a:xfrm rot="10800000">
            <a:off x="8480904" y="1447425"/>
            <a:ext cx="432048" cy="37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8424495" y="2060330"/>
            <a:ext cx="94149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GEM Forward</a:t>
            </a:r>
          </a:p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Limit</a:t>
            </a:r>
          </a:p>
        </p:txBody>
      </p:sp>
      <p:cxnSp>
        <p:nvCxnSpPr>
          <p:cNvPr id="89" name="Connettore 2 126"/>
          <p:cNvCxnSpPr/>
          <p:nvPr/>
        </p:nvCxnSpPr>
        <p:spPr>
          <a:xfrm flipH="1">
            <a:off x="1147246" y="643088"/>
            <a:ext cx="16356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89"/>
          <p:cNvCxnSpPr/>
          <p:nvPr/>
        </p:nvCxnSpPr>
        <p:spPr>
          <a:xfrm>
            <a:off x="1140185" y="540834"/>
            <a:ext cx="18424" cy="5871762"/>
          </a:xfrm>
          <a:prstGeom prst="line">
            <a:avLst/>
          </a:prstGeom>
          <a:ln w="19050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sellaDiTesto 21"/>
          <p:cNvSpPr txBox="1"/>
          <p:nvPr/>
        </p:nvSpPr>
        <p:spPr>
          <a:xfrm>
            <a:off x="2786467" y="476255"/>
            <a:ext cx="417381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560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6" name="Connettore 2 65"/>
          <p:cNvCxnSpPr/>
          <p:nvPr/>
        </p:nvCxnSpPr>
        <p:spPr>
          <a:xfrm>
            <a:off x="3203848" y="643002"/>
            <a:ext cx="141441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126"/>
          <p:cNvCxnSpPr/>
          <p:nvPr/>
        </p:nvCxnSpPr>
        <p:spPr>
          <a:xfrm flipH="1">
            <a:off x="4621469" y="637380"/>
            <a:ext cx="16295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sellaDiTesto 21"/>
          <p:cNvSpPr txBox="1"/>
          <p:nvPr/>
        </p:nvSpPr>
        <p:spPr>
          <a:xfrm>
            <a:off x="6228184" y="467961"/>
            <a:ext cx="440431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1150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2" name="Connettore 1 89"/>
          <p:cNvCxnSpPr/>
          <p:nvPr/>
        </p:nvCxnSpPr>
        <p:spPr>
          <a:xfrm flipH="1">
            <a:off x="8449815" y="487265"/>
            <a:ext cx="8000" cy="5950520"/>
          </a:xfrm>
          <a:prstGeom prst="line">
            <a:avLst/>
          </a:prstGeom>
          <a:ln w="19050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24"/>
          <p:cNvCxnSpPr/>
          <p:nvPr/>
        </p:nvCxnSpPr>
        <p:spPr>
          <a:xfrm>
            <a:off x="6668615" y="643952"/>
            <a:ext cx="1785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65"/>
          <p:cNvCxnSpPr/>
          <p:nvPr/>
        </p:nvCxnSpPr>
        <p:spPr>
          <a:xfrm flipH="1">
            <a:off x="2722344" y="6031591"/>
            <a:ext cx="72583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54"/>
          <p:cNvCxnSpPr/>
          <p:nvPr/>
        </p:nvCxnSpPr>
        <p:spPr>
          <a:xfrm flipH="1">
            <a:off x="3228950" y="3322707"/>
            <a:ext cx="494474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5"/>
          <p:cNvCxnSpPr/>
          <p:nvPr/>
        </p:nvCxnSpPr>
        <p:spPr>
          <a:xfrm>
            <a:off x="6288510" y="3323507"/>
            <a:ext cx="106566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65"/>
          <p:cNvCxnSpPr/>
          <p:nvPr/>
        </p:nvCxnSpPr>
        <p:spPr>
          <a:xfrm flipH="1">
            <a:off x="4627728" y="3326634"/>
            <a:ext cx="117369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53"/>
          <p:cNvCxnSpPr/>
          <p:nvPr/>
        </p:nvCxnSpPr>
        <p:spPr>
          <a:xfrm>
            <a:off x="4161640" y="3326239"/>
            <a:ext cx="455239" cy="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53"/>
          <p:cNvCxnSpPr/>
          <p:nvPr/>
        </p:nvCxnSpPr>
        <p:spPr>
          <a:xfrm>
            <a:off x="3851974" y="6030091"/>
            <a:ext cx="76139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53"/>
          <p:cNvCxnSpPr/>
          <p:nvPr/>
        </p:nvCxnSpPr>
        <p:spPr>
          <a:xfrm>
            <a:off x="6441759" y="6028141"/>
            <a:ext cx="1446257" cy="2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ttore 2 53"/>
          <p:cNvCxnSpPr/>
          <p:nvPr/>
        </p:nvCxnSpPr>
        <p:spPr>
          <a:xfrm>
            <a:off x="7377658" y="5897087"/>
            <a:ext cx="3048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ttore 2 53"/>
          <p:cNvCxnSpPr/>
          <p:nvPr/>
        </p:nvCxnSpPr>
        <p:spPr>
          <a:xfrm>
            <a:off x="2387866" y="5754853"/>
            <a:ext cx="5350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21"/>
          <p:cNvSpPr txBox="1"/>
          <p:nvPr/>
        </p:nvSpPr>
        <p:spPr>
          <a:xfrm>
            <a:off x="3452159" y="5877350"/>
            <a:ext cx="399761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430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0" name="Connettore 2 65"/>
          <p:cNvCxnSpPr/>
          <p:nvPr/>
        </p:nvCxnSpPr>
        <p:spPr>
          <a:xfrm flipH="1">
            <a:off x="4607384" y="6027911"/>
            <a:ext cx="139528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asellaDiTesto 21"/>
          <p:cNvSpPr txBox="1"/>
          <p:nvPr/>
        </p:nvSpPr>
        <p:spPr>
          <a:xfrm>
            <a:off x="6026387" y="5857468"/>
            <a:ext cx="489829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1070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2" name="Connettore 2 65"/>
          <p:cNvCxnSpPr/>
          <p:nvPr/>
        </p:nvCxnSpPr>
        <p:spPr>
          <a:xfrm flipH="1">
            <a:off x="7865166" y="5891325"/>
            <a:ext cx="73928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2 65"/>
          <p:cNvCxnSpPr/>
          <p:nvPr/>
        </p:nvCxnSpPr>
        <p:spPr>
          <a:xfrm flipH="1">
            <a:off x="7668343" y="5746928"/>
            <a:ext cx="36191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7343813" y="5751569"/>
            <a:ext cx="31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1 123"/>
          <p:cNvCxnSpPr/>
          <p:nvPr/>
        </p:nvCxnSpPr>
        <p:spPr>
          <a:xfrm>
            <a:off x="7675387" y="5900437"/>
            <a:ext cx="2066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1 125"/>
          <p:cNvCxnSpPr/>
          <p:nvPr/>
        </p:nvCxnSpPr>
        <p:spPr>
          <a:xfrm>
            <a:off x="2727094" y="5881618"/>
            <a:ext cx="2066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1 127"/>
          <p:cNvCxnSpPr/>
          <p:nvPr/>
        </p:nvCxnSpPr>
        <p:spPr>
          <a:xfrm>
            <a:off x="2920758" y="5755909"/>
            <a:ext cx="3094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ttore 1 158"/>
          <p:cNvCxnSpPr/>
          <p:nvPr/>
        </p:nvCxnSpPr>
        <p:spPr>
          <a:xfrm>
            <a:off x="1138158" y="5032154"/>
            <a:ext cx="1132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/>
          <p:cNvCxnSpPr/>
          <p:nvPr/>
        </p:nvCxnSpPr>
        <p:spPr>
          <a:xfrm flipV="1">
            <a:off x="2218541" y="5033875"/>
            <a:ext cx="518188" cy="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21"/>
          <p:cNvSpPr txBox="1"/>
          <p:nvPr/>
        </p:nvSpPr>
        <p:spPr>
          <a:xfrm>
            <a:off x="1828432" y="4877508"/>
            <a:ext cx="390109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110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5" name="Connettore 2 174"/>
          <p:cNvCxnSpPr/>
          <p:nvPr/>
        </p:nvCxnSpPr>
        <p:spPr>
          <a:xfrm flipH="1">
            <a:off x="1251445" y="5029274"/>
            <a:ext cx="5711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182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3" name="Connettore 1 182"/>
          <p:cNvCxnSpPr/>
          <p:nvPr/>
        </p:nvCxnSpPr>
        <p:spPr>
          <a:xfrm>
            <a:off x="7672358" y="5332955"/>
            <a:ext cx="0" cy="6598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1 184"/>
          <p:cNvCxnSpPr/>
          <p:nvPr/>
        </p:nvCxnSpPr>
        <p:spPr>
          <a:xfrm>
            <a:off x="7868258" y="5443962"/>
            <a:ext cx="0" cy="6598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89"/>
          <p:cNvCxnSpPr/>
          <p:nvPr/>
        </p:nvCxnSpPr>
        <p:spPr>
          <a:xfrm flipH="1">
            <a:off x="1254527" y="887972"/>
            <a:ext cx="3434" cy="5435607"/>
          </a:xfrm>
          <a:prstGeom prst="line">
            <a:avLst/>
          </a:prstGeom>
          <a:ln w="95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4" name="Rettangolo 1073"/>
          <p:cNvSpPr/>
          <p:nvPr/>
        </p:nvSpPr>
        <p:spPr>
          <a:xfrm>
            <a:off x="7881837" y="5034596"/>
            <a:ext cx="374191" cy="24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0" name="Connettore 1 89"/>
          <p:cNvCxnSpPr/>
          <p:nvPr/>
        </p:nvCxnSpPr>
        <p:spPr>
          <a:xfrm flipH="1">
            <a:off x="8140716" y="739096"/>
            <a:ext cx="3434" cy="4967833"/>
          </a:xfrm>
          <a:prstGeom prst="line">
            <a:avLst/>
          </a:prstGeom>
          <a:ln w="95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ttore 2 65"/>
          <p:cNvCxnSpPr/>
          <p:nvPr/>
        </p:nvCxnSpPr>
        <p:spPr>
          <a:xfrm flipH="1">
            <a:off x="8463463" y="4456569"/>
            <a:ext cx="31023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ttore 1 192"/>
          <p:cNvCxnSpPr/>
          <p:nvPr/>
        </p:nvCxnSpPr>
        <p:spPr>
          <a:xfrm>
            <a:off x="8144150" y="4455728"/>
            <a:ext cx="324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ttore 2 194"/>
          <p:cNvCxnSpPr/>
          <p:nvPr/>
        </p:nvCxnSpPr>
        <p:spPr>
          <a:xfrm>
            <a:off x="7944985" y="4455728"/>
            <a:ext cx="206927" cy="11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CasellaDiTesto 21"/>
          <p:cNvSpPr txBox="1"/>
          <p:nvPr/>
        </p:nvSpPr>
        <p:spPr>
          <a:xfrm>
            <a:off x="8760048" y="4291117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TextBox 13"/>
          <p:cNvSpPr txBox="1"/>
          <p:nvPr/>
        </p:nvSpPr>
        <p:spPr>
          <a:xfrm>
            <a:off x="140085" y="5696392"/>
            <a:ext cx="795939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Free Space</a:t>
            </a:r>
          </a:p>
        </p:txBody>
      </p:sp>
      <p:cxnSp>
        <p:nvCxnSpPr>
          <p:cNvPr id="1079" name="Connettore 2 1078"/>
          <p:cNvCxnSpPr/>
          <p:nvPr/>
        </p:nvCxnSpPr>
        <p:spPr>
          <a:xfrm flipV="1">
            <a:off x="705127" y="5111983"/>
            <a:ext cx="0" cy="584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13"/>
          <p:cNvSpPr txBox="1"/>
          <p:nvPr/>
        </p:nvSpPr>
        <p:spPr>
          <a:xfrm>
            <a:off x="8319036" y="4971940"/>
            <a:ext cx="795939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Free Space</a:t>
            </a:r>
          </a:p>
        </p:txBody>
      </p:sp>
      <p:cxnSp>
        <p:nvCxnSpPr>
          <p:cNvPr id="202" name="Connettore 2 201"/>
          <p:cNvCxnSpPr/>
          <p:nvPr/>
        </p:nvCxnSpPr>
        <p:spPr>
          <a:xfrm flipV="1">
            <a:off x="8877848" y="4521950"/>
            <a:ext cx="0" cy="460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Rettangolo 1081"/>
          <p:cNvSpPr/>
          <p:nvPr/>
        </p:nvSpPr>
        <p:spPr>
          <a:xfrm>
            <a:off x="4638042" y="6103773"/>
            <a:ext cx="3617986" cy="2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6" name="Rettangolo 205"/>
          <p:cNvSpPr/>
          <p:nvPr/>
        </p:nvSpPr>
        <p:spPr>
          <a:xfrm>
            <a:off x="1270266" y="6134605"/>
            <a:ext cx="3328162" cy="2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9" name="CasellaDiTesto 21"/>
          <p:cNvSpPr txBox="1"/>
          <p:nvPr/>
        </p:nvSpPr>
        <p:spPr>
          <a:xfrm>
            <a:off x="7138307" y="724776"/>
            <a:ext cx="32858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40</a:t>
            </a:r>
            <a:endParaRPr lang="en-GB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0" name="Connettore 2 53"/>
          <p:cNvCxnSpPr/>
          <p:nvPr/>
        </p:nvCxnSpPr>
        <p:spPr>
          <a:xfrm>
            <a:off x="7468270" y="906032"/>
            <a:ext cx="41356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nettore 2 65"/>
          <p:cNvCxnSpPr/>
          <p:nvPr/>
        </p:nvCxnSpPr>
        <p:spPr>
          <a:xfrm flipH="1">
            <a:off x="8148378" y="900267"/>
            <a:ext cx="37476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nettore 1 211"/>
          <p:cNvCxnSpPr/>
          <p:nvPr/>
        </p:nvCxnSpPr>
        <p:spPr>
          <a:xfrm flipV="1">
            <a:off x="7879072" y="903579"/>
            <a:ext cx="27720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4422762" y="1828687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IP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0" animBg="1"/>
      <p:bldP spid="14" grpId="0" animBg="1"/>
      <p:bldP spid="28" grpId="0" animBg="1"/>
      <p:bldP spid="32" grpId="0" animBg="1"/>
      <p:bldP spid="33" grpId="0" animBg="1"/>
      <p:bldP spid="39" grpId="0" animBg="1"/>
      <p:bldP spid="40" grpId="0" animBg="1"/>
      <p:bldP spid="41" grpId="0" animBg="1"/>
      <p:bldP spid="2" grpId="0" animBg="1"/>
      <p:bldP spid="43" grpId="0" animBg="1"/>
      <p:bldP spid="44" grpId="0" animBg="1"/>
      <p:bldP spid="45" grpId="0" animBg="1"/>
      <p:bldP spid="46" grpId="0" animBg="1"/>
      <p:bldP spid="4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5" grpId="0" animBg="1"/>
      <p:bldP spid="67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6" grpId="0" animBg="1"/>
      <p:bldP spid="73" grpId="0" animBg="1"/>
      <p:bldP spid="81" grpId="0" animBg="1"/>
      <p:bldP spid="94" grpId="0" animBg="1"/>
      <p:bldP spid="100" grpId="0" animBg="1"/>
      <p:bldP spid="91" grpId="0" animBg="1"/>
      <p:bldP spid="121" grpId="0" animBg="1"/>
      <p:bldP spid="76" grpId="0" animBg="1"/>
      <p:bldP spid="1074" grpId="0" animBg="1"/>
      <p:bldP spid="197" grpId="0" animBg="1"/>
      <p:bldP spid="198" grpId="0" animBg="1"/>
      <p:bldP spid="201" grpId="0" animBg="1"/>
      <p:bldP spid="1082" grpId="0" animBg="1"/>
      <p:bldP spid="206" grpId="0" animBg="1"/>
      <p:bldP spid="209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5"/>
          <p:cNvSpPr txBox="1"/>
          <p:nvPr/>
        </p:nvSpPr>
        <p:spPr>
          <a:xfrm>
            <a:off x="1706567" y="980728"/>
            <a:ext cx="570718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STRAW TUBES TRACKER SUPPORT FRAME: Geometrical survey test………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779738" y="1844824"/>
            <a:ext cx="756084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pPr marL="171450" indent="-171450" algn="just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A series of geometrical tests has been performed  with the help of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the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“LNF  Alignments Service” with a “laser tracker”.</a:t>
            </a:r>
          </a:p>
          <a:p>
            <a:pPr marL="171450" indent="-171450" algn="just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pPr marL="171450" indent="-171450" algn="just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The aim of these tests, was  to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verify fluctuations of values ​​of concentricity between the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“positioning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and support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holes” of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the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straws modules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, realized on the two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end-plate of the support frame.              </a:t>
            </a:r>
          </a:p>
          <a:p>
            <a:pPr marL="171450" indent="-171450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7" name="Picture 16" descr="pand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9738" y="3645024"/>
            <a:ext cx="756084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  <a:p>
            <a:pPr marL="171450" indent="-171450" algn="just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A second series of geometrical tests has been performed to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characterize the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behavior of the “Support Frame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”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under the </a:t>
            </a:r>
            <a:r>
              <a:rPr lang="en-US" sz="1200" i="1" dirty="0">
                <a:solidFill>
                  <a:srgbClr val="0070C0"/>
                </a:solidFill>
                <a:latin typeface="Comic Sans MS"/>
                <a:cs typeface="Comic Sans MS"/>
              </a:rPr>
              <a:t>simulated load transmitted by the </a:t>
            </a:r>
            <a:r>
              <a:rPr lang="en-US" sz="1200" i="1" dirty="0" smtClean="0">
                <a:solidFill>
                  <a:srgbClr val="0070C0"/>
                </a:solidFill>
                <a:latin typeface="Comic Sans MS"/>
                <a:cs typeface="Comic Sans MS"/>
              </a:rPr>
              <a:t>“Straw Modules”, the electronics and the gas system components.              </a:t>
            </a:r>
          </a:p>
          <a:p>
            <a:pPr marL="171450" indent="-171450">
              <a:buFontTx/>
              <a:buChar char="-"/>
            </a:pPr>
            <a:endParaRPr lang="en-US" sz="1200" i="1" dirty="0" smtClean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469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ecchini\Desktop\h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560840" cy="5948279"/>
          </a:xfrm>
          <a:prstGeom prst="rect">
            <a:avLst/>
          </a:prstGeom>
          <a:noFill/>
        </p:spPr>
      </p:pic>
      <p:cxnSp>
        <p:nvCxnSpPr>
          <p:cNvPr id="6" name="Connettore 2 5"/>
          <p:cNvCxnSpPr/>
          <p:nvPr/>
        </p:nvCxnSpPr>
        <p:spPr>
          <a:xfrm flipV="1">
            <a:off x="4953305" y="476672"/>
            <a:ext cx="0" cy="28083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2577041" y="3270807"/>
            <a:ext cx="2376264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2440114" y="2334703"/>
            <a:ext cx="2520280" cy="93610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004048" y="620688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483768" y="1988840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Z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83768" y="3717032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x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2708920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FORWARD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1691680" y="2852936"/>
            <a:ext cx="936104" cy="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555776" y="4797152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BACKWARD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 flipV="1">
            <a:off x="3707904" y="4221088"/>
            <a:ext cx="936104" cy="64807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79512" y="6269250"/>
            <a:ext cx="410445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1)- It has been defined a medium plane detected on the “Backward Plate”.</a:t>
            </a:r>
            <a:endParaRPr lang="en-GB" sz="1000" dirty="0">
              <a:solidFill>
                <a:srgbClr val="FF0000"/>
              </a:solidFill>
            </a:endParaRPr>
          </a:p>
          <a:p>
            <a:r>
              <a:rPr lang="en-GB" sz="1000" dirty="0" smtClean="0">
                <a:solidFill>
                  <a:srgbClr val="FF0000"/>
                </a:solidFill>
              </a:rPr>
              <a:t>2)- Respect to this plane, It has been defined an orthogonal axis (z).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3808" y="44623"/>
            <a:ext cx="3528392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Laser Tracker Survey_1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CasellaDiTesto 9"/>
          <p:cNvSpPr txBox="1"/>
          <p:nvPr/>
        </p:nvSpPr>
        <p:spPr>
          <a:xfrm>
            <a:off x="6012160" y="836712"/>
            <a:ext cx="1728192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AUXILIARY ASSEMBLY FRAME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9" name="Connettore 2 11"/>
          <p:cNvCxnSpPr/>
          <p:nvPr/>
        </p:nvCxnSpPr>
        <p:spPr>
          <a:xfrm>
            <a:off x="6372200" y="1082933"/>
            <a:ext cx="0" cy="65645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1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13"/>
          <p:cNvSpPr/>
          <p:nvPr/>
        </p:nvSpPr>
        <p:spPr>
          <a:xfrm>
            <a:off x="4103949" y="4653136"/>
            <a:ext cx="4860539" cy="15121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</a:p>
          <a:p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 In a first configuration, the “Support Frame” has been mounted in his 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“working position”, attached on the “Central Support Frame” prototype.</a:t>
            </a:r>
          </a:p>
          <a:p>
            <a:endParaRPr lang="en-US" sz="1200" i="1" dirty="0">
              <a:solidFill>
                <a:srgbClr val="0070C0"/>
              </a:solidFill>
              <a:ea typeface="ＭＳ Ｐゴシック" pitchFamily="-72" charset="-128"/>
            </a:endParaRPr>
          </a:p>
          <a:p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- In this way we can check all the stresses that the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frame should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have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suffered due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to its handling and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the adaptation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to the </a:t>
            </a:r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</a:endParaRP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geometry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of the support frame</a:t>
            </a:r>
            <a:endParaRPr lang="en-US" sz="1200" dirty="0">
              <a:solidFill>
                <a:srgbClr val="0070C0"/>
              </a:solidFill>
            </a:endParaRPr>
          </a:p>
          <a:p>
            <a:pPr algn="ctr"/>
            <a:endParaRPr lang="en-US" sz="800" i="1" dirty="0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6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  <p:bldP spid="22" grpId="0" animBg="1"/>
      <p:bldP spid="16" grpId="0" animBg="1"/>
      <p:bldP spid="18" grpId="0" animBg="1"/>
      <p:bldP spid="20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recchini\Desktop\l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4722"/>
            <a:ext cx="5523311" cy="5760640"/>
          </a:xfrm>
          <a:prstGeom prst="rect">
            <a:avLst/>
          </a:prstGeom>
          <a:noFill/>
        </p:spPr>
      </p:pic>
      <p:sp>
        <p:nvSpPr>
          <p:cNvPr id="3" name="CasellaDiTesto 15"/>
          <p:cNvSpPr txBox="1"/>
          <p:nvPr/>
        </p:nvSpPr>
        <p:spPr>
          <a:xfrm>
            <a:off x="1835080" y="5877272"/>
            <a:ext cx="5112568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- It has been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given a reference </a:t>
            </a:r>
            <a:r>
              <a:rPr lang="en-US" sz="1000" dirty="0" smtClean="0">
                <a:solidFill>
                  <a:srgbClr val="FF0000"/>
                </a:solidFill>
              </a:rPr>
              <a:t>numbering to the “Straw modules Support Holes.</a:t>
            </a:r>
          </a:p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     - B1 – B2 – B……….. for the “Backward Plate”.</a:t>
            </a:r>
          </a:p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     - F1 – F2 – F………….for the “Forward Plate”.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67738" y="5866620"/>
            <a:ext cx="56472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21"/>
          <p:cNvSpPr txBox="1"/>
          <p:nvPr/>
        </p:nvSpPr>
        <p:spPr>
          <a:xfrm>
            <a:off x="415610" y="4336067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BACKWARD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7" name="Connettore 2 22"/>
          <p:cNvCxnSpPr/>
          <p:nvPr/>
        </p:nvCxnSpPr>
        <p:spPr>
          <a:xfrm flipV="1">
            <a:off x="1567738" y="3883114"/>
            <a:ext cx="1420086" cy="52496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5"/>
          <p:cNvCxnSpPr/>
          <p:nvPr/>
        </p:nvCxnSpPr>
        <p:spPr>
          <a:xfrm flipV="1">
            <a:off x="4430684" y="429283"/>
            <a:ext cx="0" cy="25935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8"/>
          <p:cNvCxnSpPr/>
          <p:nvPr/>
        </p:nvCxnSpPr>
        <p:spPr>
          <a:xfrm flipH="1">
            <a:off x="1637607" y="3022854"/>
            <a:ext cx="2793077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2"/>
          <p:cNvSpPr/>
          <p:nvPr/>
        </p:nvSpPr>
        <p:spPr>
          <a:xfrm>
            <a:off x="4097961" y="443141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3" name="Rettangolo 14"/>
          <p:cNvSpPr/>
          <p:nvPr/>
        </p:nvSpPr>
        <p:spPr>
          <a:xfrm>
            <a:off x="1777186" y="3073973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x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3808" y="44623"/>
            <a:ext cx="3528392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Tracker Laser Survey_1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CasellaDiTesto 9"/>
          <p:cNvSpPr txBox="1"/>
          <p:nvPr/>
        </p:nvSpPr>
        <p:spPr>
          <a:xfrm>
            <a:off x="4716016" y="1739389"/>
            <a:ext cx="1728192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AUXILIARY ASSEMBLY FRAME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5" name="Connettore 2 11"/>
          <p:cNvCxnSpPr/>
          <p:nvPr/>
        </p:nvCxnSpPr>
        <p:spPr>
          <a:xfrm flipV="1">
            <a:off x="5868144" y="878523"/>
            <a:ext cx="0" cy="86086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17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6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1"/>
          <p:cNvSpPr txBox="1"/>
          <p:nvPr/>
        </p:nvSpPr>
        <p:spPr>
          <a:xfrm>
            <a:off x="7524328" y="4788441"/>
            <a:ext cx="11521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“X”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-0,23mm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-0,49mm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-0,38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13" name="CasellaDiTesto 21"/>
          <p:cNvSpPr txBox="1"/>
          <p:nvPr/>
        </p:nvSpPr>
        <p:spPr>
          <a:xfrm>
            <a:off x="7020272" y="3861048"/>
            <a:ext cx="1167993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“Y”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-0,54mm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-0,76mm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-0,65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14" name="CasellaDiTesto 21"/>
          <p:cNvSpPr txBox="1"/>
          <p:nvPr/>
        </p:nvSpPr>
        <p:spPr>
          <a:xfrm>
            <a:off x="6732240" y="2996952"/>
            <a:ext cx="122413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“Z”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 0,04mm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-0,20mm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-0,07</a:t>
            </a:r>
            <a:endParaRPr lang="en-GB" sz="1000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V="1">
            <a:off x="4446738" y="6383569"/>
            <a:ext cx="0" cy="357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C:\Users\Dario Orecchini\Desktop\Immag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052"/>
            <a:ext cx="6336704" cy="59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ttore 2 21"/>
          <p:cNvCxnSpPr/>
          <p:nvPr/>
        </p:nvCxnSpPr>
        <p:spPr>
          <a:xfrm flipV="1">
            <a:off x="5210797" y="6375331"/>
            <a:ext cx="0" cy="2755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5958381" y="6375331"/>
            <a:ext cx="0" cy="146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5958381" y="6521352"/>
            <a:ext cx="845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V="1">
            <a:off x="6804248" y="3704838"/>
            <a:ext cx="0" cy="2816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7236296" y="4568934"/>
            <a:ext cx="0" cy="20819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5210797" y="6650897"/>
            <a:ext cx="20254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4446738" y="6741368"/>
            <a:ext cx="32936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flipV="1">
            <a:off x="7740352" y="5496327"/>
            <a:ext cx="0" cy="1245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8"/>
          <p:cNvSpPr/>
          <p:nvPr/>
        </p:nvSpPr>
        <p:spPr>
          <a:xfrm>
            <a:off x="2339753" y="44623"/>
            <a:ext cx="4176464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Tracker Laser Survey_1 Results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ANDA July_2013\ST_ TRACKER Support Frame SURVEY\2_Survey Support Frame On the Granite Table\Assemb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6120680" cy="51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5"/>
          <p:cNvCxnSpPr/>
          <p:nvPr/>
        </p:nvCxnSpPr>
        <p:spPr>
          <a:xfrm flipV="1">
            <a:off x="4644008" y="692696"/>
            <a:ext cx="0" cy="194595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8"/>
          <p:cNvCxnSpPr/>
          <p:nvPr/>
        </p:nvCxnSpPr>
        <p:spPr>
          <a:xfrm flipH="1">
            <a:off x="2728452" y="2638646"/>
            <a:ext cx="1915556" cy="23728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10"/>
          <p:cNvCxnSpPr/>
          <p:nvPr/>
        </p:nvCxnSpPr>
        <p:spPr>
          <a:xfrm flipH="1" flipV="1">
            <a:off x="1814052" y="1585452"/>
            <a:ext cx="2829956" cy="105319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12"/>
          <p:cNvSpPr/>
          <p:nvPr/>
        </p:nvSpPr>
        <p:spPr>
          <a:xfrm>
            <a:off x="4680012" y="897818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Rettangolo 13"/>
          <p:cNvSpPr/>
          <p:nvPr/>
        </p:nvSpPr>
        <p:spPr>
          <a:xfrm>
            <a:off x="2051720" y="1374600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Z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Rettangolo 14"/>
          <p:cNvSpPr/>
          <p:nvPr/>
        </p:nvSpPr>
        <p:spPr>
          <a:xfrm>
            <a:off x="2963061" y="2875935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x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1" name="CasellaDiTesto 9"/>
          <p:cNvSpPr txBox="1"/>
          <p:nvPr/>
        </p:nvSpPr>
        <p:spPr>
          <a:xfrm>
            <a:off x="323528" y="1844824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FORWARD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1475656" y="1981705"/>
            <a:ext cx="792088" cy="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21"/>
          <p:cNvSpPr txBox="1"/>
          <p:nvPr/>
        </p:nvSpPr>
        <p:spPr>
          <a:xfrm>
            <a:off x="7740352" y="2047483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BACKWARD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4" name="Connettore 2 22"/>
          <p:cNvCxnSpPr/>
          <p:nvPr/>
        </p:nvCxnSpPr>
        <p:spPr>
          <a:xfrm flipH="1">
            <a:off x="7020272" y="2177877"/>
            <a:ext cx="720081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843808" y="44623"/>
            <a:ext cx="3600400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Laser Tracker Survey_2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44008" y="2638646"/>
            <a:ext cx="2160240" cy="79035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9"/>
          <p:cNvSpPr txBox="1"/>
          <p:nvPr/>
        </p:nvSpPr>
        <p:spPr>
          <a:xfrm>
            <a:off x="539552" y="2968848"/>
            <a:ext cx="108850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GRANITE TABLE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7" name="Connettore 2 11"/>
          <p:cNvCxnSpPr/>
          <p:nvPr/>
        </p:nvCxnSpPr>
        <p:spPr>
          <a:xfrm flipV="1">
            <a:off x="1628056" y="3105729"/>
            <a:ext cx="792088" cy="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15516" y="484913"/>
            <a:ext cx="410445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1)- It has been defined a medium plane detected on the “Backward Plate”.</a:t>
            </a:r>
            <a:endParaRPr lang="en-GB" sz="1000" dirty="0">
              <a:solidFill>
                <a:srgbClr val="FF0000"/>
              </a:solidFill>
            </a:endParaRPr>
          </a:p>
          <a:p>
            <a:r>
              <a:rPr lang="en-GB" sz="1000" dirty="0" smtClean="0">
                <a:solidFill>
                  <a:srgbClr val="FF0000"/>
                </a:solidFill>
              </a:rPr>
              <a:t>2)- Respect to this plane, It has been defined an orthogonal axis (z).</a:t>
            </a:r>
          </a:p>
        </p:txBody>
      </p:sp>
      <p:sp>
        <p:nvSpPr>
          <p:cNvPr id="20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1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13"/>
          <p:cNvSpPr/>
          <p:nvPr/>
        </p:nvSpPr>
        <p:spPr>
          <a:xfrm>
            <a:off x="323528" y="4693206"/>
            <a:ext cx="5112568" cy="20481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800" i="1" dirty="0" smtClean="0">
                <a:solidFill>
                  <a:srgbClr val="FFFFFF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</a:p>
          <a:p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-In a second configuration, the “Support Frame” has been placed on a granite table, avoiding to give it any possible distortions.</a:t>
            </a:r>
          </a:p>
          <a:p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This configuration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is necessary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to obtain a 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comparison with the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results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of the survey of the previous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configuration.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A first goal is to understand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the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intrinsic degree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of precision of the </a:t>
            </a:r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</a:endParaRP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frame.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A second aspect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is try to quantify the deformations caused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by the </a:t>
            </a:r>
          </a:p>
          <a:p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</a:rPr>
              <a:t>         “Central  Support Frame”.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</a:t>
            </a:r>
            <a:endParaRPr lang="en-US" sz="800" i="1" dirty="0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2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orecchini\Desktop\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5752" y="771126"/>
            <a:ext cx="3260704" cy="23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4" descr="C:\Users\orecchini\Desktop\Imma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4" y="764704"/>
            <a:ext cx="3308294" cy="236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orecchini\Desktop\P101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356992"/>
            <a:ext cx="4248472" cy="318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971600" y="55657"/>
            <a:ext cx="712879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TRACKER  INTEGRATED  ITEMS: “Assembly &amp; Insertion Auxiliary </a:t>
            </a:r>
            <a:r>
              <a:rPr lang="en-US" sz="1200" i="1" dirty="0">
                <a:solidFill>
                  <a:srgbClr val="0070C0"/>
                </a:solidFill>
                <a:latin typeface="Comic Sans MS" pitchFamily="66" charset="0"/>
              </a:rPr>
              <a:t>S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tructure” ………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7664" y="383830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16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17" name="Picture 16" descr="panda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73957" y="2869486"/>
            <a:ext cx="4498243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-The general design , the main </a:t>
            </a:r>
            <a:r>
              <a:rPr lang="en-US" sz="1050" i="1" dirty="0">
                <a:solidFill>
                  <a:srgbClr val="0070C0"/>
                </a:solidFill>
                <a:latin typeface="Comic Sans MS" pitchFamily="66" charset="0"/>
              </a:rPr>
              <a:t>dimensions  and the operating </a:t>
            </a:r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steps </a:t>
            </a:r>
          </a:p>
          <a:p>
            <a:r>
              <a:rPr lang="en-US" sz="105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              has been fixed;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512" y="5821814"/>
            <a:ext cx="3456384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A full scale prototype has been realized in INFN             </a:t>
            </a:r>
          </a:p>
          <a:p>
            <a:r>
              <a:rPr lang="en-US" sz="105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          </a:t>
            </a:r>
            <a:r>
              <a:rPr lang="en-US" sz="105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50" i="1" dirty="0" smtClean="0">
                <a:solidFill>
                  <a:srgbClr val="0070C0"/>
                </a:solidFill>
                <a:latin typeface="Comic Sans MS" pitchFamily="66" charset="0"/>
              </a:rPr>
              <a:t> workshop.</a:t>
            </a:r>
          </a:p>
        </p:txBody>
      </p:sp>
      <p:cxnSp>
        <p:nvCxnSpPr>
          <p:cNvPr id="3" name="Elbow Connector 2"/>
          <p:cNvCxnSpPr>
            <a:stCxn id="22" idx="1"/>
          </p:cNvCxnSpPr>
          <p:nvPr/>
        </p:nvCxnSpPr>
        <p:spPr>
          <a:xfrm rot="10800000" flipV="1">
            <a:off x="611560" y="510788"/>
            <a:ext cx="936104" cy="529447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3507140" y="510788"/>
            <a:ext cx="1352892" cy="234214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9"/>
          <p:cNvSpPr/>
          <p:nvPr/>
        </p:nvSpPr>
        <p:spPr>
          <a:xfrm>
            <a:off x="2418583" y="2492896"/>
            <a:ext cx="2177114" cy="20960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0070C0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ASSEMBLY AUXILIARY STRUCTURE.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”.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6609688" y="764704"/>
            <a:ext cx="2282791" cy="20960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0070C0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INSERTION AUXILIARY STRUCTURE.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”.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18" name="TextBox 22"/>
          <p:cNvSpPr txBox="1"/>
          <p:nvPr/>
        </p:nvSpPr>
        <p:spPr>
          <a:xfrm>
            <a:off x="6120172" y="6260091"/>
            <a:ext cx="27003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, Torino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30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4" grpId="0" animBg="1"/>
      <p:bldP spid="13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ANDA July_2013\ST_ TRACKER Support Frame SURVEY\2_Survey Support Frame On the Granite Table\Assembly On Granite Table Front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97" y="980728"/>
            <a:ext cx="4937893" cy="511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15"/>
          <p:cNvSpPr txBox="1"/>
          <p:nvPr/>
        </p:nvSpPr>
        <p:spPr>
          <a:xfrm>
            <a:off x="1835080" y="5971346"/>
            <a:ext cx="5112568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- It has been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given a reference </a:t>
            </a:r>
            <a:r>
              <a:rPr lang="en-US" sz="1000" dirty="0" smtClean="0">
                <a:solidFill>
                  <a:srgbClr val="FF0000"/>
                </a:solidFill>
              </a:rPr>
              <a:t>numbering to the “Straw modules Support Holes.</a:t>
            </a:r>
          </a:p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     - B1 – B2 – B……….. for the “Backward Plate”.</a:t>
            </a:r>
          </a:p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     - F1 – F2 – F………….for the “Forward Plate”.</a:t>
            </a:r>
          </a:p>
        </p:txBody>
      </p:sp>
      <p:sp>
        <p:nvSpPr>
          <p:cNvPr id="5" name="CasellaDiTesto 21"/>
          <p:cNvSpPr txBox="1"/>
          <p:nvPr/>
        </p:nvSpPr>
        <p:spPr>
          <a:xfrm>
            <a:off x="6660232" y="2060848"/>
            <a:ext cx="11521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BACKWARD PLATE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6" name="Connettore 2 22"/>
          <p:cNvCxnSpPr/>
          <p:nvPr/>
        </p:nvCxnSpPr>
        <p:spPr>
          <a:xfrm flipH="1" flipV="1">
            <a:off x="5652120" y="2183957"/>
            <a:ext cx="1008112" cy="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5"/>
          <p:cNvCxnSpPr/>
          <p:nvPr/>
        </p:nvCxnSpPr>
        <p:spPr>
          <a:xfrm flipV="1">
            <a:off x="4179962" y="414535"/>
            <a:ext cx="0" cy="25935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8"/>
          <p:cNvCxnSpPr/>
          <p:nvPr/>
        </p:nvCxnSpPr>
        <p:spPr>
          <a:xfrm flipH="1">
            <a:off x="1394259" y="3008105"/>
            <a:ext cx="2793077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12"/>
          <p:cNvSpPr/>
          <p:nvPr/>
        </p:nvSpPr>
        <p:spPr>
          <a:xfrm>
            <a:off x="4230696" y="634870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Rettangolo 14"/>
          <p:cNvSpPr/>
          <p:nvPr/>
        </p:nvSpPr>
        <p:spPr>
          <a:xfrm>
            <a:off x="1563335" y="3059225"/>
            <a:ext cx="216024" cy="216024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x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808" y="44623"/>
            <a:ext cx="3600400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Tracker Laser Survey_2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2784" y="261252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/>
              <a:t>1</a:t>
            </a:r>
            <a:endParaRPr lang="it-IT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3279666" y="26239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/>
              <a:t>78</a:t>
            </a:r>
            <a:endParaRPr lang="it-IT" sz="800" dirty="0"/>
          </a:p>
        </p:txBody>
      </p:sp>
      <p:sp>
        <p:nvSpPr>
          <p:cNvPr id="15" name="CasellaDiTesto 9"/>
          <p:cNvSpPr txBox="1"/>
          <p:nvPr/>
        </p:nvSpPr>
        <p:spPr>
          <a:xfrm>
            <a:off x="6924720" y="3233396"/>
            <a:ext cx="1088504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GRANITE TABLE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6" name="Connettore 2 11"/>
          <p:cNvCxnSpPr/>
          <p:nvPr/>
        </p:nvCxnSpPr>
        <p:spPr>
          <a:xfrm flipH="1">
            <a:off x="5652120" y="3429000"/>
            <a:ext cx="1272600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18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5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44623"/>
            <a:ext cx="4176464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Tracker Laser Survey_2 Results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12" name="Picture 16" descr="pand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Dario Orecchini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" y="1125665"/>
            <a:ext cx="7128792" cy="47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21"/>
          <p:cNvSpPr txBox="1"/>
          <p:nvPr/>
        </p:nvSpPr>
        <p:spPr>
          <a:xfrm>
            <a:off x="7884368" y="4861609"/>
            <a:ext cx="118762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“X”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-0,24mm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-0,37mm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-0,29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14" name="CasellaDiTesto 21"/>
          <p:cNvSpPr txBox="1"/>
          <p:nvPr/>
        </p:nvSpPr>
        <p:spPr>
          <a:xfrm>
            <a:off x="7596336" y="4005064"/>
            <a:ext cx="122413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“Y”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-0,31mm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-0,58mm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-0,45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15" name="CasellaDiTesto 21"/>
          <p:cNvSpPr txBox="1"/>
          <p:nvPr/>
        </p:nvSpPr>
        <p:spPr>
          <a:xfrm>
            <a:off x="7308304" y="3140968"/>
            <a:ext cx="129614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“Z” DEVIATIONS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MIN:         0,07mm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MAX:       -0,12mm</a:t>
            </a:r>
          </a:p>
          <a:p>
            <a:r>
              <a:rPr lang="en-GB" sz="1000" dirty="0" smtClean="0">
                <a:solidFill>
                  <a:srgbClr val="FF0000"/>
                </a:solidFill>
              </a:rPr>
              <a:t>Average: </a:t>
            </a:r>
            <a:r>
              <a:rPr lang="en-GB" sz="1000" b="1" dirty="0" smtClean="0">
                <a:solidFill>
                  <a:srgbClr val="FF0000"/>
                </a:solidFill>
              </a:rPr>
              <a:t>-0,05</a:t>
            </a:r>
            <a:endParaRPr lang="en-GB" sz="1000" b="1" dirty="0">
              <a:solidFill>
                <a:srgbClr val="FF0000"/>
              </a:solidFill>
            </a:endParaRPr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5096006" y="5804875"/>
            <a:ext cx="0" cy="7204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5884778" y="5808996"/>
            <a:ext cx="0" cy="549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649701" y="5813136"/>
            <a:ext cx="0" cy="3704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6649701" y="6183614"/>
            <a:ext cx="8026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7452320" y="3848854"/>
            <a:ext cx="0" cy="23347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7756217" y="4712950"/>
            <a:ext cx="0" cy="16457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884778" y="6358747"/>
            <a:ext cx="1871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5096006" y="6525344"/>
            <a:ext cx="30032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8099236" y="5569495"/>
            <a:ext cx="0" cy="955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5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io\Desktop\GH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/>
          <a:stretch/>
        </p:blipFill>
        <p:spPr bwMode="auto">
          <a:xfrm>
            <a:off x="4427984" y="1981521"/>
            <a:ext cx="4392488" cy="26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recchini\Desktop\l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63" y="1196752"/>
            <a:ext cx="4172688" cy="4351983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>
            <a:off x="1691680" y="2328628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Down Arrow 7"/>
          <p:cNvSpPr/>
          <p:nvPr/>
        </p:nvSpPr>
        <p:spPr>
          <a:xfrm>
            <a:off x="1259632" y="3120716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Down Arrow 8"/>
          <p:cNvSpPr/>
          <p:nvPr/>
        </p:nvSpPr>
        <p:spPr>
          <a:xfrm>
            <a:off x="1700064" y="3840796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Down Arrow 9"/>
          <p:cNvSpPr/>
          <p:nvPr/>
        </p:nvSpPr>
        <p:spPr>
          <a:xfrm>
            <a:off x="2771800" y="2328628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915816" y="2400636"/>
            <a:ext cx="504056" cy="144016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solidFill>
                  <a:srgbClr val="FF0000"/>
                </a:solidFill>
              </a:rPr>
              <a:t>LOADS</a:t>
            </a:r>
            <a:endParaRPr lang="it-IT" sz="9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9512" y="5496980"/>
            <a:ext cx="41044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p Arrow Callout 12"/>
          <p:cNvSpPr/>
          <p:nvPr/>
        </p:nvSpPr>
        <p:spPr>
          <a:xfrm>
            <a:off x="1933383" y="4467887"/>
            <a:ext cx="153111" cy="1000849"/>
          </a:xfrm>
          <a:prstGeom prst="upArrowCallou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Up Arrow Callout 14"/>
          <p:cNvSpPr/>
          <p:nvPr/>
        </p:nvSpPr>
        <p:spPr>
          <a:xfrm>
            <a:off x="1060155" y="3896990"/>
            <a:ext cx="137908" cy="1568121"/>
          </a:xfrm>
          <a:prstGeom prst="upArrowCallou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Up Arrow Callout 15"/>
          <p:cNvSpPr/>
          <p:nvPr/>
        </p:nvSpPr>
        <p:spPr>
          <a:xfrm>
            <a:off x="2748283" y="3840796"/>
            <a:ext cx="137908" cy="315295"/>
          </a:xfrm>
          <a:prstGeom prst="upArrowCallou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2915816" y="4004804"/>
            <a:ext cx="936104" cy="12402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solidFill>
                  <a:srgbClr val="FF0000"/>
                </a:solidFill>
              </a:rPr>
              <a:t>MICROMETERS</a:t>
            </a:r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26821" y="5274060"/>
            <a:ext cx="267481" cy="13447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solidFill>
                  <a:srgbClr val="FF0000"/>
                </a:solidFill>
              </a:rPr>
              <a:t>A</a:t>
            </a:r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9291" y="5280888"/>
            <a:ext cx="240922" cy="12402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CasellaDiTesto 15"/>
          <p:cNvSpPr txBox="1"/>
          <p:nvPr/>
        </p:nvSpPr>
        <p:spPr>
          <a:xfrm>
            <a:off x="215208" y="6187370"/>
            <a:ext cx="5257200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-It has been</a:t>
            </a:r>
            <a:r>
              <a:rPr lang="en-US" sz="1000" dirty="0" smtClean="0">
                <a:solidFill>
                  <a:srgbClr val="FF0000"/>
                </a:solidFill>
              </a:rPr>
              <a:t> made a survey  of the behavior of the two plates (Backward e Forward), under load.</a:t>
            </a:r>
          </a:p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         1</a:t>
            </a:r>
            <a:r>
              <a:rPr lang="en-US" sz="1000" dirty="0">
                <a:solidFill>
                  <a:srgbClr val="FF0000"/>
                </a:solidFill>
              </a:rPr>
              <a:t>)- </a:t>
            </a:r>
            <a:r>
              <a:rPr lang="en-US" sz="1000" dirty="0" smtClean="0">
                <a:solidFill>
                  <a:srgbClr val="FF0000"/>
                </a:solidFill>
              </a:rPr>
              <a:t>Have </a:t>
            </a:r>
            <a:r>
              <a:rPr lang="en-US" sz="1000" dirty="0">
                <a:solidFill>
                  <a:srgbClr val="FF0000"/>
                </a:solidFill>
              </a:rPr>
              <a:t>been placed two </a:t>
            </a:r>
            <a:r>
              <a:rPr lang="en-US" sz="1000" dirty="0" smtClean="0">
                <a:solidFill>
                  <a:srgbClr val="FF0000"/>
                </a:solidFill>
              </a:rPr>
              <a:t>micrometers “A” e “B” under the plates.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          2)- Have been loaded the two plates with six different  conditions of load.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99991" y="2773609"/>
            <a:ext cx="1296144" cy="28803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solidFill>
                  <a:srgbClr val="FF0000"/>
                </a:solidFill>
              </a:rPr>
              <a:t>BACKWARD PLATE: EXPECTED LOAD 7.5 Kg</a:t>
            </a:r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99991" y="3660369"/>
            <a:ext cx="1296144" cy="28803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solidFill>
                  <a:srgbClr val="FF0000"/>
                </a:solidFill>
              </a:rPr>
              <a:t>FORWARD PLATE: EXPECTED LOAD 5.5 Kg</a:t>
            </a:r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7029" y="3160044"/>
            <a:ext cx="315885" cy="4405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/>
          <p:cNvSpPr/>
          <p:nvPr/>
        </p:nvSpPr>
        <p:spPr>
          <a:xfrm>
            <a:off x="5694287" y="4043964"/>
            <a:ext cx="315885" cy="4405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2123728" y="44623"/>
            <a:ext cx="4960239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Behavior of the Support Frame Under Load.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6" name="Picture 16" descr="pand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13"/>
          <p:cNvSpPr/>
          <p:nvPr/>
        </p:nvSpPr>
        <p:spPr>
          <a:xfrm>
            <a:off x="4884780" y="4581128"/>
            <a:ext cx="4007700" cy="14500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In this test the aim was to characterize the behavior of the support frame under the simulated loads of the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supported components .</a:t>
            </a:r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It has been simulated a series of increasing loads, </a:t>
            </a:r>
            <a:r>
              <a:rPr lang="en-US" sz="12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measuring the displacements by means of two micrometers positioned under the profile of the </a:t>
            </a:r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frames. </a:t>
            </a:r>
          </a:p>
          <a:p>
            <a:pPr algn="just"/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endParaRPr lang="en-US" sz="12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endParaRPr lang="en-US" sz="800" i="1" dirty="0" smtClean="0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026" name="Picture 2" descr="C:\Users\Dario Orecchini\Desktop\Cattur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2310"/>
            <a:ext cx="4157186" cy="1434522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411377" y="1446897"/>
            <a:ext cx="217722" cy="1362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8171102" y="1449172"/>
            <a:ext cx="217722" cy="1362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9"/>
          <p:cNvSpPr txBox="1"/>
          <p:nvPr/>
        </p:nvSpPr>
        <p:spPr>
          <a:xfrm>
            <a:off x="1043608" y="908720"/>
            <a:ext cx="2617513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STT Support Frame - Preliminary Loads Analysis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37" name="Connettore 2 36"/>
          <p:cNvCxnSpPr/>
          <p:nvPr/>
        </p:nvCxnSpPr>
        <p:spPr>
          <a:xfrm flipV="1">
            <a:off x="3661120" y="1090231"/>
            <a:ext cx="792088" cy="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499992" y="1772816"/>
            <a:ext cx="415718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2 32"/>
          <p:cNvCxnSpPr/>
          <p:nvPr/>
        </p:nvCxnSpPr>
        <p:spPr>
          <a:xfrm flipH="1">
            <a:off x="6025487" y="1583140"/>
            <a:ext cx="2197290" cy="243612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6441743" y="1576316"/>
            <a:ext cx="1023582" cy="15353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9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764704"/>
            <a:ext cx="201622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  <a:latin typeface="Comic Sans MS" pitchFamily="66" charset="0"/>
              </a:rPr>
              <a:t>- BACK-UP SLIDES -</a:t>
            </a:r>
          </a:p>
        </p:txBody>
      </p:sp>
    </p:spTree>
    <p:extLst>
      <p:ext uri="{BB962C8B-B14F-4D97-AF65-F5344CB8AC3E}">
        <p14:creationId xmlns:p14="http://schemas.microsoft.com/office/powerpoint/2010/main" val="26416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LNF_JOBS INCOMING\PANDA September_2013\INTEGRATION_GENERAL\Assembling View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06" y="623491"/>
            <a:ext cx="6076746" cy="58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23928" y="5133084"/>
            <a:ext cx="410445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rgbClr val="0070C0"/>
                </a:solidFill>
                <a:latin typeface="Comic Sans MS" pitchFamily="66" charset="0"/>
              </a:rPr>
              <a:t>-TO TEST AND DEVELOP THE EQUIPMENT AND PROCEDURES.</a:t>
            </a:r>
          </a:p>
        </p:txBody>
      </p:sp>
      <p:sp>
        <p:nvSpPr>
          <p:cNvPr id="13" name="Rounded Rectangle 8"/>
          <p:cNvSpPr/>
          <p:nvPr/>
        </p:nvSpPr>
        <p:spPr>
          <a:xfrm>
            <a:off x="1790450" y="1052736"/>
            <a:ext cx="2751726" cy="19722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900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….. And about inserting in the apparatus …………..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5776" y="55657"/>
            <a:ext cx="396044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TRACKER  INTEGRATED  ITEMS: ………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1688" y="476672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6240" y="5350211"/>
            <a:ext cx="4033428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Involved  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groups:“Torino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,”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 (and “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people???). </a:t>
            </a:r>
          </a:p>
        </p:txBody>
      </p:sp>
      <p:sp>
        <p:nvSpPr>
          <p:cNvPr id="19" name="CasellaDiTesto 104"/>
          <p:cNvSpPr txBox="1"/>
          <p:nvPr/>
        </p:nvSpPr>
        <p:spPr>
          <a:xfrm>
            <a:off x="5761376" y="6597352"/>
            <a:ext cx="3419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B.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Giraudo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/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0" name="Picture 19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io\Desktop\HH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63979"/>
            <a:ext cx="6844064" cy="47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55657"/>
            <a:ext cx="468382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STT (Straw Tubes Tracker ) “Support Frame”, things to do: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975" y="583794"/>
            <a:ext cx="4362473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-A final solution for the inner and outer skins  is under development.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799818"/>
            <a:ext cx="2304256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groups:“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people.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3311" y="5948305"/>
            <a:ext cx="626469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-A series of survey of the “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coaxiality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between the geometry of the two “End-plates” has been made.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An improvement of the “connection system” between the end-plates is under development.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2498" y="5756142"/>
            <a:ext cx="2304256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groups:“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people.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963869"/>
            <a:ext cx="504056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final solution for the interface between the “Support and Shifting Rails”,  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and “Up &amp; Down” support beam, is still be to be developed;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960" y="1317813"/>
            <a:ext cx="3024336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groups:“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”  and “GSI” people.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92080" y="5948305"/>
            <a:ext cx="6857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977807" y="3319153"/>
            <a:ext cx="1313642" cy="2629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744192" y="4085112"/>
            <a:ext cx="547888" cy="1863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9113" y="1363979"/>
            <a:ext cx="5777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65766" y="1363979"/>
            <a:ext cx="23347" cy="11832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36096" y="1363979"/>
            <a:ext cx="180934" cy="11179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88723" y="831744"/>
            <a:ext cx="5777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1" name="Picture 16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6088723" y="831744"/>
            <a:ext cx="0" cy="2021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7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io\Desktop\jos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3231"/>
            <a:ext cx="8784976" cy="494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2852935"/>
            <a:ext cx="411832" cy="14657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16016" y="980728"/>
            <a:ext cx="3493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- Forward Z-coordinate necessary for the Central Tracker rails: 1150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44208" y="1196752"/>
            <a:ext cx="0" cy="165618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70656" y="1383231"/>
            <a:ext cx="1" cy="4566049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91295" y="44624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  <a:latin typeface="Comic Sans MS" pitchFamily="66" charset="0"/>
              </a:rPr>
              <a:t>- CT SUPPORT BEAM LENGHT-</a:t>
            </a:r>
            <a:endParaRPr lang="it-IT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628927" y="3124199"/>
            <a:ext cx="0" cy="3041105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28703" y="5661248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550mm</a:t>
            </a:r>
            <a:endParaRPr lang="it-IT" sz="1000" dirty="0"/>
          </a:p>
        </p:txBody>
      </p:sp>
      <p:cxnSp>
        <p:nvCxnSpPr>
          <p:cNvPr id="29" name="Straight Arrow Connector 28"/>
          <p:cNvCxnSpPr>
            <a:stCxn id="15" idx="3"/>
          </p:cNvCxnSpPr>
          <p:nvPr/>
        </p:nvCxnSpPr>
        <p:spPr>
          <a:xfrm flipV="1">
            <a:off x="4515723" y="5784358"/>
            <a:ext cx="25493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1"/>
          </p:cNvCxnSpPr>
          <p:nvPr/>
        </p:nvCxnSpPr>
        <p:spPr>
          <a:xfrm flipH="1">
            <a:off x="3636818" y="5784359"/>
            <a:ext cx="29188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63361" y="3035198"/>
            <a:ext cx="0" cy="3058098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37487" y="5646331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1142mm</a:t>
            </a:r>
            <a:endParaRPr lang="it-IT" sz="1000" dirty="0"/>
          </a:p>
        </p:txBody>
      </p:sp>
      <p:cxnSp>
        <p:nvCxnSpPr>
          <p:cNvPr id="35" name="Straight Arrow Connector 34"/>
          <p:cNvCxnSpPr>
            <a:stCxn id="34" idx="3"/>
          </p:cNvCxnSpPr>
          <p:nvPr/>
        </p:nvCxnSpPr>
        <p:spPr>
          <a:xfrm flipV="1">
            <a:off x="6490230" y="5766258"/>
            <a:ext cx="773131" cy="3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770657" y="5784359"/>
            <a:ext cx="106683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643276" y="6021288"/>
            <a:ext cx="154146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808226" y="6021288"/>
            <a:ext cx="1455134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92059" y="5880805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1692mm</a:t>
            </a:r>
            <a:endParaRPr lang="it-IT" sz="1000" dirty="0"/>
          </a:p>
        </p:txBody>
      </p:sp>
      <p:sp>
        <p:nvSpPr>
          <p:cNvPr id="50" name="TextBox 49"/>
          <p:cNvSpPr txBox="1"/>
          <p:nvPr/>
        </p:nvSpPr>
        <p:spPr>
          <a:xfrm>
            <a:off x="4203909" y="6015863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- TOTAL LENGHT OF THE «STRAW TRACKER»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2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rio\Desktop\g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" y="551450"/>
            <a:ext cx="4511067" cy="57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ario\Desktop\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44" y="551450"/>
            <a:ext cx="4535891" cy="58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99864" y="3742908"/>
            <a:ext cx="265246" cy="76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1097339" y="3232229"/>
            <a:ext cx="118747" cy="28151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458220" y="5478436"/>
            <a:ext cx="1872208" cy="1481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3654110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30mm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286" y="299695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13,5mm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484" y="3745928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6,6mm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5469" y="2060848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  <a:latin typeface="Comic Sans MS" pitchFamily="66" charset="0"/>
              </a:rPr>
              <a:t>FLAT CABLE CONNECTOR</a:t>
            </a:r>
            <a:endParaRPr lang="it-IT" sz="1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8960" y="1336918"/>
            <a:ext cx="2303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  <a:latin typeface="Comic Sans MS" pitchFamily="66" charset="0"/>
              </a:rPr>
              <a:t>ELECTRONIC CARD CONNECTOR</a:t>
            </a:r>
            <a:endParaRPr lang="it-IT" sz="1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16481" y="1615551"/>
            <a:ext cx="225704" cy="62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/>
          <p:cNvSpPr/>
          <p:nvPr/>
        </p:nvSpPr>
        <p:spPr>
          <a:xfrm>
            <a:off x="5600550" y="2474051"/>
            <a:ext cx="295203" cy="990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/>
          <p:cNvSpPr/>
          <p:nvPr/>
        </p:nvSpPr>
        <p:spPr>
          <a:xfrm>
            <a:off x="6426753" y="5085184"/>
            <a:ext cx="2151856" cy="1498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/>
          <p:cNvSpPr/>
          <p:nvPr/>
        </p:nvSpPr>
        <p:spPr>
          <a:xfrm>
            <a:off x="5118659" y="2887050"/>
            <a:ext cx="101928" cy="2389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7470782" y="1517252"/>
            <a:ext cx="557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25,5mm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2171" y="2371612"/>
            <a:ext cx="555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10mm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6053" y="2904941"/>
            <a:ext cx="407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rgbClr val="FF0000"/>
                </a:solidFill>
                <a:latin typeface="Comic Sans MS" pitchFamily="66" charset="0"/>
              </a:rPr>
              <a:t>7</a:t>
            </a:r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118" y="3201740"/>
            <a:ext cx="1891622" cy="83761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5965579" y="3546388"/>
            <a:ext cx="538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E_Card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456662" y="3287247"/>
            <a:ext cx="112732" cy="377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6136" y="4371504"/>
            <a:ext cx="4344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07542" y="6386067"/>
            <a:ext cx="3608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>
                <a:solidFill>
                  <a:srgbClr val="FF0000"/>
                </a:solidFill>
                <a:latin typeface="Comic Sans MS" pitchFamily="66" charset="0"/>
              </a:rPr>
              <a:t>- Approx</a:t>
            </a:r>
            <a:r>
              <a:rPr lang="it-IT" sz="1400" i="1" dirty="0">
                <a:solidFill>
                  <a:srgbClr val="FF0000"/>
                </a:solidFill>
                <a:latin typeface="Comic Sans MS" pitchFamily="66" charset="0"/>
              </a:rPr>
              <a:t>. weight of </a:t>
            </a:r>
            <a:r>
              <a:rPr lang="it-IT" sz="1400" i="1" dirty="0" smtClean="0">
                <a:solidFill>
                  <a:srgbClr val="FF0000"/>
                </a:solidFill>
                <a:latin typeface="Comic Sans MS" pitchFamily="66" charset="0"/>
              </a:rPr>
              <a:t>connector: 3g / Each</a:t>
            </a:r>
            <a:endParaRPr lang="it-IT" sz="1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0524" y="116632"/>
            <a:ext cx="3212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- FLAT CABLE CONNECTORS -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6286" y="3678923"/>
            <a:ext cx="265246" cy="76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42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io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6745"/>
            <a:ext cx="4851144" cy="363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ario\Desktop\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66209"/>
            <a:ext cx="4879940" cy="365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6" name="Picture 16" descr="pand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738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ario\Desktop\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/>
          <a:stretch/>
        </p:blipFill>
        <p:spPr bwMode="auto">
          <a:xfrm>
            <a:off x="511037" y="605112"/>
            <a:ext cx="8122986" cy="62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436096" y="1311151"/>
            <a:ext cx="3456384" cy="84979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15012" y="1975383"/>
            <a:ext cx="1296444" cy="74655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626242" y="1398181"/>
            <a:ext cx="1786270" cy="10526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78395" y="2519916"/>
            <a:ext cx="1554" cy="22065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72809" y="2822944"/>
            <a:ext cx="10634" cy="162146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3104" y="4546588"/>
            <a:ext cx="1312313" cy="7443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24537" y="4830266"/>
            <a:ext cx="1800880" cy="103306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91680" y="2004237"/>
            <a:ext cx="0" cy="1083961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690577" y="2004237"/>
            <a:ext cx="1890241" cy="110891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190847" y="1605516"/>
            <a:ext cx="2441561" cy="142669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187474" y="1605516"/>
            <a:ext cx="150" cy="1475701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411457" y="836712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55576" y="836712"/>
            <a:ext cx="0" cy="225148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689197" y="4149080"/>
            <a:ext cx="1898638" cy="109999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24254" y="4800275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765971" y="6466612"/>
            <a:ext cx="3658283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755576" y="4293096"/>
            <a:ext cx="10395" cy="217351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5576" y="836712"/>
            <a:ext cx="3655881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80214" y="4245598"/>
            <a:ext cx="2464991" cy="140560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691680" y="4293097"/>
            <a:ext cx="0" cy="955978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187624" y="4300078"/>
            <a:ext cx="3223" cy="135112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9552" y="3407597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296 Flates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(2960 Ch.)</a:t>
            </a:r>
            <a:endParaRPr lang="it-IT" sz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1470223" y="3411539"/>
            <a:ext cx="214061" cy="43977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</a:t>
            </a:r>
            <a:endParaRPr lang="it-IT" dirty="0"/>
          </a:p>
        </p:txBody>
      </p:sp>
      <p:pic>
        <p:nvPicPr>
          <p:cNvPr id="81" name="Picture 80"/>
          <p:cNvPicPr>
            <a:picLocks noChangeAspect="1" noChangeArrowheads="1"/>
          </p:cNvPicPr>
          <p:nvPr/>
        </p:nvPicPr>
        <p:blipFill rotWithShape="1">
          <a:blip r:embed="rId4" cstate="print"/>
          <a:srcRect l="4170" t="6477" r="5139" b="1940"/>
          <a:stretch/>
        </p:blipFill>
        <p:spPr bwMode="auto">
          <a:xfrm>
            <a:off x="5032690" y="3484379"/>
            <a:ext cx="3755322" cy="293038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5135216" y="5170262"/>
            <a:ext cx="1658989" cy="99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Rectangle 81"/>
          <p:cNvSpPr/>
          <p:nvPr/>
        </p:nvSpPr>
        <p:spPr>
          <a:xfrm>
            <a:off x="5436096" y="4656972"/>
            <a:ext cx="936104" cy="9049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Rectangle 82"/>
          <p:cNvSpPr/>
          <p:nvPr/>
        </p:nvSpPr>
        <p:spPr>
          <a:xfrm>
            <a:off x="6300192" y="4432997"/>
            <a:ext cx="360040" cy="1198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TextBox 39"/>
          <p:cNvSpPr txBox="1"/>
          <p:nvPr/>
        </p:nvSpPr>
        <p:spPr>
          <a:xfrm>
            <a:off x="5054134" y="4597053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13mm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58240" y="4243972"/>
            <a:ext cx="5613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0,65mm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36096" y="1311151"/>
            <a:ext cx="344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Flat cable cross </a:t>
            </a:r>
            <a:r>
              <a:rPr lang="it-IT" sz="1200" dirty="0">
                <a:solidFill>
                  <a:srgbClr val="FFFF00"/>
                </a:solidFill>
                <a:latin typeface="Comic Sans MS" pitchFamily="66" charset="0"/>
              </a:rPr>
              <a:t>s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ection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(8,5)10mm^2/each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          </a:t>
            </a:r>
            <a:r>
              <a:rPr lang="it-IT" sz="1050" dirty="0" smtClean="0">
                <a:solidFill>
                  <a:srgbClr val="FFFF00"/>
                </a:solidFill>
                <a:latin typeface="Comic Sans MS" pitchFamily="66" charset="0"/>
              </a:rPr>
              <a:t>(In twisted region of the cable)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- Total: 10x296 =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2980mm^2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01540" y="2924684"/>
            <a:ext cx="174504" cy="140999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6" name="TextBox 85"/>
          <p:cNvSpPr txBox="1"/>
          <p:nvPr/>
        </p:nvSpPr>
        <p:spPr>
          <a:xfrm>
            <a:off x="5436096" y="1887215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Weight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: 0.017 kg/m </a:t>
            </a:r>
          </a:p>
          <a:p>
            <a:endParaRPr lang="it-IT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676283" y="663079"/>
            <a:ext cx="3288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-The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encumbrance of the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connectors  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has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not been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considered!</a:t>
            </a:r>
            <a:endParaRPr lang="it-IT" sz="1200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55776" y="183174"/>
            <a:ext cx="451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- PATHWAYS OF FLAT CABLES BUNCHES -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75856" y="2607504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67944" y="2160941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29937" y="2382661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067944" y="1634316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14163" y="2118047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67944" y="118804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24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098950" y="2965087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31840" y="4046875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724610" y="2750731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98330" y="4293096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70602" y="250304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22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77582" y="452035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23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300674" y="4406915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FF00"/>
                </a:solidFill>
                <a:latin typeface="Comic Sans MS" pitchFamily="66" charset="0"/>
              </a:rPr>
              <a:t>9</a:t>
            </a:r>
            <a:endParaRPr lang="it-IT" sz="10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67944" y="4838963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844213" y="4653136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067944" y="5387222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483768" y="4887490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19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67944" y="580526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24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7544" y="278092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20857" y="2766680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41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419872" y="1988840"/>
            <a:ext cx="413990" cy="308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latin typeface="Comic Sans MS" pitchFamily="66" charset="0"/>
              </a:rPr>
              <a:t>95</a:t>
            </a:r>
            <a:endParaRPr lang="it-IT" sz="1050" dirty="0">
              <a:latin typeface="Comic Sans MS" pitchFamily="66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2602749" y="3513393"/>
            <a:ext cx="445025" cy="308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latin typeface="Comic Sans MS" pitchFamily="66" charset="0"/>
              </a:rPr>
              <a:t>106</a:t>
            </a:r>
            <a:endParaRPr lang="it-IT" sz="1050" dirty="0">
              <a:latin typeface="Comic Sans MS" pitchFamily="66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438210" y="4982693"/>
            <a:ext cx="413990" cy="308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latin typeface="Comic Sans MS" pitchFamily="66" charset="0"/>
              </a:rPr>
              <a:t>95</a:t>
            </a:r>
            <a:endParaRPr lang="it-IT" sz="1050" dirty="0">
              <a:latin typeface="Comic Sans MS" pitchFamily="66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06373" y="278599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7544" y="4364733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20857" y="4350485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41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406373" y="436979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53</a:t>
            </a:r>
          </a:p>
        </p:txBody>
      </p:sp>
      <p:sp>
        <p:nvSpPr>
          <p:cNvPr id="95" name="Down Arrow 94"/>
          <p:cNvSpPr/>
          <p:nvPr/>
        </p:nvSpPr>
        <p:spPr>
          <a:xfrm>
            <a:off x="7308304" y="2004238"/>
            <a:ext cx="247836" cy="818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ounded Rectangle 95"/>
          <p:cNvSpPr/>
          <p:nvPr/>
        </p:nvSpPr>
        <p:spPr>
          <a:xfrm>
            <a:off x="5628390" y="2853725"/>
            <a:ext cx="2880319" cy="472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TextBox 96"/>
          <p:cNvSpPr txBox="1"/>
          <p:nvPr/>
        </p:nvSpPr>
        <p:spPr>
          <a:xfrm>
            <a:off x="5628390" y="287649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Theoretical needed cross section for the </a:t>
            </a:r>
          </a:p>
          <a:p>
            <a:r>
              <a:rPr lang="en-US" sz="1100" i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         lateral pathway: </a:t>
            </a:r>
            <a:r>
              <a:rPr lang="en-US" sz="1100" b="1" i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2980 mm^2</a:t>
            </a:r>
            <a:endParaRPr lang="en-US" sz="1100" b="1" i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506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recchini\Desktop\101_PANA\PICT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56477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dario\Desktop\ff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" y="2380896"/>
            <a:ext cx="1737284" cy="44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orecchini\Desktop\Mag_Comp.jpg"/>
          <p:cNvPicPr>
            <a:picLocks noChangeAspect="1" noChangeArrowheads="1"/>
          </p:cNvPicPr>
          <p:nvPr/>
        </p:nvPicPr>
        <p:blipFill rotWithShape="1">
          <a:blip r:embed="rId4" cstate="print"/>
          <a:srcRect l="12830"/>
          <a:stretch/>
        </p:blipFill>
        <p:spPr bwMode="auto">
          <a:xfrm>
            <a:off x="5436097" y="980728"/>
            <a:ext cx="3528392" cy="2286949"/>
          </a:xfrm>
          <a:prstGeom prst="rect">
            <a:avLst/>
          </a:prstGeom>
          <a:noFill/>
        </p:spPr>
      </p:pic>
      <p:pic>
        <p:nvPicPr>
          <p:cNvPr id="1026" name="Picture 2" descr="C:\Users\dario\Desktop\fg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b="4899"/>
          <a:stretch/>
        </p:blipFill>
        <p:spPr bwMode="auto">
          <a:xfrm>
            <a:off x="1619672" y="4221088"/>
            <a:ext cx="3647428" cy="23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79329"/>
            <a:ext cx="5184576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-A) The general design and the main dimensions are fixed;</a:t>
            </a:r>
          </a:p>
          <a:p>
            <a:endParaRPr lang="en-US" sz="1000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-B) 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Preliminary mechanical solutions to support the “Cross Pipe” has been developed;</a:t>
            </a:r>
          </a:p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-C) The preliminary structural calculations has been made ;</a:t>
            </a:r>
          </a:p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-D) A full scale prototype has been realized in collaboration with Torino Group.</a:t>
            </a:r>
          </a:p>
        </p:txBody>
      </p:sp>
      <p:pic>
        <p:nvPicPr>
          <p:cNvPr id="11" name="Picture 6" descr="C:\Users\orecchini\Desktop\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420888"/>
            <a:ext cx="2337285" cy="192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097066" y="55657"/>
            <a:ext cx="69313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 TRACKER  INTEGRATED  ITEMS: “CSF – Central Tracker Support Frame” ………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9672" y="383830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20" name="Rounded Rectangle 13"/>
          <p:cNvSpPr/>
          <p:nvPr/>
        </p:nvSpPr>
        <p:spPr>
          <a:xfrm>
            <a:off x="4788024" y="404664"/>
            <a:ext cx="4248472" cy="670252"/>
          </a:xfrm>
          <a:prstGeom prst="roundRect">
            <a:avLst/>
          </a:prstGeom>
          <a:solidFill>
            <a:srgbClr val="CCFFCC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800" i="1" dirty="0" smtClean="0">
                <a:solidFill>
                  <a:srgbClr val="FFFFFF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</a:p>
          <a:p>
            <a:r>
              <a:rPr lang="en-US" sz="800" b="1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-TARGET : ACCEPTABLE MAX DISPLACEMENT (Due the Titanium Cross Pipe thickness):  0.05mm</a:t>
            </a:r>
          </a:p>
          <a:p>
            <a:r>
              <a:rPr lang="en-US" sz="800" b="1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800" b="1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</a:t>
            </a:r>
            <a:r>
              <a:rPr lang="en-US" sz="800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&gt; Hypothesized material: 8xM55J+ Rohacell+8xM55J</a:t>
            </a:r>
          </a:p>
          <a:p>
            <a:r>
              <a:rPr lang="en-US" sz="800" dirty="0" smtClean="0">
                <a:solidFill>
                  <a:srgbClr val="0070C0"/>
                </a:solidFill>
              </a:rPr>
              <a:t>           &gt;Translational </a:t>
            </a:r>
            <a:r>
              <a:rPr lang="en-US" sz="800" dirty="0">
                <a:solidFill>
                  <a:srgbClr val="0070C0"/>
                </a:solidFill>
              </a:rPr>
              <a:t>values – </a:t>
            </a:r>
            <a:r>
              <a:rPr lang="en-US" sz="800" dirty="0" smtClean="0">
                <a:solidFill>
                  <a:srgbClr val="0070C0"/>
                </a:solidFill>
              </a:rPr>
              <a:t>Magnitude  </a:t>
            </a:r>
            <a:r>
              <a:rPr lang="en-US" sz="800" dirty="0">
                <a:solidFill>
                  <a:srgbClr val="0070C0"/>
                </a:solidFill>
              </a:rPr>
              <a:t>Max </a:t>
            </a:r>
            <a:r>
              <a:rPr lang="en-US" sz="800" dirty="0" smtClean="0">
                <a:solidFill>
                  <a:srgbClr val="0070C0"/>
                </a:solidFill>
              </a:rPr>
              <a:t>0.0197mm</a:t>
            </a:r>
          </a:p>
          <a:p>
            <a:r>
              <a:rPr lang="en-US" sz="800" dirty="0">
                <a:solidFill>
                  <a:srgbClr val="0070C0"/>
                </a:solidFill>
              </a:rPr>
              <a:t> </a:t>
            </a:r>
            <a:r>
              <a:rPr lang="en-US" sz="800" dirty="0" smtClean="0">
                <a:solidFill>
                  <a:srgbClr val="0070C0"/>
                </a:solidFill>
              </a:rPr>
              <a:t>          &gt;</a:t>
            </a:r>
            <a:r>
              <a:rPr lang="en-US" sz="800" dirty="0">
                <a:solidFill>
                  <a:srgbClr val="0070C0"/>
                </a:solidFill>
              </a:rPr>
              <a:t> Von </a:t>
            </a:r>
            <a:r>
              <a:rPr lang="en-US" sz="800" dirty="0" err="1">
                <a:solidFill>
                  <a:srgbClr val="0070C0"/>
                </a:solidFill>
              </a:rPr>
              <a:t>Mises</a:t>
            </a:r>
            <a:r>
              <a:rPr lang="en-US" sz="800" dirty="0">
                <a:solidFill>
                  <a:srgbClr val="0070C0"/>
                </a:solidFill>
              </a:rPr>
              <a:t>: Max </a:t>
            </a:r>
            <a:r>
              <a:rPr lang="en-US" sz="800" dirty="0" smtClean="0">
                <a:solidFill>
                  <a:srgbClr val="0070C0"/>
                </a:solidFill>
              </a:rPr>
              <a:t>3.75MPa</a:t>
            </a:r>
            <a:endParaRPr lang="en-US" sz="800" dirty="0">
              <a:solidFill>
                <a:srgbClr val="0070C0"/>
              </a:solidFill>
            </a:endParaRPr>
          </a:p>
          <a:p>
            <a:pPr algn="ctr"/>
            <a:endParaRPr lang="en-US" sz="800" i="1" dirty="0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2" name="CasellaDiTesto 104"/>
          <p:cNvSpPr txBox="1"/>
          <p:nvPr/>
        </p:nvSpPr>
        <p:spPr>
          <a:xfrm>
            <a:off x="5761376" y="6597352"/>
            <a:ext cx="3419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B.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Giraudo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/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3" name="Picture 22" descr="panda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051720" y="62068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691680" y="3140968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051720" y="3573016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92080" y="2924944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56376" y="3429000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9" name="TextBox 22"/>
          <p:cNvSpPr txBox="1"/>
          <p:nvPr/>
        </p:nvSpPr>
        <p:spPr>
          <a:xfrm>
            <a:off x="5976156" y="6260091"/>
            <a:ext cx="262829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Frascati,Torino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14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0" grpId="0" animBg="1"/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ario\Desktop\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" b="2370"/>
          <a:stretch/>
        </p:blipFill>
        <p:spPr bwMode="auto">
          <a:xfrm>
            <a:off x="511037" y="605112"/>
            <a:ext cx="8122986" cy="60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436096" y="1311151"/>
            <a:ext cx="3456384" cy="84979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15012" y="1975383"/>
            <a:ext cx="1296444" cy="74655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626242" y="1398181"/>
            <a:ext cx="1786270" cy="10526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78395" y="2519916"/>
            <a:ext cx="1554" cy="22065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72809" y="2822944"/>
            <a:ext cx="10634" cy="162146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3104" y="4546588"/>
            <a:ext cx="1312313" cy="7443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24537" y="4830266"/>
            <a:ext cx="1800880" cy="103306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91680" y="2004237"/>
            <a:ext cx="0" cy="1083961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690577" y="2004237"/>
            <a:ext cx="1890241" cy="110891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190847" y="1605516"/>
            <a:ext cx="2441561" cy="142669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187474" y="1605516"/>
            <a:ext cx="150" cy="1475701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411457" y="836712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55576" y="836712"/>
            <a:ext cx="0" cy="225148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689197" y="4149080"/>
            <a:ext cx="1898638" cy="109999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24254" y="4800275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765971" y="6466612"/>
            <a:ext cx="3658283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755576" y="4293096"/>
            <a:ext cx="10395" cy="217351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5576" y="836712"/>
            <a:ext cx="3655881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80214" y="4245598"/>
            <a:ext cx="2464991" cy="140560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691680" y="4293097"/>
            <a:ext cx="0" cy="955978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187624" y="4300078"/>
            <a:ext cx="3223" cy="135112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9552" y="3407597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296 Flates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(2960 Ch.)</a:t>
            </a:r>
            <a:endParaRPr lang="it-IT" sz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1470223" y="3411539"/>
            <a:ext cx="214061" cy="43977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</a:t>
            </a:r>
            <a:endParaRPr lang="it-IT" dirty="0"/>
          </a:p>
        </p:txBody>
      </p:sp>
      <p:pic>
        <p:nvPicPr>
          <p:cNvPr id="81" name="Picture 80"/>
          <p:cNvPicPr>
            <a:picLocks noChangeAspect="1" noChangeArrowheads="1"/>
          </p:cNvPicPr>
          <p:nvPr/>
        </p:nvPicPr>
        <p:blipFill rotWithShape="1">
          <a:blip r:embed="rId4" cstate="print"/>
          <a:srcRect l="4170" t="6477" r="5139" b="1940"/>
          <a:stretch/>
        </p:blipFill>
        <p:spPr bwMode="auto">
          <a:xfrm>
            <a:off x="5032690" y="3484379"/>
            <a:ext cx="3755322" cy="293038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5135216" y="5170262"/>
            <a:ext cx="1658989" cy="99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Rectangle 81"/>
          <p:cNvSpPr/>
          <p:nvPr/>
        </p:nvSpPr>
        <p:spPr>
          <a:xfrm>
            <a:off x="5436096" y="4656972"/>
            <a:ext cx="936104" cy="9049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Rectangle 82"/>
          <p:cNvSpPr/>
          <p:nvPr/>
        </p:nvSpPr>
        <p:spPr>
          <a:xfrm>
            <a:off x="6300192" y="4432997"/>
            <a:ext cx="360040" cy="1198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TextBox 39"/>
          <p:cNvSpPr txBox="1"/>
          <p:nvPr/>
        </p:nvSpPr>
        <p:spPr>
          <a:xfrm>
            <a:off x="5054134" y="4597053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13mm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58240" y="4243972"/>
            <a:ext cx="5613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0,65mm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36096" y="1311151"/>
            <a:ext cx="344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Flat cable cross </a:t>
            </a:r>
            <a:r>
              <a:rPr lang="it-IT" sz="1200" dirty="0">
                <a:solidFill>
                  <a:srgbClr val="FFFF00"/>
                </a:solidFill>
                <a:latin typeface="Comic Sans MS" pitchFamily="66" charset="0"/>
              </a:rPr>
              <a:t>s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ection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(8,5)10mm^2/each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          </a:t>
            </a:r>
            <a:r>
              <a:rPr lang="it-IT" sz="1050" dirty="0" smtClean="0">
                <a:solidFill>
                  <a:srgbClr val="FFFF00"/>
                </a:solidFill>
                <a:latin typeface="Comic Sans MS" pitchFamily="66" charset="0"/>
              </a:rPr>
              <a:t>(In twisted region of the cable)</a:t>
            </a:r>
          </a:p>
          <a:p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- Total: 10x296 =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2980mm^2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01540" y="2924684"/>
            <a:ext cx="174504" cy="140999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6" name="TextBox 85"/>
          <p:cNvSpPr txBox="1"/>
          <p:nvPr/>
        </p:nvSpPr>
        <p:spPr>
          <a:xfrm>
            <a:off x="5436096" y="1887215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Weight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: 0.017 kg/m </a:t>
            </a:r>
          </a:p>
          <a:p>
            <a:endParaRPr lang="it-IT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676283" y="663079"/>
            <a:ext cx="3288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-The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encumbrance of the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connectors  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has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not been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considered!</a:t>
            </a:r>
            <a:endParaRPr lang="it-IT" sz="1200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55776" y="183174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- LOADS OF FLAT CABLES BUNCHES -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3848" y="2607504"/>
            <a:ext cx="873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C000"/>
                </a:solidFill>
                <a:latin typeface="Comic Sans MS" pitchFamily="66" charset="0"/>
              </a:rPr>
              <a:t>9</a:t>
            </a:r>
            <a:r>
              <a:rPr lang="it-IT" sz="800" dirty="0" smtClean="0">
                <a:solidFill>
                  <a:srgbClr val="FFC000"/>
                </a:solidFill>
                <a:latin typeface="Comic Sans MS" pitchFamily="66" charset="0"/>
              </a:rPr>
              <a:t>x0,33=2,97m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63888" y="2349460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x0,24=3,12m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75503" y="2349460"/>
            <a:ext cx="904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x0,14=1,82m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23569" y="1845404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x0,16=2,72m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67744" y="1988840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19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x0,045=0,855m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07539" y="1268760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24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x0,06=1,44m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012007" y="3069540"/>
            <a:ext cx="936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14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x0,23=3,22m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12007" y="4005064"/>
            <a:ext cx="936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x0,23=2,99m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523981" y="2853516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x0,14=2,38m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23981" y="4221088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x0,14=2,38m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79712" y="2606715"/>
            <a:ext cx="998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22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x0,045=0,99m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74727" y="4476327"/>
            <a:ext cx="10454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x0,045=1,035m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03848" y="4432997"/>
            <a:ext cx="873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9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x0,23=2,07m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563888" y="4725144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x0,24=3,12m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99792" y="4653136"/>
            <a:ext cx="904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x0,14=1,82m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63888" y="5229200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17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x0,16=2,72m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411760" y="4887490"/>
            <a:ext cx="1144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19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x0,045</a:t>
            </a:r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=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0</a:t>
            </a:r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,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8,55</a:t>
            </a:r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07539" y="5805264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24</a:t>
            </a:r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x0,06=1,44m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7544" y="278092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20857" y="2766680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41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195736" y="1484204"/>
            <a:ext cx="1370086" cy="381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latin typeface="Comic Sans MS" pitchFamily="66" charset="0"/>
              </a:rPr>
              <a:t>95 Flats</a:t>
            </a:r>
          </a:p>
          <a:p>
            <a:pPr algn="ctr"/>
            <a:r>
              <a:rPr lang="it-IT" sz="900" dirty="0" smtClean="0">
                <a:latin typeface="Comic Sans MS" pitchFamily="66" charset="0"/>
              </a:rPr>
              <a:t>12mx0,017=0,204Kg</a:t>
            </a:r>
            <a:endParaRPr lang="it-IT" sz="900" dirty="0">
              <a:latin typeface="Comic Sans MS" pitchFamily="66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2220676" y="3419851"/>
            <a:ext cx="1247074" cy="41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latin typeface="Comic Sans MS" pitchFamily="66" charset="0"/>
              </a:rPr>
              <a:t>106 Flats</a:t>
            </a:r>
          </a:p>
          <a:p>
            <a:pPr algn="ctr"/>
            <a:r>
              <a:rPr lang="it-IT" sz="900" dirty="0" smtClean="0">
                <a:latin typeface="Comic Sans MS" pitchFamily="66" charset="0"/>
              </a:rPr>
              <a:t>13mx0,017=0,22Kg</a:t>
            </a:r>
            <a:endParaRPr lang="it-IT" sz="900" dirty="0">
              <a:latin typeface="Comic Sans MS" pitchFamily="66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285958" y="5421743"/>
            <a:ext cx="1359247" cy="383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latin typeface="Comic Sans MS" pitchFamily="66" charset="0"/>
              </a:rPr>
              <a:t>95 Flats</a:t>
            </a:r>
          </a:p>
          <a:p>
            <a:pPr algn="ctr"/>
            <a:r>
              <a:rPr lang="it-IT" sz="900" dirty="0" smtClean="0">
                <a:latin typeface="Comic Sans MS" pitchFamily="66" charset="0"/>
              </a:rPr>
              <a:t>12mx0,017=0,204Kg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06373" y="278599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7544" y="4364733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20857" y="4350485"/>
            <a:ext cx="320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41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406373" y="436979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  <a:latin typeface="Comic Sans MS" pitchFamily="66" charset="0"/>
              </a:rPr>
              <a:t>53</a:t>
            </a:r>
          </a:p>
        </p:txBody>
      </p:sp>
      <p:sp>
        <p:nvSpPr>
          <p:cNvPr id="95" name="Down Arrow 94"/>
          <p:cNvSpPr/>
          <p:nvPr/>
        </p:nvSpPr>
        <p:spPr>
          <a:xfrm>
            <a:off x="7308304" y="2004238"/>
            <a:ext cx="247836" cy="818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ounded Rectangle 95"/>
          <p:cNvSpPr/>
          <p:nvPr/>
        </p:nvSpPr>
        <p:spPr>
          <a:xfrm>
            <a:off x="5628390" y="2853725"/>
            <a:ext cx="2880319" cy="4729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TextBox 96"/>
          <p:cNvSpPr txBox="1"/>
          <p:nvPr/>
        </p:nvSpPr>
        <p:spPr>
          <a:xfrm>
            <a:off x="5628390" y="287649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Theoretical needed cross section for the </a:t>
            </a:r>
          </a:p>
          <a:p>
            <a:r>
              <a:rPr lang="en-US" sz="1100" i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         lateral pathway: </a:t>
            </a:r>
            <a:r>
              <a:rPr lang="en-US" sz="1100" b="1" i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2980 mm^2</a:t>
            </a:r>
            <a:endParaRPr lang="en-US" sz="1100" b="1" i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318992" y="3970379"/>
            <a:ext cx="1365292" cy="25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>
                <a:latin typeface="Comic Sans MS" pitchFamily="66" charset="0"/>
              </a:rPr>
              <a:t>296 FLATS  - 0,70Kg</a:t>
            </a:r>
          </a:p>
        </p:txBody>
      </p:sp>
    </p:spTree>
    <p:extLst>
      <p:ext uri="{BB962C8B-B14F-4D97-AF65-F5344CB8AC3E}">
        <p14:creationId xmlns:p14="http://schemas.microsoft.com/office/powerpoint/2010/main" val="30842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586560"/>
            <a:ext cx="2768600" cy="2082800"/>
          </a:xfrm>
          <a:prstGeom prst="rect">
            <a:avLst/>
          </a:prstGeom>
        </p:spPr>
      </p:pic>
      <p:pic>
        <p:nvPicPr>
          <p:cNvPr id="2050" name="Picture 2" descr="C:\Users\dario\Desktop\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7284"/>
            <a:ext cx="449830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rio\Desktop\j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63" y="437284"/>
            <a:ext cx="443265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16216" y="3390575"/>
            <a:ext cx="771063" cy="13946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020272" y="3714444"/>
            <a:ext cx="1175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Weight: 0,0162Kg/m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092280" y="3530036"/>
            <a:ext cx="0" cy="363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04048" y="1705080"/>
            <a:ext cx="3312368" cy="14401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21660"/>
            <a:ext cx="24003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6256" y="4108133"/>
            <a:ext cx="110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50mm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6309320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itchFamily="66" charset="0"/>
              </a:rPr>
              <a:t>-Thinner cables exist, but we have only 40...</a:t>
            </a:r>
            <a:endParaRPr lang="en-US" sz="1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732240" y="3533628"/>
            <a:ext cx="0" cy="363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60232" y="3866844"/>
            <a:ext cx="1047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Out </a:t>
            </a:r>
            <a:r>
              <a:rPr lang="it-IT" sz="800" dirty="0" err="1" smtClean="0">
                <a:solidFill>
                  <a:srgbClr val="FF0000"/>
                </a:solidFill>
                <a:latin typeface="Comic Sans MS" pitchFamily="66" charset="0"/>
              </a:rPr>
              <a:t>diam</a:t>
            </a:r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.: 3.2 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5896" y="121582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- HV CABLES -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6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io\Desktop\J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7488"/>
            <a:ext cx="4392488" cy="62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5226" y="1578724"/>
            <a:ext cx="2274766" cy="9049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980854" y="1484784"/>
            <a:ext cx="1174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Weight: 0,0162Kg/m</a:t>
            </a:r>
          </a:p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Outer </a:t>
            </a:r>
            <a:r>
              <a:rPr lang="it-IT" sz="800" dirty="0" err="1" smtClean="0">
                <a:solidFill>
                  <a:srgbClr val="FF0000"/>
                </a:solidFill>
                <a:latin typeface="Comic Sans MS" pitchFamily="66" charset="0"/>
              </a:rPr>
              <a:t>diam</a:t>
            </a:r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: 6 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788024" y="1446984"/>
            <a:ext cx="0" cy="363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7904" y="121582"/>
            <a:ext cx="1568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- GAS PIPES -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77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rio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4" y="499357"/>
            <a:ext cx="7632848" cy="61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5220072" y="4768037"/>
            <a:ext cx="3528392" cy="92382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ounded Rectangle 49"/>
          <p:cNvSpPr/>
          <p:nvPr/>
        </p:nvSpPr>
        <p:spPr>
          <a:xfrm>
            <a:off x="5292080" y="1556793"/>
            <a:ext cx="3384376" cy="92382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2009" y="2066125"/>
            <a:ext cx="1200586" cy="6980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19287" y="1575438"/>
            <a:ext cx="1633282" cy="9534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99792" y="2601882"/>
            <a:ext cx="0" cy="20590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31840" y="2881217"/>
            <a:ext cx="0" cy="15121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31767" y="4469806"/>
            <a:ext cx="1144788" cy="64664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65629" y="4782201"/>
            <a:ext cx="1599982" cy="9096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821820" y="2031224"/>
            <a:ext cx="1799755" cy="105400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11457" y="836712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891621" y="4209972"/>
            <a:ext cx="1722115" cy="100420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24254" y="4800275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80884" y="6466612"/>
            <a:ext cx="14337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234979" y="836712"/>
            <a:ext cx="176479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84573" y="2081572"/>
            <a:ext cx="109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99792" y="3523703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30524" y="4898475"/>
            <a:ext cx="90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0810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-The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encumbrance of the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  connectors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has not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been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  considered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!</a:t>
            </a:r>
            <a:endParaRPr lang="it-IT" sz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842721" y="1095283"/>
            <a:ext cx="107856" cy="11048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  </a:t>
            </a:r>
            <a:endParaRPr lang="it-IT" dirty="0"/>
          </a:p>
        </p:txBody>
      </p:sp>
      <p:sp>
        <p:nvSpPr>
          <p:cNvPr id="69" name="Oval 68"/>
          <p:cNvSpPr/>
          <p:nvPr/>
        </p:nvSpPr>
        <p:spPr>
          <a:xfrm>
            <a:off x="4102977" y="1095283"/>
            <a:ext cx="107856" cy="1104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</a:t>
            </a:r>
            <a:endParaRPr lang="it-IT" dirty="0"/>
          </a:p>
        </p:txBody>
      </p:sp>
      <p:sp>
        <p:nvSpPr>
          <p:cNvPr id="70" name="Oval 69"/>
          <p:cNvSpPr/>
          <p:nvPr/>
        </p:nvSpPr>
        <p:spPr>
          <a:xfrm>
            <a:off x="3866867" y="6093296"/>
            <a:ext cx="107856" cy="11048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  </a:t>
            </a:r>
            <a:endParaRPr lang="it-IT" dirty="0"/>
          </a:p>
        </p:txBody>
      </p:sp>
      <p:sp>
        <p:nvSpPr>
          <p:cNvPr id="71" name="Oval 70"/>
          <p:cNvSpPr/>
          <p:nvPr/>
        </p:nvSpPr>
        <p:spPr>
          <a:xfrm>
            <a:off x="4127123" y="6093296"/>
            <a:ext cx="107856" cy="1104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</a:t>
            </a:r>
            <a:endParaRPr lang="it-IT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234979" y="836712"/>
            <a:ext cx="0" cy="216024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823715" y="845354"/>
            <a:ext cx="8875" cy="118096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102977" y="845353"/>
            <a:ext cx="0" cy="216024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280884" y="6253056"/>
            <a:ext cx="0" cy="21355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1891621" y="5207194"/>
            <a:ext cx="2124" cy="1252438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1832590" y="845353"/>
            <a:ext cx="2270387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128010" y="6246076"/>
            <a:ext cx="0" cy="21355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1891621" y="6459632"/>
            <a:ext cx="2235502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749417" y="658598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20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783154" y="6423040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20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3587798" y="691035"/>
            <a:ext cx="254923" cy="37034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566858" y="6218652"/>
            <a:ext cx="317447" cy="34269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811475" y="583743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12 Gas Pipes</a:t>
            </a:r>
            <a:endParaRPr lang="it-IT" sz="8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783553" y="6446385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12 Gas Pipes</a:t>
            </a:r>
            <a:endParaRPr lang="it-IT" sz="8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28465" y="846034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4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27584" y="2189293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8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178065" y="6066119"/>
            <a:ext cx="15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4Gas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364088" y="1805915"/>
            <a:ext cx="30668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Cross Section 8,1mm^2/each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Total: 8,1x20 = </a:t>
            </a:r>
            <a:r>
              <a:rPr lang="it-IT" sz="1100" b="1" dirty="0" smtClean="0">
                <a:solidFill>
                  <a:srgbClr val="FF0000"/>
                </a:solidFill>
                <a:latin typeface="Comic Sans MS" pitchFamily="66" charset="0"/>
              </a:rPr>
              <a:t>162mm^2 (Each Pathway)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Weight: 0,0162 Kg/m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292080" y="4987112"/>
            <a:ext cx="32399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Cross Section 28,26mm^2/each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Total: 28,26x12 = </a:t>
            </a:r>
            <a:r>
              <a:rPr lang="it-IT" sz="1100" b="1" dirty="0" smtClean="0">
                <a:solidFill>
                  <a:srgbClr val="FF0000"/>
                </a:solidFill>
                <a:latin typeface="Comic Sans MS" pitchFamily="66" charset="0"/>
              </a:rPr>
              <a:t>340mm^2 (Each Pathway)</a:t>
            </a:r>
            <a:endParaRPr lang="it-IT" sz="11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Weight: 0.016 kg/m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139952" y="2265168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45517" y="4790753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236541" y="3069540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7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77593" y="4041358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6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4817" y="4469806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8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58418" y="116632"/>
            <a:ext cx="495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- PATHWAYS OF HV CABLES AND GAS PIPES - 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4768037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B0F0"/>
                </a:solidFill>
                <a:latin typeface="Comic Sans MS"/>
                <a:cs typeface="Comic Sans MS"/>
              </a:rPr>
              <a:t>GAS PIPE DATA</a:t>
            </a:r>
            <a:endParaRPr lang="en-US" sz="1100" i="1" dirty="0">
              <a:solidFill>
                <a:srgbClr val="00B0F0"/>
              </a:solidFill>
              <a:latin typeface="Comic Sans MS"/>
              <a:cs typeface="Comic Sans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0268" y="1583214"/>
            <a:ext cx="2439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HV CABLE  DATA</a:t>
            </a:r>
            <a:endParaRPr lang="en-US" sz="1100" i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724128" y="3356992"/>
            <a:ext cx="3024336" cy="48605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53"/>
          <p:cNvSpPr txBox="1"/>
          <p:nvPr/>
        </p:nvSpPr>
        <p:spPr>
          <a:xfrm>
            <a:off x="5724128" y="3392898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Theoretical needed cross section for each    </a:t>
            </a:r>
          </a:p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top &amp; bottom pathway: 162+340= </a:t>
            </a:r>
            <a:r>
              <a:rPr lang="en-US" sz="1100" b="1" i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502mm^2</a:t>
            </a:r>
            <a:endParaRPr lang="en-US" sz="1100" b="1" i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636532" y="2348880"/>
            <a:ext cx="24783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Down Arrow 56"/>
          <p:cNvSpPr/>
          <p:nvPr/>
        </p:nvSpPr>
        <p:spPr>
          <a:xfrm rot="10800000">
            <a:off x="7616434" y="3933056"/>
            <a:ext cx="24783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4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rio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4" y="499357"/>
            <a:ext cx="7632848" cy="61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5220072" y="4768037"/>
            <a:ext cx="3528392" cy="92382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ounded Rectangle 49"/>
          <p:cNvSpPr/>
          <p:nvPr/>
        </p:nvSpPr>
        <p:spPr>
          <a:xfrm>
            <a:off x="5292080" y="1556793"/>
            <a:ext cx="3384376" cy="92382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2009" y="2066125"/>
            <a:ext cx="1200586" cy="6980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19287" y="1575438"/>
            <a:ext cx="1633282" cy="9534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99792" y="2601882"/>
            <a:ext cx="0" cy="20590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31840" y="2881217"/>
            <a:ext cx="0" cy="15121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31767" y="4469806"/>
            <a:ext cx="1144788" cy="64664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65629" y="4782201"/>
            <a:ext cx="1599982" cy="9096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821820" y="2031224"/>
            <a:ext cx="1799755" cy="105400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11457" y="836712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891621" y="4209972"/>
            <a:ext cx="1722115" cy="100420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24254" y="4800275"/>
            <a:ext cx="0" cy="166633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80884" y="6466612"/>
            <a:ext cx="14337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234979" y="836712"/>
            <a:ext cx="176479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84573" y="2081572"/>
            <a:ext cx="109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99792" y="3523703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30524" y="4898475"/>
            <a:ext cx="90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13 HV Cables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0810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-The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encumbrance of the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  connectors 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has not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been</a:t>
            </a:r>
          </a:p>
          <a:p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latin typeface="Comic Sans MS" pitchFamily="66" charset="0"/>
              </a:rPr>
              <a:t>        considered</a:t>
            </a:r>
            <a:r>
              <a:rPr lang="en-US" sz="1200" i="1" dirty="0">
                <a:solidFill>
                  <a:srgbClr val="FFFF00"/>
                </a:solidFill>
                <a:latin typeface="Comic Sans MS" pitchFamily="66" charset="0"/>
              </a:rPr>
              <a:t>!</a:t>
            </a:r>
            <a:endParaRPr lang="it-IT" sz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842721" y="1095283"/>
            <a:ext cx="107856" cy="11048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  </a:t>
            </a:r>
            <a:endParaRPr lang="it-IT" dirty="0"/>
          </a:p>
        </p:txBody>
      </p:sp>
      <p:sp>
        <p:nvSpPr>
          <p:cNvPr id="69" name="Oval 68"/>
          <p:cNvSpPr/>
          <p:nvPr/>
        </p:nvSpPr>
        <p:spPr>
          <a:xfrm>
            <a:off x="4102977" y="1095283"/>
            <a:ext cx="107856" cy="1104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</a:t>
            </a:r>
            <a:endParaRPr lang="it-IT" dirty="0"/>
          </a:p>
        </p:txBody>
      </p:sp>
      <p:sp>
        <p:nvSpPr>
          <p:cNvPr id="70" name="Oval 69"/>
          <p:cNvSpPr/>
          <p:nvPr/>
        </p:nvSpPr>
        <p:spPr>
          <a:xfrm>
            <a:off x="3866867" y="6093296"/>
            <a:ext cx="107856" cy="11048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   </a:t>
            </a:r>
            <a:endParaRPr lang="it-IT" dirty="0"/>
          </a:p>
        </p:txBody>
      </p:sp>
      <p:sp>
        <p:nvSpPr>
          <p:cNvPr id="71" name="Oval 70"/>
          <p:cNvSpPr/>
          <p:nvPr/>
        </p:nvSpPr>
        <p:spPr>
          <a:xfrm>
            <a:off x="4127123" y="6093296"/>
            <a:ext cx="107856" cy="1104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      </a:t>
            </a:r>
            <a:endParaRPr lang="it-IT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234979" y="836712"/>
            <a:ext cx="0" cy="216024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823715" y="845354"/>
            <a:ext cx="8875" cy="118096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102977" y="845353"/>
            <a:ext cx="0" cy="216024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280884" y="6253056"/>
            <a:ext cx="0" cy="21355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1891621" y="5207194"/>
            <a:ext cx="2124" cy="1252438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1832590" y="845353"/>
            <a:ext cx="2270387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128010" y="6246076"/>
            <a:ext cx="0" cy="21355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1891621" y="6459632"/>
            <a:ext cx="2235502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749417" y="658598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20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783154" y="6423040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FF00"/>
                </a:solidFill>
                <a:latin typeface="Comic Sans MS" pitchFamily="66" charset="0"/>
              </a:rPr>
              <a:t>20 HV Cables</a:t>
            </a:r>
            <a:endParaRPr lang="it-IT" sz="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3587798" y="691035"/>
            <a:ext cx="254923" cy="37034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566858" y="6218652"/>
            <a:ext cx="317447" cy="34269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811475" y="583743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12 Gas Pipes</a:t>
            </a:r>
            <a:endParaRPr lang="it-IT" sz="8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783553" y="6446385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12 Gas Pipes</a:t>
            </a:r>
            <a:endParaRPr lang="it-IT" sz="8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28465" y="846034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4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27584" y="2189293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8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178065" y="6066119"/>
            <a:ext cx="15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4Gas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364088" y="1805915"/>
            <a:ext cx="30668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Cross Section 8,1mm^2/each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Total: 8,1x20 = </a:t>
            </a:r>
            <a:r>
              <a:rPr lang="it-IT" sz="1100" b="1" dirty="0" smtClean="0">
                <a:solidFill>
                  <a:srgbClr val="FF0000"/>
                </a:solidFill>
                <a:latin typeface="Comic Sans MS" pitchFamily="66" charset="0"/>
              </a:rPr>
              <a:t>162mm^2 (Each Pathway)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Weight: 0,0162 Kg/m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292080" y="4987112"/>
            <a:ext cx="32399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Cross Section 28,26mm^2/each</a:t>
            </a: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Total: 28,26x12 = </a:t>
            </a:r>
            <a:r>
              <a:rPr lang="it-IT" sz="1100" b="1" dirty="0" smtClean="0">
                <a:solidFill>
                  <a:srgbClr val="FF0000"/>
                </a:solidFill>
                <a:latin typeface="Comic Sans MS" pitchFamily="66" charset="0"/>
              </a:rPr>
              <a:t>340mm^2 (Each Pathway)</a:t>
            </a:r>
            <a:endParaRPr lang="it-IT" sz="11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1100" dirty="0" smtClean="0">
                <a:solidFill>
                  <a:srgbClr val="FFFF00"/>
                </a:solidFill>
                <a:latin typeface="Comic Sans MS" pitchFamily="66" charset="0"/>
              </a:rPr>
              <a:t>- Weight: 0.016 kg/m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139952" y="2265168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45517" y="4790753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13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236541" y="3069540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7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77593" y="4041358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6</a:t>
            </a:r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4817" y="4469806"/>
            <a:ext cx="152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8 Gas Pipes </a:t>
            </a:r>
          </a:p>
          <a:p>
            <a:r>
              <a:rPr lang="it-IT" sz="800" b="1" dirty="0" smtClean="0">
                <a:solidFill>
                  <a:srgbClr val="00B0F0"/>
                </a:solidFill>
                <a:latin typeface="Comic Sans MS" pitchFamily="66" charset="0"/>
              </a:rPr>
              <a:t>(From the Forward Side)</a:t>
            </a:r>
          </a:p>
          <a:p>
            <a:endParaRPr lang="it-IT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58418" y="116632"/>
            <a:ext cx="448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- LOADS OF HV CABLES AND GAS PIPES - 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4768037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B0F0"/>
                </a:solidFill>
                <a:latin typeface="Comic Sans MS"/>
                <a:cs typeface="Comic Sans MS"/>
              </a:rPr>
              <a:t>GAS PIPE DATA</a:t>
            </a:r>
            <a:endParaRPr lang="en-US" sz="1100" i="1" dirty="0">
              <a:solidFill>
                <a:srgbClr val="00B0F0"/>
              </a:solidFill>
              <a:latin typeface="Comic Sans MS"/>
              <a:cs typeface="Comic Sans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0268" y="1583214"/>
            <a:ext cx="2439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HV CABLE  DATA</a:t>
            </a:r>
            <a:endParaRPr lang="en-US" sz="1100" i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724128" y="3356992"/>
            <a:ext cx="3024336" cy="48605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53"/>
          <p:cNvSpPr txBox="1"/>
          <p:nvPr/>
        </p:nvSpPr>
        <p:spPr>
          <a:xfrm>
            <a:off x="5724128" y="3392898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Theoretical needed cross section for each    </a:t>
            </a:r>
          </a:p>
          <a:p>
            <a:r>
              <a:rPr lang="en-US" sz="11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top &amp; bottom pathway: 162+340= </a:t>
            </a:r>
            <a:r>
              <a:rPr lang="en-US" sz="1100" b="1" i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502mm^2</a:t>
            </a:r>
            <a:endParaRPr lang="en-US" sz="1100" b="1" i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636532" y="2348880"/>
            <a:ext cx="24783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Down Arrow 56"/>
          <p:cNvSpPr/>
          <p:nvPr/>
        </p:nvSpPr>
        <p:spPr>
          <a:xfrm rot="10800000">
            <a:off x="7616434" y="3933056"/>
            <a:ext cx="24783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2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io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8696"/>
            <a:ext cx="8424936" cy="60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65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io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6735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PANDA July_2013\Highlight Documents\Julich-Cracow Documents\CRACOW FEB Documents\FEB C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16732"/>
            <a:ext cx="500797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44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rio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6322"/>
            <a:ext cx="8424936" cy="59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08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rio\Desktop\g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" y="551450"/>
            <a:ext cx="4511067" cy="57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ario\Desktop\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44" y="551450"/>
            <a:ext cx="4535891" cy="58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99864" y="3742908"/>
            <a:ext cx="265246" cy="76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1097339" y="3232229"/>
            <a:ext cx="118747" cy="28151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458220" y="5478436"/>
            <a:ext cx="1872208" cy="1481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3654110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30mm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286" y="299695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13,5mm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484" y="3745928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6,6mm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5469" y="2060848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  <a:latin typeface="Comic Sans MS" pitchFamily="66" charset="0"/>
              </a:rPr>
              <a:t>FLAT CABLE CONNECTOR</a:t>
            </a:r>
            <a:endParaRPr lang="it-IT" sz="1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8960" y="1336918"/>
            <a:ext cx="2303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  <a:latin typeface="Comic Sans MS" pitchFamily="66" charset="0"/>
              </a:rPr>
              <a:t>ELECTRONIC CARD CONNECTOR</a:t>
            </a:r>
            <a:endParaRPr lang="it-IT" sz="1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16481" y="1615551"/>
            <a:ext cx="225704" cy="62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/>
          <p:cNvSpPr/>
          <p:nvPr/>
        </p:nvSpPr>
        <p:spPr>
          <a:xfrm>
            <a:off x="5600550" y="2474051"/>
            <a:ext cx="295203" cy="990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/>
          <p:cNvSpPr/>
          <p:nvPr/>
        </p:nvSpPr>
        <p:spPr>
          <a:xfrm>
            <a:off x="6426753" y="5085184"/>
            <a:ext cx="2151856" cy="1498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/>
          <p:cNvSpPr/>
          <p:nvPr/>
        </p:nvSpPr>
        <p:spPr>
          <a:xfrm>
            <a:off x="5118659" y="2887050"/>
            <a:ext cx="101928" cy="2389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7470782" y="1517252"/>
            <a:ext cx="557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25,5mm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2171" y="2371612"/>
            <a:ext cx="555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10mm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6053" y="2904941"/>
            <a:ext cx="407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rgbClr val="FF0000"/>
                </a:solidFill>
                <a:latin typeface="Comic Sans MS" pitchFamily="66" charset="0"/>
              </a:rPr>
              <a:t>7</a:t>
            </a:r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mm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118" y="3201740"/>
            <a:ext cx="1891622" cy="83761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5965579" y="3546388"/>
            <a:ext cx="538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E_Card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456662" y="3287247"/>
            <a:ext cx="112732" cy="377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6136" y="4371504"/>
            <a:ext cx="4344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07542" y="6386067"/>
            <a:ext cx="3608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>
                <a:solidFill>
                  <a:srgbClr val="FF0000"/>
                </a:solidFill>
                <a:latin typeface="Comic Sans MS" pitchFamily="66" charset="0"/>
              </a:rPr>
              <a:t>- Approx</a:t>
            </a:r>
            <a:r>
              <a:rPr lang="it-IT" sz="1400" i="1" dirty="0">
                <a:solidFill>
                  <a:srgbClr val="FF0000"/>
                </a:solidFill>
                <a:latin typeface="Comic Sans MS" pitchFamily="66" charset="0"/>
              </a:rPr>
              <a:t>. weight of </a:t>
            </a:r>
            <a:r>
              <a:rPr lang="it-IT" sz="1400" i="1" dirty="0" smtClean="0">
                <a:solidFill>
                  <a:srgbClr val="FF0000"/>
                </a:solidFill>
                <a:latin typeface="Comic Sans MS" pitchFamily="66" charset="0"/>
              </a:rPr>
              <a:t>connector: 3g / Each</a:t>
            </a:r>
            <a:endParaRPr lang="it-IT" sz="1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0524" y="116632"/>
            <a:ext cx="3212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- FLAT CABLE CONNECTORS -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6286" y="3678923"/>
            <a:ext cx="265246" cy="76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87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dario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6" y="620688"/>
            <a:ext cx="4852420" cy="363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rio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6094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11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rio\Desktop\uu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2"/>
          <a:stretch/>
        </p:blipFill>
        <p:spPr bwMode="auto">
          <a:xfrm>
            <a:off x="1271304" y="3189080"/>
            <a:ext cx="7872696" cy="34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6326428" y="5179797"/>
            <a:ext cx="810542" cy="2402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C:\Users\dario\Desktop\hh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3" y="3571193"/>
            <a:ext cx="2880320" cy="29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8728364" y="3438515"/>
            <a:ext cx="0" cy="1441517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61148" y="4061478"/>
            <a:ext cx="925253" cy="215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- CROSS PIPE  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1600" y="5192905"/>
            <a:ext cx="9268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- ST_TRACKER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5445804"/>
            <a:ext cx="1680268" cy="215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- CENTRAL SUPPORT FRAME 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4957" y="3210564"/>
            <a:ext cx="211949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DISTANCE BETWEEN THE OUTER </a:t>
            </a:r>
          </a:p>
          <a:p>
            <a:r>
              <a:rPr lang="it-IT" sz="8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                 FACES OF THE RAILS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96325" y="5215487"/>
            <a:ext cx="336182" cy="40473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95936" y="5620217"/>
            <a:ext cx="198645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25615" y="4239684"/>
            <a:ext cx="0" cy="592238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54304" y="4239684"/>
            <a:ext cx="6733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ario\Desktop\d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16082" r="13774" b="23639"/>
          <a:stretch/>
        </p:blipFill>
        <p:spPr bwMode="auto">
          <a:xfrm>
            <a:off x="683568" y="332656"/>
            <a:ext cx="2195152" cy="14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rio\Desktop\bbb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/>
          <a:stretch/>
        </p:blipFill>
        <p:spPr bwMode="auto">
          <a:xfrm>
            <a:off x="730325" y="1897074"/>
            <a:ext cx="2121877" cy="15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1878396" y="572126"/>
            <a:ext cx="164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13211" y="3127757"/>
            <a:ext cx="15079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417277" y="572126"/>
            <a:ext cx="2595" cy="11921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17277" y="1981200"/>
            <a:ext cx="2595" cy="1146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24605" y="1789352"/>
            <a:ext cx="372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874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8293" y="369224"/>
            <a:ext cx="668773" cy="215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- RAIL UP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00181" y="3261139"/>
            <a:ext cx="915635" cy="215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- RAIL DOWN 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1816541" y="425570"/>
            <a:ext cx="757" cy="156257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909002" y="3127757"/>
            <a:ext cx="408" cy="301243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04052" y="3427548"/>
            <a:ext cx="228646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LNF_JOBS BACK-UP\PANDA September_2012\DOCUMENTS &amp; MEETINGS\TDR Pics\Nuova cartella\End Plate_Sx Sa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2"/>
          <a:stretch/>
        </p:blipFill>
        <p:spPr bwMode="auto">
          <a:xfrm>
            <a:off x="3769721" y="1628801"/>
            <a:ext cx="1315532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LNF_JOBS BACK-UP\PANDA September_2012\DOCUMENTS &amp; MEETINGS\TDR Pics\Nuova cartella\End Plate_Sx Von Mise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63"/>
          <a:stretch/>
        </p:blipFill>
        <p:spPr bwMode="auto">
          <a:xfrm>
            <a:off x="5160811" y="1628801"/>
            <a:ext cx="1308054" cy="178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097066" y="427668"/>
            <a:ext cx="72388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LNF_JOBS BACK-UP\PANDA September_2012\DOCUMENTS &amp; MEETINGS\TDR Pics\P10002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46" y="1573914"/>
            <a:ext cx="1783702" cy="1711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668092" y="705471"/>
            <a:ext cx="4296396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rgbClr val="0070C0"/>
                </a:solidFill>
                <a:latin typeface="Comic Sans MS" pitchFamily="66" charset="0"/>
              </a:rPr>
              <a:t>- A) The general design and the main dimensions are fixed;</a:t>
            </a:r>
          </a:p>
          <a:p>
            <a:r>
              <a:rPr lang="en-US" sz="900" i="1" dirty="0" smtClean="0">
                <a:solidFill>
                  <a:srgbClr val="0070C0"/>
                </a:solidFill>
                <a:latin typeface="Comic Sans MS" pitchFamily="66" charset="0"/>
              </a:rPr>
              <a:t>- B) The preliminary structural calculations have been made ;</a:t>
            </a:r>
          </a:p>
          <a:p>
            <a:r>
              <a:rPr lang="en-US" sz="900" i="1" dirty="0" smtClean="0">
                <a:solidFill>
                  <a:srgbClr val="0070C0"/>
                </a:solidFill>
                <a:latin typeface="Comic Sans MS" pitchFamily="66" charset="0"/>
              </a:rPr>
              <a:t>- C) Mechanical solutions to support and move the frame has been developed;</a:t>
            </a:r>
          </a:p>
          <a:p>
            <a:r>
              <a:rPr lang="en-US" sz="900" i="1" dirty="0" smtClean="0">
                <a:solidFill>
                  <a:srgbClr val="0070C0"/>
                </a:solidFill>
                <a:latin typeface="Comic Sans MS" pitchFamily="66" charset="0"/>
              </a:rPr>
              <a:t>- D) A full scale prototype has been realized.</a:t>
            </a:r>
          </a:p>
          <a:p>
            <a:pPr marL="171450" indent="-171450">
              <a:buFontTx/>
              <a:buChar char="-"/>
            </a:pPr>
            <a:endParaRPr lang="en-US" sz="9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900" i="1" dirty="0" smtClean="0">
                <a:solidFill>
                  <a:srgbClr val="0070C0"/>
                </a:solidFill>
                <a:latin typeface="Comic Sans MS" pitchFamily="66" charset="0"/>
              </a:rPr>
              <a:t>- A set of measurements has been made (details in the next slides)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94760" y="3438688"/>
            <a:ext cx="336689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97066" y="55657"/>
            <a:ext cx="69313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 TRACKER  INTEGRATED  ITEMS: “Straw Tubes Tracker Support Frame” ………</a:t>
            </a:r>
          </a:p>
        </p:txBody>
      </p:sp>
      <p:sp>
        <p:nvSpPr>
          <p:cNvPr id="37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38" name="Picture 37" descr="panda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855362" y="381465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99592" y="3140968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4860032" y="2924944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851920" y="6021288"/>
            <a:ext cx="49567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8424" y="1916832"/>
            <a:ext cx="50405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9" name="TextBox 22"/>
          <p:cNvSpPr txBox="1"/>
          <p:nvPr/>
        </p:nvSpPr>
        <p:spPr>
          <a:xfrm>
            <a:off x="6624228" y="6279123"/>
            <a:ext cx="226825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5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9" grpId="0"/>
      <p:bldP spid="10" grpId="0" animBg="1"/>
      <p:bldP spid="11" grpId="0" animBg="1"/>
      <p:bldP spid="39" grpId="0"/>
      <p:bldP spid="42" grpId="0" animBg="1"/>
      <p:bldP spid="43" grpId="0" animBg="1"/>
      <p:bldP spid="31" grpId="0" animBg="1"/>
      <p:bldP spid="40" grpId="0" animBg="1"/>
      <p:bldP spid="41" grpId="0" animBg="1"/>
      <p:bldP spid="44" grpId="0" animBg="1"/>
      <p:bldP spid="46" grpId="0" animBg="1"/>
      <p:bldP spid="47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ario\Desktop\2013-01-24 09.36.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536504" cy="34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1520" y="548680"/>
            <a:ext cx="7200800" cy="93610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251520" y="621790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Cabling options and improvements could be tested on the available prototype once we realize also a   </a:t>
            </a:r>
          </a:p>
          <a:p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                     prototype of the cabling support system.</a:t>
            </a:r>
          </a:p>
          <a:p>
            <a:pPr marL="171450" indent="-171450">
              <a:buFontTx/>
              <a:buChar char="-"/>
            </a:pPr>
            <a:endParaRPr lang="en-US" sz="1100" i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marL="171450" indent="-171450">
              <a:buFontTx/>
              <a:buChar char="-"/>
            </a:pPr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The prototype of the “Straw Tracker Support Structure”, will be shipped to </a:t>
            </a:r>
            <a:r>
              <a:rPr lang="en-US" sz="11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Juelich</a:t>
            </a:r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in the next weeks.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066" y="55657"/>
            <a:ext cx="69313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 TRACKER  INTEGRATED  ITEMS: “Straw Tubes Tracker Support Frame” ………</a:t>
            </a:r>
          </a:p>
        </p:txBody>
      </p:sp>
    </p:spTree>
    <p:extLst>
      <p:ext uri="{BB962C8B-B14F-4D97-AF65-F5344CB8AC3E}">
        <p14:creationId xmlns:p14="http://schemas.microsoft.com/office/powerpoint/2010/main" val="29531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recchini\Desktop\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3700" y="764704"/>
            <a:ext cx="356677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orecchini\Desktop\Imma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8773"/>
            <a:ext cx="3816424" cy="272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11"/>
          <p:cNvSpPr/>
          <p:nvPr/>
        </p:nvSpPr>
        <p:spPr>
          <a:xfrm>
            <a:off x="3563888" y="548680"/>
            <a:ext cx="5400600" cy="3600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it-IT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AN </a:t>
            </a:r>
            <a:r>
              <a:rPr lang="it-IT" sz="800" b="1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“EXTRA PART” </a:t>
            </a:r>
            <a:r>
              <a:rPr lang="it-IT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HAS BEEN REALIZED TO ALLOW THE TEST OF THE “INSERTION OPERATIONS”.</a:t>
            </a:r>
            <a:endParaRPr lang="en-US" sz="800" dirty="0" smtClean="0">
              <a:solidFill>
                <a:srgbClr val="FFFFFF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1500" y="58738"/>
            <a:ext cx="15856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+mn-ea"/>
                <a:cs typeface="+mn-cs"/>
              </a:rPr>
              <a:t>INFN-(TURIN / LNF)</a:t>
            </a:r>
            <a:endParaRPr lang="en-US" sz="1000" b="1" i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1" name="Picture 5" descr="panda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58738"/>
            <a:ext cx="473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08104" y="6642556"/>
            <a:ext cx="36724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GSI – November / December 2010 (B. </a:t>
            </a:r>
            <a:r>
              <a:rPr lang="en-US" sz="800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Dulach</a:t>
            </a: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- </a:t>
            </a:r>
            <a:r>
              <a:rPr lang="en-US" sz="800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B.Giraudo</a:t>
            </a: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+mn-ea"/>
                <a:cs typeface="+mn-cs"/>
              </a:rPr>
              <a:t>- D. </a:t>
            </a:r>
            <a:r>
              <a:rPr lang="en-US" sz="800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+mn-ea"/>
                <a:cs typeface="+mn-cs"/>
              </a:rPr>
              <a:t>Orecchini</a:t>
            </a: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+mn-ea"/>
                <a:cs typeface="+mn-cs"/>
              </a:rPr>
              <a:t>)</a:t>
            </a:r>
            <a:endParaRPr lang="en-US" sz="8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572000" y="44624"/>
            <a:ext cx="4536504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-“AUXILIARY ASSEMBLING STRUCTURE” PROTOTYPE-</a:t>
            </a:r>
            <a:endParaRPr lang="it-IT" sz="12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orecchini\Desktop\P1010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09338"/>
            <a:ext cx="4176464" cy="313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9"/>
          <p:cNvSpPr/>
          <p:nvPr/>
        </p:nvSpPr>
        <p:spPr>
          <a:xfrm>
            <a:off x="1331640" y="3452940"/>
            <a:ext cx="6768752" cy="4081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it-IT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THE PROTOTYPE OF THE</a:t>
            </a:r>
            <a:r>
              <a:rPr lang="it-IT" sz="800" b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800" b="1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“AUXILIARY ASSEMBLING STRUCTURE”, </a:t>
            </a:r>
            <a:r>
              <a:rPr lang="it-IT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HAS BEEN COMPLETED IN INFN  FRASCATI WORKSHOP</a:t>
            </a:r>
            <a:r>
              <a:rPr lang="it-IT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. </a:t>
            </a:r>
          </a:p>
        </p:txBody>
      </p:sp>
      <p:pic>
        <p:nvPicPr>
          <p:cNvPr id="15" name="Picture 2" descr="C:\Users\orecchini\Desktop\101_PANA\P10103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742157" y="4959197"/>
            <a:ext cx="1872223" cy="140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orecchini\Desktop\101_PANA\P1010401.JPG"/>
          <p:cNvPicPr>
            <a:picLocks noChangeAspect="1" noChangeArrowheads="1"/>
          </p:cNvPicPr>
          <p:nvPr/>
        </p:nvPicPr>
        <p:blipFill>
          <a:blip r:embed="rId7" cstate="print"/>
          <a:srcRect l="16000" t="10667" b="9328"/>
          <a:stretch>
            <a:fillRect/>
          </a:stretch>
        </p:blipFill>
        <p:spPr bwMode="auto">
          <a:xfrm rot="16200000">
            <a:off x="7164287" y="4221089"/>
            <a:ext cx="151217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orecchini\Desktop\101_PANA\P1010402.JPG"/>
          <p:cNvPicPr>
            <a:picLocks noChangeAspect="1" noChangeArrowheads="1"/>
          </p:cNvPicPr>
          <p:nvPr/>
        </p:nvPicPr>
        <p:blipFill>
          <a:blip r:embed="rId8" cstate="print"/>
          <a:srcRect l="14185" t="31914" r="29074" b="4255"/>
          <a:stretch>
            <a:fillRect/>
          </a:stretch>
        </p:blipFill>
        <p:spPr bwMode="auto">
          <a:xfrm>
            <a:off x="7884368" y="5157192"/>
            <a:ext cx="100811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orecchini\Desktop\101_PANA\P10104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933056"/>
            <a:ext cx="151208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9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orecchini\Desktop\Lab astra\P101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22" y="2025540"/>
            <a:ext cx="4895831" cy="3671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orecchini\Desktop\Immagin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95217"/>
            <a:ext cx="2707738" cy="1440160"/>
          </a:xfrm>
          <a:prstGeom prst="rect">
            <a:avLst/>
          </a:prstGeom>
          <a:noFill/>
        </p:spPr>
      </p:pic>
      <p:pic>
        <p:nvPicPr>
          <p:cNvPr id="4" name="Picture 2" descr="C:\Users\orecchini\Desktop\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166" y="4165429"/>
            <a:ext cx="2502724" cy="1959805"/>
          </a:xfrm>
          <a:prstGeom prst="rect">
            <a:avLst/>
          </a:prstGeom>
          <a:noFill/>
        </p:spPr>
      </p:pic>
      <p:sp>
        <p:nvSpPr>
          <p:cNvPr id="5" name="Rettangolo 9"/>
          <p:cNvSpPr/>
          <p:nvPr/>
        </p:nvSpPr>
        <p:spPr>
          <a:xfrm>
            <a:off x="6186972" y="5476837"/>
            <a:ext cx="2129444" cy="2163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14"/>
          <p:cNvSpPr/>
          <p:nvPr/>
        </p:nvSpPr>
        <p:spPr>
          <a:xfrm>
            <a:off x="5879260" y="5440142"/>
            <a:ext cx="28803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46"/>
          <p:cNvCxnSpPr/>
          <p:nvPr/>
        </p:nvCxnSpPr>
        <p:spPr>
          <a:xfrm>
            <a:off x="2400824" y="3621762"/>
            <a:ext cx="1599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48"/>
          <p:cNvCxnSpPr/>
          <p:nvPr/>
        </p:nvCxnSpPr>
        <p:spPr>
          <a:xfrm>
            <a:off x="2100652" y="3671331"/>
            <a:ext cx="21892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50"/>
          <p:cNvCxnSpPr/>
          <p:nvPr/>
        </p:nvCxnSpPr>
        <p:spPr>
          <a:xfrm flipV="1">
            <a:off x="3091566" y="3671331"/>
            <a:ext cx="0" cy="3700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52"/>
          <p:cNvCxnSpPr/>
          <p:nvPr/>
        </p:nvCxnSpPr>
        <p:spPr>
          <a:xfrm>
            <a:off x="3098120" y="2494291"/>
            <a:ext cx="0" cy="1127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orecchini\Desktop\P1010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043" y="620688"/>
            <a:ext cx="2300109" cy="172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Freccia a destra 12"/>
          <p:cNvSpPr/>
          <p:nvPr/>
        </p:nvSpPr>
        <p:spPr>
          <a:xfrm rot="10800000">
            <a:off x="1035682" y="3782675"/>
            <a:ext cx="262238" cy="190432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13"/>
          <p:cNvSpPr/>
          <p:nvPr/>
        </p:nvSpPr>
        <p:spPr>
          <a:xfrm rot="10800000">
            <a:off x="3699978" y="3815316"/>
            <a:ext cx="262238" cy="190432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16"/>
          <p:cNvSpPr txBox="1"/>
          <p:nvPr/>
        </p:nvSpPr>
        <p:spPr>
          <a:xfrm>
            <a:off x="1236351" y="3780439"/>
            <a:ext cx="637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1°SKATE</a:t>
            </a:r>
            <a:endParaRPr lang="en-US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7" name="CasellaDiTesto 17"/>
          <p:cNvSpPr txBox="1"/>
          <p:nvPr/>
        </p:nvSpPr>
        <p:spPr>
          <a:xfrm>
            <a:off x="3899660" y="3802810"/>
            <a:ext cx="693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solidFill>
                  <a:srgbClr val="FFFF00"/>
                </a:solidFill>
                <a:latin typeface="Comic Sans MS" pitchFamily="66" charset="0"/>
              </a:rPr>
              <a:t>2°SKATE</a:t>
            </a:r>
            <a:endParaRPr lang="en-US" sz="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9" name="CasellaDiTesto 17"/>
          <p:cNvSpPr txBox="1"/>
          <p:nvPr/>
        </p:nvSpPr>
        <p:spPr>
          <a:xfrm>
            <a:off x="6186005" y="2846539"/>
            <a:ext cx="1266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Comic Sans MS" pitchFamily="66" charset="0"/>
              </a:rPr>
              <a:t>ALUMINIUM SKATE</a:t>
            </a:r>
            <a:endParaRPr lang="en-US" sz="800" dirty="0"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4905" y="6053226"/>
            <a:ext cx="262155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RECOMMENDED FLATNESS AND  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    PARALLELISM TOLERANCES.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6800" y="2251212"/>
            <a:ext cx="367895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INDUCED SAG (Progressive insertion of metallic plates).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9276" y="3373538"/>
            <a:ext cx="70400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RAILS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6435" y="1575562"/>
            <a:ext cx="1275688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 SUPPORT BEAM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95736" y="55657"/>
            <a:ext cx="483993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STT (Straw Tubes Tracker ) “Support Frame”, things done_2: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1143000"/>
            <a:ext cx="44879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A TEST WITH PROGRESSIVELY BIGGER SAG VALUES OF THE RAIL  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   SYSTEM,  HAS BEEN DONE.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79260" y="2130150"/>
            <a:ext cx="2869204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i="1" dirty="0" smtClean="0">
                <a:solidFill>
                  <a:srgbClr val="0070C0"/>
                </a:solidFill>
                <a:latin typeface="Comic Sans MS" pitchFamily="66" charset="0"/>
              </a:rPr>
              <a:t>-“</a:t>
            </a:r>
            <a:r>
              <a:rPr lang="en-US" sz="800" i="1" dirty="0">
                <a:solidFill>
                  <a:srgbClr val="0070C0"/>
                </a:solidFill>
                <a:latin typeface="Comic Sans MS" pitchFamily="66" charset="0"/>
              </a:rPr>
              <a:t>Assembly &amp; Insertion Auxiliary Structure</a:t>
            </a:r>
            <a:r>
              <a:rPr lang="en-US" sz="800" i="1" dirty="0" smtClean="0">
                <a:solidFill>
                  <a:srgbClr val="0070C0"/>
                </a:solidFill>
                <a:latin typeface="Comic Sans MS" pitchFamily="66" charset="0"/>
              </a:rPr>
              <a:t>” prototype.</a:t>
            </a:r>
            <a:endParaRPr lang="it-IT" sz="800" dirty="0"/>
          </a:p>
        </p:txBody>
      </p:sp>
      <p:sp>
        <p:nvSpPr>
          <p:cNvPr id="42" name="Rectangle 41"/>
          <p:cNvSpPr/>
          <p:nvPr/>
        </p:nvSpPr>
        <p:spPr>
          <a:xfrm>
            <a:off x="251520" y="5445224"/>
            <a:ext cx="519569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800" b="1" i="1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-THE RESULTS ARE:</a:t>
            </a:r>
          </a:p>
          <a:p>
            <a:r>
              <a:rPr lang="it-IT" sz="800" b="1" i="1" dirty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800" b="1" i="1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</a:t>
            </a:r>
            <a:r>
              <a:rPr lang="it-IT" sz="800" b="1" i="1" dirty="0" smtClean="0">
                <a:solidFill>
                  <a:srgbClr val="FF000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THE SYSTEM WORKS ANYWAY FOR VALUE OF THE SAG UP TO 0.8mm </a:t>
            </a:r>
          </a:p>
          <a:p>
            <a:r>
              <a:rPr lang="it-IT" sz="800" b="1" i="1" dirty="0">
                <a:solidFill>
                  <a:srgbClr val="FF000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800" b="1" i="1" dirty="0" smtClean="0">
                <a:solidFill>
                  <a:srgbClr val="FF000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BUT THE MAX VALUE  OF SAG ACCEPTABLE FOR A SMOOTH MOVEMENT, IS 0.5mm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666072" y="2494291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937880" y="1813211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77840" y="18132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4845756" y="3619759"/>
            <a:ext cx="556620" cy="150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32" idx="2"/>
          </p:cNvCxnSpPr>
          <p:nvPr/>
        </p:nvCxnSpPr>
        <p:spPr>
          <a:xfrm>
            <a:off x="5402376" y="3619759"/>
            <a:ext cx="268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38" name="Picture 16" descr="panda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sellaDiTesto 38"/>
          <p:cNvSpPr txBox="1"/>
          <p:nvPr/>
        </p:nvSpPr>
        <p:spPr>
          <a:xfrm>
            <a:off x="575461" y="548680"/>
            <a:ext cx="4775447" cy="40011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smtClean="0">
                <a:solidFill>
                  <a:srgbClr val="0070C0"/>
                </a:solidFill>
                <a:latin typeface="Comic Sans MS" pitchFamily="66" charset="0"/>
              </a:rPr>
              <a:t>-There are indications (Jost preliminary calculations) that the present </a:t>
            </a:r>
          </a:p>
          <a:p>
            <a:r>
              <a:rPr lang="it-IT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sz="1000" i="1" dirty="0" smtClean="0">
                <a:solidFill>
                  <a:srgbClr val="0070C0"/>
                </a:solidFill>
                <a:latin typeface="Comic Sans MS" pitchFamily="66" charset="0"/>
              </a:rPr>
              <a:t>       max sag of the up support beam with the CT load is ∼ </a:t>
            </a:r>
            <a:r>
              <a:rPr lang="it-IT" sz="1000" i="1" dirty="0" smtClean="0">
                <a:solidFill>
                  <a:srgbClr val="3366FF"/>
                </a:solidFill>
                <a:latin typeface="Comic Sans MS" pitchFamily="66" charset="0"/>
              </a:rPr>
              <a:t>1mm.</a:t>
            </a:r>
            <a:endParaRPr lang="it-IT" sz="1000" i="1" dirty="0">
              <a:solidFill>
                <a:srgbClr val="3366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4" grpId="0" animBg="1"/>
      <p:bldP spid="25" grpId="0" animBg="1"/>
      <p:bldP spid="26" grpId="0"/>
      <p:bldP spid="27" grpId="0"/>
      <p:bldP spid="29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ario\Desktop\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88" y="908720"/>
            <a:ext cx="6336704" cy="42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1688" y="476672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7672" y="5229200"/>
            <a:ext cx="6192688" cy="4001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solutions to support the “Cross Pipe” have had a preliminary approval by the “Cross Pipe” people.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A common 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development of the final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solution is still to be worked-out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91880" y="2306108"/>
            <a:ext cx="840287" cy="292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409800" y="3140968"/>
            <a:ext cx="217984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923928" y="3429000"/>
            <a:ext cx="122217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07705" y="1124744"/>
            <a:ext cx="3131604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-However, all the final design, is still evolving.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3908" y="1353344"/>
            <a:ext cx="298833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groups: Torino and </a:t>
            </a:r>
            <a:r>
              <a:rPr lang="en-US" sz="12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63889" y="5592271"/>
            <a:ext cx="525658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 groups: Torino,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and 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(Cross-Pipe people). </a:t>
            </a:r>
          </a:p>
        </p:txBody>
      </p:sp>
      <p:sp>
        <p:nvSpPr>
          <p:cNvPr id="21" name="CasellaDiTesto 104"/>
          <p:cNvSpPr txBox="1"/>
          <p:nvPr/>
        </p:nvSpPr>
        <p:spPr>
          <a:xfrm>
            <a:off x="5761376" y="6597352"/>
            <a:ext cx="3419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B.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Giraudo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/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2" name="Picture 21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97066" y="55657"/>
            <a:ext cx="69313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 TRACKER  INTEGRATED  ITEMS: “CSF – Central Tracker Support Frame” ………</a:t>
            </a:r>
          </a:p>
        </p:txBody>
      </p:sp>
    </p:spTree>
    <p:extLst>
      <p:ext uri="{BB962C8B-B14F-4D97-AF65-F5344CB8AC3E}">
        <p14:creationId xmlns:p14="http://schemas.microsoft.com/office/powerpoint/2010/main" val="17255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3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rio Orecchini\Desktop\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6892" r="21651" b="3507"/>
          <a:stretch/>
        </p:blipFill>
        <p:spPr bwMode="auto">
          <a:xfrm>
            <a:off x="251520" y="719846"/>
            <a:ext cx="4680520" cy="33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rio Orecchini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2935" r="19709" b="17239"/>
          <a:stretch/>
        </p:blipFill>
        <p:spPr bwMode="auto">
          <a:xfrm>
            <a:off x="3738100" y="2924944"/>
            <a:ext cx="509166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4623"/>
            <a:ext cx="3744416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- STT </a:t>
            </a:r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Support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Frame: Protective Skins Proposal.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CasellaDiTesto 21"/>
          <p:cNvSpPr txBox="1"/>
          <p:nvPr/>
        </p:nvSpPr>
        <p:spPr>
          <a:xfrm>
            <a:off x="2591781" y="4221088"/>
            <a:ext cx="885596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INNER SKIN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6" name="Connettore 2 22"/>
          <p:cNvCxnSpPr>
            <a:stCxn id="5" idx="3"/>
          </p:cNvCxnSpPr>
          <p:nvPr/>
        </p:nvCxnSpPr>
        <p:spPr>
          <a:xfrm flipV="1">
            <a:off x="3477377" y="4344198"/>
            <a:ext cx="1058619" cy="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9"/>
          <p:cNvSpPr/>
          <p:nvPr/>
        </p:nvSpPr>
        <p:spPr>
          <a:xfrm>
            <a:off x="1619672" y="548680"/>
            <a:ext cx="3168352" cy="279648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0070C0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HALF TRACKER WITH ASSEMBLED PROTECTIVE SKINS.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”.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9" name="Rounded Rectangle 9"/>
          <p:cNvSpPr/>
          <p:nvPr/>
        </p:nvSpPr>
        <p:spPr>
          <a:xfrm>
            <a:off x="5508104" y="2717304"/>
            <a:ext cx="3168352" cy="279648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0070C0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HALF TRACKER WITH  EXPLODED PROTECTIVE SKINS.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”.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10" name="CasellaDiTesto 21"/>
          <p:cNvSpPr txBox="1"/>
          <p:nvPr/>
        </p:nvSpPr>
        <p:spPr>
          <a:xfrm>
            <a:off x="467544" y="4260101"/>
            <a:ext cx="885596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INNER SKIN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1" name="Connettore 2 22"/>
          <p:cNvCxnSpPr/>
          <p:nvPr/>
        </p:nvCxnSpPr>
        <p:spPr>
          <a:xfrm flipV="1">
            <a:off x="1259632" y="3356993"/>
            <a:ext cx="288032" cy="90310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1"/>
          <p:cNvSpPr txBox="1"/>
          <p:nvPr/>
        </p:nvSpPr>
        <p:spPr>
          <a:xfrm>
            <a:off x="4622508" y="1374399"/>
            <a:ext cx="885596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OUTER SKIN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5" name="Connettore 2 22"/>
          <p:cNvCxnSpPr>
            <a:stCxn id="14" idx="1"/>
          </p:cNvCxnSpPr>
          <p:nvPr/>
        </p:nvCxnSpPr>
        <p:spPr>
          <a:xfrm flipH="1">
            <a:off x="2987824" y="1497510"/>
            <a:ext cx="1634684" cy="879383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21"/>
          <p:cNvSpPr txBox="1"/>
          <p:nvPr/>
        </p:nvSpPr>
        <p:spPr>
          <a:xfrm>
            <a:off x="7668648" y="5949280"/>
            <a:ext cx="885596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OUTER SKIN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9" name="Connettore 2 22"/>
          <p:cNvCxnSpPr/>
          <p:nvPr/>
        </p:nvCxnSpPr>
        <p:spPr>
          <a:xfrm flipH="1" flipV="1">
            <a:off x="7020272" y="4033942"/>
            <a:ext cx="944488" cy="191533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 flipV="1">
            <a:off x="8028384" y="4725144"/>
            <a:ext cx="360040" cy="122413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2"/>
          <p:cNvCxnSpPr/>
          <p:nvPr/>
        </p:nvCxnSpPr>
        <p:spPr>
          <a:xfrm flipH="1" flipV="1">
            <a:off x="6684573" y="5460322"/>
            <a:ext cx="984075" cy="56096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104"/>
          <p:cNvSpPr txBox="1"/>
          <p:nvPr/>
        </p:nvSpPr>
        <p:spPr>
          <a:xfrm>
            <a:off x="6359997" y="6597352"/>
            <a:ext cx="2676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31" name="Picture 16" descr="pand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13"/>
          <p:cNvSpPr/>
          <p:nvPr/>
        </p:nvSpPr>
        <p:spPr>
          <a:xfrm>
            <a:off x="6359997" y="2060848"/>
            <a:ext cx="2676499" cy="6161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 OUTER SKINS: Three integrated pieces</a:t>
            </a:r>
          </a:p>
        </p:txBody>
      </p:sp>
      <p:sp>
        <p:nvSpPr>
          <p:cNvPr id="33" name="Rounded Rectangle 13"/>
          <p:cNvSpPr/>
          <p:nvPr/>
        </p:nvSpPr>
        <p:spPr>
          <a:xfrm>
            <a:off x="323528" y="4653136"/>
            <a:ext cx="3683158" cy="20254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 </a:t>
            </a:r>
          </a:p>
          <a:p>
            <a:pPr algn="just"/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           - KEVLAR PROTECTIVE SKINS –</a:t>
            </a:r>
          </a:p>
          <a:p>
            <a:pPr algn="just"/>
            <a:endParaRPr lang="en-US" sz="10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-KEVLAR MAIN CHARACTERISTICS: </a:t>
            </a:r>
          </a:p>
          <a:p>
            <a:pPr algn="just"/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-Excellent light weight</a:t>
            </a:r>
          </a:p>
          <a:p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-Good Radiation Length </a:t>
            </a:r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=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28cm </a:t>
            </a:r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(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CF 25cm – Aluminum 9 cm)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-Good resistance to hits.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-Good thermal insulation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-Low electrical conductivity.</a:t>
            </a:r>
          </a:p>
          <a:p>
            <a:endParaRPr lang="en-US" sz="1000" i="1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- BAD ASPECTS: 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      -Preliminary economic evaluation:</a:t>
            </a:r>
          </a:p>
          <a:p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                           Skins plus molds: 16000€</a:t>
            </a:r>
          </a:p>
          <a:p>
            <a:r>
              <a:rPr lang="en-US" sz="1000" i="1" dirty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      </a:t>
            </a:r>
          </a:p>
        </p:txBody>
      </p:sp>
      <p:sp>
        <p:nvSpPr>
          <p:cNvPr id="21" name="Rounded Rectangle 13"/>
          <p:cNvSpPr/>
          <p:nvPr/>
        </p:nvSpPr>
        <p:spPr>
          <a:xfrm>
            <a:off x="5796136" y="453084"/>
            <a:ext cx="2016224" cy="8156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1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       - PROTECTIVE SKINS –</a:t>
            </a:r>
          </a:p>
          <a:p>
            <a:pPr algn="just"/>
            <a:endParaRPr lang="en-US" sz="1100" i="1" dirty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algn="just"/>
            <a:r>
              <a:rPr lang="en-US" sz="11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-MATERIAL PROPOSED: Kevlar    </a:t>
            </a:r>
          </a:p>
          <a:p>
            <a:pPr algn="just"/>
            <a:r>
              <a:rPr lang="en-US" sz="11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-THICKNESS HYPOTIZED: 1mm</a:t>
            </a:r>
          </a:p>
        </p:txBody>
      </p:sp>
      <p:sp>
        <p:nvSpPr>
          <p:cNvPr id="22" name="Rounded Rectangle 13"/>
          <p:cNvSpPr/>
          <p:nvPr/>
        </p:nvSpPr>
        <p:spPr>
          <a:xfrm>
            <a:off x="6372200" y="1340768"/>
            <a:ext cx="2016224" cy="6161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- INNER SKIN: One piece</a:t>
            </a:r>
          </a:p>
        </p:txBody>
      </p:sp>
      <p:sp>
        <p:nvSpPr>
          <p:cNvPr id="24" name="TextBox 22"/>
          <p:cNvSpPr txBox="1"/>
          <p:nvPr/>
        </p:nvSpPr>
        <p:spPr>
          <a:xfrm>
            <a:off x="6686946" y="6279123"/>
            <a:ext cx="220553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15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4" grpId="0" animBg="1"/>
      <p:bldP spid="18" grpId="0" animBg="1"/>
      <p:bldP spid="32" grpId="0" animBg="1"/>
      <p:bldP spid="33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ario\Desktop\yy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88548"/>
            <a:ext cx="7632848" cy="38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4260707"/>
            <a:ext cx="1906291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- STT SERVICES SUPPORT FRAME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05217" y="4437112"/>
            <a:ext cx="1" cy="432047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31840" y="4437112"/>
            <a:ext cx="6733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06960" y="4509119"/>
            <a:ext cx="477008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326428" y="5251807"/>
            <a:ext cx="810542" cy="2402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4794553" y="3753358"/>
            <a:ext cx="216024" cy="144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6361450" y="3749602"/>
            <a:ext cx="288573" cy="144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7392944" y="6416957"/>
            <a:ext cx="634775" cy="21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756369" y="3876638"/>
            <a:ext cx="0" cy="220525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71600" y="5264915"/>
            <a:ext cx="9268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rgbClr val="FF0000"/>
                </a:solidFill>
                <a:latin typeface="Comic Sans MS" pitchFamily="66" charset="0"/>
              </a:rPr>
              <a:t>- ST_TRACKER</a:t>
            </a:r>
            <a:endParaRPr lang="it-IT" sz="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2" name="Picture 4" descr="C:\Users\dario\Desktop\O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666"/>
            <a:ext cx="2574124" cy="26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88533" y="55657"/>
            <a:ext cx="448772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STT (Straw Tubes Tracker ) “Services Support Frame”:</a:t>
            </a:r>
          </a:p>
        </p:txBody>
      </p:sp>
      <p:pic>
        <p:nvPicPr>
          <p:cNvPr id="24" name="Picture 3" descr="C:\Users\dario\Desktop\JK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92" y="603690"/>
            <a:ext cx="2420611" cy="23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16017" y="398135"/>
            <a:ext cx="410445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general design and the main dimensions are fixed and the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solution 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to support and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move </a:t>
            </a:r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the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frame is the same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of the </a:t>
            </a:r>
            <a:r>
              <a:rPr lang="en-US" sz="1000" i="1" dirty="0" err="1" smtClean="0">
                <a:solidFill>
                  <a:srgbClr val="0070C0"/>
                </a:solidFill>
                <a:latin typeface="Comic Sans MS" pitchFamily="66" charset="0"/>
              </a:rPr>
              <a:t>ST_Tracker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</a:p>
          <a:p>
            <a:endParaRPr lang="en-US" sz="10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-The preliminary structural calculations has been made with </a:t>
            </a:r>
          </a:p>
          <a:p>
            <a:r>
              <a:rPr lang="en-US" sz="10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00" i="1" dirty="0" smtClean="0">
                <a:solidFill>
                  <a:srgbClr val="0070C0"/>
                </a:solidFill>
                <a:latin typeface="Comic Sans MS" pitchFamily="66" charset="0"/>
              </a:rPr>
              <a:t>          positive results;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123866" y="3821610"/>
            <a:ext cx="1744" cy="22573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dario\Desktop\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40768"/>
            <a:ext cx="338484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104"/>
          <p:cNvSpPr txBox="1"/>
          <p:nvPr/>
        </p:nvSpPr>
        <p:spPr>
          <a:xfrm>
            <a:off x="6576021" y="6597352"/>
            <a:ext cx="2521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GSI – DECEMBER  2012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8" name="Picture 16" descr="panda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601674"/>
            <a:ext cx="190470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744" y="2898971"/>
            <a:ext cx="3003412" cy="338554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800" i="1" dirty="0" smtClean="0">
                <a:solidFill>
                  <a:srgbClr val="0070C0"/>
                </a:solidFill>
                <a:latin typeface="Comic Sans MS" pitchFamily="66" charset="0"/>
              </a:rPr>
              <a:t>- CLASCHES BETWEEN BW-EMC AND </a:t>
            </a:r>
          </a:p>
          <a:p>
            <a:r>
              <a:rPr lang="it-IT" sz="8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sz="800" i="1" dirty="0" smtClean="0">
                <a:solidFill>
                  <a:srgbClr val="0070C0"/>
                </a:solidFill>
                <a:latin typeface="Comic Sans MS" pitchFamily="66" charset="0"/>
              </a:rPr>
              <a:t>          SST_SERVICES FRAME HAVE BEEN RESOLVED</a:t>
            </a:r>
            <a:r>
              <a:rPr lang="it-IT" sz="800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  <a:endParaRPr lang="it-IT" sz="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0" name="Rounded Rectangle 13"/>
          <p:cNvSpPr/>
          <p:nvPr/>
        </p:nvSpPr>
        <p:spPr>
          <a:xfrm>
            <a:off x="6660232" y="3140968"/>
            <a:ext cx="2448272" cy="5255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marL="171450" indent="-171450">
              <a:buFont typeface="Wingdings"/>
              <a:buChar char="Ø"/>
            </a:pPr>
            <a:endParaRPr lang="en-US" sz="800" dirty="0" smtClean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marL="171450" indent="-171450">
              <a:buFont typeface="Wingdings"/>
              <a:buChar char="Ø"/>
            </a:pPr>
            <a:r>
              <a:rPr lang="en-US" sz="800" dirty="0" smtClean="0">
                <a:solidFill>
                  <a:srgbClr val="0070C0"/>
                </a:solidFill>
                <a:ea typeface="ＭＳ Ｐゴシック" pitchFamily="-72" charset="-128"/>
                <a:cs typeface="ＭＳ Ｐゴシック" pitchFamily="-72" charset="-128"/>
              </a:rPr>
              <a:t>Hypothesized material: Aluminum Alloy</a:t>
            </a:r>
            <a:endParaRPr lang="en-US" sz="800" dirty="0">
              <a:solidFill>
                <a:srgbClr val="0070C0"/>
              </a:solidFill>
              <a:ea typeface="ＭＳ Ｐゴシック" pitchFamily="-72" charset="-128"/>
              <a:cs typeface="ＭＳ Ｐゴシック" pitchFamily="-72" charset="-128"/>
            </a:endParaRPr>
          </a:p>
          <a:p>
            <a:pPr marL="171450" indent="-171450">
              <a:buFont typeface="Wingdings"/>
              <a:buChar char="Ø"/>
            </a:pPr>
            <a:r>
              <a:rPr lang="en-US" sz="800" dirty="0" smtClean="0">
                <a:solidFill>
                  <a:srgbClr val="0070C0"/>
                </a:solidFill>
              </a:rPr>
              <a:t>&gt;Translational </a:t>
            </a:r>
            <a:r>
              <a:rPr lang="en-US" sz="800" dirty="0">
                <a:solidFill>
                  <a:srgbClr val="0070C0"/>
                </a:solidFill>
              </a:rPr>
              <a:t>values – </a:t>
            </a:r>
            <a:r>
              <a:rPr lang="en-US" sz="800" dirty="0" smtClean="0">
                <a:solidFill>
                  <a:srgbClr val="0070C0"/>
                </a:solidFill>
              </a:rPr>
              <a:t>Magnitude  </a:t>
            </a:r>
            <a:r>
              <a:rPr lang="en-US" sz="800" dirty="0">
                <a:solidFill>
                  <a:srgbClr val="0070C0"/>
                </a:solidFill>
              </a:rPr>
              <a:t>Max </a:t>
            </a:r>
            <a:r>
              <a:rPr lang="en-US" sz="800" dirty="0" smtClean="0">
                <a:solidFill>
                  <a:srgbClr val="0070C0"/>
                </a:solidFill>
              </a:rPr>
              <a:t>0.4mm</a:t>
            </a:r>
          </a:p>
          <a:p>
            <a:pPr marL="171450" indent="-171450">
              <a:buFont typeface="Wingdings"/>
              <a:buChar char="Ø"/>
            </a:pPr>
            <a:r>
              <a:rPr lang="en-US" sz="800" dirty="0" smtClean="0">
                <a:solidFill>
                  <a:srgbClr val="0070C0"/>
                </a:solidFill>
              </a:rPr>
              <a:t>&gt; </a:t>
            </a:r>
            <a:r>
              <a:rPr lang="en-US" sz="800" dirty="0">
                <a:solidFill>
                  <a:srgbClr val="0070C0"/>
                </a:solidFill>
              </a:rPr>
              <a:t>Von </a:t>
            </a:r>
            <a:r>
              <a:rPr lang="en-US" sz="800" dirty="0" err="1">
                <a:solidFill>
                  <a:srgbClr val="0070C0"/>
                </a:solidFill>
              </a:rPr>
              <a:t>Mises</a:t>
            </a:r>
            <a:r>
              <a:rPr lang="en-US" sz="800" dirty="0">
                <a:solidFill>
                  <a:srgbClr val="0070C0"/>
                </a:solidFill>
              </a:rPr>
              <a:t>: Max </a:t>
            </a:r>
            <a:r>
              <a:rPr lang="en-US" sz="800" dirty="0" smtClean="0">
                <a:solidFill>
                  <a:srgbClr val="0070C0"/>
                </a:solidFill>
              </a:rPr>
              <a:t>29,5MPa (Max 95MPa)</a:t>
            </a:r>
            <a:endParaRPr lang="en-US" sz="800" dirty="0">
              <a:solidFill>
                <a:srgbClr val="0070C0"/>
              </a:solidFill>
            </a:endParaRPr>
          </a:p>
          <a:p>
            <a:pPr algn="ctr"/>
            <a:endParaRPr lang="en-US" sz="800" i="1" dirty="0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1" name="TextBox 21"/>
          <p:cNvSpPr txBox="1"/>
          <p:nvPr/>
        </p:nvSpPr>
        <p:spPr>
          <a:xfrm>
            <a:off x="1769550" y="383830"/>
            <a:ext cx="1959476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70C0"/>
                </a:solidFill>
                <a:latin typeface="Comic Sans MS" pitchFamily="66" charset="0"/>
              </a:rPr>
              <a:t>…THINGS DONE ………………</a:t>
            </a:r>
          </a:p>
        </p:txBody>
      </p:sp>
      <p:sp>
        <p:nvSpPr>
          <p:cNvPr id="32" name="TextBox 22"/>
          <p:cNvSpPr txBox="1"/>
          <p:nvPr/>
        </p:nvSpPr>
        <p:spPr>
          <a:xfrm>
            <a:off x="6650023" y="6309320"/>
            <a:ext cx="217044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group: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85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17" grpId="0" animBg="1"/>
      <p:bldP spid="15" grpId="0" animBg="1"/>
      <p:bldP spid="25" grpId="0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recchini\Desktop\Immagi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71537"/>
            <a:ext cx="5491935" cy="343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8"/>
          <p:cNvSpPr/>
          <p:nvPr/>
        </p:nvSpPr>
        <p:spPr>
          <a:xfrm>
            <a:off x="179512" y="4149080"/>
            <a:ext cx="3960440" cy="28803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FFFFFF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TO  CHECK THE ASSEMBLING  PROCEDURES  FOR THE “CROSS PIPE”;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2879812" y="764704"/>
            <a:ext cx="3348372" cy="3068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1000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….. inside the “Central Tracker Components” …………..</a:t>
            </a:r>
          </a:p>
        </p:txBody>
      </p:sp>
      <p:sp>
        <p:nvSpPr>
          <p:cNvPr id="13" name="Rounded Rectangle 8"/>
          <p:cNvSpPr/>
          <p:nvPr/>
        </p:nvSpPr>
        <p:spPr>
          <a:xfrm>
            <a:off x="1835696" y="5165576"/>
            <a:ext cx="5112568" cy="279648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- TO CHECK THE ASSEMBLING  PROCEDURES FOR WHAT CONCERN THE “VERTEX” ASSEMBLY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;</a:t>
            </a:r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5776" y="55657"/>
            <a:ext cx="396044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TRACKER  INTEGRATED  ITEMS: ………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584" y="476672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6453336"/>
            <a:ext cx="514857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 groups: Torino,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and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(Cross-pipe people ). </a:t>
            </a:r>
          </a:p>
        </p:txBody>
      </p:sp>
      <p:sp>
        <p:nvSpPr>
          <p:cNvPr id="27" name="CasellaDiTesto 104"/>
          <p:cNvSpPr txBox="1"/>
          <p:nvPr/>
        </p:nvSpPr>
        <p:spPr>
          <a:xfrm>
            <a:off x="5761376" y="6597352"/>
            <a:ext cx="3419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B.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Giraudo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/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8" name="Picture 27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orecchini\Desktop\Immagin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048202"/>
            <a:ext cx="5112568" cy="325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orecchini\Desktop\Immagin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907938"/>
            <a:ext cx="5184576" cy="357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8"/>
          <p:cNvSpPr/>
          <p:nvPr/>
        </p:nvSpPr>
        <p:spPr>
          <a:xfrm>
            <a:off x="2843808" y="5949280"/>
            <a:ext cx="6048672" cy="28803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- TO DEFINE THE ASSEMBLING PROCEDURES FOR WHAT CONCERN THE  “ VERTEX CABLING &amp; GAS SYSTEM”,</a:t>
            </a:r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4644008" y="5157192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4499992" y="4653136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4644008" y="4725144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V="1">
            <a:off x="4716016" y="4797152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4788024" y="4869160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4788024" y="5013176"/>
            <a:ext cx="108012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recchini\Desktop\Immag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268761"/>
            <a:ext cx="4320479" cy="267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orecchini\Desktop\Immagin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92896"/>
            <a:ext cx="4904545" cy="281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ounded Rectangle 8"/>
          <p:cNvSpPr/>
          <p:nvPr/>
        </p:nvSpPr>
        <p:spPr>
          <a:xfrm>
            <a:off x="4989269" y="2348880"/>
            <a:ext cx="3960440" cy="28803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FFFFFF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-TO CHECK THE PROBLEMS  RELATED WITH THE  “CABLING &amp; GAS SYSTEM” ON THE SUPPORT  STRUCTURE 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                                                      </a:t>
            </a:r>
          </a:p>
        </p:txBody>
      </p:sp>
      <p:sp>
        <p:nvSpPr>
          <p:cNvPr id="8" name="Rounded Rectangle 8"/>
          <p:cNvSpPr/>
          <p:nvPr/>
        </p:nvSpPr>
        <p:spPr>
          <a:xfrm>
            <a:off x="835585" y="1124745"/>
            <a:ext cx="6336704" cy="288032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-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TO CHECK THE ASSEMBLING  PROCEDURES OF THE “CENTRAL SUPPORT FRAME”  ON THE  “ASSEMBLING STRUCTURE”.</a:t>
            </a:r>
            <a:r>
              <a:rPr lang="en-US" sz="9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pic>
        <p:nvPicPr>
          <p:cNvPr id="4098" name="Picture 2" descr="C:\Users\orecchini\Desktop\Immagin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40802"/>
            <a:ext cx="4392488" cy="294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ccia a destra 8"/>
          <p:cNvSpPr/>
          <p:nvPr/>
        </p:nvSpPr>
        <p:spPr>
          <a:xfrm rot="1130660">
            <a:off x="7030021" y="5018713"/>
            <a:ext cx="504056" cy="14401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ounded Rectangle 9"/>
          <p:cNvSpPr/>
          <p:nvPr/>
        </p:nvSpPr>
        <p:spPr>
          <a:xfrm>
            <a:off x="1979712" y="5957664"/>
            <a:ext cx="4536504" cy="279648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 sz="800" dirty="0" smtClean="0">
              <a:solidFill>
                <a:srgbClr val="0070C0"/>
              </a:solidFill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>
              <a:buFontTx/>
              <a:buChar char="-"/>
            </a:pPr>
            <a:r>
              <a:rPr lang="en-US" sz="800" dirty="0" smtClean="0">
                <a:solidFill>
                  <a:srgbClr val="0070C0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TO CHECK THE INSERTING PROCEDURES OF THE  COMPLETE “CENTRAL TRACKER.</a:t>
            </a:r>
            <a:r>
              <a:rPr lang="en-US" sz="8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”.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     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5218" y="55657"/>
            <a:ext cx="419501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CENTRAL  TRACKER  INTEGRATED  ITEMS ……………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688" y="476672"/>
            <a:ext cx="1874168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….THINGS TO DO ………</a:t>
            </a:r>
          </a:p>
        </p:txBody>
      </p:sp>
      <p:sp>
        <p:nvSpPr>
          <p:cNvPr id="17" name="CasellaDiTesto 104"/>
          <p:cNvSpPr txBox="1"/>
          <p:nvPr/>
        </p:nvSpPr>
        <p:spPr>
          <a:xfrm>
            <a:off x="5761376" y="6597352"/>
            <a:ext cx="3419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JUELICH – OCTOBER  2013  - 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D.Orecchini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 /  B.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Giraudo</a:t>
            </a:r>
            <a:r>
              <a:rPr lang="en-GB" sz="900" b="1" dirty="0" smtClean="0">
                <a:solidFill>
                  <a:srgbClr val="0070C0"/>
                </a:solidFill>
                <a:latin typeface="CityBlueprint" pitchFamily="2" charset="2"/>
              </a:rPr>
              <a:t> / </a:t>
            </a:r>
            <a:r>
              <a:rPr lang="en-GB" sz="900" b="1" dirty="0" err="1" smtClean="0">
                <a:solidFill>
                  <a:srgbClr val="0070C0"/>
                </a:solidFill>
                <a:latin typeface="CityBlueprint" pitchFamily="2" charset="2"/>
              </a:rPr>
              <a:t>P.Gianotti</a:t>
            </a:r>
            <a:endParaRPr lang="en-GB" sz="900" b="1" dirty="0">
              <a:solidFill>
                <a:srgbClr val="0070C0"/>
              </a:solidFill>
              <a:latin typeface="CityBlueprint" pitchFamily="2" charset="2"/>
            </a:endParaRPr>
          </a:p>
        </p:txBody>
      </p:sp>
      <p:pic>
        <p:nvPicPr>
          <p:cNvPr id="20" name="Picture 19" descr="panda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01674"/>
            <a:ext cx="218514" cy="2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6309320"/>
            <a:ext cx="37444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- Involved 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groups:Torino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Frascati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and  </a:t>
            </a:r>
            <a:r>
              <a:rPr lang="en-US" sz="1200" i="1" dirty="0" err="1" smtClean="0">
                <a:solidFill>
                  <a:srgbClr val="0070C0"/>
                </a:solidFill>
                <a:latin typeface="Comic Sans MS" pitchFamily="66" charset="0"/>
              </a:rPr>
              <a:t>Juelich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</a:p>
          <a:p>
            <a:r>
              <a:rPr lang="en-US" sz="1200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200" i="1" dirty="0" smtClean="0">
                <a:solidFill>
                  <a:srgbClr val="0070C0"/>
                </a:solidFill>
                <a:latin typeface="Comic Sans MS" pitchFamily="66" charset="0"/>
              </a:rPr>
              <a:t>        (Cross-Pipe and Straws Tracker groups). </a:t>
            </a:r>
          </a:p>
        </p:txBody>
      </p:sp>
      <p:sp>
        <p:nvSpPr>
          <p:cNvPr id="18" name="Rounded Rectangle 8"/>
          <p:cNvSpPr/>
          <p:nvPr/>
        </p:nvSpPr>
        <p:spPr>
          <a:xfrm>
            <a:off x="3491880" y="692696"/>
            <a:ext cx="5256584" cy="3068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 sz="1000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….. And for what concerns  the “Central Tracker” general assembly ………….</a:t>
            </a:r>
            <a:r>
              <a:rPr lang="en-US" sz="900" i="1" dirty="0" smtClean="0">
                <a:solidFill>
                  <a:srgbClr val="FFFFFF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5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 animBg="1"/>
      <p:bldP spid="9" grpId="0" animBg="1"/>
      <p:bldP spid="6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3342</Words>
  <Application>Microsoft Office PowerPoint</Application>
  <PresentationFormat>On-screen Show (4:3)</PresentationFormat>
  <Paragraphs>608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dario</dc:creator>
  <cp:lastModifiedBy>dario</cp:lastModifiedBy>
  <cp:revision>266</cp:revision>
  <dcterms:created xsi:type="dcterms:W3CDTF">2013-09-23T12:30:08Z</dcterms:created>
  <dcterms:modified xsi:type="dcterms:W3CDTF">2013-10-09T21:09:53Z</dcterms:modified>
</cp:coreProperties>
</file>