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1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1" r:id="rId2"/>
    <p:sldId id="302" r:id="rId3"/>
    <p:sldId id="395" r:id="rId4"/>
    <p:sldId id="349" r:id="rId5"/>
    <p:sldId id="390" r:id="rId6"/>
    <p:sldId id="351" r:id="rId7"/>
    <p:sldId id="393" r:id="rId8"/>
    <p:sldId id="396" r:id="rId9"/>
    <p:sldId id="336" r:id="rId10"/>
    <p:sldId id="397" r:id="rId11"/>
    <p:sldId id="384" r:id="rId12"/>
    <p:sldId id="383" r:id="rId13"/>
    <p:sldId id="377" r:id="rId14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191CC"/>
    <a:srgbClr val="5E87CA"/>
    <a:srgbClr val="B0EAFD"/>
    <a:srgbClr val="BCB2D5"/>
    <a:srgbClr val="187534"/>
    <a:srgbClr val="EF1F1D"/>
    <a:srgbClr val="99FF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60" autoAdjust="0"/>
  </p:normalViewPr>
  <p:slideViewPr>
    <p:cSldViewPr showGuides="1">
      <p:cViewPr>
        <p:scale>
          <a:sx n="81" d="100"/>
          <a:sy n="81" d="100"/>
        </p:scale>
        <p:origin x="-1896" y="-1336"/>
      </p:cViewPr>
      <p:guideLst>
        <p:guide orient="horz" pos="2087"/>
        <p:guide pos="1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Relationship Id="rId2" Type="http://schemas.openxmlformats.org/officeDocument/2006/relationships/image" Target="../media/image47.emf"/><Relationship Id="rId3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50B80-EB2E-B04F-BE40-26F5B100323F}" type="datetimeFigureOut">
              <a:rPr lang="en-US" smtClean="0"/>
              <a:t>12.11.13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37086-5D8F-6F41-9450-28BB3AFD8744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6683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2000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/>
            </a:lvl1pPr>
          </a:lstStyle>
          <a:p>
            <a:fld id="{841C464E-6F86-49B2-8F98-7226B5F3B44F}" type="slidenum">
              <a:rPr lang="de-DE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557806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Work the statement stronger out!</a:t>
            </a:r>
          </a:p>
          <a:p>
            <a:r>
              <a:rPr lang="en-US" dirty="0" smtClean="0"/>
              <a:t>Codes and model should explain!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0032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Loss machining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4913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581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049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0049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Altitude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581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certain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88338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Take place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4401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fifth;</a:t>
            </a:r>
            <a:r>
              <a:rPr lang="en-US" baseline="0" dirty="0" smtClean="0"/>
              <a:t> </a:t>
            </a:r>
            <a:r>
              <a:rPr lang="en-US" dirty="0" smtClean="0"/>
              <a:t>A quarter,</a:t>
            </a:r>
            <a:r>
              <a:rPr lang="en-US" baseline="0" dirty="0" smtClean="0"/>
              <a:t> o</a:t>
            </a:r>
            <a:r>
              <a:rPr lang="en-US" dirty="0" smtClean="0"/>
              <a:t>ne third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60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the statement stronger out!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C464E-6F86-49B2-8F98-7226B5F3B44F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4926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</p:spPr>
      </p:pic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203200" y="63501"/>
            <a:ext cx="7924800" cy="723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5" name="Line 8"/>
          <p:cNvSpPr>
            <a:spLocks noChangeShapeType="1"/>
          </p:cNvSpPr>
          <p:nvPr userDrawn="1"/>
        </p:nvSpPr>
        <p:spPr bwMode="auto">
          <a:xfrm>
            <a:off x="-36511" y="6597352"/>
            <a:ext cx="727199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6" name="Picture 15" descr="Logo_FAIR@GSI_colour_@bw_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54595"/>
            <a:ext cx="1456594" cy="358781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107504" y="6597352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noProof="0" dirty="0" smtClean="0"/>
              <a:t>| 04.</a:t>
            </a:r>
            <a:r>
              <a:rPr lang="en-US" sz="1000" baseline="0" noProof="0" dirty="0" smtClean="0"/>
              <a:t> Nov 2013 | </a:t>
            </a:r>
            <a:r>
              <a:rPr lang="en-US" sz="1000" noProof="0" dirty="0" smtClean="0"/>
              <a:t>Sabrina Appel | GSI | Beam</a:t>
            </a:r>
            <a:r>
              <a:rPr lang="en-US" sz="1000" baseline="0" noProof="0" dirty="0" smtClean="0"/>
              <a:t> physics</a:t>
            </a:r>
            <a:r>
              <a:rPr lang="en-US" sz="1000" noProof="0" dirty="0" smtClean="0"/>
              <a:t> |</a:t>
            </a:r>
            <a:r>
              <a:rPr lang="en-US" sz="1000" baseline="0" noProof="0" dirty="0" smtClean="0"/>
              <a:t> </a:t>
            </a:r>
            <a:fld id="{08A13C2B-2B18-A74C-A88A-0F5B78BA20A4}" type="slidenum">
              <a:rPr lang="en-US" sz="1000" noProof="0" smtClean="0"/>
              <a:pPr algn="l"/>
              <a:t>‹#›</a:t>
            </a:fld>
            <a:r>
              <a:rPr lang="en-US" sz="1000" noProof="0" dirty="0" smtClean="0"/>
              <a:t> |  </a:t>
            </a:r>
            <a:r>
              <a:rPr lang="en-US" sz="1000" baseline="0" noProof="0" dirty="0" smtClean="0"/>
              <a:t> </a:t>
            </a:r>
            <a:r>
              <a:rPr lang="en-US" sz="1000" noProof="0" dirty="0" smtClean="0"/>
              <a:t>  </a:t>
            </a:r>
            <a:endParaRPr lang="en-US" sz="1000" noProof="0" dirty="0"/>
          </a:p>
        </p:txBody>
      </p:sp>
      <p:sp>
        <p:nvSpPr>
          <p:cNvPr id="18" name="Line 8"/>
          <p:cNvSpPr>
            <a:spLocks noChangeShapeType="1"/>
          </p:cNvSpPr>
          <p:nvPr userDrawn="1"/>
        </p:nvSpPr>
        <p:spPr bwMode="auto">
          <a:xfrm>
            <a:off x="8892888" y="6597352"/>
            <a:ext cx="28799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3" name="Picture 2" descr="HG_LOGO_S_ENG_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0" y="6453376"/>
            <a:ext cx="814572" cy="3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886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</p:spPr>
      </p:pic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203200" y="63501"/>
            <a:ext cx="7924800" cy="723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17" name="Line 8"/>
          <p:cNvSpPr>
            <a:spLocks noChangeShapeType="1"/>
          </p:cNvSpPr>
          <p:nvPr userDrawn="1"/>
        </p:nvSpPr>
        <p:spPr bwMode="auto">
          <a:xfrm>
            <a:off x="-36511" y="6597352"/>
            <a:ext cx="727199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18" name="Picture 17" descr="Logo_FAIR@GSI_colour_@bw_t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454595"/>
            <a:ext cx="1456594" cy="358781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07504" y="6597352"/>
            <a:ext cx="46805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noProof="0" dirty="0" smtClean="0"/>
              <a:t>| 04. Nov</a:t>
            </a:r>
            <a:r>
              <a:rPr lang="en-US" sz="1000" baseline="0" noProof="0" dirty="0" smtClean="0"/>
              <a:t> 2013 | </a:t>
            </a:r>
            <a:r>
              <a:rPr lang="en-US" sz="1000" noProof="0" dirty="0" smtClean="0"/>
              <a:t>Sabrina Appel | GSI | Beam</a:t>
            </a:r>
            <a:r>
              <a:rPr lang="en-US" sz="1000" baseline="0" noProof="0" dirty="0" smtClean="0"/>
              <a:t> physics</a:t>
            </a:r>
            <a:r>
              <a:rPr lang="en-US" sz="1000" noProof="0" dirty="0" smtClean="0"/>
              <a:t> |</a:t>
            </a:r>
            <a:r>
              <a:rPr lang="en-US" sz="1000" baseline="0" noProof="0" dirty="0" smtClean="0"/>
              <a:t> </a:t>
            </a:r>
            <a:fld id="{08A13C2B-2B18-A74C-A88A-0F5B78BA20A4}" type="slidenum">
              <a:rPr lang="en-US" sz="1000" noProof="0" smtClean="0"/>
              <a:pPr algn="l"/>
              <a:t>‹#›</a:t>
            </a:fld>
            <a:r>
              <a:rPr lang="en-US" sz="1000" noProof="0" dirty="0" smtClean="0"/>
              <a:t> |  </a:t>
            </a:r>
            <a:r>
              <a:rPr lang="en-US" sz="1000" baseline="0" noProof="0" dirty="0" smtClean="0"/>
              <a:t> </a:t>
            </a:r>
            <a:r>
              <a:rPr lang="en-US" sz="1000" noProof="0" dirty="0" smtClean="0"/>
              <a:t>  </a:t>
            </a:r>
            <a:endParaRPr lang="en-US" sz="1000" noProof="0" dirty="0"/>
          </a:p>
        </p:txBody>
      </p:sp>
      <p:sp>
        <p:nvSpPr>
          <p:cNvPr id="20" name="Line 8"/>
          <p:cNvSpPr>
            <a:spLocks noChangeShapeType="1"/>
          </p:cNvSpPr>
          <p:nvPr userDrawn="1"/>
        </p:nvSpPr>
        <p:spPr bwMode="auto">
          <a:xfrm>
            <a:off x="8892888" y="6597352"/>
            <a:ext cx="28799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9" name="Picture 8" descr="HG_LOGO_S_ENG_RGB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700" y="6453376"/>
            <a:ext cx="814572" cy="36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3.emf"/><Relationship Id="rId7" Type="http://schemas.openxmlformats.org/officeDocument/2006/relationships/image" Target="../media/image4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8.emf"/><Relationship Id="rId12" Type="http://schemas.openxmlformats.org/officeDocument/2006/relationships/image" Target="../media/image51.emf"/><Relationship Id="rId13" Type="http://schemas.openxmlformats.org/officeDocument/2006/relationships/image" Target="../media/image52.emf"/><Relationship Id="rId14" Type="http://schemas.openxmlformats.org/officeDocument/2006/relationships/image" Target="../media/image53.emf"/><Relationship Id="rId15" Type="http://schemas.openxmlformats.org/officeDocument/2006/relationships/image" Target="../media/image54.emf"/><Relationship Id="rId16" Type="http://schemas.openxmlformats.org/officeDocument/2006/relationships/image" Target="../media/image5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9.emf"/><Relationship Id="rId4" Type="http://schemas.openxmlformats.org/officeDocument/2006/relationships/image" Target="../media/image1.jpeg"/><Relationship Id="rId5" Type="http://schemas.openxmlformats.org/officeDocument/2006/relationships/image" Target="../media/image50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46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47.emf"/><Relationship Id="rId10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19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gif"/><Relationship Id="rId10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0941" y="1916832"/>
            <a:ext cx="77314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/>
              <a:t>SIS18 Injection: </a:t>
            </a:r>
          </a:p>
          <a:p>
            <a:pPr algn="l"/>
            <a:r>
              <a:rPr lang="en-US" sz="3200" b="1" dirty="0" smtClean="0"/>
              <a:t>Parameter studies on MTI with     space charge and longitudinal aspects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627784" y="4139788"/>
            <a:ext cx="3934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Sabrina Appel, GSI</a:t>
            </a:r>
            <a:r>
              <a:rPr lang="en-US" sz="1800" b="1" dirty="0" smtClean="0"/>
              <a:t>, Beam physics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233395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668461" y="2633563"/>
            <a:ext cx="2520280" cy="404912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03200" y="63501"/>
            <a:ext cx="7924800" cy="72389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ea typeface="+mj-ea"/>
                <a:cs typeface="+mj-cs"/>
              </a:rPr>
              <a:t>MTI simulation studies</a:t>
            </a:r>
            <a:br>
              <a:rPr lang="en-US" dirty="0" smtClean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sz="2200" dirty="0" smtClean="0">
                <a:solidFill>
                  <a:srgbClr val="000000"/>
                </a:solidFill>
                <a:ea typeface="+mj-ea"/>
                <a:cs typeface="+mj-cs"/>
              </a:rPr>
              <a:t>Space charge effects for FAIR design intensities</a:t>
            </a:r>
            <a:endParaRPr lang="en-US" sz="2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4" y="1002214"/>
            <a:ext cx="82089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- Space charge affects </a:t>
            </a:r>
            <a:r>
              <a:rPr lang="en-US" sz="1600" dirty="0"/>
              <a:t>the betratron motion of the individual </a:t>
            </a:r>
            <a:r>
              <a:rPr lang="en-US" sz="1600" dirty="0" smtClean="0"/>
              <a:t>particles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4300" y="1836112"/>
            <a:ext cx="385183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- With space charge the </a:t>
            </a:r>
            <a:r>
              <a:rPr lang="en-US" sz="1600" dirty="0"/>
              <a:t>maxima </a:t>
            </a:r>
            <a:r>
              <a:rPr lang="en-US" sz="1600" dirty="0" smtClean="0"/>
              <a:t>of </a:t>
            </a:r>
            <a:r>
              <a:rPr lang="en-US" sz="1600" dirty="0"/>
              <a:t>the efficiency are shifted </a:t>
            </a:r>
            <a:endParaRPr lang="en-US" sz="1600" dirty="0"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979" y="1434262"/>
            <a:ext cx="36899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600" dirty="0" smtClean="0"/>
              <a:t>- Therefore </a:t>
            </a:r>
            <a:r>
              <a:rPr lang="en-US" sz="1600" dirty="0"/>
              <a:t>also the injection efficiency </a:t>
            </a:r>
          </a:p>
        </p:txBody>
      </p:sp>
      <p:pic>
        <p:nvPicPr>
          <p:cNvPr id="2" name="Picture 1" descr="space_char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69256"/>
            <a:ext cx="5356800" cy="446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9512" y="5661248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The increase </a:t>
            </a:r>
            <a:r>
              <a:rPr lang="en-US" sz="1600" dirty="0"/>
              <a:t>of intensity and </a:t>
            </a:r>
            <a:r>
              <a:rPr lang="en-US" sz="1600" dirty="0" err="1"/>
              <a:t>emittance</a:t>
            </a:r>
            <a:r>
              <a:rPr lang="en-US" sz="1600" dirty="0"/>
              <a:t> compensate each other and the shift is nearly the space charge shift of the micro-bunches</a:t>
            </a:r>
          </a:p>
          <a:p>
            <a:pPr algn="l"/>
            <a:endParaRPr lang="en-US" sz="1600" dirty="0"/>
          </a:p>
        </p:txBody>
      </p:sp>
      <p:sp>
        <p:nvSpPr>
          <p:cNvPr id="22" name="Rectangle 21"/>
          <p:cNvSpPr/>
          <p:nvPr/>
        </p:nvSpPr>
        <p:spPr>
          <a:xfrm>
            <a:off x="107504" y="5364504"/>
            <a:ext cx="45365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/>
              <a:t>- In the </a:t>
            </a:r>
            <a:r>
              <a:rPr lang="en-US" sz="1600" dirty="0" smtClean="0"/>
              <a:t>most </a:t>
            </a:r>
            <a:r>
              <a:rPr lang="en-US" sz="1600" dirty="0"/>
              <a:t>cases: 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79512" y="3634577"/>
            <a:ext cx="3600400" cy="792088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504" y="3110483"/>
            <a:ext cx="25216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- </a:t>
            </a:r>
            <a:r>
              <a:rPr lang="en-US" sz="1600" dirty="0"/>
              <a:t>S</a:t>
            </a:r>
            <a:r>
              <a:rPr lang="en-US" sz="1600" dirty="0" smtClean="0"/>
              <a:t>pace charge tune shift </a:t>
            </a:r>
            <a:endParaRPr lang="en-US" sz="1600" dirty="0"/>
          </a:p>
        </p:txBody>
      </p:sp>
      <p:sp>
        <p:nvSpPr>
          <p:cNvPr id="19" name="Oval 18"/>
          <p:cNvSpPr/>
          <p:nvPr/>
        </p:nvSpPr>
        <p:spPr bwMode="auto">
          <a:xfrm>
            <a:off x="2195736" y="3706585"/>
            <a:ext cx="432048" cy="7200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835696" y="3634576"/>
            <a:ext cx="432048" cy="390525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555776" y="3994617"/>
            <a:ext cx="864096" cy="36004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504" y="4910683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b="1" dirty="0" smtClean="0">
                <a:solidFill>
                  <a:srgbClr val="FF0000"/>
                </a:solidFill>
              </a:rPr>
              <a:t>Changes during injection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83768" y="4478635"/>
            <a:ext cx="1495922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</a:t>
            </a:r>
            <a:r>
              <a:rPr lang="en-US" sz="1600" dirty="0" err="1" smtClean="0"/>
              <a:t>Mirco</a:t>
            </a:r>
            <a:r>
              <a:rPr lang="en-US" sz="1600" dirty="0" smtClean="0"/>
              <a:t>-bunch</a:t>
            </a:r>
            <a:endParaRPr lang="en-US" sz="16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971600" y="4406627"/>
            <a:ext cx="1440160" cy="563635"/>
            <a:chOff x="1128316" y="4515191"/>
            <a:chExt cx="1440160" cy="563635"/>
          </a:xfrm>
        </p:grpSpPr>
        <p:cxnSp>
          <p:nvCxnSpPr>
            <p:cNvPr id="29" name="Straight Connector 28"/>
            <p:cNvCxnSpPr/>
            <p:nvPr/>
          </p:nvCxnSpPr>
          <p:spPr bwMode="auto">
            <a:xfrm>
              <a:off x="2555776" y="4515191"/>
              <a:ext cx="0" cy="28800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 flipH="1">
              <a:off x="1128316" y="4797152"/>
              <a:ext cx="1440160" cy="0"/>
            </a:xfrm>
            <a:prstGeom prst="lin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1144191" y="4790802"/>
              <a:ext cx="0" cy="288024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4" name="Rectangle 33"/>
          <p:cNvSpPr/>
          <p:nvPr/>
        </p:nvSpPr>
        <p:spPr>
          <a:xfrm>
            <a:off x="79904" y="6186790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- For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= 4.18 a </a:t>
            </a:r>
            <a:r>
              <a:rPr lang="en-US" sz="1600" dirty="0"/>
              <a:t>beam loss </a:t>
            </a:r>
            <a:r>
              <a:rPr lang="en-US" sz="1600" dirty="0" smtClean="0"/>
              <a:t>minimum </a:t>
            </a:r>
            <a:r>
              <a:rPr lang="en-US" sz="1600" dirty="0"/>
              <a:t>for low and high </a:t>
            </a:r>
            <a:r>
              <a:rPr lang="en-US" sz="1600" dirty="0" smtClean="0"/>
              <a:t>intensity beams exists (FAIR currents) </a:t>
            </a:r>
            <a:endParaRPr lang="en-US" sz="1600" dirty="0"/>
          </a:p>
        </p:txBody>
      </p:sp>
      <p:pic>
        <p:nvPicPr>
          <p:cNvPr id="3" name="Picture 2" descr="17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26314"/>
            <a:ext cx="2345145" cy="432000"/>
          </a:xfrm>
          <a:prstGeom prst="rect">
            <a:avLst/>
          </a:prstGeom>
        </p:spPr>
      </p:pic>
      <p:pic>
        <p:nvPicPr>
          <p:cNvPr id="5" name="Picture 4" descr="18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646639"/>
            <a:ext cx="3432310" cy="790473"/>
          </a:xfrm>
          <a:prstGeom prst="rect">
            <a:avLst/>
          </a:prstGeom>
        </p:spPr>
      </p:pic>
      <p:pic>
        <p:nvPicPr>
          <p:cNvPr id="6" name="Picture 5" descr="19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97152"/>
            <a:ext cx="1392997" cy="39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147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2" grpId="0"/>
      <p:bldP spid="15" grpId="0" animBg="1"/>
      <p:bldP spid="18" grpId="0"/>
      <p:bldP spid="19" grpId="0" animBg="1"/>
      <p:bldP spid="20" grpId="0" animBg="1"/>
      <p:bldP spid="24" grpId="0" animBg="1"/>
      <p:bldP spid="25" grpId="0"/>
      <p:bldP spid="26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 bwMode="auto">
          <a:xfrm>
            <a:off x="6084168" y="2996952"/>
            <a:ext cx="1656184" cy="504056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pic>
        <p:nvPicPr>
          <p:cNvPr id="13" name="Picture 12" descr="exp_f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0" y="2204864"/>
            <a:ext cx="4795200" cy="399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63501"/>
            <a:ext cx="9049320" cy="723899"/>
          </a:xfrm>
        </p:spPr>
        <p:txBody>
          <a:bodyPr>
            <a:noAutofit/>
          </a:bodyPr>
          <a:lstStyle/>
          <a:p>
            <a:r>
              <a:rPr lang="en-US" dirty="0" smtClean="0"/>
              <a:t>Optimization of intensity and loss (</a:t>
            </a:r>
            <a:r>
              <a:rPr lang="en-US" dirty="0" smtClean="0">
                <a:solidFill>
                  <a:srgbClr val="000000"/>
                </a:solidFill>
              </a:rPr>
              <a:t>quality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496" y="1116032"/>
            <a:ext cx="910850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Goal </a:t>
            </a:r>
            <a:r>
              <a:rPr lang="en-US" sz="1600" dirty="0"/>
              <a:t>(After we found the optimum tune</a:t>
            </a:r>
            <a:r>
              <a:rPr lang="en-US" sz="1600" dirty="0" smtClean="0"/>
              <a:t>): </a:t>
            </a:r>
          </a:p>
          <a:p>
            <a:pPr algn="l"/>
            <a:r>
              <a:rPr lang="en-US" sz="1600" dirty="0"/>
              <a:t>F</a:t>
            </a:r>
            <a:r>
              <a:rPr lang="en-US" sz="1600" dirty="0" smtClean="0"/>
              <a:t>ind best </a:t>
            </a:r>
            <a:r>
              <a:rPr lang="en-US" sz="1600" dirty="0"/>
              <a:t>compromise between compact </a:t>
            </a:r>
            <a:r>
              <a:rPr lang="en-US" sz="1600" dirty="0" smtClean="0"/>
              <a:t>packing </a:t>
            </a:r>
            <a:r>
              <a:rPr lang="en-US" sz="1600" dirty="0"/>
              <a:t>and </a:t>
            </a:r>
            <a:r>
              <a:rPr lang="en-US" sz="1600" dirty="0" smtClean="0"/>
              <a:t>loss by varying the speed of bump reduction  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5496" y="1866310"/>
            <a:ext cx="5050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- Simulation parameters: A</a:t>
            </a:r>
            <a:r>
              <a:rPr lang="en-US" sz="1600" baseline="-25000" dirty="0" smtClean="0"/>
              <a:t>h</a:t>
            </a:r>
            <a:r>
              <a:rPr lang="en-US" sz="1600" dirty="0" smtClean="0"/>
              <a:t> = 150 mm </a:t>
            </a:r>
            <a:r>
              <a:rPr lang="en-US" sz="1600" dirty="0" err="1" smtClean="0"/>
              <a:t>mrad</a:t>
            </a:r>
            <a:r>
              <a:rPr lang="en-US" sz="1600" dirty="0" smtClean="0"/>
              <a:t>,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= 4.17 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5040560" y="2276872"/>
            <a:ext cx="42119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Current and brilliance for the </a:t>
            </a:r>
            <a:r>
              <a:rPr lang="en-US" sz="1600" dirty="0" err="1" smtClean="0"/>
              <a:t>linac</a:t>
            </a:r>
            <a:r>
              <a:rPr lang="en-US" sz="1600" dirty="0" smtClean="0"/>
              <a:t> with 2x10</a:t>
            </a:r>
            <a:r>
              <a:rPr lang="en-US" sz="1600" baseline="30000" dirty="0" smtClean="0"/>
              <a:t>11</a:t>
            </a:r>
            <a:r>
              <a:rPr lang="en-US" sz="1600" dirty="0"/>
              <a:t> </a:t>
            </a:r>
            <a:r>
              <a:rPr lang="en-US" sz="1600" dirty="0" smtClean="0"/>
              <a:t>U</a:t>
            </a:r>
            <a:r>
              <a:rPr lang="en-US" sz="1600" baseline="30000" dirty="0" smtClean="0"/>
              <a:t>28+ </a:t>
            </a:r>
            <a:r>
              <a:rPr lang="en-US" sz="1600" dirty="0" smtClean="0"/>
              <a:t> particles stored in SIS18</a:t>
            </a:r>
          </a:p>
        </p:txBody>
      </p:sp>
      <p:cxnSp>
        <p:nvCxnSpPr>
          <p:cNvPr id="64" name="Straight Connector 63"/>
          <p:cNvCxnSpPr/>
          <p:nvPr/>
        </p:nvCxnSpPr>
        <p:spPr bwMode="auto">
          <a:xfrm>
            <a:off x="2391277" y="2395984"/>
            <a:ext cx="0" cy="3204358"/>
          </a:xfrm>
          <a:prstGeom prst="line">
            <a:avLst/>
          </a:prstGeom>
          <a:noFill/>
          <a:ln w="28575" cap="flat" cmpd="sng" algn="ctr">
            <a:solidFill>
              <a:srgbClr val="5E87C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4" name="Group 3"/>
          <p:cNvGrpSpPr/>
          <p:nvPr/>
        </p:nvGrpSpPr>
        <p:grpSpPr>
          <a:xfrm>
            <a:off x="5068586" y="3658848"/>
            <a:ext cx="3967910" cy="2434448"/>
            <a:chOff x="5151501" y="3384432"/>
            <a:chExt cx="3967910" cy="2434448"/>
          </a:xfrm>
        </p:grpSpPr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2471865"/>
                </p:ext>
              </p:extLst>
            </p:nvPr>
          </p:nvGraphicFramePr>
          <p:xfrm>
            <a:off x="5525208" y="3384432"/>
            <a:ext cx="291009" cy="403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7" name="Equation" r:id="rId5" imgW="139700" imgH="203200" progId="Equation.DSMT4">
                    <p:embed/>
                  </p:oleObj>
                </mc:Choice>
                <mc:Fallback>
                  <p:oleObj name="Equation" r:id="rId5" imgW="1397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525208" y="3384432"/>
                          <a:ext cx="291009" cy="4036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7" name="Straight Connector 26"/>
            <p:cNvCxnSpPr/>
            <p:nvPr/>
          </p:nvCxnSpPr>
          <p:spPr bwMode="auto">
            <a:xfrm>
              <a:off x="6168478" y="3482480"/>
              <a:ext cx="0" cy="2331496"/>
            </a:xfrm>
            <a:prstGeom prst="line">
              <a:avLst/>
            </a:prstGeom>
            <a:noFill/>
            <a:ln w="38100" cap="flat" cmpd="sng" algn="ctr">
              <a:solidFill>
                <a:srgbClr val="5E87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>
              <a:off x="7095423" y="2122958"/>
              <a:ext cx="0" cy="3815996"/>
            </a:xfrm>
            <a:prstGeom prst="line">
              <a:avLst/>
            </a:prstGeom>
            <a:noFill/>
            <a:ln w="38100" cap="flat" cmpd="sng" algn="ctr">
              <a:solidFill>
                <a:srgbClr val="5E87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5151501" y="3702955"/>
              <a:ext cx="105098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</a:t>
              </a:r>
              <a:r>
                <a:rPr lang="en-US" sz="1600" dirty="0" smtClean="0"/>
                <a:t>m </a:t>
              </a:r>
              <a:r>
                <a:rPr lang="en-US" sz="1600" dirty="0" err="1" smtClean="0"/>
                <a:t>mrad</a:t>
              </a:r>
              <a:endParaRPr lang="en-US" sz="16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521082" y="4091709"/>
              <a:ext cx="29878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524165" y="4464552"/>
              <a:ext cx="29878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5</a:t>
              </a:r>
              <a:endParaRPr lang="en-US" sz="1600" dirty="0" smtClean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534601" y="4858225"/>
              <a:ext cx="298780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7</a:t>
              </a:r>
              <a:endParaRPr lang="en-US" sz="1600" dirty="0" smtClean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77545" y="5271018"/>
              <a:ext cx="41289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10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417336" y="3424096"/>
              <a:ext cx="29063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I</a:t>
              </a:r>
              <a:endParaRPr lang="en-US" sz="1600" i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339379" y="3675221"/>
              <a:ext cx="48112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7439948" y="3482480"/>
              <a:ext cx="0" cy="2331496"/>
            </a:xfrm>
            <a:prstGeom prst="line">
              <a:avLst/>
            </a:prstGeom>
            <a:noFill/>
            <a:ln w="38100" cap="flat" cmpd="sng" algn="ctr">
              <a:solidFill>
                <a:srgbClr val="5E87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7742748" y="3387189"/>
              <a:ext cx="108863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B (norm.)</a:t>
              </a:r>
              <a:endParaRPr lang="en-US" sz="1600" i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464290" y="3702955"/>
              <a:ext cx="165512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mA / (mm </a:t>
              </a:r>
              <a:r>
                <a:rPr lang="en-US" sz="1600" dirty="0" err="1" smtClean="0"/>
                <a:t>mrad</a:t>
              </a:r>
              <a:r>
                <a:rPr lang="en-US" sz="1600" dirty="0" smtClean="0"/>
                <a:t>)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280790" y="4104758"/>
              <a:ext cx="41289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283871" y="4455936"/>
              <a:ext cx="41289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15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94307" y="4846077"/>
              <a:ext cx="41289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16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94307" y="5284068"/>
              <a:ext cx="41289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20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723564" y="4104758"/>
              <a:ext cx="89179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3.3 (21)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723564" y="4455936"/>
              <a:ext cx="89179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3.0 (19)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723564" y="4867200"/>
              <a:ext cx="89179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2.3 (15)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723564" y="5278124"/>
              <a:ext cx="891791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2.0 (13)</a:t>
              </a:r>
            </a:p>
          </p:txBody>
        </p:sp>
        <p:cxnSp>
          <p:nvCxnSpPr>
            <p:cNvPr id="40" name="Straight Connector 39"/>
            <p:cNvCxnSpPr/>
            <p:nvPr/>
          </p:nvCxnSpPr>
          <p:spPr bwMode="auto">
            <a:xfrm>
              <a:off x="6810388" y="3487384"/>
              <a:ext cx="0" cy="2331496"/>
            </a:xfrm>
            <a:prstGeom prst="line">
              <a:avLst/>
            </a:prstGeom>
            <a:noFill/>
            <a:ln w="38100" cap="flat" cmpd="sng" algn="ctr">
              <a:solidFill>
                <a:srgbClr val="5E87CA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TextBox 40"/>
            <p:cNvSpPr txBox="1"/>
            <p:nvPr/>
          </p:nvSpPr>
          <p:spPr>
            <a:xfrm>
              <a:off x="7059246" y="3429000"/>
              <a:ext cx="2906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72804" y="3680125"/>
              <a:ext cx="405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μs</a:t>
              </a:r>
              <a:endParaRPr lang="en-US" sz="1600" dirty="0" smtClean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865643" y="4109662"/>
              <a:ext cx="527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140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25781" y="4460840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8</a:t>
              </a:r>
              <a:r>
                <a:rPr lang="en-US" sz="1600" dirty="0" smtClean="0"/>
                <a:t>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36217" y="4850981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75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936217" y="5288972"/>
              <a:ext cx="4128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60</a:t>
              </a:r>
            </a:p>
          </p:txBody>
        </p:sp>
      </p:grpSp>
      <p:sp>
        <p:nvSpPr>
          <p:cNvPr id="58" name="Rectangle 57"/>
          <p:cNvSpPr/>
          <p:nvPr/>
        </p:nvSpPr>
        <p:spPr bwMode="auto">
          <a:xfrm>
            <a:off x="5356618" y="4783536"/>
            <a:ext cx="3312368" cy="72008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827584" y="5661248"/>
            <a:ext cx="4392488" cy="2880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5661248"/>
            <a:ext cx="24482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  Reduction parameter (normalized to beam radius)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49335" y="5589240"/>
            <a:ext cx="1086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low reduction</a:t>
            </a:r>
            <a:endParaRPr lang="en-US" sz="1100" dirty="0"/>
          </a:p>
        </p:txBody>
      </p:sp>
      <p:sp>
        <p:nvSpPr>
          <p:cNvPr id="59" name="TextBox 58"/>
          <p:cNvSpPr txBox="1"/>
          <p:nvPr/>
        </p:nvSpPr>
        <p:spPr>
          <a:xfrm>
            <a:off x="4014427" y="5615662"/>
            <a:ext cx="10315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f</a:t>
            </a:r>
            <a:r>
              <a:rPr lang="en-US" sz="1100" dirty="0" smtClean="0"/>
              <a:t>ast reduction</a:t>
            </a:r>
            <a:endParaRPr lang="en-US" sz="1100" dirty="0"/>
          </a:p>
        </p:txBody>
      </p:sp>
      <p:pic>
        <p:nvPicPr>
          <p:cNvPr id="7" name="Picture 6" descr="20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097101"/>
            <a:ext cx="1539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5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57" grpId="0"/>
      <p:bldP spid="58" grpId="0" animBg="1"/>
      <p:bldP spid="5" grpId="0" animBg="1"/>
      <p:bldP spid="3" grpId="0" animBg="1"/>
      <p:bldP spid="6" grpId="0"/>
      <p:bldP spid="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301279"/>
            <a:ext cx="25922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- Scraped-off beam edges of Gaussian distribution </a:t>
            </a:r>
            <a:r>
              <a:rPr lang="en-US" dirty="0" smtClean="0">
                <a:solidFill>
                  <a:srgbClr val="000000"/>
                </a:solidFill>
              </a:rPr>
              <a:t>  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>
          <a:xfrm>
            <a:off x="2475198" y="1052736"/>
            <a:ext cx="1880778" cy="1224136"/>
            <a:chOff x="35496" y="3483481"/>
            <a:chExt cx="3206130" cy="2584478"/>
          </a:xfrm>
        </p:grpSpPr>
        <p:pic>
          <p:nvPicPr>
            <p:cNvPr id="34" name="Picture 33" descr="gauss.pdf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96" y="3483481"/>
              <a:ext cx="3206130" cy="2584478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467544" y="4383525"/>
              <a:ext cx="504056" cy="1351881"/>
            </a:xfrm>
            <a:prstGeom prst="rect">
              <a:avLst/>
            </a:prstGeom>
            <a:solidFill>
              <a:schemeClr val="bg1">
                <a:lumMod val="50000"/>
                <a:alpha val="7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2411759" y="4383525"/>
              <a:ext cx="504056" cy="1351881"/>
            </a:xfrm>
            <a:prstGeom prst="rect">
              <a:avLst/>
            </a:prstGeom>
            <a:solidFill>
              <a:schemeClr val="bg1">
                <a:lumMod val="50000"/>
                <a:alpha val="77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1027113"/>
          </a:xfrm>
          <a:prstGeom prst="rect">
            <a:avLst/>
          </a:prstGeom>
          <a:noFill/>
        </p:spPr>
      </p:pic>
      <p:sp>
        <p:nvSpPr>
          <p:cNvPr id="26" name="Title 1"/>
          <p:cNvSpPr txBox="1">
            <a:spLocks/>
          </p:cNvSpPr>
          <p:nvPr/>
        </p:nvSpPr>
        <p:spPr>
          <a:xfrm>
            <a:off x="179512" y="44624"/>
            <a:ext cx="7924800" cy="723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000000"/>
                </a:solidFill>
              </a:rPr>
              <a:t>Effect of collimation in the TK (before injection)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" name="Rechteck 76"/>
          <p:cNvSpPr>
            <a:spLocks noChangeArrowheads="1"/>
          </p:cNvSpPr>
          <p:nvPr/>
        </p:nvSpPr>
        <p:spPr bwMode="auto">
          <a:xfrm>
            <a:off x="2584291" y="3080644"/>
            <a:ext cx="1231457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  <a:ea typeface="Osaka" charset="0"/>
                <a:cs typeface="Osaka" charset="0"/>
              </a:rPr>
              <a:t>Loss</a:t>
            </a:r>
            <a:endParaRPr lang="en-US" sz="1600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50" name="Rechteck 76"/>
          <p:cNvSpPr>
            <a:spLocks noChangeArrowheads="1"/>
          </p:cNvSpPr>
          <p:nvPr/>
        </p:nvSpPr>
        <p:spPr bwMode="auto">
          <a:xfrm>
            <a:off x="251520" y="3068960"/>
            <a:ext cx="13483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Intensity</a:t>
            </a:r>
            <a:endParaRPr lang="en-US" sz="1600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07505" y="2276872"/>
            <a:ext cx="367240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- Note: Quality parameters includes the scraped-off particles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07504" y="3738518"/>
            <a:ext cx="2727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- Non collimation (</a:t>
            </a:r>
            <a:r>
              <a:rPr lang="en-US" sz="1600" dirty="0" smtClean="0">
                <a:solidFill>
                  <a:srgbClr val="0000FF"/>
                </a:solidFill>
              </a:rPr>
              <a:t>blue line</a:t>
            </a:r>
            <a:r>
              <a:rPr lang="en-US" sz="1600" dirty="0" smtClean="0"/>
              <a:t>):</a:t>
            </a:r>
            <a:endParaRPr lang="en-US" sz="1600" dirty="0"/>
          </a:p>
        </p:txBody>
      </p:sp>
      <p:sp>
        <p:nvSpPr>
          <p:cNvPr id="72" name="TextBox 71"/>
          <p:cNvSpPr txBox="1"/>
          <p:nvPr/>
        </p:nvSpPr>
        <p:spPr>
          <a:xfrm>
            <a:off x="136805" y="4746630"/>
            <a:ext cx="22029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- Collimated (</a:t>
            </a:r>
            <a:r>
              <a:rPr lang="en-US" sz="1600" dirty="0" smtClean="0">
                <a:solidFill>
                  <a:srgbClr val="FF0000"/>
                </a:solidFill>
              </a:rPr>
              <a:t>red line</a:t>
            </a:r>
            <a:r>
              <a:rPr lang="en-US" sz="1600" dirty="0" smtClean="0"/>
              <a:t>):</a:t>
            </a:r>
            <a:endParaRPr lang="en-US" sz="1600" dirty="0"/>
          </a:p>
        </p:txBody>
      </p:sp>
      <p:sp>
        <p:nvSpPr>
          <p:cNvPr id="65" name="Rectangle 64"/>
          <p:cNvSpPr/>
          <p:nvPr/>
        </p:nvSpPr>
        <p:spPr>
          <a:xfrm>
            <a:off x="5508104" y="1340768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- Intensity </a:t>
            </a:r>
            <a:r>
              <a:rPr lang="en-US" sz="1600" dirty="0"/>
              <a:t>is reduced by </a:t>
            </a:r>
            <a:r>
              <a:rPr lang="en-US" sz="1600" dirty="0" smtClean="0"/>
              <a:t>~ 20% and emittance </a:t>
            </a:r>
            <a:r>
              <a:rPr lang="en-US" sz="1600" dirty="0"/>
              <a:t>by ~ </a:t>
            </a:r>
            <a:r>
              <a:rPr lang="en-US" sz="1600" dirty="0" smtClean="0"/>
              <a:t>30</a:t>
            </a:r>
            <a:r>
              <a:rPr lang="en-US" sz="1600" dirty="0"/>
              <a:t>%</a:t>
            </a:r>
          </a:p>
          <a:p>
            <a:pPr algn="l"/>
            <a:endParaRPr lang="en-US" sz="16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72000" y="1676396"/>
            <a:ext cx="4590511" cy="3951753"/>
            <a:chOff x="4716016" y="1340768"/>
            <a:chExt cx="4590511" cy="3951753"/>
          </a:xfrm>
        </p:grpSpPr>
        <p:pic>
          <p:nvPicPr>
            <p:cNvPr id="45" name="Picture 44" descr="cut_tau_4.pd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1556791"/>
              <a:ext cx="4590511" cy="367241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 bwMode="auto">
            <a:xfrm>
              <a:off x="7219411" y="2438018"/>
              <a:ext cx="1530551" cy="649325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58261888"/>
                </p:ext>
              </p:extLst>
            </p:nvPr>
          </p:nvGraphicFramePr>
          <p:xfrm>
            <a:off x="7217978" y="2456491"/>
            <a:ext cx="895992" cy="1681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90" name="Equation" r:id="rId6" imgW="1079500" imgH="203200" progId="Equation.DSMT4">
                    <p:embed/>
                  </p:oleObj>
                </mc:Choice>
                <mc:Fallback>
                  <p:oleObj name="Equation" r:id="rId6" imgW="10795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217978" y="2456491"/>
                          <a:ext cx="895992" cy="1681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54843881"/>
                </p:ext>
              </p:extLst>
            </p:nvPr>
          </p:nvGraphicFramePr>
          <p:xfrm>
            <a:off x="7217978" y="2678470"/>
            <a:ext cx="835452" cy="1668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2991" name="Equation" r:id="rId8" imgW="1016000" imgH="203200" progId="Equation.DSMT4">
                    <p:embed/>
                  </p:oleObj>
                </mc:Choice>
                <mc:Fallback>
                  <p:oleObj name="Equation" r:id="rId8" imgW="10160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217978" y="2678470"/>
                          <a:ext cx="835452" cy="16682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609028"/>
                </p:ext>
              </p:extLst>
            </p:nvPr>
          </p:nvGraphicFramePr>
          <p:xfrm>
            <a:off x="7224208" y="2901950"/>
            <a:ext cx="1371600" cy="171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2624" name="Equation" r:id="rId10" imgW="1612900" imgH="203200" progId="Equation.DSMT4">
                    <p:embed/>
                  </p:oleObj>
                </mc:Choice>
                <mc:Fallback>
                  <p:oleObj name="Equation" r:id="rId10" imgW="16129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7224208" y="2901950"/>
                          <a:ext cx="1371600" cy="1714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 rot="16200000">
              <a:off x="4255224" y="3887177"/>
              <a:ext cx="1512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/>
                <a:t>Loss in SIS18</a:t>
              </a:r>
              <a:endParaRPr 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462605" y="4984744"/>
              <a:ext cx="1512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/>
                <a:t>Number of turns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951722" y="3030904"/>
              <a:ext cx="3960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0.0</a:t>
              </a:r>
              <a:endParaRPr lang="en-US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43603" y="2708920"/>
              <a:ext cx="3960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0.5</a:t>
              </a:r>
              <a:endParaRPr lang="en-US" sz="12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51068" y="2377422"/>
              <a:ext cx="3960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1</a:t>
              </a:r>
              <a:r>
                <a:rPr lang="en-US" sz="1200" dirty="0" smtClean="0"/>
                <a:t>.0</a:t>
              </a:r>
              <a:endParaRPr lang="en-US" sz="12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951068" y="2041820"/>
              <a:ext cx="3960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1.5</a:t>
              </a:r>
              <a:endParaRPr lang="en-US" sz="12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951068" y="1715732"/>
              <a:ext cx="3960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2</a:t>
              </a:r>
              <a:r>
                <a:rPr lang="en-US" sz="1200" dirty="0" smtClean="0"/>
                <a:t>.0</a:t>
              </a:r>
              <a:endParaRPr lang="en-US" sz="12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33140" y="3293845"/>
              <a:ext cx="2160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5</a:t>
              </a:r>
              <a:endParaRPr lang="en-US" sz="12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29036" y="3555507"/>
              <a:ext cx="2160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4</a:t>
              </a:r>
              <a:endParaRPr lang="en-US" sz="12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29036" y="3819101"/>
              <a:ext cx="2160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3</a:t>
              </a:r>
              <a:endParaRPr lang="en-US" sz="12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129036" y="4088105"/>
              <a:ext cx="2160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2</a:t>
              </a:r>
              <a:endParaRPr lang="en-US" sz="12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129036" y="4351046"/>
              <a:ext cx="2160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1</a:t>
              </a:r>
              <a:endParaRPr lang="en-US" sz="12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252241" y="4760615"/>
              <a:ext cx="2160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123626" y="4611189"/>
              <a:ext cx="21602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76552" y="4768610"/>
              <a:ext cx="3600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10</a:t>
              </a:r>
              <a:endParaRPr lang="en-US" sz="12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170448" y="4768610"/>
              <a:ext cx="3600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2</a:t>
              </a:r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674504" y="4763853"/>
              <a:ext cx="3600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3</a:t>
              </a:r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169046" y="4770129"/>
              <a:ext cx="3600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4</a:t>
              </a:r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668345" y="4763200"/>
              <a:ext cx="3600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/>
                <a:t>5</a:t>
              </a:r>
              <a:r>
                <a:rPr lang="en-US" sz="1200" dirty="0" smtClean="0"/>
                <a:t>0</a:t>
              </a:r>
              <a:endParaRPr lang="en-US" sz="12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172393" y="4763200"/>
              <a:ext cx="3600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60</a:t>
              </a:r>
              <a:endParaRPr lang="en-US" sz="12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661525" y="4763200"/>
              <a:ext cx="36004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200" dirty="0" smtClean="0"/>
                <a:t>70</a:t>
              </a:r>
              <a:endParaRPr lang="en-US" sz="1200" dirty="0"/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4114775" y="1942963"/>
              <a:ext cx="151216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 smtClean="0"/>
                <a:t>Intensity</a:t>
              </a:r>
              <a:endParaRPr lang="en-US" sz="1400" dirty="0"/>
            </a:p>
          </p:txBody>
        </p:sp>
      </p:grpSp>
      <p:sp>
        <p:nvSpPr>
          <p:cNvPr id="82" name="Rectangle 81"/>
          <p:cNvSpPr/>
          <p:nvPr/>
        </p:nvSpPr>
        <p:spPr bwMode="auto">
          <a:xfrm>
            <a:off x="251520" y="5805264"/>
            <a:ext cx="3744416" cy="576064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7544" y="5796552"/>
            <a:ext cx="3549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- Loss in the SIS18 could be reduced     </a:t>
            </a:r>
            <a:endParaRPr lang="en-US" sz="1600" dirty="0"/>
          </a:p>
        </p:txBody>
      </p:sp>
      <p:sp>
        <p:nvSpPr>
          <p:cNvPr id="68" name="TextBox 67"/>
          <p:cNvSpPr txBox="1"/>
          <p:nvPr/>
        </p:nvSpPr>
        <p:spPr>
          <a:xfrm>
            <a:off x="467544" y="6012576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Similar intensity could be injected</a:t>
            </a:r>
          </a:p>
        </p:txBody>
      </p:sp>
      <p:pic>
        <p:nvPicPr>
          <p:cNvPr id="3" name="Picture 2" descr="1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390" y="3068960"/>
            <a:ext cx="962335" cy="573700"/>
          </a:xfrm>
          <a:prstGeom prst="rect">
            <a:avLst/>
          </a:prstGeom>
        </p:spPr>
      </p:pic>
      <p:pic>
        <p:nvPicPr>
          <p:cNvPr id="6" name="Picture 5" descr="2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7" y="2996952"/>
            <a:ext cx="800226" cy="647800"/>
          </a:xfrm>
          <a:prstGeom prst="rect">
            <a:avLst/>
          </a:prstGeom>
        </p:spPr>
      </p:pic>
      <p:pic>
        <p:nvPicPr>
          <p:cNvPr id="7" name="Picture 6" descr="24.pd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93096"/>
            <a:ext cx="2808000" cy="324000"/>
          </a:xfrm>
          <a:prstGeom prst="rect">
            <a:avLst/>
          </a:prstGeom>
        </p:spPr>
      </p:pic>
      <p:pic>
        <p:nvPicPr>
          <p:cNvPr id="8" name="Picture 7" descr="23.pd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4" y="5229201"/>
            <a:ext cx="4535994" cy="280217"/>
          </a:xfrm>
          <a:prstGeom prst="rect">
            <a:avLst/>
          </a:prstGeom>
        </p:spPr>
      </p:pic>
      <p:pic>
        <p:nvPicPr>
          <p:cNvPr id="9" name="Picture 8" descr="22.pd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21129"/>
            <a:ext cx="2897990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8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/>
      <p:bldP spid="65" grpId="0"/>
      <p:bldP spid="82" grpId="0" animBg="1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Summary and Outlook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780605"/>
            <a:ext cx="896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Dependence of the MTI efficiency on initial beam distribution should be studied more accurately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1556792"/>
            <a:ext cx="8064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Space charge is one important source of the ‘initial’ momentum spread in SIS18!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512" y="2335512"/>
            <a:ext cx="9073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ym typeface="Wingdings"/>
              </a:rPr>
              <a:t>- Stretching of</a:t>
            </a:r>
            <a:r>
              <a:rPr lang="en-US" sz="1600" dirty="0" smtClean="0"/>
              <a:t> the micro-bunches in the TK could help (limited by the available </a:t>
            </a:r>
            <a:r>
              <a:rPr lang="en-US" sz="1600" dirty="0" err="1" smtClean="0"/>
              <a:t>bunchers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938318"/>
            <a:ext cx="864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For high intensity beams the momentum spread could be larger than the </a:t>
            </a:r>
            <a:r>
              <a:rPr lang="en-US" sz="1600" dirty="0" err="1" smtClean="0"/>
              <a:t>rf</a:t>
            </a:r>
            <a:r>
              <a:rPr lang="en-US" sz="1600" dirty="0" smtClean="0"/>
              <a:t> bucket area 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3230980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MTI </a:t>
            </a:r>
            <a:r>
              <a:rPr lang="en-US" sz="1600" dirty="0" smtClean="0">
                <a:solidFill>
                  <a:srgbClr val="000000"/>
                </a:solidFill>
              </a:rPr>
              <a:t>quality</a:t>
            </a:r>
            <a:r>
              <a:rPr lang="en-US" sz="1600" dirty="0" smtClean="0"/>
              <a:t> (intensity + loss) depends very strongly on the initial emittance and hor. tune!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3602336"/>
            <a:ext cx="6264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Space charge leads to a tune shift of the beam loss maxima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179512" y="1124744"/>
            <a:ext cx="1710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Longitudinal: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179512" y="2852936"/>
            <a:ext cx="1480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Transverse: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251520" y="4859868"/>
            <a:ext cx="1133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/>
              <a:t>Outlook: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79512" y="4005644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- For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= 4.18 a </a:t>
            </a:r>
            <a:r>
              <a:rPr lang="en-US" sz="1600" dirty="0"/>
              <a:t>beam loss </a:t>
            </a:r>
            <a:r>
              <a:rPr lang="en-US" sz="1600" dirty="0" smtClean="0"/>
              <a:t>minimum </a:t>
            </a:r>
            <a:r>
              <a:rPr lang="en-US" sz="1600" dirty="0"/>
              <a:t>for low and high </a:t>
            </a:r>
            <a:r>
              <a:rPr lang="en-US" sz="1600" dirty="0" smtClean="0"/>
              <a:t>intensity beams exists (FAIR currents) 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512" y="4365104"/>
            <a:ext cx="8749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Current and brilliance </a:t>
            </a:r>
            <a:r>
              <a:rPr lang="en-US" sz="1600" dirty="0"/>
              <a:t>required in order to </a:t>
            </a:r>
            <a:r>
              <a:rPr lang="en-US" sz="1600" dirty="0" smtClean="0"/>
              <a:t>achieve the FAIR parameters are be shown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79512" y="6114782"/>
            <a:ext cx="896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Possible influence of skew quads on the MTI </a:t>
            </a:r>
            <a:r>
              <a:rPr lang="en-US" sz="1600" smtClean="0"/>
              <a:t>efficiency </a:t>
            </a:r>
            <a:endParaRPr lang="en-US" sz="16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179512" y="5220488"/>
            <a:ext cx="82089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ym typeface="Wingdings"/>
              </a:rPr>
              <a:t>- The MTI model and micro-bunch parameters (long. + trans.) from UNILAC with space charge must be verified accurately with measurements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6804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9" grpId="0"/>
      <p:bldP spid="21" grpId="0"/>
      <p:bldP spid="22" grpId="0"/>
      <p:bldP spid="23" grpId="0"/>
      <p:bldP spid="24" grpId="0"/>
      <p:bldP spid="26" grpId="0"/>
      <p:bldP spid="31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4998" y="1619508"/>
            <a:ext cx="7318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 Introduction to the injection process into the SIS18 (specific aspects)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7461" y="2636912"/>
            <a:ext cx="243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 Longitudinal aspects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573016"/>
            <a:ext cx="525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 Multi-turn injection model and parameter studies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7850" y="4091057"/>
            <a:ext cx="6660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 UNILAC emittance, horizontal tune and effect of space charge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5373216"/>
            <a:ext cx="2622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- Summary and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528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1259632" y="5949280"/>
            <a:ext cx="2016224" cy="360040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563888" y="5949280"/>
            <a:ext cx="2016224" cy="360040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injection into SIS18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074222"/>
            <a:ext cx="66595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- We assume that the longitudinal and transverse planes are decoupled 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179512" y="4500408"/>
            <a:ext cx="79928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- Final full momentum spread after injection should be within the </a:t>
            </a:r>
            <a:r>
              <a:rPr lang="en-US" sz="1600" dirty="0" err="1" smtClean="0"/>
              <a:t>rf</a:t>
            </a:r>
            <a:r>
              <a:rPr lang="en-US" sz="1600" dirty="0" smtClean="0"/>
              <a:t> </a:t>
            </a:r>
            <a:r>
              <a:rPr lang="en-US" sz="1600" dirty="0"/>
              <a:t>bucket </a:t>
            </a:r>
            <a:r>
              <a:rPr lang="en-US" sz="1600" dirty="0" smtClean="0"/>
              <a:t>area </a:t>
            </a:r>
          </a:p>
          <a:p>
            <a:pPr algn="l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179512" y="3636312"/>
            <a:ext cx="50405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The </a:t>
            </a:r>
            <a:r>
              <a:rPr lang="en-US" sz="1600" dirty="0"/>
              <a:t>m</a:t>
            </a:r>
            <a:r>
              <a:rPr lang="en-US" sz="1600" dirty="0" smtClean="0"/>
              <a:t>icro-bunches </a:t>
            </a:r>
            <a:r>
              <a:rPr lang="en-US" sz="1600" dirty="0" err="1" smtClean="0"/>
              <a:t>debunch</a:t>
            </a:r>
            <a:r>
              <a:rPr lang="en-US" sz="1600" dirty="0" smtClean="0"/>
              <a:t>, filament and form a </a:t>
            </a:r>
          </a:p>
          <a:p>
            <a:pPr algn="l"/>
            <a:r>
              <a:rPr lang="en-US" sz="1600" dirty="0"/>
              <a:t> </a:t>
            </a:r>
            <a:r>
              <a:rPr lang="en-US" sz="1600" dirty="0" smtClean="0"/>
              <a:t> coasting beam within a few turns 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2708920"/>
            <a:ext cx="2955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- Horizontal multi-turn injection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627784" y="4869160"/>
            <a:ext cx="1512168" cy="504056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5" name="Picture 14" descr="inj_lon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6377290" cy="27948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79512" y="3212976"/>
            <a:ext cx="4698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- During injection the RF in the SIS18 is turned off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79512" y="5580528"/>
            <a:ext cx="8964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- Transverse beam </a:t>
            </a:r>
            <a:r>
              <a:rPr lang="en-US" sz="1600" dirty="0"/>
              <a:t>size </a:t>
            </a:r>
            <a:r>
              <a:rPr lang="en-US" sz="1600" dirty="0" smtClean="0"/>
              <a:t>(4 </a:t>
            </a:r>
            <a:r>
              <a:rPr lang="en-US" sz="1600" dirty="0" err="1" smtClean="0"/>
              <a:t>rms</a:t>
            </a:r>
            <a:r>
              <a:rPr lang="en-US" sz="1600" dirty="0" smtClean="0"/>
              <a:t> </a:t>
            </a:r>
            <a:r>
              <a:rPr lang="en-US" sz="1600" dirty="0"/>
              <a:t>physical </a:t>
            </a:r>
            <a:r>
              <a:rPr lang="en-US" sz="1600" dirty="0" smtClean="0"/>
              <a:t>emittance) should be within the machine acceptance</a:t>
            </a:r>
          </a:p>
          <a:p>
            <a:pPr algn="l"/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4644008" y="1484784"/>
            <a:ext cx="216024" cy="64807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2843808" y="2132856"/>
            <a:ext cx="1368152" cy="36004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90028" y="3738518"/>
            <a:ext cx="8902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</a:t>
            </a:r>
            <a:r>
              <a:rPr lang="en-US" sz="1600" baseline="-25000" dirty="0" err="1" smtClean="0"/>
              <a:t>rev</a:t>
            </a:r>
            <a:r>
              <a:rPr lang="en-US" sz="1600" dirty="0" smtClean="0"/>
              <a:t>=5 </a:t>
            </a:r>
            <a:r>
              <a:rPr lang="en-US" sz="1600" dirty="0" err="1" smtClean="0"/>
              <a:t>μs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4323283" y="4941168"/>
            <a:ext cx="31957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(equivalent </a:t>
            </a:r>
            <a:r>
              <a:rPr lang="en-US" sz="1600" dirty="0"/>
              <a:t>parabolic </a:t>
            </a:r>
            <a:r>
              <a:rPr lang="en-US" sz="1600" dirty="0" smtClean="0"/>
              <a:t>distribution)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5724128" y="5949280"/>
            <a:ext cx="27050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/>
              <a:t>(equivalent </a:t>
            </a:r>
            <a:r>
              <a:rPr lang="en-US" sz="1600" dirty="0"/>
              <a:t>K-V distribution) </a:t>
            </a:r>
          </a:p>
        </p:txBody>
      </p:sp>
      <p:pic>
        <p:nvPicPr>
          <p:cNvPr id="11" name="Picture 10" descr="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20" y="3337872"/>
            <a:ext cx="972000" cy="324000"/>
          </a:xfrm>
          <a:prstGeom prst="rect">
            <a:avLst/>
          </a:prstGeom>
        </p:spPr>
      </p:pic>
      <p:pic>
        <p:nvPicPr>
          <p:cNvPr id="14" name="Picture 13" descr="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240904"/>
            <a:ext cx="1356750" cy="324000"/>
          </a:xfrm>
          <a:prstGeom prst="rect">
            <a:avLst/>
          </a:prstGeom>
        </p:spPr>
      </p:pic>
      <p:pic>
        <p:nvPicPr>
          <p:cNvPr id="17" name="Picture 16" descr="3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054" y="4909856"/>
            <a:ext cx="1496000" cy="396000"/>
          </a:xfrm>
          <a:prstGeom prst="rect">
            <a:avLst/>
          </a:prstGeom>
        </p:spPr>
      </p:pic>
      <p:pic>
        <p:nvPicPr>
          <p:cNvPr id="18" name="Picture 17" descr="4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5949280"/>
            <a:ext cx="2002500" cy="360000"/>
          </a:xfrm>
          <a:prstGeom prst="rect">
            <a:avLst/>
          </a:prstGeom>
        </p:spPr>
      </p:pic>
      <p:pic>
        <p:nvPicPr>
          <p:cNvPr id="26" name="Picture 25" descr="5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5949280"/>
            <a:ext cx="18260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0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Longitudinal beam quality</a:t>
            </a:r>
            <a:br>
              <a:rPr lang="en-US" dirty="0" smtClean="0"/>
            </a:br>
            <a:r>
              <a:rPr lang="en-US" sz="2000" dirty="0" err="1" smtClean="0"/>
              <a:t>Debunching</a:t>
            </a:r>
            <a:r>
              <a:rPr lang="en-US" sz="2000" dirty="0" smtClean="0"/>
              <a:t> of the micro-bunches</a:t>
            </a:r>
            <a:endParaRPr lang="en-US" dirty="0"/>
          </a:p>
        </p:txBody>
      </p:sp>
      <p:sp>
        <p:nvSpPr>
          <p:cNvPr id="4" name="Text Box 27"/>
          <p:cNvSpPr txBox="1">
            <a:spLocks noChangeArrowheads="1"/>
          </p:cNvSpPr>
          <p:nvPr/>
        </p:nvSpPr>
        <p:spPr bwMode="auto">
          <a:xfrm>
            <a:off x="176814" y="3573016"/>
            <a:ext cx="5688632" cy="5531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93000"/>
              </a:lnSpc>
              <a:spcAft>
                <a:spcPts val="2400"/>
              </a:spcAft>
              <a:buClr>
                <a:srgbClr val="000000"/>
              </a:buClr>
            </a:pPr>
            <a:r>
              <a:rPr lang="en-US" sz="1600" dirty="0" smtClean="0">
                <a:solidFill>
                  <a:srgbClr val="000000"/>
                </a:solidFill>
              </a:rPr>
              <a:t>- </a:t>
            </a:r>
            <a:r>
              <a:rPr lang="en-US" sz="1600" dirty="0">
                <a:solidFill>
                  <a:srgbClr val="000000"/>
                </a:solidFill>
              </a:rPr>
              <a:t>T</a:t>
            </a:r>
            <a:r>
              <a:rPr lang="en-US" sz="1600" dirty="0" smtClean="0">
                <a:solidFill>
                  <a:srgbClr val="000000"/>
                </a:solidFill>
              </a:rPr>
              <a:t>he space charge energy of the micro-bunches is transformed into incoherent thermal momentum spread                         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323528" y="1628800"/>
            <a:ext cx="8296101" cy="1824491"/>
            <a:chOff x="491394" y="2204864"/>
            <a:chExt cx="7858222" cy="1728192"/>
          </a:xfrm>
        </p:grpSpPr>
        <p:pic>
          <p:nvPicPr>
            <p:cNvPr id="6" name="Picture 5" descr="filamente_b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5476" y="2204864"/>
              <a:ext cx="2636308" cy="1728000"/>
            </a:xfrm>
            <a:prstGeom prst="rect">
              <a:avLst/>
            </a:prstGeom>
          </p:spPr>
        </p:pic>
        <p:pic>
          <p:nvPicPr>
            <p:cNvPr id="8" name="Picture 7" descr="filamente_c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006" y="2205056"/>
              <a:ext cx="2628610" cy="1728000"/>
            </a:xfrm>
            <a:prstGeom prst="rect">
              <a:avLst/>
            </a:prstGeom>
          </p:spPr>
        </p:pic>
        <p:pic>
          <p:nvPicPr>
            <p:cNvPr id="14" name="Picture 13" descr="filamente_a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394" y="2205056"/>
              <a:ext cx="2208398" cy="1728000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157308" y="1124744"/>
            <a:ext cx="26370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- </a:t>
            </a:r>
            <a:r>
              <a:rPr lang="en-US" sz="1600" dirty="0" err="1" smtClean="0">
                <a:solidFill>
                  <a:srgbClr val="000000"/>
                </a:solidFill>
              </a:rPr>
              <a:t>Debunching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in the </a:t>
            </a:r>
            <a:r>
              <a:rPr lang="en-US" sz="1600" dirty="0" smtClean="0">
                <a:solidFill>
                  <a:srgbClr val="000000"/>
                </a:solidFill>
              </a:rPr>
              <a:t>SIS18: </a:t>
            </a:r>
            <a:endParaRPr lang="en-US" sz="1600" dirty="0"/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635896" y="4472961"/>
            <a:ext cx="2664296" cy="32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>
              <a:lnSpc>
                <a:spcPct val="93000"/>
              </a:lnSpc>
              <a:spcAft>
                <a:spcPts val="2400"/>
              </a:spcAft>
              <a:buClr>
                <a:srgbClr val="000000"/>
              </a:buClr>
            </a:pPr>
            <a:r>
              <a:rPr lang="en-US" sz="1600" dirty="0">
                <a:solidFill>
                  <a:srgbClr val="000000"/>
                </a:solidFill>
              </a:rPr>
              <a:t>-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/>
              <a:t>Longitudinal </a:t>
            </a:r>
            <a:r>
              <a:rPr lang="en-US" sz="1600" dirty="0" err="1" smtClean="0"/>
              <a:t>perveance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1513745" y="4365104"/>
            <a:ext cx="1656184" cy="792088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9512" y="5301208"/>
            <a:ext cx="69847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The geometry factor describes the influence of the transversal beam distribution on the longitudinal motion</a:t>
            </a:r>
            <a:endParaRPr lang="en-US" sz="1600" dirty="0"/>
          </a:p>
        </p:txBody>
      </p:sp>
      <p:sp>
        <p:nvSpPr>
          <p:cNvPr id="48" name="Rectangle 47"/>
          <p:cNvSpPr/>
          <p:nvPr/>
        </p:nvSpPr>
        <p:spPr>
          <a:xfrm>
            <a:off x="179512" y="5877272"/>
            <a:ext cx="8064896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- See for more information:</a:t>
            </a:r>
          </a:p>
          <a:p>
            <a:pPr algn="l"/>
            <a:r>
              <a:rPr lang="en-US" sz="1600" dirty="0" smtClean="0"/>
              <a:t>S. Appel, O. </a:t>
            </a:r>
            <a:r>
              <a:rPr lang="en-US" sz="1600" dirty="0" err="1" smtClean="0"/>
              <a:t>Boine-Frankenheim</a:t>
            </a:r>
            <a:r>
              <a:rPr lang="en-US" sz="1600" dirty="0" smtClean="0"/>
              <a:t>, Phys</a:t>
            </a:r>
            <a:r>
              <a:rPr lang="en-US" sz="1600" dirty="0"/>
              <a:t>. Rev. ST </a:t>
            </a:r>
            <a:r>
              <a:rPr lang="en-US" sz="1600" dirty="0" err="1"/>
              <a:t>Accel</a:t>
            </a:r>
            <a:r>
              <a:rPr lang="en-US" sz="1600" dirty="0"/>
              <a:t>. Beams 15, 054201 (2012)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804248" y="5259945"/>
            <a:ext cx="1224136" cy="545319"/>
            <a:chOff x="6372200" y="4725144"/>
            <a:chExt cx="1224136" cy="545319"/>
          </a:xfrm>
        </p:grpSpPr>
        <p:pic>
          <p:nvPicPr>
            <p:cNvPr id="16" name="Object 1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4725144"/>
              <a:ext cx="1224136" cy="545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 flipV="1">
              <a:off x="6506691" y="5032226"/>
              <a:ext cx="72008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7" name="Picture 6" descr="7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96" y="4454252"/>
            <a:ext cx="1498600" cy="342900"/>
          </a:xfrm>
          <a:prstGeom prst="rect">
            <a:avLst/>
          </a:prstGeom>
        </p:spPr>
      </p:pic>
      <p:pic>
        <p:nvPicPr>
          <p:cNvPr id="9" name="Picture 8" descr="6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840" y="4403584"/>
            <a:ext cx="1633000" cy="6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4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dp_limit_ar09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4614702" cy="34651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Longitudinal beam quality</a:t>
            </a:r>
            <a:br>
              <a:rPr lang="en-US" dirty="0" smtClean="0"/>
            </a:br>
            <a:r>
              <a:rPr lang="en-US" sz="2000" dirty="0" err="1" smtClean="0"/>
              <a:t>Debunching</a:t>
            </a:r>
            <a:r>
              <a:rPr lang="en-US" sz="2000" dirty="0" smtClean="0"/>
              <a:t> of the micro-bunches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124744"/>
            <a:ext cx="7128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Measured momentum spread in SIS18 after injection (dc beam) </a:t>
            </a:r>
            <a:endParaRPr lang="en-US" sz="1600" dirty="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699792" y="4653136"/>
            <a:ext cx="2664296" cy="30777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000000"/>
                </a:solidFill>
              </a:rPr>
              <a:t>I [mA]  (</a:t>
            </a:r>
            <a:r>
              <a:rPr lang="en-US" sz="1400" dirty="0" err="1" smtClean="0">
                <a:solidFill>
                  <a:srgbClr val="000000"/>
                </a:solidFill>
              </a:rPr>
              <a:t>Uran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/>
              <a:t>equivalent)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300192" y="3204264"/>
            <a:ext cx="216024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600" dirty="0" smtClean="0">
                <a:solidFill>
                  <a:srgbClr val="000000"/>
                </a:solidFill>
              </a:rPr>
              <a:t>Minimum momentum spread given by SC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6294654" y="2130940"/>
            <a:ext cx="1656184" cy="792088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7302766" y="2130940"/>
            <a:ext cx="648072" cy="72008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 rot="5400000">
            <a:off x="7398289" y="3042271"/>
            <a:ext cx="396094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179512" y="5076472"/>
            <a:ext cx="86409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ym typeface="Wingdings"/>
              </a:rPr>
              <a:t>- Since the SC effect depends on the initial micro-bunches length, </a:t>
            </a:r>
            <a:r>
              <a:rPr lang="en-US" sz="1600" dirty="0">
                <a:sym typeface="Wingdings"/>
              </a:rPr>
              <a:t>t</a:t>
            </a:r>
            <a:r>
              <a:rPr lang="en-US" sz="1600" dirty="0" smtClean="0"/>
              <a:t>he micro-bunches are stretched in the TK (further optimization might be possible)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107504" y="5877272"/>
            <a:ext cx="8026847" cy="576064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1463" y="5877272"/>
            <a:ext cx="792088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 - Space charge and the initial momentum spread from UNILAC are the main sources of the momentum spread in SIS18!</a:t>
            </a:r>
            <a:endParaRPr lang="en-US" sz="1600" dirty="0"/>
          </a:p>
        </p:txBody>
      </p:sp>
      <p:pic>
        <p:nvPicPr>
          <p:cNvPr id="3" name="Picture 2" descr="6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204864"/>
            <a:ext cx="1633000" cy="681600"/>
          </a:xfrm>
          <a:prstGeom prst="rect">
            <a:avLst/>
          </a:prstGeom>
        </p:spPr>
      </p:pic>
      <p:pic>
        <p:nvPicPr>
          <p:cNvPr id="4" name="Picture 3" descr="8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55047"/>
            <a:ext cx="1511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96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63501"/>
            <a:ext cx="8545264" cy="723899"/>
          </a:xfrm>
        </p:spPr>
        <p:txBody>
          <a:bodyPr>
            <a:noAutofit/>
          </a:bodyPr>
          <a:lstStyle/>
          <a:p>
            <a:r>
              <a:rPr lang="en-US" dirty="0" smtClean="0"/>
              <a:t>Horizontal multi-turn injection into SIS18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4242574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Beams are stacked until machine acceptance is reached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79512" y="5733256"/>
            <a:ext cx="5760640" cy="648072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35316" y="1052736"/>
            <a:ext cx="4415429" cy="3024336"/>
            <a:chOff x="4735316" y="1052736"/>
            <a:chExt cx="4415429" cy="3024336"/>
          </a:xfrm>
        </p:grpSpPr>
        <p:pic>
          <p:nvPicPr>
            <p:cNvPr id="34" name="Picture 33" descr="mtj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2080" y="1305211"/>
              <a:ext cx="3620159" cy="2771861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4735316" y="1052736"/>
              <a:ext cx="44154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Measured MTI performance in SIS18 (low intensities)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74004" y="3212976"/>
              <a:ext cx="8902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T</a:t>
              </a:r>
              <a:r>
                <a:rPr lang="en-US" sz="1600" baseline="-25000" dirty="0" err="1" smtClean="0"/>
                <a:t>rev</a:t>
              </a:r>
              <a:r>
                <a:rPr lang="en-US" sz="1600" dirty="0" smtClean="0"/>
                <a:t>=5 </a:t>
              </a:r>
              <a:r>
                <a:rPr lang="en-US" sz="1600" dirty="0" err="1" smtClean="0"/>
                <a:t>μs</a:t>
              </a:r>
              <a:endParaRPr lang="en-US" sz="1600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7701877" y="1462161"/>
              <a:ext cx="0" cy="217575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7709798" y="2661036"/>
              <a:ext cx="10386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≈20 turns</a:t>
              </a:r>
              <a:endParaRPr lang="en-US" sz="16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276036" y="1550848"/>
              <a:ext cx="684021" cy="237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5675902"/>
                </p:ext>
              </p:extLst>
            </p:nvPr>
          </p:nvGraphicFramePr>
          <p:xfrm>
            <a:off x="6329363" y="1558925"/>
            <a:ext cx="639762" cy="2365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73" name="Equation" r:id="rId5" imgW="558800" imgH="203200" progId="Equation.DSMT4">
                    <p:embed/>
                  </p:oleObj>
                </mc:Choice>
                <mc:Fallback>
                  <p:oleObj name="Equation" r:id="rId5" imgW="558800" imgH="203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6329363" y="1558925"/>
                          <a:ext cx="639762" cy="2365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312813" y="4293096"/>
            <a:ext cx="2702961" cy="1980000"/>
            <a:chOff x="2827657" y="1131883"/>
            <a:chExt cx="3379110" cy="2475297"/>
          </a:xfrm>
        </p:grpSpPr>
        <p:pic>
          <p:nvPicPr>
            <p:cNvPr id="41" name="Picture 40"/>
            <p:cNvPicPr>
              <a:picLocks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27657" y="1131883"/>
              <a:ext cx="3379110" cy="247529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4910289" y="2737546"/>
              <a:ext cx="826611" cy="3847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Anode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142257" y="1221904"/>
              <a:ext cx="1000395" cy="384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</a:rPr>
                <a:t>Cathode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39026" y="2492936"/>
              <a:ext cx="7617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FFFFFF"/>
                  </a:solidFill>
                </a:rPr>
                <a:t>300 kV</a:t>
              </a:r>
              <a:endParaRPr lang="en-US" sz="1600" dirty="0">
                <a:solidFill>
                  <a:srgbClr val="FFFFFF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83940" y="3120387"/>
              <a:ext cx="3258712" cy="384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FF"/>
                  </a:solidFill>
                </a:rPr>
                <a:t>SIS electrostatic injection septum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</p:grpSp>
      <p:pic>
        <p:nvPicPr>
          <p:cNvPr id="46" name="Picture 45" descr="bumper_pos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5" y="1484784"/>
            <a:ext cx="4188931" cy="2016224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79512" y="4890646"/>
            <a:ext cx="6120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- Loss should be as low as possible (activation, damage, vacuum)</a:t>
            </a:r>
          </a:p>
        </p:txBody>
      </p:sp>
      <p:pic>
        <p:nvPicPr>
          <p:cNvPr id="4" name="Picture 3" descr="9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77269"/>
            <a:ext cx="5616000" cy="373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77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619672" y="5085184"/>
            <a:ext cx="936104" cy="504056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264176" y="5013176"/>
            <a:ext cx="1116136" cy="648000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Multi-turn injection</a:t>
            </a:r>
            <a:br>
              <a:rPr lang="en-US" dirty="0" smtClean="0">
                <a:solidFill>
                  <a:srgbClr val="000000"/>
                </a:solidFill>
              </a:rPr>
            </a:br>
            <a:r>
              <a:rPr lang="en-US" sz="2000" dirty="0" smtClean="0">
                <a:solidFill>
                  <a:srgbClr val="000000"/>
                </a:solidFill>
              </a:rPr>
              <a:t>Model and quality parameters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6" name="Picture 35" descr="packin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2304256" cy="2285968"/>
          </a:xfrm>
          <a:prstGeom prst="rect">
            <a:avLst/>
          </a:prstGeom>
        </p:spPr>
      </p:pic>
      <p:sp>
        <p:nvSpPr>
          <p:cNvPr id="40" name="Rechteck 76"/>
          <p:cNvSpPr>
            <a:spLocks noChangeArrowheads="1"/>
          </p:cNvSpPr>
          <p:nvPr/>
        </p:nvSpPr>
        <p:spPr bwMode="auto">
          <a:xfrm>
            <a:off x="5500785" y="5157187"/>
            <a:ext cx="1231458" cy="33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  <a:ea typeface="Osaka" charset="0"/>
                <a:cs typeface="Osaka" charset="0"/>
              </a:rPr>
              <a:t>- Loss</a:t>
            </a:r>
            <a:endParaRPr lang="en-US" sz="1600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43" name="Rechteck 76"/>
          <p:cNvSpPr>
            <a:spLocks noChangeArrowheads="1"/>
          </p:cNvSpPr>
          <p:nvPr/>
        </p:nvSpPr>
        <p:spPr bwMode="auto">
          <a:xfrm>
            <a:off x="5364088" y="4293096"/>
            <a:ext cx="17281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- Loss maxima</a:t>
            </a:r>
            <a:endParaRPr lang="en-US" sz="1600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6016" y="1052736"/>
            <a:ext cx="396044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- To achieve </a:t>
            </a:r>
            <a:r>
              <a:rPr lang="en-US" sz="1600" dirty="0">
                <a:solidFill>
                  <a:srgbClr val="000000"/>
                </a:solidFill>
              </a:rPr>
              <a:t>high </a:t>
            </a:r>
            <a:r>
              <a:rPr lang="en-US" sz="1600" dirty="0" smtClean="0">
                <a:solidFill>
                  <a:srgbClr val="000000"/>
                </a:solidFill>
              </a:rPr>
              <a:t>intensity </a:t>
            </a: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dirty="0" smtClean="0">
                <a:solidFill>
                  <a:srgbClr val="000000"/>
                </a:solidFill>
              </a:rPr>
              <a:t>beams </a:t>
            </a:r>
            <a:r>
              <a:rPr lang="en-US" sz="1600" dirty="0">
                <a:solidFill>
                  <a:srgbClr val="000000"/>
                </a:solidFill>
              </a:rPr>
              <a:t>should be packed as compact as </a:t>
            </a:r>
            <a:r>
              <a:rPr lang="en-US" sz="1600" dirty="0" smtClean="0">
                <a:solidFill>
                  <a:srgbClr val="000000"/>
                </a:solidFill>
              </a:rPr>
              <a:t>possible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4149080"/>
            <a:ext cx="604867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-  </a:t>
            </a:r>
            <a:r>
              <a:rPr lang="en-US" sz="1600" dirty="0" smtClean="0">
                <a:solidFill>
                  <a:srgbClr val="000000"/>
                </a:solidFill>
                <a:ea typeface="Osaka" charset="0"/>
                <a:cs typeface="Osaka" charset="0"/>
              </a:rPr>
              <a:t>Loss </a:t>
            </a:r>
            <a:r>
              <a:rPr lang="en-US" sz="1600" dirty="0">
                <a:solidFill>
                  <a:srgbClr val="000000"/>
                </a:solidFill>
                <a:ea typeface="Osaka" charset="0"/>
                <a:cs typeface="Osaka" charset="0"/>
              </a:rPr>
              <a:t>of </a:t>
            </a:r>
            <a:r>
              <a:rPr lang="en-US" sz="1600" dirty="0" smtClean="0">
                <a:solidFill>
                  <a:srgbClr val="000000"/>
                </a:solidFill>
                <a:ea typeface="Osaka" charset="0"/>
                <a:cs typeface="Osaka" charset="0"/>
              </a:rPr>
              <a:t>particles </a:t>
            </a:r>
            <a:r>
              <a:rPr lang="en-US" sz="1600" dirty="0">
                <a:solidFill>
                  <a:srgbClr val="000000"/>
                </a:solidFill>
                <a:ea typeface="Osaka" charset="0"/>
                <a:cs typeface="Osaka" charset="0"/>
              </a:rPr>
              <a:t>at the septum due to the </a:t>
            </a:r>
            <a:r>
              <a:rPr lang="en-US" sz="1600" dirty="0" err="1">
                <a:solidFill>
                  <a:srgbClr val="000000"/>
                </a:solidFill>
                <a:ea typeface="Osaka" charset="0"/>
                <a:cs typeface="Osaka" charset="0"/>
              </a:rPr>
              <a:t>betatron</a:t>
            </a:r>
            <a:r>
              <a:rPr lang="en-US" sz="1600" dirty="0">
                <a:solidFill>
                  <a:srgbClr val="000000"/>
                </a:solidFill>
                <a:ea typeface="Osaka" charset="0"/>
                <a:cs typeface="Osaka" charset="0"/>
              </a:rPr>
              <a:t> </a:t>
            </a:r>
            <a:endParaRPr lang="en-US" sz="1600" dirty="0" smtClean="0">
              <a:solidFill>
                <a:srgbClr val="000000"/>
              </a:solidFill>
              <a:ea typeface="Osaka" charset="0"/>
              <a:cs typeface="Osaka" charset="0"/>
            </a:endParaRPr>
          </a:p>
          <a:p>
            <a:pPr algn="l"/>
            <a:r>
              <a:rPr lang="en-US" sz="1600" dirty="0" smtClean="0">
                <a:solidFill>
                  <a:srgbClr val="000000"/>
                </a:solidFill>
                <a:ea typeface="Osaka" charset="0"/>
                <a:cs typeface="Osaka" charset="0"/>
              </a:rPr>
              <a:t>oscillation, if the orbit is not reduced fast enough</a:t>
            </a:r>
            <a:endParaRPr lang="en-US" sz="1600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6961" y="2196152"/>
            <a:ext cx="2003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End of injection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(optimal)</a:t>
            </a:r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491880" y="2861648"/>
            <a:ext cx="1476135" cy="0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3" name="Picture 12" descr="phase_spac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2388349" cy="2448271"/>
          </a:xfrm>
          <a:prstGeom prst="rect">
            <a:avLst/>
          </a:prstGeom>
        </p:spPr>
      </p:pic>
      <p:sp>
        <p:nvSpPr>
          <p:cNvPr id="50" name="Rechteck 76"/>
          <p:cNvSpPr>
            <a:spLocks noChangeArrowheads="1"/>
          </p:cNvSpPr>
          <p:nvPr/>
        </p:nvSpPr>
        <p:spPr bwMode="auto">
          <a:xfrm>
            <a:off x="467544" y="5178678"/>
            <a:ext cx="13483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- Intensity</a:t>
            </a:r>
            <a:endParaRPr lang="en-US" sz="1600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23" name="Rechteck 76"/>
          <p:cNvSpPr>
            <a:spLocks noChangeArrowheads="1"/>
          </p:cNvSpPr>
          <p:nvPr/>
        </p:nvSpPr>
        <p:spPr bwMode="auto">
          <a:xfrm>
            <a:off x="179512" y="5754742"/>
            <a:ext cx="8784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  <a:ea typeface="Osaka" charset="0"/>
                <a:cs typeface="Osaka" charset="0"/>
              </a:rPr>
              <a:t>- MTI model implemented in the tracking codes PATRIC (GSI) and </a:t>
            </a:r>
            <a:r>
              <a:rPr lang="en-US" sz="1600" dirty="0" err="1" smtClean="0">
                <a:solidFill>
                  <a:srgbClr val="000000"/>
                </a:solidFill>
                <a:ea typeface="Osaka" charset="0"/>
                <a:cs typeface="Osaka" charset="0"/>
              </a:rPr>
              <a:t>pyORBIT</a:t>
            </a:r>
            <a:r>
              <a:rPr lang="en-US" sz="1600" dirty="0" smtClean="0">
                <a:solidFill>
                  <a:srgbClr val="000000"/>
                </a:solidFill>
                <a:ea typeface="Osaka" charset="0"/>
                <a:cs typeface="Osaka" charset="0"/>
              </a:rPr>
              <a:t> (Oak Ride Lab.) </a:t>
            </a:r>
            <a:endParaRPr lang="en-US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25" name="Rechteck 76"/>
          <p:cNvSpPr>
            <a:spLocks noChangeArrowheads="1"/>
          </p:cNvSpPr>
          <p:nvPr/>
        </p:nvSpPr>
        <p:spPr bwMode="auto">
          <a:xfrm>
            <a:off x="179512" y="6186790"/>
            <a:ext cx="74168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  <a:ea typeface="Osaka" charset="0"/>
                <a:cs typeface="Osaka" charset="0"/>
              </a:rPr>
              <a:t>- Both codes include a 2D space charge solver</a:t>
            </a:r>
            <a:endParaRPr lang="en-US" dirty="0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5013176"/>
            <a:ext cx="28083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n</a:t>
            </a:r>
            <a:r>
              <a:rPr lang="en-US" sz="1600" baseline="-25000" dirty="0" smtClean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000000"/>
                </a:solidFill>
              </a:rPr>
              <a:t>: </a:t>
            </a:r>
            <a:r>
              <a:rPr lang="en-US" sz="1600" dirty="0">
                <a:solidFill>
                  <a:srgbClr val="000000"/>
                </a:solidFill>
              </a:rPr>
              <a:t>E</a:t>
            </a:r>
            <a:r>
              <a:rPr lang="en-US" sz="1600" dirty="0" smtClean="0">
                <a:solidFill>
                  <a:srgbClr val="000000"/>
                </a:solidFill>
              </a:rPr>
              <a:t>ffectively stacked </a:t>
            </a:r>
            <a:r>
              <a:rPr lang="en-US" sz="1600" dirty="0">
                <a:solidFill>
                  <a:srgbClr val="000000"/>
                </a:solidFill>
              </a:rPr>
              <a:t>turns (multiplication factor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2320" y="5106670"/>
            <a:ext cx="1674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n: Injected turns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894" y="4715852"/>
            <a:ext cx="101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- Quality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1547664" y="2852936"/>
            <a:ext cx="504056" cy="288032"/>
          </a:xfrm>
          <a:prstGeom prst="straightConnector1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619672" y="2658398"/>
            <a:ext cx="241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t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 descr="10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293096"/>
            <a:ext cx="1575000" cy="360000"/>
          </a:xfrm>
          <a:prstGeom prst="rect">
            <a:avLst/>
          </a:prstGeom>
        </p:spPr>
      </p:pic>
      <p:pic>
        <p:nvPicPr>
          <p:cNvPr id="9" name="Picture 8" descr="1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051548"/>
            <a:ext cx="1022722" cy="609700"/>
          </a:xfrm>
          <a:prstGeom prst="rect">
            <a:avLst/>
          </a:prstGeom>
        </p:spPr>
      </p:pic>
      <p:pic>
        <p:nvPicPr>
          <p:cNvPr id="11" name="Picture 10" descr="12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193232"/>
            <a:ext cx="972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8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 animBg="1"/>
      <p:bldP spid="40" grpId="0"/>
      <p:bldP spid="50" grpId="0"/>
      <p:bldP spid="23" grpId="0"/>
      <p:bldP spid="25" grpId="0"/>
      <p:bldP spid="3" grpId="0"/>
      <p:bldP spid="2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827584" y="5949280"/>
            <a:ext cx="7416824" cy="432048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63501"/>
            <a:ext cx="8833296" cy="7238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MTI: Emittance and tune dependency</a:t>
            </a:r>
            <a:br>
              <a:rPr lang="en-US" dirty="0" smtClean="0"/>
            </a:br>
            <a:r>
              <a:rPr lang="en-US" sz="2000" dirty="0" smtClean="0"/>
              <a:t>Simulation results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27584" y="5949280"/>
            <a:ext cx="770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- MTI efficiency depends very strongly on the initial emittance and fractional tune!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899592" y="5135706"/>
            <a:ext cx="2664296" cy="504056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8" y="1124744"/>
            <a:ext cx="246563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- Animation of MTI  </a:t>
            </a:r>
          </a:p>
          <a:p>
            <a:r>
              <a:rPr lang="en-US" sz="1600" dirty="0" smtClean="0"/>
              <a:t>(Horizontal phase space)</a:t>
            </a:r>
            <a:endParaRPr lang="en-US" sz="1600" dirty="0"/>
          </a:p>
        </p:txBody>
      </p:sp>
      <p:sp>
        <p:nvSpPr>
          <p:cNvPr id="29" name="Rectangle 28"/>
          <p:cNvSpPr/>
          <p:nvPr/>
        </p:nvSpPr>
        <p:spPr>
          <a:xfrm>
            <a:off x="755576" y="4653136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rgbClr val="000000"/>
                </a:solidFill>
              </a:rPr>
              <a:t>- Arm formation given by fractional tune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6" name="Picture 5" descr="movie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5346"/>
            <a:ext cx="4491608" cy="2696234"/>
          </a:xfrm>
          <a:prstGeom prst="rect">
            <a:avLst/>
          </a:prstGeom>
        </p:spPr>
      </p:pic>
      <p:pic>
        <p:nvPicPr>
          <p:cNvPr id="22" name="Picture 21" descr="n_turns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504" y="1917144"/>
            <a:ext cx="4212000" cy="2808000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 bwMode="auto">
          <a:xfrm>
            <a:off x="6159653" y="3403857"/>
            <a:ext cx="428571" cy="385183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 bwMode="auto">
          <a:xfrm>
            <a:off x="8172400" y="3969120"/>
            <a:ext cx="0" cy="54000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6516216" y="4653136"/>
            <a:ext cx="2952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600" dirty="0" smtClean="0"/>
          </a:p>
          <a:p>
            <a:pPr algn="l"/>
            <a:r>
              <a:rPr lang="en-US" sz="1600" dirty="0" smtClean="0"/>
              <a:t>- Orbit bump reduction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- Horizontal tune</a:t>
            </a:r>
          </a:p>
          <a:p>
            <a:pPr algn="l"/>
            <a:r>
              <a:rPr lang="en-US" sz="1600" dirty="0" smtClean="0"/>
              <a:t>- Position of beam center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3203848" y="1074222"/>
            <a:ext cx="35948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/>
              <a:t>- Acceptance limitation due to septum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3203848" y="1412776"/>
            <a:ext cx="24424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- No optimization for loss</a:t>
            </a:r>
            <a:endParaRPr lang="en-US" sz="1600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7884305" y="4509096"/>
            <a:ext cx="576144" cy="287999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8532440" y="1916832"/>
            <a:ext cx="648072" cy="24482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13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229201"/>
            <a:ext cx="2538882" cy="433997"/>
          </a:xfrm>
          <a:prstGeom prst="rect">
            <a:avLst/>
          </a:prstGeom>
        </p:spPr>
      </p:pic>
      <p:pic>
        <p:nvPicPr>
          <p:cNvPr id="5" name="Picture 4" descr="14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524" y="2996952"/>
            <a:ext cx="900000" cy="288000"/>
          </a:xfrm>
          <a:prstGeom prst="rect">
            <a:avLst/>
          </a:prstGeom>
        </p:spPr>
      </p:pic>
      <p:pic>
        <p:nvPicPr>
          <p:cNvPr id="8" name="Picture 7" descr="15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48880"/>
            <a:ext cx="559541" cy="575999"/>
          </a:xfrm>
          <a:prstGeom prst="rect">
            <a:avLst/>
          </a:prstGeom>
        </p:spPr>
      </p:pic>
      <p:pic>
        <p:nvPicPr>
          <p:cNvPr id="25" name="Picture 24" descr="16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30218"/>
            <a:ext cx="1883250" cy="324000"/>
          </a:xfrm>
          <a:prstGeom prst="rect">
            <a:avLst/>
          </a:prstGeom>
        </p:spPr>
      </p:pic>
      <p:pic>
        <p:nvPicPr>
          <p:cNvPr id="41" name="Picture 40" descr="yyy29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93600"/>
            <a:ext cx="4497882" cy="2700000"/>
          </a:xfrm>
          <a:prstGeom prst="rect">
            <a:avLst/>
          </a:prstGeom>
        </p:spPr>
      </p:pic>
      <p:pic>
        <p:nvPicPr>
          <p:cNvPr id="42" name="Picture 41" descr="16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00" y="3628800"/>
            <a:ext cx="1883250" cy="324000"/>
          </a:xfrm>
          <a:prstGeom prst="rect">
            <a:avLst/>
          </a:prstGeom>
        </p:spPr>
      </p:pic>
      <p:pic>
        <p:nvPicPr>
          <p:cNvPr id="43" name="Picture 42" descr="14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717032"/>
            <a:ext cx="900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2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/>
      <p:bldP spid="27" grpId="0" animBg="1"/>
      <p:bldP spid="29" grpId="0"/>
      <p:bldP spid="34" grpId="0" animBg="1"/>
      <p:bldP spid="36" grpId="0"/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251520" y="5877272"/>
            <a:ext cx="8784976" cy="464735"/>
          </a:xfrm>
          <a:prstGeom prst="rect">
            <a:avLst/>
          </a:prstGeom>
          <a:solidFill>
            <a:srgbClr val="6191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3200" y="63501"/>
            <a:ext cx="8545264" cy="70120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ea typeface="+mj-ea"/>
                <a:cs typeface="+mj-cs"/>
              </a:rPr>
              <a:t>MTI simulation studies</a:t>
            </a:r>
            <a:r>
              <a:rPr lang="en-US" sz="3600" dirty="0" smtClean="0"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en-US" sz="3600" dirty="0" smtClean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en-US" sz="2200" dirty="0" smtClean="0">
                <a:solidFill>
                  <a:srgbClr val="000000"/>
                </a:solidFill>
                <a:ea typeface="+mj-ea"/>
                <a:cs typeface="+mj-cs"/>
              </a:rPr>
              <a:t>Comparison between experiment and simulations (low intensity)</a:t>
            </a:r>
            <a:endParaRPr lang="en-US" sz="2200" dirty="0">
              <a:solidFill>
                <a:srgbClr val="000000"/>
              </a:solidFill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96136" y="1988840"/>
            <a:ext cx="32038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600" dirty="0" smtClean="0"/>
              <a:t>- No space charge effects 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5796136" y="2492896"/>
            <a:ext cx="3347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600" dirty="0" smtClean="0"/>
              <a:t>- In the simulation the same parameters were used for the bump reduction and the measured emittance as in the experiment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544" y="5178678"/>
            <a:ext cx="65527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600" dirty="0" smtClean="0"/>
              <a:t>- The </a:t>
            </a:r>
            <a:r>
              <a:rPr lang="en-US" sz="1600" dirty="0"/>
              <a:t>loss maxima are located at the same fractional </a:t>
            </a:r>
            <a:r>
              <a:rPr lang="en-US" sz="1600" dirty="0" smtClean="0"/>
              <a:t>tunes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796136" y="1270501"/>
            <a:ext cx="320384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600" dirty="0" smtClean="0"/>
              <a:t>- Measurement </a:t>
            </a:r>
            <a:r>
              <a:rPr lang="en-US" sz="1600" dirty="0"/>
              <a:t>results provided </a:t>
            </a:r>
            <a:r>
              <a:rPr lang="en-US" sz="1600" dirty="0" smtClean="0"/>
              <a:t>by </a:t>
            </a:r>
            <a:r>
              <a:rPr lang="en-US" sz="1600" dirty="0"/>
              <a:t>Y. El-Hayek, GSI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1520" y="5898758"/>
            <a:ext cx="87849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/>
              <a:t>- Measurements </a:t>
            </a:r>
            <a:r>
              <a:rPr lang="en-US" sz="1600" dirty="0"/>
              <a:t>and simulations are in good </a:t>
            </a:r>
            <a:r>
              <a:rPr lang="en-US" sz="1600" dirty="0" smtClean="0"/>
              <a:t>agreement for the </a:t>
            </a:r>
            <a:r>
              <a:rPr lang="en-US" sz="1600" dirty="0"/>
              <a:t>f</a:t>
            </a:r>
            <a:r>
              <a:rPr lang="en-US" sz="1600" dirty="0" smtClean="0"/>
              <a:t>irst time for the SIS18 injection </a:t>
            </a:r>
            <a:endParaRPr lang="en-US" sz="1600" dirty="0"/>
          </a:p>
        </p:txBody>
      </p:sp>
      <p:sp>
        <p:nvSpPr>
          <p:cNvPr id="11" name="Rectangle 10"/>
          <p:cNvSpPr/>
          <p:nvPr/>
        </p:nvSpPr>
        <p:spPr>
          <a:xfrm>
            <a:off x="5796136" y="3789040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/>
            <a:r>
              <a:rPr lang="en-US" sz="1600" dirty="0" smtClean="0"/>
              <a:t>- In this measurements the loss for </a:t>
            </a:r>
            <a:r>
              <a:rPr lang="en-US" sz="1600" dirty="0" err="1" smtClean="0"/>
              <a:t>Q</a:t>
            </a:r>
            <a:r>
              <a:rPr lang="en-US" sz="1600" baseline="-25000" dirty="0" err="1" smtClean="0"/>
              <a:t>x</a:t>
            </a:r>
            <a:r>
              <a:rPr lang="en-US" sz="1600" dirty="0" smtClean="0"/>
              <a:t>=4.17 is larger as generally (optimization possible) </a:t>
            </a:r>
            <a:endParaRPr lang="en-US" sz="1600" dirty="0"/>
          </a:p>
        </p:txBody>
      </p:sp>
      <p:pic>
        <p:nvPicPr>
          <p:cNvPr id="4" name="Picture 3" descr="meas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4" y="1269152"/>
            <a:ext cx="5292000" cy="35280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221136" y="4046339"/>
            <a:ext cx="0" cy="432048"/>
          </a:xfrm>
          <a:prstGeom prst="line">
            <a:avLst/>
          </a:prstGeom>
          <a:noFill/>
          <a:ln w="28575" cap="flat" cmpd="sng" algn="ctr">
            <a:solidFill>
              <a:srgbClr val="5E87CA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" name="Picture 1" descr="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5157192"/>
            <a:ext cx="1732500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9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8" grpId="0"/>
      <p:bldP spid="11" grpId="0"/>
    </p:bldLst>
  </p:timing>
</p:sld>
</file>

<file path=ppt/theme/theme1.xml><?xml version="1.0" encoding="utf-8"?>
<a:theme xmlns:a="http://schemas.openxmlformats.org/drawingml/2006/main" name="group_meeting_aug11">
  <a:themeElements>
    <a:clrScheme name="GSI-Zukun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I-Zukun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I-Zukun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-Zukun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-Zukun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group_meeting_aug11.potx</Template>
  <TotalTime>21274</TotalTime>
  <Words>1145</Words>
  <Application>Microsoft Macintosh PowerPoint</Application>
  <PresentationFormat>On-screen Show (4:3)</PresentationFormat>
  <Paragraphs>183</Paragraphs>
  <Slides>13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group_meeting_aug11</vt:lpstr>
      <vt:lpstr>Equation</vt:lpstr>
      <vt:lpstr>PowerPoint Presentation</vt:lpstr>
      <vt:lpstr>Outline</vt:lpstr>
      <vt:lpstr>Overview injection into SIS18</vt:lpstr>
      <vt:lpstr>Longitudinal beam quality Debunching of the micro-bunches</vt:lpstr>
      <vt:lpstr>Longitudinal beam quality Debunching of the micro-bunches</vt:lpstr>
      <vt:lpstr>Horizontal multi-turn injection into SIS18</vt:lpstr>
      <vt:lpstr>Multi-turn injection Model and quality parameters</vt:lpstr>
      <vt:lpstr>MTI: Emittance and tune dependency Simulation results</vt:lpstr>
      <vt:lpstr>MTI simulation studies Comparison between experiment and simulations (low intensity)</vt:lpstr>
      <vt:lpstr>MTI simulation studies Space charge effects for FAIR design intensities</vt:lpstr>
      <vt:lpstr>Optimization of intensity and loss (quality)</vt:lpstr>
      <vt:lpstr>Collimation</vt:lpstr>
      <vt:lpstr>Summary and Outlook</vt:lpstr>
    </vt:vector>
  </TitlesOfParts>
  <Company>GSI Darmstadt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reinhardt</dc:creator>
  <cp:lastModifiedBy>Sabrina Appel</cp:lastModifiedBy>
  <cp:revision>1869</cp:revision>
  <cp:lastPrinted>2013-10-28T09:00:38Z</cp:lastPrinted>
  <dcterms:created xsi:type="dcterms:W3CDTF">2008-09-17T11:56:52Z</dcterms:created>
  <dcterms:modified xsi:type="dcterms:W3CDTF">2013-11-12T14:41:38Z</dcterms:modified>
</cp:coreProperties>
</file>