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29819600" cy="423418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CC"/>
    <a:srgbClr val="0066FF"/>
    <a:srgbClr val="003399"/>
    <a:srgbClr val="CCECFF"/>
    <a:srgbClr val="CCFFFF"/>
    <a:srgbClr val="FFFF99"/>
    <a:srgbClr val="79EBF7"/>
    <a:srgbClr val="EDEE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524" autoAdjust="0"/>
  </p:normalViewPr>
  <p:slideViewPr>
    <p:cSldViewPr>
      <p:cViewPr>
        <p:scale>
          <a:sx n="40" d="100"/>
          <a:sy n="40" d="100"/>
        </p:scale>
        <p:origin x="0" y="5532"/>
      </p:cViewPr>
      <p:guideLst>
        <p:guide orient="horz"/>
        <p:guide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2122"/>
        <p:guide pos="828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8463" y="3211513"/>
            <a:ext cx="11234737" cy="1588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2987536" y="20111173"/>
            <a:ext cx="23844536" cy="190412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6" y="2"/>
            <a:ext cx="12939005" cy="21126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2953361" algn="l"/>
                <a:tab pos="5906718" algn="l"/>
                <a:tab pos="8860075" algn="l"/>
                <a:tab pos="11813437" algn="l"/>
              </a:tabLst>
              <a:defRPr sz="5800">
                <a:solidFill>
                  <a:srgbClr val="000000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6873650" y="2"/>
            <a:ext cx="12939005" cy="21126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2953361" algn="l"/>
                <a:tab pos="5906718" algn="l"/>
                <a:tab pos="8860075" algn="l"/>
                <a:tab pos="11813437" algn="l"/>
              </a:tabLst>
              <a:defRPr sz="5800">
                <a:solidFill>
                  <a:srgbClr val="000000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6" y="40222340"/>
            <a:ext cx="12939005" cy="21126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2953361" algn="l"/>
                <a:tab pos="5906718" algn="l"/>
                <a:tab pos="8860075" algn="l"/>
                <a:tab pos="11813437" algn="l"/>
              </a:tabLst>
              <a:defRPr sz="5800">
                <a:solidFill>
                  <a:srgbClr val="000000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6873650" y="40222340"/>
            <a:ext cx="12939005" cy="21126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2953361" algn="l"/>
                <a:tab pos="5906718" algn="l"/>
                <a:tab pos="8860075" algn="l"/>
                <a:tab pos="11813437" algn="l"/>
              </a:tabLst>
              <a:defRPr sz="5800">
                <a:solidFill>
                  <a:srgbClr val="000000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</a:lstStyle>
          <a:p>
            <a:pPr>
              <a:defRPr/>
            </a:pPr>
            <a:fld id="{3BD389E8-8575-4BC1-BCCD-153D29DFD3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2948649" algn="l"/>
                <a:tab pos="5904200" algn="l"/>
                <a:tab pos="8859755" algn="l"/>
                <a:tab pos="11808399" algn="l"/>
              </a:tabLst>
            </a:pPr>
            <a:fld id="{C3473F51-3B03-48DA-8884-9235C1F80CCC}" type="slidenum">
              <a:rPr lang="en-US" smtClean="0">
                <a:ea typeface="DejaVu Sans"/>
                <a:cs typeface="DejaVu Sans"/>
              </a:rPr>
              <a:pPr>
                <a:tabLst>
                  <a:tab pos="2948649" algn="l"/>
                  <a:tab pos="5904200" algn="l"/>
                  <a:tab pos="8859755" algn="l"/>
                  <a:tab pos="11808399" algn="l"/>
                </a:tabLst>
              </a:pPr>
              <a:t>1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90050" y="3211513"/>
            <a:ext cx="11239500" cy="158877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7547" y="20111177"/>
            <a:ext cx="23851496" cy="19048056"/>
          </a:xfrm>
          <a:noFill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1950" y="10017125"/>
            <a:ext cx="6811963" cy="2825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475" y="10017125"/>
            <a:ext cx="20285075" cy="28251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0125" y="13298488"/>
            <a:ext cx="25734963" cy="9174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4475" y="10017125"/>
            <a:ext cx="13547725" cy="28251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15214600" y="10017125"/>
            <a:ext cx="13549313" cy="14049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5214600" y="24218900"/>
            <a:ext cx="13549313" cy="14049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4475" y="10017125"/>
            <a:ext cx="13547725" cy="2825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4600" y="10017125"/>
            <a:ext cx="13549313" cy="2825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7863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288" y="13576300"/>
            <a:ext cx="13384212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4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8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5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70125" y="13298488"/>
            <a:ext cx="25734963" cy="917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10017125"/>
            <a:ext cx="27249438" cy="2825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oleObject" Target="../embeddings/oleObject5.bin"/><Relationship Id="rId3" Type="http://schemas.openxmlformats.org/officeDocument/2006/relationships/tags" Target="../tags/tag2.xml"/><Relationship Id="rId21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jpeg"/><Relationship Id="rId25" Type="http://schemas.openxmlformats.org/officeDocument/2006/relationships/oleObject" Target="../embeddings/oleObject4.bin"/><Relationship Id="rId2" Type="http://schemas.openxmlformats.org/officeDocument/2006/relationships/tags" Target="../tags/tag1.xml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1.jpe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4.jpeg"/><Relationship Id="rId23" Type="http://schemas.openxmlformats.org/officeDocument/2006/relationships/oleObject" Target="../embeddings/oleObject3.bin"/><Relationship Id="rId10" Type="http://schemas.openxmlformats.org/officeDocument/2006/relationships/image" Target="../media/image10.png"/><Relationship Id="rId19" Type="http://schemas.openxmlformats.org/officeDocument/2006/relationships/image" Target="../media/image18.tif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.png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hteck 282"/>
          <p:cNvSpPr/>
          <p:nvPr/>
        </p:nvSpPr>
        <p:spPr bwMode="auto">
          <a:xfrm>
            <a:off x="15754151" y="29910152"/>
            <a:ext cx="13644000" cy="90730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282" name="Gruppieren 281"/>
          <p:cNvGrpSpPr/>
          <p:nvPr/>
        </p:nvGrpSpPr>
        <p:grpSpPr>
          <a:xfrm>
            <a:off x="739470" y="21692294"/>
            <a:ext cx="28649708" cy="17281920"/>
            <a:chOff x="31053755" y="5562502"/>
            <a:chExt cx="28692000" cy="17281920"/>
          </a:xfrm>
        </p:grpSpPr>
        <p:sp>
          <p:nvSpPr>
            <p:cNvPr id="278" name="Rechteck 277"/>
            <p:cNvSpPr/>
            <p:nvPr/>
          </p:nvSpPr>
          <p:spPr bwMode="auto">
            <a:xfrm>
              <a:off x="31053755" y="5562502"/>
              <a:ext cx="28692000" cy="80648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79" name="Rechteck 278"/>
            <p:cNvSpPr/>
            <p:nvPr/>
          </p:nvSpPr>
          <p:spPr bwMode="auto">
            <a:xfrm>
              <a:off x="31057149" y="13627398"/>
              <a:ext cx="14929200" cy="9217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81" name="Rechteck 280"/>
            <p:cNvSpPr/>
            <p:nvPr/>
          </p:nvSpPr>
          <p:spPr bwMode="auto">
            <a:xfrm>
              <a:off x="31058813" y="12043222"/>
              <a:ext cx="14911580" cy="20882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277" name="Rechteck 276"/>
          <p:cNvSpPr/>
          <p:nvPr/>
        </p:nvSpPr>
        <p:spPr bwMode="auto">
          <a:xfrm>
            <a:off x="738387" y="12979326"/>
            <a:ext cx="28659184" cy="85689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76" name="Rechteck 275"/>
          <p:cNvSpPr/>
          <p:nvPr/>
        </p:nvSpPr>
        <p:spPr bwMode="auto">
          <a:xfrm>
            <a:off x="738387" y="5346478"/>
            <a:ext cx="28659184" cy="7272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0279975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4852988" y="387350"/>
            <a:ext cx="20002500" cy="481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</a:pPr>
            <a:r>
              <a:rPr lang="de-DE" sz="7200" dirty="0" smtClean="0">
                <a:solidFill>
                  <a:srgbClr val="FFFFFF"/>
                </a:solidFill>
                <a:latin typeface="Calibri" pitchFamily="34" charset="0"/>
              </a:rPr>
              <a:t>Radiation </a:t>
            </a:r>
            <a:r>
              <a:rPr lang="de-DE" sz="7200" dirty="0" err="1">
                <a:solidFill>
                  <a:srgbClr val="FFFFFF"/>
                </a:solidFill>
                <a:latin typeface="Calibri" pitchFamily="34" charset="0"/>
              </a:rPr>
              <a:t>T</a:t>
            </a:r>
            <a:r>
              <a:rPr lang="de-DE" sz="7200" dirty="0" err="1" smtClean="0">
                <a:solidFill>
                  <a:srgbClr val="FFFFFF"/>
                </a:solidFill>
                <a:latin typeface="Calibri" pitchFamily="34" charset="0"/>
              </a:rPr>
              <a:t>olerance</a:t>
            </a:r>
            <a:r>
              <a:rPr lang="de-DE" sz="72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de-DE" sz="7200" dirty="0" err="1" smtClean="0">
                <a:solidFill>
                  <a:srgbClr val="FFFFFF"/>
                </a:solidFill>
                <a:latin typeface="Calibri" pitchFamily="34" charset="0"/>
              </a:rPr>
              <a:t>of</a:t>
            </a:r>
            <a:r>
              <a:rPr lang="de-DE" sz="7200" dirty="0" smtClean="0">
                <a:solidFill>
                  <a:srgbClr val="FFFFFF"/>
                </a:solidFill>
                <a:latin typeface="Calibri" pitchFamily="34" charset="0"/>
              </a:rPr>
              <a:t> CMOS </a:t>
            </a:r>
            <a:r>
              <a:rPr lang="de-DE" sz="7200" dirty="0">
                <a:solidFill>
                  <a:srgbClr val="FFFFFF"/>
                </a:solidFill>
                <a:latin typeface="Calibri" pitchFamily="34" charset="0"/>
              </a:rPr>
              <a:t>S</a:t>
            </a:r>
            <a:r>
              <a:rPr lang="de-DE" sz="7200" dirty="0" smtClean="0">
                <a:solidFill>
                  <a:srgbClr val="FFFFFF"/>
                </a:solidFill>
                <a:latin typeface="Calibri" pitchFamily="34" charset="0"/>
              </a:rPr>
              <a:t>ensors</a:t>
            </a:r>
            <a:endParaRPr lang="en-US" sz="5400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</a:pPr>
            <a:endParaRPr lang="en-US" sz="3600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Dennis </a:t>
            </a: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Doering*, </a:t>
            </a: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Michael </a:t>
            </a:r>
            <a:r>
              <a:rPr lang="en-US" sz="3600" dirty="0" err="1" smtClean="0">
                <a:solidFill>
                  <a:srgbClr val="FFFFFF"/>
                </a:solidFill>
                <a:latin typeface="Calibri" pitchFamily="34" charset="0"/>
              </a:rPr>
              <a:t>Deveaux</a:t>
            </a: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Benjamin </a:t>
            </a:r>
            <a:r>
              <a:rPr lang="en-US" sz="3600" dirty="0" err="1" smtClean="0">
                <a:solidFill>
                  <a:srgbClr val="FFFFFF"/>
                </a:solidFill>
                <a:latin typeface="Calibri" pitchFamily="34" charset="0"/>
              </a:rPr>
              <a:t>Linnik</a:t>
            </a: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, Stefan </a:t>
            </a:r>
            <a:r>
              <a:rPr lang="en-US" sz="3600" dirty="0" err="1" smtClean="0">
                <a:solidFill>
                  <a:srgbClr val="FFFFFF"/>
                </a:solidFill>
                <a:latin typeface="Calibri" pitchFamily="34" charset="0"/>
              </a:rPr>
              <a:t>Strohauer</a:t>
            </a: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 and Joachim </a:t>
            </a:r>
            <a:r>
              <a:rPr lang="en-US" sz="3600" dirty="0" err="1" smtClean="0">
                <a:solidFill>
                  <a:srgbClr val="FFFFFF"/>
                </a:solidFill>
                <a:latin typeface="Calibri" pitchFamily="34" charset="0"/>
              </a:rPr>
              <a:t>Stroth</a:t>
            </a:r>
            <a:endParaRPr lang="en-US" sz="36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for the CBM-MVD Collaboration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</a:pPr>
            <a:endParaRPr lang="en-US" sz="36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Goethe University 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</a:rPr>
              <a:t>Frankfurt am </a:t>
            </a: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Main, </a:t>
            </a: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Germany</a:t>
            </a:r>
            <a:endParaRPr lang="en-US" sz="36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008300"/>
            <a:ext cx="30291088" cy="190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2970213" y="41381363"/>
            <a:ext cx="16057562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</a:rPr>
              <a:t>*supported by BMBF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</a:rPr>
              <a:t>(06FY9099I, 06FY173I and 05P12RFFC7),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</a:rPr>
              <a:t>GSI </a:t>
            </a:r>
            <a:r>
              <a:rPr lang="en-US" sz="4400" dirty="0">
                <a:solidFill>
                  <a:srgbClr val="FFFFFF"/>
                </a:solidFill>
                <a:latin typeface="Calibri" pitchFamily="34" charset="0"/>
              </a:rPr>
              <a:t>(F&amp;E)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</a:rPr>
              <a:t>and </a:t>
            </a:r>
            <a:r>
              <a:rPr lang="en-US" sz="4400" dirty="0">
                <a:solidFill>
                  <a:srgbClr val="FFFFFF"/>
                </a:solidFill>
                <a:latin typeface="Calibri" pitchFamily="34" charset="0"/>
              </a:rPr>
              <a:t>HIC for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</a:rPr>
              <a:t>FAIR</a:t>
            </a:r>
            <a:endParaRPr lang="en-US" sz="4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99938" y="293688"/>
            <a:ext cx="4281487" cy="224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6388" y="458788"/>
            <a:ext cx="3835400" cy="215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438" y="41121013"/>
            <a:ext cx="2312987" cy="168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33050" y="41143238"/>
            <a:ext cx="1992313" cy="166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903113" y="2725738"/>
            <a:ext cx="4999037" cy="233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170435" y="13123342"/>
            <a:ext cx="11737304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4800" b="1" dirty="0">
                <a:latin typeface="Calibri" pitchFamily="34" charset="0"/>
              </a:rPr>
              <a:t>CMOS Monolithic Active Pixel </a:t>
            </a:r>
            <a:r>
              <a:rPr lang="en-US" sz="4800" b="1" dirty="0" smtClean="0">
                <a:latin typeface="Calibri" pitchFamily="34" charset="0"/>
              </a:rPr>
              <a:t>Sensors </a:t>
            </a:r>
            <a:r>
              <a:rPr lang="en-US" sz="4800" b="1" dirty="0">
                <a:latin typeface="Calibri" pitchFamily="34" charset="0"/>
              </a:rPr>
              <a:t>(MAPS)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3600" b="1" dirty="0">
                <a:latin typeface="Calibri" pitchFamily="34" charset="0"/>
              </a:rPr>
              <a:t>   </a:t>
            </a:r>
          </a:p>
        </p:txBody>
      </p:sp>
      <p:sp>
        <p:nvSpPr>
          <p:cNvPr id="1040" name="Freeform 39"/>
          <p:cNvSpPr>
            <a:spLocks/>
          </p:cNvSpPr>
          <p:nvPr/>
        </p:nvSpPr>
        <p:spPr bwMode="auto">
          <a:xfrm>
            <a:off x="0" y="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5076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043" name="Rectangle 4"/>
          <p:cNvSpPr>
            <a:spLocks noChangeArrowheads="1"/>
          </p:cNvSpPr>
          <p:nvPr/>
        </p:nvSpPr>
        <p:spPr bwMode="auto">
          <a:xfrm>
            <a:off x="-1205829" y="3258246"/>
            <a:ext cx="7072313" cy="1357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</a:pPr>
            <a:r>
              <a:rPr lang="de-DE" sz="3600" dirty="0" smtClean="0">
                <a:solidFill>
                  <a:srgbClr val="FFFFFF"/>
                </a:solidFill>
                <a:latin typeface="Calibri" pitchFamily="34" charset="0"/>
              </a:rPr>
              <a:t>PHD </a:t>
            </a:r>
            <a:r>
              <a:rPr lang="de-DE" sz="3600" dirty="0" err="1" smtClean="0">
                <a:solidFill>
                  <a:srgbClr val="FFFFFF"/>
                </a:solidFill>
                <a:latin typeface="Calibri" pitchFamily="34" charset="0"/>
              </a:rPr>
              <a:t>physics</a:t>
            </a:r>
            <a:r>
              <a:rPr lang="de-DE" sz="36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de-DE" sz="3600" dirty="0" err="1" smtClean="0">
                <a:solidFill>
                  <a:srgbClr val="FFFFFF"/>
                </a:solidFill>
                <a:latin typeface="Calibri" pitchFamily="34" charset="0"/>
              </a:rPr>
              <a:t>day</a:t>
            </a:r>
            <a:endParaRPr lang="en-US" sz="36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</a:pP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August </a:t>
            </a:r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</a:rPr>
              <a:t>2013</a:t>
            </a:r>
            <a:endParaRPr lang="de-DE" sz="3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" name="Text Box 224"/>
          <p:cNvSpPr txBox="1">
            <a:spLocks noChangeArrowheads="1"/>
          </p:cNvSpPr>
          <p:nvPr/>
        </p:nvSpPr>
        <p:spPr bwMode="auto">
          <a:xfrm>
            <a:off x="1066552" y="19244022"/>
            <a:ext cx="15153555" cy="146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3200" dirty="0" smtClean="0"/>
              <a:t>The (P++, P, P++) </a:t>
            </a:r>
            <a:r>
              <a:rPr lang="de-DE" sz="3200" dirty="0" err="1" smtClean="0"/>
              <a:t>doping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MAPS </a:t>
            </a:r>
            <a:r>
              <a:rPr lang="de-DE" sz="3200" dirty="0" err="1" smtClean="0"/>
              <a:t>sensor</a:t>
            </a:r>
            <a:r>
              <a:rPr lang="de-DE" sz="3200" dirty="0" smtClean="0"/>
              <a:t> </a:t>
            </a:r>
            <a:r>
              <a:rPr lang="de-DE" sz="3200" dirty="0" err="1" smtClean="0"/>
              <a:t>generates</a:t>
            </a:r>
            <a:r>
              <a:rPr lang="de-DE" sz="3200" dirty="0" smtClean="0"/>
              <a:t> a potential </a:t>
            </a:r>
            <a:r>
              <a:rPr lang="de-DE" sz="3200" dirty="0" err="1" smtClean="0"/>
              <a:t>minimum</a:t>
            </a:r>
            <a:r>
              <a:rPr lang="de-DE" sz="3200" dirty="0" smtClean="0"/>
              <a:t> in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region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epitaxial</a:t>
            </a:r>
            <a:r>
              <a:rPr lang="de-DE" sz="3200" dirty="0" smtClean="0"/>
              <a:t> </a:t>
            </a:r>
            <a:r>
              <a:rPr lang="de-DE" sz="3200" dirty="0" err="1" smtClean="0"/>
              <a:t>layer</a:t>
            </a:r>
            <a:r>
              <a:rPr lang="de-DE" sz="3200" dirty="0" smtClean="0"/>
              <a:t>. </a:t>
            </a:r>
            <a:r>
              <a:rPr lang="de-DE" sz="3200" dirty="0" err="1" smtClean="0"/>
              <a:t>Impinging</a:t>
            </a:r>
            <a:r>
              <a:rPr lang="de-DE" sz="3200" dirty="0" smtClean="0"/>
              <a:t> </a:t>
            </a:r>
            <a:r>
              <a:rPr lang="de-DE" sz="3200" dirty="0" err="1" smtClean="0"/>
              <a:t>particles</a:t>
            </a:r>
            <a:r>
              <a:rPr lang="de-DE" sz="3200" dirty="0" smtClean="0"/>
              <a:t> </a:t>
            </a:r>
            <a:r>
              <a:rPr lang="de-DE" sz="3200" dirty="0" err="1" smtClean="0"/>
              <a:t>excite</a:t>
            </a:r>
            <a:r>
              <a:rPr lang="de-DE" sz="3200" dirty="0" smtClean="0"/>
              <a:t> </a:t>
            </a:r>
            <a:r>
              <a:rPr lang="de-DE" sz="3200" dirty="0" err="1" smtClean="0"/>
              <a:t>electrons</a:t>
            </a:r>
            <a:r>
              <a:rPr lang="de-DE" sz="3200" dirty="0" smtClean="0"/>
              <a:t> </a:t>
            </a:r>
            <a:r>
              <a:rPr lang="de-DE" sz="3200" dirty="0" err="1" smtClean="0"/>
              <a:t>which</a:t>
            </a:r>
            <a:r>
              <a:rPr lang="de-DE" sz="3200" dirty="0" smtClean="0"/>
              <a:t> diffuse </a:t>
            </a:r>
            <a:r>
              <a:rPr lang="de-DE" sz="3200" dirty="0" err="1" smtClean="0"/>
              <a:t>within</a:t>
            </a:r>
            <a:r>
              <a:rPr lang="de-DE" sz="3200" dirty="0" smtClean="0"/>
              <a:t> </a:t>
            </a:r>
            <a:r>
              <a:rPr lang="de-DE" sz="3200" dirty="0" err="1" smtClean="0"/>
              <a:t>this</a:t>
            </a:r>
            <a:r>
              <a:rPr lang="de-DE" sz="3200" dirty="0" smtClean="0"/>
              <a:t> </a:t>
            </a:r>
            <a:r>
              <a:rPr lang="de-DE" sz="3200" dirty="0" err="1" smtClean="0"/>
              <a:t>region</a:t>
            </a:r>
            <a:r>
              <a:rPr lang="de-DE" sz="3200" dirty="0" smtClean="0"/>
              <a:t> </a:t>
            </a:r>
            <a:r>
              <a:rPr lang="de-DE" sz="3200" dirty="0" err="1" smtClean="0"/>
              <a:t>until</a:t>
            </a:r>
            <a:r>
              <a:rPr lang="de-DE" sz="3200" dirty="0" smtClean="0"/>
              <a:t> </a:t>
            </a:r>
            <a:r>
              <a:rPr lang="de-DE" sz="3200" dirty="0" err="1" smtClean="0"/>
              <a:t>they</a:t>
            </a:r>
            <a:r>
              <a:rPr lang="de-DE" sz="3200" dirty="0" smtClean="0"/>
              <a:t> </a:t>
            </a:r>
            <a:r>
              <a:rPr lang="de-DE" sz="3200" dirty="0" err="1" smtClean="0"/>
              <a:t>are</a:t>
            </a:r>
            <a:r>
              <a:rPr lang="de-DE" sz="3200" dirty="0" smtClean="0"/>
              <a:t> </a:t>
            </a:r>
            <a:r>
              <a:rPr lang="de-DE" sz="3200" dirty="0" err="1" smtClean="0"/>
              <a:t>collected</a:t>
            </a:r>
            <a:r>
              <a:rPr lang="de-DE" sz="3200" dirty="0" smtClean="0"/>
              <a:t> </a:t>
            </a:r>
            <a:r>
              <a:rPr lang="de-DE" sz="3200" dirty="0" err="1" smtClean="0"/>
              <a:t>by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P-</a:t>
            </a:r>
            <a:r>
              <a:rPr lang="de-DE" sz="3200" dirty="0" err="1" smtClean="0"/>
              <a:t>Epi</a:t>
            </a:r>
            <a:r>
              <a:rPr lang="de-DE" sz="3200" dirty="0" smtClean="0"/>
              <a:t>/N-Well </a:t>
            </a:r>
            <a:r>
              <a:rPr lang="de-DE" sz="3200" dirty="0" err="1" smtClean="0"/>
              <a:t>diode</a:t>
            </a:r>
            <a:r>
              <a:rPr lang="de-DE" sz="3200" dirty="0" smtClean="0"/>
              <a:t>. </a:t>
            </a:r>
            <a:endParaRPr lang="de-DE" sz="3600" dirty="0"/>
          </a:p>
        </p:txBody>
      </p:sp>
      <p:sp>
        <p:nvSpPr>
          <p:cNvPr id="1049" name="Rectangle 6"/>
          <p:cNvSpPr>
            <a:spLocks noChangeArrowheads="1"/>
          </p:cNvSpPr>
          <p:nvPr/>
        </p:nvSpPr>
        <p:spPr bwMode="auto">
          <a:xfrm>
            <a:off x="13772305" y="42214574"/>
            <a:ext cx="7272338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Contact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: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doering@physik.uni-frankfurt.de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50" name="Text Box 208"/>
          <p:cNvSpPr txBox="1">
            <a:spLocks noChangeArrowheads="1"/>
          </p:cNvSpPr>
          <p:nvPr/>
        </p:nvSpPr>
        <p:spPr bwMode="auto">
          <a:xfrm>
            <a:off x="1314452" y="10387038"/>
            <a:ext cx="13321480" cy="20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2800" b="1" dirty="0" smtClean="0"/>
              <a:t>The </a:t>
            </a:r>
            <a:r>
              <a:rPr lang="de-DE" sz="2800" b="1" dirty="0" err="1" smtClean="0"/>
              <a:t>Compressed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Baryonic</a:t>
            </a:r>
            <a:r>
              <a:rPr lang="de-DE" sz="2800" b="1" dirty="0" smtClean="0"/>
              <a:t> Matter (CBM) </a:t>
            </a:r>
            <a:r>
              <a:rPr lang="de-DE" sz="2800" b="1" dirty="0" err="1" smtClean="0"/>
              <a:t>experiment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at</a:t>
            </a:r>
            <a:r>
              <a:rPr lang="de-DE" sz="2800" b="1" dirty="0" smtClean="0"/>
              <a:t> FAIR will </a:t>
            </a:r>
            <a:r>
              <a:rPr lang="de-DE" sz="2800" b="1" dirty="0" err="1" smtClean="0"/>
              <a:t>explore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nuclear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phase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diagram</a:t>
            </a:r>
            <a:r>
              <a:rPr lang="de-DE" sz="2800" b="1" dirty="0" smtClean="0"/>
              <a:t> in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region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highest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net-baryon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densities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at</a:t>
            </a:r>
            <a:r>
              <a:rPr lang="de-DE" sz="2800" b="1" dirty="0" smtClean="0"/>
              <a:t> moderate </a:t>
            </a:r>
            <a:r>
              <a:rPr lang="de-DE" sz="2800" b="1" dirty="0" err="1" smtClean="0"/>
              <a:t>temperatures</a:t>
            </a:r>
            <a:r>
              <a:rPr lang="de-DE" sz="2800" b="1" dirty="0" smtClean="0"/>
              <a:t>. </a:t>
            </a:r>
            <a:r>
              <a:rPr lang="de-DE" sz="2800" b="1" dirty="0" err="1" smtClean="0"/>
              <a:t>One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promising </a:t>
            </a:r>
            <a:r>
              <a:rPr lang="de-DE" sz="2800" b="1" dirty="0" err="1" smtClean="0"/>
              <a:t>probes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is</a:t>
            </a:r>
            <a:r>
              <a:rPr lang="de-DE" sz="2800" b="1" dirty="0" smtClean="0"/>
              <a:t> open </a:t>
            </a:r>
            <a:r>
              <a:rPr lang="de-DE" sz="2800" b="1" dirty="0" err="1" smtClean="0"/>
              <a:t>charm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which</a:t>
            </a:r>
            <a:r>
              <a:rPr lang="de-DE" sz="2800" b="1" dirty="0" smtClean="0"/>
              <a:t> will </a:t>
            </a:r>
            <a:r>
              <a:rPr lang="de-DE" sz="2800" b="1" dirty="0" err="1" smtClean="0"/>
              <a:t>be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identified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reconstructing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their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secondary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vertex</a:t>
            </a:r>
            <a:r>
              <a:rPr lang="de-DE" sz="2800" b="1" dirty="0"/>
              <a:t> </a:t>
            </a:r>
            <a:r>
              <a:rPr lang="de-DE" sz="2800" b="1" dirty="0" err="1" smtClean="0"/>
              <a:t>with</a:t>
            </a:r>
            <a:r>
              <a:rPr lang="de-DE" sz="2800" b="1" dirty="0" smtClean="0"/>
              <a:t> 50 µm </a:t>
            </a:r>
            <a:r>
              <a:rPr lang="de-DE" sz="2800" b="1" dirty="0" err="1" smtClean="0"/>
              <a:t>precision</a:t>
            </a:r>
            <a:r>
              <a:rPr lang="de-DE" sz="2800" b="1" dirty="0" smtClean="0"/>
              <a:t>. </a:t>
            </a:r>
            <a:endParaRPr lang="de-DE" sz="2800" b="1" dirty="0"/>
          </a:p>
        </p:txBody>
      </p:sp>
      <p:sp>
        <p:nvSpPr>
          <p:cNvPr id="1051" name="Text Box 209"/>
          <p:cNvSpPr txBox="1">
            <a:spLocks noChangeArrowheads="1"/>
          </p:cNvSpPr>
          <p:nvPr/>
        </p:nvSpPr>
        <p:spPr bwMode="auto">
          <a:xfrm>
            <a:off x="20684603" y="6210574"/>
            <a:ext cx="14546262" cy="480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 dirty="0" smtClean="0"/>
              <a:t>Sensor </a:t>
            </a:r>
            <a:r>
              <a:rPr lang="de-DE" sz="2800" b="1" dirty="0" err="1" smtClean="0"/>
              <a:t>requirements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CBM@SIS-100: 	</a:t>
            </a:r>
          </a:p>
          <a:p>
            <a:pPr>
              <a:spcBef>
                <a:spcPct val="50000"/>
              </a:spcBef>
            </a:pPr>
            <a:r>
              <a:rPr lang="de-DE" sz="2800" b="1" dirty="0"/>
              <a:t>	</a:t>
            </a:r>
            <a:r>
              <a:rPr lang="de-DE" sz="2800" dirty="0" smtClean="0"/>
              <a:t>- 5 µm </a:t>
            </a:r>
            <a:r>
              <a:rPr lang="de-DE" sz="2800" dirty="0" err="1" smtClean="0"/>
              <a:t>spatial</a:t>
            </a:r>
            <a:r>
              <a:rPr lang="de-DE" sz="2800" dirty="0" smtClean="0"/>
              <a:t> </a:t>
            </a:r>
            <a:r>
              <a:rPr lang="de-DE" sz="2800" dirty="0" err="1" smtClean="0"/>
              <a:t>resolution</a:t>
            </a:r>
            <a:endParaRPr lang="de-DE" sz="2800" dirty="0" smtClean="0"/>
          </a:p>
          <a:p>
            <a:pPr>
              <a:spcBef>
                <a:spcPct val="50000"/>
              </a:spcBef>
            </a:pPr>
            <a:r>
              <a:rPr lang="de-DE" sz="2800" dirty="0"/>
              <a:t>	</a:t>
            </a:r>
            <a:r>
              <a:rPr lang="de-DE" sz="2800" dirty="0" smtClean="0"/>
              <a:t>- 0.05 % X</a:t>
            </a:r>
            <a:r>
              <a:rPr lang="de-DE" sz="2800" baseline="-25000" dirty="0" smtClean="0"/>
              <a:t>0</a:t>
            </a:r>
            <a:r>
              <a:rPr lang="de-DE" sz="2800" dirty="0" smtClean="0"/>
              <a:t> material </a:t>
            </a:r>
            <a:r>
              <a:rPr lang="de-DE" sz="2800" dirty="0" err="1" smtClean="0"/>
              <a:t>budget</a:t>
            </a:r>
            <a:r>
              <a:rPr lang="de-DE" sz="2800" dirty="0" smtClean="0"/>
              <a:t> (</a:t>
            </a:r>
            <a:r>
              <a:rPr lang="de-DE" sz="2800" dirty="0" err="1" smtClean="0"/>
              <a:t>sensor</a:t>
            </a:r>
            <a:r>
              <a:rPr lang="de-DE" sz="2800" dirty="0" smtClean="0"/>
              <a:t> </a:t>
            </a:r>
            <a:r>
              <a:rPr lang="de-DE" sz="2800" dirty="0" err="1" smtClean="0"/>
              <a:t>only</a:t>
            </a:r>
            <a:r>
              <a:rPr lang="de-DE" sz="2800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de-DE" sz="2800" dirty="0"/>
              <a:t> 	</a:t>
            </a:r>
            <a:r>
              <a:rPr lang="de-DE" sz="2800" dirty="0" smtClean="0"/>
              <a:t>- 30 µs time </a:t>
            </a:r>
            <a:r>
              <a:rPr lang="de-DE" sz="2800" dirty="0" err="1" smtClean="0"/>
              <a:t>resolution</a:t>
            </a:r>
            <a:endParaRPr lang="de-DE" sz="2800" dirty="0" smtClean="0"/>
          </a:p>
          <a:p>
            <a:pPr>
              <a:spcBef>
                <a:spcPct val="50000"/>
              </a:spcBef>
            </a:pPr>
            <a:r>
              <a:rPr lang="de-DE" sz="2800" dirty="0" smtClean="0"/>
              <a:t>	- Power </a:t>
            </a:r>
            <a:r>
              <a:rPr lang="de-DE" sz="2800" dirty="0" err="1" smtClean="0"/>
              <a:t>dissipation</a:t>
            </a:r>
            <a:r>
              <a:rPr lang="de-DE" sz="2800" dirty="0" smtClean="0"/>
              <a:t>: ~350 mW/cm²</a:t>
            </a:r>
          </a:p>
          <a:p>
            <a:pPr>
              <a:spcBef>
                <a:spcPct val="50000"/>
              </a:spcBef>
            </a:pPr>
            <a:r>
              <a:rPr lang="de-DE" sz="2800" dirty="0"/>
              <a:t>	</a:t>
            </a:r>
            <a:r>
              <a:rPr lang="de-DE" sz="2800" dirty="0" smtClean="0"/>
              <a:t>- </a:t>
            </a:r>
            <a:r>
              <a:rPr lang="de-DE" sz="2800" dirty="0" err="1" smtClean="0"/>
              <a:t>Ionizing</a:t>
            </a:r>
            <a:r>
              <a:rPr lang="de-DE" sz="2800" dirty="0" smtClean="0"/>
              <a:t> </a:t>
            </a:r>
            <a:r>
              <a:rPr lang="de-DE" sz="2800" dirty="0" err="1" smtClean="0"/>
              <a:t>radiation</a:t>
            </a:r>
            <a:r>
              <a:rPr lang="de-DE" sz="2800" dirty="0" smtClean="0"/>
              <a:t> </a:t>
            </a:r>
            <a:r>
              <a:rPr lang="de-DE" sz="2800" dirty="0" err="1" smtClean="0"/>
              <a:t>tolerance</a:t>
            </a:r>
            <a:r>
              <a:rPr lang="de-DE" sz="2800" dirty="0" smtClean="0"/>
              <a:t>: </a:t>
            </a:r>
            <a:r>
              <a:rPr lang="de-DE" sz="2800" b="1" dirty="0" smtClean="0"/>
              <a:t>1-3 </a:t>
            </a:r>
            <a:r>
              <a:rPr lang="de-DE" sz="2800" b="1" dirty="0" err="1" smtClean="0"/>
              <a:t>Mrad</a:t>
            </a:r>
            <a:endParaRPr lang="de-DE" sz="2800" b="1" dirty="0" smtClean="0"/>
          </a:p>
          <a:p>
            <a:pPr>
              <a:spcBef>
                <a:spcPct val="50000"/>
              </a:spcBef>
            </a:pPr>
            <a:r>
              <a:rPr lang="de-DE" sz="2800" dirty="0"/>
              <a:t>	</a:t>
            </a:r>
            <a:r>
              <a:rPr lang="de-DE" sz="2800" dirty="0" smtClean="0"/>
              <a:t>- Non-</a:t>
            </a:r>
            <a:r>
              <a:rPr lang="de-DE" sz="2800" dirty="0" err="1" smtClean="0"/>
              <a:t>ionizing</a:t>
            </a:r>
            <a:r>
              <a:rPr lang="de-DE" sz="2800" dirty="0" smtClean="0"/>
              <a:t> </a:t>
            </a:r>
            <a:r>
              <a:rPr lang="de-DE" sz="2800" dirty="0" err="1" smtClean="0"/>
              <a:t>radiation</a:t>
            </a:r>
            <a:r>
              <a:rPr lang="de-DE" sz="2800" dirty="0" smtClean="0"/>
              <a:t> </a:t>
            </a:r>
            <a:r>
              <a:rPr lang="de-DE" sz="2800" dirty="0" err="1" smtClean="0"/>
              <a:t>tolerance</a:t>
            </a:r>
            <a:r>
              <a:rPr lang="de-DE" sz="2800" dirty="0" smtClean="0"/>
              <a:t>: </a:t>
            </a:r>
            <a:r>
              <a:rPr lang="de-DE" sz="2800" b="1" dirty="0" smtClean="0"/>
              <a:t>10</a:t>
            </a:r>
            <a:r>
              <a:rPr lang="de-DE" sz="2800" b="1" baseline="30000" dirty="0" smtClean="0"/>
              <a:t>13 </a:t>
            </a:r>
            <a:r>
              <a:rPr lang="de-DE" sz="2800" b="1" dirty="0" err="1" smtClean="0"/>
              <a:t>n</a:t>
            </a:r>
            <a:r>
              <a:rPr lang="de-DE" sz="2800" b="1" baseline="-25000" dirty="0" err="1" smtClean="0"/>
              <a:t>eq</a:t>
            </a:r>
            <a:r>
              <a:rPr lang="de-DE" sz="2800" b="1" dirty="0" smtClean="0"/>
              <a:t>/cm² </a:t>
            </a:r>
          </a:p>
          <a:p>
            <a:pPr>
              <a:spcBef>
                <a:spcPct val="50000"/>
              </a:spcBef>
            </a:pPr>
            <a:endParaRPr lang="de-DE" sz="2800" b="1" dirty="0"/>
          </a:p>
        </p:txBody>
      </p:sp>
      <p:pic>
        <p:nvPicPr>
          <p:cNvPr id="1052" name="Grafik 20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507863" y="10791825"/>
            <a:ext cx="16986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8" name="Rectangle 260"/>
          <p:cNvSpPr>
            <a:spLocks noChangeArrowheads="1"/>
          </p:cNvSpPr>
          <p:nvPr/>
        </p:nvSpPr>
        <p:spPr bwMode="auto">
          <a:xfrm>
            <a:off x="0" y="5202238"/>
            <a:ext cx="434975" cy="358013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197" name="Object 173"/>
          <p:cNvGraphicFramePr>
            <a:graphicFrameLocks noChangeAspect="1"/>
          </p:cNvGraphicFramePr>
          <p:nvPr/>
        </p:nvGraphicFramePr>
        <p:xfrm>
          <a:off x="15317732" y="30935189"/>
          <a:ext cx="10375900" cy="7246937"/>
        </p:xfrm>
        <a:graphic>
          <a:graphicData uri="http://schemas.openxmlformats.org/presentationml/2006/ole">
            <p:oleObj spid="_x0000_s1197" name="Graph" r:id="rId14" imgW="4154400" imgH="2901600" progId="Origin50.Graph">
              <p:embed/>
            </p:oleObj>
          </a:graphicData>
        </a:graphic>
      </p:graphicFrame>
      <p:grpSp>
        <p:nvGrpSpPr>
          <p:cNvPr id="178" name="Group 4"/>
          <p:cNvGrpSpPr>
            <a:grpSpLocks/>
          </p:cNvGrpSpPr>
          <p:nvPr/>
        </p:nvGrpSpPr>
        <p:grpSpPr bwMode="auto">
          <a:xfrm>
            <a:off x="7147099" y="6293248"/>
            <a:ext cx="5162550" cy="3651250"/>
            <a:chOff x="2472" y="1984"/>
            <a:chExt cx="3252" cy="2300"/>
          </a:xfrm>
        </p:grpSpPr>
        <p:pic>
          <p:nvPicPr>
            <p:cNvPr id="179" name="Picture 5" descr="cbm11_with-text_nobeamdump"/>
            <p:cNvPicPr>
              <a:picLocks noChangeAspect="1" noChangeArrowheads="1"/>
            </p:cNvPicPr>
            <p:nvPr/>
          </p:nvPicPr>
          <p:blipFill>
            <a:blip r:embed="rId15" cstate="print">
              <a:lum bright="-6000"/>
            </a:blip>
            <a:srcRect/>
            <a:stretch>
              <a:fillRect/>
            </a:stretch>
          </p:blipFill>
          <p:spPr bwMode="auto">
            <a:xfrm>
              <a:off x="2472" y="1984"/>
              <a:ext cx="3252" cy="230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80" name="Text Box 6"/>
            <p:cNvSpPr txBox="1">
              <a:spLocks noChangeArrowheads="1"/>
            </p:cNvSpPr>
            <p:nvPr/>
          </p:nvSpPr>
          <p:spPr bwMode="auto">
            <a:xfrm>
              <a:off x="3251" y="4058"/>
              <a:ext cx="1786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The CBM-experiment (at FAIR)</a:t>
              </a:r>
            </a:p>
          </p:txBody>
        </p:sp>
      </p:grpSp>
      <p:grpSp>
        <p:nvGrpSpPr>
          <p:cNvPr id="183" name="Group 10"/>
          <p:cNvGrpSpPr>
            <a:grpSpLocks/>
          </p:cNvGrpSpPr>
          <p:nvPr/>
        </p:nvGrpSpPr>
        <p:grpSpPr bwMode="auto">
          <a:xfrm>
            <a:off x="14995971" y="6210574"/>
            <a:ext cx="5473700" cy="4160838"/>
            <a:chOff x="295" y="618"/>
            <a:chExt cx="3448" cy="2621"/>
          </a:xfrm>
        </p:grpSpPr>
        <p:grpSp>
          <p:nvGrpSpPr>
            <p:cNvPr id="194" name="Group 11"/>
            <p:cNvGrpSpPr>
              <a:grpSpLocks/>
            </p:cNvGrpSpPr>
            <p:nvPr/>
          </p:nvGrpSpPr>
          <p:grpSpPr bwMode="auto">
            <a:xfrm>
              <a:off x="295" y="618"/>
              <a:ext cx="3448" cy="2621"/>
              <a:chOff x="295" y="718"/>
              <a:chExt cx="3448" cy="2621"/>
            </a:xfrm>
          </p:grpSpPr>
          <p:sp>
            <p:nvSpPr>
              <p:cNvPr id="196" name="Rectangle 12"/>
              <p:cNvSpPr>
                <a:spLocks noChangeArrowheads="1"/>
              </p:cNvSpPr>
              <p:nvPr/>
            </p:nvSpPr>
            <p:spPr bwMode="auto">
              <a:xfrm>
                <a:off x="295" y="754"/>
                <a:ext cx="3448" cy="258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AutoShape 13"/>
              <p:cNvSpPr>
                <a:spLocks noChangeArrowheads="1"/>
              </p:cNvSpPr>
              <p:nvPr/>
            </p:nvSpPr>
            <p:spPr bwMode="auto">
              <a:xfrm>
                <a:off x="482" y="1724"/>
                <a:ext cx="3106" cy="185"/>
              </a:xfrm>
              <a:prstGeom prst="rightArrow">
                <a:avLst>
                  <a:gd name="adj1" fmla="val 69167"/>
                  <a:gd name="adj2" fmla="val 147139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r>
                  <a:rPr lang="de-DE" sz="1200" dirty="0"/>
                  <a:t>Primary Beam: 25 </a:t>
                </a:r>
                <a:r>
                  <a:rPr lang="de-DE" sz="1200" dirty="0" err="1"/>
                  <a:t>AGeV</a:t>
                </a:r>
                <a:r>
                  <a:rPr lang="de-DE" sz="1200" dirty="0"/>
                  <a:t> Au Ions (</a:t>
                </a:r>
                <a:r>
                  <a:rPr lang="de-DE" sz="1200" dirty="0" err="1"/>
                  <a:t>up</a:t>
                </a:r>
                <a:r>
                  <a:rPr lang="de-DE" sz="1200" dirty="0"/>
                  <a:t> </a:t>
                </a:r>
                <a:r>
                  <a:rPr lang="de-DE" sz="1200" dirty="0" err="1"/>
                  <a:t>to</a:t>
                </a:r>
                <a:r>
                  <a:rPr lang="de-DE" sz="1200" dirty="0"/>
                  <a:t> 10</a:t>
                </a:r>
                <a:r>
                  <a:rPr lang="de-DE" sz="1200" baseline="30000" dirty="0"/>
                  <a:t>9</a:t>
                </a:r>
                <a:r>
                  <a:rPr lang="de-DE" sz="1200" dirty="0"/>
                  <a:t>/s) </a:t>
                </a:r>
              </a:p>
            </p:txBody>
          </p:sp>
          <p:sp>
            <p:nvSpPr>
              <p:cNvPr id="198" name="Rectangle 14"/>
              <p:cNvSpPr>
                <a:spLocks noChangeArrowheads="1"/>
              </p:cNvSpPr>
              <p:nvPr/>
            </p:nvSpPr>
            <p:spPr bwMode="auto">
              <a:xfrm>
                <a:off x="910" y="1465"/>
                <a:ext cx="107" cy="7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9" name="Line 15"/>
              <p:cNvSpPr>
                <a:spLocks noChangeShapeType="1"/>
              </p:cNvSpPr>
              <p:nvPr/>
            </p:nvSpPr>
            <p:spPr bwMode="auto">
              <a:xfrm flipV="1">
                <a:off x="945" y="1614"/>
                <a:ext cx="1644" cy="22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0" name="Line 16"/>
              <p:cNvSpPr>
                <a:spLocks noChangeShapeType="1"/>
              </p:cNvSpPr>
              <p:nvPr/>
            </p:nvSpPr>
            <p:spPr bwMode="auto">
              <a:xfrm flipV="1">
                <a:off x="945" y="1355"/>
                <a:ext cx="1644" cy="48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1" name="Line 17"/>
              <p:cNvSpPr>
                <a:spLocks noChangeShapeType="1"/>
              </p:cNvSpPr>
              <p:nvPr/>
            </p:nvSpPr>
            <p:spPr bwMode="auto">
              <a:xfrm>
                <a:off x="945" y="1835"/>
                <a:ext cx="358" cy="111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2" name="Line 18"/>
              <p:cNvSpPr>
                <a:spLocks noChangeShapeType="1"/>
              </p:cNvSpPr>
              <p:nvPr/>
            </p:nvSpPr>
            <p:spPr bwMode="auto">
              <a:xfrm>
                <a:off x="1303" y="1946"/>
                <a:ext cx="1286" cy="36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3" name="Line 19"/>
              <p:cNvSpPr>
                <a:spLocks noChangeShapeType="1"/>
              </p:cNvSpPr>
              <p:nvPr/>
            </p:nvSpPr>
            <p:spPr bwMode="auto">
              <a:xfrm>
                <a:off x="1303" y="1946"/>
                <a:ext cx="1286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4" name="Oval 20"/>
              <p:cNvSpPr>
                <a:spLocks noChangeArrowheads="1"/>
              </p:cNvSpPr>
              <p:nvPr/>
            </p:nvSpPr>
            <p:spPr bwMode="auto">
              <a:xfrm>
                <a:off x="921" y="1797"/>
                <a:ext cx="49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" name="Oval 21"/>
              <p:cNvSpPr>
                <a:spLocks noChangeArrowheads="1"/>
              </p:cNvSpPr>
              <p:nvPr/>
            </p:nvSpPr>
            <p:spPr bwMode="auto">
              <a:xfrm>
                <a:off x="1275" y="1916"/>
                <a:ext cx="59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6" name="Line 22"/>
              <p:cNvSpPr>
                <a:spLocks noChangeShapeType="1"/>
              </p:cNvSpPr>
              <p:nvPr/>
            </p:nvSpPr>
            <p:spPr bwMode="auto">
              <a:xfrm flipV="1">
                <a:off x="731" y="1909"/>
                <a:ext cx="214" cy="3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7" name="Line 23"/>
              <p:cNvSpPr>
                <a:spLocks noChangeShapeType="1"/>
              </p:cNvSpPr>
              <p:nvPr/>
            </p:nvSpPr>
            <p:spPr bwMode="auto">
              <a:xfrm flipH="1" flipV="1">
                <a:off x="1339" y="1982"/>
                <a:ext cx="158" cy="3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" name="Text Box 24"/>
              <p:cNvSpPr txBox="1">
                <a:spLocks noChangeArrowheads="1"/>
              </p:cNvSpPr>
              <p:nvPr/>
            </p:nvSpPr>
            <p:spPr bwMode="auto">
              <a:xfrm>
                <a:off x="346" y="2232"/>
                <a:ext cx="53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600"/>
                  <a:t>Primary</a:t>
                </a:r>
              </a:p>
              <a:p>
                <a:pPr algn="ctr" eaLnBrk="0" hangingPunct="0"/>
                <a:r>
                  <a:rPr lang="de-DE" sz="1600"/>
                  <a:t>vertex</a:t>
                </a:r>
                <a:endParaRPr lang="en-BZ" sz="1600"/>
              </a:p>
            </p:txBody>
          </p:sp>
          <p:sp>
            <p:nvSpPr>
              <p:cNvPr id="209" name="Text Box 25"/>
              <p:cNvSpPr txBox="1">
                <a:spLocks noChangeArrowheads="1"/>
              </p:cNvSpPr>
              <p:nvPr/>
            </p:nvSpPr>
            <p:spPr bwMode="auto">
              <a:xfrm>
                <a:off x="1321" y="2318"/>
                <a:ext cx="6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600"/>
                  <a:t>Secondary</a:t>
                </a:r>
              </a:p>
              <a:p>
                <a:pPr algn="ctr" eaLnBrk="0" hangingPunct="0"/>
                <a:r>
                  <a:rPr lang="de-DE" sz="1600"/>
                  <a:t>vertex</a:t>
                </a:r>
                <a:endParaRPr lang="en-BZ" sz="1600"/>
              </a:p>
            </p:txBody>
          </p:sp>
          <p:sp>
            <p:nvSpPr>
              <p:cNvPr id="210" name="Line 26"/>
              <p:cNvSpPr>
                <a:spLocks noChangeShapeType="1"/>
              </p:cNvSpPr>
              <p:nvPr/>
            </p:nvSpPr>
            <p:spPr bwMode="auto">
              <a:xfrm flipV="1">
                <a:off x="1161" y="1909"/>
                <a:ext cx="0" cy="70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1" name="Text Box 27"/>
              <p:cNvSpPr txBox="1">
                <a:spLocks noChangeArrowheads="1"/>
              </p:cNvSpPr>
              <p:nvPr/>
            </p:nvSpPr>
            <p:spPr bwMode="auto">
              <a:xfrm>
                <a:off x="446" y="2648"/>
                <a:ext cx="197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de-DE" sz="1600"/>
                  <a:t>Short lived particle</a:t>
                </a:r>
                <a:r>
                  <a:rPr lang="de-DE" sz="1800"/>
                  <a:t> </a:t>
                </a:r>
              </a:p>
              <a:p>
                <a:pPr eaLnBrk="0" hangingPunct="0"/>
                <a:r>
                  <a:rPr lang="en-BZ" sz="1600"/>
                  <a:t>D</a:t>
                </a:r>
                <a:r>
                  <a:rPr lang="en-BZ" sz="1600" baseline="30000"/>
                  <a:t>0  </a:t>
                </a:r>
                <a:r>
                  <a:rPr lang="en-BZ" sz="1400"/>
                  <a:t>(c</a:t>
                </a:r>
                <a:r>
                  <a:rPr lang="en-BZ" sz="1800">
                    <a:latin typeface="Symbol" pitchFamily="18" charset="2"/>
                  </a:rPr>
                  <a:t>t</a:t>
                </a:r>
                <a:r>
                  <a:rPr lang="en-BZ" sz="1400"/>
                  <a:t> = ~ 120 µm)</a:t>
                </a:r>
              </a:p>
            </p:txBody>
          </p:sp>
          <p:sp>
            <p:nvSpPr>
              <p:cNvPr id="212" name="Text Box 28"/>
              <p:cNvSpPr txBox="1">
                <a:spLocks noChangeArrowheads="1"/>
              </p:cNvSpPr>
              <p:nvPr/>
            </p:nvSpPr>
            <p:spPr bwMode="auto">
              <a:xfrm>
                <a:off x="1518" y="1087"/>
                <a:ext cx="65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1600"/>
                  <a:t>Detector 1</a:t>
                </a:r>
                <a:endParaRPr lang="en-BZ" sz="1600"/>
              </a:p>
            </p:txBody>
          </p:sp>
          <p:sp>
            <p:nvSpPr>
              <p:cNvPr id="213" name="Text Box 29"/>
              <p:cNvSpPr txBox="1">
                <a:spLocks noChangeArrowheads="1"/>
              </p:cNvSpPr>
              <p:nvPr/>
            </p:nvSpPr>
            <p:spPr bwMode="auto">
              <a:xfrm>
                <a:off x="2124" y="939"/>
                <a:ext cx="6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1600"/>
                  <a:t>Detector2</a:t>
                </a:r>
                <a:endParaRPr lang="en-BZ" sz="1600"/>
              </a:p>
            </p:txBody>
          </p:sp>
          <p:sp>
            <p:nvSpPr>
              <p:cNvPr id="214" name="Rectangle 30"/>
              <p:cNvSpPr>
                <a:spLocks noChangeArrowheads="1"/>
              </p:cNvSpPr>
              <p:nvPr/>
            </p:nvSpPr>
            <p:spPr bwMode="auto">
              <a:xfrm>
                <a:off x="1981" y="1909"/>
                <a:ext cx="72" cy="44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" name="Rectangle 31"/>
              <p:cNvSpPr>
                <a:spLocks noChangeArrowheads="1"/>
              </p:cNvSpPr>
              <p:nvPr/>
            </p:nvSpPr>
            <p:spPr bwMode="auto">
              <a:xfrm>
                <a:off x="1981" y="1281"/>
                <a:ext cx="72" cy="44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6" name="Rectangle 32"/>
              <p:cNvSpPr>
                <a:spLocks noChangeArrowheads="1"/>
              </p:cNvSpPr>
              <p:nvPr/>
            </p:nvSpPr>
            <p:spPr bwMode="auto">
              <a:xfrm>
                <a:off x="2374" y="1133"/>
                <a:ext cx="71" cy="59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7" name="Rectangle 33"/>
              <p:cNvSpPr>
                <a:spLocks noChangeArrowheads="1"/>
              </p:cNvSpPr>
              <p:nvPr/>
            </p:nvSpPr>
            <p:spPr bwMode="auto">
              <a:xfrm>
                <a:off x="2374" y="1909"/>
                <a:ext cx="71" cy="59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8" name="Line 34"/>
              <p:cNvSpPr>
                <a:spLocks noChangeShapeType="1"/>
              </p:cNvSpPr>
              <p:nvPr/>
            </p:nvSpPr>
            <p:spPr bwMode="auto">
              <a:xfrm>
                <a:off x="661" y="1244"/>
                <a:ext cx="321" cy="3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9" name="Text Box 35"/>
              <p:cNvSpPr txBox="1">
                <a:spLocks noChangeArrowheads="1"/>
              </p:cNvSpPr>
              <p:nvPr/>
            </p:nvSpPr>
            <p:spPr bwMode="auto">
              <a:xfrm>
                <a:off x="374" y="931"/>
                <a:ext cx="45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600"/>
                  <a:t>Target</a:t>
                </a:r>
              </a:p>
              <a:p>
                <a:r>
                  <a:rPr lang="de-DE" sz="1600"/>
                  <a:t>(Gold)</a:t>
                </a:r>
              </a:p>
            </p:txBody>
          </p:sp>
          <p:sp>
            <p:nvSpPr>
              <p:cNvPr id="220" name="Line 36"/>
              <p:cNvSpPr>
                <a:spLocks noChangeShapeType="1"/>
              </p:cNvSpPr>
              <p:nvPr/>
            </p:nvSpPr>
            <p:spPr bwMode="auto">
              <a:xfrm flipV="1">
                <a:off x="2053" y="874"/>
                <a:ext cx="0" cy="4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1" name="Line 37"/>
              <p:cNvSpPr>
                <a:spLocks noChangeShapeType="1"/>
              </p:cNvSpPr>
              <p:nvPr/>
            </p:nvSpPr>
            <p:spPr bwMode="auto">
              <a:xfrm flipV="1">
                <a:off x="1017" y="874"/>
                <a:ext cx="2" cy="5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2" name="Line 38"/>
              <p:cNvSpPr>
                <a:spLocks noChangeShapeType="1"/>
              </p:cNvSpPr>
              <p:nvPr/>
            </p:nvSpPr>
            <p:spPr bwMode="auto">
              <a:xfrm>
                <a:off x="1017" y="949"/>
                <a:ext cx="10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3" name="Text Box 39"/>
              <p:cNvSpPr txBox="1">
                <a:spLocks noChangeArrowheads="1"/>
              </p:cNvSpPr>
              <p:nvPr/>
            </p:nvSpPr>
            <p:spPr bwMode="auto">
              <a:xfrm>
                <a:off x="1682" y="718"/>
                <a:ext cx="565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800" dirty="0" smtClean="0"/>
                  <a:t>Z=5cm</a:t>
                </a:r>
                <a:endParaRPr lang="de-DE" sz="1800" dirty="0"/>
              </a:p>
            </p:txBody>
          </p:sp>
        </p:grpSp>
        <p:sp>
          <p:nvSpPr>
            <p:cNvPr id="195" name="Text Box 40"/>
            <p:cNvSpPr txBox="1">
              <a:spLocks noChangeArrowheads="1"/>
            </p:cNvSpPr>
            <p:nvPr/>
          </p:nvSpPr>
          <p:spPr bwMode="auto">
            <a:xfrm>
              <a:off x="418" y="2959"/>
              <a:ext cx="289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Reconstruction concept for open charm</a:t>
              </a:r>
            </a:p>
          </p:txBody>
        </p:sp>
      </p:grpSp>
      <p:pic>
        <p:nvPicPr>
          <p:cNvPr id="1201" name="Picture 177" descr="http://www.teilchen.at/images/b389/phasendiagram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14451" y="6282582"/>
            <a:ext cx="5551037" cy="3744416"/>
          </a:xfrm>
          <a:prstGeom prst="rect">
            <a:avLst/>
          </a:prstGeom>
          <a:noFill/>
        </p:spPr>
      </p:pic>
      <p:sp>
        <p:nvSpPr>
          <p:cNvPr id="228" name="Rechteck 276"/>
          <p:cNvSpPr>
            <a:spLocks noChangeArrowheads="1"/>
          </p:cNvSpPr>
          <p:nvPr/>
        </p:nvSpPr>
        <p:spPr bwMode="auto">
          <a:xfrm>
            <a:off x="810394" y="39479442"/>
            <a:ext cx="28659185" cy="1222964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4000" b="1" dirty="0" err="1" smtClean="0">
                <a:solidFill>
                  <a:srgbClr val="000000"/>
                </a:solidFill>
              </a:rPr>
              <a:t>Conclusion</a:t>
            </a:r>
            <a:r>
              <a:rPr lang="de-DE" sz="4000" b="1" dirty="0" smtClean="0">
                <a:solidFill>
                  <a:srgbClr val="000000"/>
                </a:solidFill>
              </a:rPr>
              <a:t>: 		</a:t>
            </a:r>
            <a:r>
              <a:rPr lang="de-DE" sz="3900" dirty="0" smtClean="0">
                <a:solidFill>
                  <a:srgbClr val="000000"/>
                </a:solidFill>
              </a:rPr>
              <a:t>MAPS </a:t>
            </a:r>
            <a:r>
              <a:rPr lang="de-DE" sz="3900" dirty="0" err="1" smtClean="0">
                <a:solidFill>
                  <a:srgbClr val="000000"/>
                </a:solidFill>
              </a:rPr>
              <a:t>based</a:t>
            </a:r>
            <a:r>
              <a:rPr lang="de-DE" sz="3900" dirty="0" smtClean="0">
                <a:solidFill>
                  <a:srgbClr val="000000"/>
                </a:solidFill>
              </a:rPr>
              <a:t> on a </a:t>
            </a:r>
            <a:r>
              <a:rPr lang="de-DE" sz="3900" b="1" dirty="0" smtClean="0">
                <a:solidFill>
                  <a:srgbClr val="000000"/>
                </a:solidFill>
              </a:rPr>
              <a:t>0.18 µm</a:t>
            </a:r>
            <a:r>
              <a:rPr lang="de-DE" sz="3900" dirty="0" smtClean="0">
                <a:solidFill>
                  <a:srgbClr val="000000"/>
                </a:solidFill>
              </a:rPr>
              <a:t>-CMOS </a:t>
            </a:r>
            <a:r>
              <a:rPr lang="de-DE" sz="3900" dirty="0" err="1" smtClean="0">
                <a:solidFill>
                  <a:srgbClr val="000000"/>
                </a:solidFill>
              </a:rPr>
              <a:t>process</a:t>
            </a:r>
            <a:r>
              <a:rPr lang="de-DE" sz="3900" dirty="0" smtClean="0">
                <a:solidFill>
                  <a:srgbClr val="000000"/>
                </a:solidFill>
              </a:rPr>
              <a:t> </a:t>
            </a:r>
            <a:r>
              <a:rPr lang="de-DE" sz="3900" dirty="0" err="1" smtClean="0">
                <a:solidFill>
                  <a:srgbClr val="000000"/>
                </a:solidFill>
              </a:rPr>
              <a:t>with</a:t>
            </a:r>
            <a:r>
              <a:rPr lang="de-DE" sz="3900" dirty="0" smtClean="0">
                <a:solidFill>
                  <a:srgbClr val="000000"/>
                </a:solidFill>
              </a:rPr>
              <a:t> a (</a:t>
            </a:r>
            <a:r>
              <a:rPr lang="de-DE" sz="3900" b="1" dirty="0" smtClean="0">
                <a:solidFill>
                  <a:srgbClr val="000000"/>
                </a:solidFill>
              </a:rPr>
              <a:t>1 </a:t>
            </a:r>
            <a:r>
              <a:rPr lang="de-DE" sz="3900" b="1" dirty="0" err="1" smtClean="0">
                <a:solidFill>
                  <a:srgbClr val="000000"/>
                </a:solidFill>
              </a:rPr>
              <a:t>kΩcm</a:t>
            </a:r>
            <a:r>
              <a:rPr lang="de-DE" sz="3900" b="1" dirty="0" smtClean="0">
                <a:solidFill>
                  <a:srgbClr val="000000"/>
                </a:solidFill>
              </a:rPr>
              <a:t>)</a:t>
            </a:r>
            <a:r>
              <a:rPr lang="de-DE" sz="3900" dirty="0" smtClean="0">
                <a:solidFill>
                  <a:srgbClr val="000000"/>
                </a:solidFill>
              </a:rPr>
              <a:t> </a:t>
            </a:r>
            <a:r>
              <a:rPr lang="de-DE" sz="3900" b="1" dirty="0" err="1" smtClean="0">
                <a:solidFill>
                  <a:srgbClr val="000000"/>
                </a:solidFill>
              </a:rPr>
              <a:t>high-resistivity</a:t>
            </a:r>
            <a:r>
              <a:rPr lang="de-DE" sz="3900" b="1" dirty="0" smtClean="0">
                <a:solidFill>
                  <a:srgbClr val="000000"/>
                </a:solidFill>
              </a:rPr>
              <a:t> </a:t>
            </a:r>
            <a:r>
              <a:rPr lang="de-DE" sz="3900" dirty="0" err="1" smtClean="0">
                <a:solidFill>
                  <a:srgbClr val="000000"/>
                </a:solidFill>
              </a:rPr>
              <a:t>epi-layer</a:t>
            </a:r>
            <a:r>
              <a:rPr lang="de-DE" sz="3900" dirty="0" smtClean="0">
                <a:solidFill>
                  <a:srgbClr val="000000"/>
                </a:solidFill>
              </a:rPr>
              <a:t> </a:t>
            </a:r>
            <a:r>
              <a:rPr lang="de-DE" sz="3900" dirty="0" err="1" smtClean="0">
                <a:solidFill>
                  <a:srgbClr val="000000"/>
                </a:solidFill>
              </a:rPr>
              <a:t>provide</a:t>
            </a:r>
            <a:r>
              <a:rPr lang="de-DE" sz="3900" dirty="0" smtClean="0">
                <a:solidFill>
                  <a:srgbClr val="000000"/>
                </a:solidFill>
              </a:rPr>
              <a:t> </a:t>
            </a:r>
            <a:r>
              <a:rPr lang="de-DE" sz="3900" dirty="0" err="1" smtClean="0">
                <a:solidFill>
                  <a:srgbClr val="000000"/>
                </a:solidFill>
              </a:rPr>
              <a:t>the</a:t>
            </a:r>
            <a:r>
              <a:rPr lang="de-DE" sz="3900" dirty="0" smtClean="0">
                <a:solidFill>
                  <a:srgbClr val="000000"/>
                </a:solidFill>
              </a:rPr>
              <a:t> </a:t>
            </a:r>
            <a:r>
              <a:rPr lang="de-DE" sz="3900" dirty="0" err="1" smtClean="0">
                <a:solidFill>
                  <a:srgbClr val="000000"/>
                </a:solidFill>
              </a:rPr>
              <a:t>radiation</a:t>
            </a:r>
            <a:r>
              <a:rPr lang="de-DE" sz="3900" dirty="0" smtClean="0">
                <a:solidFill>
                  <a:srgbClr val="000000"/>
                </a:solidFill>
              </a:rPr>
              <a:t> </a:t>
            </a:r>
            <a:r>
              <a:rPr lang="de-DE" sz="3900" dirty="0" err="1" smtClean="0">
                <a:solidFill>
                  <a:srgbClr val="000000"/>
                </a:solidFill>
              </a:rPr>
              <a:t>hardness</a:t>
            </a:r>
            <a:r>
              <a:rPr lang="de-DE" sz="3900" dirty="0" smtClean="0">
                <a:solidFill>
                  <a:srgbClr val="000000"/>
                </a:solidFill>
              </a:rPr>
              <a:t> </a:t>
            </a:r>
            <a:r>
              <a:rPr lang="de-DE" sz="3900" dirty="0" err="1" smtClean="0">
                <a:solidFill>
                  <a:srgbClr val="000000"/>
                </a:solidFill>
              </a:rPr>
              <a:t>needed</a:t>
            </a:r>
            <a:r>
              <a:rPr lang="de-DE" sz="3900" dirty="0" smtClean="0">
                <a:solidFill>
                  <a:srgbClr val="000000"/>
                </a:solidFill>
              </a:rPr>
              <a:t> </a:t>
            </a:r>
            <a:r>
              <a:rPr lang="de-DE" sz="3900" dirty="0" err="1" smtClean="0">
                <a:solidFill>
                  <a:srgbClr val="000000"/>
                </a:solidFill>
              </a:rPr>
              <a:t>for</a:t>
            </a:r>
            <a:r>
              <a:rPr lang="de-DE" sz="3900" dirty="0" smtClean="0">
                <a:solidFill>
                  <a:srgbClr val="000000"/>
                </a:solidFill>
              </a:rPr>
              <a:t> </a:t>
            </a:r>
            <a:r>
              <a:rPr lang="de-DE" sz="3900" dirty="0" err="1" smtClean="0">
                <a:solidFill>
                  <a:srgbClr val="000000"/>
                </a:solidFill>
              </a:rPr>
              <a:t>the</a:t>
            </a:r>
            <a:r>
              <a:rPr lang="de-DE" sz="3900" dirty="0" smtClean="0">
                <a:solidFill>
                  <a:srgbClr val="000000"/>
                </a:solidFill>
              </a:rPr>
              <a:t> </a:t>
            </a:r>
            <a:r>
              <a:rPr lang="de-DE" sz="3900" dirty="0" err="1" smtClean="0">
                <a:solidFill>
                  <a:srgbClr val="000000"/>
                </a:solidFill>
              </a:rPr>
              <a:t>next</a:t>
            </a:r>
            <a:r>
              <a:rPr lang="de-DE" sz="3900" dirty="0" smtClean="0">
                <a:solidFill>
                  <a:srgbClr val="000000"/>
                </a:solidFill>
              </a:rPr>
              <a:t> </a:t>
            </a:r>
            <a:r>
              <a:rPr lang="de-DE" sz="3900" dirty="0" err="1" smtClean="0">
                <a:solidFill>
                  <a:srgbClr val="000000"/>
                </a:solidFill>
              </a:rPr>
              <a:t>generation</a:t>
            </a:r>
            <a:r>
              <a:rPr lang="de-DE" sz="3900" dirty="0" smtClean="0">
                <a:solidFill>
                  <a:srgbClr val="000000"/>
                </a:solidFill>
              </a:rPr>
              <a:t> Heavy Ion </a:t>
            </a:r>
            <a:r>
              <a:rPr lang="de-DE" sz="3900" dirty="0" err="1" smtClean="0">
                <a:solidFill>
                  <a:srgbClr val="000000"/>
                </a:solidFill>
              </a:rPr>
              <a:t>experiments</a:t>
            </a:r>
            <a:r>
              <a:rPr lang="de-DE" sz="39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29" name="Rectangle 15"/>
          <p:cNvSpPr>
            <a:spLocks noChangeArrowheads="1"/>
          </p:cNvSpPr>
          <p:nvPr/>
        </p:nvSpPr>
        <p:spPr bwMode="auto">
          <a:xfrm>
            <a:off x="1530475" y="5418486"/>
            <a:ext cx="10729192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4800" b="1" dirty="0" smtClean="0">
                <a:latin typeface="Calibri" pitchFamily="34" charset="0"/>
              </a:rPr>
              <a:t>The Heavy Ion Experiment CBM</a:t>
            </a:r>
            <a:endParaRPr lang="en-US" sz="4800" b="1" dirty="0">
              <a:latin typeface="Calibri" pitchFamily="34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3600" b="1" dirty="0">
                <a:latin typeface="Calibri" pitchFamily="34" charset="0"/>
              </a:rPr>
              <a:t>   </a:t>
            </a:r>
          </a:p>
        </p:txBody>
      </p:sp>
      <p:sp>
        <p:nvSpPr>
          <p:cNvPr id="230" name="Rectangle 15"/>
          <p:cNvSpPr>
            <a:spLocks noChangeArrowheads="1"/>
          </p:cNvSpPr>
          <p:nvPr/>
        </p:nvSpPr>
        <p:spPr bwMode="auto">
          <a:xfrm>
            <a:off x="15139987" y="5418486"/>
            <a:ext cx="4464496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4800" b="1" dirty="0" smtClean="0">
                <a:latin typeface="Calibri" pitchFamily="34" charset="0"/>
              </a:rPr>
              <a:t>The Task</a:t>
            </a:r>
            <a:endParaRPr lang="en-US" sz="4800" b="1" dirty="0">
              <a:latin typeface="Calibri" pitchFamily="34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3600" b="1" dirty="0">
                <a:latin typeface="Calibri" pitchFamily="34" charset="0"/>
              </a:rPr>
              <a:t>   </a:t>
            </a:r>
          </a:p>
        </p:txBody>
      </p:sp>
      <p:sp>
        <p:nvSpPr>
          <p:cNvPr id="241" name="Text Box 224"/>
          <p:cNvSpPr txBox="1">
            <a:spLocks noChangeArrowheads="1"/>
          </p:cNvSpPr>
          <p:nvPr/>
        </p:nvSpPr>
        <p:spPr bwMode="auto">
          <a:xfrm>
            <a:off x="1170435" y="13915430"/>
            <a:ext cx="28155128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3200" dirty="0" smtClean="0"/>
              <a:t>MAPS </a:t>
            </a:r>
            <a:r>
              <a:rPr lang="de-DE" sz="3200" dirty="0" err="1" smtClean="0"/>
              <a:t>are</a:t>
            </a:r>
            <a:r>
              <a:rPr lang="de-DE" sz="3200" dirty="0" smtClean="0"/>
              <a:t> </a:t>
            </a:r>
            <a:r>
              <a:rPr lang="de-DE" sz="3200" dirty="0" err="1" smtClean="0"/>
              <a:t>pixel</a:t>
            </a:r>
            <a:r>
              <a:rPr lang="de-DE" sz="3200" dirty="0" smtClean="0"/>
              <a:t> </a:t>
            </a:r>
            <a:r>
              <a:rPr lang="de-DE" sz="3200" dirty="0" err="1" smtClean="0"/>
              <a:t>sensors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charged</a:t>
            </a:r>
            <a:r>
              <a:rPr lang="de-DE" sz="3200" dirty="0" smtClean="0"/>
              <a:t> </a:t>
            </a:r>
            <a:r>
              <a:rPr lang="de-DE" sz="3200" dirty="0" err="1" smtClean="0"/>
              <a:t>particle</a:t>
            </a:r>
            <a:r>
              <a:rPr lang="de-DE" sz="3200" dirty="0" smtClean="0"/>
              <a:t> </a:t>
            </a:r>
            <a:r>
              <a:rPr lang="de-DE" sz="3200" dirty="0" err="1" smtClean="0"/>
              <a:t>tracking</a:t>
            </a:r>
            <a:r>
              <a:rPr lang="de-DE" sz="3200" dirty="0" smtClean="0"/>
              <a:t>. </a:t>
            </a:r>
            <a:r>
              <a:rPr lang="de-DE" sz="3200" dirty="0" err="1" smtClean="0"/>
              <a:t>Their</a:t>
            </a:r>
            <a:r>
              <a:rPr lang="de-DE" sz="3200" dirty="0" smtClean="0"/>
              <a:t> </a:t>
            </a:r>
            <a:r>
              <a:rPr lang="de-DE" sz="3200" dirty="0" err="1" smtClean="0"/>
              <a:t>small</a:t>
            </a:r>
            <a:r>
              <a:rPr lang="de-DE" sz="3200" dirty="0" smtClean="0"/>
              <a:t> </a:t>
            </a:r>
            <a:r>
              <a:rPr lang="de-DE" sz="3200" dirty="0" err="1" smtClean="0"/>
              <a:t>pitch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10 – 40 µm </a:t>
            </a:r>
            <a:r>
              <a:rPr lang="de-DE" sz="3200" dirty="0" err="1" smtClean="0"/>
              <a:t>and</a:t>
            </a:r>
            <a:r>
              <a:rPr lang="de-DE" sz="3200" dirty="0" smtClean="0"/>
              <a:t> 50 µm </a:t>
            </a:r>
            <a:r>
              <a:rPr lang="de-DE" sz="3200" dirty="0" err="1" smtClean="0"/>
              <a:t>thickness</a:t>
            </a:r>
            <a:r>
              <a:rPr lang="de-DE" sz="3200" dirty="0" smtClean="0"/>
              <a:t> </a:t>
            </a:r>
            <a:r>
              <a:rPr lang="de-DE" sz="3200" dirty="0" err="1" smtClean="0"/>
              <a:t>provides</a:t>
            </a:r>
            <a:r>
              <a:rPr lang="de-DE" sz="3200" dirty="0" smtClean="0"/>
              <a:t> </a:t>
            </a:r>
            <a:r>
              <a:rPr lang="de-DE" sz="3200" dirty="0" err="1" smtClean="0"/>
              <a:t>excellent</a:t>
            </a:r>
            <a:r>
              <a:rPr lang="de-DE" sz="3200" dirty="0" smtClean="0"/>
              <a:t> </a:t>
            </a:r>
            <a:r>
              <a:rPr lang="de-DE" sz="3200" dirty="0" err="1" smtClean="0"/>
              <a:t>spatial</a:t>
            </a:r>
            <a:r>
              <a:rPr lang="de-DE" sz="3200" dirty="0" smtClean="0"/>
              <a:t> </a:t>
            </a:r>
            <a:r>
              <a:rPr lang="de-DE" sz="3200" dirty="0" err="1" smtClean="0"/>
              <a:t>resolution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a </a:t>
            </a:r>
            <a:r>
              <a:rPr lang="de-DE" sz="3200" dirty="0" err="1" smtClean="0"/>
              <a:t>few</a:t>
            </a:r>
            <a:r>
              <a:rPr lang="de-DE" sz="3200" dirty="0" smtClean="0"/>
              <a:t> µm. </a:t>
            </a:r>
          </a:p>
        </p:txBody>
      </p:sp>
      <p:sp>
        <p:nvSpPr>
          <p:cNvPr id="274" name="Rectangle 15"/>
          <p:cNvSpPr>
            <a:spLocks noChangeArrowheads="1"/>
          </p:cNvSpPr>
          <p:nvPr/>
        </p:nvSpPr>
        <p:spPr bwMode="auto">
          <a:xfrm>
            <a:off x="16580147" y="30261246"/>
            <a:ext cx="6192688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4800" b="1" dirty="0" smtClean="0">
                <a:latin typeface="Calibri" pitchFamily="34" charset="0"/>
              </a:rPr>
              <a:t>Performance in beam</a:t>
            </a:r>
            <a:endParaRPr lang="en-US" sz="4800" b="1" dirty="0">
              <a:latin typeface="Calibri" pitchFamily="34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endParaRPr lang="en-US" sz="4800" b="1" dirty="0">
              <a:latin typeface="Calibri" pitchFamily="34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3600" b="1" dirty="0">
                <a:latin typeface="Calibri" pitchFamily="34" charset="0"/>
              </a:rPr>
              <a:t>   </a:t>
            </a:r>
          </a:p>
        </p:txBody>
      </p:sp>
      <p:sp>
        <p:nvSpPr>
          <p:cNvPr id="275" name="Rechteck 234"/>
          <p:cNvSpPr>
            <a:spLocks noChangeArrowheads="1"/>
          </p:cNvSpPr>
          <p:nvPr/>
        </p:nvSpPr>
        <p:spPr bwMode="auto">
          <a:xfrm>
            <a:off x="21548699" y="35949878"/>
            <a:ext cx="7272808" cy="550279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3200" b="1" dirty="0" smtClean="0">
                <a:solidFill>
                  <a:srgbClr val="000000"/>
                </a:solidFill>
              </a:rPr>
              <a:t>CBM </a:t>
            </a:r>
            <a:r>
              <a:rPr lang="de-DE" sz="3200" b="1" dirty="0" err="1" smtClean="0">
                <a:solidFill>
                  <a:srgbClr val="000000"/>
                </a:solidFill>
              </a:rPr>
              <a:t>radiation</a:t>
            </a:r>
            <a:r>
              <a:rPr lang="de-DE" sz="3200" b="1" dirty="0" smtClean="0">
                <a:solidFill>
                  <a:srgbClr val="000000"/>
                </a:solidFill>
              </a:rPr>
              <a:t> </a:t>
            </a:r>
            <a:r>
              <a:rPr lang="de-DE" sz="3200" b="1" dirty="0" err="1" smtClean="0">
                <a:solidFill>
                  <a:srgbClr val="000000"/>
                </a:solidFill>
              </a:rPr>
              <a:t>requirements</a:t>
            </a:r>
            <a:r>
              <a:rPr lang="de-DE" sz="3200" b="1" dirty="0" smtClean="0">
                <a:solidFill>
                  <a:srgbClr val="000000"/>
                </a:solidFill>
              </a:rPr>
              <a:t> </a:t>
            </a:r>
            <a:r>
              <a:rPr lang="de-DE" sz="3200" b="1" dirty="0" err="1" smtClean="0">
                <a:solidFill>
                  <a:srgbClr val="000000"/>
                </a:solidFill>
              </a:rPr>
              <a:t>fulfilled</a:t>
            </a:r>
            <a:endParaRPr lang="de-DE" sz="3200" dirty="0">
              <a:solidFill>
                <a:srgbClr val="000000"/>
              </a:solidFill>
            </a:endParaRPr>
          </a:p>
        </p:txBody>
      </p:sp>
      <p:cxnSp>
        <p:nvCxnSpPr>
          <p:cNvPr id="284" name="Gerade Verbindung mit Pfeil 283"/>
          <p:cNvCxnSpPr/>
          <p:nvPr/>
        </p:nvCxnSpPr>
        <p:spPr bwMode="auto">
          <a:xfrm flipV="1">
            <a:off x="22988859" y="35229798"/>
            <a:ext cx="288032" cy="7200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0" name="Rechteck 234"/>
          <p:cNvSpPr>
            <a:spLocks noChangeArrowheads="1"/>
          </p:cNvSpPr>
          <p:nvPr/>
        </p:nvSpPr>
        <p:spPr bwMode="auto">
          <a:xfrm>
            <a:off x="15932075" y="38038110"/>
            <a:ext cx="13393488" cy="600421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3550" b="1" dirty="0" err="1" smtClean="0">
                <a:solidFill>
                  <a:srgbClr val="000000"/>
                </a:solidFill>
              </a:rPr>
              <a:t>Excellent</a:t>
            </a:r>
            <a:r>
              <a:rPr lang="de-DE" sz="3550" b="1" dirty="0" smtClean="0">
                <a:solidFill>
                  <a:srgbClr val="000000"/>
                </a:solidFill>
              </a:rPr>
              <a:t> </a:t>
            </a:r>
            <a:r>
              <a:rPr lang="de-DE" sz="3550" b="1" dirty="0" err="1" smtClean="0">
                <a:solidFill>
                  <a:srgbClr val="000000"/>
                </a:solidFill>
              </a:rPr>
              <a:t>detection</a:t>
            </a:r>
            <a:r>
              <a:rPr lang="de-DE" sz="3550" b="1" dirty="0" smtClean="0">
                <a:solidFill>
                  <a:srgbClr val="000000"/>
                </a:solidFill>
              </a:rPr>
              <a:t> </a:t>
            </a:r>
            <a:r>
              <a:rPr lang="de-DE" sz="3550" b="1" dirty="0" err="1" smtClean="0">
                <a:solidFill>
                  <a:srgbClr val="000000"/>
                </a:solidFill>
              </a:rPr>
              <a:t>efficiency</a:t>
            </a:r>
            <a:r>
              <a:rPr lang="de-DE" sz="3550" b="1" dirty="0" smtClean="0">
                <a:solidFill>
                  <a:srgbClr val="000000"/>
                </a:solidFill>
              </a:rPr>
              <a:t> </a:t>
            </a:r>
            <a:r>
              <a:rPr lang="de-DE" sz="3550" b="1" dirty="0" err="1" smtClean="0">
                <a:solidFill>
                  <a:srgbClr val="000000"/>
                </a:solidFill>
              </a:rPr>
              <a:t>of</a:t>
            </a:r>
            <a:r>
              <a:rPr lang="de-DE" sz="3550" b="1" dirty="0" smtClean="0">
                <a:solidFill>
                  <a:srgbClr val="000000"/>
                </a:solidFill>
              </a:rPr>
              <a:t> &gt;99.5% </a:t>
            </a:r>
            <a:r>
              <a:rPr lang="de-DE" sz="3550" b="1" dirty="0" err="1" smtClean="0">
                <a:solidFill>
                  <a:srgbClr val="000000"/>
                </a:solidFill>
              </a:rPr>
              <a:t>despite</a:t>
            </a:r>
            <a:r>
              <a:rPr lang="de-DE" sz="3550" b="1" dirty="0" smtClean="0">
                <a:solidFill>
                  <a:srgbClr val="000000"/>
                </a:solidFill>
              </a:rPr>
              <a:t> </a:t>
            </a:r>
            <a:r>
              <a:rPr lang="de-DE" sz="3550" b="1" dirty="0" err="1" smtClean="0">
                <a:solidFill>
                  <a:srgbClr val="000000"/>
                </a:solidFill>
              </a:rPr>
              <a:t>of</a:t>
            </a:r>
            <a:r>
              <a:rPr lang="de-DE" sz="3550" b="1" dirty="0" smtClean="0">
                <a:solidFill>
                  <a:srgbClr val="000000"/>
                </a:solidFill>
              </a:rPr>
              <a:t> </a:t>
            </a:r>
            <a:r>
              <a:rPr lang="de-DE" sz="3550" b="1" dirty="0" err="1" smtClean="0">
                <a:solidFill>
                  <a:srgbClr val="000000"/>
                </a:solidFill>
              </a:rPr>
              <a:t>irradiation</a:t>
            </a:r>
            <a:endParaRPr lang="de-DE" sz="3550" dirty="0">
              <a:solidFill>
                <a:srgbClr val="000000"/>
              </a:solidFill>
            </a:endParaRPr>
          </a:p>
        </p:txBody>
      </p:sp>
      <p:grpSp>
        <p:nvGrpSpPr>
          <p:cNvPr id="352" name="Gruppieren 351"/>
          <p:cNvGrpSpPr/>
          <p:nvPr/>
        </p:nvGrpSpPr>
        <p:grpSpPr>
          <a:xfrm>
            <a:off x="1170435" y="14664580"/>
            <a:ext cx="8640959" cy="4003378"/>
            <a:chOff x="-180527" y="1268760"/>
            <a:chExt cx="8640959" cy="4003378"/>
          </a:xfrm>
        </p:grpSpPr>
        <p:sp>
          <p:nvSpPr>
            <p:cNvPr id="353" name="Rechteck 352"/>
            <p:cNvSpPr/>
            <p:nvPr/>
          </p:nvSpPr>
          <p:spPr>
            <a:xfrm>
              <a:off x="899592" y="3933056"/>
              <a:ext cx="7560000" cy="5823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hteck 353"/>
            <p:cNvSpPr/>
            <p:nvPr/>
          </p:nvSpPr>
          <p:spPr>
            <a:xfrm>
              <a:off x="899592" y="2920954"/>
              <a:ext cx="7560000" cy="10121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hteck 354"/>
            <p:cNvSpPr/>
            <p:nvPr/>
          </p:nvSpPr>
          <p:spPr>
            <a:xfrm>
              <a:off x="899592" y="2635202"/>
              <a:ext cx="756000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Rechteck 355"/>
            <p:cNvSpPr/>
            <p:nvPr/>
          </p:nvSpPr>
          <p:spPr>
            <a:xfrm>
              <a:off x="2267744" y="2640812"/>
              <a:ext cx="571504" cy="2857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357" name="Rechteck 356"/>
            <p:cNvSpPr/>
            <p:nvPr/>
          </p:nvSpPr>
          <p:spPr>
            <a:xfrm>
              <a:off x="6375205" y="2640812"/>
              <a:ext cx="571504" cy="2857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Torte 357"/>
            <p:cNvSpPr/>
            <p:nvPr/>
          </p:nvSpPr>
          <p:spPr>
            <a:xfrm>
              <a:off x="2267744" y="2807951"/>
              <a:ext cx="571504" cy="214314"/>
            </a:xfrm>
            <a:prstGeom prst="pie">
              <a:avLst>
                <a:gd name="adj1" fmla="val 0"/>
                <a:gd name="adj2" fmla="val 1069786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9" name="Textfeld 358"/>
            <p:cNvSpPr txBox="1"/>
            <p:nvPr/>
          </p:nvSpPr>
          <p:spPr>
            <a:xfrm>
              <a:off x="2195737" y="1700808"/>
              <a:ext cx="2592288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Track </a:t>
              </a:r>
              <a:r>
                <a:rPr lang="de-DE" dirty="0" err="1" smtClean="0">
                  <a:solidFill>
                    <a:srgbClr val="FF0000"/>
                  </a:solidFill>
                </a:rPr>
                <a:t>of</a:t>
              </a:r>
              <a:r>
                <a:rPr lang="de-DE" dirty="0" smtClean="0">
                  <a:solidFill>
                    <a:srgbClr val="FF0000"/>
                  </a:solidFill>
                </a:rPr>
                <a:t> a </a:t>
              </a:r>
              <a:r>
                <a:rPr lang="de-DE" dirty="0" err="1" smtClean="0">
                  <a:solidFill>
                    <a:srgbClr val="FF0000"/>
                  </a:solidFill>
                </a:rPr>
                <a:t>particle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60" name="Torte 359"/>
            <p:cNvSpPr/>
            <p:nvPr/>
          </p:nvSpPr>
          <p:spPr>
            <a:xfrm>
              <a:off x="6372200" y="2809821"/>
              <a:ext cx="571504" cy="214314"/>
            </a:xfrm>
            <a:prstGeom prst="pie">
              <a:avLst>
                <a:gd name="adj1" fmla="val 0"/>
                <a:gd name="adj2" fmla="val 1069786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1" name="Rechteck 360"/>
            <p:cNvSpPr/>
            <p:nvPr/>
          </p:nvSpPr>
          <p:spPr>
            <a:xfrm>
              <a:off x="888372" y="2348880"/>
              <a:ext cx="1368152" cy="2857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362" name="Rechteck 361"/>
            <p:cNvSpPr/>
            <p:nvPr/>
          </p:nvSpPr>
          <p:spPr>
            <a:xfrm>
              <a:off x="2843808" y="2351160"/>
              <a:ext cx="3528392" cy="2857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hteck 362"/>
            <p:cNvSpPr/>
            <p:nvPr/>
          </p:nvSpPr>
          <p:spPr>
            <a:xfrm>
              <a:off x="6948264" y="2348880"/>
              <a:ext cx="1512168" cy="2857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4" name="Gerade Verbindung mit Pfeil 363"/>
            <p:cNvCxnSpPr/>
            <p:nvPr/>
          </p:nvCxnSpPr>
          <p:spPr>
            <a:xfrm flipH="1" flipV="1">
              <a:off x="4067944" y="1268760"/>
              <a:ext cx="1000702" cy="400337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Ellipse 364"/>
            <p:cNvSpPr/>
            <p:nvPr/>
          </p:nvSpPr>
          <p:spPr>
            <a:xfrm>
              <a:off x="4572000" y="3212976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-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366" name="Ellipse 365"/>
            <p:cNvSpPr/>
            <p:nvPr/>
          </p:nvSpPr>
          <p:spPr>
            <a:xfrm>
              <a:off x="4355976" y="3068960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-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367" name="Freihandform 366"/>
            <p:cNvSpPr/>
            <p:nvPr/>
          </p:nvSpPr>
          <p:spPr>
            <a:xfrm>
              <a:off x="2503425" y="3038518"/>
              <a:ext cx="1852551" cy="622465"/>
            </a:xfrm>
            <a:custGeom>
              <a:avLst/>
              <a:gdLst>
                <a:gd name="connsiteX0" fmla="*/ 1852551 w 1852551"/>
                <a:gd name="connsiteY0" fmla="*/ 178130 h 622465"/>
                <a:gd name="connsiteX1" fmla="*/ 1199408 w 1852551"/>
                <a:gd name="connsiteY1" fmla="*/ 552203 h 622465"/>
                <a:gd name="connsiteX2" fmla="*/ 676894 w 1852551"/>
                <a:gd name="connsiteY2" fmla="*/ 136566 h 622465"/>
                <a:gd name="connsiteX3" fmla="*/ 106878 w 1852551"/>
                <a:gd name="connsiteY3" fmla="*/ 599704 h 622465"/>
                <a:gd name="connsiteX4" fmla="*/ 35626 w 1852551"/>
                <a:gd name="connsiteY4" fmla="*/ 0 h 62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551" h="622465">
                  <a:moveTo>
                    <a:pt x="1852551" y="178130"/>
                  </a:moveTo>
                  <a:cubicBezTo>
                    <a:pt x="1623951" y="368630"/>
                    <a:pt x="1395351" y="559130"/>
                    <a:pt x="1199408" y="552203"/>
                  </a:cubicBezTo>
                  <a:cubicBezTo>
                    <a:pt x="1003465" y="545276"/>
                    <a:pt x="858982" y="128649"/>
                    <a:pt x="676894" y="136566"/>
                  </a:cubicBezTo>
                  <a:cubicBezTo>
                    <a:pt x="494806" y="144483"/>
                    <a:pt x="213756" y="622465"/>
                    <a:pt x="106878" y="599704"/>
                  </a:cubicBezTo>
                  <a:cubicBezTo>
                    <a:pt x="0" y="576943"/>
                    <a:pt x="17813" y="288471"/>
                    <a:pt x="35626" y="0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8" name="Freihandform 367"/>
            <p:cNvSpPr/>
            <p:nvPr/>
          </p:nvSpPr>
          <p:spPr>
            <a:xfrm>
              <a:off x="4785756" y="2998519"/>
              <a:ext cx="2932215" cy="877785"/>
            </a:xfrm>
            <a:custGeom>
              <a:avLst/>
              <a:gdLst>
                <a:gd name="connsiteX0" fmla="*/ 0 w 2932215"/>
                <a:gd name="connsiteY0" fmla="*/ 385949 h 877785"/>
                <a:gd name="connsiteX1" fmla="*/ 979714 w 2932215"/>
                <a:gd name="connsiteY1" fmla="*/ 754084 h 877785"/>
                <a:gd name="connsiteX2" fmla="*/ 1163782 w 2932215"/>
                <a:gd name="connsiteY2" fmla="*/ 95003 h 877785"/>
                <a:gd name="connsiteX3" fmla="*/ 1644732 w 2932215"/>
                <a:gd name="connsiteY3" fmla="*/ 819398 h 877785"/>
                <a:gd name="connsiteX4" fmla="*/ 2856015 w 2932215"/>
                <a:gd name="connsiteY4" fmla="*/ 445325 h 877785"/>
                <a:gd name="connsiteX5" fmla="*/ 2101932 w 2932215"/>
                <a:gd name="connsiteY5" fmla="*/ 0 h 87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2215" h="877785">
                  <a:moveTo>
                    <a:pt x="0" y="385949"/>
                  </a:moveTo>
                  <a:cubicBezTo>
                    <a:pt x="392875" y="594262"/>
                    <a:pt x="785750" y="802575"/>
                    <a:pt x="979714" y="754084"/>
                  </a:cubicBezTo>
                  <a:cubicBezTo>
                    <a:pt x="1173678" y="705593"/>
                    <a:pt x="1052946" y="84117"/>
                    <a:pt x="1163782" y="95003"/>
                  </a:cubicBezTo>
                  <a:cubicBezTo>
                    <a:pt x="1274618" y="105889"/>
                    <a:pt x="1362693" y="761011"/>
                    <a:pt x="1644732" y="819398"/>
                  </a:cubicBezTo>
                  <a:cubicBezTo>
                    <a:pt x="1926771" y="877785"/>
                    <a:pt x="2779815" y="581891"/>
                    <a:pt x="2856015" y="445325"/>
                  </a:cubicBezTo>
                  <a:cubicBezTo>
                    <a:pt x="2932215" y="308759"/>
                    <a:pt x="2517073" y="154379"/>
                    <a:pt x="2101932" y="0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69" name="Gerade Verbindung mit Pfeil 368"/>
            <p:cNvCxnSpPr>
              <a:stCxn id="367" idx="4"/>
              <a:endCxn id="356" idx="2"/>
            </p:cNvCxnSpPr>
            <p:nvPr/>
          </p:nvCxnSpPr>
          <p:spPr>
            <a:xfrm flipV="1">
              <a:off x="2539051" y="2926564"/>
              <a:ext cx="14445" cy="11195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Gerade Verbindung mit Pfeil 369"/>
            <p:cNvCxnSpPr/>
            <p:nvPr/>
          </p:nvCxnSpPr>
          <p:spPr>
            <a:xfrm flipH="1" flipV="1">
              <a:off x="6818693" y="2970754"/>
              <a:ext cx="129571" cy="4995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Textfeld 370"/>
            <p:cNvSpPr txBox="1"/>
            <p:nvPr/>
          </p:nvSpPr>
          <p:spPr>
            <a:xfrm>
              <a:off x="899925" y="2603868"/>
              <a:ext cx="791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P-Well</a:t>
              </a:r>
              <a:endParaRPr lang="de-DE" dirty="0"/>
            </a:p>
          </p:txBody>
        </p:sp>
        <p:sp>
          <p:nvSpPr>
            <p:cNvPr id="372" name="Textfeld 371"/>
            <p:cNvSpPr txBox="1"/>
            <p:nvPr/>
          </p:nvSpPr>
          <p:spPr>
            <a:xfrm>
              <a:off x="971600" y="3068960"/>
              <a:ext cx="10229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Epitaxial</a:t>
              </a:r>
              <a:r>
                <a:rPr lang="de-DE" dirty="0" smtClean="0"/>
                <a:t> </a:t>
              </a:r>
            </a:p>
            <a:p>
              <a:r>
                <a:rPr lang="de-DE" dirty="0" smtClean="0"/>
                <a:t>Layer</a:t>
              </a:r>
              <a:endParaRPr lang="de-DE" dirty="0"/>
            </a:p>
          </p:txBody>
        </p:sp>
        <p:sp>
          <p:nvSpPr>
            <p:cNvPr id="373" name="Textfeld 372"/>
            <p:cNvSpPr txBox="1"/>
            <p:nvPr/>
          </p:nvSpPr>
          <p:spPr>
            <a:xfrm>
              <a:off x="971600" y="4005064"/>
              <a:ext cx="1070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Substrate</a:t>
              </a:r>
              <a:endParaRPr lang="de-DE" dirty="0"/>
            </a:p>
          </p:txBody>
        </p:sp>
        <p:sp>
          <p:nvSpPr>
            <p:cNvPr id="374" name="Textfeld 373"/>
            <p:cNvSpPr txBox="1"/>
            <p:nvPr/>
          </p:nvSpPr>
          <p:spPr>
            <a:xfrm>
              <a:off x="2176511" y="256490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Diode</a:t>
              </a:r>
              <a:endParaRPr lang="de-DE" dirty="0"/>
            </a:p>
          </p:txBody>
        </p:sp>
        <p:sp>
          <p:nvSpPr>
            <p:cNvPr id="375" name="Textfeld 374"/>
            <p:cNvSpPr txBox="1"/>
            <p:nvPr/>
          </p:nvSpPr>
          <p:spPr>
            <a:xfrm>
              <a:off x="6444208" y="2630974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N+</a:t>
              </a:r>
              <a:endParaRPr lang="de-DE" dirty="0"/>
            </a:p>
          </p:txBody>
        </p:sp>
        <p:sp>
          <p:nvSpPr>
            <p:cNvPr id="376" name="Textfeld 375"/>
            <p:cNvSpPr txBox="1"/>
            <p:nvPr/>
          </p:nvSpPr>
          <p:spPr>
            <a:xfrm>
              <a:off x="8028385" y="259855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P+</a:t>
              </a:r>
              <a:endParaRPr lang="de-DE" dirty="0"/>
            </a:p>
          </p:txBody>
        </p:sp>
        <p:sp>
          <p:nvSpPr>
            <p:cNvPr id="377" name="Textfeld 376"/>
            <p:cNvSpPr txBox="1"/>
            <p:nvPr/>
          </p:nvSpPr>
          <p:spPr>
            <a:xfrm>
              <a:off x="8028385" y="3203684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P-</a:t>
              </a:r>
              <a:endParaRPr lang="de-DE" dirty="0"/>
            </a:p>
          </p:txBody>
        </p:sp>
        <p:sp>
          <p:nvSpPr>
            <p:cNvPr id="378" name="Textfeld 377"/>
            <p:cNvSpPr txBox="1"/>
            <p:nvPr/>
          </p:nvSpPr>
          <p:spPr>
            <a:xfrm>
              <a:off x="8028385" y="403871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P+</a:t>
              </a:r>
              <a:endParaRPr lang="de-DE" dirty="0"/>
            </a:p>
          </p:txBody>
        </p:sp>
        <p:sp>
          <p:nvSpPr>
            <p:cNvPr id="379" name="Geschweifte Klammer rechts 378"/>
            <p:cNvSpPr/>
            <p:nvPr/>
          </p:nvSpPr>
          <p:spPr>
            <a:xfrm rot="-5400000">
              <a:off x="4373978" y="242646"/>
              <a:ext cx="432048" cy="3924436"/>
            </a:xfrm>
            <a:prstGeom prst="rightBrace">
              <a:avLst>
                <a:gd name="adj1" fmla="val 8333"/>
                <a:gd name="adj2" fmla="val 6376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0" name="Textfeld 379"/>
            <p:cNvSpPr txBox="1"/>
            <p:nvPr/>
          </p:nvSpPr>
          <p:spPr>
            <a:xfrm>
              <a:off x="4499992" y="1691516"/>
              <a:ext cx="2343911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Pixel </a:t>
              </a:r>
              <a:r>
                <a:rPr lang="de-DE" dirty="0" err="1" smtClean="0"/>
                <a:t>pitch</a:t>
              </a:r>
              <a:r>
                <a:rPr lang="de-DE" dirty="0" smtClean="0"/>
                <a:t>: 10-40 µm</a:t>
              </a:r>
              <a:endParaRPr lang="de-DE" dirty="0"/>
            </a:p>
          </p:txBody>
        </p:sp>
        <p:sp>
          <p:nvSpPr>
            <p:cNvPr id="381" name="Geschweifte Klammer rechts 380"/>
            <p:cNvSpPr/>
            <p:nvPr/>
          </p:nvSpPr>
          <p:spPr>
            <a:xfrm rot="10800000">
              <a:off x="395536" y="2348880"/>
              <a:ext cx="432048" cy="2186626"/>
            </a:xfrm>
            <a:prstGeom prst="rightBrace">
              <a:avLst>
                <a:gd name="adj1" fmla="val 8333"/>
                <a:gd name="adj2" fmla="val 4964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2" name="Textfeld 381"/>
            <p:cNvSpPr txBox="1"/>
            <p:nvPr/>
          </p:nvSpPr>
          <p:spPr>
            <a:xfrm rot="16200000">
              <a:off x="-529523" y="3172862"/>
              <a:ext cx="1047960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 50 µm</a:t>
              </a:r>
              <a:endParaRPr lang="de-DE" dirty="0"/>
            </a:p>
          </p:txBody>
        </p:sp>
      </p:grpSp>
      <p:sp>
        <p:nvSpPr>
          <p:cNvPr id="456" name="Rechteck 455"/>
          <p:cNvSpPr/>
          <p:nvPr/>
        </p:nvSpPr>
        <p:spPr bwMode="auto">
          <a:xfrm>
            <a:off x="16292115" y="14707518"/>
            <a:ext cx="12097344" cy="62646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59" name="Rectangle 15"/>
          <p:cNvSpPr>
            <a:spLocks noChangeArrowheads="1"/>
          </p:cNvSpPr>
          <p:nvPr/>
        </p:nvSpPr>
        <p:spPr bwMode="auto">
          <a:xfrm>
            <a:off x="17300227" y="14779526"/>
            <a:ext cx="7488832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4800" b="1" dirty="0" smtClean="0">
                <a:latin typeface="Calibri" pitchFamily="34" charset="0"/>
              </a:rPr>
              <a:t>Radiation damage in  </a:t>
            </a:r>
            <a:r>
              <a:rPr lang="en-US" sz="4800" b="1" dirty="0">
                <a:latin typeface="Calibri" pitchFamily="34" charset="0"/>
              </a:rPr>
              <a:t>MAPS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3600" b="1" dirty="0">
                <a:latin typeface="Calibri" pitchFamily="34" charset="0"/>
              </a:rPr>
              <a:t>   </a:t>
            </a:r>
          </a:p>
        </p:txBody>
      </p:sp>
      <p:grpSp>
        <p:nvGrpSpPr>
          <p:cNvPr id="383" name="Gruppieren 382"/>
          <p:cNvGrpSpPr/>
          <p:nvPr/>
        </p:nvGrpSpPr>
        <p:grpSpPr>
          <a:xfrm>
            <a:off x="17329500" y="16188148"/>
            <a:ext cx="10771927" cy="4424026"/>
            <a:chOff x="179512" y="1052736"/>
            <a:chExt cx="10771927" cy="4424026"/>
          </a:xfrm>
        </p:grpSpPr>
        <p:sp>
          <p:nvSpPr>
            <p:cNvPr id="384" name="Rechteck 383"/>
            <p:cNvSpPr/>
            <p:nvPr/>
          </p:nvSpPr>
          <p:spPr>
            <a:xfrm>
              <a:off x="899592" y="3933056"/>
              <a:ext cx="7560000" cy="5823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hteck 384"/>
            <p:cNvSpPr/>
            <p:nvPr/>
          </p:nvSpPr>
          <p:spPr>
            <a:xfrm>
              <a:off x="899592" y="2920954"/>
              <a:ext cx="7560000" cy="10121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hteck 385"/>
            <p:cNvSpPr/>
            <p:nvPr/>
          </p:nvSpPr>
          <p:spPr>
            <a:xfrm>
              <a:off x="899592" y="2635202"/>
              <a:ext cx="756000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hteck 386"/>
            <p:cNvSpPr/>
            <p:nvPr/>
          </p:nvSpPr>
          <p:spPr>
            <a:xfrm>
              <a:off x="2267744" y="2640812"/>
              <a:ext cx="571504" cy="2857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hteck 387"/>
            <p:cNvSpPr/>
            <p:nvPr/>
          </p:nvSpPr>
          <p:spPr>
            <a:xfrm>
              <a:off x="6375205" y="2640812"/>
              <a:ext cx="571504" cy="2857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Torte 388"/>
            <p:cNvSpPr/>
            <p:nvPr/>
          </p:nvSpPr>
          <p:spPr>
            <a:xfrm>
              <a:off x="2267744" y="2807951"/>
              <a:ext cx="571504" cy="214314"/>
            </a:xfrm>
            <a:prstGeom prst="pie">
              <a:avLst>
                <a:gd name="adj1" fmla="val 0"/>
                <a:gd name="adj2" fmla="val 1069786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0" name="Textfeld 389"/>
            <p:cNvSpPr txBox="1"/>
            <p:nvPr/>
          </p:nvSpPr>
          <p:spPr>
            <a:xfrm>
              <a:off x="2238471" y="1700808"/>
              <a:ext cx="2592288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Track </a:t>
              </a:r>
              <a:r>
                <a:rPr lang="de-DE" dirty="0" err="1" smtClean="0">
                  <a:solidFill>
                    <a:srgbClr val="FF0000"/>
                  </a:solidFill>
                </a:rPr>
                <a:t>of</a:t>
              </a:r>
              <a:r>
                <a:rPr lang="de-DE" dirty="0" smtClean="0">
                  <a:solidFill>
                    <a:srgbClr val="FF0000"/>
                  </a:solidFill>
                </a:rPr>
                <a:t> a </a:t>
              </a:r>
              <a:r>
                <a:rPr lang="de-DE" dirty="0" err="1" smtClean="0">
                  <a:solidFill>
                    <a:srgbClr val="FF0000"/>
                  </a:solidFill>
                </a:rPr>
                <a:t>particle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91" name="Torte 390"/>
            <p:cNvSpPr/>
            <p:nvPr/>
          </p:nvSpPr>
          <p:spPr>
            <a:xfrm>
              <a:off x="6372200" y="2809821"/>
              <a:ext cx="571504" cy="214314"/>
            </a:xfrm>
            <a:prstGeom prst="pie">
              <a:avLst>
                <a:gd name="adj1" fmla="val 0"/>
                <a:gd name="adj2" fmla="val 1069786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2" name="Rechteck 391"/>
            <p:cNvSpPr/>
            <p:nvPr/>
          </p:nvSpPr>
          <p:spPr>
            <a:xfrm>
              <a:off x="888372" y="2348880"/>
              <a:ext cx="1368152" cy="2857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hteck 392"/>
            <p:cNvSpPr/>
            <p:nvPr/>
          </p:nvSpPr>
          <p:spPr>
            <a:xfrm>
              <a:off x="2843808" y="2351160"/>
              <a:ext cx="3528392" cy="2857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hteck 393"/>
            <p:cNvSpPr/>
            <p:nvPr/>
          </p:nvSpPr>
          <p:spPr>
            <a:xfrm>
              <a:off x="6948264" y="2348880"/>
              <a:ext cx="1512168" cy="2857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5" name="Gerade Verbindung mit Pfeil 394"/>
            <p:cNvCxnSpPr/>
            <p:nvPr/>
          </p:nvCxnSpPr>
          <p:spPr>
            <a:xfrm flipH="1" flipV="1">
              <a:off x="4067944" y="1268760"/>
              <a:ext cx="1000702" cy="400337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Ellipse 395"/>
            <p:cNvSpPr/>
            <p:nvPr/>
          </p:nvSpPr>
          <p:spPr>
            <a:xfrm>
              <a:off x="4572000" y="3212976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-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397" name="Ellipse 396"/>
            <p:cNvSpPr/>
            <p:nvPr/>
          </p:nvSpPr>
          <p:spPr>
            <a:xfrm>
              <a:off x="4355976" y="3068960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-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398" name="Freihandform 397"/>
            <p:cNvSpPr/>
            <p:nvPr/>
          </p:nvSpPr>
          <p:spPr>
            <a:xfrm>
              <a:off x="4785756" y="2998519"/>
              <a:ext cx="2932215" cy="877785"/>
            </a:xfrm>
            <a:custGeom>
              <a:avLst/>
              <a:gdLst>
                <a:gd name="connsiteX0" fmla="*/ 0 w 2932215"/>
                <a:gd name="connsiteY0" fmla="*/ 385949 h 877785"/>
                <a:gd name="connsiteX1" fmla="*/ 979714 w 2932215"/>
                <a:gd name="connsiteY1" fmla="*/ 754084 h 877785"/>
                <a:gd name="connsiteX2" fmla="*/ 1163782 w 2932215"/>
                <a:gd name="connsiteY2" fmla="*/ 95003 h 877785"/>
                <a:gd name="connsiteX3" fmla="*/ 1644732 w 2932215"/>
                <a:gd name="connsiteY3" fmla="*/ 819398 h 877785"/>
                <a:gd name="connsiteX4" fmla="*/ 2856015 w 2932215"/>
                <a:gd name="connsiteY4" fmla="*/ 445325 h 877785"/>
                <a:gd name="connsiteX5" fmla="*/ 2101932 w 2932215"/>
                <a:gd name="connsiteY5" fmla="*/ 0 h 87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2215" h="877785">
                  <a:moveTo>
                    <a:pt x="0" y="385949"/>
                  </a:moveTo>
                  <a:cubicBezTo>
                    <a:pt x="392875" y="594262"/>
                    <a:pt x="785750" y="802575"/>
                    <a:pt x="979714" y="754084"/>
                  </a:cubicBezTo>
                  <a:cubicBezTo>
                    <a:pt x="1173678" y="705593"/>
                    <a:pt x="1052946" y="84117"/>
                    <a:pt x="1163782" y="95003"/>
                  </a:cubicBezTo>
                  <a:cubicBezTo>
                    <a:pt x="1274618" y="105889"/>
                    <a:pt x="1362693" y="761011"/>
                    <a:pt x="1644732" y="819398"/>
                  </a:cubicBezTo>
                  <a:cubicBezTo>
                    <a:pt x="1926771" y="877785"/>
                    <a:pt x="2779815" y="581891"/>
                    <a:pt x="2856015" y="445325"/>
                  </a:cubicBezTo>
                  <a:cubicBezTo>
                    <a:pt x="2932215" y="308759"/>
                    <a:pt x="2517073" y="154379"/>
                    <a:pt x="2101932" y="0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9" name="Gerade Verbindung mit Pfeil 398"/>
            <p:cNvCxnSpPr/>
            <p:nvPr/>
          </p:nvCxnSpPr>
          <p:spPr>
            <a:xfrm flipH="1" flipV="1">
              <a:off x="6818693" y="2970754"/>
              <a:ext cx="129571" cy="4995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" name="Textfeld 2"/>
            <p:cNvSpPr txBox="1">
              <a:spLocks noChangeArrowheads="1"/>
            </p:cNvSpPr>
            <p:nvPr/>
          </p:nvSpPr>
          <p:spPr bwMode="auto">
            <a:xfrm>
              <a:off x="4788024" y="1340768"/>
              <a:ext cx="2069797" cy="60760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Surface damage</a:t>
              </a:r>
              <a:endParaRPr lang="en-US" dirty="0"/>
            </a:p>
            <a:p>
              <a:pPr algn="ctr"/>
              <a:r>
                <a:rPr lang="en-US" dirty="0" smtClean="0"/>
                <a:t>(ionizing radiation)</a:t>
              </a:r>
              <a:endParaRPr lang="en-US" dirty="0"/>
            </a:p>
          </p:txBody>
        </p:sp>
        <p:cxnSp>
          <p:nvCxnSpPr>
            <p:cNvPr id="401" name="Gerade Verbindung mit Pfeil 4"/>
            <p:cNvCxnSpPr>
              <a:cxnSpLocks noChangeShapeType="1"/>
              <a:stCxn id="400" idx="2"/>
            </p:cNvCxnSpPr>
            <p:nvPr/>
          </p:nvCxnSpPr>
          <p:spPr bwMode="auto">
            <a:xfrm flipH="1">
              <a:off x="5508104" y="1948370"/>
              <a:ext cx="314819" cy="544526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402" name="Textfeld 6"/>
            <p:cNvSpPr txBox="1">
              <a:spLocks noChangeArrowheads="1"/>
            </p:cNvSpPr>
            <p:nvPr/>
          </p:nvSpPr>
          <p:spPr bwMode="auto">
            <a:xfrm>
              <a:off x="179512" y="1052736"/>
              <a:ext cx="2531463" cy="60760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Bulk damage</a:t>
              </a:r>
              <a:endParaRPr lang="en-US" dirty="0"/>
            </a:p>
            <a:p>
              <a:pPr algn="ctr"/>
              <a:r>
                <a:rPr lang="en-US" dirty="0" smtClean="0"/>
                <a:t>(non-ionizing radiation)</a:t>
              </a:r>
              <a:endParaRPr lang="en-US" dirty="0"/>
            </a:p>
          </p:txBody>
        </p:sp>
        <p:cxnSp>
          <p:nvCxnSpPr>
            <p:cNvPr id="403" name="Gerade Verbindung mit Pfeil 8"/>
            <p:cNvCxnSpPr>
              <a:cxnSpLocks noChangeShapeType="1"/>
              <a:stCxn id="402" idx="2"/>
              <a:endCxn id="410" idx="1"/>
            </p:cNvCxnSpPr>
            <p:nvPr/>
          </p:nvCxnSpPr>
          <p:spPr bwMode="auto">
            <a:xfrm>
              <a:off x="1445244" y="1660338"/>
              <a:ext cx="587195" cy="1461349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404" name="Textfeld 163"/>
            <p:cNvSpPr txBox="1">
              <a:spLocks noChangeArrowheads="1"/>
            </p:cNvSpPr>
            <p:nvPr/>
          </p:nvSpPr>
          <p:spPr bwMode="auto">
            <a:xfrm>
              <a:off x="7163501" y="1375693"/>
              <a:ext cx="2608406" cy="60760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Leakage current </a:t>
              </a:r>
            </a:p>
            <a:p>
              <a:pPr algn="ctr"/>
              <a:r>
                <a:rPr lang="en-US" dirty="0" smtClean="0"/>
                <a:t>due to surface damage </a:t>
              </a:r>
              <a:endParaRPr lang="en-US" dirty="0"/>
            </a:p>
          </p:txBody>
        </p:sp>
        <p:cxnSp>
          <p:nvCxnSpPr>
            <p:cNvPr id="405" name="Gerade Verbindung mit Pfeil 165"/>
            <p:cNvCxnSpPr>
              <a:cxnSpLocks noChangeShapeType="1"/>
              <a:endCxn id="455" idx="7"/>
            </p:cNvCxnSpPr>
            <p:nvPr/>
          </p:nvCxnSpPr>
          <p:spPr bwMode="auto">
            <a:xfrm flipH="1">
              <a:off x="6340564" y="1988840"/>
              <a:ext cx="967740" cy="6077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06" name="Textfeld 169"/>
            <p:cNvSpPr txBox="1">
              <a:spLocks noChangeArrowheads="1"/>
            </p:cNvSpPr>
            <p:nvPr/>
          </p:nvSpPr>
          <p:spPr bwMode="auto">
            <a:xfrm>
              <a:off x="8676456" y="3284984"/>
              <a:ext cx="2274983" cy="60760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Leakage current </a:t>
              </a:r>
            </a:p>
            <a:p>
              <a:pPr algn="ctr"/>
              <a:r>
                <a:rPr lang="en-US" dirty="0" smtClean="0"/>
                <a:t>due to bulk damage </a:t>
              </a:r>
              <a:endParaRPr lang="en-US" dirty="0"/>
            </a:p>
          </p:txBody>
        </p:sp>
        <p:cxnSp>
          <p:nvCxnSpPr>
            <p:cNvPr id="407" name="Gerade Verbindung mit Pfeil 170"/>
            <p:cNvCxnSpPr>
              <a:cxnSpLocks noChangeShapeType="1"/>
              <a:stCxn id="406" idx="1"/>
              <a:endCxn id="448" idx="6"/>
            </p:cNvCxnSpPr>
            <p:nvPr/>
          </p:nvCxnSpPr>
          <p:spPr bwMode="auto">
            <a:xfrm flipH="1" flipV="1">
              <a:off x="6948264" y="3392996"/>
              <a:ext cx="1728192" cy="195789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08" name="Textfeld 169"/>
            <p:cNvSpPr txBox="1">
              <a:spLocks noChangeArrowheads="1"/>
            </p:cNvSpPr>
            <p:nvPr/>
          </p:nvSpPr>
          <p:spPr bwMode="auto">
            <a:xfrm>
              <a:off x="1691680" y="4869160"/>
              <a:ext cx="2454519" cy="60760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Signal </a:t>
              </a:r>
              <a:r>
                <a:rPr lang="en-US" dirty="0" err="1" smtClean="0"/>
                <a:t>recombinations</a:t>
              </a:r>
              <a:endParaRPr lang="en-US" dirty="0" smtClean="0"/>
            </a:p>
            <a:p>
              <a:pPr algn="ctr"/>
              <a:r>
                <a:rPr lang="en-US" dirty="0" smtClean="0"/>
                <a:t>due to bulk damage </a:t>
              </a:r>
              <a:endParaRPr lang="en-US" dirty="0"/>
            </a:p>
          </p:txBody>
        </p:sp>
        <p:cxnSp>
          <p:nvCxnSpPr>
            <p:cNvPr id="409" name="Gerade Verbindung mit Pfeil 170"/>
            <p:cNvCxnSpPr>
              <a:cxnSpLocks noChangeShapeType="1"/>
              <a:endCxn id="411" idx="4"/>
            </p:cNvCxnSpPr>
            <p:nvPr/>
          </p:nvCxnSpPr>
          <p:spPr bwMode="auto">
            <a:xfrm flipV="1">
              <a:off x="2267744" y="3437384"/>
              <a:ext cx="828092" cy="1431776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10" name="Ellipse 409"/>
            <p:cNvSpPr/>
            <p:nvPr/>
          </p:nvSpPr>
          <p:spPr>
            <a:xfrm>
              <a:off x="1979712" y="306896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411" name="Ellipse 410"/>
            <p:cNvSpPr/>
            <p:nvPr/>
          </p:nvSpPr>
          <p:spPr>
            <a:xfrm>
              <a:off x="2915816" y="307734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</a:endParaRPr>
            </a:p>
          </p:txBody>
        </p:sp>
        <p:cxnSp>
          <p:nvCxnSpPr>
            <p:cNvPr id="412" name="Gerade Verbindung mit Pfeil 411"/>
            <p:cNvCxnSpPr/>
            <p:nvPr/>
          </p:nvCxnSpPr>
          <p:spPr>
            <a:xfrm flipH="1" flipV="1">
              <a:off x="3131840" y="3306250"/>
              <a:ext cx="68197" cy="12195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Freihandform 412"/>
            <p:cNvSpPr/>
            <p:nvPr/>
          </p:nvSpPr>
          <p:spPr>
            <a:xfrm>
              <a:off x="3200401" y="3232297"/>
              <a:ext cx="1169581" cy="435935"/>
            </a:xfrm>
            <a:custGeom>
              <a:avLst/>
              <a:gdLst>
                <a:gd name="connsiteX0" fmla="*/ 1169581 w 1169581"/>
                <a:gd name="connsiteY0" fmla="*/ 0 h 435935"/>
                <a:gd name="connsiteX1" fmla="*/ 446567 w 1169581"/>
                <a:gd name="connsiteY1" fmla="*/ 404037 h 435935"/>
                <a:gd name="connsiteX2" fmla="*/ 0 w 1169581"/>
                <a:gd name="connsiteY2" fmla="*/ 191386 h 43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9581" h="435935">
                  <a:moveTo>
                    <a:pt x="1169581" y="0"/>
                  </a:moveTo>
                  <a:cubicBezTo>
                    <a:pt x="905539" y="186069"/>
                    <a:pt x="641497" y="372139"/>
                    <a:pt x="446567" y="404037"/>
                  </a:cubicBezTo>
                  <a:cubicBezTo>
                    <a:pt x="251637" y="435935"/>
                    <a:pt x="125818" y="313660"/>
                    <a:pt x="0" y="191386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4" name="Ellipse 413"/>
            <p:cNvSpPr/>
            <p:nvPr/>
          </p:nvSpPr>
          <p:spPr>
            <a:xfrm>
              <a:off x="899592" y="3573016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415" name="Ellipse 414"/>
            <p:cNvSpPr/>
            <p:nvPr/>
          </p:nvSpPr>
          <p:spPr>
            <a:xfrm>
              <a:off x="3635896" y="400506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416" name="Ellipse 415"/>
            <p:cNvSpPr/>
            <p:nvPr/>
          </p:nvSpPr>
          <p:spPr>
            <a:xfrm>
              <a:off x="5292080" y="306896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</a:endParaRPr>
            </a:p>
          </p:txBody>
        </p:sp>
        <p:cxnSp>
          <p:nvCxnSpPr>
            <p:cNvPr id="417" name="Gerade Verbindung 416"/>
            <p:cNvCxnSpPr/>
            <p:nvPr/>
          </p:nvCxnSpPr>
          <p:spPr>
            <a:xfrm>
              <a:off x="2843808" y="2708920"/>
              <a:ext cx="352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Gerade Verbindung 417"/>
            <p:cNvCxnSpPr/>
            <p:nvPr/>
          </p:nvCxnSpPr>
          <p:spPr>
            <a:xfrm>
              <a:off x="6940054" y="2708920"/>
              <a:ext cx="151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Ellipse 418"/>
            <p:cNvSpPr/>
            <p:nvPr/>
          </p:nvSpPr>
          <p:spPr>
            <a:xfrm>
              <a:off x="7884368" y="270892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</a:endParaRPr>
            </a:p>
          </p:txBody>
        </p:sp>
        <p:cxnSp>
          <p:nvCxnSpPr>
            <p:cNvPr id="420" name="Gerade Verbindung 419"/>
            <p:cNvCxnSpPr/>
            <p:nvPr/>
          </p:nvCxnSpPr>
          <p:spPr>
            <a:xfrm>
              <a:off x="888959" y="2708920"/>
              <a:ext cx="136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Textfeld 420"/>
            <p:cNvSpPr txBox="1"/>
            <p:nvPr/>
          </p:nvSpPr>
          <p:spPr>
            <a:xfrm>
              <a:off x="2831758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22" name="Textfeld 421"/>
            <p:cNvSpPr txBox="1"/>
            <p:nvPr/>
          </p:nvSpPr>
          <p:spPr>
            <a:xfrm>
              <a:off x="3191798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23" name="Textfeld 422"/>
            <p:cNvSpPr txBox="1"/>
            <p:nvPr/>
          </p:nvSpPr>
          <p:spPr>
            <a:xfrm>
              <a:off x="3551838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24" name="Textfeld 423"/>
            <p:cNvSpPr txBox="1"/>
            <p:nvPr/>
          </p:nvSpPr>
          <p:spPr>
            <a:xfrm>
              <a:off x="3911878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25" name="Textfeld 424"/>
            <p:cNvSpPr txBox="1"/>
            <p:nvPr/>
          </p:nvSpPr>
          <p:spPr>
            <a:xfrm>
              <a:off x="4271918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26" name="Textfeld 425"/>
            <p:cNvSpPr txBox="1"/>
            <p:nvPr/>
          </p:nvSpPr>
          <p:spPr>
            <a:xfrm>
              <a:off x="4631958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27" name="Textfeld 426"/>
            <p:cNvSpPr txBox="1"/>
            <p:nvPr/>
          </p:nvSpPr>
          <p:spPr>
            <a:xfrm>
              <a:off x="4991998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28" name="Textfeld 427"/>
            <p:cNvSpPr txBox="1"/>
            <p:nvPr/>
          </p:nvSpPr>
          <p:spPr>
            <a:xfrm>
              <a:off x="5352038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29" name="Textfeld 428"/>
            <p:cNvSpPr txBox="1"/>
            <p:nvPr/>
          </p:nvSpPr>
          <p:spPr>
            <a:xfrm>
              <a:off x="5712078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30" name="Textfeld 429"/>
            <p:cNvSpPr txBox="1"/>
            <p:nvPr/>
          </p:nvSpPr>
          <p:spPr>
            <a:xfrm>
              <a:off x="6072118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31" name="Textfeld 430"/>
            <p:cNvSpPr txBox="1"/>
            <p:nvPr/>
          </p:nvSpPr>
          <p:spPr>
            <a:xfrm>
              <a:off x="1907704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32" name="Textfeld 431"/>
            <p:cNvSpPr txBox="1"/>
            <p:nvPr/>
          </p:nvSpPr>
          <p:spPr>
            <a:xfrm>
              <a:off x="1547664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33" name="Textfeld 432"/>
            <p:cNvSpPr txBox="1"/>
            <p:nvPr/>
          </p:nvSpPr>
          <p:spPr>
            <a:xfrm>
              <a:off x="1187624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34" name="Textfeld 433"/>
            <p:cNvSpPr txBox="1"/>
            <p:nvPr/>
          </p:nvSpPr>
          <p:spPr>
            <a:xfrm>
              <a:off x="827584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35" name="Textfeld 434"/>
            <p:cNvSpPr txBox="1"/>
            <p:nvPr/>
          </p:nvSpPr>
          <p:spPr>
            <a:xfrm>
              <a:off x="6936214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36" name="Textfeld 435"/>
            <p:cNvSpPr txBox="1"/>
            <p:nvPr/>
          </p:nvSpPr>
          <p:spPr>
            <a:xfrm>
              <a:off x="7296254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37" name="Textfeld 436"/>
            <p:cNvSpPr txBox="1"/>
            <p:nvPr/>
          </p:nvSpPr>
          <p:spPr>
            <a:xfrm>
              <a:off x="7656294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38" name="Textfeld 437"/>
            <p:cNvSpPr txBox="1"/>
            <p:nvPr/>
          </p:nvSpPr>
          <p:spPr>
            <a:xfrm>
              <a:off x="8016334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+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39" name="Ellipse 438"/>
            <p:cNvSpPr/>
            <p:nvPr/>
          </p:nvSpPr>
          <p:spPr>
            <a:xfrm>
              <a:off x="6444208" y="322136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440" name="Ellipse 439"/>
            <p:cNvSpPr/>
            <p:nvPr/>
          </p:nvSpPr>
          <p:spPr>
            <a:xfrm>
              <a:off x="4644008" y="256490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-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441" name="Ellipse 440"/>
            <p:cNvSpPr/>
            <p:nvPr/>
          </p:nvSpPr>
          <p:spPr>
            <a:xfrm>
              <a:off x="7380312" y="256490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-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442" name="Ellipse 441"/>
            <p:cNvSpPr/>
            <p:nvPr/>
          </p:nvSpPr>
          <p:spPr>
            <a:xfrm>
              <a:off x="3203848" y="256490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-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cxnSp>
          <p:nvCxnSpPr>
            <p:cNvPr id="443" name="Gerade Verbindung mit Pfeil 170"/>
            <p:cNvCxnSpPr>
              <a:cxnSpLocks noChangeShapeType="1"/>
            </p:cNvCxnSpPr>
            <p:nvPr/>
          </p:nvCxnSpPr>
          <p:spPr bwMode="auto">
            <a:xfrm flipH="1">
              <a:off x="6904177" y="2668811"/>
              <a:ext cx="486687" cy="27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444" name="Gerade Verbindung mit Pfeil 170"/>
            <p:cNvCxnSpPr>
              <a:cxnSpLocks noChangeShapeType="1"/>
              <a:stCxn id="440" idx="6"/>
            </p:cNvCxnSpPr>
            <p:nvPr/>
          </p:nvCxnSpPr>
          <p:spPr bwMode="auto">
            <a:xfrm flipV="1">
              <a:off x="4860032" y="2636912"/>
              <a:ext cx="1656184" cy="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445" name="Ellipse 444"/>
            <p:cNvSpPr/>
            <p:nvPr/>
          </p:nvSpPr>
          <p:spPr>
            <a:xfrm>
              <a:off x="5220072" y="256490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-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cxnSp>
          <p:nvCxnSpPr>
            <p:cNvPr id="446" name="Gerade Verbindung mit Pfeil 170"/>
            <p:cNvCxnSpPr>
              <a:cxnSpLocks noChangeShapeType="1"/>
            </p:cNvCxnSpPr>
            <p:nvPr/>
          </p:nvCxnSpPr>
          <p:spPr bwMode="auto">
            <a:xfrm flipH="1">
              <a:off x="2717161" y="2663628"/>
              <a:ext cx="486687" cy="27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447" name="Ellipse 446"/>
            <p:cNvSpPr/>
            <p:nvPr/>
          </p:nvSpPr>
          <p:spPr>
            <a:xfrm>
              <a:off x="2123728" y="2996952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-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448" name="Ellipse 447"/>
            <p:cNvSpPr/>
            <p:nvPr/>
          </p:nvSpPr>
          <p:spPr>
            <a:xfrm>
              <a:off x="6732240" y="328498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-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449" name="Ellipse 448"/>
            <p:cNvSpPr/>
            <p:nvPr/>
          </p:nvSpPr>
          <p:spPr>
            <a:xfrm>
              <a:off x="7956376" y="2996952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-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450" name="Freihandform 449"/>
            <p:cNvSpPr/>
            <p:nvPr/>
          </p:nvSpPr>
          <p:spPr>
            <a:xfrm>
              <a:off x="2326943" y="2934269"/>
              <a:ext cx="345743" cy="175146"/>
            </a:xfrm>
            <a:custGeom>
              <a:avLst/>
              <a:gdLst>
                <a:gd name="connsiteX0" fmla="*/ 0 w 345743"/>
                <a:gd name="connsiteY0" fmla="*/ 109182 h 175146"/>
                <a:gd name="connsiteX1" fmla="*/ 293427 w 345743"/>
                <a:gd name="connsiteY1" fmla="*/ 156949 h 175146"/>
                <a:gd name="connsiteX2" fmla="*/ 313899 w 345743"/>
                <a:gd name="connsiteY2" fmla="*/ 0 h 17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743" h="175146">
                  <a:moveTo>
                    <a:pt x="0" y="109182"/>
                  </a:moveTo>
                  <a:cubicBezTo>
                    <a:pt x="120555" y="142164"/>
                    <a:pt x="241111" y="175146"/>
                    <a:pt x="293427" y="156949"/>
                  </a:cubicBezTo>
                  <a:cubicBezTo>
                    <a:pt x="345743" y="138752"/>
                    <a:pt x="329821" y="69376"/>
                    <a:pt x="313899" y="0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51" name="Gerade Verbindung mit Pfeil 450"/>
            <p:cNvCxnSpPr/>
            <p:nvPr/>
          </p:nvCxnSpPr>
          <p:spPr>
            <a:xfrm flipH="1" flipV="1">
              <a:off x="2569424" y="2816634"/>
              <a:ext cx="68197" cy="12195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Freihandform 451"/>
            <p:cNvSpPr/>
            <p:nvPr/>
          </p:nvSpPr>
          <p:spPr>
            <a:xfrm>
              <a:off x="6292756" y="2941093"/>
              <a:ext cx="565244" cy="341194"/>
            </a:xfrm>
            <a:custGeom>
              <a:avLst/>
              <a:gdLst>
                <a:gd name="connsiteX0" fmla="*/ 565244 w 565244"/>
                <a:gd name="connsiteY0" fmla="*/ 341194 h 341194"/>
                <a:gd name="connsiteX1" fmla="*/ 462886 w 565244"/>
                <a:gd name="connsiteY1" fmla="*/ 177420 h 341194"/>
                <a:gd name="connsiteX2" fmla="*/ 183107 w 565244"/>
                <a:gd name="connsiteY2" fmla="*/ 293426 h 341194"/>
                <a:gd name="connsiteX3" fmla="*/ 12510 w 565244"/>
                <a:gd name="connsiteY3" fmla="*/ 88710 h 341194"/>
                <a:gd name="connsiteX4" fmla="*/ 258169 w 565244"/>
                <a:gd name="connsiteY4" fmla="*/ 95534 h 341194"/>
                <a:gd name="connsiteX5" fmla="*/ 278641 w 565244"/>
                <a:gd name="connsiteY5" fmla="*/ 0 h 34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244" h="341194">
                  <a:moveTo>
                    <a:pt x="565244" y="341194"/>
                  </a:moveTo>
                  <a:cubicBezTo>
                    <a:pt x="545909" y="263287"/>
                    <a:pt x="526575" y="185381"/>
                    <a:pt x="462886" y="177420"/>
                  </a:cubicBezTo>
                  <a:cubicBezTo>
                    <a:pt x="399197" y="169459"/>
                    <a:pt x="258170" y="308211"/>
                    <a:pt x="183107" y="293426"/>
                  </a:cubicBezTo>
                  <a:cubicBezTo>
                    <a:pt x="108044" y="278641"/>
                    <a:pt x="0" y="121692"/>
                    <a:pt x="12510" y="88710"/>
                  </a:cubicBezTo>
                  <a:cubicBezTo>
                    <a:pt x="25020" y="55728"/>
                    <a:pt x="213814" y="110319"/>
                    <a:pt x="258169" y="95534"/>
                  </a:cubicBezTo>
                  <a:cubicBezTo>
                    <a:pt x="302524" y="80749"/>
                    <a:pt x="290582" y="40374"/>
                    <a:pt x="278641" y="0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53" name="Gerade Verbindung mit Pfeil 452"/>
            <p:cNvCxnSpPr/>
            <p:nvPr/>
          </p:nvCxnSpPr>
          <p:spPr>
            <a:xfrm flipH="1" flipV="1">
              <a:off x="6506379" y="2823458"/>
              <a:ext cx="68197" cy="12195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4" name="Freihandform 453"/>
            <p:cNvSpPr/>
            <p:nvPr/>
          </p:nvSpPr>
          <p:spPr>
            <a:xfrm>
              <a:off x="6946711" y="2959289"/>
              <a:ext cx="1016758" cy="416257"/>
            </a:xfrm>
            <a:custGeom>
              <a:avLst/>
              <a:gdLst>
                <a:gd name="connsiteX0" fmla="*/ 1016758 w 1016758"/>
                <a:gd name="connsiteY0" fmla="*/ 206992 h 416257"/>
                <a:gd name="connsiteX1" fmla="*/ 880280 w 1016758"/>
                <a:gd name="connsiteY1" fmla="*/ 391236 h 416257"/>
                <a:gd name="connsiteX2" fmla="*/ 648268 w 1016758"/>
                <a:gd name="connsiteY2" fmla="*/ 56866 h 416257"/>
                <a:gd name="connsiteX3" fmla="*/ 307074 w 1016758"/>
                <a:gd name="connsiteY3" fmla="*/ 50042 h 416257"/>
                <a:gd name="connsiteX4" fmla="*/ 0 w 1016758"/>
                <a:gd name="connsiteY4" fmla="*/ 36395 h 41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58" h="416257">
                  <a:moveTo>
                    <a:pt x="1016758" y="206992"/>
                  </a:moveTo>
                  <a:cubicBezTo>
                    <a:pt x="979226" y="311624"/>
                    <a:pt x="941695" y="416257"/>
                    <a:pt x="880280" y="391236"/>
                  </a:cubicBezTo>
                  <a:cubicBezTo>
                    <a:pt x="818865" y="366215"/>
                    <a:pt x="743802" y="113732"/>
                    <a:pt x="648268" y="56866"/>
                  </a:cubicBezTo>
                  <a:cubicBezTo>
                    <a:pt x="552734" y="0"/>
                    <a:pt x="415119" y="53454"/>
                    <a:pt x="307074" y="50042"/>
                  </a:cubicBezTo>
                  <a:cubicBezTo>
                    <a:pt x="199029" y="46630"/>
                    <a:pt x="99514" y="41512"/>
                    <a:pt x="0" y="36395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5" name="Ellipse 454"/>
            <p:cNvSpPr/>
            <p:nvPr/>
          </p:nvSpPr>
          <p:spPr>
            <a:xfrm>
              <a:off x="6156176" y="2564904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-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60" name="Picture 17" descr="P1020330"/>
          <p:cNvPicPr>
            <a:picLocks noChangeAspect="1" noChangeArrowheads="1"/>
          </p:cNvPicPr>
          <p:nvPr/>
        </p:nvPicPr>
        <p:blipFill>
          <a:blip r:embed="rId17" cstate="print">
            <a:lum bright="12000" contrast="18000"/>
          </a:blip>
          <a:srcRect/>
          <a:stretch>
            <a:fillRect/>
          </a:stretch>
        </p:blipFill>
        <p:spPr bwMode="auto">
          <a:xfrm>
            <a:off x="11251555" y="15787638"/>
            <a:ext cx="2879725" cy="2195512"/>
          </a:xfrm>
          <a:prstGeom prst="rect">
            <a:avLst/>
          </a:prstGeom>
          <a:noFill/>
        </p:spPr>
      </p:pic>
      <p:sp>
        <p:nvSpPr>
          <p:cNvPr id="461" name="Textfeld 460"/>
          <p:cNvSpPr txBox="1"/>
          <p:nvPr/>
        </p:nvSpPr>
        <p:spPr>
          <a:xfrm>
            <a:off x="17228219" y="33933654"/>
            <a:ext cx="2901756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IPHC Strasbourg</a:t>
            </a:r>
            <a:endParaRPr lang="de-DE" sz="2800" dirty="0"/>
          </a:p>
        </p:txBody>
      </p:sp>
      <p:pic>
        <p:nvPicPr>
          <p:cNvPr id="46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68579" y="41331023"/>
            <a:ext cx="4967107" cy="131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" name="Grafik 470" descr="Bild1.t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7503022" y="40990438"/>
            <a:ext cx="2686637" cy="1941063"/>
          </a:xfrm>
          <a:prstGeom prst="rect">
            <a:avLst/>
          </a:prstGeom>
        </p:spPr>
      </p:pic>
      <p:pic>
        <p:nvPicPr>
          <p:cNvPr id="233" name="Grafik 20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19252367" y="35085601"/>
            <a:ext cx="221534" cy="31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" name="Rechteck 233"/>
          <p:cNvSpPr/>
          <p:nvPr/>
        </p:nvSpPr>
        <p:spPr bwMode="auto">
          <a:xfrm>
            <a:off x="16004083" y="21980326"/>
            <a:ext cx="13177464" cy="734481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graphicFrame>
        <p:nvGraphicFramePr>
          <p:cNvPr id="174" name="Object 12"/>
          <p:cNvGraphicFramePr>
            <a:graphicFrameLocks noChangeAspect="1"/>
          </p:cNvGraphicFramePr>
          <p:nvPr/>
        </p:nvGraphicFramePr>
        <p:xfrm>
          <a:off x="15428019" y="21980326"/>
          <a:ext cx="10047287" cy="7761287"/>
        </p:xfrm>
        <a:graphic>
          <a:graphicData uri="http://schemas.openxmlformats.org/presentationml/2006/ole">
            <p:oleObj spid="_x0000_s1198" name="Graph" r:id="rId21" imgW="4023360" imgH="3108960" progId="Origin50.Graph">
              <p:embed/>
            </p:oleObj>
          </a:graphicData>
        </a:graphic>
      </p:graphicFrame>
      <p:sp>
        <p:nvSpPr>
          <p:cNvPr id="262" name="Rechteck 234"/>
          <p:cNvSpPr>
            <a:spLocks noChangeArrowheads="1"/>
          </p:cNvSpPr>
          <p:nvPr/>
        </p:nvSpPr>
        <p:spPr bwMode="auto">
          <a:xfrm>
            <a:off x="24264952" y="24716630"/>
            <a:ext cx="4894010" cy="550279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3200" dirty="0" smtClean="0">
                <a:solidFill>
                  <a:srgbClr val="000000"/>
                </a:solidFill>
              </a:rPr>
              <a:t>-70 % </a:t>
            </a:r>
            <a:r>
              <a:rPr lang="de-DE" sz="3200" dirty="0" err="1" smtClean="0">
                <a:solidFill>
                  <a:srgbClr val="000000"/>
                </a:solidFill>
              </a:rPr>
              <a:t>leakage</a:t>
            </a:r>
            <a:r>
              <a:rPr lang="de-DE" sz="3200" dirty="0" smtClean="0">
                <a:solidFill>
                  <a:srgbClr val="000000"/>
                </a:solidFill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</a:rPr>
              <a:t>current</a:t>
            </a:r>
            <a:endParaRPr lang="de-DE" sz="3200" dirty="0">
              <a:solidFill>
                <a:srgbClr val="000000"/>
              </a:solidFill>
            </a:endParaRPr>
          </a:p>
        </p:txBody>
      </p:sp>
      <p:sp>
        <p:nvSpPr>
          <p:cNvPr id="259" name="Rechteck 234"/>
          <p:cNvSpPr>
            <a:spLocks noChangeArrowheads="1"/>
          </p:cNvSpPr>
          <p:nvPr/>
        </p:nvSpPr>
        <p:spPr bwMode="auto">
          <a:xfrm>
            <a:off x="24278591" y="27622735"/>
            <a:ext cx="4894010" cy="550279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3200" dirty="0" err="1" smtClean="0">
                <a:solidFill>
                  <a:srgbClr val="000000"/>
                </a:solidFill>
              </a:rPr>
              <a:t>No</a:t>
            </a:r>
            <a:r>
              <a:rPr lang="de-DE" sz="3200" dirty="0" smtClean="0">
                <a:solidFill>
                  <a:srgbClr val="000000"/>
                </a:solidFill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</a:rPr>
              <a:t>reverse</a:t>
            </a:r>
            <a:r>
              <a:rPr lang="de-DE" sz="3200" dirty="0" smtClean="0">
                <a:solidFill>
                  <a:srgbClr val="000000"/>
                </a:solidFill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</a:rPr>
              <a:t>annealing</a:t>
            </a:r>
            <a:endParaRPr lang="de-DE" sz="3200" dirty="0">
              <a:solidFill>
                <a:srgbClr val="000000"/>
              </a:solidFill>
            </a:endParaRPr>
          </a:p>
        </p:txBody>
      </p:sp>
      <p:sp>
        <p:nvSpPr>
          <p:cNvPr id="458" name="Textfeld 457"/>
          <p:cNvSpPr txBox="1"/>
          <p:nvPr/>
        </p:nvSpPr>
        <p:spPr>
          <a:xfrm>
            <a:off x="24645044" y="22628398"/>
            <a:ext cx="1980000" cy="756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bg1"/>
                </a:solidFill>
              </a:rPr>
              <a:t>D.Doering</a:t>
            </a:r>
            <a:r>
              <a:rPr lang="de-DE" sz="1200" dirty="0" smtClean="0">
                <a:solidFill>
                  <a:schemeClr val="bg1"/>
                </a:solidFill>
              </a:rPr>
              <a:t> et al. </a:t>
            </a:r>
            <a:r>
              <a:rPr lang="de-DE" sz="1200" dirty="0" err="1" smtClean="0">
                <a:solidFill>
                  <a:schemeClr val="bg1"/>
                </a:solidFill>
              </a:rPr>
              <a:t>Annealing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studies</a:t>
            </a:r>
            <a:r>
              <a:rPr lang="de-DE" sz="1200" dirty="0" smtClean="0">
                <a:solidFill>
                  <a:schemeClr val="bg1"/>
                </a:solidFill>
              </a:rPr>
              <a:t> on X-</a:t>
            </a:r>
            <a:r>
              <a:rPr lang="de-DE" sz="1200" dirty="0" err="1" smtClean="0">
                <a:solidFill>
                  <a:schemeClr val="bg1"/>
                </a:solidFill>
              </a:rPr>
              <a:t>ray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and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neutron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irradiated</a:t>
            </a:r>
            <a:r>
              <a:rPr lang="de-DE" sz="1200" dirty="0" smtClean="0">
                <a:solidFill>
                  <a:schemeClr val="bg1"/>
                </a:solidFill>
              </a:rPr>
              <a:t> CMOS MAPS, NIM-A 2011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1203" name="Picture 179" descr="C:\Users\DENNIS~1\AppData\Local\Temp\Rar$DIa0.692\ihr_qr_code_ohne_logo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6625347" y="22628398"/>
            <a:ext cx="756000" cy="756000"/>
          </a:xfrm>
          <a:prstGeom prst="rect">
            <a:avLst/>
          </a:prstGeom>
          <a:noFill/>
        </p:spPr>
      </p:pic>
      <p:sp>
        <p:nvSpPr>
          <p:cNvPr id="235" name="Rechteck 234"/>
          <p:cNvSpPr/>
          <p:nvPr/>
        </p:nvSpPr>
        <p:spPr bwMode="auto">
          <a:xfrm>
            <a:off x="1386459" y="21980326"/>
            <a:ext cx="13897544" cy="820891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graphicFrame>
        <p:nvGraphicFramePr>
          <p:cNvPr id="1199" name="Object 175"/>
          <p:cNvGraphicFramePr>
            <a:graphicFrameLocks noChangeAspect="1"/>
          </p:cNvGraphicFramePr>
          <p:nvPr/>
        </p:nvGraphicFramePr>
        <p:xfrm>
          <a:off x="2720703" y="22340366"/>
          <a:ext cx="10369550" cy="7243763"/>
        </p:xfrm>
        <a:graphic>
          <a:graphicData uri="http://schemas.openxmlformats.org/presentationml/2006/ole">
            <p:oleObj spid="_x0000_s1199" name="Graph" r:id="rId23" imgW="4154760" imgH="2901600" progId="Origin50.Graph">
              <p:embed/>
            </p:oleObj>
          </a:graphicData>
        </a:graphic>
      </p:graphicFrame>
      <p:sp>
        <p:nvSpPr>
          <p:cNvPr id="296" name="Rechteck 234"/>
          <p:cNvSpPr>
            <a:spLocks noChangeArrowheads="1"/>
          </p:cNvSpPr>
          <p:nvPr/>
        </p:nvSpPr>
        <p:spPr bwMode="auto">
          <a:xfrm rot="2401222">
            <a:off x="12658537" y="27506841"/>
            <a:ext cx="3024336" cy="550279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3200" b="1" dirty="0" err="1" smtClean="0">
                <a:solidFill>
                  <a:srgbClr val="000000"/>
                </a:solidFill>
              </a:rPr>
              <a:t>Cooling</a:t>
            </a:r>
            <a:r>
              <a:rPr lang="de-DE" sz="3200" b="1" dirty="0" smtClean="0">
                <a:solidFill>
                  <a:srgbClr val="000000"/>
                </a:solidFill>
              </a:rPr>
              <a:t> </a:t>
            </a:r>
            <a:r>
              <a:rPr lang="de-DE" sz="3200" b="1" dirty="0" err="1" smtClean="0">
                <a:solidFill>
                  <a:srgbClr val="000000"/>
                </a:solidFill>
              </a:rPr>
              <a:t>helps</a:t>
            </a:r>
            <a:endParaRPr lang="de-DE" sz="3200" dirty="0">
              <a:solidFill>
                <a:srgbClr val="000000"/>
              </a:solidFill>
            </a:endParaRPr>
          </a:p>
        </p:txBody>
      </p:sp>
      <p:cxnSp>
        <p:nvCxnSpPr>
          <p:cNvPr id="297" name="Gerade Verbindung mit Pfeil 296"/>
          <p:cNvCxnSpPr>
            <a:stCxn id="296" idx="1"/>
          </p:cNvCxnSpPr>
          <p:nvPr/>
        </p:nvCxnSpPr>
        <p:spPr bwMode="auto">
          <a:xfrm flipH="1" flipV="1">
            <a:off x="9120738" y="24498518"/>
            <a:ext cx="3891924" cy="2311048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9" name="Gerade Verbindung mit Pfeil 298"/>
          <p:cNvCxnSpPr/>
          <p:nvPr/>
        </p:nvCxnSpPr>
        <p:spPr bwMode="auto">
          <a:xfrm>
            <a:off x="16076091" y="30621286"/>
            <a:ext cx="1712871" cy="1152128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7" name="Textfeld 456"/>
          <p:cNvSpPr txBox="1"/>
          <p:nvPr/>
        </p:nvSpPr>
        <p:spPr>
          <a:xfrm>
            <a:off x="11899627" y="24284582"/>
            <a:ext cx="2304000" cy="756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bg1"/>
                </a:solidFill>
              </a:rPr>
              <a:t>D.Doering</a:t>
            </a:r>
            <a:r>
              <a:rPr lang="de-DE" sz="1200" dirty="0" smtClean="0">
                <a:solidFill>
                  <a:schemeClr val="bg1"/>
                </a:solidFill>
              </a:rPr>
              <a:t> et al. Pixel </a:t>
            </a:r>
            <a:r>
              <a:rPr lang="de-DE" sz="1200" dirty="0" err="1" smtClean="0">
                <a:solidFill>
                  <a:schemeClr val="bg1"/>
                </a:solidFill>
              </a:rPr>
              <a:t>pitch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dependence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of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the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tolerance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of</a:t>
            </a:r>
            <a:r>
              <a:rPr lang="de-DE" sz="1200" dirty="0" smtClean="0">
                <a:solidFill>
                  <a:schemeClr val="bg1"/>
                </a:solidFill>
              </a:rPr>
              <a:t> CMOS MAPS </a:t>
            </a:r>
            <a:r>
              <a:rPr lang="de-DE" sz="1200" dirty="0" err="1" smtClean="0">
                <a:solidFill>
                  <a:schemeClr val="bg1"/>
                </a:solidFill>
              </a:rPr>
              <a:t>to</a:t>
            </a:r>
            <a:r>
              <a:rPr lang="de-DE" sz="1200" dirty="0" smtClean="0">
                <a:solidFill>
                  <a:schemeClr val="bg1"/>
                </a:solidFill>
              </a:rPr>
              <a:t> non-</a:t>
            </a:r>
            <a:r>
              <a:rPr lang="de-DE" sz="1200" dirty="0" err="1" smtClean="0">
                <a:solidFill>
                  <a:schemeClr val="bg1"/>
                </a:solidFill>
              </a:rPr>
              <a:t>ionizing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radiation</a:t>
            </a:r>
            <a:r>
              <a:rPr lang="de-DE" sz="1200" dirty="0" smtClean="0">
                <a:solidFill>
                  <a:schemeClr val="bg1"/>
                </a:solidFill>
              </a:rPr>
              <a:t>, NIM-A 2013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1202" name="Picture 178" descr="C:\Users\DENNIS~1\AppData\Local\Temp\Rar$DIa0.907\ihr_qr_code_ohne_logo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4203883" y="24284582"/>
            <a:ext cx="756000" cy="756000"/>
          </a:xfrm>
          <a:prstGeom prst="rect">
            <a:avLst/>
          </a:prstGeom>
          <a:noFill/>
        </p:spPr>
      </p:pic>
      <p:cxnSp>
        <p:nvCxnSpPr>
          <p:cNvPr id="231" name="Gerade Verbindung 230"/>
          <p:cNvCxnSpPr>
            <a:endCxn id="296" idx="3"/>
          </p:cNvCxnSpPr>
          <p:nvPr/>
        </p:nvCxnSpPr>
        <p:spPr bwMode="auto">
          <a:xfrm flipH="1" flipV="1">
            <a:off x="15328747" y="28754395"/>
            <a:ext cx="747345" cy="1876913"/>
          </a:xfrm>
          <a:prstGeom prst="line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Rechteck 234"/>
          <p:cNvSpPr>
            <a:spLocks noChangeArrowheads="1"/>
          </p:cNvSpPr>
          <p:nvPr/>
        </p:nvSpPr>
        <p:spPr bwMode="auto">
          <a:xfrm>
            <a:off x="1386459" y="29624596"/>
            <a:ext cx="13897544" cy="564642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3300" b="1" dirty="0" err="1" smtClean="0">
                <a:solidFill>
                  <a:srgbClr val="000000"/>
                </a:solidFill>
              </a:rPr>
              <a:t>Improved</a:t>
            </a:r>
            <a:r>
              <a:rPr lang="de-DE" sz="3300" b="1" dirty="0" smtClean="0">
                <a:solidFill>
                  <a:srgbClr val="000000"/>
                </a:solidFill>
              </a:rPr>
              <a:t> non-</a:t>
            </a:r>
            <a:r>
              <a:rPr lang="de-DE" sz="3300" b="1" dirty="0" err="1" smtClean="0">
                <a:solidFill>
                  <a:srgbClr val="000000"/>
                </a:solidFill>
              </a:rPr>
              <a:t>ionizing</a:t>
            </a:r>
            <a:r>
              <a:rPr lang="de-DE" sz="3300" b="1" dirty="0" smtClean="0">
                <a:solidFill>
                  <a:srgbClr val="000000"/>
                </a:solidFill>
              </a:rPr>
              <a:t> rad. </a:t>
            </a:r>
            <a:r>
              <a:rPr lang="de-DE" sz="3300" b="1" dirty="0" err="1" smtClean="0">
                <a:solidFill>
                  <a:srgbClr val="000000"/>
                </a:solidFill>
              </a:rPr>
              <a:t>tol</a:t>
            </a:r>
            <a:r>
              <a:rPr lang="de-DE" sz="3300" b="1" dirty="0" smtClean="0">
                <a:solidFill>
                  <a:srgbClr val="000000"/>
                </a:solidFill>
              </a:rPr>
              <a:t>.: High-</a:t>
            </a:r>
            <a:r>
              <a:rPr lang="de-DE" sz="3300" b="1" dirty="0" err="1" smtClean="0">
                <a:solidFill>
                  <a:srgbClr val="000000"/>
                </a:solidFill>
              </a:rPr>
              <a:t>resistivity</a:t>
            </a:r>
            <a:r>
              <a:rPr lang="de-DE" sz="3300" b="1" dirty="0" smtClean="0">
                <a:solidFill>
                  <a:srgbClr val="000000"/>
                </a:solidFill>
              </a:rPr>
              <a:t> </a:t>
            </a:r>
            <a:r>
              <a:rPr lang="de-DE" sz="3300" b="1" dirty="0" err="1" smtClean="0">
                <a:solidFill>
                  <a:srgbClr val="000000"/>
                </a:solidFill>
              </a:rPr>
              <a:t>and</a:t>
            </a:r>
            <a:r>
              <a:rPr lang="de-DE" sz="3300" b="1" dirty="0" smtClean="0">
                <a:solidFill>
                  <a:srgbClr val="000000"/>
                </a:solidFill>
              </a:rPr>
              <a:t>/</a:t>
            </a:r>
            <a:r>
              <a:rPr lang="de-DE" sz="3300" b="1" dirty="0" err="1" smtClean="0">
                <a:solidFill>
                  <a:srgbClr val="000000"/>
                </a:solidFill>
              </a:rPr>
              <a:t>or</a:t>
            </a:r>
            <a:r>
              <a:rPr lang="de-DE" sz="3300" b="1" dirty="0" smtClean="0">
                <a:solidFill>
                  <a:srgbClr val="000000"/>
                </a:solidFill>
              </a:rPr>
              <a:t> </a:t>
            </a:r>
            <a:r>
              <a:rPr lang="de-DE" sz="3300" b="1" dirty="0" err="1" smtClean="0">
                <a:solidFill>
                  <a:srgbClr val="000000"/>
                </a:solidFill>
              </a:rPr>
              <a:t>smaller</a:t>
            </a:r>
            <a:r>
              <a:rPr lang="de-DE" sz="3300" b="1" dirty="0" smtClean="0">
                <a:solidFill>
                  <a:srgbClr val="000000"/>
                </a:solidFill>
              </a:rPr>
              <a:t> </a:t>
            </a:r>
            <a:r>
              <a:rPr lang="de-DE" sz="3300" b="1" dirty="0" err="1" smtClean="0">
                <a:solidFill>
                  <a:srgbClr val="000000"/>
                </a:solidFill>
              </a:rPr>
              <a:t>pitch</a:t>
            </a:r>
            <a:endParaRPr lang="de-DE" sz="3300" b="1" dirty="0">
              <a:solidFill>
                <a:srgbClr val="000000"/>
              </a:solidFill>
            </a:endParaRPr>
          </a:p>
        </p:txBody>
      </p:sp>
      <p:sp>
        <p:nvSpPr>
          <p:cNvPr id="236" name="Rechteck 235"/>
          <p:cNvSpPr/>
          <p:nvPr/>
        </p:nvSpPr>
        <p:spPr bwMode="auto">
          <a:xfrm>
            <a:off x="1386459" y="30621286"/>
            <a:ext cx="13897544" cy="763284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graphicFrame>
        <p:nvGraphicFramePr>
          <p:cNvPr id="1200" name="Object 176"/>
          <p:cNvGraphicFramePr>
            <a:graphicFrameLocks noChangeAspect="1"/>
          </p:cNvGraphicFramePr>
          <p:nvPr/>
        </p:nvGraphicFramePr>
        <p:xfrm>
          <a:off x="10027419" y="33956350"/>
          <a:ext cx="5062377" cy="3554402"/>
        </p:xfrm>
        <a:graphic>
          <a:graphicData uri="http://schemas.openxmlformats.org/presentationml/2006/ole">
            <p:oleObj spid="_x0000_s1200" name="Graph" r:id="rId25" imgW="4132440" imgH="2901600" progId="Origin50.Graph">
              <p:embed/>
            </p:oleObj>
          </a:graphicData>
        </a:graphic>
      </p:graphicFrame>
      <p:graphicFrame>
        <p:nvGraphicFramePr>
          <p:cNvPr id="1196" name="Object 172"/>
          <p:cNvGraphicFramePr>
            <a:graphicFrameLocks noChangeAspect="1"/>
          </p:cNvGraphicFramePr>
          <p:nvPr/>
        </p:nvGraphicFramePr>
        <p:xfrm>
          <a:off x="954411" y="31076030"/>
          <a:ext cx="10379075" cy="7250112"/>
        </p:xfrm>
        <a:graphic>
          <a:graphicData uri="http://schemas.openxmlformats.org/presentationml/2006/ole">
            <p:oleObj spid="_x0000_s1196" name="Graph" r:id="rId26" imgW="4154400" imgH="2901600" progId="Origin50.Graph">
              <p:embed/>
            </p:oleObj>
          </a:graphicData>
        </a:graphic>
      </p:graphicFrame>
      <p:sp>
        <p:nvSpPr>
          <p:cNvPr id="273" name="Textfeld 272"/>
          <p:cNvSpPr txBox="1"/>
          <p:nvPr/>
        </p:nvSpPr>
        <p:spPr>
          <a:xfrm>
            <a:off x="11467579" y="32660206"/>
            <a:ext cx="3456384" cy="11228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High </a:t>
            </a:r>
            <a:r>
              <a:rPr lang="de-DE" dirty="0" err="1" smtClean="0"/>
              <a:t>initial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, </a:t>
            </a:r>
            <a:r>
              <a:rPr lang="de-DE" dirty="0" err="1" smtClean="0"/>
              <a:t>maybe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not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transistor</a:t>
            </a:r>
            <a:r>
              <a:rPr lang="de-DE" dirty="0" smtClean="0"/>
              <a:t> </a:t>
            </a:r>
            <a:r>
              <a:rPr lang="de-DE" dirty="0" err="1" smtClean="0"/>
              <a:t>layout</a:t>
            </a:r>
            <a:endParaRPr lang="de-DE" dirty="0"/>
          </a:p>
        </p:txBody>
      </p:sp>
      <p:cxnSp>
        <p:nvCxnSpPr>
          <p:cNvPr id="238" name="Gerade Verbindung mit Pfeil 237"/>
          <p:cNvCxnSpPr/>
          <p:nvPr/>
        </p:nvCxnSpPr>
        <p:spPr bwMode="auto">
          <a:xfrm flipH="1">
            <a:off x="11107539" y="33789638"/>
            <a:ext cx="360040" cy="108012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6" name="Rectangle 15"/>
          <p:cNvSpPr>
            <a:spLocks noChangeArrowheads="1"/>
          </p:cNvSpPr>
          <p:nvPr/>
        </p:nvSpPr>
        <p:spPr bwMode="auto">
          <a:xfrm>
            <a:off x="1602483" y="30765302"/>
            <a:ext cx="11377264" cy="115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4800" b="1" dirty="0" smtClean="0">
                <a:latin typeface="Calibri" pitchFamily="34" charset="0"/>
              </a:rPr>
              <a:t>Tolerance to ionizing radiation</a:t>
            </a:r>
            <a:endParaRPr lang="en-US" sz="4800" b="1" dirty="0">
              <a:latin typeface="Calibri" pitchFamily="34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3600" b="1" dirty="0">
                <a:latin typeface="Calibri" pitchFamily="34" charset="0"/>
              </a:rPr>
              <a:t>   </a:t>
            </a:r>
          </a:p>
        </p:txBody>
      </p:sp>
      <p:sp>
        <p:nvSpPr>
          <p:cNvPr id="1045" name="Rectangle 15"/>
          <p:cNvSpPr>
            <a:spLocks noChangeArrowheads="1"/>
          </p:cNvSpPr>
          <p:nvPr/>
        </p:nvSpPr>
        <p:spPr bwMode="auto">
          <a:xfrm>
            <a:off x="1674491" y="22124342"/>
            <a:ext cx="9937104" cy="9357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4800" b="1" dirty="0" smtClean="0">
                <a:latin typeface="Calibri" pitchFamily="34" charset="0"/>
              </a:rPr>
              <a:t>Tolerance to non-ionizing radiation 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77" name="Rectangle 15"/>
          <p:cNvSpPr>
            <a:spLocks noChangeArrowheads="1"/>
          </p:cNvSpPr>
          <p:nvPr/>
        </p:nvSpPr>
        <p:spPr bwMode="auto">
          <a:xfrm>
            <a:off x="16580147" y="22124342"/>
            <a:ext cx="5184576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sz="4800" b="1" dirty="0" smtClean="0">
                <a:latin typeface="Calibri" pitchFamily="34" charset="0"/>
              </a:rPr>
              <a:t>Thermal annealing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25" name="Rechteck 234"/>
          <p:cNvSpPr>
            <a:spLocks noChangeArrowheads="1"/>
          </p:cNvSpPr>
          <p:nvPr/>
        </p:nvSpPr>
        <p:spPr bwMode="auto">
          <a:xfrm>
            <a:off x="2898627" y="36105316"/>
            <a:ext cx="6768752" cy="564642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3300" b="1" dirty="0" err="1" smtClean="0">
                <a:solidFill>
                  <a:srgbClr val="000000"/>
                </a:solidFill>
              </a:rPr>
              <a:t>Sufficient</a:t>
            </a:r>
            <a:r>
              <a:rPr lang="de-DE" sz="3300" b="1" dirty="0" smtClean="0">
                <a:solidFill>
                  <a:srgbClr val="000000"/>
                </a:solidFill>
              </a:rPr>
              <a:t> S/N </a:t>
            </a:r>
            <a:r>
              <a:rPr lang="de-DE" sz="3300" b="1" dirty="0" err="1" smtClean="0">
                <a:solidFill>
                  <a:srgbClr val="000000"/>
                </a:solidFill>
              </a:rPr>
              <a:t>even</a:t>
            </a:r>
            <a:r>
              <a:rPr lang="de-DE" sz="3300" b="1" dirty="0" smtClean="0">
                <a:solidFill>
                  <a:srgbClr val="000000"/>
                </a:solidFill>
              </a:rPr>
              <a:t> after 10 </a:t>
            </a:r>
            <a:r>
              <a:rPr lang="de-DE" sz="3300" b="1" dirty="0" err="1" smtClean="0">
                <a:solidFill>
                  <a:srgbClr val="000000"/>
                </a:solidFill>
              </a:rPr>
              <a:t>Mrad</a:t>
            </a:r>
            <a:endParaRPr lang="de-DE" sz="33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\usepackage{amssymb}&#10;&#10;\pagestyle{empty}&#10;\begin{document}&#10;&#10;$\lesssim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\usepackage{amssymb}&#10;&#10;\pagestyle{empty}&#10;\begin{document}&#10;&#10;$\lesssim$&#10;&#10;&#10;\end{document}"/>
  <p:tag name="IGUANATEXSIZE" val="20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Benutzerdefiniert</PresentationFormat>
  <Paragraphs>118</Paragraphs>
  <Slides>1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Standarddesign</vt:lpstr>
      <vt:lpstr>Graph</vt:lpstr>
      <vt:lpstr>Folie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DeusDeorum</dc:creator>
  <cp:lastModifiedBy>Dennis Doering</cp:lastModifiedBy>
  <cp:revision>1946</cp:revision>
  <cp:lastPrinted>1601-01-01T00:00:00Z</cp:lastPrinted>
  <dcterms:created xsi:type="dcterms:W3CDTF">1601-01-01T00:00:00Z</dcterms:created>
  <dcterms:modified xsi:type="dcterms:W3CDTF">2013-08-19T09:16:23Z</dcterms:modified>
</cp:coreProperties>
</file>