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84" r:id="rId2"/>
    <p:sldId id="625" r:id="rId3"/>
    <p:sldId id="626" r:id="rId4"/>
    <p:sldId id="627" r:id="rId5"/>
    <p:sldId id="628" r:id="rId6"/>
    <p:sldId id="629" r:id="rId7"/>
    <p:sldId id="622" r:id="rId8"/>
    <p:sldId id="630" r:id="rId9"/>
    <p:sldId id="632" r:id="rId10"/>
    <p:sldId id="633" r:id="rId11"/>
    <p:sldId id="635" r:id="rId12"/>
    <p:sldId id="636" r:id="rId13"/>
    <p:sldId id="638" r:id="rId14"/>
    <p:sldId id="639" r:id="rId15"/>
    <p:sldId id="637" r:id="rId16"/>
    <p:sldId id="640" r:id="rId17"/>
    <p:sldId id="655" r:id="rId18"/>
    <p:sldId id="657" r:id="rId19"/>
    <p:sldId id="641" r:id="rId20"/>
    <p:sldId id="658" r:id="rId21"/>
    <p:sldId id="643" r:id="rId22"/>
    <p:sldId id="644" r:id="rId23"/>
    <p:sldId id="645" r:id="rId24"/>
    <p:sldId id="646" r:id="rId25"/>
    <p:sldId id="647" r:id="rId26"/>
    <p:sldId id="648" r:id="rId27"/>
    <p:sldId id="649" r:id="rId28"/>
    <p:sldId id="650" r:id="rId29"/>
    <p:sldId id="651" r:id="rId30"/>
    <p:sldId id="652" r:id="rId31"/>
    <p:sldId id="656" r:id="rId32"/>
    <p:sldId id="653" r:id="rId33"/>
    <p:sldId id="654" r:id="rId34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6600"/>
    <a:srgbClr val="FF0000"/>
    <a:srgbClr val="339933"/>
    <a:srgbClr val="006600"/>
    <a:srgbClr val="339966"/>
    <a:srgbClr val="00CC66"/>
    <a:srgbClr val="CC0000"/>
    <a:srgbClr val="0033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2" autoAdjust="0"/>
    <p:restoredTop sz="94410" autoAdjust="0"/>
  </p:normalViewPr>
  <p:slideViewPr>
    <p:cSldViewPr>
      <p:cViewPr varScale="1">
        <p:scale>
          <a:sx n="95" d="100"/>
          <a:sy n="95" d="100"/>
        </p:scale>
        <p:origin x="-3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621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566738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6" tIns="46984" rIns="95646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3673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40 min (including questions) = 32 slides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‹#›</a:t>
            </a:fld>
            <a:endParaRPr lang="en-US" sz="1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216775" y="64008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 txBox="1">
            <a:spLocks noChangeArrowheads="1"/>
          </p:cNvSpPr>
          <p:nvPr userDrawn="1"/>
        </p:nvSpPr>
        <p:spPr bwMode="auto">
          <a:xfrm>
            <a:off x="76200" y="64770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r"/>
              </a:tabLs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/>
              <a:t>Wolfram Fischer</a:t>
            </a:r>
            <a:endParaRPr lang="en-US" sz="140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6" Type="http://schemas.openxmlformats.org/officeDocument/2006/relationships/image" Target="../media/image20.gi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2.emf"/><Relationship Id="rId7" Type="http://schemas.openxmlformats.org/officeDocument/2006/relationships/image" Target="../media/image23.tif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oleObject" Target="../embeddings/oleObject5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25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26.e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oleObject" Target="../embeddings/oleObject9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3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6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tiff"/><Relationship Id="rId3" Type="http://schemas.openxmlformats.org/officeDocument/2006/relationships/image" Target="../media/image44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tiff"/><Relationship Id="rId3" Type="http://schemas.openxmlformats.org/officeDocument/2006/relationships/image" Target="../media/image4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Relationship Id="rId3" Type="http://schemas.openxmlformats.org/officeDocument/2006/relationships/image" Target="../media/image51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Relationship Id="rId3" Type="http://schemas.openxmlformats.org/officeDocument/2006/relationships/image" Target="../media/image5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4" Type="http://schemas.openxmlformats.org/officeDocument/2006/relationships/image" Target="../media/image61.tiff"/><Relationship Id="rId5" Type="http://schemas.openxmlformats.org/officeDocument/2006/relationships/image" Target="../media/image62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gif"/><Relationship Id="rId3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046"/>
            <a:ext cx="7401035" cy="3882754"/>
          </a:xfrm>
          <a:prstGeom prst="rect">
            <a:avLst/>
          </a:prstGeom>
        </p:spPr>
      </p:pic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4215190"/>
            <a:ext cx="9144000" cy="2667000"/>
          </a:xfrm>
          <a:solidFill>
            <a:schemeClr val="accent2"/>
          </a:solidFill>
        </p:spPr>
        <p:txBody>
          <a:bodyPr/>
          <a:lstStyle/>
          <a:p>
            <a:pPr algn="l"/>
            <a:r>
              <a:rPr lang="en-US" sz="600" dirty="0" smtClean="0"/>
              <a:t/>
            </a:r>
            <a:br>
              <a:rPr lang="en-US" sz="600" dirty="0" smtClean="0"/>
            </a:br>
            <a:r>
              <a:rPr lang="en-US" sz="3200" dirty="0" smtClean="0">
                <a:solidFill>
                  <a:schemeClr val="bg1"/>
                </a:solidFill>
              </a:rPr>
              <a:t>Beam dynamics in accelerators: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nonlinear dynamics and experiments</a:t>
            </a: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Wolfram Fischer, BNL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/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1</a:t>
            </a:r>
            <a:r>
              <a:rPr lang="en-US" sz="1800" baseline="30000" dirty="0" smtClean="0">
                <a:solidFill>
                  <a:schemeClr val="bg1"/>
                </a:solidFill>
              </a:rPr>
              <a:t>st</a:t>
            </a:r>
            <a:r>
              <a:rPr lang="en-US" sz="1800" dirty="0" smtClean="0">
                <a:solidFill>
                  <a:schemeClr val="bg1"/>
                </a:solidFill>
              </a:rPr>
              <a:t> XBEAM-XRING Workshop – Beam Dynamics meets Magnets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2-4 December 2013, Darmstadt </a:t>
            </a:r>
            <a:endParaRPr lang="en-US" sz="8800" b="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86200" y="1346200"/>
            <a:ext cx="8255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6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10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The dynamic aperture</a:t>
            </a:r>
            <a:endParaRPr lang="en-US" dirty="0"/>
          </a:p>
        </p:txBody>
      </p:sp>
      <p:pic>
        <p:nvPicPr>
          <p:cNvPr id="4" name="Picture 3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312"/>
            <a:ext cx="9144000" cy="5164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971800"/>
            <a:ext cx="1695747" cy="175432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DA range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DA depends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on time scale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of interest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" y="6425950"/>
            <a:ext cx="50405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Frank Schmidt, Ph.D. Thesis </a:t>
            </a:r>
            <a:r>
              <a:rPr lang="en-US" sz="1800" dirty="0" smtClean="0"/>
              <a:t>(March 1988)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9906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9144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1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11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Tune modulation phase diagram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63714"/>
            <a:ext cx="8405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Dynamic aperture also affected by time-dependent machine parameters,</a:t>
            </a:r>
          </a:p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e.g. tune modulation from 50/60 Hz power supply harmonics</a:t>
            </a:r>
          </a:p>
        </p:txBody>
      </p:sp>
      <p:pic>
        <p:nvPicPr>
          <p:cNvPr id="5" name="Picture 4" descr="nl7_qm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08411"/>
            <a:ext cx="5911955" cy="4282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412468"/>
            <a:ext cx="45648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T. Satogata et al., PRL 68, pp. 1838 (1992) 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256244"/>
              </p:ext>
            </p:extLst>
          </p:nvPr>
        </p:nvGraphicFramePr>
        <p:xfrm>
          <a:off x="6095626" y="1568450"/>
          <a:ext cx="2743574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5626" y="1568450"/>
                        <a:ext cx="2743574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24600" y="2133600"/>
            <a:ext cx="2550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Resonance island 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with tune modulation</a:t>
            </a:r>
          </a:p>
        </p:txBody>
      </p:sp>
      <p:pic>
        <p:nvPicPr>
          <p:cNvPr id="9" name="Picture 8" descr="chap3_0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194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4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12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Field description – circular multipoles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363228"/>
              </p:ext>
            </p:extLst>
          </p:nvPr>
        </p:nvGraphicFramePr>
        <p:xfrm>
          <a:off x="381000" y="914400"/>
          <a:ext cx="485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8" name="Equation" r:id="rId3" imgW="2425700" imgH="457200" progId="Equation.3">
                  <p:embed/>
                </p:oleObj>
              </mc:Choice>
              <mc:Fallback>
                <p:oleObj name="Equation" r:id="rId3" imgW="2425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914400"/>
                        <a:ext cx="4851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980962"/>
            <a:ext cx="48334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US" sz="2000" dirty="0" smtClean="0">
                <a:solidFill>
                  <a:srgbClr val="0000FF"/>
                </a:solidFill>
              </a:rPr>
              <a:t> magnetic field at reference radius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b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en-US" sz="2000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</a:rPr>
              <a:t>with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US" sz="2000" dirty="0" smtClean="0">
                <a:solidFill>
                  <a:srgbClr val="0000FF"/>
                </a:solidFill>
              </a:rPr>
              <a:t> ≈ 2/3 or beam pipe radius</a:t>
            </a:r>
            <a:endParaRPr lang="en-US" sz="2000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US" sz="2000" dirty="0" smtClean="0">
                <a:solidFill>
                  <a:srgbClr val="0000FF"/>
                </a:solidFill>
              </a:rPr>
              <a:t> dipole,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 quadrupole, …,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US" sz="2000" dirty="0" smtClean="0">
                <a:solidFill>
                  <a:srgbClr val="0000FF"/>
                </a:solidFill>
              </a:rPr>
              <a:t> vertical dipole,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 skew quadrupole, …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 err="1" smtClean="0">
                <a:solidFill>
                  <a:srgbClr val="0000FF"/>
                </a:solidFill>
              </a:rPr>
              <a:t>,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solidFill>
                  <a:srgbClr val="0000FF"/>
                </a:solidFill>
              </a:rPr>
              <a:t> usually given in units of 10</a:t>
            </a:r>
            <a:r>
              <a:rPr lang="en-US" sz="2000" baseline="30000" dirty="0" smtClean="0">
                <a:solidFill>
                  <a:srgbClr val="0000FF"/>
                </a:solidFill>
              </a:rPr>
              <a:t>-</a:t>
            </a:r>
            <a:r>
              <a:rPr lang="en-US" sz="2000" baseline="30000" dirty="0" smtClean="0">
                <a:solidFill>
                  <a:srgbClr val="0000FF"/>
                </a:solidFill>
              </a:rPr>
              <a:t>4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of </a:t>
            </a:r>
            <a:r>
              <a: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endParaRPr 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5319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Now standard notation, previously US also used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1800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lang="en-US" sz="1800" dirty="0" smtClean="0">
                <a:solidFill>
                  <a:srgbClr val="0000FF"/>
                </a:solidFill>
              </a:rPr>
              <a:t> for dipole dipole etc. and different sign for </a:t>
            </a:r>
            <a:r>
              <a:rPr lang="en-US" sz="1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1800" i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endParaRPr lang="en-US" sz="18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65739"/>
              </p:ext>
            </p:extLst>
          </p:nvPr>
        </p:nvGraphicFramePr>
        <p:xfrm>
          <a:off x="457200" y="4530665"/>
          <a:ext cx="4495800" cy="171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9" name="Equation" r:id="rId5" imgW="2692400" imgH="1028700" progId="Equation.3">
                  <p:embed/>
                </p:oleObj>
              </mc:Choice>
              <mc:Fallback>
                <p:oleObj name="Equation" r:id="rId5" imgW="2692400" imgH="1028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4530665"/>
                        <a:ext cx="4495800" cy="1717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863868" y="609600"/>
            <a:ext cx="3127732" cy="3200400"/>
            <a:chOff x="5863868" y="609600"/>
            <a:chExt cx="3127732" cy="3200400"/>
          </a:xfrm>
        </p:grpSpPr>
        <p:grpSp>
          <p:nvGrpSpPr>
            <p:cNvPr id="9" name="Group 8"/>
            <p:cNvGrpSpPr/>
            <p:nvPr/>
          </p:nvGrpSpPr>
          <p:grpSpPr>
            <a:xfrm>
              <a:off x="5863868" y="609600"/>
              <a:ext cx="3127732" cy="3200400"/>
              <a:chOff x="5867400" y="609600"/>
              <a:chExt cx="3127732" cy="3200400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5867400" y="2362200"/>
                <a:ext cx="29718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7315200" y="762000"/>
                <a:ext cx="0" cy="304800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3" name="Oval 12"/>
              <p:cNvSpPr/>
              <p:nvPr/>
            </p:nvSpPr>
            <p:spPr>
              <a:xfrm>
                <a:off x="6400800" y="1422400"/>
                <a:ext cx="1828800" cy="1828800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10400" y="609600"/>
                <a:ext cx="3914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i="1" dirty="0" smtClean="0">
                    <a:latin typeface="Times New Roman"/>
                    <a:cs typeface="Times New Roman"/>
                  </a:rPr>
                  <a:t>y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610600" y="2369748"/>
                <a:ext cx="3845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i="1" dirty="0" smtClean="0">
                    <a:latin typeface="Times New Roman"/>
                    <a:cs typeface="Times New Roman"/>
                  </a:rPr>
                  <a:t>x</a:t>
                </a:r>
              </a:p>
            </p:txBody>
          </p:sp>
          <p:sp>
            <p:nvSpPr>
              <p:cNvPr id="16" name="Arc 15"/>
              <p:cNvSpPr/>
              <p:nvPr/>
            </p:nvSpPr>
            <p:spPr bwMode="auto">
              <a:xfrm>
                <a:off x="7315200" y="1993900"/>
                <a:ext cx="482600" cy="762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042681" y="1070694"/>
                <a:ext cx="2579359" cy="2578608"/>
              </a:xfrm>
              <a:prstGeom prst="ellipse">
                <a:avLst/>
              </a:prstGeom>
              <a:ln w="15875"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490794" y="1492190"/>
                <a:ext cx="3705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i="1" dirty="0" smtClean="0">
                    <a:latin typeface="Times New Roman"/>
                    <a:cs typeface="Times New Roman"/>
                  </a:rPr>
                  <a:t>r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378700" y="2006600"/>
              <a:ext cx="382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smtClean="0">
                  <a:latin typeface="Symbol" charset="2"/>
                  <a:cs typeface="Symbol" charset="2"/>
                </a:rPr>
                <a:t>q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15200" y="1600200"/>
            <a:ext cx="1225706" cy="2023074"/>
            <a:chOff x="7315200" y="1600200"/>
            <a:chExt cx="1225706" cy="2023074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7315200" y="1600200"/>
              <a:ext cx="533400" cy="76200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8141012" y="3223164"/>
              <a:ext cx="3998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smtClean="0">
                  <a:latin typeface="Times New Roman"/>
                  <a:cs typeface="Times New Roman"/>
                </a:rPr>
                <a:t>r</a:t>
              </a:r>
              <a:r>
                <a:rPr lang="en-US" sz="2000" baseline="-25000" dirty="0" smtClean="0">
                  <a:latin typeface="Times New Roman"/>
                  <a:cs typeface="Times New Roman"/>
                </a:rPr>
                <a:t>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76800" y="4306685"/>
            <a:ext cx="4292600" cy="2489760"/>
            <a:chOff x="4876800" y="4306685"/>
            <a:chExt cx="4292600" cy="2489760"/>
          </a:xfrm>
        </p:grpSpPr>
        <p:pic>
          <p:nvPicPr>
            <p:cNvPr id="23" name="Picture 22" descr="Untitled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306685"/>
              <a:ext cx="4114800" cy="247511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661734" y="6150114"/>
              <a:ext cx="35076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 smtClean="0">
                  <a:solidFill>
                    <a:srgbClr val="0000FF"/>
                  </a:solidFill>
                </a:rPr>
                <a:t>Multipoles can be measured</a:t>
              </a:r>
              <a:br>
                <a:rPr lang="en-US" sz="1800" dirty="0" smtClean="0">
                  <a:solidFill>
                    <a:srgbClr val="0000FF"/>
                  </a:solidFill>
                </a:rPr>
              </a:br>
              <a:r>
                <a:rPr lang="en-US" sz="1800" dirty="0" smtClean="0">
                  <a:solidFill>
                    <a:srgbClr val="0000FF"/>
                  </a:solidFill>
                </a:rPr>
                <a:t>with rotating coils or hall probes.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8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13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" y="632364"/>
            <a:ext cx="8971226" cy="6225636"/>
            <a:chOff x="76200" y="632364"/>
            <a:chExt cx="8971226" cy="6225636"/>
          </a:xfrm>
        </p:grpSpPr>
        <p:sp>
          <p:nvSpPr>
            <p:cNvPr id="4" name="TextBox 3"/>
            <p:cNvSpPr txBox="1"/>
            <p:nvPr/>
          </p:nvSpPr>
          <p:spPr>
            <a:xfrm>
              <a:off x="76200" y="6273224"/>
              <a:ext cx="8971226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P. Schnizer et al., IEEE Transactions on Applied Superconductivity, Vol. 18, No. 2, pp. 1605-1608 </a:t>
              </a:r>
              <a:br>
                <a:rPr lang="en-US" sz="1600" dirty="0" smtClean="0"/>
              </a:br>
              <a:r>
                <a:rPr lang="en-US" sz="1600" dirty="0" smtClean="0"/>
                <a:t>(2008). P. Schnizer et al., EPAC’08, pp. 1703-1705 (2008).</a:t>
              </a:r>
              <a:endParaRPr lang="en-US" sz="2800" dirty="0" smtClean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800" y="632364"/>
              <a:ext cx="77688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chemeClr val="accent2"/>
                  </a:solidFill>
                </a:rPr>
                <a:t>Used if elliptical beam pipe must be filled with beam, e.g. SIS100.</a:t>
              </a:r>
            </a:p>
          </p:txBody>
        </p:sp>
        <p:pic>
          <p:nvPicPr>
            <p:cNvPr id="6" name="Picture 5" descr="Untitled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2992283"/>
              <a:ext cx="4267200" cy="3332317"/>
            </a:xfrm>
            <a:prstGeom prst="rect">
              <a:avLst/>
            </a:prstGeom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2472235"/>
                </p:ext>
              </p:extLst>
            </p:nvPr>
          </p:nvGraphicFramePr>
          <p:xfrm>
            <a:off x="5005388" y="1143000"/>
            <a:ext cx="3681412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86" name="Equation" r:id="rId4" imgW="2120900" imgH="444500" progId="Equation.3">
                    <p:embed/>
                  </p:oleObj>
                </mc:Choice>
                <mc:Fallback>
                  <p:oleObj name="Equation" r:id="rId4" imgW="2120900" imgH="444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005388" y="1143000"/>
                          <a:ext cx="3681412" cy="771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76200" y="1066800"/>
              <a:ext cx="2562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 coordinates: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0952687"/>
                </p:ext>
              </p:extLst>
            </p:nvPr>
          </p:nvGraphicFramePr>
          <p:xfrm>
            <a:off x="2743200" y="1138238"/>
            <a:ext cx="1689171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87" name="Equation" r:id="rId6" imgW="889000" imgH="203200" progId="Equation.3">
                    <p:embed/>
                  </p:oleObj>
                </mc:Choice>
                <mc:Fallback>
                  <p:oleObj name="Equation" r:id="rId6" imgW="889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43200" y="1138238"/>
                          <a:ext cx="1689171" cy="385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7257665"/>
                </p:ext>
              </p:extLst>
            </p:nvPr>
          </p:nvGraphicFramePr>
          <p:xfrm>
            <a:off x="228600" y="1905000"/>
            <a:ext cx="7239000" cy="851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88" name="Equation" r:id="rId8" imgW="3886200" imgH="457200" progId="Equation.3">
                    <p:embed/>
                  </p:oleObj>
                </mc:Choice>
                <mc:Fallback>
                  <p:oleObj name="Equation" r:id="rId8" imgW="38862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28600" y="1905000"/>
                          <a:ext cx="7239000" cy="8516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152400" y="4495800"/>
              <a:ext cx="5389449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h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0</a:t>
              </a:r>
              <a:r>
                <a:rPr lang="en-US" sz="2000" dirty="0" smtClean="0">
                  <a:solidFill>
                    <a:srgbClr val="0000FF"/>
                  </a:solidFill>
                </a:rPr>
                <a:t> reference ellipse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/>
              </a:r>
              <a:br>
                <a:rPr lang="en-US" sz="2000" baseline="-25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</a:br>
              <a:endPara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endParaRPr>
            </a:p>
            <a:p>
              <a:r>
                <a:rPr lang="en-US" sz="2000" i="1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B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2000" dirty="0" smtClean="0">
                  <a:solidFill>
                    <a:srgbClr val="0000FF"/>
                  </a:solidFill>
                </a:rPr>
                <a:t> elliptical dipole,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B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2000" dirty="0" smtClean="0">
                  <a:solidFill>
                    <a:srgbClr val="0000FF"/>
                  </a:solidFill>
                </a:rPr>
                <a:t> elliptical quadrupole, …,</a:t>
              </a:r>
              <a:br>
                <a:rPr lang="en-US" sz="2000" dirty="0" smtClean="0">
                  <a:solidFill>
                    <a:srgbClr val="0000FF"/>
                  </a:solidFill>
                </a:rPr>
              </a:br>
              <a:r>
                <a:rPr lang="en-US" sz="2000" i="1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2000" dirty="0" smtClean="0">
                  <a:solidFill>
                    <a:srgbClr val="0000FF"/>
                  </a:solidFill>
                </a:rPr>
                <a:t> elliptical vertical dipole, </a:t>
              </a:r>
              <a:br>
                <a:rPr lang="en-US" sz="2000" dirty="0" smtClean="0">
                  <a:solidFill>
                    <a:srgbClr val="0000FF"/>
                  </a:solidFill>
                </a:rPr>
              </a:br>
              <a:r>
                <a:rPr lang="en-US" sz="2000" i="1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2000" dirty="0" smtClean="0">
                  <a:solidFill>
                    <a:srgbClr val="0000FF"/>
                  </a:solidFill>
                </a:rPr>
                <a:t> elliptical skew quadrupole, …</a:t>
              </a:r>
              <a:endParaRPr lang="en-US" sz="1800" dirty="0" smtClean="0">
                <a:solidFill>
                  <a:srgbClr val="0000FF"/>
                </a:solidFill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6717738"/>
                </p:ext>
              </p:extLst>
            </p:nvPr>
          </p:nvGraphicFramePr>
          <p:xfrm>
            <a:off x="304799" y="2819400"/>
            <a:ext cx="3733801" cy="1680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89" name="Equation" r:id="rId10" imgW="2540000" imgH="1143000" progId="Equation.3">
                    <p:embed/>
                  </p:oleObj>
                </mc:Choice>
                <mc:Fallback>
                  <p:oleObj name="Equation" r:id="rId10" imgW="2540000" imgH="1143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4799" y="2819400"/>
                          <a:ext cx="3733801" cy="16802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itle 1"/>
          <p:cNvSpPr txBox="1">
            <a:spLocks/>
          </p:cNvSpPr>
          <p:nvPr/>
        </p:nvSpPr>
        <p:spPr>
          <a:xfrm>
            <a:off x="304800" y="228600"/>
            <a:ext cx="85344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Field description – elliptical multipoles, </a:t>
            </a:r>
            <a:r>
              <a:rPr lang="en-US" sz="2000" smtClean="0"/>
              <a:t>see Talk P. Schnizer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5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14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5400" y="647700"/>
            <a:ext cx="9093200" cy="6223000"/>
            <a:chOff x="-25400" y="647700"/>
            <a:chExt cx="9093200" cy="6223000"/>
          </a:xfrm>
        </p:grpSpPr>
        <p:pic>
          <p:nvPicPr>
            <p:cNvPr id="4" name="Picture 490" descr="AGScoldheli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834646"/>
              <a:ext cx="3962400" cy="20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45" descr="Hel_Sect_Phot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16" t="14598" r="21674" b="15193"/>
            <a:stretch>
              <a:fillRect/>
            </a:stretch>
          </p:blipFill>
          <p:spPr bwMode="auto">
            <a:xfrm>
              <a:off x="6781800" y="4865437"/>
              <a:ext cx="2286000" cy="200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0" descr="IMG_117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4857750"/>
              <a:ext cx="2667000" cy="200025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-25400" y="4508500"/>
              <a:ext cx="1993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/>
                <a:t>AGS warm snake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92871" y="4508500"/>
              <a:ext cx="1852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/>
                <a:t>AGS cold snake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94447" y="4558268"/>
              <a:ext cx="1916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/>
                <a:t>RHIC cold snake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834" y="647700"/>
              <a:ext cx="8832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0000FF"/>
                  </a:solidFill>
                </a:rPr>
                <a:t>Helical magnets used e.g. for wigglers/undulators, spin manipulations, muon cooling.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" y="1066800"/>
              <a:ext cx="2562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 coordinates: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482957"/>
                </p:ext>
              </p:extLst>
            </p:nvPr>
          </p:nvGraphicFramePr>
          <p:xfrm>
            <a:off x="990600" y="1447800"/>
            <a:ext cx="4037319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1" name="Equation" r:id="rId6" imgW="2717800" imgH="1333500" progId="Equation.3">
                    <p:embed/>
                  </p:oleObj>
                </mc:Choice>
                <mc:Fallback>
                  <p:oleObj name="Equation" r:id="rId6" imgW="2717800" imgH="1333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90600" y="1447800"/>
                          <a:ext cx="4037319" cy="1981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1169391"/>
                </p:ext>
              </p:extLst>
            </p:nvPr>
          </p:nvGraphicFramePr>
          <p:xfrm>
            <a:off x="5671457" y="2438400"/>
            <a:ext cx="2177143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2" name="Equation" r:id="rId8" imgW="1270000" imgH="444500" progId="Equation.3">
                    <p:embed/>
                  </p:oleObj>
                </mc:Choice>
                <mc:Fallback>
                  <p:oleObj name="Equation" r:id="rId8" imgW="1270000" imgH="444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671457" y="2438400"/>
                          <a:ext cx="2177143" cy="76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228600" y="3429000"/>
              <a:ext cx="661524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l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helical wave length,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k</a:t>
              </a:r>
              <a:r>
                <a:rPr lang="en-US" sz="2000" dirty="0" smtClean="0">
                  <a:solidFill>
                    <a:srgbClr val="0000FF"/>
                  </a:solidFill>
                </a:rPr>
                <a:t> helical wave number</a:t>
              </a:r>
              <a:endParaRPr lang="en-US" sz="2000" i="1" dirty="0" smtClean="0">
                <a:solidFill>
                  <a:srgbClr val="0000FF"/>
                </a:solidFill>
                <a:latin typeface="Times New Roman"/>
                <a:cs typeface="Times New Roman"/>
              </a:endParaRPr>
            </a:p>
            <a:p>
              <a:r>
                <a:rPr lang="en-US" sz="2000" i="1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B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2000" dirty="0" smtClean="0">
                  <a:solidFill>
                    <a:srgbClr val="0000FF"/>
                  </a:solidFill>
                </a:rPr>
                <a:t> helical dipole,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B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2000" dirty="0" smtClean="0">
                  <a:solidFill>
                    <a:srgbClr val="0000FF"/>
                  </a:solidFill>
                </a:rPr>
                <a:t> helical quadrupole, …,</a:t>
              </a:r>
              <a:br>
                <a:rPr lang="en-US" sz="2000" dirty="0" smtClean="0">
                  <a:solidFill>
                    <a:srgbClr val="0000FF"/>
                  </a:solidFill>
                </a:rPr>
              </a:br>
              <a:r>
                <a:rPr lang="en-US" sz="2000" i="1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2000" dirty="0" smtClean="0">
                  <a:solidFill>
                    <a:srgbClr val="0000FF"/>
                  </a:solidFill>
                </a:rPr>
                <a:t> helical vertical dipole,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A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2000" dirty="0" smtClean="0">
                  <a:solidFill>
                    <a:srgbClr val="0000FF"/>
                  </a:solidFill>
                </a:rPr>
                <a:t> helical skew quadrupole, …</a:t>
              </a:r>
              <a:endParaRPr lang="en-US" sz="1800" dirty="0" smtClean="0">
                <a:solidFill>
                  <a:srgbClr val="0000FF"/>
                </a:solidFill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5506504"/>
                </p:ext>
              </p:extLst>
            </p:nvPr>
          </p:nvGraphicFramePr>
          <p:xfrm>
            <a:off x="2590800" y="914400"/>
            <a:ext cx="4326193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3" name="Equation" r:id="rId10" imgW="2235200" imgH="393700" progId="Equation.3">
                    <p:embed/>
                  </p:oleObj>
                </mc:Choice>
                <mc:Fallback>
                  <p:oleObj name="Equation" r:id="rId10" imgW="22352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90800" y="914400"/>
                          <a:ext cx="4326193" cy="76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Field description – helical multipoles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15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85800"/>
            <a:ext cx="89306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Descriptions on previous slides for infinitely long magnets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– </a:t>
            </a:r>
            <a:r>
              <a:rPr lang="en-US" sz="2000" dirty="0">
                <a:solidFill>
                  <a:schemeClr val="accent2"/>
                </a:solidFill>
              </a:rPr>
              <a:t/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a good approximation for large machines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For short magnets </a:t>
            </a:r>
            <a:r>
              <a:rPr lang="en-US" sz="1600" dirty="0" smtClean="0">
                <a:solidFill>
                  <a:schemeClr val="tx2"/>
                </a:solidFill>
              </a:rPr>
              <a:t>(small rings)</a:t>
            </a:r>
            <a:r>
              <a:rPr lang="en-US" sz="2000" dirty="0" smtClean="0">
                <a:solidFill>
                  <a:schemeClr val="tx2"/>
                </a:solidFill>
              </a:rPr>
              <a:t> fringe fields can dominate beam dynamics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Fringe fields </a:t>
            </a:r>
            <a:r>
              <a:rPr lang="en-US" sz="2000" dirty="0" smtClean="0">
                <a:solidFill>
                  <a:schemeClr val="accent2"/>
                </a:solidFill>
              </a:rPr>
              <a:t>often models with computer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Some analytical </a:t>
            </a:r>
            <a:r>
              <a:rPr lang="en-US" sz="2000" dirty="0" smtClean="0">
                <a:solidFill>
                  <a:srgbClr val="000000"/>
                </a:solidFill>
              </a:rPr>
              <a:t>models available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096000"/>
            <a:ext cx="454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R. Baartman, PRST-AB </a:t>
            </a:r>
            <a:r>
              <a:rPr lang="en-US" sz="1800" b="1" dirty="0" smtClean="0"/>
              <a:t>15</a:t>
            </a:r>
            <a:r>
              <a:rPr lang="en-US" sz="1800" dirty="0" smtClean="0"/>
              <a:t> 074002 (2012).  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Fringe fields – important for short magnets (small rings)</a:t>
            </a:r>
            <a:endParaRPr lang="en-US" dirty="0"/>
          </a:p>
        </p:txBody>
      </p:sp>
      <p:pic>
        <p:nvPicPr>
          <p:cNvPr id="2" name="Picture 1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8" y="2590800"/>
            <a:ext cx="4067852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2785408"/>
            <a:ext cx="43524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Analytical potential for </a:t>
            </a:r>
            <a:br>
              <a:rPr lang="en-US" dirty="0" smtClean="0"/>
            </a:br>
            <a:r>
              <a:rPr lang="en-US" dirty="0" smtClean="0"/>
              <a:t>quadrupoles, long and short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Smooth change in strength</a:t>
            </a:r>
            <a:br>
              <a:rPr lang="en-US" dirty="0" smtClean="0"/>
            </a:br>
            <a:r>
              <a:rPr lang="en-US" dirty="0" smtClean="0"/>
              <a:t>function resulting lower </a:t>
            </a:r>
            <a:br>
              <a:rPr lang="en-US" dirty="0" smtClean="0"/>
            </a:br>
            <a:r>
              <a:rPr lang="en-US" dirty="0" smtClean="0"/>
              <a:t>field aberrations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63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53553"/>
            <a:ext cx="5181600" cy="799447"/>
          </a:xfrm>
          <a:prstGeom prst="rect">
            <a:avLst/>
          </a:prstGeom>
        </p:spPr>
      </p:pic>
      <p:pic>
        <p:nvPicPr>
          <p:cNvPr id="6" name="Picture 15" descr="C:\Documents and Settings\wfischer\My Documents\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55" y="1098033"/>
            <a:ext cx="477774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16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Nonlinear fields from beam-beam interaction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4126" y="699463"/>
            <a:ext cx="4939874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Amplitude dependence of beam-beam </a:t>
            </a:r>
            <a:br>
              <a:rPr lang="en-US" sz="2000" dirty="0" smtClean="0"/>
            </a:br>
            <a:r>
              <a:rPr lang="en-US" sz="2000" dirty="0" smtClean="0"/>
              <a:t>kick fundamentally different from magnets</a:t>
            </a:r>
            <a:br>
              <a:rPr lang="en-US" sz="2000" dirty="0" smtClean="0"/>
            </a:br>
            <a:r>
              <a:rPr lang="en-US" sz="1800" dirty="0" smtClean="0">
                <a:solidFill>
                  <a:srgbClr val="0000FF"/>
                </a:solidFill>
              </a:rPr>
              <a:t>strength not monotonically increasing in BB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cannot be described by multipoles for </a:t>
            </a:r>
            <a:r>
              <a:rPr lang="en-US" sz="1800" i="1" dirty="0" smtClean="0">
                <a:solidFill>
                  <a:srgbClr val="0000FF"/>
                </a:solidFill>
              </a:rPr>
              <a:t>r</a:t>
            </a:r>
            <a:r>
              <a:rPr lang="en-US" sz="1800" dirty="0" smtClean="0">
                <a:solidFill>
                  <a:srgbClr val="0000FF"/>
                </a:solidFill>
              </a:rPr>
              <a:t> ≈ </a:t>
            </a:r>
            <a:r>
              <a:rPr lang="en-US" sz="1800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900" dirty="0" smtClean="0">
                <a:solidFill>
                  <a:srgbClr val="0000FF"/>
                </a:solidFill>
              </a:rPr>
              <a:t/>
            </a:r>
            <a:br>
              <a:rPr lang="en-US" sz="900" dirty="0" smtClean="0">
                <a:solidFill>
                  <a:srgbClr val="0000FF"/>
                </a:solidFill>
              </a:rPr>
            </a:br>
            <a:endParaRPr lang="en-US" sz="900" dirty="0" smtClean="0">
              <a:solidFill>
                <a:srgbClr val="0000FF"/>
              </a:solidFill>
            </a:endParaRPr>
          </a:p>
        </p:txBody>
      </p:sp>
      <p:pic>
        <p:nvPicPr>
          <p:cNvPr id="5" name="Picture 5" descr="C:\Documents and Settings\wfischer\My Documents\Work\BBKickP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91" y="1295400"/>
            <a:ext cx="5029200" cy="285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523398" y="2362202"/>
            <a:ext cx="2514599" cy="533401"/>
            <a:chOff x="1226" y="1902"/>
            <a:chExt cx="1584" cy="336"/>
          </a:xfrm>
        </p:grpSpPr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1226" y="1902"/>
              <a:ext cx="1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rgbClr val="FF0000"/>
                  </a:solidFill>
                </a:rPr>
                <a:t>beam-beam kick</a:t>
              </a: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2330" y="2046"/>
              <a:ext cx="48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1676401" y="2895328"/>
            <a:ext cx="2514601" cy="731839"/>
            <a:chOff x="1488" y="1865"/>
            <a:chExt cx="1584" cy="461"/>
          </a:xfrm>
        </p:grpSpPr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2400" y="1961"/>
              <a:ext cx="672" cy="36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1488" y="1865"/>
              <a:ext cx="93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dirty="0">
                  <a:solidFill>
                    <a:schemeClr val="accent2"/>
                  </a:solidFill>
                </a:rPr>
                <a:t>magnet kicks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06336" y="3352800"/>
            <a:ext cx="2033232" cy="920699"/>
            <a:chOff x="1194895" y="4260901"/>
            <a:chExt cx="2033232" cy="920699"/>
          </a:xfrm>
        </p:grpSpPr>
        <p:sp>
          <p:nvSpPr>
            <p:cNvPr id="14" name="TextBox 13"/>
            <p:cNvSpPr txBox="1"/>
            <p:nvPr/>
          </p:nvSpPr>
          <p:spPr>
            <a:xfrm>
              <a:off x="1194895" y="4267200"/>
              <a:ext cx="9158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 smtClean="0"/>
                <a:t>electric</a:t>
              </a:r>
              <a:br>
                <a:rPr lang="en-US" sz="1800" dirty="0" smtClean="0"/>
              </a:br>
              <a:r>
                <a:rPr lang="en-US" sz="1800" dirty="0" smtClean="0"/>
                <a:t>field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06831" y="4260901"/>
              <a:ext cx="11212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magnetic</a:t>
              </a:r>
              <a:br>
                <a:rPr lang="en-US" sz="1800" dirty="0" smtClean="0"/>
              </a:br>
              <a:r>
                <a:rPr lang="en-US" sz="1800" dirty="0" smtClean="0"/>
                <a:t>field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2438400" y="4876800"/>
              <a:ext cx="0" cy="30480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1946877" y="4876800"/>
              <a:ext cx="0" cy="30480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273330" y="5172670"/>
            <a:ext cx="3212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(the other beam is not like a </a:t>
            </a:r>
            <a:br>
              <a:rPr lang="en-US" sz="1800" dirty="0" smtClean="0"/>
            </a:br>
            <a:r>
              <a:rPr lang="en-US" sz="1800" dirty="0" smtClean="0"/>
              <a:t>magnet – at least 50% of the </a:t>
            </a:r>
            <a:br>
              <a:rPr lang="en-US" sz="1800" dirty="0" smtClean="0"/>
            </a:br>
            <a:r>
              <a:rPr lang="en-US" sz="1800" dirty="0" smtClean="0"/>
              <a:t>force is from the electric field)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191000" y="4953000"/>
            <a:ext cx="4953000" cy="1911117"/>
            <a:chOff x="4191000" y="4953000"/>
            <a:chExt cx="4953000" cy="1911117"/>
          </a:xfrm>
        </p:grpSpPr>
        <p:pic>
          <p:nvPicPr>
            <p:cNvPr id="21" name="Picture 6" descr="TEL-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4960102"/>
              <a:ext cx="2538084" cy="1904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197473" y="6396335"/>
              <a:ext cx="13651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FF00"/>
                  </a:solidFill>
                </a:rPr>
                <a:t>Tevatron</a:t>
              </a:r>
            </a:p>
          </p:txBody>
        </p:sp>
        <p:pic>
          <p:nvPicPr>
            <p:cNvPr id="23" name="Picture 22" descr="01312013305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000" y="4953000"/>
              <a:ext cx="2540000" cy="1905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35873" y="6400800"/>
              <a:ext cx="936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FF00"/>
                  </a:solidFill>
                </a:rPr>
                <a:t>RHIC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52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40827"/>
            <a:ext cx="3200400" cy="1521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beam observation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Beam Position Monitors (BPMs) – Turn-by-Turn</a:t>
            </a:r>
          </a:p>
          <a:p>
            <a:pPr marL="681037"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Buttons </a:t>
            </a:r>
            <a:r>
              <a:rPr lang="en-US" sz="1400" dirty="0" smtClean="0">
                <a:solidFill>
                  <a:srgbClr val="0000FF"/>
                </a:solidFill>
              </a:rPr>
              <a:t>(higher frequency resolution)</a:t>
            </a:r>
            <a:endParaRPr lang="en-US" sz="1800" dirty="0" smtClean="0">
              <a:solidFill>
                <a:srgbClr val="0000FF"/>
              </a:solidFill>
            </a:endParaRPr>
          </a:p>
          <a:p>
            <a:pPr marL="681037" lvl="1" indent="-342900">
              <a:buFont typeface="Arial"/>
              <a:buChar char="•"/>
            </a:pPr>
            <a:r>
              <a:rPr lang="en-US" sz="1800" dirty="0" err="1" smtClean="0">
                <a:solidFill>
                  <a:srgbClr val="0000FF"/>
                </a:solidFill>
              </a:rPr>
              <a:t>Striplines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(higher sensitivity)</a:t>
            </a:r>
            <a:endParaRPr lang="en-US" sz="1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000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Beam Profile Monitors </a:t>
            </a:r>
          </a:p>
          <a:p>
            <a:pPr marL="681037"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Wire scanners</a:t>
            </a:r>
          </a:p>
          <a:p>
            <a:pPr marL="681037"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Ionization Profile Monitors</a:t>
            </a:r>
          </a:p>
          <a:p>
            <a:pPr marL="681037"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Synchrotron Light Monitors (mostly e</a:t>
            </a:r>
            <a:r>
              <a:rPr lang="en-US" sz="1800" baseline="30000" dirty="0" smtClean="0">
                <a:solidFill>
                  <a:srgbClr val="0000FF"/>
                </a:solidFill>
              </a:rPr>
              <a:t>+</a:t>
            </a:r>
            <a:r>
              <a:rPr lang="en-US" sz="1800" dirty="0" smtClean="0">
                <a:solidFill>
                  <a:srgbClr val="0000FF"/>
                </a:solidFill>
              </a:rPr>
              <a:t>/e</a:t>
            </a:r>
            <a:r>
              <a:rPr lang="en-US" sz="1800" baseline="30000" dirty="0" smtClean="0">
                <a:solidFill>
                  <a:srgbClr val="0000FF"/>
                </a:solidFill>
              </a:rPr>
              <a:t>−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endParaRPr lang="en-US" sz="1000" dirty="0" smtClean="0"/>
          </a:p>
          <a:p>
            <a:pPr marL="342900" indent="-342900">
              <a:buFont typeface="Arial"/>
              <a:buChar char="•"/>
            </a:pPr>
            <a:endParaRPr lang="en-US" sz="1000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Beam Loss Monitors (BLMs) </a:t>
            </a:r>
          </a:p>
          <a:p>
            <a:pPr marL="681037"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Ionization chambers</a:t>
            </a:r>
          </a:p>
          <a:p>
            <a:pPr marL="681037" lvl="1" indent="-342900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PIN diodes</a:t>
            </a:r>
          </a:p>
          <a:p>
            <a:pPr marL="681037" lvl="1" indent="-342900">
              <a:buFont typeface="Arial"/>
              <a:buChar char="•"/>
            </a:pPr>
            <a:endParaRPr lang="en-US" sz="1800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Kickers to fill the </a:t>
            </a:r>
            <a:r>
              <a:rPr lang="en-US" dirty="0" smtClean="0"/>
              <a:t>aperture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AC dipoles for sustained </a:t>
            </a:r>
            <a:r>
              <a:rPr lang="en-US" dirty="0" err="1" smtClean="0"/>
              <a:t>oscilation</a:t>
            </a:r>
            <a:r>
              <a:rPr lang="en-US" dirty="0" smtClean="0"/>
              <a:t>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Collimators to define the aperture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17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884420"/>
            <a:ext cx="3200400" cy="144018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3276600" y="4114800"/>
            <a:ext cx="3733800" cy="1524000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174399" y="4899691"/>
            <a:ext cx="817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LHC</a:t>
            </a: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 bwMode="auto">
          <a:xfrm flipV="1">
            <a:off x="3657600" y="1601514"/>
            <a:ext cx="2209800" cy="151086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175260" y="685800"/>
            <a:ext cx="1892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B.R. Poole, et al. PAC’97 </a:t>
            </a:r>
          </a:p>
        </p:txBody>
      </p:sp>
      <p:pic>
        <p:nvPicPr>
          <p:cNvPr id="19" name="Picture 18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685" y="2806700"/>
            <a:ext cx="3524915" cy="19177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62800" y="2466201"/>
            <a:ext cx="1861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R. Connolly et al. BIW10 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886200" y="2894286"/>
            <a:ext cx="1600200" cy="229914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3614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Make small beam (pencil beam) – approximation for single particle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Kick beam to amplitude of interest OR</a:t>
            </a:r>
            <a:br>
              <a:rPr lang="en-US" dirty="0" smtClean="0"/>
            </a:br>
            <a:r>
              <a:rPr lang="en-US" dirty="0" smtClean="0"/>
              <a:t>use AC dipole</a:t>
            </a:r>
            <a:r>
              <a:rPr lang="en-US" sz="1600" dirty="0" smtClean="0"/>
              <a:t> (dipole oscillating near tune but outside distribution, M. Bai – AGS) 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Observe beam in BPMs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Observe time dependent profile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18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07221"/>
            <a:ext cx="5308600" cy="2312579"/>
          </a:xfrm>
          <a:prstGeom prst="rect">
            <a:avLst/>
          </a:prstGeom>
        </p:spPr>
      </p:pic>
      <p:pic>
        <p:nvPicPr>
          <p:cNvPr id="6" name="Picture 5" descr="Untitled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089564"/>
            <a:ext cx="2743200" cy="29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5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03300"/>
            <a:ext cx="4114799" cy="2178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tools – particle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Particle tracking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Simulate single particle motion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Model for all accelerator components </a:t>
            </a:r>
            <a:br>
              <a:rPr lang="en-US" dirty="0" smtClean="0"/>
            </a:br>
            <a:r>
              <a:rPr lang="en-US" dirty="0" smtClean="0"/>
              <a:t>(magnets, drifts, cavities, …)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Integrator (often kick approximation) – </a:t>
            </a:r>
            <a:br>
              <a:rPr lang="en-US" dirty="0" smtClean="0"/>
            </a:br>
            <a:r>
              <a:rPr lang="en-US" dirty="0" smtClean="0"/>
              <a:t>symplectic for hadron beams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Programs: </a:t>
            </a:r>
            <a:r>
              <a:rPr lang="en-US" dirty="0" smtClean="0"/>
              <a:t>SixTrack, MAD</a:t>
            </a:r>
            <a:r>
              <a:rPr lang="en-US" dirty="0"/>
              <a:t>, </a:t>
            </a:r>
            <a:r>
              <a:rPr lang="en-US" dirty="0" smtClean="0"/>
              <a:t>SimTrack</a:t>
            </a:r>
            <a:r>
              <a:rPr lang="en-US" dirty="0"/>
              <a:t>, Lifetrack, </a:t>
            </a:r>
            <a:r>
              <a:rPr lang="en-US" dirty="0" smtClean="0"/>
              <a:t>…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0" indent="0"/>
            <a:r>
              <a:rPr lang="en-US" b="1" dirty="0" smtClean="0">
                <a:solidFill>
                  <a:srgbClr val="0000FF"/>
                </a:solidFill>
              </a:rPr>
              <a:t>Simulations steps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Good model of linear machine (orbit, coupling, chromaticity, beta-beat, misalignments)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Include known effects such as tune ripple, </a:t>
            </a:r>
            <a:r>
              <a:rPr lang="en-US" dirty="0" smtClean="0"/>
              <a:t>…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Analysis of short</a:t>
            </a:r>
            <a:r>
              <a:rPr lang="en-US" dirty="0"/>
              <a:t>-term </a:t>
            </a:r>
            <a:r>
              <a:rPr lang="en-US" dirty="0" smtClean="0"/>
              <a:t>behavior (phase space, chaoticity, …)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Reproduce detuning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Long-term tracking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Parameter scans (e.g. multipole error range and distribution)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19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14" name="Picture 13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28344"/>
            <a:ext cx="762000" cy="76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7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2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838200"/>
            <a:ext cx="8382000" cy="556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2383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2pPr>
            <a:lvl3pPr marL="965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9900"/>
                </a:solidFill>
                <a:latin typeface="+mn-lt"/>
              </a:defRPr>
            </a:lvl3pPr>
            <a:lvl4pPr marL="1308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1651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108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565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022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479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 </a:t>
            </a:r>
          </a:p>
          <a:p>
            <a:r>
              <a:rPr lang="en-US" sz="2400" dirty="0" smtClean="0"/>
              <a:t>   </a:t>
            </a:r>
            <a:r>
              <a:rPr lang="en-US" dirty="0" smtClean="0"/>
              <a:t>N. Abreu/</a:t>
            </a:r>
            <a:r>
              <a:rPr lang="en-US" dirty="0" err="1" smtClean="0"/>
              <a:t>Milas</a:t>
            </a:r>
            <a:r>
              <a:rPr lang="en-US" dirty="0" smtClean="0"/>
              <a:t>, R. </a:t>
            </a:r>
            <a:r>
              <a:rPr lang="en-US" dirty="0" err="1" smtClean="0"/>
              <a:t>Bartolini</a:t>
            </a:r>
            <a:r>
              <a:rPr lang="en-US" dirty="0" smtClean="0"/>
              <a:t>, J. </a:t>
            </a:r>
            <a:r>
              <a:rPr lang="en-US" dirty="0" err="1" smtClean="0"/>
              <a:t>Bengtsson</a:t>
            </a:r>
            <a:r>
              <a:rPr lang="en-US" dirty="0" smtClean="0"/>
              <a:t>, O. </a:t>
            </a:r>
            <a:r>
              <a:rPr lang="en-US" dirty="0" err="1" smtClean="0"/>
              <a:t>Boine-Frankenheim</a:t>
            </a:r>
            <a:r>
              <a:rPr lang="en-US" dirty="0" smtClean="0"/>
              <a:t>, A. Burns, M. Bai, M. Blaskiewicz, O. Brüning, Y. </a:t>
            </a:r>
            <a:r>
              <a:rPr lang="en-US" dirty="0" err="1" smtClean="0"/>
              <a:t>Cai</a:t>
            </a:r>
            <a:r>
              <a:rPr lang="en-US" dirty="0" smtClean="0"/>
              <a:t>, A. Chao, R. Calaga, J. Camas, P. Cameron, G. </a:t>
            </a:r>
            <a:r>
              <a:rPr lang="en-US" dirty="0" err="1" smtClean="0"/>
              <a:t>Crockford</a:t>
            </a:r>
            <a:r>
              <a:rPr lang="en-US" dirty="0" smtClean="0"/>
              <a:t>, E. </a:t>
            </a:r>
            <a:r>
              <a:rPr lang="en-US" dirty="0" err="1" smtClean="0"/>
              <a:t>Carlier</a:t>
            </a:r>
            <a:r>
              <a:rPr lang="en-US" dirty="0" smtClean="0"/>
              <a:t>, L. </a:t>
            </a:r>
            <a:r>
              <a:rPr lang="en-US" dirty="0" err="1" smtClean="0"/>
              <a:t>Ducimetière</a:t>
            </a:r>
            <a:r>
              <a:rPr lang="en-US" dirty="0" smtClean="0"/>
              <a:t>, M. Ellison, A. </a:t>
            </a:r>
            <a:r>
              <a:rPr lang="en-US" dirty="0" err="1" smtClean="0"/>
              <a:t>Faugier</a:t>
            </a:r>
            <a:r>
              <a:rPr lang="en-US" dirty="0" smtClean="0"/>
              <a:t>, G. </a:t>
            </a:r>
            <a:r>
              <a:rPr lang="en-US" dirty="0" err="1" smtClean="0"/>
              <a:t>Ferioli</a:t>
            </a:r>
            <a:r>
              <a:rPr lang="en-US" dirty="0" smtClean="0"/>
              <a:t>, E. Forrest/P. </a:t>
            </a:r>
            <a:r>
              <a:rPr lang="en-US" dirty="0" smtClean="0">
                <a:solidFill>
                  <a:schemeClr val="tx2"/>
                </a:solidFill>
              </a:rPr>
              <a:t>Nishikawa</a:t>
            </a:r>
            <a:r>
              <a:rPr lang="en-US" dirty="0" smtClean="0"/>
              <a:t>, G. Franchetti, M Furman, D. Gall, J. </a:t>
            </a:r>
            <a:r>
              <a:rPr lang="en-US" dirty="0" err="1" smtClean="0"/>
              <a:t>Gareyte</a:t>
            </a:r>
            <a:r>
              <a:rPr lang="en-US" dirty="0" smtClean="0"/>
              <a:t>, P. </a:t>
            </a:r>
            <a:r>
              <a:rPr lang="en-US" dirty="0" err="1" smtClean="0"/>
              <a:t>Görgen</a:t>
            </a:r>
            <a:r>
              <a:rPr lang="en-US" dirty="0" smtClean="0"/>
              <a:t>, J.J. Gras, M. Giovannozzi, X. Gu, W. Herr, B. </a:t>
            </a:r>
            <a:r>
              <a:rPr lang="en-US" dirty="0" err="1" smtClean="0"/>
              <a:t>Holzer</a:t>
            </a:r>
            <a:r>
              <a:rPr lang="en-US" dirty="0" smtClean="0"/>
              <a:t>, I. Hofmann, G. </a:t>
            </a:r>
            <a:r>
              <a:rPr lang="en-US" dirty="0" err="1" smtClean="0"/>
              <a:t>Hofstätter</a:t>
            </a:r>
            <a:r>
              <a:rPr lang="en-US" dirty="0" smtClean="0"/>
              <a:t>, H. </a:t>
            </a:r>
            <a:r>
              <a:rPr lang="en-US" dirty="0" err="1" smtClean="0"/>
              <a:t>Jakob</a:t>
            </a:r>
            <a:r>
              <a:rPr lang="en-US" dirty="0" smtClean="0"/>
              <a:t>, R. Jung, J. </a:t>
            </a:r>
            <a:r>
              <a:rPr lang="en-US" dirty="0" err="1" smtClean="0"/>
              <a:t>Koopman</a:t>
            </a:r>
            <a:r>
              <a:rPr lang="en-US" dirty="0" smtClean="0"/>
              <a:t>, J.-P. </a:t>
            </a:r>
            <a:r>
              <a:rPr lang="en-US" dirty="0" err="1" smtClean="0"/>
              <a:t>Koutchouk</a:t>
            </a:r>
            <a:r>
              <a:rPr lang="en-US" dirty="0" smtClean="0"/>
              <a:t>, H.-J. Kim, M. </a:t>
            </a:r>
            <a:r>
              <a:rPr lang="en-US" dirty="0" err="1" smtClean="0"/>
              <a:t>Laffin</a:t>
            </a:r>
            <a:r>
              <a:rPr lang="en-US" dirty="0" smtClean="0"/>
              <a:t>, J. </a:t>
            </a:r>
            <a:r>
              <a:rPr lang="en-US" dirty="0" err="1" smtClean="0"/>
              <a:t>Laskar</a:t>
            </a:r>
            <a:r>
              <a:rPr lang="en-US" dirty="0" smtClean="0"/>
              <a:t>, T. </a:t>
            </a:r>
            <a:r>
              <a:rPr lang="en-US" dirty="0" err="1" smtClean="0"/>
              <a:t>Linnecar</a:t>
            </a:r>
            <a:r>
              <a:rPr lang="en-US" dirty="0" smtClean="0"/>
              <a:t>, Y. Luo, N. </a:t>
            </a:r>
            <a:r>
              <a:rPr lang="en-US" dirty="0" err="1" smtClean="0"/>
              <a:t>Malitsky</a:t>
            </a:r>
            <a:r>
              <a:rPr lang="en-US" dirty="0" smtClean="0"/>
              <a:t>, W.W. MacKay, E. </a:t>
            </a:r>
            <a:r>
              <a:rPr lang="en-US" dirty="0" err="1" smtClean="0"/>
              <a:t>Metral</a:t>
            </a:r>
            <a:r>
              <a:rPr lang="en-US" dirty="0" smtClean="0"/>
              <a:t>, E. McIntosh, I. </a:t>
            </a:r>
            <a:r>
              <a:rPr lang="en-US" dirty="0" err="1" smtClean="0"/>
              <a:t>Milstead</a:t>
            </a:r>
            <a:r>
              <a:rPr lang="en-US" dirty="0" smtClean="0"/>
              <a:t>, C. Montag, S. Nagaitsev, K. </a:t>
            </a:r>
            <a:r>
              <a:rPr lang="en-US" dirty="0" err="1" smtClean="0"/>
              <a:t>Ohmi</a:t>
            </a:r>
            <a:r>
              <a:rPr lang="en-US" dirty="0" smtClean="0"/>
              <a:t>, S. Peggs, F. </a:t>
            </a:r>
            <a:r>
              <a:rPr lang="en-US" dirty="0" err="1" smtClean="0"/>
              <a:t>Pilat</a:t>
            </a:r>
            <a:r>
              <a:rPr lang="en-US" dirty="0" smtClean="0"/>
              <a:t>, V. </a:t>
            </a:r>
            <a:r>
              <a:rPr lang="en-US" dirty="0" err="1" smtClean="0"/>
              <a:t>Ptitsyn</a:t>
            </a:r>
            <a:r>
              <a:rPr lang="en-US" dirty="0" smtClean="0"/>
              <a:t>, G. Robert-Demolaize, T. Roser, T. Satogata, W. </a:t>
            </a:r>
            <a:r>
              <a:rPr lang="en-US" dirty="0" err="1" smtClean="0"/>
              <a:t>Scandale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F. Schmidt, P. </a:t>
            </a:r>
            <a:r>
              <a:rPr lang="en-US" dirty="0" err="1" smtClean="0"/>
              <a:t>Schmüser</a:t>
            </a:r>
            <a:r>
              <a:rPr lang="en-US" dirty="0" smtClean="0"/>
              <a:t>, M. Seidel, T. </a:t>
            </a:r>
            <a:r>
              <a:rPr lang="en-US" dirty="0" err="1" smtClean="0"/>
              <a:t>Sen</a:t>
            </a:r>
            <a:r>
              <a:rPr lang="en-US" dirty="0" smtClean="0"/>
              <a:t>, G. Stancari, S. </a:t>
            </a:r>
            <a:r>
              <a:rPr lang="en-US" dirty="0" err="1" smtClean="0"/>
              <a:t>Tepikian</a:t>
            </a:r>
            <a:r>
              <a:rPr lang="en-US" dirty="0" smtClean="0"/>
              <a:t>, V. Shiltsev, M. </a:t>
            </a:r>
            <a:r>
              <a:rPr lang="en-US" dirty="0" err="1" smtClean="0"/>
              <a:t>Syphers</a:t>
            </a:r>
            <a:r>
              <a:rPr lang="en-US" dirty="0" smtClean="0"/>
              <a:t>, F. Ruggiero, R. Talman, R. Tomàs, D. Trbojevic, A. Valishev, M. Vogt, L. </a:t>
            </a:r>
            <a:r>
              <a:rPr lang="en-US" dirty="0" err="1" smtClean="0"/>
              <a:t>Vos</a:t>
            </a:r>
            <a:r>
              <a:rPr lang="en-US" dirty="0" smtClean="0"/>
              <a:t>, S.M. White, F. </a:t>
            </a:r>
            <a:r>
              <a:rPr lang="en-US" dirty="0" err="1" smtClean="0"/>
              <a:t>Willeke</a:t>
            </a:r>
            <a:r>
              <a:rPr lang="en-US" dirty="0" smtClean="0"/>
              <a:t>, V. </a:t>
            </a:r>
            <a:r>
              <a:rPr lang="en-US" dirty="0" err="1" smtClean="0"/>
              <a:t>Ziemann</a:t>
            </a:r>
            <a:r>
              <a:rPr lang="en-US" dirty="0" smtClean="0"/>
              <a:t>, F. Zimmermann, …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33944" y="4663556"/>
            <a:ext cx="129540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6568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20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Nonlinear phenomena in storage rings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685800"/>
            <a:ext cx="8382000" cy="5562600"/>
          </a:xfrm>
          <a:prstGeom prst="rect">
            <a:avLst/>
          </a:prstGeom>
        </p:spPr>
        <p:txBody>
          <a:bodyPr/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2383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2pPr>
            <a:lvl3pPr marL="965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9900"/>
                </a:solidFill>
                <a:latin typeface="+mn-lt"/>
              </a:defRPr>
            </a:lvl3pPr>
            <a:lvl4pPr marL="1308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1651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108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565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022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479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Phenomena observed in experiment and simulations</a:t>
            </a:r>
            <a:r>
              <a:rPr lang="en-US" dirty="0" smtClean="0"/>
              <a:t>: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Amplitude </a:t>
            </a:r>
            <a:r>
              <a:rPr lang="en-US" dirty="0" smtClean="0"/>
              <a:t>detuning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accent2"/>
                </a:solidFill>
              </a:rPr>
              <a:t>Resonance driving </a:t>
            </a:r>
            <a:r>
              <a:rPr lang="en-US" dirty="0" smtClean="0">
                <a:solidFill>
                  <a:schemeClr val="accent2"/>
                </a:solidFill>
              </a:rPr>
              <a:t>terms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/>
              <a:t>Phase space deformations 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Smear (amplitude variations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Tune </a:t>
            </a:r>
            <a:r>
              <a:rPr lang="en-US" dirty="0" smtClean="0">
                <a:solidFill>
                  <a:srgbClr val="0000FF"/>
                </a:solidFill>
              </a:rPr>
              <a:t>response matrix</a:t>
            </a:r>
            <a:r>
              <a:rPr lang="en-US" sz="1600" dirty="0" smtClean="0">
                <a:solidFill>
                  <a:srgbClr val="0000FF"/>
                </a:solidFill>
              </a:rPr>
              <a:t> (sampling nonlinear fields with closed orbit </a:t>
            </a:r>
            <a:r>
              <a:rPr lang="en-US" sz="1600" dirty="0" smtClean="0">
                <a:solidFill>
                  <a:srgbClr val="0000FF"/>
                </a:solidFill>
              </a:rPr>
              <a:t>distortions, 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	G. Franchetti, PRST-AB 11, 094001 (2008)) </a:t>
            </a: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Resonance island in phase space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Echoes </a:t>
            </a:r>
            <a:r>
              <a:rPr lang="en-US" dirty="0" smtClean="0"/>
              <a:t>(only possible with detuning)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Tune and amplitude diffusion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Halo formation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Beam size growth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Particle loss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Dynamic aperture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92" y="6519446"/>
            <a:ext cx="56021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[Reference: Accelerator Handbook, Nonlinear experiments]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4401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21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Experimental Poincaré surface of section – IUCF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762000"/>
            <a:ext cx="8966666" cy="5703332"/>
            <a:chOff x="76200" y="762000"/>
            <a:chExt cx="8966666" cy="5703332"/>
          </a:xfrm>
        </p:grpSpPr>
        <p:pic>
          <p:nvPicPr>
            <p:cNvPr id="5" name="Picture 4" descr="nl1_so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762000"/>
              <a:ext cx="4322109" cy="5334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" y="6096000"/>
              <a:ext cx="4842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/>
                <a:t>D.D. Caussyn et al., PRA 46, pp. 7942 (1992) 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67200" y="862548"/>
              <a:ext cx="4775666" cy="4893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l"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45 MeV cooled p beam,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kicked to different amplitudes</a:t>
              </a:r>
            </a:p>
            <a:p>
              <a:pPr marL="342900" indent="-342900" algn="l">
                <a:buFont typeface="Arial"/>
                <a:buChar char="•"/>
              </a:pPr>
              <a:endParaRPr lang="en-US" dirty="0">
                <a:solidFill>
                  <a:srgbClr val="0000FF"/>
                </a:solidFill>
              </a:endParaRPr>
            </a:p>
            <a:p>
              <a:pPr marL="342900" indent="-342900" algn="l"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Used </a:t>
              </a:r>
              <a:r>
                <a:rPr lang="en-US" dirty="0" smtClean="0">
                  <a:solidFill>
                    <a:srgbClr val="0000FF"/>
                  </a:solidFill>
                </a:rPr>
                <a:t>to beam position 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monitors (BPMs) to reconstruct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beam position and angle at 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one location in the ring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endParaRPr lang="en-US" dirty="0" smtClean="0">
                <a:solidFill>
                  <a:srgbClr val="0000FF"/>
                </a:solidFill>
              </a:endParaRPr>
            </a:p>
            <a:p>
              <a:pPr marL="342900" indent="-342900" algn="l"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Phase space plot shows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3</a:t>
              </a:r>
              <a:r>
                <a:rPr lang="en-US" baseline="30000" dirty="0" smtClean="0">
                  <a:solidFill>
                    <a:srgbClr val="0000FF"/>
                  </a:solidFill>
                </a:rPr>
                <a:t>rd</a:t>
              </a:r>
              <a:r>
                <a:rPr lang="en-US" dirty="0" smtClean="0">
                  <a:solidFill>
                    <a:srgbClr val="0000FF"/>
                  </a:solidFill>
                </a:rPr>
                <a:t> order resonance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endParaRPr lang="en-US" dirty="0" smtClean="0">
                <a:solidFill>
                  <a:srgbClr val="0000FF"/>
                </a:solidFill>
              </a:endParaRPr>
            </a:p>
            <a:p>
              <a:pPr marL="342900" indent="-342900" algn="l">
                <a:buFont typeface="Arial"/>
                <a:buChar char="•"/>
              </a:pPr>
              <a:r>
                <a:rPr lang="en-US" dirty="0" smtClean="0">
                  <a:solidFill>
                    <a:srgbClr val="FF0000"/>
                  </a:solidFill>
                </a:rPr>
                <a:t>Can be compared</a:t>
              </a:r>
              <a:r>
                <a:rPr lang="en-US" dirty="0">
                  <a:solidFill>
                    <a:srgbClr val="FF0000"/>
                  </a:solidFill>
                </a:rPr>
                <a:t/>
              </a:r>
              <a:br>
                <a:rPr lang="en-US" dirty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to a simulation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86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22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Amplitude dependent tune measurement – VEPP-4M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1130" y="838200"/>
            <a:ext cx="8956670" cy="5627132"/>
            <a:chOff x="111130" y="838200"/>
            <a:chExt cx="8956670" cy="5627132"/>
          </a:xfrm>
        </p:grpSpPr>
        <p:pic>
          <p:nvPicPr>
            <p:cNvPr id="5" name="Picture 4" descr="nl2_de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30" y="1385032"/>
              <a:ext cx="5908670" cy="43299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" y="6096000"/>
              <a:ext cx="3995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/>
                <a:t>V. Kiselev et al., PA 57, pp. 65 (1997) 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5600" y="1219200"/>
              <a:ext cx="3352200" cy="5078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1.8 GeV e</a:t>
              </a:r>
              <a:r>
                <a:rPr lang="en-US" baseline="30000" dirty="0" smtClean="0">
                  <a:solidFill>
                    <a:srgbClr val="0000FF"/>
                  </a:solidFill>
                </a:rPr>
                <a:t>−</a:t>
              </a:r>
              <a:r>
                <a:rPr lang="en-US" dirty="0" smtClean="0">
                  <a:solidFill>
                    <a:srgbClr val="0000FF"/>
                  </a:solidFill>
                </a:rPr>
                <a:t> beam,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kicked to different 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amplitudes</a:t>
              </a:r>
            </a:p>
            <a:p>
              <a:pPr marL="342900" indent="-342900">
                <a:buFont typeface="Arial"/>
                <a:buChar char="•"/>
              </a:pPr>
              <a:endParaRPr lang="en-US" dirty="0">
                <a:solidFill>
                  <a:srgbClr val="0000FF"/>
                </a:solidFill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FFT of 4096 turns</a:t>
              </a:r>
            </a:p>
            <a:p>
              <a:pPr marL="342900" indent="-342900">
                <a:buFont typeface="Arial"/>
                <a:buChar char="•"/>
              </a:pPr>
              <a:endParaRPr lang="en-US" dirty="0">
                <a:solidFill>
                  <a:srgbClr val="0000FF"/>
                </a:solidFill>
              </a:endParaRPr>
            </a:p>
            <a:p>
              <a:pPr marL="342900" indent="-342900" algn="l"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Linear dependence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for sextupoles and 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octupoles </a:t>
              </a:r>
              <a:r>
                <a:rPr lang="en-US" sz="1800" dirty="0" smtClean="0">
                  <a:solidFill>
                    <a:schemeClr val="tx2"/>
                  </a:solidFill>
                </a:rPr>
                <a:t>(nonlinear </a:t>
              </a:r>
              <a:br>
                <a:rPr lang="en-US" sz="1800" dirty="0" smtClean="0">
                  <a:solidFill>
                    <a:schemeClr val="tx2"/>
                  </a:solidFill>
                </a:rPr>
              </a:br>
              <a:r>
                <a:rPr lang="en-US" sz="1800" dirty="0" smtClean="0">
                  <a:solidFill>
                    <a:schemeClr val="tx2"/>
                  </a:solidFill>
                </a:rPr>
                <a:t>for higher order multipoles,</a:t>
              </a:r>
              <a:br>
                <a:rPr lang="en-US" sz="1800" dirty="0" smtClean="0">
                  <a:solidFill>
                    <a:schemeClr val="tx2"/>
                  </a:solidFill>
                </a:rPr>
              </a:br>
              <a:r>
                <a:rPr lang="en-US" sz="1800" dirty="0" smtClean="0">
                  <a:solidFill>
                    <a:schemeClr val="tx2"/>
                  </a:solidFill>
                </a:rPr>
                <a:t>and beam-beam)</a:t>
              </a:r>
              <a:r>
                <a:rPr lang="en-US" sz="1800" dirty="0" smtClean="0">
                  <a:solidFill>
                    <a:srgbClr val="0000FF"/>
                  </a:solidFill>
                </a:rPr>
                <a:t/>
              </a:r>
              <a:br>
                <a:rPr lang="en-US" sz="1800" dirty="0" smtClean="0">
                  <a:solidFill>
                    <a:srgbClr val="0000FF"/>
                  </a:solidFill>
                </a:rPr>
              </a:br>
              <a:endParaRPr lang="en-US" dirty="0" smtClean="0">
                <a:solidFill>
                  <a:srgbClr val="0000FF"/>
                </a:solidFill>
              </a:endParaRPr>
            </a:p>
            <a:p>
              <a:pPr marL="342900" indent="-342900" algn="l">
                <a:buFont typeface="Arial"/>
                <a:buChar char="•"/>
              </a:pPr>
              <a:r>
                <a:rPr lang="en-US" dirty="0" smtClean="0">
                  <a:solidFill>
                    <a:srgbClr val="FF0000"/>
                  </a:solidFill>
                </a:rPr>
                <a:t>Can be compared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to a simulation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" y="838200"/>
              <a:ext cx="7812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0000FF"/>
                  </a:solidFill>
                </a:rPr>
                <a:t>Horizontal betatron</a:t>
              </a:r>
              <a:r>
                <a:rPr lang="en-US" sz="2000" dirty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tune as function of horizontal action (emittance)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718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23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Measurement of resonance driving terms – RHIC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841" y="872491"/>
            <a:ext cx="9120134" cy="5909309"/>
            <a:chOff x="21841" y="872491"/>
            <a:chExt cx="9120134" cy="5909309"/>
          </a:xfrm>
        </p:grpSpPr>
        <p:pic>
          <p:nvPicPr>
            <p:cNvPr id="5" name="Picture 4" descr="nl3_rd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1" y="990600"/>
              <a:ext cx="6150359" cy="5029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" y="6096000"/>
              <a:ext cx="4786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/>
                <a:t>R. Tomàs et al., PRST-AB 8, 024001 (2005) 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45304" y="872491"/>
              <a:ext cx="3096671" cy="590930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10 GeV/n Au beam</a:t>
              </a:r>
            </a:p>
            <a:p>
              <a:endParaRPr lang="en-US" dirty="0" smtClean="0">
                <a:solidFill>
                  <a:srgbClr val="0000FF"/>
                </a:solidFill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Sustained </a:t>
              </a:r>
              <a:r>
                <a:rPr lang="en-US" dirty="0" smtClean="0">
                  <a:solidFill>
                    <a:srgbClr val="0000FF"/>
                  </a:solidFill>
                </a:rPr>
                <a:t>transv.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oscillation with an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AC dipole </a:t>
              </a:r>
              <a:r>
                <a:rPr lang="en-US" sz="1800" dirty="0" smtClean="0"/>
                <a:t>(sustained</a:t>
              </a:r>
              <a:br>
                <a:rPr lang="en-US" sz="1800" dirty="0" smtClean="0"/>
              </a:br>
              <a:r>
                <a:rPr lang="en-US" sz="1800" dirty="0" smtClean="0"/>
                <a:t>oscillation)</a:t>
              </a:r>
              <a:r>
                <a:rPr lang="en-US" sz="1800" dirty="0"/>
                <a:t/>
              </a:r>
              <a:br>
                <a:rPr lang="en-US" sz="1800" dirty="0"/>
              </a:br>
              <a:endParaRPr lang="en-US" dirty="0"/>
            </a:p>
            <a:p>
              <a:pPr marL="342900" indent="-342900" algn="l"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Observation of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oscillation around 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the ring with BPMs</a:t>
              </a:r>
            </a:p>
            <a:p>
              <a:pPr marL="342900" indent="-342900" algn="l">
                <a:buFont typeface="Arial"/>
                <a:buChar char="•"/>
              </a:pPr>
              <a:endParaRPr lang="en-US" dirty="0">
                <a:solidFill>
                  <a:srgbClr val="0000FF"/>
                </a:solidFill>
              </a:endParaRPr>
            </a:p>
            <a:p>
              <a:pPr marL="342900" indent="-342900" algn="l"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Resonance driving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terms derived</a:t>
              </a:r>
            </a:p>
            <a:p>
              <a:pPr algn="l"/>
              <a:endParaRPr lang="en-US" dirty="0" smtClean="0">
                <a:solidFill>
                  <a:srgbClr val="0000FF"/>
                </a:solidFill>
              </a:endParaRPr>
            </a:p>
            <a:p>
              <a:pPr marL="342900" indent="-342900" algn="l">
                <a:buFont typeface="Arial"/>
                <a:buChar char="•"/>
              </a:pPr>
              <a:r>
                <a:rPr lang="en-US" dirty="0" smtClean="0">
                  <a:solidFill>
                    <a:srgbClr val="FF0000"/>
                  </a:solidFill>
                </a:rPr>
                <a:t>Compared</a:t>
              </a:r>
              <a:r>
                <a:rPr lang="en-US" dirty="0" smtClean="0">
                  <a:solidFill>
                    <a:srgbClr val="FF0000"/>
                  </a:solidFill>
                </a:rPr>
                <a:t/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to a simulation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107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24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Experimental frequency map – ALS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762000"/>
            <a:ext cx="8915401" cy="5703332"/>
            <a:chOff x="76200" y="762000"/>
            <a:chExt cx="8915401" cy="5703332"/>
          </a:xfrm>
        </p:grpSpPr>
        <p:pic>
          <p:nvPicPr>
            <p:cNvPr id="5" name="Picture 4" descr="nl4_fm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771525"/>
              <a:ext cx="5791200" cy="531580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6200" y="6096000"/>
              <a:ext cx="849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D. Robin et al., PRL 85, pp. 558 (2000</a:t>
              </a:r>
              <a:r>
                <a:rPr lang="en-US" sz="1600" dirty="0" smtClean="0"/>
                <a:t>); FMA: </a:t>
              </a:r>
              <a:r>
                <a:rPr lang="en-US" sz="1600" dirty="0"/>
                <a:t>H.S. Dumas, J. </a:t>
              </a:r>
              <a:r>
                <a:rPr lang="en-US" sz="1600" dirty="0" err="1"/>
                <a:t>Laskar</a:t>
              </a:r>
              <a:r>
                <a:rPr lang="en-US" sz="1600" dirty="0"/>
                <a:t>, PRL 70, 2975 (1993</a:t>
              </a:r>
              <a:r>
                <a:rPr lang="en-US" sz="1600" dirty="0" smtClean="0"/>
                <a:t>).</a:t>
              </a:r>
              <a:r>
                <a:rPr lang="en-US" sz="1800" dirty="0" smtClean="0"/>
                <a:t>   </a:t>
              </a:r>
              <a:endParaRPr lang="en-US" sz="1800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19800" y="762000"/>
              <a:ext cx="2971801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1-2 </a:t>
              </a:r>
              <a:r>
                <a:rPr lang="en-US" dirty="0">
                  <a:solidFill>
                    <a:srgbClr val="0000FF"/>
                  </a:solidFill>
                </a:rPr>
                <a:t>GeV e</a:t>
              </a:r>
              <a:r>
                <a:rPr lang="en-US" baseline="30000" dirty="0" smtClean="0">
                  <a:solidFill>
                    <a:srgbClr val="0000FF"/>
                  </a:solidFill>
                </a:rPr>
                <a:t>− </a:t>
              </a:r>
              <a:r>
                <a:rPr lang="en-US" dirty="0" smtClean="0">
                  <a:solidFill>
                    <a:srgbClr val="0000FF"/>
                  </a:solidFill>
                </a:rPr>
                <a:t>beam,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kicked to different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amplitudes</a:t>
              </a:r>
            </a:p>
            <a:p>
              <a:endParaRPr lang="en-US" dirty="0"/>
            </a:p>
            <a:p>
              <a:pPr marL="342900" indent="-342900" algn="l"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Frequency Map Analysis (FMA)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</a:rPr>
                <a:t>of 1024 turns identified resonances</a:t>
              </a:r>
              <a:endParaRPr lang="en-US" dirty="0">
                <a:solidFill>
                  <a:srgbClr val="0000FF"/>
                </a:solidFill>
              </a:endParaRPr>
            </a:p>
            <a:p>
              <a:pPr algn="l"/>
              <a:endParaRPr lang="en-US" dirty="0" smtClean="0">
                <a:solidFill>
                  <a:srgbClr val="0000FF"/>
                </a:solidFill>
              </a:endParaRPr>
            </a:p>
            <a:p>
              <a:pPr marL="342900" indent="-342900" algn="l">
                <a:buFont typeface="Arial"/>
                <a:buChar char="•"/>
              </a:pPr>
              <a:r>
                <a:rPr lang="en-US" dirty="0" smtClean="0">
                  <a:solidFill>
                    <a:srgbClr val="FF0000"/>
                  </a:solidFill>
                </a:rPr>
                <a:t>Compared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to Frequency Map Analysis </a:t>
              </a:r>
              <a:r>
                <a:rPr lang="en-US" dirty="0" smtClean="0">
                  <a:solidFill>
                    <a:srgbClr val="FF0000"/>
                  </a:solidFill>
                </a:rPr>
                <a:t>(FMA)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of model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26592"/>
            <a:ext cx="5334000" cy="488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1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25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Amplitude diffusion measurement – HERAp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914400"/>
            <a:ext cx="9155687" cy="5562600"/>
            <a:chOff x="0" y="914400"/>
            <a:chExt cx="9155687" cy="5562600"/>
          </a:xfrm>
        </p:grpSpPr>
        <p:pic>
          <p:nvPicPr>
            <p:cNvPr id="5" name="Picture 4" descr="nl5_sr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43000"/>
              <a:ext cx="6098628" cy="4191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" y="6107668"/>
              <a:ext cx="473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/>
                <a:t>M. Seidel, PhD Thesis, DESY 94-103 (1994) 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43600" y="914400"/>
              <a:ext cx="3212087" cy="5447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920 GeV p beam,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collimator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</a:rPr>
                <a:t>retracted</a:t>
              </a:r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sz="1800" dirty="0"/>
                <a:t/>
              </a:r>
              <a:br>
                <a:rPr lang="en-US" sz="1800" dirty="0"/>
              </a:br>
              <a:endParaRPr lang="en-US" dirty="0"/>
            </a:p>
            <a:p>
              <a:pPr marL="342900" indent="-342900" algn="l"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Empty transv.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space fills again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with beam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endParaRPr lang="en-US" dirty="0">
                <a:solidFill>
                  <a:srgbClr val="0000FF"/>
                </a:solidFill>
              </a:endParaRPr>
            </a:p>
            <a:p>
              <a:pPr marL="342900" indent="-342900" algn="l"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Observed with 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loss monitor at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collimator</a:t>
              </a:r>
              <a:r>
                <a:rPr lang="en-US" dirty="0" smtClean="0">
                  <a:solidFill>
                    <a:srgbClr val="0000FF"/>
                  </a:solidFill>
                </a:rPr>
                <a:t/>
              </a:r>
              <a:br>
                <a:rPr lang="en-US" dirty="0" smtClean="0">
                  <a:solidFill>
                    <a:srgbClr val="0000FF"/>
                  </a:solidFill>
                </a:rPr>
              </a:br>
              <a:endParaRPr lang="en-US" dirty="0" smtClean="0">
                <a:solidFill>
                  <a:srgbClr val="0000FF"/>
                </a:solidFill>
              </a:endParaRPr>
            </a:p>
            <a:p>
              <a:pPr marL="342900" indent="-342900" algn="l">
                <a:buFont typeface="Arial"/>
                <a:buChar char="•"/>
              </a:pPr>
              <a:r>
                <a:rPr lang="en-US" dirty="0" smtClean="0">
                  <a:solidFill>
                    <a:srgbClr val="FF0000"/>
                  </a:solidFill>
                </a:rPr>
                <a:t>Can be compared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to a simulation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sz="1800" dirty="0" smtClean="0">
                  <a:solidFill>
                    <a:srgbClr val="FF0000"/>
                  </a:solidFill>
                </a:rPr>
                <a:t>(difficult – needs many </a:t>
              </a:r>
              <a:br>
                <a:rPr lang="en-US" sz="1800" dirty="0" smtClean="0">
                  <a:solidFill>
                    <a:srgbClr val="FF0000"/>
                  </a:solidFill>
                </a:rPr>
              </a:br>
              <a:r>
                <a:rPr lang="en-US" sz="1800" dirty="0" smtClean="0">
                  <a:solidFill>
                    <a:srgbClr val="FF0000"/>
                  </a:solidFill>
                </a:rPr>
                <a:t>particles, has large errors)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958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26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Amplitude diffusion measurements in halo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838200"/>
            <a:ext cx="8763000" cy="5619167"/>
            <a:chOff x="76200" y="838200"/>
            <a:chExt cx="8763000" cy="5619167"/>
          </a:xfrm>
        </p:grpSpPr>
        <p:pic>
          <p:nvPicPr>
            <p:cNvPr id="5" name="Picture 4" descr="Untitled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838200"/>
              <a:ext cx="8610600" cy="561916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6200" y="5943600"/>
              <a:ext cx="41235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/>
                <a:t>G. Stancari, Beam-Beam 2013 (2013).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6412468"/>
            <a:ext cx="906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[F. Zimmermann, PA 49, pp. 67-104 (1995) calculated </a:t>
            </a:r>
            <a:r>
              <a:rPr lang="en-US" sz="1800" i="1" dirty="0" smtClean="0">
                <a:latin typeface="Times New Roman"/>
                <a:cs typeface="Times New Roman"/>
              </a:rPr>
              <a:t>D</a:t>
            </a:r>
            <a:r>
              <a:rPr lang="en-US" sz="1800" i="1" baseline="-25000" dirty="0" smtClean="0">
                <a:latin typeface="Times New Roman"/>
                <a:cs typeface="Times New Roman"/>
              </a:rPr>
              <a:t>J </a:t>
            </a:r>
            <a:r>
              <a:rPr lang="en-US" sz="1800" dirty="0"/>
              <a:t> </a:t>
            </a:r>
            <a:r>
              <a:rPr lang="en-US" sz="1800" dirty="0" smtClean="0"/>
              <a:t>over </a:t>
            </a:r>
            <a:r>
              <a:rPr lang="en-US" sz="1800" dirty="0" smtClean="0"/>
              <a:t>~40 orders of magnitude]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86692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27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Echoes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76200" y="649069"/>
            <a:ext cx="9144000" cy="6162259"/>
            <a:chOff x="-76200" y="649069"/>
            <a:chExt cx="9144000" cy="6162259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0" y="1600200"/>
              <a:ext cx="4471100" cy="3810000"/>
              <a:chOff x="4572000" y="990600"/>
              <a:chExt cx="4471100" cy="3810000"/>
            </a:xfrm>
          </p:grpSpPr>
          <p:pic>
            <p:nvPicPr>
              <p:cNvPr id="14" name="Picture 5" descr="C:\Documents and Settings\wfischer\My Documents\pic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371600"/>
                <a:ext cx="4469186" cy="3429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876800" y="990600"/>
                <a:ext cx="4166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00FF"/>
                    </a:solidFill>
                  </a:rPr>
                  <a:t>measurement in RHIC, Au</a:t>
                </a:r>
                <a:r>
                  <a:rPr lang="en-US" sz="1800" baseline="30000" dirty="0" smtClean="0">
                    <a:solidFill>
                      <a:srgbClr val="0000FF"/>
                    </a:solidFill>
                  </a:rPr>
                  <a:t>79+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 injection</a:t>
                </a:r>
                <a:endParaRPr lang="en-US" sz="1800" baseline="300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105400" y="2514600"/>
                <a:ext cx="518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 smtClean="0">
                    <a:solidFill>
                      <a:srgbClr val="0000FF"/>
                    </a:solidFill>
                  </a:rPr>
                  <a:t>hor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044309" y="4202668"/>
                <a:ext cx="518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 smtClean="0">
                    <a:solidFill>
                      <a:srgbClr val="0000FF"/>
                    </a:solidFill>
                  </a:rPr>
                  <a:t>ver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68367" y="649069"/>
              <a:ext cx="84946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/>
                <a:t>Echoes  well known in plasma physics, proposed for accelerators by G. </a:t>
              </a:r>
              <a:r>
                <a:rPr lang="en-US" sz="1800" dirty="0" err="1" smtClean="0"/>
                <a:t>Stupakov</a:t>
              </a:r>
              <a:r>
                <a:rPr lang="en-US" sz="1800" dirty="0" smtClean="0"/>
                <a:t/>
              </a:r>
              <a:br>
                <a:rPr lang="en-US" sz="1800" dirty="0" smtClean="0"/>
              </a:br>
              <a:r>
                <a:rPr lang="en-US" sz="1800" dirty="0" smtClean="0"/>
                <a:t>(1992), observed in longitudinal plane in Fermilab AA (1996) and SPS (1996).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5334000"/>
              <a:ext cx="5410200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smtClean="0">
                  <a:solidFill>
                    <a:srgbClr val="0000FF"/>
                  </a:solidFill>
                </a:rPr>
                <a:t>echo response sensitive </a:t>
              </a:r>
              <a:br>
                <a:rPr lang="en-US" sz="1800" dirty="0" smtClean="0">
                  <a:solidFill>
                    <a:srgbClr val="0000FF"/>
                  </a:solidFill>
                </a:rPr>
              </a:br>
              <a:r>
                <a:rPr lang="en-US" sz="1800" dirty="0" smtClean="0">
                  <a:solidFill>
                    <a:srgbClr val="0000FF"/>
                  </a:solidFill>
                </a:rPr>
                <a:t>to amplitude diffusion</a:t>
              </a:r>
            </a:p>
            <a:p>
              <a:pPr algn="r"/>
              <a:endParaRPr lang="en-US" sz="1800" dirty="0">
                <a:solidFill>
                  <a:srgbClr val="0000FF"/>
                </a:solidFill>
              </a:endParaRPr>
            </a:p>
            <a:p>
              <a:pPr algn="r"/>
              <a:r>
                <a:rPr lang="en-US" sz="1800" b="1" dirty="0" smtClean="0">
                  <a:solidFill>
                    <a:srgbClr val="FF0000"/>
                  </a:solidFill>
                </a:rPr>
                <a:t>Can be compared to a simulation – </a:t>
              </a:r>
              <a:r>
                <a:rPr lang="en-US" sz="1800" dirty="0" smtClean="0">
                  <a:solidFill>
                    <a:srgbClr val="0000FF"/>
                  </a:solidFill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</a:rPr>
                <a:t/>
              </a:r>
              <a:br>
                <a:rPr lang="en-US" sz="1800" dirty="0">
                  <a:solidFill>
                    <a:srgbClr val="0000FF"/>
                  </a:solidFill>
                </a:rPr>
              </a:br>
              <a:r>
                <a:rPr lang="en-US" sz="1800" dirty="0" smtClean="0">
                  <a:solidFill>
                    <a:srgbClr val="0000FF"/>
                  </a:solidFill>
                </a:rPr>
                <a:t>too insensitive for IBS [S. Sorge et al, ICAP 2006]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76200" y="1447077"/>
              <a:ext cx="4800600" cy="4572723"/>
              <a:chOff x="-76200" y="609600"/>
              <a:chExt cx="4800600" cy="4572723"/>
            </a:xfrm>
          </p:grpSpPr>
          <p:pic>
            <p:nvPicPr>
              <p:cNvPr id="9" name="Picture 3" descr="C:\Documents and Settings\wfischer.C-AD\My Documents\untitled1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6200" y="609600"/>
                <a:ext cx="4800600" cy="4572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871190" y="838200"/>
                <a:ext cx="1262410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FF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0000FF"/>
                    </a:solidFill>
                  </a:rPr>
                  <a:t>dipole kick</a:t>
                </a:r>
              </a:p>
            </p:txBody>
          </p:sp>
          <p:sp>
            <p:nvSpPr>
              <p:cNvPr id="11" name="Text Box 5"/>
              <p:cNvSpPr txBox="1">
                <a:spLocks noChangeArrowheads="1"/>
              </p:cNvSpPr>
              <p:nvPr/>
            </p:nvSpPr>
            <p:spPr bwMode="auto">
              <a:xfrm>
                <a:off x="2895600" y="762000"/>
                <a:ext cx="1493468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FF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0000FF"/>
                    </a:solidFill>
                  </a:rPr>
                  <a:t>filamentation</a:t>
                </a: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685800" y="2895600"/>
                <a:ext cx="1801507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FF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0000FF"/>
                    </a:solidFill>
                  </a:rPr>
                  <a:t>quadrupole kick</a:t>
                </a: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3429000" y="2895600"/>
                <a:ext cx="685216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FF"/>
                    </a:solidFill>
                    <a:miter lim="800000"/>
                    <a:headEnd type="none" w="sm" len="sm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0000FF"/>
                    </a:solidFill>
                  </a:rPr>
                  <a:t>echo</a:t>
                </a:r>
              </a:p>
            </p:txBody>
          </p:sp>
        </p:grpSp>
      </p:grpSp>
      <p:cxnSp>
        <p:nvCxnSpPr>
          <p:cNvPr id="18" name="Straight Arrow Connector 17"/>
          <p:cNvCxnSpPr/>
          <p:nvPr/>
        </p:nvCxnSpPr>
        <p:spPr bwMode="auto">
          <a:xfrm flipV="1">
            <a:off x="8305800" y="3124200"/>
            <a:ext cx="0" cy="22098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0757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28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Dynamic aperture measurement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685800"/>
            <a:ext cx="8610600" cy="5715000"/>
            <a:chOff x="381000" y="685800"/>
            <a:chExt cx="8610600" cy="5715000"/>
          </a:xfrm>
        </p:grpSpPr>
        <p:pic>
          <p:nvPicPr>
            <p:cNvPr id="5" name="Picture 4" descr="Untitled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628" y="685800"/>
              <a:ext cx="2841972" cy="3124200"/>
            </a:xfrm>
            <a:prstGeom prst="rect">
              <a:avLst/>
            </a:prstGeom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381000" y="838200"/>
              <a:ext cx="8382000" cy="5562600"/>
            </a:xfrm>
            <a:prstGeom prst="rect">
              <a:avLst/>
            </a:prstGeom>
          </p:spPr>
          <p:txBody>
            <a:bodyPr/>
            <a:lstStyle>
              <a:lvl1pPr marL="284163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2300" indent="-223838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3399"/>
                  </a:solidFill>
                  <a:latin typeface="+mn-lt"/>
                </a:defRPr>
              </a:lvl2pPr>
              <a:lvl3pPr marL="965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rgbClr val="009900"/>
                  </a:solidFill>
                  <a:latin typeface="+mn-lt"/>
                </a:defRPr>
              </a:lvl3pPr>
              <a:lvl4pPr marL="13081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+mn-lt"/>
                </a:defRPr>
              </a:lvl4pPr>
              <a:lvl5pPr marL="1651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108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565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022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479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/>
              <a:r>
                <a:rPr lang="en-US" b="1" dirty="0" smtClean="0">
                  <a:solidFill>
                    <a:srgbClr val="FF0000"/>
                  </a:solidFill>
                </a:rPr>
                <a:t>Dynamic aperture </a:t>
              </a:r>
              <a:br>
                <a:rPr lang="en-US" b="1" dirty="0" smtClean="0">
                  <a:solidFill>
                    <a:srgbClr val="FF0000"/>
                  </a:solidFill>
                </a:rPr>
              </a:br>
              <a:r>
                <a:rPr lang="en-US" b="1" dirty="0" smtClean="0">
                  <a:solidFill>
                    <a:srgbClr val="FF0000"/>
                  </a:solidFill>
                </a:rPr>
                <a:t/>
              </a:r>
              <a:br>
                <a:rPr lang="en-US" b="1" dirty="0" smtClean="0">
                  <a:solidFill>
                    <a:srgbClr val="FF0000"/>
                  </a:solidFill>
                </a:rPr>
              </a:br>
              <a:r>
                <a:rPr lang="en-US" b="1" dirty="0" smtClean="0">
                  <a:solidFill>
                    <a:srgbClr val="FF0000"/>
                  </a:solidFill>
                </a:rPr>
                <a:t>= largest amplitude where most particles </a:t>
              </a:r>
              <a:br>
                <a:rPr lang="en-US" b="1" dirty="0" smtClean="0">
                  <a:solidFill>
                    <a:srgbClr val="FF0000"/>
                  </a:solidFill>
                </a:rPr>
              </a:br>
              <a:r>
                <a:rPr lang="en-US" b="1" dirty="0" smtClean="0">
                  <a:solidFill>
                    <a:srgbClr val="FF0000"/>
                  </a:solidFill>
                </a:rPr>
                <a:t>   will survive over a time-period of interest</a:t>
              </a:r>
              <a:br>
                <a:rPr lang="en-US" b="1" dirty="0" smtClean="0">
                  <a:solidFill>
                    <a:srgbClr val="FF0000"/>
                  </a:solidFill>
                </a:rPr>
              </a:br>
              <a:endParaRPr lang="en-US" b="1" dirty="0" smtClean="0">
                <a:solidFill>
                  <a:srgbClr val="FF0000"/>
                </a:solidFill>
              </a:endParaRPr>
            </a:p>
            <a:p>
              <a:pPr marL="0" indent="0"/>
              <a:endParaRPr lang="en-US" dirty="0" smtClean="0"/>
            </a:p>
            <a:p>
              <a:pPr marL="0" indent="0"/>
              <a:r>
                <a:rPr lang="en-US" dirty="0" smtClean="0"/>
                <a:t>In simulation: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dirty="0" smtClean="0">
                  <a:solidFill>
                    <a:schemeClr val="accent2"/>
                  </a:solidFill>
                </a:rPr>
                <a:t>Place particles over amplitude range, </a:t>
              </a:r>
              <a:br>
                <a:rPr lang="en-US" dirty="0" smtClean="0">
                  <a:solidFill>
                    <a:schemeClr val="accent2"/>
                  </a:solidFill>
                </a:rPr>
              </a:br>
              <a:r>
                <a:rPr lang="en-US" dirty="0" smtClean="0">
                  <a:solidFill>
                    <a:schemeClr val="accent2"/>
                  </a:solidFill>
                </a:rPr>
                <a:t>track over time period of interest</a:t>
              </a:r>
              <a:br>
                <a:rPr lang="en-US" dirty="0" smtClean="0">
                  <a:solidFill>
                    <a:schemeClr val="accent2"/>
                  </a:solidFill>
                </a:rPr>
              </a:br>
              <a:r>
                <a:rPr lang="en-US" dirty="0" smtClean="0">
                  <a:solidFill>
                    <a:schemeClr val="accent2"/>
                  </a:solidFill>
                  <a:sym typeface="Wingdings"/>
                </a:rPr>
                <a:t> survival plot</a:t>
              </a:r>
              <a:endParaRPr lang="en-US" dirty="0" smtClean="0">
                <a:solidFill>
                  <a:schemeClr val="accent2"/>
                </a:solidFill>
              </a:endParaRPr>
            </a:p>
            <a:p>
              <a:pPr marL="0" indent="0"/>
              <a:endParaRPr lang="en-US" dirty="0" smtClean="0"/>
            </a:p>
            <a:p>
              <a:pPr marL="0" indent="0"/>
              <a:r>
                <a:rPr lang="en-US" dirty="0" smtClean="0"/>
                <a:t>In experiment: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Place particle over amplitude range (kick),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observe transverse profile as function of time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72200" y="3733800"/>
            <a:ext cx="2010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Frank Schmidt (1988).</a:t>
            </a:r>
          </a:p>
        </p:txBody>
      </p:sp>
    </p:spTree>
    <p:extLst>
      <p:ext uri="{BB962C8B-B14F-4D97-AF65-F5344CB8AC3E}">
        <p14:creationId xmlns:p14="http://schemas.microsoft.com/office/powerpoint/2010/main" val="344091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29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Dynamic aperture measurement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762000"/>
            <a:ext cx="9144000" cy="6019800"/>
            <a:chOff x="0" y="762000"/>
            <a:chExt cx="9144000" cy="6019800"/>
          </a:xfrm>
        </p:grpSpPr>
        <p:pic>
          <p:nvPicPr>
            <p:cNvPr id="5" name="Picture 4" descr="Untitled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857" y="2895600"/>
              <a:ext cx="5374143" cy="28194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4741" y="762000"/>
              <a:ext cx="57092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chemeClr val="accent2"/>
                  </a:solidFill>
                </a:rPr>
                <a:t>1. Kick beam over aperture to have many </a:t>
              </a:r>
              <a:br>
                <a:rPr lang="en-US" sz="2000" dirty="0" smtClean="0">
                  <a:solidFill>
                    <a:schemeClr val="accent2"/>
                  </a:solidFill>
                </a:rPr>
              </a:br>
              <a:r>
                <a:rPr lang="en-US" sz="2000" dirty="0" smtClean="0">
                  <a:solidFill>
                    <a:schemeClr val="accent2"/>
                  </a:solidFill>
                </a:rPr>
                <a:t>    particles over border of stability</a:t>
              </a:r>
              <a:br>
                <a:rPr lang="en-US" sz="2000" dirty="0" smtClean="0">
                  <a:solidFill>
                    <a:schemeClr val="accent2"/>
                  </a:solidFill>
                </a:rPr>
              </a:br>
              <a:r>
                <a:rPr lang="en-US" sz="2000" dirty="0" smtClean="0">
                  <a:solidFill>
                    <a:schemeClr val="accent2"/>
                  </a:solidFill>
                </a:rPr>
                <a:t> </a:t>
              </a:r>
              <a:r>
                <a:rPr lang="en-US" sz="1800" dirty="0" smtClean="0">
                  <a:solidFill>
                    <a:schemeClr val="accent2"/>
                  </a:solidFill>
                </a:rPr>
                <a:t>   (due to detuning beam will filament in phase space)</a:t>
              </a:r>
            </a:p>
          </p:txBody>
        </p:sp>
        <p:pic>
          <p:nvPicPr>
            <p:cNvPr id="7" name="Picture 6" descr="Untitled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52600"/>
              <a:ext cx="4038600" cy="264516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191000" y="2133600"/>
              <a:ext cx="48178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chemeClr val="accent2"/>
                  </a:solidFill>
                </a:rPr>
                <a:t>2. Measure transverse profile as function</a:t>
              </a:r>
              <a:br>
                <a:rPr lang="en-US" sz="2000" dirty="0" smtClean="0">
                  <a:solidFill>
                    <a:schemeClr val="accent2"/>
                  </a:solidFill>
                </a:rPr>
              </a:br>
              <a:r>
                <a:rPr lang="en-US" sz="2000" dirty="0" smtClean="0">
                  <a:solidFill>
                    <a:schemeClr val="accent2"/>
                  </a:solidFill>
                </a:rPr>
                <a:t>    of time </a:t>
              </a:r>
              <a:r>
                <a:rPr lang="en-US" sz="1800" dirty="0" smtClean="0">
                  <a:solidFill>
                    <a:schemeClr val="accent2"/>
                  </a:solidFill>
                </a:rPr>
                <a:t>(wire scanner, IPM)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" y="6443246"/>
              <a:ext cx="848684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   Note: Filling aperture with many small kicks is possible, but gives poor signal at DA.   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302252" y="5181600"/>
              <a:ext cx="5207225" cy="1071265"/>
              <a:chOff x="2302252" y="5181600"/>
              <a:chExt cx="5207225" cy="10712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302252" y="5791200"/>
                <a:ext cx="5207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 smtClean="0">
                    <a:solidFill>
                      <a:srgbClr val="FF0000"/>
                    </a:solidFill>
                  </a:rPr>
                  <a:t>Time-dependent dynamic aperture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4800600" y="5181600"/>
                <a:ext cx="0" cy="68580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08123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3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Content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838200"/>
            <a:ext cx="8382000" cy="5257800"/>
          </a:xfrm>
          <a:prstGeom prst="rect">
            <a:avLst/>
          </a:prstGeom>
        </p:spPr>
        <p:txBody>
          <a:bodyPr/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2383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2pPr>
            <a:lvl3pPr marL="965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9900"/>
                </a:solidFill>
                <a:latin typeface="+mn-lt"/>
              </a:defRPr>
            </a:lvl3pPr>
            <a:lvl4pPr marL="1308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1651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108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565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022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479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sz="2400" smtClean="0"/>
          </a:p>
          <a:p>
            <a:pPr marL="342900" indent="-342900">
              <a:buFont typeface="Arial"/>
              <a:buChar char="•"/>
            </a:pPr>
            <a:r>
              <a:rPr lang="en-US" sz="2800" smtClean="0"/>
              <a:t>Stability of single particle motion – </a:t>
            </a:r>
            <a:br>
              <a:rPr lang="en-US" sz="2800" smtClean="0"/>
            </a:br>
            <a:r>
              <a:rPr lang="en-US" sz="2800" smtClean="0"/>
              <a:t>	the dynamic aperture</a:t>
            </a:r>
          </a:p>
          <a:p>
            <a:pPr marL="342900" indent="-342900">
              <a:buFont typeface="Arial"/>
              <a:buChar char="•"/>
            </a:pPr>
            <a:endParaRPr lang="en-US" sz="2800" smtClean="0"/>
          </a:p>
          <a:p>
            <a:pPr marL="342900" indent="-342900">
              <a:buFont typeface="Arial"/>
              <a:buChar char="•"/>
            </a:pPr>
            <a:r>
              <a:rPr lang="en-US" sz="2800" smtClean="0">
                <a:solidFill>
                  <a:schemeClr val="accent2"/>
                </a:solidFill>
              </a:rPr>
              <a:t>Sources and descriptions   </a:t>
            </a:r>
            <a:br>
              <a:rPr lang="en-US" sz="2800" smtClean="0">
                <a:solidFill>
                  <a:schemeClr val="accent2"/>
                </a:solidFill>
              </a:rPr>
            </a:br>
            <a:r>
              <a:rPr lang="en-US" sz="2800" smtClean="0">
                <a:solidFill>
                  <a:schemeClr val="accent2"/>
                </a:solidFill>
              </a:rPr>
              <a:t>	of nonlinear magnetic fields</a:t>
            </a:r>
          </a:p>
          <a:p>
            <a:pPr marL="342900" indent="-342900">
              <a:buFont typeface="Arial"/>
              <a:buChar char="•"/>
            </a:pPr>
            <a:endParaRPr lang="en-US" sz="2800" smtClean="0"/>
          </a:p>
          <a:p>
            <a:pPr marL="342900" indent="-342900">
              <a:buFont typeface="Arial"/>
              <a:buChar char="•"/>
            </a:pPr>
            <a:r>
              <a:rPr lang="en-US" sz="2800" smtClean="0"/>
              <a:t>Experimental methods and simulation tools  </a:t>
            </a:r>
            <a:br>
              <a:rPr lang="en-US" sz="2800" smtClean="0"/>
            </a:br>
            <a:r>
              <a:rPr lang="en-US" sz="2800" smtClean="0"/>
              <a:t>	to assess stability of motion</a:t>
            </a:r>
          </a:p>
          <a:p>
            <a:pPr marL="342900" indent="-342900">
              <a:buFont typeface="Arial"/>
              <a:buChar char="•"/>
            </a:pPr>
            <a:endParaRPr lang="en-US" sz="2800" smtClean="0"/>
          </a:p>
          <a:p>
            <a:pPr marL="0" indent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57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30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Dynamic aperture measurement and simulation – SPS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8058" y="914400"/>
            <a:ext cx="8959742" cy="5562600"/>
            <a:chOff x="108058" y="914400"/>
            <a:chExt cx="8959742" cy="5562600"/>
          </a:xfrm>
        </p:grpSpPr>
        <p:pic>
          <p:nvPicPr>
            <p:cNvPr id="5" name="Picture 4" descr="nl6_d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58" y="1295400"/>
              <a:ext cx="6597542" cy="3810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" y="6107668"/>
              <a:ext cx="6868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/>
                <a:t>W. Fischer, M. Giovannozzi, F. Schmidt, PRE 55, pp. 3507 (1995) 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64441" y="914400"/>
              <a:ext cx="2903359" cy="526297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120 GeV p beam,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kicked to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</a:rPr>
                <a:t>5 </a:t>
              </a:r>
              <a:r>
                <a:rPr lang="en-US" dirty="0" smtClean="0">
                  <a:solidFill>
                    <a:srgbClr val="0000FF"/>
                  </a:solidFill>
                </a:rPr>
                <a:t>rms </a:t>
              </a:r>
              <a:r>
                <a:rPr lang="en-US" dirty="0" smtClean="0">
                  <a:solidFill>
                    <a:srgbClr val="0000FF"/>
                  </a:solidFill>
                </a:rPr>
                <a:t/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beam </a:t>
              </a:r>
              <a:r>
                <a:rPr lang="en-US" dirty="0" smtClean="0">
                  <a:solidFill>
                    <a:srgbClr val="0000FF"/>
                  </a:solidFill>
                </a:rPr>
                <a:t>sizes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endParaRPr lang="en-US" dirty="0"/>
            </a:p>
            <a:p>
              <a:pPr marL="342900" indent="-342900" algn="l">
                <a:buFont typeface="Arial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Time-dependent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transverse profile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measured with 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r>
                <a:rPr lang="en-US" dirty="0" smtClean="0">
                  <a:solidFill>
                    <a:srgbClr val="0000FF"/>
                  </a:solidFill>
                </a:rPr>
                <a:t>wire scanner</a:t>
              </a:r>
              <a:br>
                <a:rPr lang="en-US" dirty="0" smtClean="0">
                  <a:solidFill>
                    <a:srgbClr val="0000FF"/>
                  </a:solidFill>
                </a:rPr>
              </a:br>
              <a:endParaRPr lang="en-US" dirty="0">
                <a:solidFill>
                  <a:srgbClr val="0000FF"/>
                </a:solidFill>
              </a:endParaRPr>
            </a:p>
            <a:p>
              <a:pPr marL="342900" indent="-342900" algn="l">
                <a:buFont typeface="Arial"/>
                <a:buChar char="•"/>
              </a:pPr>
              <a:r>
                <a:rPr lang="en-US" dirty="0" smtClean="0">
                  <a:solidFill>
                    <a:srgbClr val="FF0000"/>
                  </a:solidFill>
                </a:rPr>
                <a:t>Compared to 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a simulation: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/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agreement within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10%, over 5 min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13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14" y="2667000"/>
            <a:ext cx="2373086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Integrable Optics Test Accelerator (IOTA) at Fermilab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31</a:t>
            </a:fld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52" y="6437433"/>
            <a:ext cx="88880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S. Danilov and S. Nagaitsev, PRST-AB 13, 084002 (2010); S. Nagaitev, AAC (2013).</a:t>
            </a:r>
          </a:p>
        </p:txBody>
      </p:sp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85307"/>
            <a:ext cx="3886200" cy="1815493"/>
          </a:xfrm>
          <a:prstGeom prst="rect">
            <a:avLst/>
          </a:prstGeom>
        </p:spPr>
      </p:pic>
      <p:pic>
        <p:nvPicPr>
          <p:cNvPr id="6" name="Picture 5" descr="Untitled 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40" y="685800"/>
            <a:ext cx="386606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4057" y="1947446"/>
            <a:ext cx="2787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e/p storage ring 50-150 MeV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557" y="762000"/>
            <a:ext cx="44316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Goal of IOTA is to provide</a:t>
            </a:r>
          </a:p>
          <a:p>
            <a:pPr algn="l"/>
            <a:r>
              <a:rPr lang="en-US" sz="2000" dirty="0" smtClean="0"/>
              <a:t>practical nonlinear focusing</a:t>
            </a:r>
            <a:br>
              <a:rPr lang="en-US" sz="2000" dirty="0" smtClean="0"/>
            </a:br>
            <a:r>
              <a:rPr lang="en-US" sz="2000" dirty="0" smtClean="0"/>
              <a:t>with zero resonance strength</a:t>
            </a:r>
            <a:br>
              <a:rPr lang="en-US" sz="2000" dirty="0" smtClean="0"/>
            </a:br>
            <a:r>
              <a:rPr lang="en-US" sz="2000" dirty="0" smtClean="0"/>
              <a:t>with either 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Special magnets 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Electron </a:t>
            </a:r>
            <a:r>
              <a:rPr lang="en-US" sz="2000" dirty="0" smtClean="0">
                <a:solidFill>
                  <a:srgbClr val="0000FF"/>
                </a:solidFill>
              </a:rPr>
              <a:t>lenses</a:t>
            </a:r>
          </a:p>
          <a:p>
            <a:pPr algn="l"/>
            <a:r>
              <a:rPr lang="en-US" sz="2000" dirty="0" smtClean="0"/>
              <a:t>Successful implementation could </a:t>
            </a:r>
            <a:br>
              <a:rPr lang="en-US" sz="2000" dirty="0" smtClean="0"/>
            </a:br>
            <a:r>
              <a:rPr lang="en-US" sz="2000" dirty="0" smtClean="0"/>
              <a:t>accommodate very large tune spread</a:t>
            </a:r>
            <a:endParaRPr lang="en-US" dirty="0" smtClean="0"/>
          </a:p>
        </p:txBody>
      </p:sp>
      <p:pic>
        <p:nvPicPr>
          <p:cNvPr id="10" name="Picture 9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3733800"/>
            <a:ext cx="3645662" cy="2796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3352800"/>
            <a:ext cx="4427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Example of stable trajectory in nonlinear lattice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743200" y="2209800"/>
            <a:ext cx="2514600" cy="1219200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582111" y="3700046"/>
            <a:ext cx="70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Times New Roman"/>
                <a:cs typeface="Times New Roman"/>
              </a:rPr>
              <a:t>(</a:t>
            </a:r>
            <a:r>
              <a:rPr lang="en-US" sz="1800" dirty="0" err="1" smtClean="0">
                <a:latin typeface="Times New Roman"/>
                <a:cs typeface="Times New Roman"/>
              </a:rPr>
              <a:t>x,p</a:t>
            </a:r>
            <a:r>
              <a:rPr lang="en-US" sz="1800" baseline="-25000" dirty="0" err="1" smtClean="0">
                <a:latin typeface="Times New Roman"/>
                <a:cs typeface="Times New Roman"/>
              </a:rPr>
              <a:t>x</a:t>
            </a:r>
            <a:r>
              <a:rPr lang="en-US" sz="1800" dirty="0" smtClean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5012" y="3718655"/>
            <a:ext cx="68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Times New Roman"/>
                <a:cs typeface="Times New Roman"/>
              </a:rPr>
              <a:t>(</a:t>
            </a:r>
            <a:r>
              <a:rPr lang="en-US" sz="1800" dirty="0" err="1" smtClean="0">
                <a:latin typeface="Times New Roman"/>
                <a:cs typeface="Times New Roman"/>
              </a:rPr>
              <a:t>y,p</a:t>
            </a:r>
            <a:r>
              <a:rPr lang="en-US" sz="1800" baseline="-25000" dirty="0" err="1" smtClean="0">
                <a:latin typeface="Times New Roman"/>
                <a:cs typeface="Times New Roman"/>
              </a:rPr>
              <a:t>y</a:t>
            </a:r>
            <a:r>
              <a:rPr lang="en-US" sz="1800" dirty="0" smtClean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5040868"/>
            <a:ext cx="62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Times New Roman"/>
                <a:cs typeface="Times New Roman"/>
              </a:rPr>
              <a:t>(x,y)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3456" y="5029200"/>
            <a:ext cx="8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(</a:t>
            </a:r>
            <a:r>
              <a:rPr lang="en-US" sz="1800" dirty="0" err="1" smtClean="0">
                <a:latin typeface="Times New Roman"/>
                <a:cs typeface="Times New Roman"/>
              </a:rPr>
              <a:t>x</a:t>
            </a:r>
            <a:r>
              <a:rPr lang="en-US" sz="1800" dirty="0" err="1">
                <a:latin typeface="Times New Roman"/>
                <a:cs typeface="Times New Roman"/>
              </a:rPr>
              <a:t>,</a:t>
            </a:r>
            <a:r>
              <a:rPr lang="en-US" sz="1800" dirty="0" err="1" smtClean="0">
                <a:latin typeface="Times New Roman"/>
                <a:cs typeface="Times New Roman"/>
              </a:rPr>
              <a:t>y,p</a:t>
            </a:r>
            <a:r>
              <a:rPr lang="en-US" sz="1800" baseline="-25000" dirty="0" err="1" smtClean="0">
                <a:latin typeface="Times New Roman"/>
                <a:cs typeface="Times New Roman"/>
              </a:rPr>
              <a:t>x</a:t>
            </a:r>
            <a:r>
              <a:rPr lang="en-US" sz="1800" dirty="0" smtClean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141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32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47244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mtClean="0"/>
              <a:t>  Summary</a:t>
            </a:r>
            <a:endParaRPr lang="en-US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562600" y="-228600"/>
            <a:ext cx="3614738" cy="3598862"/>
            <a:chOff x="3493" y="1296"/>
            <a:chExt cx="2277" cy="2267"/>
          </a:xfrm>
        </p:grpSpPr>
        <p:pic>
          <p:nvPicPr>
            <p:cNvPr id="6" name="Picture 6" descr="stability1_p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" y="1296"/>
              <a:ext cx="2267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3493" y="1439"/>
              <a:ext cx="21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 dirty="0"/>
                <a:t>SIS-100 transverse apertures at injection (0.2 GeV/u)</a:t>
              </a: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4896" y="1680"/>
              <a:ext cx="57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400" dirty="0"/>
                <a:t>dynamic </a:t>
              </a:r>
            </a:p>
            <a:p>
              <a:r>
                <a:rPr lang="en-US" sz="1400" dirty="0"/>
                <a:t>aperture</a:t>
              </a: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4848" y="2832"/>
              <a:ext cx="57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magnet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aperture</a:t>
              </a: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3936" y="2832"/>
              <a:ext cx="57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00FF00"/>
                  </a:solidFill>
                </a:rPr>
                <a:t>lattice </a:t>
              </a:r>
            </a:p>
            <a:p>
              <a:r>
                <a:rPr lang="en-US" sz="1400">
                  <a:solidFill>
                    <a:srgbClr val="00FF00"/>
                  </a:solidFill>
                </a:rPr>
                <a:t>aperture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3984" y="1776"/>
              <a:ext cx="3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0000FF"/>
                  </a:solidFill>
                </a:rPr>
                <a:t>beam</a:t>
              </a:r>
              <a:endParaRPr 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4224" y="1968"/>
              <a:ext cx="336" cy="38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02788" y="2984011"/>
            <a:ext cx="2020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G. Franchetti (2008)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200" y="762000"/>
            <a:ext cx="8382000" cy="5334000"/>
          </a:xfrm>
          <a:prstGeom prst="rect">
            <a:avLst/>
          </a:prstGeom>
        </p:spPr>
        <p:txBody>
          <a:bodyPr/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2383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2pPr>
            <a:lvl3pPr marL="965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9900"/>
                </a:solidFill>
                <a:latin typeface="+mn-lt"/>
              </a:defRPr>
            </a:lvl3pPr>
            <a:lvl4pPr marL="1308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1651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108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565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022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479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spcAft>
                <a:spcPts val="1600"/>
              </a:spcAft>
              <a:buFont typeface="Arial"/>
              <a:buChar char="•"/>
            </a:pPr>
            <a:r>
              <a:rPr lang="en-US" dirty="0" smtClean="0"/>
              <a:t>Nonlinear magnets are needed to correct</a:t>
            </a:r>
            <a:br>
              <a:rPr lang="en-US" dirty="0" smtClean="0"/>
            </a:br>
            <a:r>
              <a:rPr lang="en-US" dirty="0" smtClean="0"/>
              <a:t>for chromatic aberrations </a:t>
            </a:r>
            <a:r>
              <a:rPr lang="en-US" sz="1600" dirty="0" smtClean="0"/>
              <a:t>(sextupoles)</a:t>
            </a:r>
            <a:r>
              <a:rPr lang="en-US" dirty="0" smtClean="0"/>
              <a:t>, and</a:t>
            </a:r>
            <a:br>
              <a:rPr lang="en-US" dirty="0" smtClean="0"/>
            </a:br>
            <a:r>
              <a:rPr lang="en-US" dirty="0" smtClean="0"/>
              <a:t>to suppress instabilities </a:t>
            </a:r>
            <a:r>
              <a:rPr lang="en-US" sz="1600" dirty="0" smtClean="0"/>
              <a:t>(octupoles)</a:t>
            </a:r>
            <a:endParaRPr lang="en-US" dirty="0" smtClean="0"/>
          </a:p>
          <a:p>
            <a:pPr marL="342900" indent="-342900">
              <a:spcAft>
                <a:spcPts val="1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Nonlinear magnetic fields also arise from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magnet errors </a:t>
            </a:r>
            <a:r>
              <a:rPr lang="en-US" sz="1600" dirty="0" smtClean="0">
                <a:solidFill>
                  <a:schemeClr val="accent2"/>
                </a:solidFill>
              </a:rPr>
              <a:t>(especially in superconducting</a:t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>magnets without pole tips)</a:t>
            </a:r>
            <a:endParaRPr lang="en-US" dirty="0" smtClean="0">
              <a:solidFill>
                <a:schemeClr val="accent2"/>
              </a:solidFill>
            </a:endParaRPr>
          </a:p>
          <a:p>
            <a:pPr marL="342900" indent="-342900">
              <a:spcAft>
                <a:spcPts val="1600"/>
              </a:spcAft>
              <a:buFont typeface="Arial"/>
              <a:buChar char="•"/>
            </a:pPr>
            <a:r>
              <a:rPr lang="en-US" dirty="0" smtClean="0"/>
              <a:t>These fields give rise to a </a:t>
            </a:r>
            <a:r>
              <a:rPr lang="en-US" b="1" dirty="0" smtClean="0">
                <a:solidFill>
                  <a:srgbClr val="FF0000"/>
                </a:solidFill>
              </a:rPr>
              <a:t>dynamic aperture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(limit for stable amplitudes – DA depends on time scale of interest)</a:t>
            </a:r>
            <a:endParaRPr lang="en-US" sz="1800" dirty="0" smtClean="0"/>
          </a:p>
          <a:p>
            <a:pPr marL="342900" indent="-342900">
              <a:spcAft>
                <a:spcPts val="1600"/>
              </a:spcAft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Nonlinear dynamics experiments have shown that w</a:t>
            </a:r>
            <a:r>
              <a:rPr lang="en-US" dirty="0" smtClean="0">
                <a:solidFill>
                  <a:schemeClr val="accent2"/>
                </a:solidFill>
              </a:rPr>
              <a:t>ell</a:t>
            </a:r>
            <a:r>
              <a:rPr lang="en-US" dirty="0" smtClean="0">
                <a:solidFill>
                  <a:schemeClr val="accent2"/>
                </a:solidFill>
              </a:rPr>
              <a:t>-prepared simulations can predict DA within 10-20% over time scales of minutes, simulations also useful for time scales of hours </a:t>
            </a:r>
          </a:p>
          <a:p>
            <a:pPr marL="342900" indent="-342900">
              <a:spcAft>
                <a:spcPts val="1600"/>
              </a:spcAft>
              <a:buFont typeface="Arial"/>
              <a:buChar char="•"/>
            </a:pPr>
            <a:r>
              <a:rPr lang="en-US" dirty="0" smtClean="0"/>
              <a:t>Today there is enough computing power to calculate DA directly </a:t>
            </a:r>
            <a:br>
              <a:rPr lang="en-US" dirty="0" smtClean="0"/>
            </a:br>
            <a:r>
              <a:rPr lang="en-US" sz="1600" dirty="0" smtClean="0"/>
              <a:t>(even with parameter scans)</a:t>
            </a:r>
            <a:r>
              <a:rPr lang="en-US" dirty="0" smtClean="0"/>
              <a:t>; faster precursors that must be correlated </a:t>
            </a:r>
            <a:br>
              <a:rPr lang="en-US" dirty="0" smtClean="0"/>
            </a:br>
            <a:r>
              <a:rPr lang="en-US" dirty="0" smtClean="0"/>
              <a:t>with the DA are only needed for preparation </a:t>
            </a:r>
            <a:r>
              <a:rPr lang="en-US" sz="1600" dirty="0" smtClean="0"/>
              <a:t>(e.g. phase-space distortions, detuning, smear, tune-diffusion, test for chaoticity)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798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33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AGS warm snake pictures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4887" y="609600"/>
            <a:ext cx="9171587" cy="6259028"/>
            <a:chOff x="-14887" y="609600"/>
            <a:chExt cx="9171587" cy="62590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4887" y="2559043"/>
              <a:ext cx="5742049" cy="4309585"/>
            </a:xfrm>
            <a:prstGeom prst="rect">
              <a:avLst/>
            </a:prstGeom>
          </p:spPr>
        </p:pic>
        <p:pic>
          <p:nvPicPr>
            <p:cNvPr id="6" name="Picture 5" descr="0523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27777" y="609600"/>
              <a:ext cx="5715000" cy="2819970"/>
            </a:xfrm>
            <a:prstGeom prst="rect">
              <a:avLst/>
            </a:prstGeom>
            <a:noFill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3184" y="3352800"/>
              <a:ext cx="3823516" cy="2870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5159" y="990600"/>
              <a:ext cx="3801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/>
                <a:t>Example of helical magnet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98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4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Particle motion in storage rings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1000" y="1295400"/>
            <a:ext cx="5562600" cy="2286000"/>
          </a:xfrm>
          <a:prstGeom prst="ellipse">
            <a:avLst/>
          </a:prstGeom>
          <a:ln w="25400">
            <a:solidFill>
              <a:schemeClr val="accent2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953000" y="914400"/>
            <a:ext cx="4191000" cy="1790700"/>
            <a:chOff x="4953000" y="914400"/>
            <a:chExt cx="4191000" cy="1790700"/>
          </a:xfrm>
        </p:grpSpPr>
        <p:sp>
          <p:nvSpPr>
            <p:cNvPr id="6" name="TextBox 5"/>
            <p:cNvSpPr txBox="1"/>
            <p:nvPr/>
          </p:nvSpPr>
          <p:spPr>
            <a:xfrm>
              <a:off x="6720765" y="914400"/>
              <a:ext cx="242323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chemeClr val="accent2"/>
                  </a:solidFill>
                </a:rPr>
                <a:t>- dipoles (bending)</a:t>
              </a:r>
              <a:br>
                <a:rPr lang="en-US" sz="2000" dirty="0" smtClean="0">
                  <a:solidFill>
                    <a:schemeClr val="accent2"/>
                  </a:solidFill>
                </a:rPr>
              </a:br>
              <a:r>
                <a:rPr lang="en-US" sz="2000" dirty="0" smtClean="0">
                  <a:solidFill>
                    <a:schemeClr val="accent2"/>
                  </a:solidFill>
                </a:rPr>
                <a:t>  define design orbit</a:t>
              </a:r>
              <a:br>
                <a:rPr lang="en-US" sz="2000" dirty="0" smtClean="0">
                  <a:solidFill>
                    <a:schemeClr val="accent2"/>
                  </a:solidFill>
                </a:rPr>
              </a:br>
              <a:r>
                <a:rPr lang="en-US" sz="2000" dirty="0" smtClean="0">
                  <a:solidFill>
                    <a:schemeClr val="accent2"/>
                  </a:solidFill>
                </a:rPr>
                <a:t>- total bend angle </a:t>
              </a:r>
              <a:br>
                <a:rPr lang="en-US" sz="2000" dirty="0" smtClean="0">
                  <a:solidFill>
                    <a:schemeClr val="accent2"/>
                  </a:solidFill>
                </a:rPr>
              </a:br>
              <a:r>
                <a:rPr lang="en-US" sz="2000" dirty="0" smtClean="0">
                  <a:solidFill>
                    <a:schemeClr val="accent2"/>
                  </a:solidFill>
                </a:rPr>
                <a:t>  = 2</a:t>
              </a:r>
              <a:r>
                <a:rPr lang="en-US" sz="2000" dirty="0" smtClean="0">
                  <a:solidFill>
                    <a:schemeClr val="accent2"/>
                  </a:solidFill>
                  <a:latin typeface="Symbol" charset="2"/>
                  <a:cs typeface="Symbol" charset="2"/>
                </a:rPr>
                <a:t>p</a:t>
              </a:r>
            </a:p>
            <a:p>
              <a:pPr algn="l"/>
              <a:endParaRPr lang="en-US" sz="2000" dirty="0" smtClean="0">
                <a:solidFill>
                  <a:schemeClr val="accent2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53000" y="914400"/>
              <a:ext cx="1816010" cy="1790700"/>
              <a:chOff x="4953000" y="1219200"/>
              <a:chExt cx="1816010" cy="1790700"/>
            </a:xfrm>
          </p:grpSpPr>
          <p:pic>
            <p:nvPicPr>
              <p:cNvPr id="8" name="Picture 7" descr="dipole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1219200"/>
                <a:ext cx="1816010" cy="17907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689068" y="2438400"/>
                <a:ext cx="406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chemeClr val="bg1"/>
                    </a:solidFill>
                  </a:rPr>
                  <a:t>N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689068" y="1295400"/>
                <a:ext cx="3899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404316" y="2971800"/>
            <a:ext cx="5725125" cy="2362200"/>
            <a:chOff x="3404316" y="2971800"/>
            <a:chExt cx="5725125" cy="2362200"/>
          </a:xfrm>
        </p:grpSpPr>
        <p:sp>
          <p:nvSpPr>
            <p:cNvPr id="12" name="TextBox 11"/>
            <p:cNvSpPr txBox="1"/>
            <p:nvPr/>
          </p:nvSpPr>
          <p:spPr>
            <a:xfrm>
              <a:off x="5181600" y="3087231"/>
              <a:ext cx="3947841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chemeClr val="accent2"/>
                  </a:solidFill>
                </a:rPr>
                <a:t>- quadrupoles (focusing)</a:t>
              </a:r>
              <a:br>
                <a:rPr lang="en-US" sz="2000" dirty="0" smtClean="0">
                  <a:solidFill>
                    <a:schemeClr val="accent2"/>
                  </a:solidFill>
                </a:rPr>
              </a:br>
              <a:r>
                <a:rPr lang="en-US" sz="2000" dirty="0" smtClean="0">
                  <a:solidFill>
                    <a:schemeClr val="accent2"/>
                  </a:solidFill>
                </a:rPr>
                <a:t>  define </a:t>
              </a:r>
              <a:r>
                <a:rPr lang="en-US" sz="2000" i="1" dirty="0" smtClean="0">
                  <a:solidFill>
                    <a:schemeClr val="accent2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2000" dirty="0" smtClean="0">
                  <a:solidFill>
                    <a:schemeClr val="accent2"/>
                  </a:solidFill>
                </a:rPr>
                <a:t>-dependent beam</a:t>
              </a:r>
              <a:br>
                <a:rPr lang="en-US" sz="2000" dirty="0" smtClean="0">
                  <a:solidFill>
                    <a:schemeClr val="accent2"/>
                  </a:solidFill>
                </a:rPr>
              </a:br>
              <a:r>
                <a:rPr lang="en-US" sz="2000" dirty="0" smtClean="0">
                  <a:solidFill>
                    <a:schemeClr val="accent2"/>
                  </a:solidFill>
                </a:rPr>
                <a:t>  envelope (for given </a:t>
              </a:r>
              <a:r>
                <a:rPr lang="en-US" sz="2000" dirty="0" smtClean="0">
                  <a:solidFill>
                    <a:schemeClr val="accent2"/>
                  </a:solidFill>
                  <a:latin typeface="Symbol" charset="2"/>
                  <a:cs typeface="Symbol" charset="2"/>
                </a:rPr>
                <a:t>e</a:t>
              </a:r>
              <a:r>
                <a:rPr lang="en-US" sz="2000" dirty="0" smtClean="0">
                  <a:solidFill>
                    <a:schemeClr val="accent2"/>
                  </a:solidFill>
                </a:rPr>
                <a:t>)</a:t>
              </a:r>
              <a:br>
                <a:rPr lang="en-US" sz="2000" dirty="0" smtClean="0">
                  <a:solidFill>
                    <a:schemeClr val="accent2"/>
                  </a:solidFill>
                </a:rPr>
              </a:br>
              <a:r>
                <a:rPr lang="en-US" sz="2000" dirty="0" smtClean="0">
                  <a:solidFill>
                    <a:schemeClr val="accent2"/>
                  </a:solidFill>
                </a:rPr>
                <a:t>- focusing force </a:t>
              </a:r>
              <a:r>
                <a:rPr lang="en-US" sz="2000" u="sng" dirty="0" smtClean="0">
                  <a:solidFill>
                    <a:schemeClr val="accent2"/>
                  </a:solidFill>
                </a:rPr>
                <a:t>proportional</a:t>
              </a:r>
              <a:br>
                <a:rPr lang="en-US" sz="2000" u="sng" dirty="0" smtClean="0">
                  <a:solidFill>
                    <a:schemeClr val="accent2"/>
                  </a:solidFill>
                </a:rPr>
              </a:br>
              <a:r>
                <a:rPr lang="en-US" sz="2000" dirty="0" smtClean="0">
                  <a:solidFill>
                    <a:schemeClr val="accent2"/>
                  </a:solidFill>
                </a:rPr>
                <a:t>  to transverse amplitude</a:t>
              </a:r>
              <a:br>
                <a:rPr lang="en-US" sz="2000" dirty="0" smtClean="0">
                  <a:solidFill>
                    <a:schemeClr val="accent2"/>
                  </a:solidFill>
                </a:rPr>
              </a:br>
              <a:r>
                <a:rPr lang="en-US" sz="2000" dirty="0" smtClean="0">
                  <a:solidFill>
                    <a:schemeClr val="accent2"/>
                  </a:solidFill>
                </a:rPr>
                <a:t>- number of transvers oscillations</a:t>
              </a:r>
              <a:br>
                <a:rPr lang="en-US" sz="2000" dirty="0" smtClean="0">
                  <a:solidFill>
                    <a:schemeClr val="accent2"/>
                  </a:solidFill>
                </a:rPr>
              </a:br>
              <a:r>
                <a:rPr lang="en-US" sz="2000" dirty="0" smtClean="0">
                  <a:solidFill>
                    <a:schemeClr val="accent2"/>
                  </a:solidFill>
                </a:rPr>
                <a:t>  per turn = tune </a:t>
              </a:r>
              <a:r>
                <a:rPr lang="en-US" sz="2000" i="1" dirty="0" smtClean="0">
                  <a:solidFill>
                    <a:schemeClr val="accent2"/>
                  </a:solidFill>
                  <a:latin typeface="Symbol" charset="2"/>
                  <a:cs typeface="Symbol" charset="2"/>
                </a:rPr>
                <a:t>n</a:t>
              </a:r>
              <a:r>
                <a:rPr lang="en-US" sz="2000" baseline="-25000" dirty="0" smtClean="0">
                  <a:solidFill>
                    <a:schemeClr val="accent2"/>
                  </a:solidFill>
                  <a:latin typeface="Times New Roman"/>
                  <a:cs typeface="Times New Roman"/>
                </a:rPr>
                <a:t>x,y 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404316" y="2971800"/>
              <a:ext cx="1777284" cy="1752600"/>
              <a:chOff x="2794716" y="3505200"/>
              <a:chExt cx="1777284" cy="1752600"/>
            </a:xfrm>
          </p:grpSpPr>
          <p:pic>
            <p:nvPicPr>
              <p:cNvPr id="14" name="Picture 13" descr="quadrupole.tif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4716" y="3505200"/>
                <a:ext cx="1777284" cy="175260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895600" y="3576935"/>
                <a:ext cx="406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chemeClr val="bg1"/>
                    </a:solidFill>
                  </a:rPr>
                  <a:t>N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038600" y="4719935"/>
                <a:ext cx="406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chemeClr val="bg1"/>
                    </a:solidFill>
                  </a:rPr>
                  <a:t>N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114800" y="3576935"/>
                <a:ext cx="3899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886649" y="4643735"/>
                <a:ext cx="3899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304800" y="5257800"/>
            <a:ext cx="595547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Already possibilities for instabilities</a:t>
            </a:r>
          </a:p>
          <a:p>
            <a:pPr marL="457200" indent="-457200" algn="l">
              <a:buAutoNum type="arabicPeriod"/>
            </a:pPr>
            <a:r>
              <a:rPr lang="en-US" dirty="0" smtClean="0"/>
              <a:t> </a:t>
            </a:r>
            <a:r>
              <a:rPr lang="en-US" i="1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= integer and dipole error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 </a:t>
            </a:r>
            <a:r>
              <a:rPr lang="en-US" i="1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half integer and quadrupole error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640" y="6560288"/>
            <a:ext cx="459264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Magnet pictures from W. MacKay and T. Satogata, USPAS 2013.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752340" y="605135"/>
            <a:ext cx="676660" cy="963832"/>
            <a:chOff x="2752340" y="605135"/>
            <a:chExt cx="676660" cy="963832"/>
          </a:xfrm>
        </p:grpSpPr>
        <p:grpSp>
          <p:nvGrpSpPr>
            <p:cNvPr id="22" name="Group 21"/>
            <p:cNvGrpSpPr/>
            <p:nvPr/>
          </p:nvGrpSpPr>
          <p:grpSpPr>
            <a:xfrm>
              <a:off x="2752340" y="605135"/>
              <a:ext cx="676660" cy="461665"/>
              <a:chOff x="3653956" y="1108444"/>
              <a:chExt cx="676660" cy="461665"/>
            </a:xfrm>
          </p:grpSpPr>
          <p:cxnSp>
            <p:nvCxnSpPr>
              <p:cNvPr id="24" name="Straight Arrow Connector 23"/>
              <p:cNvCxnSpPr/>
              <p:nvPr/>
            </p:nvCxnSpPr>
            <p:spPr bwMode="auto">
              <a:xfrm flipH="1">
                <a:off x="3653956" y="1561594"/>
                <a:ext cx="676660" cy="8515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" name="TextBox 24"/>
              <p:cNvSpPr txBox="1"/>
              <p:nvPr/>
            </p:nvSpPr>
            <p:spPr>
              <a:xfrm>
                <a:off x="3886200" y="1108444"/>
                <a:ext cx="4054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i="1" dirty="0" smtClean="0">
                    <a:latin typeface="Times New Roman"/>
                    <a:cs typeface="Times New Roman"/>
                  </a:rPr>
                  <a:t>s</a:t>
                </a:r>
              </a:p>
            </p:txBody>
          </p:sp>
        </p:grpSp>
        <p:cxnSp>
          <p:nvCxnSpPr>
            <p:cNvPr id="23" name="Curved Connector 22"/>
            <p:cNvCxnSpPr/>
            <p:nvPr/>
          </p:nvCxnSpPr>
          <p:spPr bwMode="auto">
            <a:xfrm rot="16200000" flipH="1">
              <a:off x="2781300" y="1073667"/>
              <a:ext cx="533400" cy="457200"/>
            </a:xfrm>
            <a:prstGeom prst="curvedConnector3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3180000"/>
              </a:camera>
              <a:lightRig rig="threePt" dir="t"/>
            </a:scene3d>
          </p:spPr>
        </p:cxnSp>
      </p:grpSp>
    </p:spTree>
    <p:extLst>
      <p:ext uri="{BB962C8B-B14F-4D97-AF65-F5344CB8AC3E}">
        <p14:creationId xmlns:p14="http://schemas.microsoft.com/office/powerpoint/2010/main" val="230185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5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Sources of nonlinear fields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838200"/>
            <a:ext cx="8382000" cy="5562600"/>
          </a:xfrm>
          <a:prstGeom prst="rect">
            <a:avLst/>
          </a:prstGeom>
        </p:spPr>
        <p:txBody>
          <a:bodyPr/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2383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2pPr>
            <a:lvl3pPr marL="965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9900"/>
                </a:solidFill>
                <a:latin typeface="+mn-lt"/>
              </a:defRPr>
            </a:lvl3pPr>
            <a:lvl4pPr marL="1308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1651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108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565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022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479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 smtClean="0"/>
              <a:t>Sextupoles – correct for change in focusing        </a:t>
            </a:r>
            <a:br>
              <a:rPr lang="en-US" dirty="0" smtClean="0"/>
            </a:br>
            <a:r>
              <a:rPr lang="en-US" dirty="0" smtClean="0"/>
              <a:t>  strength for particles with energy deviations </a:t>
            </a:r>
            <a:r>
              <a:rPr lang="en-US" i="1" dirty="0" err="1" smtClean="0">
                <a:latin typeface="Symbol" charset="2"/>
                <a:cs typeface="Symbol" charset="2"/>
              </a:rPr>
              <a:t>d</a:t>
            </a:r>
            <a:r>
              <a:rPr lang="en-US" i="1" dirty="0" err="1" smtClean="0">
                <a:latin typeface="Times New Roman"/>
                <a:cs typeface="Times New Roman"/>
              </a:rPr>
              <a:t>p</a:t>
            </a:r>
            <a:r>
              <a:rPr lang="en-US" i="1" dirty="0" smtClean="0">
                <a:latin typeface="Times New Roman"/>
                <a:cs typeface="Times New Roman"/>
              </a:rPr>
              <a:t>/p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Octupoles – introduce tune spread and Landau</a:t>
            </a:r>
            <a:br>
              <a:rPr lang="en-US" dirty="0" smtClean="0"/>
            </a:br>
            <a:r>
              <a:rPr lang="en-US" dirty="0" smtClean="0"/>
              <a:t>  damp instabilities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Field errors of magnets, in particular</a:t>
            </a:r>
          </a:p>
          <a:p>
            <a:pPr marL="681037" lvl="1" indent="-342900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superconducting magnets without pole tips                              </a:t>
            </a:r>
          </a:p>
          <a:p>
            <a:pPr marL="681037" lvl="1" indent="-342900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when/where beam is large (injection, final focus quadrupoles) 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2400" y="3200400"/>
            <a:ext cx="5800108" cy="3352800"/>
            <a:chOff x="152400" y="3200400"/>
            <a:chExt cx="5800108" cy="3352800"/>
          </a:xfrm>
        </p:grpSpPr>
        <p:pic>
          <p:nvPicPr>
            <p:cNvPr id="25" name="Picture 15" descr="C:\Documents and Settings\wfischer\My Documents\pi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276600"/>
              <a:ext cx="477774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152400" y="3200400"/>
              <a:ext cx="5800108" cy="3222957"/>
              <a:chOff x="152400" y="3200400"/>
              <a:chExt cx="5800108" cy="3222957"/>
            </a:xfrm>
          </p:grpSpPr>
          <p:cxnSp>
            <p:nvCxnSpPr>
              <p:cNvPr id="27" name="Straight Arrow Connector 26"/>
              <p:cNvCxnSpPr>
                <a:stCxn id="25" idx="1"/>
              </p:cNvCxnSpPr>
              <p:nvPr/>
            </p:nvCxnSpPr>
            <p:spPr bwMode="auto">
              <a:xfrm>
                <a:off x="152400" y="4914900"/>
                <a:ext cx="4636261" cy="9326"/>
              </a:xfrm>
              <a:prstGeom prst="straightConnector1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8" name="Straight Arrow Connector 27"/>
              <p:cNvCxnSpPr/>
              <p:nvPr/>
            </p:nvCxnSpPr>
            <p:spPr bwMode="auto">
              <a:xfrm flipV="1">
                <a:off x="2488021" y="3373043"/>
                <a:ext cx="10411" cy="3050314"/>
              </a:xfrm>
              <a:prstGeom prst="straightConnector1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9" name="TextBox 28"/>
              <p:cNvSpPr txBox="1"/>
              <p:nvPr/>
            </p:nvSpPr>
            <p:spPr>
              <a:xfrm>
                <a:off x="3429000" y="4956323"/>
                <a:ext cx="1074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 smtClean="0"/>
                  <a:t>amplitude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87170" y="3276600"/>
                <a:ext cx="640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 smtClean="0"/>
                  <a:t>force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41017" y="3678422"/>
                <a:ext cx="12114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 smtClean="0"/>
                  <a:t>quadrupole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725029" y="4191000"/>
                <a:ext cx="10630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 smtClean="0"/>
                  <a:t>sextupole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754581" y="3200400"/>
                <a:ext cx="9604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 smtClean="0"/>
                  <a:t>octupole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191000" y="4648200"/>
            <a:ext cx="3675906" cy="1973997"/>
            <a:chOff x="4191000" y="4648200"/>
            <a:chExt cx="3675906" cy="1973997"/>
          </a:xfrm>
        </p:grpSpPr>
        <p:sp>
          <p:nvSpPr>
            <p:cNvPr id="35" name="TextBox 34"/>
            <p:cNvSpPr txBox="1"/>
            <p:nvPr/>
          </p:nvSpPr>
          <p:spPr>
            <a:xfrm>
              <a:off x="4191000" y="5791200"/>
              <a:ext cx="36759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 smtClean="0"/>
                <a:t>higher order multipole magnets create</a:t>
              </a:r>
              <a:br>
                <a:rPr lang="en-US" sz="1600" dirty="0" smtClean="0"/>
              </a:br>
              <a:r>
                <a:rPr lang="en-US" sz="1600" dirty="0" smtClean="0"/>
                <a:t>very fast rising field at high amplitudes</a:t>
              </a:r>
              <a:br>
                <a:rPr lang="en-US" sz="1600" dirty="0" smtClean="0"/>
              </a:br>
              <a:r>
                <a:rPr lang="en-US" sz="1600" dirty="0" smtClean="0"/>
                <a:t>(strong nonlinearity)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V="1">
              <a:off x="4495800" y="4648200"/>
              <a:ext cx="0" cy="114300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029200" y="2743200"/>
            <a:ext cx="4127500" cy="3048000"/>
            <a:chOff x="5029200" y="2743200"/>
            <a:chExt cx="4127500" cy="3048000"/>
          </a:xfrm>
        </p:grpSpPr>
        <p:grpSp>
          <p:nvGrpSpPr>
            <p:cNvPr id="13" name="Group 12"/>
            <p:cNvGrpSpPr/>
            <p:nvPr/>
          </p:nvGrpSpPr>
          <p:grpSpPr>
            <a:xfrm>
              <a:off x="5029200" y="2743200"/>
              <a:ext cx="4127500" cy="3048000"/>
              <a:chOff x="5029200" y="2743200"/>
              <a:chExt cx="4127500" cy="30480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0" y="3352800"/>
                <a:ext cx="3060700" cy="2438400"/>
              </a:xfrm>
              <a:prstGeom prst="rect">
                <a:avLst/>
              </a:prstGeom>
            </p:spPr>
          </p:pic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5029200" y="2743200"/>
                <a:ext cx="1295400" cy="8382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7" name="TextBox 36"/>
            <p:cNvSpPr txBox="1"/>
            <p:nvPr/>
          </p:nvSpPr>
          <p:spPr>
            <a:xfrm>
              <a:off x="6702279" y="3200400"/>
              <a:ext cx="2289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/>
                <a:t>Tevatron quadrupole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34200" y="640833"/>
            <a:ext cx="2133600" cy="2188978"/>
            <a:chOff x="6934200" y="640833"/>
            <a:chExt cx="2133600" cy="2188978"/>
          </a:xfrm>
        </p:grpSpPr>
        <p:pic>
          <p:nvPicPr>
            <p:cNvPr id="40" name="Picture 39" descr="sextupole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712223"/>
              <a:ext cx="2133600" cy="210717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934200" y="2057400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98518" y="640833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610600" y="2052935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610600" y="914400"/>
              <a:ext cx="389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10400" y="909935"/>
              <a:ext cx="389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05089" y="2368146"/>
              <a:ext cx="389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bg1"/>
                  </a:solidFill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868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6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Particle motion with nonlinear forces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838200"/>
            <a:ext cx="8382000" cy="5562600"/>
          </a:xfrm>
          <a:prstGeom prst="rect">
            <a:avLst/>
          </a:prstGeom>
        </p:spPr>
        <p:txBody>
          <a:bodyPr/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2383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2pPr>
            <a:lvl3pPr marL="965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9900"/>
                </a:solidFill>
                <a:latin typeface="+mn-lt"/>
              </a:defRPr>
            </a:lvl3pPr>
            <a:lvl4pPr marL="1308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1651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108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565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022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479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mtClean="0"/>
              <a:t>Oscillation frequencies (tune </a:t>
            </a:r>
            <a:r>
              <a:rPr lang="en-US" i="1" smtClean="0">
                <a:latin typeface="Symbol" charset="2"/>
                <a:cs typeface="Symbol" charset="2"/>
              </a:rPr>
              <a:t>n</a:t>
            </a:r>
            <a:r>
              <a:rPr lang="en-US" smtClean="0"/>
              <a:t>) is amplitude dependent</a:t>
            </a:r>
          </a:p>
          <a:p>
            <a:pPr marL="342900" indent="-342900">
              <a:buFont typeface="Arial"/>
              <a:buChar char="•"/>
            </a:pPr>
            <a:r>
              <a:rPr lang="en-US" smtClean="0"/>
              <a:t>Infinite number of resonances:                                 </a:t>
            </a:r>
            <a:r>
              <a:rPr lang="en-US" i="1" smtClean="0">
                <a:latin typeface="Times New Roman"/>
                <a:cs typeface="Times New Roman"/>
              </a:rPr>
              <a:t>k, l, p</a:t>
            </a:r>
            <a:r>
              <a:rPr lang="en-US" smtClean="0"/>
              <a:t> integers</a:t>
            </a:r>
            <a:br>
              <a:rPr lang="en-US" smtClean="0"/>
            </a:br>
            <a:r>
              <a:rPr lang="en-US" sz="1800" smtClean="0"/>
              <a:t>(not all are equally dangerous)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 	</a:t>
            </a:r>
          </a:p>
          <a:p>
            <a:pPr marL="0" indent="0"/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57123"/>
              </p:ext>
            </p:extLst>
          </p:nvPr>
        </p:nvGraphicFramePr>
        <p:xfrm>
          <a:off x="4258733" y="1219200"/>
          <a:ext cx="176106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3" imgW="812800" imgH="228600" progId="Equation.3">
                  <p:embed/>
                </p:oleObj>
              </mc:Choice>
              <mc:Fallback>
                <p:oleObj name="Equation" r:id="rId3" imgW="812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8733" y="1219200"/>
                        <a:ext cx="1761067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tunediagram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74" y="2057400"/>
            <a:ext cx="5049726" cy="3352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1683" y="2286000"/>
            <a:ext cx="3052208" cy="3385810"/>
            <a:chOff x="601683" y="2286000"/>
            <a:chExt cx="3052208" cy="3385810"/>
          </a:xfrm>
        </p:grpSpPr>
        <p:sp>
          <p:nvSpPr>
            <p:cNvPr id="9" name="TextBox 8"/>
            <p:cNvSpPr txBox="1"/>
            <p:nvPr/>
          </p:nvSpPr>
          <p:spPr>
            <a:xfrm>
              <a:off x="685800" y="5410200"/>
              <a:ext cx="29363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 smtClean="0"/>
                <a:t>L. Evans, LHC w/ BB, CERN courier (2008).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01683" y="2286000"/>
              <a:ext cx="3052208" cy="3124200"/>
              <a:chOff x="601683" y="2286000"/>
              <a:chExt cx="3052208" cy="3124200"/>
            </a:xfrm>
          </p:grpSpPr>
          <p:pic>
            <p:nvPicPr>
              <p:cNvPr id="11" name="Picture 10" descr="Untitled.tif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683" y="2351024"/>
                <a:ext cx="2979717" cy="305917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231630" y="3775444"/>
                <a:ext cx="422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i="1" dirty="0" smtClean="0">
                    <a:latin typeface="Times New Roman"/>
                    <a:cs typeface="Times New Roman"/>
                  </a:rPr>
                  <a:t>x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787539" y="2286000"/>
                <a:ext cx="425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i="1" dirty="0" smtClean="0">
                    <a:latin typeface="Times New Roman"/>
                    <a:cs typeface="Times New Roman"/>
                  </a:rPr>
                  <a:t>x</a:t>
                </a:r>
                <a:r>
                  <a:rPr lang="en-US" dirty="0" smtClean="0">
                    <a:latin typeface="Times New Roman"/>
                    <a:cs typeface="Times New Roman"/>
                  </a:rPr>
                  <a:t>’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52400" y="6073914"/>
            <a:ext cx="67581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Nonlinear forces give rise to chaotic motion.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Sextupole already can generate all nonlinear phenomena.</a:t>
            </a:r>
          </a:p>
        </p:txBody>
      </p:sp>
    </p:spTree>
    <p:extLst>
      <p:ext uri="{BB962C8B-B14F-4D97-AF65-F5344CB8AC3E}">
        <p14:creationId xmlns:p14="http://schemas.microsoft.com/office/powerpoint/2010/main" val="35404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Hamiltonian description of motion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7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541"/>
            <a:ext cx="6096000" cy="1663259"/>
          </a:xfrm>
          <a:prstGeom prst="rect">
            <a:avLst/>
          </a:prstGeom>
        </p:spPr>
      </p:pic>
      <p:pic>
        <p:nvPicPr>
          <p:cNvPr id="7" name="Picture 6" descr="Untitled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89797"/>
            <a:ext cx="2514600" cy="1763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109246"/>
            <a:ext cx="1963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particle coordinates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0323" y="1143000"/>
            <a:ext cx="2058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1/</a:t>
            </a:r>
            <a:r>
              <a:rPr lang="en-US" sz="16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lang="en-US" sz="1600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x,z</a:t>
            </a:r>
            <a:r>
              <a:rPr lang="en-US" sz="1600" dirty="0" smtClean="0">
                <a:solidFill>
                  <a:srgbClr val="0000FF"/>
                </a:solidFill>
              </a:rPr>
              <a:t> – bending radii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3352800"/>
            <a:ext cx="2761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1600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lang="en-US" sz="16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,A</a:t>
            </a:r>
            <a:r>
              <a:rPr lang="en-US" sz="1600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z</a:t>
            </a:r>
            <a:r>
              <a:rPr lang="en-US" sz="16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,A</a:t>
            </a:r>
            <a:r>
              <a:rPr lang="en-US" sz="1600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lang="en-US" sz="1600" dirty="0" smtClean="0">
                <a:solidFill>
                  <a:srgbClr val="0000FF"/>
                </a:solidFill>
              </a:rPr>
              <a:t> – vector potential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7479" y="1185446"/>
            <a:ext cx="197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equations of motion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914400" y="14478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4648200" y="3124200"/>
            <a:ext cx="381000" cy="228600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572000" y="14478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0" idx="0"/>
          </p:cNvCxnSpPr>
          <p:nvPr/>
        </p:nvCxnSpPr>
        <p:spPr bwMode="auto">
          <a:xfrm flipH="1" flipV="1">
            <a:off x="3505200" y="2514600"/>
            <a:ext cx="999797" cy="838200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5181600" y="2438400"/>
            <a:ext cx="0" cy="914400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3657600" y="14478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111300" y="3395246"/>
            <a:ext cx="18041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solved piece-wise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in a simulation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3552" y="6437433"/>
            <a:ext cx="72113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G. Ripken and F. Schmidt, DESY 95-063 and CERN SL/95-12 (AP).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200" y="4171890"/>
            <a:ext cx="3606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Hamiltonian near a resonance</a:t>
            </a:r>
          </a:p>
        </p:txBody>
      </p:sp>
      <p:pic>
        <p:nvPicPr>
          <p:cNvPr id="44" name="Picture 43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7" y="4724401"/>
            <a:ext cx="8746773" cy="38099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343400" y="5334000"/>
            <a:ext cx="97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d</a:t>
            </a:r>
            <a:r>
              <a:rPr lang="en-US" sz="1600" dirty="0" smtClean="0">
                <a:solidFill>
                  <a:srgbClr val="0000FF"/>
                </a:solidFill>
              </a:rPr>
              <a:t>etuning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57924" y="5605046"/>
            <a:ext cx="2271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resonance driving term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 flipV="1">
            <a:off x="6172200" y="5029200"/>
            <a:ext cx="0" cy="685800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4800600" y="51054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28600" y="5452646"/>
            <a:ext cx="26823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</a:rPr>
              <a:t>a</a:t>
            </a:r>
            <a:r>
              <a:rPr lang="en-US" sz="1600" dirty="0" smtClean="0">
                <a:solidFill>
                  <a:srgbClr val="0000FF"/>
                </a:solidFill>
              </a:rPr>
              <a:t>ction-angle variables</a:t>
            </a:r>
          </a:p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actions 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n-US" sz="18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sz="1800" i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lang="en-US" sz="18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lang="en-US" sz="18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sz="1800" i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lang="en-US" sz="1600" dirty="0" smtClean="0">
                <a:solidFill>
                  <a:srgbClr val="0000FF"/>
                </a:solidFill>
              </a:rPr>
              <a:t> are constants </a:t>
            </a:r>
            <a:r>
              <a:rPr lang="en-US" sz="1600" dirty="0" smtClean="0">
                <a:solidFill>
                  <a:srgbClr val="0000FF"/>
                </a:solidFill>
              </a:rPr>
              <a:t/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for </a:t>
            </a:r>
            <a:r>
              <a:rPr lang="en-US" sz="1600" dirty="0" smtClean="0">
                <a:solidFill>
                  <a:srgbClr val="0000FF"/>
                </a:solidFill>
              </a:rPr>
              <a:t>linear motion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 flipV="1">
            <a:off x="1143000" y="5105400"/>
            <a:ext cx="0" cy="381000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048000" y="5257800"/>
            <a:ext cx="686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tunes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3581400" y="5029200"/>
            <a:ext cx="228600" cy="304800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2895600" y="5105400"/>
            <a:ext cx="304800" cy="228600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611643"/>
              </p:ext>
            </p:extLst>
          </p:nvPr>
        </p:nvGraphicFramePr>
        <p:xfrm>
          <a:off x="4148666" y="5638800"/>
          <a:ext cx="156633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8666" y="5638800"/>
                        <a:ext cx="1566334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50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8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Nonlinear phenomena in storage rings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685800"/>
            <a:ext cx="8382000" cy="5562600"/>
          </a:xfrm>
          <a:prstGeom prst="rect">
            <a:avLst/>
          </a:prstGeom>
        </p:spPr>
        <p:txBody>
          <a:bodyPr/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2383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3399"/>
                </a:solidFill>
                <a:latin typeface="+mn-lt"/>
              </a:defRPr>
            </a:lvl2pPr>
            <a:lvl3pPr marL="965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9900"/>
                </a:solidFill>
                <a:latin typeface="+mn-lt"/>
              </a:defRPr>
            </a:lvl3pPr>
            <a:lvl4pPr marL="1308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1651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108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565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022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479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Phenomena observed in experiment and simulations</a:t>
            </a:r>
            <a:r>
              <a:rPr lang="en-US" dirty="0" smtClean="0"/>
              <a:t>: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Amplitude </a:t>
            </a:r>
            <a:r>
              <a:rPr lang="en-US" dirty="0" smtClean="0"/>
              <a:t>detuning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accent2"/>
                </a:solidFill>
              </a:rPr>
              <a:t>Resonance driving </a:t>
            </a:r>
            <a:r>
              <a:rPr lang="en-US" dirty="0" smtClean="0">
                <a:solidFill>
                  <a:schemeClr val="accent2"/>
                </a:solidFill>
              </a:rPr>
              <a:t>terms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/>
              <a:t>Phase space deformations 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Smear (amplitude variations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Tune </a:t>
            </a:r>
            <a:r>
              <a:rPr lang="en-US" dirty="0" smtClean="0">
                <a:solidFill>
                  <a:srgbClr val="0000FF"/>
                </a:solidFill>
              </a:rPr>
              <a:t>response matrix</a:t>
            </a:r>
            <a:r>
              <a:rPr lang="en-US" sz="1600" dirty="0" smtClean="0">
                <a:solidFill>
                  <a:srgbClr val="0000FF"/>
                </a:solidFill>
              </a:rPr>
              <a:t> (sampling nonlinear fields with closed orbit </a:t>
            </a:r>
            <a:r>
              <a:rPr lang="en-US" sz="1600" dirty="0" smtClean="0">
                <a:solidFill>
                  <a:srgbClr val="0000FF"/>
                </a:solidFill>
              </a:rPr>
              <a:t>distortions, 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	G. Franchetti, PRST-AB 11, 094001 (2008)) </a:t>
            </a: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Resonance island in phase space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Echoes </a:t>
            </a:r>
            <a:r>
              <a:rPr lang="en-US" dirty="0" smtClean="0"/>
              <a:t>(only possible with detuning)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Tune and amplitude diffusion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Halo formation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Beam size growth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Particle loss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Dynamic aperture </a:t>
            </a:r>
          </a:p>
        </p:txBody>
      </p:sp>
    </p:spTree>
    <p:extLst>
      <p:ext uri="{BB962C8B-B14F-4D97-AF65-F5344CB8AC3E}">
        <p14:creationId xmlns:p14="http://schemas.microsoft.com/office/powerpoint/2010/main" val="264976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EC58EA8-6C47-4982-B136-D0CCA47332B2}" type="slidenum">
              <a:rPr lang="en-US" smtClean="0"/>
              <a:pPr>
                <a:defRPr/>
              </a:pPr>
              <a:t>9</a:t>
            </a:fld>
            <a:r>
              <a:rPr lang="en-US" smtClean="0"/>
              <a:t> </a:t>
            </a:r>
            <a:endParaRPr lang="en-US" sz="100" dirty="0" smtClean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3820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Chaotic particle motion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345" y="609600"/>
            <a:ext cx="83813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2"/>
                </a:solidFill>
              </a:rPr>
              <a:t>Motion in nonlinear systems (accelerators) is </a:t>
            </a:r>
            <a:r>
              <a:rPr lang="en-US" sz="2000" u="sng" dirty="0" smtClean="0">
                <a:solidFill>
                  <a:schemeClr val="accent2"/>
                </a:solidFill>
              </a:rPr>
              <a:t>chaotic</a:t>
            </a:r>
            <a:r>
              <a:rPr lang="en-US" sz="2000" dirty="0" smtClean="0">
                <a:solidFill>
                  <a:schemeClr val="accent2"/>
                </a:solidFill>
              </a:rPr>
              <a:t> at large amplitudes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  </a:t>
            </a:r>
            <a:r>
              <a:rPr lang="en-US" sz="2000" u="sng" dirty="0" smtClean="0">
                <a:solidFill>
                  <a:schemeClr val="accent2"/>
                </a:solidFill>
              </a:rPr>
              <a:t>chaotic</a:t>
            </a:r>
            <a:r>
              <a:rPr lang="en-US" sz="2000" dirty="0" smtClean="0">
                <a:solidFill>
                  <a:schemeClr val="accent2"/>
                </a:solidFill>
              </a:rPr>
              <a:t> = deterministic but not predictable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  chaoticity tested by following distance </a:t>
            </a:r>
            <a:r>
              <a:rPr lang="en-US" sz="2000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d</a:t>
            </a:r>
            <a:r>
              <a:rPr lang="en-US" sz="2000" dirty="0" smtClean="0">
                <a:solidFill>
                  <a:schemeClr val="accent2"/>
                </a:solidFill>
              </a:rPr>
              <a:t> of 2 initially closed particles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1671935"/>
            <a:ext cx="4143856" cy="4524005"/>
            <a:chOff x="228600" y="1671935"/>
            <a:chExt cx="4143856" cy="4524005"/>
          </a:xfrm>
        </p:grpSpPr>
        <p:pic>
          <p:nvPicPr>
            <p:cNvPr id="6" name="Picture 5" descr="chap3_01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99" y="2081140"/>
              <a:ext cx="4067657" cy="4114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25221" y="1671935"/>
              <a:ext cx="27227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Regular motion:</a:t>
              </a:r>
              <a:r>
                <a:rPr lang="en-US" dirty="0" smtClean="0"/>
                <a:t> </a:t>
              </a:r>
              <a:r>
                <a:rPr lang="en-US" i="1" dirty="0" smtClean="0">
                  <a:latin typeface="Times New Roman"/>
                  <a:cs typeface="Times New Roman"/>
                </a:rPr>
                <a:t>d ~ 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" y="2514600"/>
              <a:ext cx="62198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10</a:t>
              </a:r>
              <a:r>
                <a:rPr lang="en-US" sz="2000" baseline="30000" dirty="0" smtClean="0"/>
                <a:t>-5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24400" y="1676400"/>
            <a:ext cx="4167326" cy="4519540"/>
            <a:chOff x="4724400" y="1676400"/>
            <a:chExt cx="4167326" cy="4519540"/>
          </a:xfrm>
        </p:grpSpPr>
        <p:pic>
          <p:nvPicPr>
            <p:cNvPr id="10" name="Picture 9" descr="chap3_02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2057400"/>
              <a:ext cx="4091126" cy="41385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24400" y="1676400"/>
              <a:ext cx="33263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Chaotic motion:</a:t>
              </a:r>
              <a:r>
                <a:rPr lang="en-US" dirty="0" smtClean="0"/>
                <a:t> </a:t>
              </a:r>
              <a:r>
                <a:rPr lang="en-US" i="1" dirty="0" smtClean="0">
                  <a:latin typeface="Times New Roman"/>
                  <a:cs typeface="Times New Roman"/>
                </a:rPr>
                <a:t>d ~ </a:t>
              </a:r>
              <a:r>
                <a:rPr lang="en-US" dirty="0" err="1" smtClean="0">
                  <a:latin typeface="Times New Roman"/>
                  <a:cs typeface="Times New Roman"/>
                </a:rPr>
                <a:t>exp</a:t>
              </a:r>
              <a:r>
                <a:rPr lang="en-US" i="1" dirty="0" smtClean="0">
                  <a:latin typeface="Times New Roman"/>
                  <a:cs typeface="Times New Roman"/>
                </a:rPr>
                <a:t>(t)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3400" y="6091535"/>
            <a:ext cx="793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Chaotic particle motion gives to a dynamic aperture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6692" y="2571690"/>
            <a:ext cx="3273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1</a:t>
            </a:r>
            <a:endParaRPr lang="en-US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85682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46377741</TotalTime>
  <Words>1479</Words>
  <Application>Microsoft Macintosh PowerPoint</Application>
  <PresentationFormat>Letter Paper (8.5x11 in)</PresentationFormat>
  <Paragraphs>334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Uslhc</vt:lpstr>
      <vt:lpstr>Equation</vt:lpstr>
      <vt:lpstr>Microsoft Equation</vt:lpstr>
      <vt:lpstr> Beam dynamics in accelerators:  nonlinear dynamics and experiments   Wolfram Fischer, BNL   1st XBEAM-XRING Workshop – Beam Dynamics meets Magnets  2-4 December 2013, Darmstadt </vt:lpstr>
      <vt:lpstr>Acknowledgments</vt:lpstr>
      <vt:lpstr>PowerPoint Presentation</vt:lpstr>
      <vt:lpstr>PowerPoint Presentation</vt:lpstr>
      <vt:lpstr>PowerPoint Presentation</vt:lpstr>
      <vt:lpstr>PowerPoint Presentation</vt:lpstr>
      <vt:lpstr>Hamiltonian description of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Fringe fields – important for short magnets (small rings)</vt:lpstr>
      <vt:lpstr>PowerPoint Presentation</vt:lpstr>
      <vt:lpstr>Primary beam observation tools</vt:lpstr>
      <vt:lpstr>Experimental techniques</vt:lpstr>
      <vt:lpstr>Simulation tools – particle tracking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Integrable Optics Test Accelerator (IOTA) at Fermilab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Jim Strait</dc:creator>
  <cp:lastModifiedBy>Wolfram Fischer</cp:lastModifiedBy>
  <cp:revision>3266</cp:revision>
  <cp:lastPrinted>2011-11-01T19:24:21Z</cp:lastPrinted>
  <dcterms:created xsi:type="dcterms:W3CDTF">2010-10-13T07:28:15Z</dcterms:created>
  <dcterms:modified xsi:type="dcterms:W3CDTF">2013-12-02T06:51:17Z</dcterms:modified>
</cp:coreProperties>
</file>