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6" r:id="rId2"/>
    <p:sldId id="257" r:id="rId3"/>
    <p:sldId id="259" r:id="rId4"/>
    <p:sldId id="260" r:id="rId5"/>
    <p:sldId id="265" r:id="rId6"/>
    <p:sldId id="269" r:id="rId7"/>
    <p:sldId id="266" r:id="rId8"/>
    <p:sldId id="314" r:id="rId9"/>
    <p:sldId id="293" r:id="rId10"/>
    <p:sldId id="290" r:id="rId11"/>
    <p:sldId id="287" r:id="rId12"/>
    <p:sldId id="291" r:id="rId13"/>
    <p:sldId id="262" r:id="rId14"/>
    <p:sldId id="270" r:id="rId15"/>
    <p:sldId id="271" r:id="rId16"/>
    <p:sldId id="272" r:id="rId17"/>
    <p:sldId id="284" r:id="rId18"/>
    <p:sldId id="261" r:id="rId19"/>
    <p:sldId id="263" r:id="rId20"/>
    <p:sldId id="317" r:id="rId21"/>
    <p:sldId id="319" r:id="rId22"/>
    <p:sldId id="274" r:id="rId23"/>
    <p:sldId id="294" r:id="rId24"/>
    <p:sldId id="296" r:id="rId25"/>
    <p:sldId id="275" r:id="rId26"/>
    <p:sldId id="295" r:id="rId27"/>
    <p:sldId id="297" r:id="rId28"/>
    <p:sldId id="276" r:id="rId29"/>
    <p:sldId id="277" r:id="rId30"/>
    <p:sldId id="264" r:id="rId31"/>
    <p:sldId id="278" r:id="rId32"/>
    <p:sldId id="268" r:id="rId33"/>
    <p:sldId id="320" r:id="rId34"/>
    <p:sldId id="298" r:id="rId35"/>
    <p:sldId id="301" r:id="rId36"/>
    <p:sldId id="267" r:id="rId37"/>
    <p:sldId id="305" r:id="rId38"/>
    <p:sldId id="300" r:id="rId39"/>
    <p:sldId id="315" r:id="rId40"/>
    <p:sldId id="306" r:id="rId41"/>
    <p:sldId id="304" r:id="rId42"/>
    <p:sldId id="308" r:id="rId43"/>
    <p:sldId id="307" r:id="rId44"/>
    <p:sldId id="309" r:id="rId45"/>
    <p:sldId id="310" r:id="rId46"/>
    <p:sldId id="279" r:id="rId47"/>
    <p:sldId id="302" r:id="rId48"/>
    <p:sldId id="303" r:id="rId49"/>
    <p:sldId id="281" r:id="rId50"/>
    <p:sldId id="282" r:id="rId51"/>
    <p:sldId id="283" r:id="rId52"/>
    <p:sldId id="273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1" autoAdjust="0"/>
    <p:restoredTop sz="94660"/>
  </p:normalViewPr>
  <p:slideViewPr>
    <p:cSldViewPr>
      <p:cViewPr>
        <p:scale>
          <a:sx n="94" d="100"/>
          <a:sy n="94" d="100"/>
        </p:scale>
        <p:origin x="-8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264C35-5491-483C-B316-82BCE407D601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9222-6F99-4DD0-90EA-A2A145F79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807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5D7CB-A2C5-4A70-A90A-711AD4538DE1}" type="datetime1">
              <a:rPr lang="en-US" smtClean="0"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Taylor,  Beams and Magnets Workshop Darmstadt, December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AC26-EDCC-4102-97B3-A82E8957E0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69EBF-3642-46D8-B9D0-0870A4DF49EA}" type="datetime1">
              <a:rPr lang="en-US" smtClean="0"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Taylor,  Beams and Magnets Workshop Darmstadt, December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AC26-EDCC-4102-97B3-A82E8957E0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A0AEF-84C8-4B80-8790-9CDACE9A39BA}" type="datetime1">
              <a:rPr lang="en-US" smtClean="0"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Taylor,  Beams and Magnets Workshop Darmstadt, December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AC26-EDCC-4102-97B3-A82E8957E0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9FAF5-A0C7-4595-BE9A-587303A44E00}" type="datetime1">
              <a:rPr lang="en-US" smtClean="0"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Taylor,  Beams and Magnets Workshop Darmstadt, December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AC26-EDCC-4102-97B3-A82E8957E0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1AC3B-373A-409A-BE5D-ED587D2E2C0F}" type="datetime1">
              <a:rPr lang="en-US" smtClean="0"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Taylor,  Beams and Magnets Workshop Darmstadt, December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AC26-EDCC-4102-97B3-A82E8957E0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CE015-F7A2-4EFE-80EA-3934C3FA62ED}" type="datetime1">
              <a:rPr lang="en-US" smtClean="0"/>
              <a:t>12/3/2013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Taylor,  Beams and Magnets Workshop Darmstadt, December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AC26-EDCC-4102-97B3-A82E8957E0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42C3B-16E4-4592-A9F2-E3979CFDF7BB}" type="datetime1">
              <a:rPr lang="en-US" smtClean="0"/>
              <a:t>12/3/2013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Taylor,  Beams and Magnets Workshop Darmstadt, December 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AC26-EDCC-4102-97B3-A82E8957E0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3F287-1F95-4A96-9E05-F84CAEE98F2A}" type="datetime1">
              <a:rPr lang="en-US" smtClean="0"/>
              <a:t>12/3/2013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Taylor,  Beams and Magnets Workshop Darmstadt, December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AC26-EDCC-4102-97B3-A82E8957E0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02157-B20D-41FB-B24C-3EB151BF3DBE}" type="datetime1">
              <a:rPr lang="en-US" smtClean="0"/>
              <a:t>12/3/2013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Taylor,  Beams and Magnets Workshop Darmstadt, December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AC26-EDCC-4102-97B3-A82E8957E0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571C6-624A-4382-8F70-7CE2EB12649C}" type="datetime1">
              <a:rPr lang="en-US" smtClean="0"/>
              <a:t>12/3/2013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Taylor,  Beams and Magnets Workshop Darmstadt, December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AC26-EDCC-4102-97B3-A82E8957E0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98AF-A1C7-40A3-A123-10E311BE52F6}" type="datetime1">
              <a:rPr lang="en-US" smtClean="0"/>
              <a:t>12/3/2013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Taylor,  Beams and Magnets Workshop Darmstadt, December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AC26-EDCC-4102-97B3-A82E8957E0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4A3D7-2AC1-4CCC-9917-4BC9CA230B7F}" type="datetime1">
              <a:rPr lang="en-US" smtClean="0"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T. Taylor,  Beams and Magnets Workshop Darmstadt, December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AAC26-EDCC-4102-97B3-A82E8957E0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391400" cy="1470025"/>
          </a:xfrm>
        </p:spPr>
        <p:txBody>
          <a:bodyPr/>
          <a:lstStyle/>
          <a:p>
            <a:r>
              <a:rPr lang="en-US" dirty="0"/>
              <a:t>Magnets in Accelerators: </a:t>
            </a:r>
            <a:r>
              <a:rPr lang="en-US" dirty="0" smtClean="0"/>
              <a:t>an </a:t>
            </a:r>
            <a:r>
              <a:rPr lang="en-US" dirty="0"/>
              <a:t>Historical Overview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286000"/>
          </a:xfrm>
        </p:spPr>
        <p:txBody>
          <a:bodyPr>
            <a:normAutofit/>
          </a:bodyPr>
          <a:lstStyle/>
          <a:p>
            <a:r>
              <a:rPr lang="en-US" dirty="0" smtClean="0"/>
              <a:t>Thomas Taylor</a:t>
            </a:r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Darmstadt, 2-4 December 2013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600200" y="685800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EuCARD-2 XBEAM-XRING </a:t>
            </a:r>
            <a:r>
              <a:rPr lang="en-US" sz="2400" dirty="0" smtClean="0"/>
              <a:t>Network </a:t>
            </a:r>
            <a:endParaRPr lang="en-US" sz="2400" dirty="0"/>
          </a:p>
          <a:p>
            <a:pPr algn="ctr"/>
            <a:r>
              <a:rPr lang="en-US" sz="2400" dirty="0"/>
              <a:t>Beam Dynamics </a:t>
            </a:r>
            <a:r>
              <a:rPr lang="en-US" sz="2400" dirty="0" smtClean="0"/>
              <a:t>meets </a:t>
            </a:r>
            <a:r>
              <a:rPr lang="en-US" sz="2400" dirty="0"/>
              <a:t>Magnets </a:t>
            </a:r>
            <a:r>
              <a:rPr lang="en-US" sz="2400" dirty="0" smtClean="0"/>
              <a:t>Workshop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AC26-EDCC-4102-97B3-A82E8957E0FC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Taylor,  Beams and Magnets Workshop Darmstadt, December 2013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8213" y="990600"/>
            <a:ext cx="726757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90600" y="56388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590 </a:t>
            </a:r>
            <a:r>
              <a:rPr lang="en-US" dirty="0" err="1" smtClean="0"/>
              <a:t>MeV</a:t>
            </a:r>
            <a:r>
              <a:rPr lang="en-US" dirty="0" smtClean="0"/>
              <a:t> ring cyclotron at PSI, showing 6 orbits from 72 </a:t>
            </a:r>
            <a:r>
              <a:rPr lang="en-US" dirty="0" err="1" smtClean="0"/>
              <a:t>MeV</a:t>
            </a:r>
            <a:r>
              <a:rPr lang="en-US" dirty="0" smtClean="0"/>
              <a:t> to 590 </a:t>
            </a:r>
            <a:r>
              <a:rPr lang="en-US" dirty="0" err="1" smtClean="0"/>
              <a:t>MeV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AC26-EDCC-4102-97B3-A82E8957E0F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Taylor,  Beams and Magnets Workshop Darmstadt, December 2013</a:t>
            </a: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81200"/>
            <a:ext cx="4038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960313"/>
            <a:ext cx="4495800" cy="329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AC26-EDCC-4102-97B3-A82E8957E0F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Taylor,  Beams and Magnets Workshop Darmstadt, December 2013</a:t>
            </a: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28600"/>
            <a:ext cx="7467600" cy="6121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AC26-EDCC-4102-97B3-A82E8957E0F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Taylor,  Beams and Magnets Workshop Darmstadt, December 2013</a:t>
            </a: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Cyclotrons → synchrotrons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990600"/>
            <a:ext cx="80772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cyclotron is very convenient to provide low to medium energy particles,</a:t>
            </a:r>
          </a:p>
          <a:p>
            <a:r>
              <a:rPr lang="en-US" sz="2000" dirty="0" smtClean="0"/>
              <a:t>But the </a:t>
            </a:r>
            <a:r>
              <a:rPr lang="en-US" sz="2000" b="1" dirty="0" smtClean="0"/>
              <a:t>magnets </a:t>
            </a:r>
            <a:r>
              <a:rPr lang="en-US" sz="2000" b="1" dirty="0" smtClean="0"/>
              <a:t>become </a:t>
            </a:r>
            <a:r>
              <a:rPr lang="en-US" sz="2000" b="1" dirty="0" smtClean="0"/>
              <a:t>too large </a:t>
            </a:r>
            <a:r>
              <a:rPr lang="en-US" sz="2000" dirty="0" smtClean="0"/>
              <a:t>and cumbersome </a:t>
            </a:r>
            <a:r>
              <a:rPr lang="en-US" sz="2000" b="1" dirty="0" smtClean="0"/>
              <a:t>for</a:t>
            </a:r>
            <a:r>
              <a:rPr lang="en-US" sz="2000" dirty="0" smtClean="0"/>
              <a:t> </a:t>
            </a:r>
            <a:r>
              <a:rPr lang="en-US" sz="2000" b="1" dirty="0" smtClean="0"/>
              <a:t>high energies</a:t>
            </a:r>
            <a:r>
              <a:rPr lang="en-US" sz="2000" dirty="0" smtClean="0"/>
              <a:t>, the largest </a:t>
            </a:r>
            <a:r>
              <a:rPr lang="en-US" sz="2000" dirty="0" err="1" smtClean="0"/>
              <a:t>synchro</a:t>
            </a:r>
            <a:r>
              <a:rPr lang="en-US" sz="2000" dirty="0" smtClean="0"/>
              <a:t>-cyclotrons reaching about 500 MeV</a:t>
            </a:r>
          </a:p>
          <a:p>
            <a:endParaRPr lang="en-US" sz="2000" dirty="0"/>
          </a:p>
          <a:p>
            <a:r>
              <a:rPr lang="en-US" sz="2000" b="1" dirty="0" smtClean="0">
                <a:solidFill>
                  <a:srgbClr val="FF0000"/>
                </a:solidFill>
              </a:rPr>
              <a:t>Idea</a:t>
            </a:r>
            <a:r>
              <a:rPr lang="en-US" sz="2000" dirty="0" smtClean="0"/>
              <a:t>: put the beam in a narrow circular channel equipped with a  local magnetic field that could be ramped as the particles gained momentum</a:t>
            </a:r>
          </a:p>
          <a:p>
            <a:endParaRPr lang="en-US" sz="2000" dirty="0"/>
          </a:p>
          <a:p>
            <a:r>
              <a:rPr lang="en-US" sz="2400" i="1" dirty="0" smtClean="0"/>
              <a:t>Enter the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synchroton</a:t>
            </a:r>
            <a:r>
              <a:rPr lang="en-US" sz="2000" dirty="0" smtClean="0">
                <a:solidFill>
                  <a:srgbClr val="FF0000"/>
                </a:solidFill>
              </a:rPr>
              <a:t>  	</a:t>
            </a:r>
            <a:r>
              <a:rPr lang="en-US" sz="2000" dirty="0" smtClean="0"/>
              <a:t>- first with </a:t>
            </a:r>
            <a:r>
              <a:rPr lang="en-US" sz="2000" b="1" i="1" dirty="0" smtClean="0">
                <a:solidFill>
                  <a:srgbClr val="FF0000"/>
                </a:solidFill>
              </a:rPr>
              <a:t>weak focusing</a:t>
            </a:r>
          </a:p>
          <a:p>
            <a:endParaRPr lang="en-US" sz="2000" dirty="0" smtClean="0"/>
          </a:p>
          <a:p>
            <a:r>
              <a:rPr lang="en-US" sz="2000" dirty="0" smtClean="0"/>
              <a:t>Cosmotron (BNL)</a:t>
            </a:r>
          </a:p>
          <a:p>
            <a:r>
              <a:rPr lang="en-US" sz="2000" dirty="0" err="1" smtClean="0"/>
              <a:t>Bevatron</a:t>
            </a:r>
            <a:r>
              <a:rPr lang="en-US" sz="2000" dirty="0" smtClean="0"/>
              <a:t> (LBL)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		</a:t>
            </a:r>
          </a:p>
          <a:p>
            <a:pPr>
              <a:buFontTx/>
              <a:buChar char="-"/>
            </a:pPr>
            <a:r>
              <a:rPr lang="en-US" sz="2000" dirty="0" smtClean="0"/>
              <a:t>later with </a:t>
            </a:r>
            <a:r>
              <a:rPr lang="en-US" sz="2000" b="1" i="1" dirty="0" smtClean="0">
                <a:solidFill>
                  <a:srgbClr val="FF0000"/>
                </a:solidFill>
              </a:rPr>
              <a:t>strong focusing</a:t>
            </a:r>
          </a:p>
          <a:p>
            <a:r>
              <a:rPr lang="en-US" sz="2000" b="1" i="1" dirty="0" smtClean="0">
                <a:solidFill>
                  <a:srgbClr val="FF0000"/>
                </a:solidFill>
              </a:rPr>
              <a:t>		(n&gt;&gt;1)</a:t>
            </a:r>
          </a:p>
          <a:p>
            <a:r>
              <a:rPr lang="en-US" sz="2000" b="1" i="1" dirty="0" smtClean="0">
                <a:solidFill>
                  <a:srgbClr val="FF0000"/>
                </a:solidFill>
              </a:rPr>
              <a:t> </a:t>
            </a:r>
            <a:r>
              <a:rPr lang="en-US" sz="2000" b="1" i="1" dirty="0" smtClean="0">
                <a:solidFill>
                  <a:srgbClr val="7030A0"/>
                </a:solidFill>
              </a:rPr>
              <a:t>Cosmotron 6”x36” aperture -&gt; 1”</a:t>
            </a:r>
          </a:p>
          <a:p>
            <a:endParaRPr lang="en-US" sz="2000" b="1" i="1" dirty="0">
              <a:solidFill>
                <a:srgbClr val="7030A0"/>
              </a:solidFill>
            </a:endParaRPr>
          </a:p>
          <a:p>
            <a:r>
              <a:rPr lang="en-US" sz="2000" b="1" i="1" dirty="0" smtClean="0"/>
              <a:t>The magnets are much smaller – but field quality is very important…</a:t>
            </a:r>
          </a:p>
        </p:txBody>
      </p:sp>
      <p:pic>
        <p:nvPicPr>
          <p:cNvPr id="4" name="Picture 1" descr="Cosmotr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111" y="3962400"/>
            <a:ext cx="2587489" cy="1566112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AC26-EDCC-4102-97B3-A82E8957E0F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Taylor,  Beams and Magnets Workshop Darmstadt, December 2013</a:t>
            </a: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Weak focusing magnets</a:t>
            </a:r>
            <a:endParaRPr lang="en-US" dirty="0"/>
          </a:p>
        </p:txBody>
      </p:sp>
      <p:pic>
        <p:nvPicPr>
          <p:cNvPr id="18433" name="Picture 1" descr="Cosmotr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539" y="1524000"/>
            <a:ext cx="6924261" cy="4191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19200" y="594360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Cosmotron (BNL)                3.3 </a:t>
            </a:r>
            <a:r>
              <a:rPr lang="en-US" dirty="0" err="1" smtClean="0"/>
              <a:t>GeV</a:t>
            </a:r>
            <a:r>
              <a:rPr lang="en-US" dirty="0" smtClean="0"/>
              <a:t>                                      (1953)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AC26-EDCC-4102-97B3-A82E8957E0F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Taylor,  Beams and Magnets Workshop Darmstadt, December 2013</a:t>
            </a: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Strong focusing magnets </a:t>
            </a:r>
            <a:br>
              <a:rPr lang="en-US" dirty="0" smtClean="0"/>
            </a:br>
            <a:r>
              <a:rPr lang="en-US" dirty="0" smtClean="0"/>
              <a:t>– combined function</a:t>
            </a:r>
            <a:endParaRPr lang="en-US" dirty="0"/>
          </a:p>
        </p:txBody>
      </p:sp>
      <p:pic>
        <p:nvPicPr>
          <p:cNvPr id="17411" name="Picture 3" descr="http://www.physics.buffalo.edu/phy514/w06/img/rossbach-fig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1652" y="4038600"/>
            <a:ext cx="6797948" cy="1323974"/>
          </a:xfrm>
          <a:prstGeom prst="rect">
            <a:avLst/>
          </a:prstGeom>
          <a:noFill/>
        </p:spPr>
      </p:pic>
      <p:pic>
        <p:nvPicPr>
          <p:cNvPr id="17410" name="Picture 2" descr="http://www.physics.buffalo.edu/phy514/w06/img/rossbach-fig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341" y="1600200"/>
            <a:ext cx="8041059" cy="251953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0" y="5791200"/>
            <a:ext cx="777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Christofilos</a:t>
            </a:r>
            <a:r>
              <a:rPr lang="en-US" sz="2000" dirty="0" smtClean="0"/>
              <a:t> (1950)  -&gt;   </a:t>
            </a:r>
            <a:r>
              <a:rPr lang="en-US" sz="2000" b="1" dirty="0" smtClean="0"/>
              <a:t>Courant, Livingston, Snyder </a:t>
            </a:r>
            <a:r>
              <a:rPr lang="en-US" sz="2000" dirty="0" smtClean="0"/>
              <a:t>(1952)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AC26-EDCC-4102-97B3-A82E8957E0F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Taylor,  Beams and Magnets Workshop Darmstadt, December 2013</a:t>
            </a: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Strong focusing magnets </a:t>
            </a:r>
            <a:br>
              <a:rPr lang="en-US" dirty="0" smtClean="0"/>
            </a:br>
            <a:r>
              <a:rPr lang="en-US" dirty="0" smtClean="0"/>
              <a:t>– combined function</a:t>
            </a:r>
            <a:endParaRPr lang="en-US" dirty="0"/>
          </a:p>
        </p:txBody>
      </p:sp>
      <p:pic>
        <p:nvPicPr>
          <p:cNvPr id="3" name="Picture 2" descr="ags magn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371600"/>
            <a:ext cx="5410200" cy="42548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53200" y="1392972"/>
            <a:ext cx="2286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An AGS magnet</a:t>
            </a:r>
          </a:p>
          <a:p>
            <a:endParaRPr lang="en-US" sz="2000" dirty="0" smtClean="0"/>
          </a:p>
          <a:p>
            <a:r>
              <a:rPr lang="en-US" sz="2000" dirty="0" smtClean="0"/>
              <a:t>(PS, ISR are similar)</a:t>
            </a:r>
          </a:p>
          <a:p>
            <a:endParaRPr lang="en-US" sz="2000" dirty="0" smtClean="0"/>
          </a:p>
          <a:p>
            <a:r>
              <a:rPr lang="en-US" sz="2000" dirty="0" smtClean="0"/>
              <a:t>Accurate pole (2-D)</a:t>
            </a:r>
          </a:p>
          <a:p>
            <a:r>
              <a:rPr lang="en-US" sz="2000" dirty="0" smtClean="0"/>
              <a:t>+  steel mixing  </a:t>
            </a:r>
          </a:p>
          <a:p>
            <a:r>
              <a:rPr lang="en-US" sz="2000" dirty="0" smtClean="0"/>
              <a:t>+  measurements</a:t>
            </a:r>
          </a:p>
          <a:p>
            <a:r>
              <a:rPr lang="en-US" sz="2000" dirty="0" smtClean="0"/>
              <a:t>+  magnet sorting </a:t>
            </a:r>
          </a:p>
          <a:p>
            <a:r>
              <a:rPr lang="en-US" sz="2000" dirty="0" smtClean="0"/>
              <a:t>+  </a:t>
            </a:r>
            <a:r>
              <a:rPr lang="en-US" sz="2000" dirty="0" err="1" smtClean="0"/>
              <a:t>poleface</a:t>
            </a:r>
            <a:r>
              <a:rPr lang="en-US" sz="2000" dirty="0" smtClean="0"/>
              <a:t> windings</a:t>
            </a:r>
          </a:p>
          <a:p>
            <a:endParaRPr lang="en-US" sz="2000" dirty="0"/>
          </a:p>
          <a:p>
            <a:r>
              <a:rPr lang="en-US" sz="2000" dirty="0" smtClean="0"/>
              <a:t>(But finally ISR magnets were sorted by weight!)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6019800"/>
            <a:ext cx="883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Idea of using punched laminations to obtain accurate pole profile over whole length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AC26-EDCC-4102-97B3-A82E8957E0F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Taylor,  Beams and Magnets Workshop Darmstadt, December 2013</a:t>
            </a: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Strong focusing magnets </a:t>
            </a:r>
            <a:br>
              <a:rPr lang="en-US" dirty="0" smtClean="0"/>
            </a:br>
            <a:r>
              <a:rPr lang="en-US" dirty="0" smtClean="0"/>
              <a:t>– separated function</a:t>
            </a:r>
            <a:endParaRPr lang="en-US" dirty="0"/>
          </a:p>
        </p:txBody>
      </p:sp>
      <p:pic>
        <p:nvPicPr>
          <p:cNvPr id="5" name="Picture 4" descr="slac quad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32060" y="1600200"/>
            <a:ext cx="2470244" cy="2436802"/>
          </a:xfrm>
          <a:prstGeom prst="rect">
            <a:avLst/>
          </a:prstGeom>
        </p:spPr>
      </p:pic>
      <p:pic>
        <p:nvPicPr>
          <p:cNvPr id="6" name="Picture 5" descr="sps di lella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3505200"/>
            <a:ext cx="3667125" cy="282000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47800"/>
            <a:ext cx="5499947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648200" y="4648200"/>
            <a:ext cx="35541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dirty="0" err="1" smtClean="0"/>
              <a:t>Increased</a:t>
            </a:r>
            <a:r>
              <a:rPr lang="fr-CH" sz="2000" dirty="0" smtClean="0"/>
              <a:t> </a:t>
            </a:r>
            <a:r>
              <a:rPr lang="fr-CH" sz="2000" dirty="0" err="1" smtClean="0"/>
              <a:t>operational</a:t>
            </a:r>
            <a:r>
              <a:rPr lang="fr-CH" sz="2000" dirty="0" smtClean="0"/>
              <a:t>  </a:t>
            </a:r>
            <a:r>
              <a:rPr lang="fr-CH" sz="2000" dirty="0" err="1" smtClean="0"/>
              <a:t>flexibility</a:t>
            </a:r>
            <a:endParaRPr lang="fr-CH" sz="2000" dirty="0" smtClean="0"/>
          </a:p>
          <a:p>
            <a:endParaRPr lang="fr-CH" sz="2000" dirty="0"/>
          </a:p>
          <a:p>
            <a:r>
              <a:rPr lang="fr-CH" sz="2000" dirty="0" err="1" smtClean="0"/>
              <a:t>Adopted</a:t>
            </a:r>
            <a:r>
              <a:rPr lang="fr-CH" sz="2000" dirty="0" smtClean="0"/>
              <a:t> for 300 </a:t>
            </a:r>
            <a:r>
              <a:rPr lang="fr-CH" sz="2000" dirty="0" err="1" smtClean="0"/>
              <a:t>GeV</a:t>
            </a:r>
            <a:r>
              <a:rPr lang="fr-CH" sz="2000" dirty="0" smtClean="0"/>
              <a:t> machines </a:t>
            </a:r>
            <a:r>
              <a:rPr lang="fr-CH" sz="2000" dirty="0" err="1" smtClean="0"/>
              <a:t>at</a:t>
            </a:r>
            <a:r>
              <a:rPr lang="fr-CH" sz="2000" dirty="0" smtClean="0"/>
              <a:t> CERN and </a:t>
            </a:r>
            <a:r>
              <a:rPr lang="fr-CH" sz="2000" dirty="0" err="1" smtClean="0"/>
              <a:t>Fermilab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AC26-EDCC-4102-97B3-A82E8957E0FC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Taylor,  Beams and Magnets Workshop Darmstadt, December 2013</a:t>
            </a:r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Field: flux density and field quality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524000"/>
            <a:ext cx="838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 </a:t>
            </a:r>
            <a:r>
              <a:rPr lang="en-US" sz="2000" b="1" dirty="0" smtClean="0"/>
              <a:t>Iron-dominated magnets </a:t>
            </a:r>
          </a:p>
          <a:p>
            <a:r>
              <a:rPr lang="en-US" sz="2000" dirty="0" smtClean="0"/>
              <a:t>	Flux density and </a:t>
            </a:r>
            <a:r>
              <a:rPr lang="en-US" sz="2000" b="1" dirty="0" smtClean="0">
                <a:solidFill>
                  <a:srgbClr val="0070C0"/>
                </a:solidFill>
              </a:rPr>
              <a:t>field quality determined by pole profile</a:t>
            </a:r>
          </a:p>
          <a:p>
            <a:r>
              <a:rPr lang="en-US" sz="2000" dirty="0" smtClean="0"/>
              <a:t>	Yoke size (mass) determined by aperture and field</a:t>
            </a:r>
          </a:p>
          <a:p>
            <a:r>
              <a:rPr lang="en-US" sz="2000" dirty="0" smtClean="0"/>
              <a:t> </a:t>
            </a:r>
          </a:p>
          <a:p>
            <a:r>
              <a:rPr lang="en-US" sz="2000" dirty="0" smtClean="0"/>
              <a:t>		Limited to magnets with pole-tip field of up to about 1.7 T</a:t>
            </a:r>
          </a:p>
          <a:p>
            <a:endParaRPr lang="en-US" sz="2000" b="1" dirty="0" smtClean="0"/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   High-field superconducting magnets</a:t>
            </a:r>
          </a:p>
          <a:p>
            <a:r>
              <a:rPr lang="en-US" sz="2000" dirty="0" smtClean="0"/>
              <a:t>	Flux density is (largely) determined by current density </a:t>
            </a:r>
          </a:p>
          <a:p>
            <a:r>
              <a:rPr lang="en-US" sz="2000" dirty="0" smtClean="0"/>
              <a:t>	</a:t>
            </a:r>
            <a:r>
              <a:rPr lang="en-US" sz="2000" b="1" dirty="0" smtClean="0">
                <a:solidFill>
                  <a:srgbClr val="0070C0"/>
                </a:solidFill>
              </a:rPr>
              <a:t>Field quality is determined by winding accuracy </a:t>
            </a:r>
            <a:r>
              <a:rPr lang="en-US" sz="2000" dirty="0" smtClean="0"/>
              <a:t>(and conductor type)</a:t>
            </a:r>
          </a:p>
          <a:p>
            <a:endParaRPr lang="en-US" sz="2000" dirty="0" smtClean="0"/>
          </a:p>
          <a:p>
            <a:r>
              <a:rPr lang="en-US" sz="2000" dirty="0" smtClean="0"/>
              <a:t>		Equivalent pole-tip field limit:	6.5 T 	</a:t>
            </a:r>
            <a:r>
              <a:rPr lang="en-US" sz="2000" dirty="0" err="1" smtClean="0"/>
              <a:t>Nb</a:t>
            </a:r>
            <a:r>
              <a:rPr lang="en-US" sz="2000" dirty="0" smtClean="0"/>
              <a:t>-Ti 	4.5 K</a:t>
            </a:r>
          </a:p>
          <a:p>
            <a:r>
              <a:rPr lang="en-US" sz="2000" dirty="0" smtClean="0"/>
              <a:t>						9 T	</a:t>
            </a:r>
            <a:r>
              <a:rPr lang="en-US" sz="2000" dirty="0" err="1" smtClean="0"/>
              <a:t>Nb</a:t>
            </a:r>
            <a:r>
              <a:rPr lang="en-US" sz="2000" dirty="0" smtClean="0"/>
              <a:t>-Ti	1.8 K						13.5 T	Nb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Sn	4.5 K</a:t>
            </a:r>
          </a:p>
          <a:p>
            <a:r>
              <a:rPr lang="en-US" sz="2000" dirty="0" smtClean="0"/>
              <a:t>						15 T	Nb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Sn	1.8 K 						(20 T	HTS	10 K)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AC26-EDCC-4102-97B3-A82E8957E0FC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Taylor,  Beams and Magnets Workshop Darmstadt, December 2013</a:t>
            </a:r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Computation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066800"/>
            <a:ext cx="8915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Computers → </a:t>
            </a:r>
            <a:r>
              <a:rPr lang="en-US" sz="2000" b="1" dirty="0" smtClean="0">
                <a:solidFill>
                  <a:srgbClr val="FF0000"/>
                </a:solidFill>
              </a:rPr>
              <a:t>far-reaching effect on ability to design accelerator magnets</a:t>
            </a:r>
          </a:p>
          <a:p>
            <a:endParaRPr lang="en-US" sz="2000" dirty="0" smtClean="0"/>
          </a:p>
          <a:p>
            <a:r>
              <a:rPr lang="en-US" sz="2000" dirty="0" smtClean="0"/>
              <a:t>Early on, as was done for electrostatic problems (before SUPERFISH), </a:t>
            </a:r>
            <a:r>
              <a:rPr lang="en-US" sz="2000" dirty="0" err="1" smtClean="0"/>
              <a:t>equipotentials</a:t>
            </a:r>
            <a:r>
              <a:rPr lang="en-US" sz="2000" dirty="0" smtClean="0"/>
              <a:t> were plotted using 2-D simulations with </a:t>
            </a:r>
            <a:r>
              <a:rPr lang="en-US" sz="2000" b="1" dirty="0" smtClean="0">
                <a:solidFill>
                  <a:srgbClr val="7030A0"/>
                </a:solidFill>
              </a:rPr>
              <a:t>electrolytic baths </a:t>
            </a:r>
            <a:r>
              <a:rPr lang="en-US" sz="2000" dirty="0" smtClean="0"/>
              <a:t>and </a:t>
            </a:r>
            <a:r>
              <a:rPr lang="en-US" sz="2000" b="1" dirty="0" smtClean="0">
                <a:solidFill>
                  <a:srgbClr val="7030A0"/>
                </a:solidFill>
              </a:rPr>
              <a:t>resistive paper</a:t>
            </a:r>
            <a:r>
              <a:rPr lang="en-US" sz="2000" b="1" dirty="0" smtClean="0"/>
              <a:t>…</a:t>
            </a:r>
          </a:p>
          <a:p>
            <a:r>
              <a:rPr lang="en-US" sz="800" dirty="0" smtClean="0"/>
              <a:t> </a:t>
            </a:r>
          </a:p>
          <a:p>
            <a:r>
              <a:rPr lang="en-US" sz="2000" dirty="0" smtClean="0"/>
              <a:t> </a:t>
            </a:r>
            <a:r>
              <a:rPr lang="en-US" sz="2000" i="1" dirty="0" smtClean="0">
                <a:solidFill>
                  <a:srgbClr val="FF0000"/>
                </a:solidFill>
              </a:rPr>
              <a:t>Iron characteristics are non-linear</a:t>
            </a:r>
            <a:r>
              <a:rPr lang="en-US" sz="2000" dirty="0" smtClean="0"/>
              <a:t>, requiring iterative calculation for accuracy: this was done by hand, and by measuring models and prototypes.   But from the</a:t>
            </a:r>
          </a:p>
          <a:p>
            <a:endParaRPr lang="en-US" sz="800" dirty="0" smtClean="0"/>
          </a:p>
          <a:p>
            <a:r>
              <a:rPr lang="en-US" sz="2000" dirty="0" smtClean="0"/>
              <a:t>1960s there were new tools (for 2-D) (programs </a:t>
            </a:r>
            <a:r>
              <a:rPr lang="en-US" sz="2000" b="1" dirty="0" smtClean="0"/>
              <a:t>MAGNET, MARE,POISSON</a:t>
            </a:r>
            <a:r>
              <a:rPr lang="en-US" sz="2000" dirty="0" smtClean="0"/>
              <a:t>).</a:t>
            </a:r>
          </a:p>
          <a:p>
            <a:r>
              <a:rPr lang="en-US" sz="2000" dirty="0" smtClean="0"/>
              <a:t>Edge and end effects were simulated in 2-D; shimming done on models/prototypes</a:t>
            </a:r>
          </a:p>
          <a:p>
            <a:r>
              <a:rPr lang="en-US" sz="2000" dirty="0" smtClean="0"/>
              <a:t>(program </a:t>
            </a:r>
            <a:r>
              <a:rPr lang="en-US" sz="2000" b="1" dirty="0" smtClean="0"/>
              <a:t>G-FUN</a:t>
            </a:r>
            <a:r>
              <a:rPr lang="en-US" sz="2000" dirty="0" smtClean="0"/>
              <a:t> was also used to estimate values of field integral) </a:t>
            </a:r>
          </a:p>
          <a:p>
            <a:endParaRPr lang="en-US" sz="800" dirty="0" smtClean="0"/>
          </a:p>
          <a:p>
            <a:r>
              <a:rPr lang="en-US" sz="2000" dirty="0" smtClean="0"/>
              <a:t>From 1980s more sophisticated 2-D and 3-D programs became available (</a:t>
            </a:r>
            <a:r>
              <a:rPr lang="en-US" sz="2000" b="1" dirty="0" smtClean="0"/>
              <a:t>TOSCA </a:t>
            </a:r>
            <a:r>
              <a:rPr lang="en-US" sz="2000" dirty="0" smtClean="0"/>
              <a:t>, </a:t>
            </a:r>
            <a:r>
              <a:rPr lang="en-US" sz="2000" b="1" dirty="0" smtClean="0"/>
              <a:t>ROXIE, </a:t>
            </a:r>
            <a:r>
              <a:rPr lang="en-US" sz="2000" dirty="0" smtClean="0"/>
              <a:t>etc) enabling accurate determination of fields without the need for measuring scale models, as well as programs that enabled the integration of mechanical aspects (e.g. </a:t>
            </a:r>
            <a:r>
              <a:rPr lang="en-US" sz="2000" b="1" dirty="0" smtClean="0"/>
              <a:t>ANSYS</a:t>
            </a:r>
            <a:r>
              <a:rPr lang="en-US" sz="2000" dirty="0" smtClean="0"/>
              <a:t>)</a:t>
            </a:r>
          </a:p>
          <a:p>
            <a:endParaRPr lang="en-US" sz="2000" dirty="0" smtClean="0"/>
          </a:p>
          <a:p>
            <a:r>
              <a:rPr lang="en-US" sz="2000" dirty="0" smtClean="0"/>
              <a:t>     </a:t>
            </a:r>
            <a:r>
              <a:rPr lang="en-US" sz="2000" b="1" i="1" dirty="0" smtClean="0">
                <a:solidFill>
                  <a:srgbClr val="7030A0"/>
                </a:solidFill>
              </a:rPr>
              <a:t>NB: this progress has been instrumental in the renaissance of the FFAG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AC26-EDCC-4102-97B3-A82E8957E0F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Taylor,  Beams and Magnets Workshop Darmstadt, December 2013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539889"/>
            <a:ext cx="7696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Introduction</a:t>
            </a:r>
          </a:p>
          <a:p>
            <a:endParaRPr lang="en-US" sz="800" dirty="0"/>
          </a:p>
          <a:p>
            <a:r>
              <a:rPr lang="en-US" sz="2000" dirty="0" smtClean="0"/>
              <a:t>Early history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	Escalation of size</a:t>
            </a:r>
          </a:p>
          <a:p>
            <a:endParaRPr lang="en-US" sz="800" dirty="0" smtClean="0"/>
          </a:p>
          <a:p>
            <a:r>
              <a:rPr lang="en-US" sz="2000" dirty="0" smtClean="0"/>
              <a:t>		Evolution of types </a:t>
            </a:r>
          </a:p>
          <a:p>
            <a:endParaRPr lang="en-US" sz="800" dirty="0"/>
          </a:p>
          <a:p>
            <a:r>
              <a:rPr lang="en-US" sz="2000" dirty="0"/>
              <a:t>Computation and Field </a:t>
            </a:r>
            <a:r>
              <a:rPr lang="en-US" sz="2000" dirty="0" smtClean="0"/>
              <a:t>quality</a:t>
            </a:r>
          </a:p>
          <a:p>
            <a:endParaRPr lang="en-US" sz="800" dirty="0"/>
          </a:p>
          <a:p>
            <a:r>
              <a:rPr lang="en-US" sz="2000" dirty="0" smtClean="0"/>
              <a:t>Magnet types</a:t>
            </a:r>
            <a:endParaRPr lang="en-US" sz="800" dirty="0"/>
          </a:p>
          <a:p>
            <a:r>
              <a:rPr lang="en-US" sz="2000" dirty="0" smtClean="0"/>
              <a:t>		Conventional</a:t>
            </a:r>
          </a:p>
          <a:p>
            <a:endParaRPr lang="en-US" sz="800" dirty="0"/>
          </a:p>
          <a:p>
            <a:r>
              <a:rPr lang="en-US" sz="2000" dirty="0" smtClean="0"/>
              <a:t>		Permanent</a:t>
            </a:r>
          </a:p>
          <a:p>
            <a:endParaRPr lang="en-US" sz="800" dirty="0" smtClean="0"/>
          </a:p>
          <a:p>
            <a:r>
              <a:rPr lang="en-US" sz="2000" dirty="0" smtClean="0"/>
              <a:t>		Superconducting</a:t>
            </a:r>
          </a:p>
          <a:p>
            <a:endParaRPr lang="en-US" sz="800" dirty="0"/>
          </a:p>
          <a:p>
            <a:r>
              <a:rPr lang="en-US" sz="2000" dirty="0" smtClean="0"/>
              <a:t>Interfaces 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	</a:t>
            </a:r>
            <a:r>
              <a:rPr lang="en-US" sz="2000" dirty="0"/>
              <a:t>B</a:t>
            </a:r>
            <a:r>
              <a:rPr lang="en-US" sz="2000" dirty="0" smtClean="0"/>
              <a:t>eam / magnet </a:t>
            </a:r>
          </a:p>
          <a:p>
            <a:endParaRPr lang="en-US" sz="800" dirty="0" smtClean="0"/>
          </a:p>
          <a:p>
            <a:r>
              <a:rPr lang="en-US" sz="2000" dirty="0" smtClean="0"/>
              <a:t>		Magnet / experiment / beam</a:t>
            </a:r>
          </a:p>
          <a:p>
            <a:endParaRPr lang="en-US" sz="800" dirty="0" smtClean="0"/>
          </a:p>
          <a:p>
            <a:r>
              <a:rPr lang="en-US" sz="2000" dirty="0" smtClean="0"/>
              <a:t>Conclusion</a:t>
            </a:r>
          </a:p>
          <a:p>
            <a:endParaRPr lang="en-US" sz="800" dirty="0"/>
          </a:p>
          <a:p>
            <a:r>
              <a:rPr lang="en-US" sz="2000" dirty="0" smtClean="0"/>
              <a:t>Postscript</a:t>
            </a:r>
            <a:r>
              <a:rPr lang="en-US" sz="2000" dirty="0"/>
              <a:t> </a:t>
            </a:r>
            <a:r>
              <a:rPr lang="en-US" sz="2000" dirty="0" smtClean="0"/>
              <a:t>– on purchasing magnets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AC26-EDCC-4102-97B3-A82E8957E0F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Taylor,  Beams and Magnets Workshop Darmstadt, December 2013</a:t>
            </a:r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Magnet</a:t>
            </a:r>
            <a:r>
              <a:rPr lang="fr-CH" dirty="0" smtClean="0"/>
              <a:t> types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9637"/>
            <a:ext cx="8229600" cy="1935163"/>
          </a:xfrm>
        </p:spPr>
        <p:txBody>
          <a:bodyPr/>
          <a:lstStyle/>
          <a:p>
            <a:r>
              <a:rPr lang="fr-CH" dirty="0" err="1" smtClean="0"/>
              <a:t>Conventional</a:t>
            </a:r>
            <a:r>
              <a:rPr lang="fr-CH" dirty="0" smtClean="0"/>
              <a:t> </a:t>
            </a:r>
            <a:r>
              <a:rPr lang="fr-CH" dirty="0" err="1" smtClean="0"/>
              <a:t>electro-magnets</a:t>
            </a:r>
            <a:endParaRPr lang="fr-CH" dirty="0" smtClean="0"/>
          </a:p>
          <a:p>
            <a:r>
              <a:rPr lang="fr-CH" dirty="0" smtClean="0"/>
              <a:t>Permanent </a:t>
            </a:r>
            <a:r>
              <a:rPr lang="fr-CH" dirty="0" err="1" smtClean="0"/>
              <a:t>magnets</a:t>
            </a:r>
            <a:endParaRPr lang="fr-CH" dirty="0" smtClean="0"/>
          </a:p>
          <a:p>
            <a:r>
              <a:rPr lang="fr-CH" dirty="0" err="1" smtClean="0"/>
              <a:t>Superconducting</a:t>
            </a:r>
            <a:r>
              <a:rPr lang="fr-CH" dirty="0" smtClean="0"/>
              <a:t> </a:t>
            </a:r>
            <a:r>
              <a:rPr lang="fr-CH" dirty="0" err="1" smtClean="0"/>
              <a:t>magnets</a:t>
            </a:r>
            <a:endParaRPr lang="fr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Taylor,  Beams and Magnets Workshop Darmstadt, December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AC26-EDCC-4102-97B3-A82E8957E0F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4592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fr-CH" dirty="0" err="1"/>
              <a:t>Conventional</a:t>
            </a:r>
            <a:r>
              <a:rPr lang="fr-CH" dirty="0"/>
              <a:t> </a:t>
            </a:r>
            <a:r>
              <a:rPr lang="fr-CH" dirty="0" err="1"/>
              <a:t>electro-magnets</a:t>
            </a:r>
            <a:endParaRPr lang="fr-CH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3200400" cy="639762"/>
          </a:xfrm>
        </p:spPr>
        <p:txBody>
          <a:bodyPr/>
          <a:lstStyle/>
          <a:p>
            <a:pPr algn="ctr"/>
            <a:r>
              <a:rPr lang="fr-CH" dirty="0" smtClean="0"/>
              <a:t>Pros</a:t>
            </a:r>
            <a:endParaRPr lang="fr-CH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7200" y="1706562"/>
            <a:ext cx="4040188" cy="1863725"/>
          </a:xfrm>
        </p:spPr>
        <p:txBody>
          <a:bodyPr>
            <a:normAutofit fontScale="85000" lnSpcReduction="20000"/>
          </a:bodyPr>
          <a:lstStyle/>
          <a:p>
            <a:r>
              <a:rPr lang="fr-CH" dirty="0" smtClean="0"/>
              <a:t>Mature </a:t>
            </a:r>
            <a:r>
              <a:rPr lang="fr-CH" dirty="0" err="1" smtClean="0"/>
              <a:t>technology</a:t>
            </a:r>
            <a:endParaRPr lang="fr-CH" dirty="0" smtClean="0"/>
          </a:p>
          <a:p>
            <a:r>
              <a:rPr lang="fr-CH" dirty="0" smtClean="0"/>
              <a:t>Cheap </a:t>
            </a:r>
            <a:r>
              <a:rPr lang="fr-CH" dirty="0" err="1" smtClean="0"/>
              <a:t>raw</a:t>
            </a:r>
            <a:r>
              <a:rPr lang="fr-CH" dirty="0" smtClean="0"/>
              <a:t> </a:t>
            </a:r>
            <a:r>
              <a:rPr lang="fr-CH" dirty="0" err="1" smtClean="0"/>
              <a:t>materials</a:t>
            </a:r>
            <a:endParaRPr lang="fr-CH" dirty="0" smtClean="0"/>
          </a:p>
          <a:p>
            <a:r>
              <a:rPr lang="fr-CH" dirty="0" err="1" smtClean="0"/>
              <a:t>Pulsing</a:t>
            </a:r>
            <a:r>
              <a:rPr lang="fr-CH" dirty="0" smtClean="0"/>
              <a:t> not an issue</a:t>
            </a:r>
          </a:p>
          <a:p>
            <a:r>
              <a:rPr lang="fr-CH" dirty="0" err="1" smtClean="0"/>
              <a:t>Quenching</a:t>
            </a:r>
            <a:r>
              <a:rPr lang="fr-CH" dirty="0" smtClean="0"/>
              <a:t> not an issue</a:t>
            </a:r>
          </a:p>
          <a:p>
            <a:r>
              <a:rPr lang="fr-CH" dirty="0" err="1" smtClean="0"/>
              <a:t>Costs</a:t>
            </a:r>
            <a:r>
              <a:rPr lang="fr-CH" dirty="0" smtClean="0"/>
              <a:t> are </a:t>
            </a:r>
            <a:r>
              <a:rPr lang="fr-CH" dirty="0" err="1" smtClean="0"/>
              <a:t>understood</a:t>
            </a:r>
            <a:endParaRPr lang="fr-CH" dirty="0" smtClean="0"/>
          </a:p>
          <a:p>
            <a:r>
              <a:rPr lang="fr-CH" dirty="0" err="1" smtClean="0"/>
              <a:t>Conventional</a:t>
            </a:r>
            <a:r>
              <a:rPr lang="fr-CH" dirty="0" smtClean="0"/>
              <a:t> services</a:t>
            </a:r>
          </a:p>
          <a:p>
            <a:pPr marL="0" indent="0">
              <a:buNone/>
            </a:pPr>
            <a:endParaRPr lang="fr-CH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645025" y="1066800"/>
            <a:ext cx="2822575" cy="639762"/>
          </a:xfrm>
        </p:spPr>
        <p:txBody>
          <a:bodyPr/>
          <a:lstStyle/>
          <a:p>
            <a:pPr algn="ctr"/>
            <a:r>
              <a:rPr lang="fr-CH" dirty="0" smtClean="0"/>
              <a:t>Cons</a:t>
            </a:r>
            <a:endParaRPr lang="fr-CH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572000" y="1935162"/>
            <a:ext cx="4041775" cy="1265238"/>
          </a:xfrm>
        </p:spPr>
        <p:txBody>
          <a:bodyPr>
            <a:normAutofit fontScale="85000" lnSpcReduction="20000"/>
          </a:bodyPr>
          <a:lstStyle/>
          <a:p>
            <a:r>
              <a:rPr lang="fr-CH" dirty="0" smtClean="0"/>
              <a:t>Power </a:t>
            </a:r>
            <a:r>
              <a:rPr lang="fr-CH" dirty="0" err="1" smtClean="0"/>
              <a:t>consumption</a:t>
            </a:r>
            <a:endParaRPr lang="fr-CH" dirty="0" smtClean="0"/>
          </a:p>
          <a:p>
            <a:r>
              <a:rPr lang="fr-CH" dirty="0" err="1" smtClean="0"/>
              <a:t>Weight</a:t>
            </a:r>
            <a:endParaRPr lang="fr-CH" dirty="0" smtClean="0"/>
          </a:p>
          <a:p>
            <a:r>
              <a:rPr lang="fr-CH" dirty="0" smtClean="0"/>
              <a:t>Limited maximum </a:t>
            </a:r>
            <a:r>
              <a:rPr lang="fr-CH" dirty="0" err="1" smtClean="0"/>
              <a:t>field</a:t>
            </a:r>
            <a:endParaRPr lang="fr-CH" dirty="0" smtClean="0"/>
          </a:p>
          <a:p>
            <a:r>
              <a:rPr lang="fr-CH" dirty="0" smtClean="0"/>
              <a:t>Water </a:t>
            </a:r>
            <a:r>
              <a:rPr lang="fr-CH" dirty="0" err="1" smtClean="0"/>
              <a:t>cooling</a:t>
            </a:r>
            <a:endParaRPr lang="fr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80150"/>
            <a:ext cx="2895600" cy="365125"/>
          </a:xfrm>
        </p:spPr>
        <p:txBody>
          <a:bodyPr/>
          <a:lstStyle/>
          <a:p>
            <a:r>
              <a:rPr lang="en-US" smtClean="0"/>
              <a:t>T. Taylor,  Beams and Magnets Workshop Darmstadt, December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96EAAC26-EDCC-4102-97B3-A82E8957E0F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3581400"/>
            <a:ext cx="8458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err="1" smtClean="0"/>
              <a:t>Generally</a:t>
            </a:r>
            <a:r>
              <a:rPr lang="fr-CH" sz="2000" b="1" dirty="0" smtClean="0"/>
              <a:t> </a:t>
            </a:r>
            <a:r>
              <a:rPr lang="fr-CH" sz="2000" b="1" dirty="0" err="1" smtClean="0"/>
              <a:t>speaking</a:t>
            </a:r>
            <a:r>
              <a:rPr lang="fr-CH" sz="2000" b="1" dirty="0" smtClean="0"/>
              <a:t>, if </a:t>
            </a:r>
            <a:r>
              <a:rPr lang="fr-CH" sz="2000" b="1" dirty="0" err="1" smtClean="0"/>
              <a:t>conventional</a:t>
            </a:r>
            <a:r>
              <a:rPr lang="fr-CH" sz="2000" b="1" dirty="0" smtClean="0"/>
              <a:t> </a:t>
            </a:r>
            <a:r>
              <a:rPr lang="fr-CH" sz="2000" b="1" dirty="0" err="1" smtClean="0"/>
              <a:t>magnets</a:t>
            </a:r>
            <a:r>
              <a:rPr lang="fr-CH" sz="2000" b="1" dirty="0" smtClean="0"/>
              <a:t> fit the </a:t>
            </a:r>
            <a:r>
              <a:rPr lang="fr-CH" sz="2000" b="1" dirty="0" err="1" smtClean="0"/>
              <a:t>requirement</a:t>
            </a:r>
            <a:r>
              <a:rPr lang="fr-CH" sz="2000" b="1" dirty="0" smtClean="0"/>
              <a:t>, use </a:t>
            </a:r>
            <a:r>
              <a:rPr lang="fr-CH" sz="2000" b="1" dirty="0" err="1" smtClean="0"/>
              <a:t>them</a:t>
            </a:r>
            <a:r>
              <a:rPr lang="fr-CH" sz="2000" b="1" dirty="0" smtClean="0"/>
              <a:t>!</a:t>
            </a:r>
          </a:p>
          <a:p>
            <a:r>
              <a:rPr lang="fr-CH" sz="2000" dirty="0" err="1" smtClean="0"/>
              <a:t>Superconducting</a:t>
            </a:r>
            <a:r>
              <a:rPr lang="fr-CH" sz="2000" dirty="0" smtClean="0"/>
              <a:t> </a:t>
            </a:r>
            <a:r>
              <a:rPr lang="fr-CH" sz="2000" dirty="0" err="1" smtClean="0"/>
              <a:t>magnets</a:t>
            </a:r>
            <a:r>
              <a:rPr lang="fr-CH" sz="2000" dirty="0" smtClean="0"/>
              <a:t> </a:t>
            </a:r>
            <a:r>
              <a:rPr lang="fr-CH" sz="2000" dirty="0" err="1" smtClean="0"/>
              <a:t>need</a:t>
            </a:r>
            <a:r>
              <a:rPr lang="fr-CH" sz="2000" dirty="0" smtClean="0"/>
              <a:t> </a:t>
            </a:r>
            <a:r>
              <a:rPr lang="fr-CH" sz="2000" dirty="0" err="1" smtClean="0"/>
              <a:t>cryogenics</a:t>
            </a:r>
            <a:r>
              <a:rPr lang="fr-CH" sz="2000" dirty="0" smtClean="0"/>
              <a:t> – the capital and maintenance </a:t>
            </a:r>
            <a:r>
              <a:rPr lang="fr-CH" sz="2000" dirty="0" err="1" smtClean="0"/>
              <a:t>cost</a:t>
            </a:r>
            <a:r>
              <a:rPr lang="fr-CH" sz="2000" dirty="0" smtClean="0"/>
              <a:t> of </a:t>
            </a:r>
            <a:r>
              <a:rPr lang="fr-CH" sz="2000" dirty="0" err="1" smtClean="0"/>
              <a:t>which</a:t>
            </a:r>
            <a:r>
              <a:rPr lang="fr-CH" sz="2000" dirty="0" smtClean="0"/>
              <a:t> must </a:t>
            </a:r>
            <a:r>
              <a:rPr lang="fr-CH" sz="2000" dirty="0" err="1" smtClean="0"/>
              <a:t>be</a:t>
            </a:r>
            <a:r>
              <a:rPr lang="fr-CH" sz="2000" dirty="0" smtClean="0"/>
              <a:t> </a:t>
            </a:r>
            <a:r>
              <a:rPr lang="fr-CH" sz="2000" dirty="0" err="1" smtClean="0"/>
              <a:t>taken</a:t>
            </a:r>
            <a:r>
              <a:rPr lang="fr-CH" sz="2000" dirty="0" smtClean="0"/>
              <a:t> </a:t>
            </a:r>
            <a:r>
              <a:rPr lang="fr-CH" sz="2000" dirty="0" err="1" smtClean="0"/>
              <a:t>into</a:t>
            </a:r>
            <a:r>
              <a:rPr lang="fr-CH" sz="2000" dirty="0" smtClean="0"/>
              <a:t> </a:t>
            </a:r>
            <a:r>
              <a:rPr lang="fr-CH" sz="2000" dirty="0" err="1" smtClean="0"/>
              <a:t>account</a:t>
            </a:r>
            <a:r>
              <a:rPr lang="fr-CH" sz="2000" dirty="0" smtClean="0"/>
              <a:t> </a:t>
            </a:r>
            <a:r>
              <a:rPr lang="fr-CH" sz="2000" dirty="0" err="1" smtClean="0"/>
              <a:t>when</a:t>
            </a:r>
            <a:r>
              <a:rPr lang="fr-CH" sz="2000" dirty="0" smtClean="0"/>
              <a:t> </a:t>
            </a:r>
            <a:r>
              <a:rPr lang="fr-CH" sz="2000" dirty="0" err="1" smtClean="0"/>
              <a:t>comparing</a:t>
            </a:r>
            <a:r>
              <a:rPr lang="fr-CH" sz="2000" dirty="0" smtClean="0"/>
              <a:t>. </a:t>
            </a:r>
          </a:p>
          <a:p>
            <a:r>
              <a:rPr lang="fr-CH" sz="2000" dirty="0" smtClean="0"/>
              <a:t>And permanent </a:t>
            </a:r>
            <a:r>
              <a:rPr lang="fr-CH" sz="2000" dirty="0" err="1" smtClean="0"/>
              <a:t>magnets</a:t>
            </a:r>
            <a:r>
              <a:rPr lang="fr-CH" sz="2000" dirty="0" smtClean="0"/>
              <a:t> </a:t>
            </a:r>
            <a:r>
              <a:rPr lang="fr-CH" sz="2000" dirty="0" err="1" smtClean="0"/>
              <a:t>can’t</a:t>
            </a:r>
            <a:r>
              <a:rPr lang="fr-CH" sz="2000" dirty="0" smtClean="0"/>
              <a:t> </a:t>
            </a:r>
            <a:r>
              <a:rPr lang="fr-CH" sz="2000" dirty="0" err="1" smtClean="0"/>
              <a:t>be</a:t>
            </a:r>
            <a:r>
              <a:rPr lang="fr-CH" sz="2000" dirty="0" smtClean="0"/>
              <a:t> </a:t>
            </a:r>
            <a:r>
              <a:rPr lang="fr-CH" sz="2000" dirty="0" err="1" smtClean="0"/>
              <a:t>pulsed</a:t>
            </a:r>
            <a:r>
              <a:rPr lang="fr-CH" sz="2000" dirty="0" smtClean="0"/>
              <a:t>…</a:t>
            </a:r>
          </a:p>
          <a:p>
            <a:endParaRPr lang="fr-CH" sz="800" dirty="0"/>
          </a:p>
          <a:p>
            <a:r>
              <a:rPr lang="fr-CH" sz="2000" dirty="0" err="1" smtClean="0"/>
              <a:t>Uniformly</a:t>
            </a:r>
            <a:r>
              <a:rPr lang="fr-CH" sz="2000" dirty="0" smtClean="0"/>
              <a:t> good </a:t>
            </a:r>
            <a:r>
              <a:rPr lang="fr-CH" sz="2000" dirty="0" err="1" smtClean="0"/>
              <a:t>field</a:t>
            </a:r>
            <a:r>
              <a:rPr lang="fr-CH" sz="2000" dirty="0" smtClean="0"/>
              <a:t> </a:t>
            </a:r>
            <a:r>
              <a:rPr lang="fr-CH" sz="2000" dirty="0" err="1" smtClean="0"/>
              <a:t>quality</a:t>
            </a:r>
            <a:r>
              <a:rPr lang="fr-CH" sz="2000" dirty="0" smtClean="0"/>
              <a:t> </a:t>
            </a:r>
            <a:r>
              <a:rPr lang="fr-CH" sz="2000" dirty="0" err="1" smtClean="0"/>
              <a:t>can</a:t>
            </a:r>
            <a:r>
              <a:rPr lang="fr-CH" sz="2000" dirty="0" smtClean="0"/>
              <a:t> </a:t>
            </a:r>
            <a:r>
              <a:rPr lang="fr-CH" sz="2000" dirty="0" err="1" smtClean="0"/>
              <a:t>be</a:t>
            </a:r>
            <a:r>
              <a:rPr lang="fr-CH" sz="2000" dirty="0" smtClean="0"/>
              <a:t> </a:t>
            </a:r>
            <a:r>
              <a:rPr lang="fr-CH" sz="2000" dirty="0" err="1" smtClean="0"/>
              <a:t>guaranteed</a:t>
            </a:r>
            <a:r>
              <a:rPr lang="fr-CH" sz="2000" dirty="0" smtClean="0"/>
              <a:t> if </a:t>
            </a:r>
            <a:r>
              <a:rPr lang="fr-CH" sz="2000" dirty="0" err="1" smtClean="0"/>
              <a:t>magnetic</a:t>
            </a:r>
            <a:r>
              <a:rPr lang="fr-CH" sz="2000" dirty="0" smtClean="0"/>
              <a:t> circuit </a:t>
            </a:r>
            <a:r>
              <a:rPr lang="fr-CH" sz="2000" dirty="0" err="1" smtClean="0"/>
              <a:t>consists</a:t>
            </a:r>
            <a:r>
              <a:rPr lang="fr-CH" sz="2000" dirty="0" smtClean="0"/>
              <a:t> of </a:t>
            </a:r>
            <a:r>
              <a:rPr lang="fr-CH" sz="2000" dirty="0" err="1" smtClean="0"/>
              <a:t>stamped</a:t>
            </a:r>
            <a:r>
              <a:rPr lang="fr-CH" sz="2000" dirty="0" smtClean="0"/>
              <a:t> (</a:t>
            </a:r>
            <a:r>
              <a:rPr lang="fr-CH" sz="2000" dirty="0" err="1" smtClean="0"/>
              <a:t>nowadays</a:t>
            </a:r>
            <a:r>
              <a:rPr lang="fr-CH" sz="2000" dirty="0" smtClean="0"/>
              <a:t> fine-</a:t>
            </a:r>
            <a:r>
              <a:rPr lang="fr-CH" sz="2000" dirty="0" err="1" smtClean="0"/>
              <a:t>blanked</a:t>
            </a:r>
            <a:r>
              <a:rPr lang="fr-CH" sz="2000" dirty="0" smtClean="0"/>
              <a:t>) </a:t>
            </a:r>
            <a:r>
              <a:rPr lang="fr-CH" sz="2000" dirty="0" err="1" smtClean="0"/>
              <a:t>laminations</a:t>
            </a:r>
            <a:r>
              <a:rPr lang="fr-CH" sz="2000" dirty="0" smtClean="0"/>
              <a:t> (of </a:t>
            </a:r>
            <a:r>
              <a:rPr lang="fr-CH" sz="2000" dirty="0" err="1" smtClean="0"/>
              <a:t>steel</a:t>
            </a:r>
            <a:r>
              <a:rPr lang="fr-CH" sz="2000" dirty="0" smtClean="0"/>
              <a:t> of </a:t>
            </a:r>
            <a:r>
              <a:rPr lang="fr-CH" sz="2000" dirty="0" err="1" smtClean="0"/>
              <a:t>known</a:t>
            </a:r>
            <a:r>
              <a:rPr lang="fr-CH" sz="2000" dirty="0" smtClean="0"/>
              <a:t> </a:t>
            </a:r>
            <a:r>
              <a:rPr lang="fr-CH" sz="2000" dirty="0" err="1" smtClean="0"/>
              <a:t>chacteristics</a:t>
            </a:r>
            <a:r>
              <a:rPr lang="fr-CH" sz="2000" dirty="0" smtClean="0"/>
              <a:t>)</a:t>
            </a:r>
          </a:p>
          <a:p>
            <a:endParaRPr lang="fr-CH" sz="800" dirty="0"/>
          </a:p>
          <a:p>
            <a:r>
              <a:rPr lang="fr-CH" sz="2000" dirty="0" err="1" smtClean="0"/>
              <a:t>Examples</a:t>
            </a:r>
            <a:r>
              <a:rPr lang="fr-CH" sz="2000" dirty="0" smtClean="0"/>
              <a:t>: AGS, PS, SPS etc.		</a:t>
            </a:r>
            <a:r>
              <a:rPr lang="fr-CH" sz="2000" dirty="0"/>
              <a:t>	</a:t>
            </a:r>
            <a:r>
              <a:rPr lang="fr-CH" sz="2000" dirty="0" smtClean="0"/>
              <a:t>								</a:t>
            </a:r>
            <a:r>
              <a:rPr lang="fr-CH" sz="2000" b="1" i="1" dirty="0" smtClean="0"/>
              <a:t>But </a:t>
            </a:r>
            <a:r>
              <a:rPr lang="fr-CH" sz="2000" b="1" i="1" dirty="0" err="1" smtClean="0"/>
              <a:t>see</a:t>
            </a:r>
            <a:r>
              <a:rPr lang="fr-CH" sz="2000" b="1" i="1" dirty="0" smtClean="0"/>
              <a:t> the ‘cons’...</a:t>
            </a:r>
          </a:p>
        </p:txBody>
      </p:sp>
    </p:spTree>
    <p:extLst>
      <p:ext uri="{BB962C8B-B14F-4D97-AF65-F5344CB8AC3E}">
        <p14:creationId xmlns:p14="http://schemas.microsoft.com/office/powerpoint/2010/main" val="40776394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Permanent magnets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219200"/>
            <a:ext cx="83820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Electromagnets consume power, and field fluctuates with fluctuating current</a:t>
            </a:r>
          </a:p>
          <a:p>
            <a:endParaRPr lang="en-US" sz="800" dirty="0" smtClean="0"/>
          </a:p>
          <a:p>
            <a:r>
              <a:rPr lang="en-US" sz="2000" dirty="0" smtClean="0"/>
              <a:t>Certain alloys can be magnetized to provide the </a:t>
            </a:r>
            <a:r>
              <a:rPr lang="en-US" sz="2000" dirty="0" err="1" smtClean="0"/>
              <a:t>mmf</a:t>
            </a:r>
            <a:r>
              <a:rPr lang="en-US" sz="2000" dirty="0" smtClean="0"/>
              <a:t> for DC magnets</a:t>
            </a:r>
          </a:p>
          <a:p>
            <a:endParaRPr lang="en-US" sz="800" dirty="0" smtClean="0"/>
          </a:p>
          <a:p>
            <a:r>
              <a:rPr lang="en-US" sz="2000" b="1" dirty="0" smtClean="0">
                <a:solidFill>
                  <a:srgbClr val="FF0000"/>
                </a:solidFill>
              </a:rPr>
              <a:t>Al-Ni-Co alloy </a:t>
            </a:r>
            <a:r>
              <a:rPr lang="en-US" sz="2000" dirty="0" smtClean="0"/>
              <a:t>was discovered in 1930, but better performance is now obtained using rare-earth alloys </a:t>
            </a:r>
            <a:r>
              <a:rPr lang="en-US" sz="2000" b="1" dirty="0" smtClean="0">
                <a:solidFill>
                  <a:srgbClr val="FF0000"/>
                </a:solidFill>
              </a:rPr>
              <a:t>samarium- cobalt </a:t>
            </a:r>
            <a:r>
              <a:rPr lang="en-US" sz="2000" dirty="0" smtClean="0"/>
              <a:t>(~1970) or </a:t>
            </a:r>
            <a:r>
              <a:rPr lang="en-US" sz="2000" b="1" dirty="0" smtClean="0">
                <a:solidFill>
                  <a:srgbClr val="FF0000"/>
                </a:solidFill>
              </a:rPr>
              <a:t>neodymium-iron </a:t>
            </a:r>
            <a:r>
              <a:rPr lang="en-US" sz="2000" dirty="0" smtClean="0"/>
              <a:t>(~1982)</a:t>
            </a:r>
          </a:p>
          <a:p>
            <a:endParaRPr lang="en-US" sz="800" dirty="0" smtClean="0"/>
          </a:p>
          <a:p>
            <a:r>
              <a:rPr lang="en-US" sz="2000" dirty="0" smtClean="0"/>
              <a:t>These materials have revolutionized the electric motor/generator industry, enabling reductions in size and weight. For these reasons they have also found their place in magnets for accelerators  (as pioneered by </a:t>
            </a:r>
            <a:r>
              <a:rPr lang="en-US" sz="2000" b="1" dirty="0" smtClean="0"/>
              <a:t>Klaus </a:t>
            </a:r>
            <a:r>
              <a:rPr lang="en-US" sz="2000" b="1" dirty="0" err="1" smtClean="0"/>
              <a:t>Halbach</a:t>
            </a:r>
            <a:r>
              <a:rPr lang="en-US" sz="2000" b="1" dirty="0" smtClean="0"/>
              <a:t>, </a:t>
            </a:r>
            <a:r>
              <a:rPr lang="en-US" sz="2000" dirty="0" smtClean="0"/>
              <a:t>LBL)</a:t>
            </a:r>
          </a:p>
          <a:p>
            <a:endParaRPr lang="en-US" sz="800" dirty="0" smtClean="0"/>
          </a:p>
          <a:p>
            <a:r>
              <a:rPr lang="en-US" sz="2000" dirty="0" smtClean="0"/>
              <a:t>Blocks of the material can </a:t>
            </a:r>
          </a:p>
          <a:p>
            <a:r>
              <a:rPr lang="en-US" sz="2000" dirty="0" smtClean="0"/>
              <a:t>-  either</a:t>
            </a:r>
            <a:r>
              <a:rPr lang="en-US" sz="2000" b="1" dirty="0" smtClean="0"/>
              <a:t> be used in conjunction with iron yokes and/or poles</a:t>
            </a:r>
            <a:r>
              <a:rPr lang="en-US" sz="2000" dirty="0" smtClean="0"/>
              <a:t>, where the pole determines the field shape and the magnetized length its strength , </a:t>
            </a:r>
          </a:p>
          <a:p>
            <a:r>
              <a:rPr lang="en-US" sz="2000" dirty="0" smtClean="0"/>
              <a:t>-  or </a:t>
            </a:r>
            <a:r>
              <a:rPr lang="en-US" sz="2000" b="1" dirty="0" smtClean="0"/>
              <a:t>combined in trapezoidal pieces </a:t>
            </a:r>
            <a:r>
              <a:rPr lang="en-US" sz="2000" dirty="0" smtClean="0"/>
              <a:t>to form strong </a:t>
            </a:r>
            <a:r>
              <a:rPr lang="en-US" sz="2000" b="1" dirty="0" smtClean="0">
                <a:solidFill>
                  <a:srgbClr val="FF0000"/>
                </a:solidFill>
              </a:rPr>
              <a:t>compact </a:t>
            </a:r>
            <a:r>
              <a:rPr lang="en-US" sz="2000" dirty="0" smtClean="0"/>
              <a:t>magnets having the desired field shape 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AC26-EDCC-4102-97B3-A82E8957E0FC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T. Taylor,  Beams and Magnets Workshop Darmstadt, December 2013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Permanent dipole with iron pole/yoke</a:t>
            </a:r>
            <a:endParaRPr lang="en-US" dirty="0"/>
          </a:p>
        </p:txBody>
      </p:sp>
      <p:pic>
        <p:nvPicPr>
          <p:cNvPr id="6" name="Picture 5" descr="Halbach_cylinder3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0206" b="12840"/>
          <a:stretch/>
        </p:blipFill>
        <p:spPr>
          <a:xfrm>
            <a:off x="4899546" y="1371600"/>
            <a:ext cx="3706103" cy="40386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59436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(BH)</a:t>
            </a:r>
            <a:r>
              <a:rPr lang="en-US" baseline="-25000" dirty="0" smtClean="0"/>
              <a:t>max</a:t>
            </a:r>
            <a:r>
              <a:rPr lang="en-US" dirty="0" smtClean="0"/>
              <a:t>          </a:t>
            </a:r>
            <a:r>
              <a:rPr lang="en-US" dirty="0" err="1" smtClean="0"/>
              <a:t>AlNiCo</a:t>
            </a:r>
            <a:r>
              <a:rPr lang="en-US" dirty="0" smtClean="0"/>
              <a:t> ~ 50 	 </a:t>
            </a:r>
            <a:r>
              <a:rPr lang="en-US" dirty="0" err="1" smtClean="0"/>
              <a:t>SmCoFe</a:t>
            </a:r>
            <a:r>
              <a:rPr lang="en-US" dirty="0" smtClean="0"/>
              <a:t> ~ 100	</a:t>
            </a:r>
            <a:r>
              <a:rPr lang="en-US" dirty="0" err="1" smtClean="0"/>
              <a:t>NdFeB</a:t>
            </a:r>
            <a:r>
              <a:rPr lang="en-US" dirty="0" smtClean="0"/>
              <a:t> ~ 200	 T∙A/m or kJ/m</a:t>
            </a:r>
            <a:r>
              <a:rPr lang="en-US" baseline="30000" dirty="0" smtClean="0"/>
              <a:t>3</a:t>
            </a:r>
            <a:endParaRPr lang="en-US" baseline="30000" dirty="0"/>
          </a:p>
        </p:txBody>
      </p:sp>
      <p:pic>
        <p:nvPicPr>
          <p:cNvPr id="8" name="Picture 7" descr="magnetro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2628900"/>
            <a:ext cx="2857500" cy="2857500"/>
          </a:xfrm>
          <a:prstGeom prst="rect">
            <a:avLst/>
          </a:prstGeom>
        </p:spPr>
      </p:pic>
      <p:pic>
        <p:nvPicPr>
          <p:cNvPr id="9" name="Picture 8" descr="Magnetron_magne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1200" y="1295400"/>
            <a:ext cx="2286000" cy="20482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86100" y="3581400"/>
            <a:ext cx="1409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 smtClean="0"/>
              <a:t>Magnetron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 </a:t>
            </a:r>
            <a:r>
              <a:rPr lang="fr-CH" dirty="0" err="1"/>
              <a:t>A</a:t>
            </a:r>
            <a:r>
              <a:rPr lang="fr-CH" dirty="0" err="1" smtClean="0"/>
              <a:t>lNiCo</a:t>
            </a:r>
            <a:r>
              <a:rPr lang="fr-CH" dirty="0" smtClean="0"/>
              <a:t> </a:t>
            </a:r>
            <a:r>
              <a:rPr lang="fr-CH" dirty="0" err="1" smtClean="0"/>
              <a:t>magnet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AC26-EDCC-4102-97B3-A82E8957E0FC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Taylor,  Beams and Magnets Workshop Darmstadt, December 2013</a:t>
            </a:r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" y="304800"/>
          <a:ext cx="8763000" cy="32004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133600"/>
                <a:gridCol w="1143000"/>
                <a:gridCol w="1295400"/>
                <a:gridCol w="1676400"/>
                <a:gridCol w="1295400"/>
                <a:gridCol w="1219200"/>
              </a:tblGrid>
              <a:tr h="365760">
                <a:tc gridSpan="6"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Common</a:t>
                      </a:r>
                      <a:r>
                        <a:rPr lang="en-US" sz="3600" baseline="0" dirty="0" smtClean="0"/>
                        <a:t> p</a:t>
                      </a:r>
                      <a:r>
                        <a:rPr lang="en-US" sz="3600" dirty="0" smtClean="0"/>
                        <a:t>ermanent magnet materials</a:t>
                      </a:r>
                      <a:endParaRPr lang="en-US" sz="3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5995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B</a:t>
                      </a:r>
                      <a:r>
                        <a:rPr lang="en-US" sz="1800" b="1" baseline="-25000" dirty="0" smtClean="0"/>
                        <a:t>r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b="1" dirty="0" smtClean="0"/>
                        <a:t>(T)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/>
                        <a:t>H</a:t>
                      </a:r>
                      <a:r>
                        <a:rPr lang="en-US" sz="1800" b="1" baseline="-25000" dirty="0" err="1" smtClean="0"/>
                        <a:t>c</a:t>
                      </a:r>
                      <a:r>
                        <a:rPr lang="en-US" sz="1800" b="1" dirty="0" smtClean="0"/>
                        <a:t> (kA/m)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(</a:t>
                      </a:r>
                      <a:r>
                        <a:rPr lang="en-US" sz="1800" b="1" dirty="0" smtClean="0"/>
                        <a:t>BH)</a:t>
                      </a:r>
                      <a:r>
                        <a:rPr lang="en-US" sz="1800" b="1" baseline="-25000" dirty="0" smtClean="0"/>
                        <a:t>max</a:t>
                      </a:r>
                      <a:r>
                        <a:rPr lang="en-US" sz="1800" b="1" dirty="0" smtClean="0"/>
                        <a:t> (kJ/m</a:t>
                      </a:r>
                      <a:r>
                        <a:rPr lang="en-US" sz="1800" b="1" baseline="30000" dirty="0" smtClean="0"/>
                        <a:t>3</a:t>
                      </a:r>
                      <a:r>
                        <a:rPr lang="en-US" sz="1800" b="1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/>
                        <a:t>T</a:t>
                      </a:r>
                      <a:r>
                        <a:rPr lang="en-US" sz="1800" b="1" baseline="-25000" dirty="0" err="1" smtClean="0"/>
                        <a:t>c</a:t>
                      </a:r>
                      <a:r>
                        <a:rPr lang="en-US" sz="1800" b="1" dirty="0" smtClean="0"/>
                        <a:t>(°C)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price ratio</a:t>
                      </a:r>
                      <a:endParaRPr lang="en-US" b="1" dirty="0"/>
                    </a:p>
                  </a:txBody>
                  <a:tcPr/>
                </a:tc>
              </a:tr>
              <a:tr h="359954">
                <a:tc>
                  <a:txBody>
                    <a:bodyPr/>
                    <a:lstStyle/>
                    <a:p>
                      <a:r>
                        <a:rPr lang="en-US" sz="1800" b="1" dirty="0" err="1" smtClean="0"/>
                        <a:t>AlNiCo</a:t>
                      </a:r>
                      <a:r>
                        <a:rPr lang="en-US" sz="1800" dirty="0" smtClean="0"/>
                        <a:t> (sintered)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0.6–1.4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10–88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700–860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359954">
                <a:tc>
                  <a:txBody>
                    <a:bodyPr/>
                    <a:lstStyle/>
                    <a:p>
                      <a:r>
                        <a:rPr lang="en-US" sz="1800" b="1" dirty="0" err="1" smtClean="0"/>
                        <a:t>Sr</a:t>
                      </a:r>
                      <a:r>
                        <a:rPr lang="en-US" sz="1800" b="1" dirty="0" smtClean="0"/>
                        <a:t>-ferrite</a:t>
                      </a:r>
                      <a:r>
                        <a:rPr lang="en-US" sz="1800" dirty="0" smtClean="0"/>
                        <a:t> (sintered)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0.2–0.4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100–300	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10–40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59954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SmCo</a:t>
                      </a:r>
                      <a:r>
                        <a:rPr lang="en-US" sz="1800" b="1" baseline="-25000" dirty="0" smtClean="0"/>
                        <a:t>5</a:t>
                      </a:r>
                      <a:r>
                        <a:rPr lang="en-US" sz="1800" dirty="0" smtClean="0"/>
                        <a:t> (sintered)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0.8–1.1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600–2000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120–200	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</a:tr>
              <a:tr h="359954">
                <a:tc>
                  <a:txBody>
                    <a:bodyPr/>
                    <a:lstStyle/>
                    <a:p>
                      <a:r>
                        <a:rPr lang="en-US" sz="1800" b="1" dirty="0" err="1" smtClean="0"/>
                        <a:t>Sm</a:t>
                      </a:r>
                      <a:r>
                        <a:rPr lang="en-US" sz="1800" b="1" dirty="0" smtClean="0"/>
                        <a:t>(Co, Fe, Cu, </a:t>
                      </a:r>
                      <a:r>
                        <a:rPr lang="en-US" sz="1800" b="1" dirty="0" err="1" smtClean="0"/>
                        <a:t>Zr</a:t>
                      </a:r>
                      <a:r>
                        <a:rPr lang="en-US" sz="1800" b="1" dirty="0" smtClean="0"/>
                        <a:t>)</a:t>
                      </a:r>
                      <a:r>
                        <a:rPr lang="en-US" sz="1800" b="1" baseline="-25000" dirty="0" smtClean="0"/>
                        <a:t>7</a:t>
                      </a:r>
                      <a:r>
                        <a:rPr lang="en-US" sz="1800" b="1" dirty="0" smtClean="0"/>
                        <a:t>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0.9–1.2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450–1300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150–240	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</a:tr>
              <a:tr h="359954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Nd</a:t>
                      </a:r>
                      <a:r>
                        <a:rPr lang="en-US" sz="1800" b="1" baseline="-25000" dirty="0" smtClean="0"/>
                        <a:t>2</a:t>
                      </a:r>
                      <a:r>
                        <a:rPr lang="en-US" sz="1800" b="1" dirty="0" smtClean="0"/>
                        <a:t>Fe</a:t>
                      </a:r>
                      <a:r>
                        <a:rPr lang="en-US" sz="1800" b="1" baseline="-25000" dirty="0" smtClean="0"/>
                        <a:t>14</a:t>
                      </a:r>
                      <a:r>
                        <a:rPr lang="en-US" sz="1800" b="1" dirty="0" smtClean="0"/>
                        <a:t>B</a:t>
                      </a:r>
                      <a:r>
                        <a:rPr lang="en-US" sz="1800" dirty="0" smtClean="0"/>
                        <a:t> (sintered)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1.0–1.4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750–2000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200–440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310–400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</a:tr>
              <a:tr h="359954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Nd</a:t>
                      </a:r>
                      <a:r>
                        <a:rPr lang="en-US" sz="1800" b="1" baseline="-25000" dirty="0" smtClean="0"/>
                        <a:t>2</a:t>
                      </a:r>
                      <a:r>
                        <a:rPr lang="en-US" sz="1800" b="1" dirty="0" smtClean="0"/>
                        <a:t>Fe</a:t>
                      </a:r>
                      <a:r>
                        <a:rPr lang="en-US" sz="1800" b="1" baseline="-25000" dirty="0" smtClean="0"/>
                        <a:t>14</a:t>
                      </a:r>
                      <a:r>
                        <a:rPr lang="en-US" sz="1800" b="1" dirty="0" smtClean="0"/>
                        <a:t>B</a:t>
                      </a:r>
                      <a:r>
                        <a:rPr lang="en-US" sz="1800" dirty="0" smtClean="0"/>
                        <a:t> (bonded)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0.6–0.7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600–1200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   60–100	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310–400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4038600"/>
            <a:ext cx="8382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Ranges are given because characteristics vary between suppliers according to the refinement of the powders and the detailed manufacturing procedure. </a:t>
            </a:r>
          </a:p>
          <a:p>
            <a:r>
              <a:rPr lang="en-US" dirty="0" smtClean="0"/>
              <a:t>Price ratio is given as a very approximate guide.</a:t>
            </a:r>
          </a:p>
          <a:p>
            <a:endParaRPr lang="en-US" dirty="0" smtClean="0"/>
          </a:p>
          <a:p>
            <a:r>
              <a:rPr lang="en-US" dirty="0" smtClean="0"/>
              <a:t>While neodymium iron boron is the evident </a:t>
            </a:r>
            <a:r>
              <a:rPr lang="en-US" dirty="0" err="1" smtClean="0"/>
              <a:t>favourite</a:t>
            </a:r>
            <a:r>
              <a:rPr lang="en-US" dirty="0" smtClean="0"/>
              <a:t> for high field applications (but beware the limited operating temperature), cost effective strontium ferrite material is often sufficient. </a:t>
            </a:r>
            <a:r>
              <a:rPr lang="en-US" b="1" dirty="0" smtClean="0"/>
              <a:t>Bill Foster </a:t>
            </a:r>
            <a:r>
              <a:rPr lang="en-US" dirty="0" smtClean="0"/>
              <a:t>chose the latter material for the </a:t>
            </a:r>
            <a:r>
              <a:rPr lang="en-US" b="1" dirty="0" err="1" smtClean="0"/>
              <a:t>Fermilab</a:t>
            </a:r>
            <a:r>
              <a:rPr lang="en-US" b="1" dirty="0" smtClean="0"/>
              <a:t> 8 </a:t>
            </a:r>
            <a:r>
              <a:rPr lang="en-US" b="1" dirty="0" err="1" smtClean="0"/>
              <a:t>GeV</a:t>
            </a:r>
            <a:r>
              <a:rPr lang="en-US" b="1" dirty="0" smtClean="0"/>
              <a:t>/c recycler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AC26-EDCC-4102-97B3-A82E8957E0F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T. Taylor,  Beams and Magnets Workshop Darmstadt, December 2013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Permanent magnets made from </a:t>
            </a:r>
            <a:r>
              <a:rPr lang="en-US" dirty="0" err="1" smtClean="0"/>
              <a:t>trapzoidal</a:t>
            </a:r>
            <a:r>
              <a:rPr lang="en-US" dirty="0" smtClean="0"/>
              <a:t> components</a:t>
            </a:r>
            <a:endParaRPr lang="en-US" dirty="0"/>
          </a:p>
        </p:txBody>
      </p:sp>
      <p:pic>
        <p:nvPicPr>
          <p:cNvPr id="3" name="Picture 2" descr="Halbach_cylin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295400"/>
            <a:ext cx="7201777" cy="1984648"/>
          </a:xfrm>
          <a:prstGeom prst="rect">
            <a:avLst/>
          </a:prstGeom>
        </p:spPr>
      </p:pic>
      <p:pic>
        <p:nvPicPr>
          <p:cNvPr id="4" name="Picture 3" descr="677px-Halbach_array_by_Zureks.png"/>
          <p:cNvPicPr>
            <a:picLocks noChangeAspect="1"/>
          </p:cNvPicPr>
          <p:nvPr/>
        </p:nvPicPr>
        <p:blipFill>
          <a:blip r:embed="rId3" cstate="print"/>
          <a:srcRect l="3727" t="3555" r="15316" b="2473"/>
          <a:stretch>
            <a:fillRect/>
          </a:stretch>
        </p:blipFill>
        <p:spPr>
          <a:xfrm>
            <a:off x="3856121" y="3429000"/>
            <a:ext cx="1706479" cy="1752600"/>
          </a:xfrm>
          <a:prstGeom prst="rect">
            <a:avLst/>
          </a:prstGeom>
        </p:spPr>
      </p:pic>
      <p:pic>
        <p:nvPicPr>
          <p:cNvPr id="5" name="Picture 4" descr="Halbach_cylinder3.png"/>
          <p:cNvPicPr>
            <a:picLocks noChangeAspect="1"/>
          </p:cNvPicPr>
          <p:nvPr/>
        </p:nvPicPr>
        <p:blipFill>
          <a:blip r:embed="rId4" cstate="print"/>
          <a:srcRect r="64129" b="6420"/>
          <a:stretch>
            <a:fillRect/>
          </a:stretch>
        </p:blipFill>
        <p:spPr>
          <a:xfrm>
            <a:off x="5874960" y="3352800"/>
            <a:ext cx="1821240" cy="176981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y</a:t>
            </a:r>
          </a:p>
          <a:p>
            <a:endParaRPr lang="en-US" dirty="0" smtClean="0"/>
          </a:p>
        </p:txBody>
      </p:sp>
      <p:sp>
        <p:nvSpPr>
          <p:cNvPr id="10" name="Rectangle 9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y</a:t>
            </a:r>
          </a:p>
          <a:p>
            <a:endParaRPr lang="en-US" dirty="0" smtClean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 cstate="print"/>
          <a:srcRect l="5023" t="11962" r="14612"/>
          <a:stretch>
            <a:fillRect/>
          </a:stretch>
        </p:blipFill>
        <p:spPr bwMode="auto">
          <a:xfrm>
            <a:off x="5889810" y="5029200"/>
            <a:ext cx="1676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7696200" y="4038600"/>
            <a:ext cx="1371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Dipole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Quadrupole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399" y="3581400"/>
            <a:ext cx="366285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752600" y="59436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b="1" dirty="0" smtClean="0"/>
              <a:t>Klaus </a:t>
            </a:r>
            <a:r>
              <a:rPr lang="en-US" b="1" dirty="0" err="1" smtClean="0"/>
              <a:t>Halbach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AC26-EDCC-4102-97B3-A82E8957E0FC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Taylor,  Beams and Magnets Workshop Darmstadt, December 2013</a:t>
            </a:r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wiggler for FEL</a:t>
            </a:r>
            <a:endParaRPr lang="en-US" dirty="0"/>
          </a:p>
        </p:txBody>
      </p:sp>
      <p:pic>
        <p:nvPicPr>
          <p:cNvPr id="3" name="Picture 2" descr="HalbachArrayFEL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576017"/>
            <a:ext cx="7624797" cy="459618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AC26-EDCC-4102-97B3-A82E8957E0FC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Taylor,  Beams and Magnets Workshop Darmstadt, December 2013</a:t>
            </a:r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447801"/>
            <a:ext cx="4724400" cy="3733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04800" y="1161395"/>
            <a:ext cx="3657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Strontium Ferrite based hybrid permanent magnet used for the </a:t>
            </a:r>
            <a:r>
              <a:rPr lang="en-US" sz="2000" dirty="0" err="1" smtClean="0"/>
              <a:t>Fermilab</a:t>
            </a:r>
            <a:r>
              <a:rPr lang="en-US" sz="2000" dirty="0" smtClean="0"/>
              <a:t> 8 </a:t>
            </a:r>
            <a:r>
              <a:rPr lang="en-US" sz="2000" dirty="0" err="1" smtClean="0"/>
              <a:t>GeV</a:t>
            </a:r>
            <a:r>
              <a:rPr lang="en-US" sz="2000" dirty="0" smtClean="0"/>
              <a:t> recycler ring, and for an 8 </a:t>
            </a:r>
            <a:r>
              <a:rPr lang="en-US" sz="2000" dirty="0" err="1" smtClean="0"/>
              <a:t>GeV</a:t>
            </a:r>
            <a:r>
              <a:rPr lang="en-US" sz="2000" dirty="0" smtClean="0"/>
              <a:t> transfer line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Required field ~ 0.1 T</a:t>
            </a:r>
          </a:p>
          <a:p>
            <a:endParaRPr lang="en-US" sz="2000" dirty="0" smtClean="0"/>
          </a:p>
          <a:p>
            <a:r>
              <a:rPr lang="en-US" sz="2000" dirty="0" err="1" smtClean="0"/>
              <a:t>Sr</a:t>
            </a:r>
            <a:r>
              <a:rPr lang="en-US" sz="2000" dirty="0" smtClean="0"/>
              <a:t> PM chosen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  cheaper system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  steady field</a:t>
            </a:r>
          </a:p>
          <a:p>
            <a:pPr lvl="1">
              <a:buFont typeface="Arial" pitchFamily="34" charset="0"/>
              <a:buChar char="•"/>
            </a:pPr>
            <a:endParaRPr lang="en-US" sz="2000" dirty="0" smtClean="0"/>
          </a:p>
          <a:p>
            <a:r>
              <a:rPr lang="en-US" sz="2000" dirty="0" smtClean="0"/>
              <a:t>Built-in compensation for thermal effects</a:t>
            </a:r>
          </a:p>
          <a:p>
            <a:endParaRPr lang="en-US" sz="2000" dirty="0" smtClean="0"/>
          </a:p>
          <a:p>
            <a:r>
              <a:rPr lang="en-US" sz="2000" dirty="0" smtClean="0"/>
              <a:t>		(</a:t>
            </a:r>
            <a:r>
              <a:rPr lang="en-US" sz="2000" b="1" dirty="0" smtClean="0"/>
              <a:t>Bill Foster</a:t>
            </a:r>
            <a:r>
              <a:rPr lang="en-US" sz="2000" dirty="0" smtClean="0"/>
              <a:t>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626684" y="1143000"/>
            <a:ext cx="1295400" cy="381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AC26-EDCC-4102-97B3-A82E8957E0FC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Taylor,  Beams and Magnets Workshop Darmstadt, December 2013</a:t>
            </a:r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Variable field permanent magnets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752600"/>
            <a:ext cx="8305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Permanent magnets need not be confined to use as sources of constant field.</a:t>
            </a:r>
          </a:p>
          <a:p>
            <a:endParaRPr lang="en-US" sz="2000" dirty="0" smtClean="0"/>
          </a:p>
          <a:p>
            <a:r>
              <a:rPr lang="en-US" sz="2000" dirty="0" smtClean="0"/>
              <a:t>In situations where a constant offset of magnetic field is required, this can be provided by </a:t>
            </a:r>
            <a:r>
              <a:rPr lang="en-US" sz="2000" i="1" dirty="0" smtClean="0">
                <a:solidFill>
                  <a:srgbClr val="7030A0"/>
                </a:solidFill>
              </a:rPr>
              <a:t>either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  two concentric cylindrical PMs that can be rotated independently, </a:t>
            </a:r>
            <a:r>
              <a:rPr lang="en-US" sz="2000" i="1" dirty="0" smtClean="0">
                <a:solidFill>
                  <a:srgbClr val="7030A0"/>
                </a:solidFill>
              </a:rPr>
              <a:t>or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  a permanent magnet, with the variable component excited by coil windings. This can lead to significant power saving (and simpler coils), </a:t>
            </a:r>
          </a:p>
          <a:p>
            <a:endParaRPr lang="en-US" sz="2000" dirty="0" smtClean="0"/>
          </a:p>
          <a:p>
            <a:r>
              <a:rPr lang="en-US" sz="2000" dirty="0" smtClean="0"/>
              <a:t>Both approaches have been studied and magnets made. </a:t>
            </a:r>
          </a:p>
          <a:p>
            <a:endParaRPr lang="en-US" sz="2000" dirty="0" smtClean="0"/>
          </a:p>
          <a:p>
            <a:r>
              <a:rPr lang="en-US" sz="2000" dirty="0" smtClean="0"/>
              <a:t>The use of permanent or combined permanent /electro magnets is being explored for CLIC and ILC final focus quadrupoles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AC26-EDCC-4102-97B3-A82E8957E0FC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Taylor,  Beams and Magnets Workshop Darmstadt, December 2013</a:t>
            </a:r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Superconductivity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1676400"/>
            <a:ext cx="8839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Superconducting magnets fall into 2 major categories:</a:t>
            </a:r>
          </a:p>
          <a:p>
            <a:endParaRPr lang="en-US" sz="2000" dirty="0" smtClean="0"/>
          </a:p>
          <a:p>
            <a:pPr marL="342900" indent="-342900">
              <a:buAutoNum type="arabicParenR"/>
            </a:pPr>
            <a:r>
              <a:rPr lang="en-US" sz="2000" dirty="0" smtClean="0"/>
              <a:t>so-called </a:t>
            </a:r>
            <a:r>
              <a:rPr lang="en-US" sz="2000" b="1" dirty="0" err="1" smtClean="0">
                <a:solidFill>
                  <a:srgbClr val="7030A0"/>
                </a:solidFill>
              </a:rPr>
              <a:t>superferric</a:t>
            </a:r>
            <a:r>
              <a:rPr lang="en-US" sz="2000" b="1" dirty="0" smtClean="0">
                <a:solidFill>
                  <a:srgbClr val="7030A0"/>
                </a:solidFill>
              </a:rPr>
              <a:t> magnets</a:t>
            </a:r>
            <a:r>
              <a:rPr lang="en-US" sz="2000" dirty="0" smtClean="0"/>
              <a:t>, where the resistive coils of a ‘normal’ magnet are replaced by superconducting coils and the field is determined by the contour of iron poles (the main objective being the reduction of power consumption);</a:t>
            </a:r>
          </a:p>
          <a:p>
            <a:pPr marL="342900" indent="-342900">
              <a:buAutoNum type="arabicParenR"/>
            </a:pPr>
            <a:endParaRPr lang="en-US" sz="2000" dirty="0" smtClean="0"/>
          </a:p>
          <a:p>
            <a:pPr marL="342900" indent="-342900">
              <a:buAutoNum type="arabicParenR"/>
            </a:pPr>
            <a:r>
              <a:rPr lang="en-US" sz="2000" dirty="0" smtClean="0"/>
              <a:t>Coil-dominated, when requirements dictate an </a:t>
            </a:r>
            <a:r>
              <a:rPr lang="en-US" sz="2000" b="1" dirty="0" smtClean="0">
                <a:solidFill>
                  <a:srgbClr val="7030A0"/>
                </a:solidFill>
              </a:rPr>
              <a:t>equivalent pole-tip field of &gt; 2 T</a:t>
            </a:r>
            <a:r>
              <a:rPr lang="en-US" sz="2000" dirty="0" smtClean="0"/>
              <a:t>, and there is no alternative to using superconducting coils to provide the field.</a:t>
            </a:r>
          </a:p>
          <a:p>
            <a:pPr marL="342900" indent="-342900">
              <a:buAutoNum type="arabicParenR"/>
            </a:pPr>
            <a:endParaRPr lang="en-US" sz="2000" dirty="0" smtClean="0"/>
          </a:p>
          <a:p>
            <a:pPr marL="342900" indent="-342900"/>
            <a:r>
              <a:rPr lang="en-US" sz="2000" b="1" dirty="0" smtClean="0">
                <a:solidFill>
                  <a:srgbClr val="FF0000"/>
                </a:solidFill>
              </a:rPr>
              <a:t>Superconductors require cryogenics. </a:t>
            </a:r>
          </a:p>
          <a:p>
            <a:pPr marL="342900" indent="-342900"/>
            <a:r>
              <a:rPr lang="en-US" sz="2000" b="1" dirty="0" smtClean="0">
                <a:solidFill>
                  <a:srgbClr val="FF0000"/>
                </a:solidFill>
              </a:rPr>
              <a:t>		</a:t>
            </a:r>
            <a:r>
              <a:rPr lang="en-US" sz="2000" i="1" dirty="0" smtClean="0"/>
              <a:t>Cryogenics is expensive and requires expert maintenance.</a:t>
            </a:r>
          </a:p>
          <a:p>
            <a:pPr marL="342900" indent="-342900"/>
            <a:endParaRPr lang="en-US" sz="2000" i="1" dirty="0" smtClean="0"/>
          </a:p>
          <a:p>
            <a:pPr marL="342900" indent="-342900"/>
            <a:r>
              <a:rPr lang="en-US" sz="2000" dirty="0" smtClean="0">
                <a:solidFill>
                  <a:srgbClr val="7030A0"/>
                </a:solidFill>
              </a:rPr>
              <a:t>This must be taken fully into account in the cost/benefit analysis at the outset of the project.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AC26-EDCC-4102-97B3-A82E8957E0FC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Taylor,  Beams and Magnets Workshop Darmstadt, December 2013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history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004530"/>
            <a:ext cx="88392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2000" dirty="0" smtClean="0"/>
              <a:t>The first machines relied purely on the electric field to accelerate, focus and bend the stream of particles</a:t>
            </a:r>
          </a:p>
          <a:p>
            <a:r>
              <a:rPr lang="en-US" sz="800" dirty="0" smtClean="0"/>
              <a:t>    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  </a:t>
            </a:r>
            <a:r>
              <a:rPr lang="en-US" sz="2000" b="1" dirty="0" smtClean="0"/>
              <a:t>Rutherford 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1" dirty="0" smtClean="0"/>
              <a:t>  van de </a:t>
            </a:r>
            <a:r>
              <a:rPr lang="en-US" sz="2000" b="1" dirty="0" err="1" smtClean="0"/>
              <a:t>Graaff</a:t>
            </a:r>
            <a:endParaRPr lang="en-US" sz="2000" b="1" dirty="0" smtClean="0"/>
          </a:p>
          <a:p>
            <a:pPr lvl="1">
              <a:buFont typeface="Arial" pitchFamily="34" charset="0"/>
              <a:buChar char="•"/>
            </a:pPr>
            <a:r>
              <a:rPr lang="en-US" sz="2000" b="1" dirty="0" smtClean="0"/>
              <a:t>  </a:t>
            </a:r>
            <a:r>
              <a:rPr lang="en-US" sz="2000" b="1" dirty="0" err="1" smtClean="0"/>
              <a:t>Cockroft</a:t>
            </a:r>
            <a:r>
              <a:rPr lang="en-US" sz="2000" b="1" dirty="0" smtClean="0"/>
              <a:t> and Walton </a:t>
            </a:r>
          </a:p>
          <a:p>
            <a:pPr lvl="1"/>
            <a:endParaRPr lang="en-US" sz="800" dirty="0"/>
          </a:p>
          <a:p>
            <a:r>
              <a:rPr lang="en-US" sz="2000" dirty="0" smtClean="0"/>
              <a:t>But the potential of such devices is limited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  </a:t>
            </a:r>
            <a:r>
              <a:rPr lang="en-US" sz="2000" b="1" dirty="0" err="1" smtClean="0"/>
              <a:t>Widerøe</a:t>
            </a:r>
            <a:r>
              <a:rPr lang="en-US" sz="2000" dirty="0" smtClean="0"/>
              <a:t>:  	</a:t>
            </a:r>
            <a:r>
              <a:rPr lang="en-US" sz="2000" i="1" dirty="0" smtClean="0">
                <a:solidFill>
                  <a:srgbClr val="7030A0"/>
                </a:solidFill>
              </a:rPr>
              <a:t>idea 1</a:t>
            </a:r>
            <a:r>
              <a:rPr lang="en-US" sz="2000" dirty="0" smtClean="0"/>
              <a:t>: following </a:t>
            </a:r>
            <a:r>
              <a:rPr lang="en-US" sz="2000" b="1" dirty="0" err="1" smtClean="0"/>
              <a:t>Ising</a:t>
            </a:r>
            <a:r>
              <a:rPr lang="en-US" sz="2000" b="1" dirty="0" smtClean="0"/>
              <a:t> </a:t>
            </a:r>
            <a:r>
              <a:rPr lang="en-US" sz="2000" dirty="0" smtClean="0"/>
              <a:t>(1924) → use </a:t>
            </a:r>
            <a:r>
              <a:rPr lang="en-US" sz="2000" b="1" dirty="0" smtClean="0"/>
              <a:t>induction </a:t>
            </a:r>
            <a:r>
              <a:rPr lang="en-US" sz="2000" dirty="0" smtClean="0"/>
              <a:t>→  </a:t>
            </a:r>
            <a:r>
              <a:rPr lang="en-US" sz="2400" i="1" dirty="0" err="1" smtClean="0">
                <a:solidFill>
                  <a:srgbClr val="FF0000"/>
                </a:solidFill>
              </a:rPr>
              <a:t>Betatron</a:t>
            </a:r>
            <a:r>
              <a:rPr lang="en-US" sz="2400" b="1" dirty="0" smtClean="0">
                <a:solidFill>
                  <a:srgbClr val="FF0000"/>
                </a:solidFill>
              </a:rPr>
              <a:t>  									</a:t>
            </a:r>
            <a:r>
              <a:rPr lang="en-US" sz="2000" dirty="0" smtClean="0"/>
              <a:t>(failed)			</a:t>
            </a:r>
            <a:r>
              <a:rPr lang="en-US" sz="2000" i="1" dirty="0" smtClean="0">
                <a:solidFill>
                  <a:srgbClr val="7030A0"/>
                </a:solidFill>
              </a:rPr>
              <a:t>idea 2</a:t>
            </a:r>
            <a:r>
              <a:rPr lang="en-US" sz="2000" dirty="0" smtClean="0"/>
              <a:t>: (1928) ‘</a:t>
            </a:r>
            <a:r>
              <a:rPr lang="en-US" sz="2000" b="1" dirty="0" smtClean="0"/>
              <a:t>resonance</a:t>
            </a:r>
            <a:r>
              <a:rPr lang="en-US" sz="2000" dirty="0" smtClean="0"/>
              <a:t>' accelerator – repeated kicks / AC field</a:t>
            </a:r>
          </a:p>
          <a:p>
            <a:r>
              <a:rPr lang="en-US" sz="2000" dirty="0" smtClean="0"/>
              <a:t>						     (linear device worked)</a:t>
            </a:r>
            <a:endParaRPr lang="en-US" sz="2000" dirty="0"/>
          </a:p>
          <a:p>
            <a:r>
              <a:rPr lang="en-US" sz="2000" dirty="0" smtClean="0"/>
              <a:t>	 → </a:t>
            </a:r>
            <a:r>
              <a:rPr lang="en-US" sz="2000" b="1" dirty="0" smtClean="0"/>
              <a:t>Lawrence </a:t>
            </a:r>
            <a:r>
              <a:rPr lang="en-US" sz="2000" b="1" i="1" dirty="0" smtClean="0"/>
              <a:t>(+ Livingston</a:t>
            </a:r>
            <a:r>
              <a:rPr lang="en-US" sz="2000" i="1" dirty="0" smtClean="0"/>
              <a:t>) </a:t>
            </a:r>
            <a:r>
              <a:rPr lang="en-US" sz="2000" dirty="0" smtClean="0"/>
              <a:t>(1931)   </a:t>
            </a:r>
            <a:r>
              <a:rPr lang="en-US" sz="2400" b="1" dirty="0" smtClean="0">
                <a:solidFill>
                  <a:srgbClr val="FF0000"/>
                </a:solidFill>
              </a:rPr>
              <a:t>cyclotron</a:t>
            </a:r>
          </a:p>
          <a:p>
            <a:r>
              <a:rPr lang="en-US" sz="800" b="1" dirty="0" smtClean="0"/>
              <a:t>    </a:t>
            </a:r>
            <a:r>
              <a:rPr lang="en-US" sz="2400" b="1" dirty="0" smtClean="0"/>
              <a:t>		</a:t>
            </a:r>
            <a:endParaRPr lang="en-US" sz="2400" b="1" dirty="0"/>
          </a:p>
          <a:p>
            <a:r>
              <a:rPr lang="en-US" sz="2000" dirty="0" smtClean="0"/>
              <a:t>This was to be the </a:t>
            </a:r>
            <a:r>
              <a:rPr lang="en-US" sz="2000" b="1" dirty="0" smtClean="0">
                <a:solidFill>
                  <a:srgbClr val="0070C0"/>
                </a:solidFill>
              </a:rPr>
              <a:t>first appearance of a rudimentary magnet in an real accelerator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AC26-EDCC-4102-97B3-A82E8957E0F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Taylor,  Beams and Magnets Workshop Darmstadt, December 2013</a:t>
            </a:r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Superconductivity applied to accelerators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447800"/>
            <a:ext cx="8991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000" dirty="0" smtClean="0"/>
              <a:t>1911		Discovery of (type I) superconductivity</a:t>
            </a:r>
          </a:p>
          <a:p>
            <a:pPr marL="457200" indent="-457200"/>
            <a:r>
              <a:rPr lang="en-US" sz="2000" dirty="0" smtClean="0"/>
              <a:t>1950s		Theoretical understanding of superconductivity (BCS)	</a:t>
            </a:r>
          </a:p>
          <a:p>
            <a:r>
              <a:rPr lang="en-US" sz="2000" dirty="0" smtClean="0"/>
              <a:t>Early 1960s	Discovery of Type II superconductivity (</a:t>
            </a:r>
            <a:r>
              <a:rPr lang="en-US" sz="2000" dirty="0" err="1" smtClean="0"/>
              <a:t>Nb-Zr</a:t>
            </a:r>
            <a:r>
              <a:rPr lang="en-US" sz="2000" dirty="0" smtClean="0"/>
              <a:t>, </a:t>
            </a:r>
            <a:r>
              <a:rPr lang="en-US" sz="2000" dirty="0" err="1" smtClean="0"/>
              <a:t>Nb</a:t>
            </a:r>
            <a:r>
              <a:rPr lang="en-US" sz="2000" dirty="0" smtClean="0"/>
              <a:t>-Ti, Nb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Sn)</a:t>
            </a:r>
          </a:p>
          <a:p>
            <a:r>
              <a:rPr lang="en-US" sz="2000" dirty="0" smtClean="0"/>
              <a:t>1968		Brookhaven summer study  →  GESSS (KIT, CEA, RAL, CERN)</a:t>
            </a:r>
          </a:p>
          <a:p>
            <a:r>
              <a:rPr lang="en-US" sz="2000" dirty="0" smtClean="0"/>
              <a:t>1966-1973	Rutherford lab. group work on defining the technology</a:t>
            </a:r>
          </a:p>
          <a:p>
            <a:r>
              <a:rPr lang="en-US" sz="2000" dirty="0" smtClean="0"/>
              <a:t>1973-1978	</a:t>
            </a:r>
            <a:r>
              <a:rPr lang="en-US" sz="2000" dirty="0" smtClean="0">
                <a:solidFill>
                  <a:srgbClr val="00B050"/>
                </a:solidFill>
              </a:rPr>
              <a:t>SC low-beta insertion at ISR</a:t>
            </a:r>
            <a:r>
              <a:rPr lang="en-US" sz="2000" dirty="0" smtClean="0"/>
              <a:t>		wire 	</a:t>
            </a:r>
            <a:r>
              <a:rPr lang="en-US" sz="2000" dirty="0" err="1" smtClean="0"/>
              <a:t>Nb</a:t>
            </a:r>
            <a:r>
              <a:rPr lang="en-US" sz="2000" dirty="0" smtClean="0"/>
              <a:t>-Ti</a:t>
            </a:r>
          </a:p>
          <a:p>
            <a:r>
              <a:rPr lang="en-US" sz="2000" dirty="0" smtClean="0"/>
              <a:t>1974-1978	</a:t>
            </a:r>
            <a:r>
              <a:rPr lang="en-US" sz="2000" dirty="0" smtClean="0">
                <a:solidFill>
                  <a:srgbClr val="FF0000"/>
                </a:solidFill>
              </a:rPr>
              <a:t>ESCAR (LBL)</a:t>
            </a:r>
            <a:r>
              <a:rPr lang="en-US" sz="2000" dirty="0" smtClean="0"/>
              <a:t>				cable	</a:t>
            </a:r>
            <a:r>
              <a:rPr lang="en-US" sz="2000" dirty="0" err="1" smtClean="0"/>
              <a:t>Nb</a:t>
            </a:r>
            <a:r>
              <a:rPr lang="en-US" sz="2000" dirty="0" smtClean="0"/>
              <a:t>-Ti</a:t>
            </a:r>
          </a:p>
          <a:p>
            <a:r>
              <a:rPr lang="en-US" sz="2000" dirty="0" smtClean="0"/>
              <a:t>1974-1981	</a:t>
            </a:r>
            <a:r>
              <a:rPr lang="en-US" sz="2000" dirty="0" smtClean="0">
                <a:solidFill>
                  <a:srgbClr val="FF0000"/>
                </a:solidFill>
              </a:rPr>
              <a:t>ISABELLE study (BNL)</a:t>
            </a:r>
            <a:r>
              <a:rPr lang="en-US" sz="2000" dirty="0" smtClean="0"/>
              <a:t>			braid	</a:t>
            </a:r>
            <a:r>
              <a:rPr lang="en-US" sz="2000" dirty="0" err="1" smtClean="0"/>
              <a:t>Nb</a:t>
            </a:r>
            <a:r>
              <a:rPr lang="en-US" sz="2000" dirty="0" smtClean="0"/>
              <a:t>-Ti</a:t>
            </a:r>
          </a:p>
          <a:p>
            <a:r>
              <a:rPr lang="en-US" sz="2000" dirty="0" smtClean="0"/>
              <a:t>1973-1983 	</a:t>
            </a:r>
            <a:r>
              <a:rPr lang="en-US" sz="2000" dirty="0" err="1" smtClean="0">
                <a:solidFill>
                  <a:srgbClr val="00B050"/>
                </a:solidFill>
              </a:rPr>
              <a:t>Tevatron</a:t>
            </a:r>
            <a:r>
              <a:rPr lang="en-US" sz="2000" dirty="0" smtClean="0">
                <a:solidFill>
                  <a:srgbClr val="00B050"/>
                </a:solidFill>
              </a:rPr>
              <a:t> (FNAL)</a:t>
            </a:r>
            <a:r>
              <a:rPr lang="en-US" sz="2000" dirty="0" smtClean="0"/>
              <a:t>				cable	</a:t>
            </a:r>
            <a:r>
              <a:rPr lang="en-US" sz="2000" dirty="0" err="1" smtClean="0"/>
              <a:t>Nb</a:t>
            </a:r>
            <a:r>
              <a:rPr lang="en-US" sz="2000" dirty="0" smtClean="0"/>
              <a:t>-Ti</a:t>
            </a:r>
          </a:p>
          <a:p>
            <a:r>
              <a:rPr lang="en-US" sz="2000" dirty="0" smtClean="0"/>
              <a:t>1980-1988	</a:t>
            </a:r>
            <a:r>
              <a:rPr lang="en-US" sz="2000" dirty="0" smtClean="0">
                <a:solidFill>
                  <a:srgbClr val="00B050"/>
                </a:solidFill>
              </a:rPr>
              <a:t>HERA (DESY)</a:t>
            </a:r>
            <a:r>
              <a:rPr lang="en-US" sz="2000" dirty="0" smtClean="0"/>
              <a:t>				cable	</a:t>
            </a:r>
            <a:r>
              <a:rPr lang="en-US" sz="2000" dirty="0" err="1" smtClean="0"/>
              <a:t>Nb</a:t>
            </a:r>
            <a:r>
              <a:rPr lang="en-US" sz="2000" dirty="0" smtClean="0"/>
              <a:t>-Ti</a:t>
            </a:r>
          </a:p>
          <a:p>
            <a:r>
              <a:rPr lang="en-US" sz="2000" dirty="0" smtClean="0"/>
              <a:t>1980-1992	</a:t>
            </a:r>
            <a:r>
              <a:rPr lang="en-US" sz="2000" dirty="0" smtClean="0">
                <a:solidFill>
                  <a:srgbClr val="FF0000"/>
                </a:solidFill>
              </a:rPr>
              <a:t>SSC </a:t>
            </a:r>
            <a:r>
              <a:rPr lang="en-US" sz="2000" dirty="0" smtClean="0">
                <a:solidFill>
                  <a:srgbClr val="7030A0"/>
                </a:solidFill>
              </a:rPr>
              <a:t>studies</a:t>
            </a:r>
            <a:r>
              <a:rPr lang="en-US" sz="2000" dirty="0" smtClean="0">
                <a:solidFill>
                  <a:srgbClr val="FF0000"/>
                </a:solidFill>
              </a:rPr>
              <a:t> (BNL, FNAL, LBL, SSC)</a:t>
            </a:r>
            <a:r>
              <a:rPr lang="en-US" sz="2000" dirty="0" smtClean="0"/>
              <a:t>		cable	</a:t>
            </a:r>
            <a:r>
              <a:rPr lang="en-US" sz="2000" dirty="0" err="1" smtClean="0"/>
              <a:t>Nb</a:t>
            </a:r>
            <a:r>
              <a:rPr lang="en-US" sz="2000" dirty="0" smtClean="0"/>
              <a:t>-Ti</a:t>
            </a:r>
          </a:p>
          <a:p>
            <a:r>
              <a:rPr lang="en-US" sz="2000" dirty="0" smtClean="0"/>
              <a:t>1991-2000	</a:t>
            </a:r>
            <a:r>
              <a:rPr lang="en-US" sz="2000" dirty="0" smtClean="0">
                <a:solidFill>
                  <a:srgbClr val="00B050"/>
                </a:solidFill>
              </a:rPr>
              <a:t>RHIC (BNL)</a:t>
            </a:r>
            <a:r>
              <a:rPr lang="en-US" sz="2000" dirty="0" smtClean="0"/>
              <a:t>				cable	</a:t>
            </a:r>
            <a:r>
              <a:rPr lang="en-US" sz="2000" dirty="0" err="1" smtClean="0"/>
              <a:t>Nb</a:t>
            </a:r>
            <a:r>
              <a:rPr lang="en-US" sz="2000" dirty="0" smtClean="0"/>
              <a:t>-Ti</a:t>
            </a:r>
          </a:p>
          <a:p>
            <a:r>
              <a:rPr lang="en-US" sz="2000" dirty="0" smtClean="0"/>
              <a:t>1983-1995	</a:t>
            </a:r>
            <a:r>
              <a:rPr lang="en-US" sz="2000" dirty="0" smtClean="0">
                <a:solidFill>
                  <a:srgbClr val="00B050"/>
                </a:solidFill>
              </a:rPr>
              <a:t>LHC studies (CERN)</a:t>
            </a:r>
            <a:r>
              <a:rPr lang="en-US" sz="2000" dirty="0" smtClean="0"/>
              <a:t>			cable 	</a:t>
            </a:r>
            <a:r>
              <a:rPr lang="en-US" sz="2000" dirty="0" err="1" smtClean="0"/>
              <a:t>Nb</a:t>
            </a:r>
            <a:r>
              <a:rPr lang="en-US" sz="2000" dirty="0" smtClean="0"/>
              <a:t>-Ti/Nb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Sn</a:t>
            </a:r>
          </a:p>
          <a:p>
            <a:r>
              <a:rPr lang="en-US" sz="2000" dirty="0" smtClean="0"/>
              <a:t>1995-2008	</a:t>
            </a:r>
            <a:r>
              <a:rPr lang="en-US" sz="2000" dirty="0" smtClean="0">
                <a:solidFill>
                  <a:srgbClr val="7030A0"/>
                </a:solidFill>
              </a:rPr>
              <a:t>LHC manufacture, test + installation</a:t>
            </a:r>
            <a:r>
              <a:rPr lang="en-US" sz="2000" dirty="0" smtClean="0"/>
              <a:t>	cable	</a:t>
            </a:r>
            <a:r>
              <a:rPr lang="en-US" sz="2000" dirty="0" err="1" smtClean="0"/>
              <a:t>Nb</a:t>
            </a:r>
            <a:r>
              <a:rPr lang="en-US" sz="2000" dirty="0" smtClean="0"/>
              <a:t>-Ti</a:t>
            </a:r>
          </a:p>
          <a:p>
            <a:r>
              <a:rPr lang="en-US" sz="2000" dirty="0" smtClean="0"/>
              <a:t>2005-		LHC upgrade study (BNL, FNAL, LBL, CERN)	cable	Nb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Ti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AC26-EDCC-4102-97B3-A82E8957E0FC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Taylor,  Beams and Magnets Workshop Darmstadt, December 2013</a:t>
            </a:r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Emergence of practical superconductivity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1066800"/>
            <a:ext cx="85344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emergence of applied  superconductivity as practiced today  owes  a great deal to pioneering work done at the </a:t>
            </a:r>
            <a:r>
              <a:rPr lang="en-US" sz="2000" b="1" dirty="0" smtClean="0"/>
              <a:t>Rutherford Laboratory </a:t>
            </a:r>
            <a:r>
              <a:rPr lang="en-US" sz="2000" dirty="0" smtClean="0"/>
              <a:t>in the 1960s + 70s</a:t>
            </a:r>
          </a:p>
          <a:p>
            <a:r>
              <a:rPr lang="en-US" sz="2000" dirty="0" smtClean="0"/>
              <a:t>  </a:t>
            </a:r>
          </a:p>
          <a:p>
            <a:r>
              <a:rPr lang="en-US" sz="2000" dirty="0" smtClean="0"/>
              <a:t>This work, both theoretical and practical, was performed </a:t>
            </a:r>
            <a:r>
              <a:rPr lang="en-US" sz="2000" b="1" dirty="0" smtClean="0">
                <a:solidFill>
                  <a:srgbClr val="7030A0"/>
                </a:solidFill>
              </a:rPr>
              <a:t>in a small group</a:t>
            </a:r>
            <a:r>
              <a:rPr lang="en-US" sz="2000" dirty="0" smtClean="0"/>
              <a:t>, in collaboration with an industrial partner (</a:t>
            </a:r>
            <a:r>
              <a:rPr lang="en-US" sz="2000" b="1" dirty="0" smtClean="0">
                <a:solidFill>
                  <a:srgbClr val="7030A0"/>
                </a:solidFill>
              </a:rPr>
              <a:t>IMI</a:t>
            </a:r>
            <a:r>
              <a:rPr lang="en-US" sz="2000" dirty="0" smtClean="0"/>
              <a:t>), with the goal of producing </a:t>
            </a:r>
            <a:r>
              <a:rPr lang="en-US" sz="2000" b="1" dirty="0" smtClean="0">
                <a:solidFill>
                  <a:srgbClr val="FF0000"/>
                </a:solidFill>
              </a:rPr>
              <a:t>practical conductors and high-field magnets for accelerators</a:t>
            </a:r>
            <a:r>
              <a:rPr lang="en-US" sz="2000" dirty="0" smtClean="0"/>
              <a:t>.</a:t>
            </a:r>
          </a:p>
          <a:p>
            <a:r>
              <a:rPr lang="en-US" sz="800" dirty="0" smtClean="0"/>
              <a:t>  </a:t>
            </a:r>
          </a:p>
          <a:p>
            <a:r>
              <a:rPr lang="en-US" sz="2000" dirty="0" smtClean="0"/>
              <a:t>The group studied and documented the need for (</a:t>
            </a:r>
            <a:r>
              <a:rPr lang="en-US" sz="2000" i="1" dirty="0" smtClean="0">
                <a:solidFill>
                  <a:srgbClr val="7030A0"/>
                </a:solidFill>
              </a:rPr>
              <a:t>and methods to achieve</a:t>
            </a:r>
            <a:r>
              <a:rPr lang="en-US" sz="2000" dirty="0" smtClean="0"/>
              <a:t>):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   </a:t>
            </a:r>
            <a:r>
              <a:rPr lang="en-US" sz="2000" b="1" dirty="0" smtClean="0">
                <a:solidFill>
                  <a:srgbClr val="FF0000"/>
                </a:solidFill>
              </a:rPr>
              <a:t>Fine filaments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1" dirty="0" smtClean="0"/>
              <a:t>   </a:t>
            </a:r>
            <a:r>
              <a:rPr lang="en-US" sz="2000" b="1" dirty="0" smtClean="0">
                <a:solidFill>
                  <a:srgbClr val="FF0000"/>
                </a:solidFill>
              </a:rPr>
              <a:t>Twisted strands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/>
              <a:t>In order to make magnets, the now ubiquitous </a:t>
            </a:r>
            <a:r>
              <a:rPr lang="en-US" sz="2000" b="1" dirty="0" smtClean="0"/>
              <a:t>Rutherford cable </a:t>
            </a:r>
            <a:r>
              <a:rPr lang="en-US" sz="2000" dirty="0" smtClean="0"/>
              <a:t>was developed, and expertise was gained in </a:t>
            </a:r>
            <a:r>
              <a:rPr lang="en-US" sz="2000" b="1" dirty="0" smtClean="0">
                <a:solidFill>
                  <a:srgbClr val="7030A0"/>
                </a:solidFill>
              </a:rPr>
              <a:t>low temperature electrical insulation </a:t>
            </a:r>
          </a:p>
          <a:p>
            <a:r>
              <a:rPr lang="en-US" sz="800" dirty="0" smtClean="0"/>
              <a:t>  </a:t>
            </a:r>
          </a:p>
          <a:p>
            <a:r>
              <a:rPr lang="en-US" sz="2000" dirty="0" smtClean="0"/>
              <a:t>The group spawned spin-off enterprises (e.g. </a:t>
            </a:r>
            <a:r>
              <a:rPr lang="en-US" sz="2000" b="1" dirty="0" smtClean="0">
                <a:solidFill>
                  <a:srgbClr val="0070C0"/>
                </a:solidFill>
              </a:rPr>
              <a:t>Vector Fields, Oxford Instruments</a:t>
            </a:r>
            <a:r>
              <a:rPr lang="en-US" sz="2000" dirty="0" smtClean="0"/>
              <a:t>),</a:t>
            </a:r>
          </a:p>
          <a:p>
            <a:r>
              <a:rPr lang="en-US" sz="2000" dirty="0" smtClean="0"/>
              <a:t>and based on the know-how the laboratory built several large superconducting magnets for experiments (e.g. </a:t>
            </a:r>
            <a:r>
              <a:rPr lang="en-US" sz="2000" b="1" dirty="0" smtClean="0">
                <a:solidFill>
                  <a:srgbClr val="0070C0"/>
                </a:solidFill>
              </a:rPr>
              <a:t>DELPHI, ATLAS End Cap </a:t>
            </a:r>
            <a:r>
              <a:rPr lang="en-US" sz="2000" b="1" dirty="0" err="1" smtClean="0">
                <a:solidFill>
                  <a:srgbClr val="0070C0"/>
                </a:solidFill>
              </a:rPr>
              <a:t>Toroids</a:t>
            </a:r>
            <a:r>
              <a:rPr lang="en-US" sz="2000" dirty="0" smtClean="0"/>
              <a:t>). But the group was not maintained as people left and retired, and has now dissolved…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AC26-EDCC-4102-97B3-A82E8957E0FC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Taylor,  Beams and Magnets Workshop Darmstadt, December 2013</a:t>
            </a:r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199846"/>
            <a:ext cx="84582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Superconducting low-beta insertion at ISR I8</a:t>
            </a:r>
          </a:p>
          <a:p>
            <a:pPr algn="ctr"/>
            <a:endParaRPr lang="en-US" sz="2400" b="1" dirty="0" smtClean="0"/>
          </a:p>
          <a:p>
            <a:r>
              <a:rPr lang="en-US" sz="2000" b="1" dirty="0" smtClean="0"/>
              <a:t>1. </a:t>
            </a:r>
            <a:r>
              <a:rPr lang="en-US" sz="2000" b="1" dirty="0" smtClean="0">
                <a:solidFill>
                  <a:srgbClr val="FF0000"/>
                </a:solidFill>
              </a:rPr>
              <a:t>CERN </a:t>
            </a:r>
            <a:r>
              <a:rPr lang="en-US" sz="2000" b="1" dirty="0" smtClean="0">
                <a:solidFill>
                  <a:srgbClr val="FF0000"/>
                </a:solidFill>
              </a:rPr>
              <a:t>took </a:t>
            </a:r>
            <a:r>
              <a:rPr lang="en-US" sz="2000" b="1" dirty="0" smtClean="0">
                <a:solidFill>
                  <a:srgbClr val="FF0000"/>
                </a:solidFill>
              </a:rPr>
              <a:t>the decision not to outsource the work </a:t>
            </a:r>
            <a:r>
              <a:rPr lang="en-US" sz="2000" dirty="0" smtClean="0"/>
              <a:t>to other </a:t>
            </a:r>
          </a:p>
          <a:p>
            <a:pPr lvl="1"/>
            <a:r>
              <a:rPr lang="en-US" sz="2000" dirty="0" smtClean="0"/>
              <a:t>labs (such as RAL), but to accumulate in-house expertise in magnet building and cryogenics. </a:t>
            </a:r>
            <a:r>
              <a:rPr lang="en-US" sz="2000" b="1" dirty="0" smtClean="0">
                <a:solidFill>
                  <a:srgbClr val="7030A0"/>
                </a:solidFill>
              </a:rPr>
              <a:t>This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</a:rPr>
              <a:t>was later very important for LEP and LHC</a:t>
            </a:r>
          </a:p>
          <a:p>
            <a:pPr lvl="1"/>
            <a:r>
              <a:rPr lang="en-US" sz="800" b="1" dirty="0" smtClean="0"/>
              <a:t>  </a:t>
            </a:r>
          </a:p>
          <a:p>
            <a:r>
              <a:rPr lang="en-US" sz="2000" b="1" dirty="0" smtClean="0"/>
              <a:t>2. </a:t>
            </a:r>
            <a:r>
              <a:rPr lang="en-US" sz="2000" b="1" dirty="0" smtClean="0">
                <a:solidFill>
                  <a:srgbClr val="FF0000"/>
                </a:solidFill>
              </a:rPr>
              <a:t>CERN decided to build models and prototypes in-house and then</a:t>
            </a:r>
          </a:p>
          <a:p>
            <a:pPr lvl="1"/>
            <a:r>
              <a:rPr lang="en-US" sz="2000" b="1" dirty="0" smtClean="0">
                <a:solidFill>
                  <a:srgbClr val="FF0000"/>
                </a:solidFill>
              </a:rPr>
              <a:t>to write a detailed engineering specification for tendering to</a:t>
            </a:r>
          </a:p>
          <a:p>
            <a:pPr lvl="1"/>
            <a:r>
              <a:rPr lang="en-US" sz="2000" b="1" dirty="0" smtClean="0">
                <a:solidFill>
                  <a:srgbClr val="FF0000"/>
                </a:solidFill>
              </a:rPr>
              <a:t>industry for the series production. </a:t>
            </a:r>
            <a:r>
              <a:rPr lang="en-US" sz="2000" dirty="0" smtClean="0"/>
              <a:t>In this approach, </a:t>
            </a:r>
            <a:r>
              <a:rPr lang="en-US" sz="2000" b="1" dirty="0" smtClean="0"/>
              <a:t>the magnetic</a:t>
            </a:r>
          </a:p>
          <a:p>
            <a:pPr lvl="1"/>
            <a:r>
              <a:rPr lang="en-US" sz="2000" b="1" dirty="0" smtClean="0"/>
              <a:t>design is the responsibility of CERN. </a:t>
            </a:r>
            <a:r>
              <a:rPr lang="en-US" sz="2000" dirty="0" smtClean="0"/>
              <a:t>The manufacturer is only</a:t>
            </a:r>
          </a:p>
          <a:p>
            <a:pPr lvl="1"/>
            <a:r>
              <a:rPr lang="en-US" sz="2000" dirty="0" smtClean="0"/>
              <a:t>responsible for respecting the tolerances, choice of materials and</a:t>
            </a:r>
          </a:p>
          <a:p>
            <a:pPr lvl="1"/>
            <a:r>
              <a:rPr lang="en-US" sz="2000" dirty="0" smtClean="0"/>
              <a:t>adherence to the various qualified procedures. </a:t>
            </a:r>
          </a:p>
          <a:p>
            <a:pPr lvl="1"/>
            <a:r>
              <a:rPr lang="en-US" sz="2000" b="1" dirty="0" smtClean="0"/>
              <a:t>			</a:t>
            </a:r>
            <a:r>
              <a:rPr lang="en-US" sz="2000" b="1" dirty="0" smtClean="0">
                <a:solidFill>
                  <a:srgbClr val="7030A0"/>
                </a:solidFill>
              </a:rPr>
              <a:t>This philosophy was also </a:t>
            </a:r>
            <a:r>
              <a:rPr lang="en-US" sz="2000" b="1" dirty="0" smtClean="0">
                <a:solidFill>
                  <a:srgbClr val="7030A0"/>
                </a:solidFill>
              </a:rPr>
              <a:t>applied </a:t>
            </a:r>
            <a:r>
              <a:rPr lang="en-US" sz="2000" b="1" dirty="0" smtClean="0">
                <a:solidFill>
                  <a:srgbClr val="7030A0"/>
                </a:solidFill>
              </a:rPr>
              <a:t>for LHC</a:t>
            </a:r>
          </a:p>
          <a:p>
            <a:pPr lvl="1"/>
            <a:r>
              <a:rPr lang="en-US" sz="800" b="1" dirty="0" smtClean="0"/>
              <a:t>  </a:t>
            </a:r>
          </a:p>
          <a:p>
            <a:r>
              <a:rPr lang="en-US" sz="2000" dirty="0" smtClean="0"/>
              <a:t>The low-</a:t>
            </a:r>
            <a:r>
              <a:rPr lang="en-US" sz="2000" dirty="0" smtClean="0">
                <a:latin typeface="Symbol" pitchFamily="18" charset="2"/>
              </a:rPr>
              <a:t>b</a:t>
            </a:r>
            <a:r>
              <a:rPr lang="en-US" sz="2000" dirty="0" smtClean="0"/>
              <a:t> was a great success, increasing the luminosity at point 8 by × 6.5.</a:t>
            </a:r>
          </a:p>
          <a:p>
            <a:r>
              <a:rPr lang="en-US" sz="2000" dirty="0" smtClean="0"/>
              <a:t>This was the </a:t>
            </a:r>
            <a:r>
              <a:rPr lang="en-US" sz="2000" b="1" dirty="0" smtClean="0"/>
              <a:t>first time that industrially built SC quadrupoles had been</a:t>
            </a:r>
          </a:p>
          <a:p>
            <a:r>
              <a:rPr lang="en-US" sz="2000" b="1" dirty="0" smtClean="0"/>
              <a:t>operated in the lattice of a synchrotron </a:t>
            </a:r>
            <a:r>
              <a:rPr lang="en-US" sz="2000" dirty="0" smtClean="0"/>
              <a:t>(and typically operated for 60 h)</a:t>
            </a:r>
          </a:p>
          <a:p>
            <a:r>
              <a:rPr lang="en-US" sz="800" dirty="0" smtClean="0"/>
              <a:t>  </a:t>
            </a:r>
          </a:p>
          <a:p>
            <a:r>
              <a:rPr lang="en-US" sz="2000" dirty="0" smtClean="0"/>
              <a:t>The record luminosity of 1.4 × 10</a:t>
            </a:r>
            <a:r>
              <a:rPr lang="en-US" sz="2000" baseline="30000" dirty="0" smtClean="0"/>
              <a:t>32</a:t>
            </a:r>
            <a:r>
              <a:rPr lang="en-US" sz="2000" dirty="0" smtClean="0"/>
              <a:t> cm</a:t>
            </a:r>
            <a:r>
              <a:rPr lang="en-US" sz="2000" baseline="30000" dirty="0" smtClean="0"/>
              <a:t>-2 </a:t>
            </a:r>
            <a:r>
              <a:rPr lang="en-US" sz="2000" dirty="0" smtClean="0"/>
              <a:t>s</a:t>
            </a:r>
            <a:r>
              <a:rPr lang="en-US" sz="2000" baseline="30000" dirty="0" smtClean="0"/>
              <a:t>-1</a:t>
            </a:r>
            <a:r>
              <a:rPr lang="en-US" sz="2000" dirty="0" smtClean="0"/>
              <a:t> (December 1982) in the SC low-</a:t>
            </a:r>
            <a:r>
              <a:rPr lang="en-US" sz="2000" dirty="0" smtClean="0">
                <a:latin typeface="Symbol" pitchFamily="18" charset="2"/>
              </a:rPr>
              <a:t>b</a:t>
            </a:r>
          </a:p>
          <a:p>
            <a:r>
              <a:rPr lang="en-US" sz="2000" dirty="0" smtClean="0"/>
              <a:t>was not beaten until 1991 by CESR (Cornell) with 1.7 × 10</a:t>
            </a:r>
            <a:r>
              <a:rPr lang="en-US" sz="2000" baseline="30000" dirty="0" smtClean="0"/>
              <a:t>32</a:t>
            </a:r>
            <a:r>
              <a:rPr lang="en-US" sz="2000" dirty="0" smtClean="0"/>
              <a:t> cm</a:t>
            </a:r>
            <a:r>
              <a:rPr lang="en-US" sz="2000" baseline="30000" dirty="0" smtClean="0"/>
              <a:t>-2</a:t>
            </a:r>
            <a:r>
              <a:rPr lang="en-US" sz="2000" dirty="0" smtClean="0"/>
              <a:t>s</a:t>
            </a:r>
            <a:r>
              <a:rPr lang="en-US" sz="2000" baseline="30000" dirty="0" smtClean="0"/>
              <a:t>-1</a:t>
            </a:r>
            <a:r>
              <a:rPr lang="en-US" sz="2000" dirty="0" smtClean="0"/>
              <a:t> 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40475"/>
            <a:ext cx="2133600" cy="365125"/>
          </a:xfrm>
        </p:spPr>
        <p:txBody>
          <a:bodyPr/>
          <a:lstStyle/>
          <a:p>
            <a:fld id="{96EAAC26-EDCC-4102-97B3-A82E8957E0FC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Taylor,  Beams and Magnets Workshop Darmstadt, December 2013</a:t>
            </a:r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Taylor,  Beams and Magnets Workshop Darmstadt, December 2013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AC26-EDCC-4102-97B3-A82E8957E0FC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1027" name="Picture 3" descr="C:\Users\user\AppData\Local\Microsoft\Windows\Temporary Internet Files\Content.IE5\0TDMDFXI\The concept of field index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64" b="16928"/>
          <a:stretch/>
        </p:blipFill>
        <p:spPr bwMode="auto">
          <a:xfrm>
            <a:off x="571" y="762000"/>
            <a:ext cx="9142858" cy="471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5715000"/>
            <a:ext cx="830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Axial field magnet for R807 at the ISR, used with the SC low beta insertion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146171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Machine experiment interface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363682"/>
            <a:ext cx="83820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 colliding beam machines the interface with the experiment is important.</a:t>
            </a:r>
          </a:p>
          <a:p>
            <a:r>
              <a:rPr lang="en-US" sz="2000" dirty="0" smtClean="0"/>
              <a:t>The experiment occupies space and its spectrometer magnet affects the beams</a:t>
            </a:r>
          </a:p>
          <a:p>
            <a:r>
              <a:rPr lang="en-US" sz="2000" i="1" dirty="0" smtClean="0">
                <a:solidFill>
                  <a:srgbClr val="FF0000"/>
                </a:solidFill>
              </a:rPr>
              <a:t>BUT without the experiment there would be no need for the accelerator!</a:t>
            </a:r>
          </a:p>
          <a:p>
            <a:r>
              <a:rPr lang="en-US" sz="800" dirty="0" smtClean="0"/>
              <a:t>  </a:t>
            </a:r>
          </a:p>
          <a:p>
            <a:r>
              <a:rPr lang="en-US" sz="2000" dirty="0" smtClean="0"/>
              <a:t>Magnet is usually a </a:t>
            </a:r>
            <a:r>
              <a:rPr lang="en-US" sz="2000" b="1" dirty="0" smtClean="0">
                <a:solidFill>
                  <a:srgbClr val="FF0000"/>
                </a:solidFill>
              </a:rPr>
              <a:t>solenoid</a:t>
            </a:r>
            <a:r>
              <a:rPr lang="en-US" sz="2000" dirty="0" smtClean="0"/>
              <a:t>. Compensation can be provided by </a:t>
            </a:r>
          </a:p>
          <a:p>
            <a:r>
              <a:rPr lang="en-US" sz="800" dirty="0" smtClean="0"/>
              <a:t>	</a:t>
            </a:r>
          </a:p>
          <a:p>
            <a:r>
              <a:rPr lang="en-US" sz="2000" dirty="0" smtClean="0"/>
              <a:t>	- </a:t>
            </a:r>
            <a:r>
              <a:rPr lang="en-US" sz="2000" b="1" dirty="0" smtClean="0">
                <a:solidFill>
                  <a:srgbClr val="7030A0"/>
                </a:solidFill>
              </a:rPr>
              <a:t>reverse field solenoids </a:t>
            </a:r>
            <a:r>
              <a:rPr lang="en-US" sz="2000" dirty="0" smtClean="0"/>
              <a:t>in close proximity,   or</a:t>
            </a:r>
          </a:p>
          <a:p>
            <a:r>
              <a:rPr lang="en-US" sz="2000" dirty="0" smtClean="0"/>
              <a:t>	- sets of </a:t>
            </a:r>
            <a:r>
              <a:rPr lang="en-US" sz="2000" b="1" dirty="0" smtClean="0">
                <a:solidFill>
                  <a:srgbClr val="7030A0"/>
                </a:solidFill>
              </a:rPr>
              <a:t>skew </a:t>
            </a:r>
            <a:r>
              <a:rPr lang="en-US" sz="2000" b="1" dirty="0" err="1" smtClean="0">
                <a:solidFill>
                  <a:srgbClr val="7030A0"/>
                </a:solidFill>
              </a:rPr>
              <a:t>quadrupoles</a:t>
            </a:r>
            <a:endParaRPr lang="en-US" sz="2000" b="1" dirty="0" smtClean="0">
              <a:solidFill>
                <a:srgbClr val="7030A0"/>
              </a:solidFill>
            </a:endParaRPr>
          </a:p>
          <a:p>
            <a:r>
              <a:rPr lang="en-US" sz="2000" b="1" dirty="0">
                <a:solidFill>
                  <a:srgbClr val="7030A0"/>
                </a:solidFill>
              </a:rPr>
              <a:t>	</a:t>
            </a:r>
            <a:r>
              <a:rPr lang="en-US" sz="2000" b="1" dirty="0" smtClean="0">
                <a:solidFill>
                  <a:srgbClr val="7030A0"/>
                </a:solidFill>
              </a:rPr>
              <a:t>- compensating dipoles </a:t>
            </a:r>
            <a:r>
              <a:rPr lang="en-US" sz="2000" dirty="0" smtClean="0"/>
              <a:t>if the beam traverses at an angle (as at ISR) </a:t>
            </a:r>
          </a:p>
          <a:p>
            <a:r>
              <a:rPr lang="en-US" sz="800" dirty="0" smtClean="0"/>
              <a:t>  </a:t>
            </a:r>
          </a:p>
          <a:p>
            <a:r>
              <a:rPr lang="en-US" sz="2000" dirty="0" smtClean="0"/>
              <a:t>For small </a:t>
            </a:r>
            <a:r>
              <a:rPr lang="en-US" sz="2000" b="1" i="1" dirty="0" smtClean="0">
                <a:latin typeface="Symbol" pitchFamily="18" charset="2"/>
              </a:rPr>
              <a:t>b</a:t>
            </a:r>
            <a:r>
              <a:rPr lang="en-US" sz="2000" dirty="0" smtClean="0"/>
              <a:t>* the final focus </a:t>
            </a:r>
            <a:r>
              <a:rPr lang="en-US" sz="2000" dirty="0" err="1" smtClean="0"/>
              <a:t>quadrupoles</a:t>
            </a:r>
            <a:r>
              <a:rPr lang="en-US" sz="2000" dirty="0" smtClean="0"/>
              <a:t> may project into experiment (and field). So the </a:t>
            </a:r>
            <a:r>
              <a:rPr lang="en-US" sz="2000" dirty="0" err="1" smtClean="0"/>
              <a:t>quadrupole</a:t>
            </a:r>
            <a:r>
              <a:rPr lang="en-US" sz="2000" dirty="0" smtClean="0"/>
              <a:t> may have to be iron-free (usually SC or rare earth PM)</a:t>
            </a:r>
          </a:p>
          <a:p>
            <a:endParaRPr lang="en-US" sz="800" dirty="0" smtClean="0"/>
          </a:p>
          <a:p>
            <a:r>
              <a:rPr lang="en-US" sz="2000" dirty="0" smtClean="0"/>
              <a:t>	+    </a:t>
            </a:r>
            <a:r>
              <a:rPr lang="en-US" sz="2000" b="1" dirty="0" smtClean="0">
                <a:solidFill>
                  <a:srgbClr val="7030A0"/>
                </a:solidFill>
              </a:rPr>
              <a:t>mechanically stable support </a:t>
            </a:r>
            <a:r>
              <a:rPr lang="en-US" sz="2000" dirty="0" smtClean="0"/>
              <a:t>must be provided </a:t>
            </a:r>
          </a:p>
          <a:p>
            <a:r>
              <a:rPr lang="en-US" sz="2000" dirty="0" smtClean="0"/>
              <a:t>  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Good mutual understanding </a:t>
            </a:r>
            <a:r>
              <a:rPr lang="en-US" sz="2000" dirty="0" smtClean="0"/>
              <a:t>(</a:t>
            </a:r>
            <a:r>
              <a:rPr lang="en-US" sz="2000" b="1" dirty="0" smtClean="0"/>
              <a:t>beam physics, magnets, experiment</a:t>
            </a:r>
            <a:r>
              <a:rPr lang="en-US" sz="2000" dirty="0" smtClean="0"/>
              <a:t>) </a:t>
            </a:r>
            <a:r>
              <a:rPr lang="en-US" sz="2000" b="1" dirty="0" smtClean="0">
                <a:solidFill>
                  <a:srgbClr val="FF0000"/>
                </a:solidFill>
              </a:rPr>
              <a:t>is vital 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AC26-EDCC-4102-97B3-A82E8957E0FC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Taylor,  Beams and Magnets Workshop Darmstadt, December 2013</a:t>
            </a:r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Requirements of the experiments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219200"/>
            <a:ext cx="83058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Stable beams, low background, long runs, well-planned shutdowns!</a:t>
            </a:r>
          </a:p>
          <a:p>
            <a:endParaRPr lang="en-US" sz="2000" dirty="0" smtClean="0"/>
          </a:p>
          <a:p>
            <a:r>
              <a:rPr lang="en-US" sz="2000" b="1" dirty="0" smtClean="0"/>
              <a:t>Integrated luminosity </a:t>
            </a:r>
            <a:r>
              <a:rPr lang="en-US" sz="2000" dirty="0" smtClean="0"/>
              <a:t>is more important than </a:t>
            </a:r>
            <a:r>
              <a:rPr lang="en-US" sz="2000" b="1" dirty="0" smtClean="0"/>
              <a:t>peak luminosity.</a:t>
            </a:r>
          </a:p>
          <a:p>
            <a:endParaRPr lang="en-US" sz="2000" dirty="0" smtClean="0"/>
          </a:p>
          <a:p>
            <a:r>
              <a:rPr lang="en-US" sz="2000" dirty="0" smtClean="0"/>
              <a:t>Machine development runs have to be well-planned and executed </a:t>
            </a:r>
          </a:p>
          <a:p>
            <a:r>
              <a:rPr lang="en-US" sz="2000" dirty="0" smtClean="0"/>
              <a:t>	</a:t>
            </a:r>
            <a:r>
              <a:rPr lang="en-US" sz="2000" i="1" dirty="0" smtClean="0">
                <a:solidFill>
                  <a:srgbClr val="7030A0"/>
                </a:solidFill>
              </a:rPr>
              <a:t>– </a:t>
            </a:r>
            <a:r>
              <a:rPr lang="en-US" sz="2000" b="1" i="1" dirty="0" smtClean="0">
                <a:solidFill>
                  <a:srgbClr val="7030A0"/>
                </a:solidFill>
              </a:rPr>
              <a:t>so that they are perceived to improve performance</a:t>
            </a:r>
            <a:r>
              <a:rPr lang="en-US" sz="2000" i="1" dirty="0" smtClean="0">
                <a:solidFill>
                  <a:srgbClr val="7030A0"/>
                </a:solidFill>
              </a:rPr>
              <a:t>!</a:t>
            </a:r>
          </a:p>
          <a:p>
            <a:r>
              <a:rPr lang="en-US" sz="2000" dirty="0" smtClean="0"/>
              <a:t>Otherwise users push for increasing data taking time at the expense of MDs.</a:t>
            </a:r>
          </a:p>
          <a:p>
            <a:endParaRPr lang="en-US" sz="2000" dirty="0" smtClean="0"/>
          </a:p>
          <a:p>
            <a:r>
              <a:rPr lang="en-US" sz="2000" dirty="0" smtClean="0"/>
              <a:t>Machine physicists should curb desire to chase for record luminosity until </a:t>
            </a:r>
            <a:r>
              <a:rPr lang="en-US" sz="2000" b="1" dirty="0" smtClean="0">
                <a:solidFill>
                  <a:srgbClr val="FF0000"/>
                </a:solidFill>
              </a:rPr>
              <a:t>background </a:t>
            </a:r>
            <a:r>
              <a:rPr lang="en-US" sz="2000" dirty="0" smtClean="0"/>
              <a:t>is fully understood and controlled.</a:t>
            </a:r>
          </a:p>
          <a:p>
            <a:endParaRPr lang="en-US" sz="2000" b="1" dirty="0" smtClean="0">
              <a:solidFill>
                <a:srgbClr val="FF0000"/>
              </a:solidFill>
            </a:endParaRPr>
          </a:p>
          <a:p>
            <a:r>
              <a:rPr lang="en-US" sz="2000" b="1" dirty="0" smtClean="0">
                <a:solidFill>
                  <a:srgbClr val="FF0000"/>
                </a:solidFill>
              </a:rPr>
              <a:t>Luminosity leveling </a:t>
            </a:r>
            <a:r>
              <a:rPr lang="en-US" sz="2000" dirty="0" smtClean="0"/>
              <a:t>is </a:t>
            </a:r>
            <a:r>
              <a:rPr lang="en-US" sz="2000" b="1" dirty="0" smtClean="0"/>
              <a:t>definitely a worthwhile pursuit</a:t>
            </a:r>
          </a:p>
          <a:p>
            <a:r>
              <a:rPr lang="en-US" sz="2000" dirty="0" smtClean="0"/>
              <a:t>(and should be taken into account in estimation of beam losses, aperture, etc.)</a:t>
            </a:r>
          </a:p>
          <a:p>
            <a:endParaRPr lang="en-US" sz="2000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AC26-EDCC-4102-97B3-A82E8957E0FC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Taylor,  Beams and Magnets Workshop Darmstadt, December 2013</a:t>
            </a:r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beam/magnet interface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371600"/>
            <a:ext cx="87630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This interface is </a:t>
            </a:r>
            <a:r>
              <a:rPr lang="en-US" sz="2000" b="1" i="1" dirty="0" smtClean="0">
                <a:solidFill>
                  <a:srgbClr val="FF0000"/>
                </a:solidFill>
              </a:rPr>
              <a:t>vitally important </a:t>
            </a:r>
            <a:r>
              <a:rPr lang="en-US" sz="2000" b="1" dirty="0" smtClean="0"/>
              <a:t>in the quest for efficient accelerator design</a:t>
            </a:r>
          </a:p>
          <a:p>
            <a:r>
              <a:rPr lang="en-US" sz="800" b="1" dirty="0" smtClean="0"/>
              <a:t>  </a:t>
            </a:r>
          </a:p>
          <a:p>
            <a:r>
              <a:rPr lang="en-US" sz="2000" dirty="0" smtClean="0"/>
              <a:t>While the cost of a magnet system of a given technology will depend on its size, it must be remembered that the </a:t>
            </a:r>
            <a:r>
              <a:rPr lang="en-US" sz="2000" b="1" dirty="0" smtClean="0">
                <a:solidFill>
                  <a:srgbClr val="FF0000"/>
                </a:solidFill>
              </a:rPr>
              <a:t>difficulty </a:t>
            </a:r>
            <a:r>
              <a:rPr lang="en-US" sz="2000" dirty="0" smtClean="0"/>
              <a:t>(</a:t>
            </a:r>
            <a:r>
              <a:rPr lang="en-US" sz="2000" b="1" dirty="0" smtClean="0"/>
              <a:t>cost, time, </a:t>
            </a:r>
            <a:r>
              <a:rPr lang="en-US" sz="2000" b="1" dirty="0" smtClean="0">
                <a:solidFill>
                  <a:srgbClr val="7030A0"/>
                </a:solidFill>
              </a:rPr>
              <a:t>risk</a:t>
            </a:r>
            <a:r>
              <a:rPr lang="en-US" sz="2000" dirty="0" smtClean="0"/>
              <a:t>) of providing a magnetic field for an accelerator </a:t>
            </a:r>
            <a:r>
              <a:rPr lang="en-US" sz="2000" b="1" dirty="0" smtClean="0">
                <a:solidFill>
                  <a:srgbClr val="FF0000"/>
                </a:solidFill>
              </a:rPr>
              <a:t>is not a linear function of equivalent pole-tip field.</a:t>
            </a:r>
          </a:p>
          <a:p>
            <a:r>
              <a:rPr lang="en-US" sz="2000" b="1" i="1" dirty="0" smtClean="0">
                <a:solidFill>
                  <a:schemeClr val="tx2"/>
                </a:solidFill>
              </a:rPr>
              <a:t>			(Neither is it a linear function of ‘field quality’ …)</a:t>
            </a:r>
          </a:p>
          <a:p>
            <a:r>
              <a:rPr lang="en-US" sz="800" dirty="0" smtClean="0"/>
              <a:t>  </a:t>
            </a:r>
          </a:p>
          <a:p>
            <a:r>
              <a:rPr lang="en-US" sz="2000" b="1" dirty="0" smtClean="0"/>
              <a:t>Both the beam dynamics scientist and the magnet scientist must understand this, and collaborate closely to arrive at an efficient compromise </a:t>
            </a:r>
            <a:r>
              <a:rPr lang="en-US" sz="2000" b="1" dirty="0" smtClean="0">
                <a:solidFill>
                  <a:srgbClr val="FF0000"/>
                </a:solidFill>
              </a:rPr>
              <a:t>for the common good</a:t>
            </a:r>
            <a:r>
              <a:rPr lang="en-US" sz="2000" b="1" dirty="0" smtClean="0"/>
              <a:t>.  </a:t>
            </a:r>
            <a:r>
              <a:rPr lang="en-US" sz="2000" b="1" dirty="0" smtClean="0">
                <a:solidFill>
                  <a:srgbClr val="00B050"/>
                </a:solidFill>
              </a:rPr>
              <a:t>This is work, and may require dedicated negotiation!</a:t>
            </a:r>
          </a:p>
          <a:p>
            <a:endParaRPr lang="en-US" sz="800" b="1" i="1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rgbClr val="7030A0"/>
                </a:solidFill>
              </a:rPr>
              <a:t>V</a:t>
            </a:r>
            <a:r>
              <a:rPr lang="en-US" sz="2000" b="1" i="1" dirty="0" smtClean="0">
                <a:solidFill>
                  <a:srgbClr val="7030A0"/>
                </a:solidFill>
              </a:rPr>
              <a:t>alidity of tracking models has been checked on real machines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solidFill>
                  <a:srgbClr val="7030A0"/>
                </a:solidFill>
              </a:rPr>
              <a:t>Computer models for magnets have been validated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solidFill>
                  <a:srgbClr val="7030A0"/>
                </a:solidFill>
              </a:rPr>
              <a:t>Everyone wants the machine to be a success</a:t>
            </a:r>
          </a:p>
          <a:p>
            <a:endParaRPr lang="en-US" sz="800" b="1" i="1" dirty="0" smtClean="0">
              <a:solidFill>
                <a:srgbClr val="FF0000"/>
              </a:solidFill>
            </a:endParaRPr>
          </a:p>
          <a:p>
            <a:r>
              <a:rPr lang="en-US" sz="2000" b="1" i="1" dirty="0">
                <a:solidFill>
                  <a:srgbClr val="FF0000"/>
                </a:solidFill>
              </a:rPr>
              <a:t>	</a:t>
            </a:r>
            <a:r>
              <a:rPr lang="en-US" sz="2000" b="1" i="1" dirty="0" smtClean="0">
                <a:solidFill>
                  <a:srgbClr val="FF0000"/>
                </a:solidFill>
              </a:rPr>
              <a:t>				→ compromise should be easy!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AC26-EDCC-4102-97B3-A82E8957E0FC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Taylor,  Beams and Magnets Workshop Darmstadt, December 2013</a:t>
            </a:r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 of negotiation at LEP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186220"/>
            <a:ext cx="86106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Initial request from beam dynamics group: </a:t>
            </a:r>
          </a:p>
          <a:p>
            <a:r>
              <a:rPr lang="en-US" sz="2000" dirty="0" smtClean="0"/>
              <a:t>magnet aperture should be such that ‘beam stay clear’ in insertion ≥ that in arc.</a:t>
            </a:r>
          </a:p>
          <a:p>
            <a:r>
              <a:rPr lang="en-US" sz="2000" dirty="0" smtClean="0"/>
              <a:t>Initial reaction of Magnet GL was to launch study of magnets fitting the request…</a:t>
            </a:r>
          </a:p>
          <a:p>
            <a:endParaRPr lang="en-US" sz="2000" dirty="0" smtClean="0"/>
          </a:p>
          <a:p>
            <a:r>
              <a:rPr lang="en-US" sz="2000" dirty="0" smtClean="0"/>
              <a:t>But arcs were designed with large safety margin  → </a:t>
            </a:r>
            <a:r>
              <a:rPr lang="en-US" sz="2000" u="sng" dirty="0" smtClean="0"/>
              <a:t>very</a:t>
            </a:r>
            <a:r>
              <a:rPr lang="en-US" sz="2000" dirty="0" smtClean="0"/>
              <a:t> large insertion magnets!</a:t>
            </a:r>
          </a:p>
          <a:p>
            <a:endParaRPr lang="en-US" sz="2000" dirty="0" smtClean="0"/>
          </a:p>
          <a:p>
            <a:r>
              <a:rPr lang="en-US" sz="2000" dirty="0" smtClean="0"/>
              <a:t>We therefore studied the possibility of using movable aperture limiting collimators in the arc, to be closed at collision energy before squeezing beta*, and to be combined with cruciform chambers in insertion magnets (which could then be based on standard </a:t>
            </a:r>
            <a:r>
              <a:rPr lang="en-US" sz="2000" dirty="0" err="1" smtClean="0"/>
              <a:t>quadrupoles</a:t>
            </a:r>
            <a:r>
              <a:rPr lang="en-US" sz="2000" dirty="0" smtClean="0"/>
              <a:t>) to address concerns about background.</a:t>
            </a:r>
          </a:p>
          <a:p>
            <a:endParaRPr lang="en-US" sz="2000" dirty="0" smtClean="0"/>
          </a:p>
          <a:p>
            <a:r>
              <a:rPr lang="en-US" sz="2000" dirty="0" smtClean="0"/>
              <a:t>The proposal was accepted by the parameter committee </a:t>
            </a:r>
            <a:r>
              <a:rPr lang="fr-CH" sz="2000" dirty="0" smtClean="0"/>
              <a:t>(</a:t>
            </a:r>
            <a:r>
              <a:rPr lang="en-US" sz="2000" dirty="0" smtClean="0"/>
              <a:t>and it worked</a:t>
            </a:r>
            <a:r>
              <a:rPr lang="fr-CH" sz="2000" dirty="0" smtClean="0"/>
              <a:t>…)</a:t>
            </a:r>
          </a:p>
          <a:p>
            <a:endParaRPr lang="fr-CH" sz="2000" dirty="0"/>
          </a:p>
          <a:p>
            <a:r>
              <a:rPr lang="en-US" sz="2000" b="1" i="1" dirty="0" smtClean="0">
                <a:solidFill>
                  <a:srgbClr val="FF0000"/>
                </a:solidFill>
              </a:rPr>
              <a:t>When asked to provide a magnet, the magnet specialist should make an effort to understand what the magnet is for, and if necessary propose an alternative…</a:t>
            </a:r>
          </a:p>
          <a:p>
            <a:endParaRPr lang="fr-C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AC26-EDCC-4102-97B3-A82E8957E0FC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Taylor,  Beams and Magnets Workshop Darmstadt, December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7232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Layout of LEP low beta insertion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AC26-EDCC-4102-97B3-A82E8957E0FC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Taylor,  Beams and Magnets Workshop Darmstadt, December 2013</a:t>
            </a:r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50" y="1066800"/>
            <a:ext cx="8966950" cy="482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838200" y="5694680"/>
            <a:ext cx="6705600" cy="18097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Taylor,  Beams and Magnets Workshop Darmstadt, December 2013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AC26-EDCC-4102-97B3-A82E8957E0FC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058021" y="-2524619"/>
            <a:ext cx="2943225" cy="8144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19316" r="32860" b="16272"/>
          <a:stretch/>
        </p:blipFill>
        <p:spPr bwMode="auto">
          <a:xfrm rot="5400000">
            <a:off x="3644931" y="2056212"/>
            <a:ext cx="2971800" cy="510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3881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Escalation of size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295400"/>
            <a:ext cx="83820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first cyclotron was very small – </a:t>
            </a:r>
            <a:r>
              <a:rPr lang="en-US" sz="2000" b="1" dirty="0" smtClean="0"/>
              <a:t>5” diameter </a:t>
            </a:r>
            <a:r>
              <a:rPr lang="en-US" sz="2000" dirty="0" smtClean="0"/>
              <a:t>(</a:t>
            </a:r>
            <a:r>
              <a:rPr lang="en-US" sz="2000" i="1" dirty="0" smtClean="0"/>
              <a:t>and worked “by accident”…</a:t>
            </a:r>
            <a:r>
              <a:rPr lang="en-US" sz="2000" dirty="0" smtClean="0"/>
              <a:t>)</a:t>
            </a:r>
          </a:p>
          <a:p>
            <a:endParaRPr lang="en-US" sz="2000" dirty="0"/>
          </a:p>
          <a:p>
            <a:r>
              <a:rPr lang="en-US" sz="2000" dirty="0" smtClean="0"/>
              <a:t>But Lawrence immediately set out to build larger and larger machines</a:t>
            </a:r>
          </a:p>
          <a:p>
            <a:r>
              <a:rPr lang="en-US" sz="2000" dirty="0" smtClean="0"/>
              <a:t>		</a:t>
            </a:r>
            <a:r>
              <a:rPr lang="en-US" sz="2000" b="1" dirty="0" smtClean="0"/>
              <a:t>→ 5”  → 11”  → 60”  → 184”</a:t>
            </a:r>
            <a:endParaRPr lang="en-US" sz="2000" b="1" dirty="0"/>
          </a:p>
          <a:p>
            <a:r>
              <a:rPr lang="en-US" sz="2000" dirty="0" smtClean="0"/>
              <a:t>Due to the war the last project was delayed (fortunately, as useful studies in the meantime led to a better understanding of the mechanisms – and limitations – of the original design and its conversion to a </a:t>
            </a:r>
            <a:r>
              <a:rPr lang="en-US" sz="2000" b="1" dirty="0" err="1" smtClean="0"/>
              <a:t>synchro</a:t>
            </a:r>
            <a:r>
              <a:rPr lang="en-US" sz="2000" b="1" dirty="0" smtClean="0"/>
              <a:t>-cyclotron</a:t>
            </a:r>
            <a:r>
              <a:rPr lang="en-US" sz="2000" dirty="0" smtClean="0"/>
              <a:t>)</a:t>
            </a:r>
          </a:p>
          <a:p>
            <a:endParaRPr lang="en-US" sz="2000" dirty="0" smtClean="0"/>
          </a:p>
          <a:p>
            <a:r>
              <a:rPr lang="en-US" sz="2000" dirty="0" smtClean="0"/>
              <a:t>In parallel, the inductive method of acceleration was analyzed (</a:t>
            </a:r>
            <a:r>
              <a:rPr lang="en-US" sz="2000" b="1" dirty="0" err="1" smtClean="0"/>
              <a:t>Kerst</a:t>
            </a:r>
            <a:r>
              <a:rPr lang="en-US" sz="2000" dirty="0" smtClean="0"/>
              <a:t>) and large working </a:t>
            </a:r>
            <a:r>
              <a:rPr lang="en-US" sz="2000" b="1" dirty="0" err="1" smtClean="0">
                <a:solidFill>
                  <a:srgbClr val="FF0000"/>
                </a:solidFill>
              </a:rPr>
              <a:t>Betatrons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were constructed  </a:t>
            </a:r>
          </a:p>
          <a:p>
            <a:endParaRPr lang="en-US" sz="2000" dirty="0"/>
          </a:p>
          <a:p>
            <a:r>
              <a:rPr lang="en-US" sz="2000" dirty="0" smtClean="0"/>
              <a:t>It was not sufficient to make just very large magnets –</a:t>
            </a:r>
          </a:p>
          <a:p>
            <a:r>
              <a:rPr lang="en-US" sz="2000" dirty="0" smtClean="0"/>
              <a:t>The field had to be sculpted to provide optimal focusing, and to take into account the parameters of the beams as they became relativistic</a:t>
            </a:r>
          </a:p>
          <a:p>
            <a:endParaRPr lang="en-US" dirty="0"/>
          </a:p>
          <a:p>
            <a:pPr algn="ctr"/>
            <a:r>
              <a:rPr lang="en-US" sz="2400" b="1" i="1" dirty="0" smtClean="0">
                <a:solidFill>
                  <a:srgbClr val="FF0000"/>
                </a:solidFill>
              </a:rPr>
              <a:t>Accelerator magnet technology was born!</a:t>
            </a:r>
            <a:r>
              <a:rPr lang="en-US" sz="2400" b="1" i="1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AC26-EDCC-4102-97B3-A82E8957E0F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Taylor,  Beams and Magnets Workshop Darmstadt, December 2013</a:t>
            </a:r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Interface with the experiment at LEP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9307" y="990600"/>
            <a:ext cx="85036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Initial plan was to install conventional magnet doublets for phase 1.</a:t>
            </a:r>
          </a:p>
          <a:p>
            <a:r>
              <a:rPr lang="en-US" sz="800" dirty="0" smtClean="0"/>
              <a:t> </a:t>
            </a:r>
          </a:p>
          <a:p>
            <a:r>
              <a:rPr lang="en-US" sz="2000" dirty="0" smtClean="0"/>
              <a:t>Physics groups saw the advantage (ISR, DESY), and demanded an SC version!</a:t>
            </a:r>
          </a:p>
          <a:p>
            <a:r>
              <a:rPr lang="en-US" sz="800" dirty="0" smtClean="0"/>
              <a:t> </a:t>
            </a:r>
          </a:p>
          <a:p>
            <a:r>
              <a:rPr lang="en-US" sz="2000" dirty="0" smtClean="0"/>
              <a:t>Solution was to develop a special SC </a:t>
            </a:r>
            <a:r>
              <a:rPr lang="en-US" sz="2000" dirty="0" err="1" smtClean="0"/>
              <a:t>quadrupole</a:t>
            </a:r>
            <a:r>
              <a:rPr lang="en-US" sz="2000" dirty="0" smtClean="0"/>
              <a:t> to be installed in front of the conventional doublet, on a cantilevered girder that penetrated into the detector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5562600"/>
            <a:ext cx="8458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Alignment: the vertical position of the cantilevered SC magnet was controlled by actuating jacks supporting the girder, using signals from a precise level gauge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AC26-EDCC-4102-97B3-A82E8957E0FC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Taylor,  Beams and Magnets Workshop Darmstadt, December 2013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90800" y="2631440"/>
            <a:ext cx="3901440" cy="275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1472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838200"/>
            <a:ext cx="84582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Some other lessons from LEP</a:t>
            </a:r>
          </a:p>
          <a:p>
            <a:endParaRPr lang="en-US" dirty="0" smtClean="0"/>
          </a:p>
          <a:p>
            <a:r>
              <a:rPr lang="en-US" sz="2000" b="1" dirty="0" smtClean="0"/>
              <a:t>→ </a:t>
            </a:r>
            <a:r>
              <a:rPr lang="en-US" sz="2000" b="1" dirty="0" smtClean="0">
                <a:solidFill>
                  <a:srgbClr val="7030A0"/>
                </a:solidFill>
              </a:rPr>
              <a:t>Remember that </a:t>
            </a:r>
            <a:r>
              <a:rPr lang="en-US" sz="2000" b="1" dirty="0" smtClean="0">
                <a:solidFill>
                  <a:srgbClr val="FF0000"/>
                </a:solidFill>
              </a:rPr>
              <a:t>magnetic properties of iron depend on mechanical stress</a:t>
            </a:r>
          </a:p>
          <a:p>
            <a:endParaRPr lang="en-US" sz="2000" dirty="0" smtClean="0"/>
          </a:p>
          <a:p>
            <a:r>
              <a:rPr lang="en-US" sz="2000" dirty="0" smtClean="0"/>
              <a:t>Low field dipoles featured laminations spaced with concrete. </a:t>
            </a:r>
          </a:p>
          <a:p>
            <a:r>
              <a:rPr lang="en-US" sz="2000" dirty="0" smtClean="0"/>
              <a:t>Concrete shrinks as it sets, and this affected the B-H </a:t>
            </a:r>
            <a:r>
              <a:rPr lang="en-US" sz="2000" dirty="0" err="1" smtClean="0"/>
              <a:t>charcteristics</a:t>
            </a:r>
            <a:endParaRPr lang="en-US" sz="2000" dirty="0" smtClean="0"/>
          </a:p>
          <a:p>
            <a:r>
              <a:rPr lang="en-US" sz="2000" dirty="0" smtClean="0"/>
              <a:t>Remedy: ‘crack’ the </a:t>
            </a:r>
            <a:r>
              <a:rPr lang="en-US" sz="2000" dirty="0" err="1" smtClean="0"/>
              <a:t>backleg</a:t>
            </a:r>
            <a:r>
              <a:rPr lang="en-US" sz="2000" dirty="0" smtClean="0"/>
              <a:t> of the yoke on every unit</a:t>
            </a:r>
          </a:p>
          <a:p>
            <a:endParaRPr lang="en-US" sz="2000" dirty="0" smtClean="0"/>
          </a:p>
          <a:p>
            <a:r>
              <a:rPr lang="en-US" sz="2000" b="1" dirty="0" smtClean="0"/>
              <a:t>→ </a:t>
            </a:r>
            <a:r>
              <a:rPr lang="en-US" sz="2000" b="1" dirty="0" smtClean="0">
                <a:solidFill>
                  <a:srgbClr val="FF0000"/>
                </a:solidFill>
              </a:rPr>
              <a:t>Check every process liable to affect the magnetic circuit</a:t>
            </a:r>
          </a:p>
          <a:p>
            <a:endParaRPr lang="en-US" sz="2000" dirty="0" smtClean="0"/>
          </a:p>
          <a:p>
            <a:r>
              <a:rPr lang="en-US" sz="2000" dirty="0" smtClean="0"/>
              <a:t>The surface of </a:t>
            </a:r>
            <a:r>
              <a:rPr lang="en-US" sz="2000" dirty="0" err="1" smtClean="0"/>
              <a:t>aluminium</a:t>
            </a:r>
            <a:r>
              <a:rPr lang="en-US" sz="2000" dirty="0" smtClean="0"/>
              <a:t> vacuum chambers were plated with a flash of nickel to allow soft soldering of the lead shielding. The 1.25 mm layer became magnetized in the process causing a massive error in phase advance</a:t>
            </a:r>
          </a:p>
          <a:p>
            <a:r>
              <a:rPr lang="en-US" sz="2000" dirty="0" smtClean="0"/>
              <a:t>Remedy: demagnetize all chambers (in situ) using specially designed equipment 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AC26-EDCC-4102-97B3-A82E8957E0FC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Taylor,  Beams and Magnets Workshop Darmstadt, December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0400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fr-CH" dirty="0" smtClean="0"/>
              <a:t>LHC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5410200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Main dipole</a:t>
            </a:r>
            <a:r>
              <a:rPr lang="en-US" sz="2000" dirty="0" smtClean="0"/>
              <a:t>. In order to 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rgbClr val="7030A0"/>
                </a:solidFill>
              </a:rPr>
              <a:t>Foster interest in the project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rgbClr val="7030A0"/>
                </a:solidFill>
              </a:rPr>
              <a:t>Prepare industry for the task</a:t>
            </a:r>
          </a:p>
          <a:p>
            <a:pPr marL="0" indent="0">
              <a:buNone/>
            </a:pPr>
            <a:r>
              <a:rPr lang="en-US" sz="2000" dirty="0" smtClean="0"/>
              <a:t>only </a:t>
            </a:r>
            <a:r>
              <a:rPr lang="en-US" sz="2000" dirty="0"/>
              <a:t>small-scale model work </a:t>
            </a:r>
            <a:r>
              <a:rPr lang="en-US" sz="2000" dirty="0" smtClean="0"/>
              <a:t>was </a:t>
            </a:r>
            <a:r>
              <a:rPr lang="en-US" sz="2000" dirty="0"/>
              <a:t>done at CERN and contracts were placed to develop magnets in industry. </a:t>
            </a:r>
            <a:r>
              <a:rPr lang="en-US" sz="2000" b="1" i="1" dirty="0">
                <a:solidFill>
                  <a:srgbClr val="00B0F0"/>
                </a:solidFill>
              </a:rPr>
              <a:t>Possibly politically useful, but not very </a:t>
            </a:r>
            <a:r>
              <a:rPr lang="en-US" sz="2000" b="1" i="1" dirty="0" smtClean="0">
                <a:solidFill>
                  <a:srgbClr val="00B0F0"/>
                </a:solidFill>
              </a:rPr>
              <a:t>efficient…</a:t>
            </a:r>
            <a:endParaRPr lang="en-US" sz="2000" b="1" i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sz="2000" dirty="0"/>
              <a:t>Three suppliers. To get reasonable price </a:t>
            </a:r>
            <a:r>
              <a:rPr lang="en-US" sz="2000" b="1" dirty="0">
                <a:solidFill>
                  <a:srgbClr val="FF0000"/>
                </a:solidFill>
              </a:rPr>
              <a:t>CERN took technical  responsibility</a:t>
            </a:r>
            <a:r>
              <a:rPr lang="en-US" sz="2000" dirty="0" smtClean="0"/>
              <a:t>.</a:t>
            </a:r>
          </a:p>
          <a:p>
            <a:r>
              <a:rPr lang="en-US" sz="2000" b="1" dirty="0" smtClean="0"/>
              <a:t>Main quadrupoles </a:t>
            </a:r>
            <a:r>
              <a:rPr lang="en-US" sz="2000" dirty="0" smtClean="0"/>
              <a:t>were designed by CEA Saclay, which also followed contract</a:t>
            </a:r>
          </a:p>
          <a:p>
            <a:r>
              <a:rPr lang="en-US" sz="2000" b="1" dirty="0" smtClean="0"/>
              <a:t>Matching quads </a:t>
            </a:r>
            <a:r>
              <a:rPr lang="en-US" sz="2000" dirty="0" smtClean="0"/>
              <a:t>and </a:t>
            </a:r>
            <a:r>
              <a:rPr lang="en-US" sz="2000" b="1" dirty="0" smtClean="0"/>
              <a:t>correctors</a:t>
            </a:r>
            <a:r>
              <a:rPr lang="en-US" sz="2000" dirty="0" smtClean="0"/>
              <a:t> designed and prototyped at CERN</a:t>
            </a:r>
          </a:p>
          <a:p>
            <a:pPr marL="0" indent="0">
              <a:buNone/>
            </a:pPr>
            <a:r>
              <a:rPr lang="en-US" sz="2000" dirty="0"/>
              <a:t>All magnets were warm and cold tested + trained to 9 T + some </a:t>
            </a:r>
            <a:r>
              <a:rPr lang="en-US" sz="2000" dirty="0" smtClean="0"/>
              <a:t>measurements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b="1" dirty="0" smtClean="0"/>
              <a:t>Low beta quads </a:t>
            </a:r>
            <a:r>
              <a:rPr lang="en-US" sz="2000" dirty="0" smtClean="0"/>
              <a:t>were supplied (and tested) via Japan and US contributions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2000" dirty="0" smtClean="0"/>
              <a:t>The warm bore of the low beta quadrupoles was chosen to be 70 mm, in agreement with beam physics, as matching the design parameters. At the time there was not a beam screen. When the beam screen appeared it was too late to change </a:t>
            </a:r>
            <a:r>
              <a:rPr lang="en-US" sz="2000" i="1" dirty="0" smtClean="0"/>
              <a:t>(but with the better than expected emittance it is OK…)</a:t>
            </a:r>
          </a:p>
          <a:p>
            <a:pPr marL="0" indent="0">
              <a:buNone/>
            </a:pPr>
            <a:endParaRPr lang="en-US" sz="20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AC26-EDCC-4102-97B3-A82E8957E0FC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T. Taylor,  Beams and Magnets Workshop Darmstadt, December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1196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fr-CH" dirty="0" smtClean="0"/>
              <a:t>LHC consolidation and upgrade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50520" y="1066800"/>
            <a:ext cx="82296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The consolidation and upgrade of the injectors is clearly useful</a:t>
            </a:r>
          </a:p>
          <a:p>
            <a:r>
              <a:rPr lang="en-US" sz="800" dirty="0" smtClean="0"/>
              <a:t>  </a:t>
            </a:r>
            <a:endParaRPr lang="en-US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The low beta quadrupoles in the high luminosity insertions will suffer radiation damage, and is expected to require their replacement</a:t>
            </a:r>
          </a:p>
          <a:p>
            <a:r>
              <a:rPr lang="en-US" sz="800" dirty="0" smtClean="0"/>
              <a:t>  </a:t>
            </a:r>
            <a:endParaRPr lang="en-US" sz="800" dirty="0"/>
          </a:p>
          <a:p>
            <a:r>
              <a:rPr lang="en-US" sz="2000" dirty="0" smtClean="0"/>
              <a:t>A model </a:t>
            </a:r>
            <a:r>
              <a:rPr lang="en-US" sz="2000" dirty="0" err="1" smtClean="0"/>
              <a:t>Nb</a:t>
            </a:r>
            <a:r>
              <a:rPr lang="en-US" sz="2000" dirty="0" smtClean="0"/>
              <a:t>-Ti magnet with larger aperture (90 mm) and improved insulation (for better extraction of heat) has been designed and successfully tested.</a:t>
            </a:r>
          </a:p>
          <a:p>
            <a:r>
              <a:rPr lang="en-US" sz="800" dirty="0" smtClean="0"/>
              <a:t>  </a:t>
            </a:r>
            <a:endParaRPr lang="en-US" sz="800" dirty="0"/>
          </a:p>
          <a:p>
            <a:r>
              <a:rPr lang="en-US" sz="2000" dirty="0" smtClean="0"/>
              <a:t>Development of </a:t>
            </a:r>
            <a:r>
              <a:rPr lang="en-US" sz="2000" b="1" dirty="0" smtClean="0"/>
              <a:t>Nb</a:t>
            </a:r>
            <a:r>
              <a:rPr lang="en-US" sz="2000" b="1" baseline="-25000" dirty="0" smtClean="0"/>
              <a:t>3</a:t>
            </a:r>
            <a:r>
              <a:rPr lang="en-US" sz="2000" b="1" dirty="0" smtClean="0"/>
              <a:t>Sn </a:t>
            </a:r>
            <a:r>
              <a:rPr lang="en-US" sz="2000" b="1" dirty="0" err="1" smtClean="0"/>
              <a:t>quadrupoles</a:t>
            </a:r>
            <a:r>
              <a:rPr lang="en-US" sz="2000" b="1" dirty="0" smtClean="0"/>
              <a:t> </a:t>
            </a:r>
            <a:r>
              <a:rPr lang="en-US" sz="2000" dirty="0" smtClean="0"/>
              <a:t>is ongoing in the US and more recently at CERN. A model magnet with an aperture of 120 mm has given good results. Designs are underway to satisfy the present requirement of 150 mm.</a:t>
            </a:r>
            <a:endParaRPr lang="en-US" sz="800" i="1" dirty="0">
              <a:solidFill>
                <a:srgbClr val="7030A0"/>
              </a:solidFill>
            </a:endParaRPr>
          </a:p>
          <a:p>
            <a:r>
              <a:rPr lang="en-US" sz="2000" i="1" dirty="0">
                <a:solidFill>
                  <a:srgbClr val="7030A0"/>
                </a:solidFill>
              </a:rPr>
              <a:t>(Question: has the 3x better than predicted </a:t>
            </a:r>
            <a:r>
              <a:rPr lang="en-US" sz="2000" i="1" dirty="0" err="1">
                <a:solidFill>
                  <a:srgbClr val="7030A0"/>
                </a:solidFill>
              </a:rPr>
              <a:t>behaviour</a:t>
            </a:r>
            <a:r>
              <a:rPr lang="en-US" sz="2000" i="1" dirty="0">
                <a:solidFill>
                  <a:srgbClr val="7030A0"/>
                </a:solidFill>
              </a:rPr>
              <a:t> of LHC been properly taken into account when establishing the parameters for the upgrade</a:t>
            </a:r>
            <a:r>
              <a:rPr lang="en-US" sz="2000" i="1" dirty="0" smtClean="0">
                <a:solidFill>
                  <a:srgbClr val="7030A0"/>
                </a:solidFill>
              </a:rPr>
              <a:t>?)</a:t>
            </a:r>
            <a:endParaRPr lang="en-US" sz="2000" dirty="0" smtClean="0"/>
          </a:p>
          <a:p>
            <a:r>
              <a:rPr lang="en-US" sz="800" dirty="0" smtClean="0"/>
              <a:t> </a:t>
            </a:r>
            <a:endParaRPr lang="en-US" sz="800" dirty="0"/>
          </a:p>
          <a:p>
            <a:r>
              <a:rPr lang="en-US" sz="2000" dirty="0" smtClean="0"/>
              <a:t>An </a:t>
            </a:r>
            <a:r>
              <a:rPr lang="en-US" sz="2000" b="1" dirty="0" smtClean="0"/>
              <a:t>11 T Nb</a:t>
            </a:r>
            <a:r>
              <a:rPr lang="en-US" sz="2000" b="1" baseline="-25000" dirty="0" smtClean="0"/>
              <a:t>3</a:t>
            </a:r>
            <a:r>
              <a:rPr lang="en-US" sz="2000" b="1" dirty="0" smtClean="0"/>
              <a:t>Sn dipole </a:t>
            </a:r>
            <a:r>
              <a:rPr lang="en-US" sz="2000" dirty="0" smtClean="0"/>
              <a:t>is being developed to make space for  collimator…</a:t>
            </a:r>
          </a:p>
          <a:p>
            <a:r>
              <a:rPr lang="en-US" sz="800" dirty="0"/>
              <a:t> </a:t>
            </a:r>
            <a:r>
              <a:rPr lang="en-US" sz="800" dirty="0" smtClean="0"/>
              <a:t> </a:t>
            </a:r>
          </a:p>
          <a:p>
            <a:r>
              <a:rPr lang="en-US" sz="2000" b="1" i="1" dirty="0" smtClean="0">
                <a:solidFill>
                  <a:srgbClr val="FF0000"/>
                </a:solidFill>
              </a:rPr>
              <a:t>There will have to be extensive tests on a string of full-size versions of such magnets before committing to install them in the LHC. </a:t>
            </a:r>
            <a:r>
              <a:rPr lang="en-US" sz="2000" i="1" dirty="0" smtClean="0">
                <a:solidFill>
                  <a:srgbClr val="7030A0"/>
                </a:solidFill>
              </a:rPr>
              <a:t>(Schedule risk…)</a:t>
            </a:r>
          </a:p>
          <a:p>
            <a:endParaRPr lang="en-US" sz="2000" i="1" dirty="0" smtClean="0"/>
          </a:p>
          <a:p>
            <a:r>
              <a:rPr lang="en-US" sz="2000" i="1" dirty="0" smtClean="0"/>
              <a:t>		+ in longer term, there is a hope to make 13 to 16 T dipoles…</a:t>
            </a:r>
            <a:endParaRPr lang="en-US" sz="20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AC26-EDCC-4102-97B3-A82E8957E0FC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Taylor,  Beams and Magnets Workshop Darmstadt, December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7987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HTS magnets in accelerators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229600" cy="54102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sz="2000" b="1" dirty="0" smtClean="0">
              <a:solidFill>
                <a:srgbClr val="FF0000"/>
              </a:solidFill>
            </a:endParaRPr>
          </a:p>
          <a:p>
            <a:r>
              <a:rPr lang="en-US" sz="2600" b="1" dirty="0" smtClean="0">
                <a:solidFill>
                  <a:srgbClr val="FF0000"/>
                </a:solidFill>
              </a:rPr>
              <a:t>HTS materials work at higher temperatures and higher magnetic fields </a:t>
            </a:r>
            <a:r>
              <a:rPr lang="en-US" sz="2600" dirty="0" smtClean="0"/>
              <a:t>than familiar LTS (NB-Ti and Nb</a:t>
            </a:r>
            <a:r>
              <a:rPr lang="en-US" sz="2600" baseline="-25000" dirty="0" smtClean="0"/>
              <a:t>3</a:t>
            </a:r>
            <a:r>
              <a:rPr lang="en-US" sz="2600" dirty="0" smtClean="0"/>
              <a:t>Sn) material, but they are  brittle, expensive and only made in specific topologies.</a:t>
            </a:r>
          </a:p>
          <a:p>
            <a:r>
              <a:rPr lang="en-US" sz="2600" b="1" dirty="0" smtClean="0"/>
              <a:t>1G</a:t>
            </a:r>
            <a:r>
              <a:rPr lang="en-US" sz="2600" dirty="0" smtClean="0"/>
              <a:t> (first generation) 	</a:t>
            </a:r>
            <a:r>
              <a:rPr lang="en-US" sz="2600" dirty="0" smtClean="0">
                <a:solidFill>
                  <a:srgbClr val="7030A0"/>
                </a:solidFill>
              </a:rPr>
              <a:t>multi-filamentary Bi-2223 in silver matrix </a:t>
            </a:r>
            <a:r>
              <a:rPr lang="en-US" sz="2600" dirty="0" smtClean="0"/>
              <a:t>(</a:t>
            </a:r>
            <a:r>
              <a:rPr lang="en-US" sz="2600" dirty="0" smtClean="0">
                <a:solidFill>
                  <a:srgbClr val="FF0000"/>
                </a:solidFill>
              </a:rPr>
              <a:t>tape</a:t>
            </a:r>
            <a:r>
              <a:rPr lang="en-US" sz="2600" dirty="0" smtClean="0"/>
              <a:t>)</a:t>
            </a:r>
          </a:p>
          <a:p>
            <a:pPr marL="0" indent="0">
              <a:buNone/>
            </a:pPr>
            <a:r>
              <a:rPr lang="en-US" sz="2600" dirty="0" smtClean="0"/>
              <a:t>			</a:t>
            </a:r>
            <a:r>
              <a:rPr lang="en-US" sz="2600" dirty="0" smtClean="0">
                <a:solidFill>
                  <a:srgbClr val="7030A0"/>
                </a:solidFill>
              </a:rPr>
              <a:t>multi-filamentary </a:t>
            </a:r>
            <a:r>
              <a:rPr lang="en-US" sz="2600" dirty="0">
                <a:solidFill>
                  <a:srgbClr val="7030A0"/>
                </a:solidFill>
              </a:rPr>
              <a:t>Bi-2212 in silver matrix </a:t>
            </a:r>
            <a:r>
              <a:rPr lang="en-US" sz="2600" dirty="0"/>
              <a:t>(</a:t>
            </a:r>
            <a:r>
              <a:rPr lang="en-US" sz="2600" dirty="0">
                <a:solidFill>
                  <a:srgbClr val="FF0000"/>
                </a:solidFill>
              </a:rPr>
              <a:t>wire</a:t>
            </a:r>
            <a:r>
              <a:rPr lang="en-US" sz="2600" dirty="0" smtClean="0"/>
              <a:t>)</a:t>
            </a:r>
          </a:p>
          <a:p>
            <a:r>
              <a:rPr lang="en-US" sz="2600" b="1" dirty="0" smtClean="0"/>
              <a:t>2G</a:t>
            </a:r>
            <a:r>
              <a:rPr lang="en-US" sz="2600" dirty="0" smtClean="0"/>
              <a:t> (2</a:t>
            </a:r>
            <a:r>
              <a:rPr lang="en-US" sz="2600" baseline="30000" dirty="0" smtClean="0"/>
              <a:t>nd</a:t>
            </a:r>
            <a:r>
              <a:rPr lang="en-US" sz="2600" dirty="0" smtClean="0"/>
              <a:t>  generation)	</a:t>
            </a:r>
            <a:r>
              <a:rPr lang="en-US" sz="2600" dirty="0" smtClean="0">
                <a:solidFill>
                  <a:srgbClr val="C00000"/>
                </a:solidFill>
              </a:rPr>
              <a:t>thin-film REBCO on </a:t>
            </a:r>
            <a:r>
              <a:rPr lang="en-US" sz="2600" dirty="0" err="1" smtClean="0">
                <a:solidFill>
                  <a:srgbClr val="C00000"/>
                </a:solidFill>
              </a:rPr>
              <a:t>Hastelloy</a:t>
            </a:r>
            <a:r>
              <a:rPr lang="en-US" sz="2600" dirty="0" smtClean="0">
                <a:solidFill>
                  <a:srgbClr val="C00000"/>
                </a:solidFill>
              </a:rPr>
              <a:t> substrate </a:t>
            </a:r>
            <a:r>
              <a:rPr lang="en-US" sz="2600" dirty="0" smtClean="0"/>
              <a:t>(</a:t>
            </a:r>
            <a:r>
              <a:rPr lang="en-US" sz="2600" dirty="0" smtClean="0">
                <a:solidFill>
                  <a:srgbClr val="FF0000"/>
                </a:solidFill>
              </a:rPr>
              <a:t>tape</a:t>
            </a:r>
            <a:r>
              <a:rPr lang="en-US" sz="2600" dirty="0" smtClean="0"/>
              <a:t>)</a:t>
            </a:r>
          </a:p>
          <a:p>
            <a:r>
              <a:rPr lang="en-US" sz="2600" dirty="0" smtClean="0"/>
              <a:t>Bi-2223 material is the most developed</a:t>
            </a:r>
          </a:p>
          <a:p>
            <a:r>
              <a:rPr lang="en-US" sz="2600" dirty="0" smtClean="0"/>
              <a:t>Bi-2212 can be made into flat cable and used in wind and react coils, but reaction is at high (and precise) temperature and under high pressure …</a:t>
            </a:r>
          </a:p>
          <a:p>
            <a:r>
              <a:rPr lang="en-US" sz="2600" dirty="0" smtClean="0"/>
              <a:t>REBCO is in intense development and is promising, but is tape. Work is being done to use it to make </a:t>
            </a:r>
            <a:r>
              <a:rPr lang="en-US" sz="2600" b="1" dirty="0" smtClean="0"/>
              <a:t>transposed cable of the </a:t>
            </a:r>
            <a:r>
              <a:rPr lang="en-US" sz="2600" b="1" dirty="0" err="1" smtClean="0"/>
              <a:t>Roebel</a:t>
            </a:r>
            <a:r>
              <a:rPr lang="en-US" sz="2600" b="1" dirty="0" smtClean="0"/>
              <a:t> type</a:t>
            </a:r>
            <a:r>
              <a:rPr lang="en-US" sz="2600" dirty="0" smtClean="0"/>
              <a:t>.</a:t>
            </a:r>
            <a:endParaRPr lang="en-US" sz="2600" dirty="0"/>
          </a:p>
          <a:p>
            <a:r>
              <a:rPr lang="en-US" sz="2600" dirty="0"/>
              <a:t>BNL has made </a:t>
            </a:r>
            <a:r>
              <a:rPr lang="en-US" sz="2600" dirty="0" err="1"/>
              <a:t>superferric</a:t>
            </a:r>
            <a:r>
              <a:rPr lang="en-US" sz="2600" dirty="0"/>
              <a:t> magnets requiring good resistance to radiation damage using </a:t>
            </a:r>
            <a:r>
              <a:rPr lang="en-US" sz="2600" dirty="0" smtClean="0"/>
              <a:t>both 1G </a:t>
            </a:r>
            <a:r>
              <a:rPr lang="en-US" sz="2600" dirty="0"/>
              <a:t>and 2G HTS material (and metal insulation), for the FRIB (facility for rare isotope beams).</a:t>
            </a:r>
          </a:p>
          <a:p>
            <a:r>
              <a:rPr lang="en-US" sz="2600" dirty="0"/>
              <a:t>BNL is also studying the use of HTS in </a:t>
            </a:r>
            <a:r>
              <a:rPr lang="en-US" sz="2600" b="1" dirty="0"/>
              <a:t>very high field solenoids </a:t>
            </a:r>
            <a:r>
              <a:rPr lang="en-US" sz="2600" dirty="0"/>
              <a:t>(~30 T) for the </a:t>
            </a:r>
            <a:r>
              <a:rPr lang="en-US" sz="2600" dirty="0" err="1"/>
              <a:t>Muon</a:t>
            </a:r>
            <a:r>
              <a:rPr lang="en-US" sz="2600" dirty="0"/>
              <a:t> Accelerator Program (MAP). </a:t>
            </a:r>
            <a:endParaRPr lang="en-US" sz="2600" dirty="0" smtClean="0"/>
          </a:p>
          <a:p>
            <a:r>
              <a:rPr lang="en-US" sz="2600" dirty="0" smtClean="0"/>
              <a:t>Inserts have been made in several places to boost the field of solenoids </a:t>
            </a:r>
          </a:p>
          <a:p>
            <a:r>
              <a:rPr lang="en-US" sz="2600" dirty="0" smtClean="0"/>
              <a:t>CEA(Grenoble) (+CERN) are making a test insert coil to boost a dipole field</a:t>
            </a:r>
            <a:endParaRPr lang="en-US" sz="2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AC26-EDCC-4102-97B3-A82E8957E0FC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Taylor,  Beams and Magnets Workshop Darmstadt, December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9969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HTS now and in the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52578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HTS is interesting, but it’s different, </a:t>
            </a:r>
            <a:r>
              <a:rPr lang="en-US" sz="2000" b="1" i="1" dirty="0" smtClean="0">
                <a:solidFill>
                  <a:srgbClr val="7030A0"/>
                </a:solidFill>
              </a:rPr>
              <a:t>we must gain familiarity with its use</a:t>
            </a:r>
          </a:p>
          <a:p>
            <a:r>
              <a:rPr lang="en-US" sz="2000" dirty="0" smtClean="0"/>
              <a:t>For us the </a:t>
            </a:r>
            <a:r>
              <a:rPr lang="en-US" sz="2000" b="1" dirty="0" smtClean="0">
                <a:solidFill>
                  <a:srgbClr val="FF0000"/>
                </a:solidFill>
              </a:rPr>
              <a:t>ultimate goal will be to use it in magnets</a:t>
            </a:r>
            <a:r>
              <a:rPr lang="en-US" sz="2000" dirty="0" smtClean="0"/>
              <a:t>, but that will take time</a:t>
            </a:r>
          </a:p>
          <a:p>
            <a:r>
              <a:rPr lang="en-US" sz="2000" dirty="0" smtClean="0"/>
              <a:t>Companies developing the material need customers</a:t>
            </a:r>
          </a:p>
          <a:p>
            <a:r>
              <a:rPr lang="en-US" sz="2000" b="1" dirty="0" smtClean="0">
                <a:solidFill>
                  <a:srgbClr val="00B050"/>
                </a:solidFill>
              </a:rPr>
              <a:t>CERN’s approach has therefore been to </a:t>
            </a:r>
            <a:r>
              <a:rPr lang="en-US" sz="2000" b="1" dirty="0" smtClean="0">
                <a:solidFill>
                  <a:srgbClr val="FF0000"/>
                </a:solidFill>
              </a:rPr>
              <a:t>identify real applications </a:t>
            </a:r>
            <a:r>
              <a:rPr lang="en-US" sz="2000" b="1" dirty="0" smtClean="0">
                <a:solidFill>
                  <a:srgbClr val="00B050"/>
                </a:solidFill>
              </a:rPr>
              <a:t>that can be justified now, to buy quantities of material, and gain experience </a:t>
            </a:r>
          </a:p>
          <a:p>
            <a:pPr lvl="1"/>
            <a:r>
              <a:rPr lang="en-US" sz="2000" b="1" dirty="0" smtClean="0">
                <a:solidFill>
                  <a:srgbClr val="FF0000"/>
                </a:solidFill>
              </a:rPr>
              <a:t>HTS current leads </a:t>
            </a:r>
            <a:r>
              <a:rPr lang="en-US" sz="2000" dirty="0" smtClean="0"/>
              <a:t>for LHC (largest commercial order of 1G material)</a:t>
            </a:r>
          </a:p>
          <a:p>
            <a:pPr lvl="1"/>
            <a:r>
              <a:rPr lang="en-US" sz="2000" b="1" dirty="0" smtClean="0">
                <a:solidFill>
                  <a:srgbClr val="FF0000"/>
                </a:solidFill>
              </a:rPr>
              <a:t>Superconducting cables </a:t>
            </a:r>
            <a:r>
              <a:rPr lang="en-US" sz="2000" dirty="0" smtClean="0"/>
              <a:t>for powering links (+ potential for spin-off?)</a:t>
            </a:r>
          </a:p>
          <a:p>
            <a:pPr lvl="1"/>
            <a:r>
              <a:rPr lang="en-US" sz="2000" dirty="0" smtClean="0"/>
              <a:t>Seeking other applications</a:t>
            </a:r>
            <a:r>
              <a:rPr lang="en-US" sz="2000" dirty="0"/>
              <a:t>;</a:t>
            </a:r>
            <a:r>
              <a:rPr lang="en-US" sz="2000" dirty="0" smtClean="0"/>
              <a:t> + </a:t>
            </a:r>
            <a:r>
              <a:rPr lang="en-US" sz="2000" b="1" dirty="0" smtClean="0">
                <a:solidFill>
                  <a:srgbClr val="7030A0"/>
                </a:solidFill>
              </a:rPr>
              <a:t>collaborating on conductor development</a:t>
            </a:r>
          </a:p>
          <a:p>
            <a:r>
              <a:rPr lang="en-US" sz="2000" dirty="0" smtClean="0"/>
              <a:t>A </a:t>
            </a:r>
            <a:r>
              <a:rPr lang="en-US" sz="2000" b="1" dirty="0" smtClean="0">
                <a:solidFill>
                  <a:srgbClr val="C00000"/>
                </a:solidFill>
              </a:rPr>
              <a:t>recurring problem </a:t>
            </a:r>
            <a:r>
              <a:rPr lang="en-US" sz="2000" dirty="0" smtClean="0"/>
              <a:t>is the </a:t>
            </a:r>
            <a:r>
              <a:rPr lang="en-US" sz="2000" b="1" dirty="0" smtClean="0">
                <a:solidFill>
                  <a:srgbClr val="C00000"/>
                </a:solidFill>
              </a:rPr>
              <a:t>cost</a:t>
            </a:r>
            <a:r>
              <a:rPr lang="en-US" sz="2000" dirty="0" smtClean="0"/>
              <a:t> of material</a:t>
            </a:r>
          </a:p>
          <a:p>
            <a:r>
              <a:rPr lang="en-US" sz="2000" dirty="0" smtClean="0"/>
              <a:t>The </a:t>
            </a:r>
            <a:r>
              <a:rPr lang="en-US" sz="2000" b="1" dirty="0" smtClean="0">
                <a:solidFill>
                  <a:srgbClr val="7030A0"/>
                </a:solidFill>
              </a:rPr>
              <a:t>hybrid approach </a:t>
            </a:r>
            <a:r>
              <a:rPr lang="en-US" sz="2000" dirty="0" smtClean="0"/>
              <a:t>is</a:t>
            </a:r>
            <a:r>
              <a:rPr lang="en-US" sz="2000" b="1" dirty="0" smtClean="0">
                <a:solidFill>
                  <a:srgbClr val="7030A0"/>
                </a:solidFill>
              </a:rPr>
              <a:t> essential </a:t>
            </a:r>
            <a:r>
              <a:rPr lang="en-US" sz="2000" dirty="0" smtClean="0"/>
              <a:t>for high field magnets</a:t>
            </a:r>
          </a:p>
          <a:p>
            <a:r>
              <a:rPr lang="en-US" sz="2000" dirty="0" smtClean="0"/>
              <a:t>Field quality could be an issue with windings made using the tape material</a:t>
            </a:r>
          </a:p>
          <a:p>
            <a:pPr lvl="1"/>
            <a:r>
              <a:rPr lang="en-US" sz="2000" b="1" i="1" dirty="0" smtClean="0">
                <a:solidFill>
                  <a:srgbClr val="FF0000"/>
                </a:solidFill>
              </a:rPr>
              <a:t>Can we reduce the requirements…? </a:t>
            </a:r>
            <a:r>
              <a:rPr lang="en-US" sz="2000" i="1" dirty="0" smtClean="0"/>
              <a:t>(point to be discussed)</a:t>
            </a:r>
          </a:p>
          <a:p>
            <a:r>
              <a:rPr lang="en-US" sz="2000" dirty="0" smtClean="0"/>
              <a:t>BNL is the most advanced laboratory regarding application of HTS to magnets</a:t>
            </a:r>
          </a:p>
          <a:p>
            <a:r>
              <a:rPr lang="en-US" sz="2000" b="1" dirty="0" smtClean="0">
                <a:solidFill>
                  <a:srgbClr val="00B050"/>
                </a:solidFill>
              </a:rPr>
              <a:t>NB: Solenoids are easier</a:t>
            </a:r>
            <a:r>
              <a:rPr lang="en-US" sz="2000" dirty="0" smtClean="0"/>
              <a:t>…!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AC26-EDCC-4102-97B3-A82E8957E0FC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Taylor,  Beams and Magnets Workshop Darmstadt, December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987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A gripe about ‘coordination’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219200"/>
            <a:ext cx="86868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It is generally agreed that everything takes longer than it did in the past…</a:t>
            </a:r>
          </a:p>
          <a:p>
            <a:r>
              <a:rPr lang="en-US" sz="2000" dirty="0" smtClean="0"/>
              <a:t>This is partly due to there being </a:t>
            </a:r>
            <a:r>
              <a:rPr lang="en-US" sz="2000" b="1" dirty="0" smtClean="0">
                <a:solidFill>
                  <a:srgbClr val="7030A0"/>
                </a:solidFill>
              </a:rPr>
              <a:t>more reporting constraints </a:t>
            </a:r>
            <a:r>
              <a:rPr lang="en-US" sz="2000" dirty="0" smtClean="0"/>
              <a:t>than before, but is also due to long chains of ‘</a:t>
            </a:r>
            <a:r>
              <a:rPr lang="en-US" sz="2000" b="1" dirty="0" smtClean="0">
                <a:solidFill>
                  <a:srgbClr val="FF0000"/>
                </a:solidFill>
              </a:rPr>
              <a:t>Coordination</a:t>
            </a:r>
            <a:r>
              <a:rPr lang="en-US" sz="2000" dirty="0" smtClean="0"/>
              <a:t>’ (</a:t>
            </a:r>
            <a:r>
              <a:rPr lang="en-US" sz="2000" i="1" dirty="0" smtClean="0">
                <a:solidFill>
                  <a:srgbClr val="7030A0"/>
                </a:solidFill>
              </a:rPr>
              <a:t>and the multiplication of meetings</a:t>
            </a:r>
            <a:r>
              <a:rPr lang="en-US" sz="2000" dirty="0" smtClean="0"/>
              <a:t>…)</a:t>
            </a:r>
          </a:p>
          <a:p>
            <a:r>
              <a:rPr lang="en-US" sz="800" dirty="0" smtClean="0"/>
              <a:t> </a:t>
            </a:r>
          </a:p>
          <a:p>
            <a:r>
              <a:rPr lang="en-US" sz="2000" i="1" dirty="0" smtClean="0"/>
              <a:t>The excuse for so many coordinators is partly to control sprawling collaborations, partly due to matrix management (and partly to create titles, it would seem…)</a:t>
            </a:r>
          </a:p>
          <a:p>
            <a:endParaRPr lang="en-US" sz="800" dirty="0" smtClean="0"/>
          </a:p>
          <a:p>
            <a:r>
              <a:rPr lang="en-US" sz="2000" dirty="0" smtClean="0"/>
              <a:t>The problem is that coordinators should regard their coordination activity as an </a:t>
            </a:r>
          </a:p>
          <a:p>
            <a:r>
              <a:rPr lang="en-US" sz="2000" b="1" dirty="0" smtClean="0">
                <a:solidFill>
                  <a:srgbClr val="7030A0"/>
                </a:solidFill>
              </a:rPr>
              <a:t>accessory </a:t>
            </a:r>
            <a:r>
              <a:rPr lang="en-US" sz="2000" dirty="0" smtClean="0"/>
              <a:t>(say up to 10 % effort), and spend most energy </a:t>
            </a:r>
            <a:r>
              <a:rPr lang="en-US" sz="2000" b="1" dirty="0" smtClean="0">
                <a:solidFill>
                  <a:srgbClr val="FF0000"/>
                </a:solidFill>
              </a:rPr>
              <a:t>adding technical value!</a:t>
            </a:r>
          </a:p>
          <a:p>
            <a:r>
              <a:rPr lang="en-US" sz="2000" b="1" i="1" dirty="0" smtClean="0">
                <a:solidFill>
                  <a:srgbClr val="7030A0"/>
                </a:solidFill>
              </a:rPr>
              <a:t>Yet it appears that some of them busy themselves full-time with ‘coordination’…!</a:t>
            </a:r>
          </a:p>
          <a:p>
            <a:endParaRPr lang="en-US" sz="800" b="1" dirty="0" smtClean="0">
              <a:solidFill>
                <a:srgbClr val="7030A0"/>
              </a:solidFill>
            </a:endParaRPr>
          </a:p>
          <a:p>
            <a:r>
              <a:rPr lang="en-US" sz="2000" b="1" dirty="0" smtClean="0">
                <a:solidFill>
                  <a:srgbClr val="7030A0"/>
                </a:solidFill>
              </a:rPr>
              <a:t>This is </a:t>
            </a:r>
            <a:r>
              <a:rPr lang="en-US" sz="2000" b="1" dirty="0" smtClean="0">
                <a:solidFill>
                  <a:srgbClr val="FF0000"/>
                </a:solidFill>
              </a:rPr>
              <a:t>wasteful of resources</a:t>
            </a:r>
            <a:r>
              <a:rPr lang="en-US" sz="2000" b="1" dirty="0" smtClean="0">
                <a:solidFill>
                  <a:srgbClr val="7030A0"/>
                </a:solidFill>
              </a:rPr>
              <a:t>, both directly (due to insufficient technical input from the coordinator) and indirectly (due to de-motivation of the ‘coordinated’)</a:t>
            </a:r>
          </a:p>
          <a:p>
            <a:endParaRPr lang="en-US" sz="800" b="1" dirty="0" smtClean="0">
              <a:solidFill>
                <a:srgbClr val="7030A0"/>
              </a:solidFill>
            </a:endParaRPr>
          </a:p>
          <a:p>
            <a:r>
              <a:rPr lang="en-US" sz="2000" b="1" i="1" dirty="0" smtClean="0">
                <a:solidFill>
                  <a:srgbClr val="FF0000"/>
                </a:solidFill>
              </a:rPr>
              <a:t>Scientists should be able to ‘coordinate’ most (&gt;90%) of their own work!</a:t>
            </a:r>
          </a:p>
          <a:p>
            <a:pPr>
              <a:buFontTx/>
              <a:buChar char="-"/>
            </a:pPr>
            <a:r>
              <a:rPr lang="en-US" sz="2000" b="1" i="1" dirty="0" smtClean="0">
                <a:solidFill>
                  <a:srgbClr val="FF0000"/>
                </a:solidFill>
              </a:rPr>
              <a:t> even in the environment of </a:t>
            </a:r>
            <a:r>
              <a:rPr lang="en-US" sz="2000" b="1" i="1" dirty="0" smtClean="0"/>
              <a:t>multiplying collaborations</a:t>
            </a:r>
            <a:r>
              <a:rPr lang="en-US" sz="2000" b="1" i="1" dirty="0" smtClean="0">
                <a:solidFill>
                  <a:srgbClr val="FF0000"/>
                </a:solidFill>
              </a:rPr>
              <a:t> </a:t>
            </a:r>
            <a:r>
              <a:rPr lang="en-US" sz="2000" b="1" i="1" dirty="0" smtClean="0">
                <a:solidFill>
                  <a:srgbClr val="7030A0"/>
                </a:solidFill>
              </a:rPr>
              <a:t>(another problem...)</a:t>
            </a:r>
          </a:p>
          <a:p>
            <a:r>
              <a:rPr lang="en-US" sz="2000" b="1" i="1" dirty="0" smtClean="0">
                <a:solidFill>
                  <a:srgbClr val="7030A0"/>
                </a:solidFill>
              </a:rPr>
              <a:t>		as well as </a:t>
            </a:r>
            <a:r>
              <a:rPr lang="en-US" sz="2000" b="1" i="1" dirty="0" smtClean="0"/>
              <a:t>increasing specialization </a:t>
            </a:r>
            <a:r>
              <a:rPr lang="en-US" sz="2000" b="1" i="1" dirty="0" smtClean="0">
                <a:solidFill>
                  <a:srgbClr val="7030A0"/>
                </a:solidFill>
              </a:rPr>
              <a:t>(yet another problem...)</a:t>
            </a:r>
          </a:p>
          <a:p>
            <a:endParaRPr lang="en-US" sz="800" b="1" dirty="0">
              <a:solidFill>
                <a:srgbClr val="C00000"/>
              </a:solidFill>
            </a:endParaRPr>
          </a:p>
          <a:p>
            <a:r>
              <a:rPr lang="en-US" sz="2000" b="1" dirty="0" smtClean="0">
                <a:solidFill>
                  <a:srgbClr val="C00000"/>
                </a:solidFill>
              </a:rPr>
              <a:t>We need a better way too deal with the increasing complexity of our activity…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AC26-EDCC-4102-97B3-A82E8957E0FC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Taylor,  Beams and Magnets Workshop Darmstadt, December 2013</a:t>
            </a:r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357729"/>
            <a:ext cx="84582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So what is the message I would like to pass?</a:t>
            </a:r>
          </a:p>
          <a:p>
            <a:r>
              <a:rPr lang="en-US" sz="800" dirty="0" smtClean="0"/>
              <a:t> 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Beam physics and magnet specialists must </a:t>
            </a:r>
            <a:r>
              <a:rPr lang="en-US" sz="2000" b="1" dirty="0" smtClean="0">
                <a:solidFill>
                  <a:srgbClr val="FF0000"/>
                </a:solidFill>
              </a:rPr>
              <a:t>work together </a:t>
            </a:r>
            <a:r>
              <a:rPr lang="en-US" sz="2000" dirty="0" smtClean="0"/>
              <a:t>to define, optimize procure and measure the </a:t>
            </a:r>
            <a:r>
              <a:rPr lang="en-US" sz="2000" b="1" i="1" dirty="0" smtClean="0">
                <a:solidFill>
                  <a:srgbClr val="7030A0"/>
                </a:solidFill>
              </a:rPr>
              <a:t>magnets that best match the constraints of the project </a:t>
            </a:r>
            <a:r>
              <a:rPr lang="en-US" sz="2000" dirty="0" smtClean="0"/>
              <a:t>as a whole (beams, magnets, environment, installation, cost…)</a:t>
            </a:r>
          </a:p>
          <a:p>
            <a:pPr marL="342900" indent="-342900">
              <a:buFont typeface="+mj-lt"/>
              <a:buAutoNum type="arabicPeriod"/>
            </a:pPr>
            <a:endParaRPr lang="en-US" sz="8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Encourage (some) collaborators to </a:t>
            </a:r>
            <a:r>
              <a:rPr lang="en-US" sz="2000" b="1" dirty="0" smtClean="0">
                <a:solidFill>
                  <a:srgbClr val="7030A0"/>
                </a:solidFill>
              </a:rPr>
              <a:t>look beyond their specialties</a:t>
            </a:r>
          </a:p>
          <a:p>
            <a:pPr marL="342900" indent="-342900">
              <a:buFont typeface="+mj-lt"/>
              <a:buAutoNum type="arabicPeriod"/>
            </a:pPr>
            <a:endParaRPr lang="en-US" sz="800" b="1" dirty="0">
              <a:solidFill>
                <a:srgbClr val="7030A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b="1" dirty="0" smtClean="0">
                <a:solidFill>
                  <a:srgbClr val="7030A0"/>
                </a:solidFill>
              </a:rPr>
              <a:t>Magnet R&amp;D should target the real needs of the accelerators</a:t>
            </a:r>
          </a:p>
          <a:p>
            <a:pPr marL="342900" indent="-342900">
              <a:buFont typeface="+mj-lt"/>
              <a:buAutoNum type="arabicPeriod"/>
            </a:pPr>
            <a:endParaRPr lang="en-US" sz="800" b="1" dirty="0" smtClean="0">
              <a:solidFill>
                <a:srgbClr val="7030A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b="1" dirty="0" smtClean="0">
                <a:solidFill>
                  <a:srgbClr val="7030A0"/>
                </a:solidFill>
              </a:rPr>
              <a:t>Question the hypotheses </a:t>
            </a:r>
          </a:p>
          <a:p>
            <a:pPr marL="342900" indent="-342900">
              <a:buFont typeface="+mj-lt"/>
              <a:buAutoNum type="arabicPeriod"/>
            </a:pPr>
            <a:endParaRPr lang="en-US" sz="8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b="1" dirty="0" smtClean="0">
                <a:solidFill>
                  <a:srgbClr val="FF0000"/>
                </a:solidFill>
              </a:rPr>
              <a:t>Apply sensible safety factors </a:t>
            </a:r>
            <a:r>
              <a:rPr lang="en-US" sz="2000" b="1" dirty="0" smtClean="0">
                <a:solidFill>
                  <a:srgbClr val="002060"/>
                </a:solidFill>
              </a:rPr>
              <a:t>(avoid unnecessary accumulation)</a:t>
            </a:r>
          </a:p>
          <a:p>
            <a:pPr marL="342900" indent="-342900">
              <a:buFont typeface="+mj-lt"/>
              <a:buAutoNum type="arabicPeriod"/>
            </a:pPr>
            <a:endParaRPr lang="en-US" sz="8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b="1" dirty="0" smtClean="0">
                <a:solidFill>
                  <a:srgbClr val="7030A0"/>
                </a:solidFill>
              </a:rPr>
              <a:t>Only specify things you absolutely need </a:t>
            </a:r>
            <a:r>
              <a:rPr lang="en-US" sz="2000" b="1" dirty="0" smtClean="0">
                <a:solidFill>
                  <a:srgbClr val="002060"/>
                </a:solidFill>
              </a:rPr>
              <a:t>(and that can be tested…)</a:t>
            </a:r>
          </a:p>
          <a:p>
            <a:pPr marL="342900" indent="-342900">
              <a:buFont typeface="+mj-lt"/>
              <a:buAutoNum type="arabicPeriod"/>
            </a:pPr>
            <a:endParaRPr lang="en-US" sz="800" b="1" dirty="0" smtClean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b="1" dirty="0" smtClean="0">
                <a:solidFill>
                  <a:srgbClr val="FF0000"/>
                </a:solidFill>
              </a:rPr>
              <a:t>Make estimates using hand calculations </a:t>
            </a:r>
            <a:r>
              <a:rPr lang="en-US" sz="2000" dirty="0" smtClean="0"/>
              <a:t>before embarking on the FE work</a:t>
            </a:r>
          </a:p>
          <a:p>
            <a:pPr marL="342900" indent="-342900">
              <a:buFont typeface="+mj-lt"/>
              <a:buAutoNum type="arabicPeriod"/>
            </a:pPr>
            <a:endParaRPr lang="en-US" sz="8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b="1" dirty="0" smtClean="0">
                <a:solidFill>
                  <a:srgbClr val="7030A0"/>
                </a:solidFill>
              </a:rPr>
              <a:t>Emulate successful management models </a:t>
            </a:r>
            <a:r>
              <a:rPr lang="en-US" sz="2000" b="1" dirty="0" smtClean="0">
                <a:solidFill>
                  <a:srgbClr val="002060"/>
                </a:solidFill>
              </a:rPr>
              <a:t>(avoid questionable ones…)</a:t>
            </a:r>
          </a:p>
          <a:p>
            <a:endParaRPr lang="en-US" sz="800" b="1" dirty="0" smtClean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AC26-EDCC-4102-97B3-A82E8957E0FC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Taylor,  Beams and Magnets Workshop Darmstadt, December 2013</a:t>
            </a:r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685800"/>
            <a:ext cx="79248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So in the end it’s just an appeal to </a:t>
            </a:r>
            <a:r>
              <a:rPr lang="en-US" sz="2000" b="1" dirty="0" smtClean="0">
                <a:solidFill>
                  <a:srgbClr val="FF0000"/>
                </a:solidFill>
              </a:rPr>
              <a:t>use common sense</a:t>
            </a:r>
            <a:r>
              <a:rPr lang="en-US" sz="2000" dirty="0" smtClean="0"/>
              <a:t>…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/>
            <a:r>
              <a:rPr lang="en-US" sz="6000" dirty="0" smtClean="0"/>
              <a:t>Thanks for listening!</a:t>
            </a:r>
          </a:p>
          <a:p>
            <a:pPr algn="ctr"/>
            <a:endParaRPr lang="en-US" sz="6000" dirty="0" smtClean="0"/>
          </a:p>
          <a:p>
            <a:pPr algn="ctr"/>
            <a:endParaRPr lang="en-US" sz="6000" dirty="0" smtClean="0"/>
          </a:p>
          <a:p>
            <a:pPr algn="r"/>
            <a:r>
              <a:rPr lang="en-US" sz="2000" dirty="0" smtClean="0"/>
              <a:t>If there is time, there is a postscript…</a:t>
            </a: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AC26-EDCC-4102-97B3-A82E8957E0FC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Taylor,  Beams and Magnets Workshop Darmstadt, December 2013</a:t>
            </a:r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Commonsense magnet purchasing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914400"/>
            <a:ext cx="83058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Over the years we have learnt important lessons with regard to purchasing magnets. These have been neatly catalogued in a recent report by the BNL SR Magnet Team, following the NSLS-II exercise, on interactions between beam physicists, engineers, procurement staff, and magnet suppliers. </a:t>
            </a:r>
          </a:p>
          <a:p>
            <a:r>
              <a:rPr lang="en-US" sz="2000" dirty="0" smtClean="0"/>
              <a:t>     Some points are summarized below:</a:t>
            </a:r>
          </a:p>
          <a:p>
            <a:r>
              <a:rPr lang="en-US" sz="800" dirty="0" smtClean="0"/>
              <a:t> </a:t>
            </a:r>
          </a:p>
          <a:p>
            <a:r>
              <a:rPr lang="en-US" sz="2000" dirty="0" smtClean="0"/>
              <a:t> </a:t>
            </a:r>
            <a:r>
              <a:rPr lang="en-US" sz="2000" b="1" dirty="0" smtClean="0"/>
              <a:t>Magnet Lattice Design – The magnet lattice should be finalized and documented as early as possible - </a:t>
            </a:r>
            <a:r>
              <a:rPr lang="en-US" sz="2000" b="1" dirty="0" smtClean="0">
                <a:solidFill>
                  <a:srgbClr val="FF0000"/>
                </a:solidFill>
              </a:rPr>
              <a:t>before the magnet procurement phase</a:t>
            </a:r>
            <a:r>
              <a:rPr lang="en-US" sz="2000" b="1" dirty="0" smtClean="0"/>
              <a:t>. The lattice design should be </a:t>
            </a:r>
            <a:r>
              <a:rPr lang="en-US" sz="2000" b="1" dirty="0" smtClean="0">
                <a:solidFill>
                  <a:srgbClr val="FF0000"/>
                </a:solidFill>
              </a:rPr>
              <a:t>optimized to minimize different magnet types.</a:t>
            </a:r>
          </a:p>
          <a:p>
            <a:r>
              <a:rPr lang="en-US" sz="800" b="1" dirty="0" smtClean="0"/>
              <a:t> </a:t>
            </a:r>
          </a:p>
          <a:p>
            <a:r>
              <a:rPr lang="en-US" sz="2000" dirty="0" smtClean="0"/>
              <a:t> </a:t>
            </a:r>
            <a:r>
              <a:rPr lang="en-US" sz="2000" b="1" dirty="0" smtClean="0"/>
              <a:t>Specifications – Specifications must be </a:t>
            </a:r>
            <a:r>
              <a:rPr lang="en-US" sz="2000" b="1" u="sng" dirty="0" smtClean="0"/>
              <a:t>concise</a:t>
            </a:r>
            <a:r>
              <a:rPr lang="en-US" sz="2000" b="1" dirty="0" smtClean="0"/>
              <a:t>, </a:t>
            </a:r>
            <a:r>
              <a:rPr lang="en-US" sz="2000" b="1" u="sng" dirty="0" smtClean="0"/>
              <a:t>clear</a:t>
            </a:r>
            <a:r>
              <a:rPr lang="en-US" sz="2000" b="1" dirty="0" smtClean="0"/>
              <a:t> and </a:t>
            </a:r>
            <a:r>
              <a:rPr lang="en-US" sz="2000" b="1" u="sng" dirty="0" smtClean="0"/>
              <a:t>verifiable</a:t>
            </a:r>
            <a:r>
              <a:rPr lang="en-US" sz="2000" b="1" dirty="0" smtClean="0"/>
              <a:t>. All requirements and dimensions must be given with tolerances. Magnetic field specifications should be driven </a:t>
            </a:r>
            <a:r>
              <a:rPr lang="en-US" sz="2000" b="1" dirty="0" smtClean="0">
                <a:solidFill>
                  <a:srgbClr val="0070C0"/>
                </a:solidFill>
              </a:rPr>
              <a:t>by the performance requirements of the machine </a:t>
            </a:r>
            <a:r>
              <a:rPr lang="en-US" sz="2000" b="1" dirty="0" smtClean="0"/>
              <a:t>- </a:t>
            </a:r>
            <a:r>
              <a:rPr lang="en-US" sz="2000" b="1" i="1" dirty="0" smtClean="0">
                <a:solidFill>
                  <a:srgbClr val="FF0000"/>
                </a:solidFill>
              </a:rPr>
              <a:t>not by what ‘might be achievable’ or what is reported elsewhere.</a:t>
            </a:r>
            <a:endParaRPr lang="en-US" sz="2000" b="1" dirty="0" smtClean="0"/>
          </a:p>
          <a:p>
            <a:r>
              <a:rPr lang="en-US" sz="800" b="1" dirty="0" smtClean="0"/>
              <a:t> </a:t>
            </a:r>
          </a:p>
          <a:p>
            <a:r>
              <a:rPr lang="en-US" sz="2000" dirty="0" smtClean="0"/>
              <a:t> </a:t>
            </a:r>
            <a:r>
              <a:rPr lang="en-US" sz="2000" b="1" dirty="0" smtClean="0"/>
              <a:t>Reference Designs – The </a:t>
            </a:r>
            <a:r>
              <a:rPr lang="en-US" sz="2000" b="1" dirty="0" smtClean="0">
                <a:solidFill>
                  <a:srgbClr val="0070C0"/>
                </a:solidFill>
              </a:rPr>
              <a:t>reference designs need to be specific regarding the magnet’s critical envelope dimensions and interface details </a:t>
            </a:r>
            <a:r>
              <a:rPr lang="en-US" sz="2000" b="1" dirty="0" smtClean="0"/>
              <a:t>(vacuum chamber, girder, utility connections). For other design aspects the suppliers should be allowed flexibility to meet the performance specifications.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AC26-EDCC-4102-97B3-A82E8957E0FC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Taylor,  Beams and Magnets Workshop Darmstadt, December 2013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00px-Cyclotron_pat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762000"/>
            <a:ext cx="8748889" cy="4724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58674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1934:   Picture in Lawrence’s patent application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AC26-EDCC-4102-97B3-A82E8957E0F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Taylor,  Beams and Magnets Workshop Darmstadt, December 2013</a:t>
            </a:r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0"/>
            <a:ext cx="85344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sz="2000" dirty="0" smtClean="0"/>
              <a:t> </a:t>
            </a:r>
            <a:r>
              <a:rPr lang="en-US" sz="2000" b="1" dirty="0" smtClean="0"/>
              <a:t>Prototype Program – </a:t>
            </a:r>
            <a:r>
              <a:rPr lang="en-US" sz="2000" b="1" dirty="0" smtClean="0">
                <a:solidFill>
                  <a:srgbClr val="FF0000"/>
                </a:solidFill>
              </a:rPr>
              <a:t>A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thorough in-house testing of the prototype magnets is essential</a:t>
            </a:r>
            <a:r>
              <a:rPr lang="en-US" sz="2000" b="1" dirty="0" smtClean="0"/>
              <a:t>. This requires advance preparation of the testing facility, including the magnetic measurement setup. The </a:t>
            </a:r>
            <a:r>
              <a:rPr lang="en-US" sz="2000" b="1" dirty="0" smtClean="0">
                <a:solidFill>
                  <a:srgbClr val="7030A0"/>
                </a:solidFill>
              </a:rPr>
              <a:t>procurement program should be set up to leverage experience gained in building the prototypes</a:t>
            </a:r>
            <a:r>
              <a:rPr lang="en-US" sz="2000" b="1" dirty="0" smtClean="0"/>
              <a:t>. </a:t>
            </a:r>
          </a:p>
          <a:p>
            <a:endParaRPr lang="en-US" sz="2000" b="1" dirty="0" smtClean="0"/>
          </a:p>
          <a:p>
            <a:r>
              <a:rPr lang="en-US" sz="2000" dirty="0" smtClean="0"/>
              <a:t> </a:t>
            </a:r>
            <a:r>
              <a:rPr lang="en-US" sz="2000" b="1" dirty="0" smtClean="0"/>
              <a:t>Procurement Strategy and Selection of Suppliers – Limit the number of suppliers asked to tender (~ 3), to limit requirement for technical assistance. Reduce risk by splitting the production of a magnet type (two suppliers). </a:t>
            </a:r>
          </a:p>
          <a:p>
            <a:endParaRPr lang="en-US" sz="2000" b="1" dirty="0" smtClean="0"/>
          </a:p>
          <a:p>
            <a:r>
              <a:rPr lang="en-US" sz="2000" dirty="0" smtClean="0"/>
              <a:t> </a:t>
            </a:r>
            <a:r>
              <a:rPr lang="en-US" sz="2000" b="1" dirty="0" smtClean="0"/>
              <a:t>Magnet Designs – Suppliers </a:t>
            </a:r>
            <a:r>
              <a:rPr lang="en-US" sz="2000" b="1" dirty="0" err="1" smtClean="0"/>
              <a:t>usuaklly</a:t>
            </a:r>
            <a:r>
              <a:rPr lang="en-US" sz="2000" b="1" dirty="0" smtClean="0"/>
              <a:t> stick to reference designs. </a:t>
            </a:r>
            <a:r>
              <a:rPr lang="en-US" sz="2000" b="1" dirty="0" smtClean="0">
                <a:solidFill>
                  <a:srgbClr val="FF0000"/>
                </a:solidFill>
              </a:rPr>
              <a:t>Be aware that weak features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may go unnoticed </a:t>
            </a:r>
            <a:r>
              <a:rPr lang="en-US" sz="2000" b="1" dirty="0" smtClean="0"/>
              <a:t>(iron-starved yoke, multiple mating surfaces)</a:t>
            </a:r>
            <a:r>
              <a:rPr lang="en-US" sz="2000" b="1" dirty="0" smtClean="0">
                <a:solidFill>
                  <a:srgbClr val="7030A0"/>
                </a:solidFill>
              </a:rPr>
              <a:t>.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r>
              <a:rPr lang="en-US" sz="2000" b="1" dirty="0" smtClean="0"/>
              <a:t> </a:t>
            </a:r>
          </a:p>
          <a:p>
            <a:r>
              <a:rPr lang="en-US" sz="2000" dirty="0" smtClean="0"/>
              <a:t> </a:t>
            </a:r>
            <a:r>
              <a:rPr lang="en-US" sz="2000" b="1" dirty="0" smtClean="0"/>
              <a:t>Magnetic Measurements – A </a:t>
            </a:r>
            <a:r>
              <a:rPr lang="en-US" sz="2000" b="1" dirty="0" smtClean="0">
                <a:solidFill>
                  <a:srgbClr val="FF0000"/>
                </a:solidFill>
              </a:rPr>
              <a:t>strong magnetic measurement capability is crucial </a:t>
            </a:r>
            <a:r>
              <a:rPr lang="en-US" sz="2000" b="1" dirty="0" smtClean="0">
                <a:solidFill>
                  <a:srgbClr val="7030A0"/>
                </a:solidFill>
              </a:rPr>
              <a:t>for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/>
              <a:t>ensuring field quality (and for resolving technical issues). </a:t>
            </a:r>
          </a:p>
          <a:p>
            <a:endParaRPr lang="en-US" sz="2000" b="1" dirty="0" smtClean="0"/>
          </a:p>
          <a:p>
            <a:r>
              <a:rPr lang="en-US" sz="2000" dirty="0" smtClean="0"/>
              <a:t> </a:t>
            </a:r>
            <a:r>
              <a:rPr lang="en-US" sz="2000" b="1" dirty="0" smtClean="0"/>
              <a:t>Manufacturing Issues – </a:t>
            </a:r>
            <a:r>
              <a:rPr lang="en-US" sz="2000" b="1" dirty="0" smtClean="0">
                <a:solidFill>
                  <a:srgbClr val="FF0000"/>
                </a:solidFill>
              </a:rPr>
              <a:t>Technical manufacturing issues </a:t>
            </a:r>
            <a:r>
              <a:rPr lang="en-US" sz="2000" b="1" dirty="0" smtClean="0"/>
              <a:t>(e.g. de-bonding of yoke laminations, and field reproducibility after magnet splitting and reassembly) </a:t>
            </a:r>
            <a:r>
              <a:rPr lang="en-US" sz="2000" b="1" dirty="0" smtClean="0">
                <a:solidFill>
                  <a:srgbClr val="FF0000"/>
                </a:solidFill>
              </a:rPr>
              <a:t>require close (and decisive) technical interaction.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AC26-EDCC-4102-97B3-A82E8957E0FC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Taylor,  Beams and Magnets Workshop Darmstadt, December 2013</a:t>
            </a:r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6106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 </a:t>
            </a:r>
            <a:r>
              <a:rPr lang="en-US" sz="2000" b="1" dirty="0" smtClean="0"/>
              <a:t>Monitoring Progress – Use </a:t>
            </a:r>
            <a:r>
              <a:rPr lang="en-US" sz="2000" b="1" dirty="0" smtClean="0">
                <a:solidFill>
                  <a:srgbClr val="FF0000"/>
                </a:solidFill>
              </a:rPr>
              <a:t>weekly conference calls and extensive visits to the supplier </a:t>
            </a:r>
            <a:r>
              <a:rPr lang="en-US" sz="2000" b="1" dirty="0" smtClean="0"/>
              <a:t>to resolve technical issues and to establish rapport with management.</a:t>
            </a:r>
          </a:p>
          <a:p>
            <a:endParaRPr lang="en-US" sz="2000" dirty="0" smtClean="0"/>
          </a:p>
          <a:p>
            <a:r>
              <a:rPr lang="en-US" sz="2000" dirty="0" smtClean="0"/>
              <a:t> </a:t>
            </a:r>
            <a:r>
              <a:rPr lang="en-US" sz="2000" b="1" dirty="0" smtClean="0"/>
              <a:t>Assembly and Interference Issues – </a:t>
            </a:r>
            <a:r>
              <a:rPr lang="en-US" sz="2000" b="1" dirty="0" smtClean="0">
                <a:solidFill>
                  <a:srgbClr val="FF0000"/>
                </a:solidFill>
              </a:rPr>
              <a:t>Detailed 3-D models that combine the suppliers’ magnet designs with girders, supports and chambers should </a:t>
            </a:r>
            <a:r>
              <a:rPr lang="en-US" sz="2000" b="1" dirty="0" smtClean="0"/>
              <a:t>kept up to date, to avoid costly assembly and interference issues. Magnet designs should address magnet splitting (to install vacuum chambers) and reassembly. </a:t>
            </a:r>
          </a:p>
          <a:p>
            <a:endParaRPr lang="en-US" sz="2000" b="1" dirty="0" smtClean="0"/>
          </a:p>
          <a:p>
            <a:r>
              <a:rPr lang="en-US" sz="2000" dirty="0" smtClean="0"/>
              <a:t> </a:t>
            </a:r>
            <a:r>
              <a:rPr lang="en-US" sz="2000" b="1" dirty="0" smtClean="0"/>
              <a:t>Magnet Alignment – The </a:t>
            </a:r>
            <a:r>
              <a:rPr lang="en-US" sz="2000" b="1" dirty="0" smtClean="0">
                <a:solidFill>
                  <a:srgbClr val="FF0000"/>
                </a:solidFill>
              </a:rPr>
              <a:t>magnets should be properly </a:t>
            </a:r>
            <a:r>
              <a:rPr lang="en-US" sz="2000" b="1" dirty="0" err="1" smtClean="0">
                <a:solidFill>
                  <a:srgbClr val="FF0000"/>
                </a:solidFill>
              </a:rPr>
              <a:t>fiducialized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/>
              <a:t>using modern alignment techniques to meet the specified requirements.</a:t>
            </a:r>
          </a:p>
          <a:p>
            <a:endParaRPr lang="en-US" sz="2000" b="1" dirty="0" smtClean="0"/>
          </a:p>
          <a:p>
            <a:r>
              <a:rPr lang="en-US" sz="2000" dirty="0" smtClean="0"/>
              <a:t> </a:t>
            </a:r>
            <a:r>
              <a:rPr lang="en-US" sz="2000" b="1" dirty="0" smtClean="0"/>
              <a:t>Transportation Issues – Suppliers’ </a:t>
            </a:r>
            <a:r>
              <a:rPr lang="en-US" sz="2000" b="1" dirty="0" smtClean="0">
                <a:solidFill>
                  <a:srgbClr val="FF0000"/>
                </a:solidFill>
              </a:rPr>
              <a:t>designs of the shipping crates, shock and temperature sensors, and shipping methods, should be evaluated and approved</a:t>
            </a:r>
            <a:r>
              <a:rPr lang="en-US" sz="2000" b="1" dirty="0" smtClean="0"/>
              <a:t>. The supplier should prepare a pre-shipment checklist for approval.</a:t>
            </a:r>
          </a:p>
          <a:p>
            <a:endParaRPr lang="en-US" sz="2000" b="1" dirty="0" smtClean="0"/>
          </a:p>
          <a:p>
            <a:r>
              <a:rPr lang="en-US" sz="2000" dirty="0" smtClean="0"/>
              <a:t> </a:t>
            </a:r>
            <a:r>
              <a:rPr lang="en-US" sz="2000" b="1" dirty="0" smtClean="0"/>
              <a:t>Spare Magnets – </a:t>
            </a:r>
            <a:r>
              <a:rPr lang="en-US" sz="2000" b="1" dirty="0" smtClean="0">
                <a:solidFill>
                  <a:srgbClr val="FF0000"/>
                </a:solidFill>
              </a:rPr>
              <a:t>should be included in the initial contracts </a:t>
            </a:r>
            <a:r>
              <a:rPr lang="en-US" sz="2000" b="1" dirty="0" smtClean="0"/>
              <a:t>to avoid unexpected delays during the final period of assembly (and commissioning). </a:t>
            </a:r>
          </a:p>
          <a:p>
            <a:endParaRPr lang="en-US" sz="2000" b="1" dirty="0" smtClean="0"/>
          </a:p>
          <a:p>
            <a:r>
              <a:rPr lang="en-US" sz="2000" dirty="0" smtClean="0"/>
              <a:t> </a:t>
            </a:r>
            <a:r>
              <a:rPr lang="en-US" sz="2000" b="1" dirty="0" smtClean="0"/>
              <a:t>Magnet Database and Travelers – An </a:t>
            </a:r>
            <a:r>
              <a:rPr lang="en-US" sz="2000" b="1" dirty="0" smtClean="0">
                <a:solidFill>
                  <a:srgbClr val="FF0000"/>
                </a:solidFill>
              </a:rPr>
              <a:t>online database should be available </a:t>
            </a:r>
            <a:r>
              <a:rPr lang="en-US" sz="2000" b="1" dirty="0" smtClean="0"/>
              <a:t>to store the documents, datasets, and travelers generated during procurement.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AC26-EDCC-4102-97B3-A82E8957E0FC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Taylor,  Beams and Magnets Workshop Darmstadt, December 2013</a:t>
            </a:r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Bibliography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609600"/>
            <a:ext cx="8991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Lawrence, E.O. and Livingston, M.S. The production of high-speed protons without the use of high voltages, Phys. Rev. </a:t>
            </a:r>
            <a:r>
              <a:rPr lang="en-US" b="1" dirty="0" smtClean="0"/>
              <a:t>40</a:t>
            </a:r>
            <a:r>
              <a:rPr lang="en-US" dirty="0" smtClean="0"/>
              <a:t>, 1932</a:t>
            </a:r>
          </a:p>
          <a:p>
            <a:r>
              <a:rPr lang="en-US" dirty="0" err="1" smtClean="0"/>
              <a:t>Kerst</a:t>
            </a:r>
            <a:r>
              <a:rPr lang="en-US" dirty="0" smtClean="0"/>
              <a:t>, D.W. and </a:t>
            </a:r>
            <a:r>
              <a:rPr lang="en-US" dirty="0" err="1" smtClean="0"/>
              <a:t>Serber</a:t>
            </a:r>
            <a:r>
              <a:rPr lang="en-US" dirty="0" smtClean="0"/>
              <a:t>, R. Electronic orbits in the induction accelerator, Phys. Rev. </a:t>
            </a:r>
            <a:r>
              <a:rPr lang="en-US" b="1" dirty="0" smtClean="0"/>
              <a:t>60</a:t>
            </a:r>
            <a:r>
              <a:rPr lang="en-US" dirty="0" smtClean="0"/>
              <a:t>, 1941</a:t>
            </a:r>
          </a:p>
          <a:p>
            <a:r>
              <a:rPr lang="en-US" dirty="0" smtClean="0"/>
              <a:t>Livingston, M.S. Particle accelerators: a brief history, Cambridge: Harvard Univ. Press, 1969</a:t>
            </a:r>
          </a:p>
          <a:p>
            <a:r>
              <a:rPr lang="en-US" dirty="0" err="1" smtClean="0"/>
              <a:t>Halbach</a:t>
            </a:r>
            <a:r>
              <a:rPr lang="en-US" dirty="0" smtClean="0"/>
              <a:t>, K. A Program for inversion of system analysis and its application to the design of magnets,  Proc. Int. Conf. on Magnet Technology (MT2), The Rutherford Laboratory, 1967</a:t>
            </a:r>
          </a:p>
          <a:p>
            <a:r>
              <a:rPr lang="en-US" dirty="0" smtClean="0"/>
              <a:t>Winslow, A.A. Numerical solution of the quasi-linear Poisson equation in a non-uniform triangular mesh, Journal of computational physics </a:t>
            </a:r>
            <a:r>
              <a:rPr lang="en-US" b="1" dirty="0" smtClean="0"/>
              <a:t>1</a:t>
            </a:r>
            <a:r>
              <a:rPr lang="en-US" dirty="0" smtClean="0"/>
              <a:t>, 1971</a:t>
            </a:r>
          </a:p>
          <a:p>
            <a:r>
              <a:rPr lang="en-US" dirty="0" err="1" smtClean="0"/>
              <a:t>Halbach</a:t>
            </a:r>
            <a:r>
              <a:rPr lang="en-US" dirty="0" smtClean="0"/>
              <a:t>, K., </a:t>
            </a:r>
            <a:r>
              <a:rPr lang="en-US" dirty="0" err="1" smtClean="0"/>
              <a:t>Holsinger</a:t>
            </a:r>
            <a:r>
              <a:rPr lang="en-US" dirty="0" smtClean="0"/>
              <a:t>, R. Poisson user manual, Tech. Report, LBL, Berkeley, 1972</a:t>
            </a:r>
          </a:p>
          <a:p>
            <a:r>
              <a:rPr lang="en-US" dirty="0" err="1" smtClean="0"/>
              <a:t>Halbach</a:t>
            </a:r>
            <a:r>
              <a:rPr lang="en-US" dirty="0" smtClean="0"/>
              <a:t>, K. Design of permanent multipole magnets with oriented rare earth cobalt material </a:t>
            </a:r>
            <a:r>
              <a:rPr lang="en-US" dirty="0" err="1" smtClean="0"/>
              <a:t>Nucl</a:t>
            </a:r>
            <a:r>
              <a:rPr lang="en-US" dirty="0" smtClean="0"/>
              <a:t>. Instr. </a:t>
            </a:r>
            <a:r>
              <a:rPr lang="en-US" dirty="0"/>
              <a:t>a</a:t>
            </a:r>
            <a:r>
              <a:rPr lang="en-US" dirty="0" smtClean="0"/>
              <a:t>nd Meth. </a:t>
            </a:r>
            <a:r>
              <a:rPr lang="en-US" b="1" dirty="0" smtClean="0"/>
              <a:t>169</a:t>
            </a:r>
            <a:r>
              <a:rPr lang="en-US" dirty="0" smtClean="0"/>
              <a:t>, 1980 </a:t>
            </a:r>
          </a:p>
          <a:p>
            <a:r>
              <a:rPr lang="en-US" dirty="0"/>
              <a:t>Wilson, M.N., Superconducting Magnets, Oxford Science Publications, 1983 </a:t>
            </a:r>
            <a:endParaRPr lang="en-US" dirty="0" smtClean="0"/>
          </a:p>
          <a:p>
            <a:r>
              <a:rPr lang="en-US" dirty="0" smtClean="0"/>
              <a:t>Taylor, T.M. Technological aspects of the LEP low beta insertions, IEEE Tr. </a:t>
            </a:r>
            <a:r>
              <a:rPr lang="en-US" dirty="0" err="1" smtClean="0"/>
              <a:t>Nucl</a:t>
            </a:r>
            <a:r>
              <a:rPr lang="en-US" dirty="0" smtClean="0"/>
              <a:t>. Sci</a:t>
            </a:r>
            <a:r>
              <a:rPr lang="en-US" dirty="0"/>
              <a:t>.</a:t>
            </a:r>
            <a:r>
              <a:rPr lang="en-US" dirty="0" smtClean="0"/>
              <a:t> </a:t>
            </a:r>
            <a:r>
              <a:rPr lang="en-US" b="1" dirty="0" smtClean="0"/>
              <a:t>NS-32</a:t>
            </a:r>
            <a:r>
              <a:rPr lang="en-US" dirty="0" smtClean="0"/>
              <a:t>, 1985 </a:t>
            </a:r>
          </a:p>
          <a:p>
            <a:r>
              <a:rPr lang="en-US" dirty="0" err="1" smtClean="0"/>
              <a:t>Binns</a:t>
            </a:r>
            <a:r>
              <a:rPr lang="en-US" dirty="0" smtClean="0"/>
              <a:t>, K.J., </a:t>
            </a:r>
            <a:r>
              <a:rPr lang="en-US" dirty="0" err="1" smtClean="0"/>
              <a:t>Lawrenson</a:t>
            </a:r>
            <a:r>
              <a:rPr lang="en-US" dirty="0" smtClean="0"/>
              <a:t>, P.J., Trowbridge, C.W., The analytical and numerical solution of electric and magnetic fields, John Wiley &amp; Sons, 1992</a:t>
            </a:r>
          </a:p>
          <a:p>
            <a:r>
              <a:rPr lang="en-US" dirty="0" smtClean="0"/>
              <a:t>Mess, K.H., </a:t>
            </a:r>
            <a:r>
              <a:rPr lang="en-US" dirty="0" err="1" smtClean="0"/>
              <a:t>Schmüser</a:t>
            </a:r>
            <a:r>
              <a:rPr lang="en-US" dirty="0" smtClean="0"/>
              <a:t>, P., Wolff S. Superconducting Accelerator Magnets, World Scientific, 1996</a:t>
            </a:r>
          </a:p>
          <a:p>
            <a:r>
              <a:rPr lang="en-US" dirty="0" smtClean="0"/>
              <a:t>Wilson, E.J.N. Introduction to Particle Accelerators, 1996-1997</a:t>
            </a:r>
          </a:p>
          <a:p>
            <a:r>
              <a:rPr lang="en-US" dirty="0" err="1" smtClean="0"/>
              <a:t>Russenschuck</a:t>
            </a:r>
            <a:r>
              <a:rPr lang="en-US" dirty="0" smtClean="0"/>
              <a:t>, S. ROXIE: Routine for the Optimization of magnet X-sections, Inverse field calculation and coil End design, </a:t>
            </a:r>
            <a:r>
              <a:rPr lang="en-US" dirty="0" err="1" smtClean="0"/>
              <a:t>Proc.ROXIE</a:t>
            </a:r>
            <a:r>
              <a:rPr lang="en-US" dirty="0" smtClean="0"/>
              <a:t> users meeting, CERN 99-01, ISBN 92-9083-140-5.</a:t>
            </a:r>
          </a:p>
          <a:p>
            <a:r>
              <a:rPr lang="en-US" dirty="0" smtClean="0"/>
              <a:t>The LHC study group, The Large Hadron Collider, Conceptual Design, CERN/AC/95-05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AC26-EDCC-4102-97B3-A82E8957E0FC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Taylor,  Beams and Magnets Workshop Darmstadt, December 2013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Examples of early accelerator magnets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295400"/>
            <a:ext cx="6246202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14400" y="2209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Betatron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48122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Cyclotron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4017877"/>
            <a:ext cx="3180623" cy="2230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72075" y="4278604"/>
            <a:ext cx="3590925" cy="1664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AC26-EDCC-4102-97B3-A82E8957E0F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Taylor,  Beams and Magnets Workshop Darmstadt, December 2013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Impact </a:t>
            </a:r>
            <a:r>
              <a:rPr lang="en-US" dirty="0" smtClean="0"/>
              <a:t>of </a:t>
            </a:r>
            <a:r>
              <a:rPr lang="en-US" dirty="0" smtClean="0"/>
              <a:t>other technologies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676400"/>
            <a:ext cx="8686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cyclotron required </a:t>
            </a:r>
            <a:r>
              <a:rPr lang="en-US" sz="2000" b="1" dirty="0" smtClean="0">
                <a:solidFill>
                  <a:srgbClr val="7030A0"/>
                </a:solidFill>
              </a:rPr>
              <a:t>high </a:t>
            </a:r>
            <a:r>
              <a:rPr lang="en-US" sz="2000" b="1" dirty="0">
                <a:solidFill>
                  <a:srgbClr val="7030A0"/>
                </a:solidFill>
              </a:rPr>
              <a:t>frequency RF power</a:t>
            </a:r>
          </a:p>
          <a:p>
            <a:endParaRPr lang="en-US" sz="2000" dirty="0" smtClean="0"/>
          </a:p>
          <a:p>
            <a:r>
              <a:rPr lang="en-US" sz="2000" dirty="0" smtClean="0"/>
              <a:t>Thanks to the progress with </a:t>
            </a:r>
            <a:r>
              <a:rPr lang="en-US" sz="2000" b="1" dirty="0" smtClean="0">
                <a:solidFill>
                  <a:srgbClr val="FF0000"/>
                </a:solidFill>
              </a:rPr>
              <a:t>thermionic tubes,</a:t>
            </a:r>
            <a:r>
              <a:rPr lang="en-US" sz="2000" dirty="0" smtClean="0"/>
              <a:t> </a:t>
            </a:r>
            <a:r>
              <a:rPr lang="en-US" sz="2000" b="1" dirty="0">
                <a:solidFill>
                  <a:srgbClr val="7030A0"/>
                </a:solidFill>
              </a:rPr>
              <a:t>high frequency RF </a:t>
            </a:r>
            <a:r>
              <a:rPr lang="en-US" sz="2000" b="1" dirty="0" smtClean="0">
                <a:solidFill>
                  <a:srgbClr val="7030A0"/>
                </a:solidFill>
              </a:rPr>
              <a:t>power </a:t>
            </a:r>
            <a:r>
              <a:rPr lang="en-US" sz="2000" dirty="0" smtClean="0"/>
              <a:t>had became available around the same time</a:t>
            </a:r>
          </a:p>
          <a:p>
            <a:endParaRPr lang="en-US" sz="2000" dirty="0" smtClean="0"/>
          </a:p>
          <a:p>
            <a:r>
              <a:rPr lang="en-US" sz="2000" dirty="0" smtClean="0"/>
              <a:t>This progress accelerated with the invention of the </a:t>
            </a:r>
            <a:r>
              <a:rPr lang="en-US" sz="2000" b="1" dirty="0" smtClean="0">
                <a:solidFill>
                  <a:srgbClr val="7030A0"/>
                </a:solidFill>
              </a:rPr>
              <a:t>klystron</a:t>
            </a:r>
            <a:r>
              <a:rPr lang="en-US" sz="2000" dirty="0" smtClean="0"/>
              <a:t> (</a:t>
            </a:r>
            <a:r>
              <a:rPr lang="en-US" sz="2000" b="1" dirty="0" smtClean="0"/>
              <a:t>Varian</a:t>
            </a:r>
            <a:r>
              <a:rPr lang="en-US" sz="2000" dirty="0" smtClean="0"/>
              <a:t>, 1937)</a:t>
            </a:r>
          </a:p>
          <a:p>
            <a:endParaRPr lang="en-US" sz="2000" dirty="0" smtClean="0"/>
          </a:p>
          <a:p>
            <a:r>
              <a:rPr lang="en-US" sz="2000" dirty="0" smtClean="0"/>
              <a:t>Note: the invention of the cyclotron could also have been partially inspired by that of another microwave device, the </a:t>
            </a:r>
            <a:r>
              <a:rPr lang="en-US" sz="2000" b="1" dirty="0" smtClean="0">
                <a:solidFill>
                  <a:srgbClr val="7030A0"/>
                </a:solidFill>
              </a:rPr>
              <a:t>magnetron</a:t>
            </a:r>
            <a:r>
              <a:rPr lang="en-US" sz="2000" dirty="0" smtClean="0"/>
              <a:t> (</a:t>
            </a:r>
            <a:r>
              <a:rPr lang="en-US" sz="2000" b="1" dirty="0" smtClean="0"/>
              <a:t>Hull</a:t>
            </a:r>
            <a:r>
              <a:rPr lang="en-US" sz="2000" dirty="0" smtClean="0"/>
              <a:t>, 1926; </a:t>
            </a:r>
            <a:r>
              <a:rPr lang="en-US" sz="2000" b="1" dirty="0" smtClean="0"/>
              <a:t>Okabe</a:t>
            </a:r>
            <a:r>
              <a:rPr lang="en-US" sz="2000" dirty="0" smtClean="0"/>
              <a:t>, 1929), and which was itself the object of intensive development (</a:t>
            </a:r>
            <a:r>
              <a:rPr lang="en-US" sz="2000" b="1" dirty="0" smtClean="0"/>
              <a:t>GEC, etc.</a:t>
            </a:r>
            <a:r>
              <a:rPr lang="en-US" sz="2000" dirty="0" smtClean="0"/>
              <a:t>) </a:t>
            </a:r>
            <a:r>
              <a:rPr lang="en-US" sz="2000" dirty="0" smtClean="0"/>
              <a:t>in the early 1940s</a:t>
            </a:r>
          </a:p>
          <a:p>
            <a:endParaRPr lang="en-US" sz="2000" dirty="0" smtClean="0"/>
          </a:p>
          <a:p>
            <a:r>
              <a:rPr lang="en-US" sz="2000" dirty="0" smtClean="0"/>
              <a:t>(The </a:t>
            </a:r>
            <a:r>
              <a:rPr lang="en-US" sz="2000" dirty="0" smtClean="0">
                <a:solidFill>
                  <a:srgbClr val="7030A0"/>
                </a:solidFill>
              </a:rPr>
              <a:t>multi-cavity </a:t>
            </a:r>
            <a:r>
              <a:rPr lang="en-US" sz="2000" b="1" dirty="0" smtClean="0">
                <a:solidFill>
                  <a:srgbClr val="7030A0"/>
                </a:solidFill>
              </a:rPr>
              <a:t>magnetron</a:t>
            </a:r>
            <a:r>
              <a:rPr lang="en-US" sz="2000" dirty="0" smtClean="0"/>
              <a:t> was instrumental in the advance of airborne radar</a:t>
            </a:r>
            <a:r>
              <a:rPr lang="en-US" sz="2000" dirty="0" smtClean="0"/>
              <a:t>)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b="1" i="1" dirty="0" smtClean="0"/>
              <a:t>	</a:t>
            </a:r>
            <a:r>
              <a:rPr lang="en-US" sz="2000" b="1" i="1" dirty="0" smtClean="0">
                <a:solidFill>
                  <a:srgbClr val="FF0000"/>
                </a:solidFill>
              </a:rPr>
              <a:t>We note that it </a:t>
            </a:r>
            <a:r>
              <a:rPr lang="en-US" sz="2000" b="1" i="1" dirty="0" smtClean="0">
                <a:solidFill>
                  <a:srgbClr val="FF0000"/>
                </a:solidFill>
              </a:rPr>
              <a:t>can be</a:t>
            </a:r>
            <a:r>
              <a:rPr lang="en-US" sz="2000" b="1" i="1" dirty="0" smtClean="0">
                <a:solidFill>
                  <a:srgbClr val="FF0000"/>
                </a:solidFill>
              </a:rPr>
              <a:t> </a:t>
            </a:r>
            <a:r>
              <a:rPr lang="en-US" sz="2000" b="1" i="1" dirty="0" smtClean="0">
                <a:solidFill>
                  <a:srgbClr val="FF0000"/>
                </a:solidFill>
              </a:rPr>
              <a:t>useful to keep an eye on parallel developments…!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AC26-EDCC-4102-97B3-A82E8957E0F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Taylor,  Beams and Magnets Workshop Darmstadt, December 2013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 for double focusing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Concept of </a:t>
            </a:r>
            <a:r>
              <a:rPr lang="en-US" sz="2000" b="1" dirty="0" smtClean="0"/>
              <a:t>field index </a:t>
            </a:r>
            <a:r>
              <a:rPr lang="en-US" sz="2000" dirty="0" smtClean="0"/>
              <a:t>n, defined by</a:t>
            </a:r>
          </a:p>
          <a:p>
            <a:pPr marL="0" indent="0" algn="ctr">
              <a:buNone/>
            </a:pPr>
            <a:r>
              <a:rPr lang="en-US" sz="2000" b="1" i="1" dirty="0" smtClean="0"/>
              <a:t>B </a:t>
            </a:r>
            <a:r>
              <a:rPr lang="en-US" sz="2000" b="1" i="1" dirty="0"/>
              <a:t>= B</a:t>
            </a:r>
            <a:r>
              <a:rPr lang="en-US" sz="2000" b="1" i="1" baseline="-25000" dirty="0"/>
              <a:t>1</a:t>
            </a:r>
            <a:r>
              <a:rPr lang="en-US" sz="2000" b="1" i="1" dirty="0"/>
              <a:t>(r</a:t>
            </a:r>
            <a:r>
              <a:rPr lang="en-US" sz="2000" b="1" i="1" baseline="-25000" dirty="0"/>
              <a:t>1</a:t>
            </a:r>
            <a:r>
              <a:rPr lang="en-US" sz="2000" b="1" i="1" dirty="0"/>
              <a:t>/r)</a:t>
            </a:r>
            <a:r>
              <a:rPr lang="en-US" sz="2000" b="1" baseline="30000" dirty="0"/>
              <a:t>n</a:t>
            </a:r>
          </a:p>
          <a:p>
            <a:pPr marL="0" indent="0">
              <a:buNone/>
            </a:pPr>
            <a:r>
              <a:rPr lang="en-US" sz="2000" dirty="0" smtClean="0"/>
              <a:t>where </a:t>
            </a:r>
            <a:r>
              <a:rPr lang="en-US" sz="2000" b="1" i="1" dirty="0"/>
              <a:t>B</a:t>
            </a:r>
            <a:r>
              <a:rPr lang="en-US" sz="2000" b="1" i="1" baseline="-25000" dirty="0"/>
              <a:t>1</a:t>
            </a:r>
            <a:r>
              <a:rPr lang="en-US" sz="2000" dirty="0"/>
              <a:t> is field at </a:t>
            </a:r>
            <a:r>
              <a:rPr lang="en-US" sz="2000" dirty="0" smtClean="0"/>
              <a:t>reference </a:t>
            </a:r>
            <a:r>
              <a:rPr lang="en-US" sz="2000" dirty="0"/>
              <a:t>radius </a:t>
            </a:r>
            <a:r>
              <a:rPr lang="en-US" sz="2000" b="1" i="1" dirty="0"/>
              <a:t>r</a:t>
            </a:r>
            <a:r>
              <a:rPr lang="en-US" sz="2000" b="1" i="1" baseline="-25000" dirty="0"/>
              <a:t>1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For focusing in H-plane: 	n ≤ 1</a:t>
            </a:r>
          </a:p>
          <a:p>
            <a:pPr marL="0" indent="0">
              <a:buNone/>
            </a:pPr>
            <a:r>
              <a:rPr lang="en-US" sz="2000" dirty="0" smtClean="0"/>
              <a:t>For focusing in V-plane:	n &gt; 0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i="1" dirty="0"/>
              <a:t>Whence condition for double  focusing   </a:t>
            </a:r>
            <a:endParaRPr lang="en-US" sz="2000" i="1" dirty="0" smtClean="0"/>
          </a:p>
          <a:p>
            <a:pPr marL="0" indent="0" algn="ctr">
              <a:buNone/>
            </a:pPr>
            <a:r>
              <a:rPr lang="en-US" sz="2000" b="1" i="1" dirty="0" smtClean="0"/>
              <a:t> 0 </a:t>
            </a:r>
            <a:r>
              <a:rPr lang="en-US" sz="2000" b="1" i="1" dirty="0"/>
              <a:t>&lt; n &lt; </a:t>
            </a:r>
            <a:r>
              <a:rPr lang="en-US" sz="2000" b="1" i="1" dirty="0" smtClean="0"/>
              <a:t>1      </a:t>
            </a:r>
          </a:p>
          <a:p>
            <a:pPr marL="0" indent="0">
              <a:buNone/>
            </a:pPr>
            <a:r>
              <a:rPr lang="en-US" sz="2000" i="1" dirty="0"/>
              <a:t>	</a:t>
            </a:r>
            <a:r>
              <a:rPr lang="en-US" sz="2000" i="1" dirty="0" smtClean="0"/>
              <a:t> </a:t>
            </a:r>
            <a:r>
              <a:rPr lang="en-US" sz="2000" dirty="0"/>
              <a:t>(</a:t>
            </a:r>
            <a:r>
              <a:rPr lang="en-US" sz="2000" b="1" dirty="0" err="1"/>
              <a:t>Kerst</a:t>
            </a:r>
            <a:r>
              <a:rPr lang="en-US" sz="2000" b="1" dirty="0"/>
              <a:t> </a:t>
            </a:r>
            <a:r>
              <a:rPr lang="en-US" sz="2000" dirty="0"/>
              <a:t>and</a:t>
            </a:r>
            <a:r>
              <a:rPr lang="en-US" sz="2000" b="1" dirty="0"/>
              <a:t> </a:t>
            </a:r>
            <a:r>
              <a:rPr lang="en-US" sz="2000" b="1" dirty="0" err="1"/>
              <a:t>Serber</a:t>
            </a:r>
            <a:r>
              <a:rPr lang="en-US" sz="2000" dirty="0"/>
              <a:t>, 1941) 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Typically </a:t>
            </a:r>
            <a:r>
              <a:rPr lang="en-US" sz="2000" b="1" dirty="0" smtClean="0"/>
              <a:t>n</a:t>
            </a:r>
            <a:r>
              <a:rPr lang="en-US" sz="2000" dirty="0" smtClean="0"/>
              <a:t> chosen between 0.2 and 0.3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Taylor,  Beams and Magnets Workshop Darmstadt, December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AC26-EDCC-4102-97B3-A82E8957E0F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2" descr="http://www.physics.buffalo.edu/phy514/w06/img/rossbach-fig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953827"/>
            <a:ext cx="4267200" cy="22371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5678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Thomas focusing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066800"/>
            <a:ext cx="81534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For relativistic beams the classical cyclotron/</a:t>
            </a:r>
            <a:r>
              <a:rPr lang="en-US" sz="2000" dirty="0" err="1" smtClean="0"/>
              <a:t>betatron</a:t>
            </a:r>
            <a:r>
              <a:rPr lang="en-US" sz="2000" dirty="0" smtClean="0"/>
              <a:t> focusing is insufficient</a:t>
            </a:r>
          </a:p>
          <a:p>
            <a:endParaRPr lang="en-US" sz="2000" dirty="0" smtClean="0"/>
          </a:p>
          <a:p>
            <a:r>
              <a:rPr lang="en-US" sz="2000" dirty="0" smtClean="0"/>
              <a:t>Enter a new focusing concept of “hills and valleys”  in the field around the azimuth</a:t>
            </a:r>
          </a:p>
          <a:p>
            <a:endParaRPr lang="en-US" sz="2000" dirty="0" smtClean="0"/>
          </a:p>
          <a:p>
            <a:r>
              <a:rPr lang="en-US" sz="2000" dirty="0" smtClean="0"/>
              <a:t>The repeated edge focusing </a:t>
            </a:r>
          </a:p>
          <a:p>
            <a:r>
              <a:rPr lang="en-US" sz="2000" dirty="0" smtClean="0"/>
              <a:t>works like strong focusing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	This was further refined by curving </a:t>
            </a:r>
          </a:p>
          <a:p>
            <a:r>
              <a:rPr lang="en-US" sz="2000" dirty="0" smtClean="0"/>
              <a:t>	and tapering segments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 </a:t>
            </a:r>
            <a:r>
              <a:rPr lang="en-US" sz="2000" b="1" dirty="0" smtClean="0"/>
              <a:t>Magnets got much larger and much more complicated</a:t>
            </a:r>
            <a:endParaRPr lang="en-US" sz="2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2407693"/>
            <a:ext cx="2599459" cy="1707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4249" y="3962400"/>
            <a:ext cx="2177751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AC26-EDCC-4102-97B3-A82E8957E0F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Taylor,  Beams and Magnets Workshop Darmstadt, December 2013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3729</TotalTime>
  <Words>4505</Words>
  <Application>Microsoft Office PowerPoint</Application>
  <PresentationFormat>On-screen Show (4:3)</PresentationFormat>
  <Paragraphs>674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Office Theme</vt:lpstr>
      <vt:lpstr>Magnets in Accelerators: an Historical Overview</vt:lpstr>
      <vt:lpstr>PowerPoint Presentation</vt:lpstr>
      <vt:lpstr>Early history</vt:lpstr>
      <vt:lpstr>Escalation of size</vt:lpstr>
      <vt:lpstr>PowerPoint Presentation</vt:lpstr>
      <vt:lpstr>Examples of early accelerator magnets</vt:lpstr>
      <vt:lpstr>Impact of other technologies</vt:lpstr>
      <vt:lpstr>Condition for double focusing</vt:lpstr>
      <vt:lpstr>Thomas focusing</vt:lpstr>
      <vt:lpstr>PowerPoint Presentation</vt:lpstr>
      <vt:lpstr>PowerPoint Presentation</vt:lpstr>
      <vt:lpstr>PowerPoint Presentation</vt:lpstr>
      <vt:lpstr>Cyclotrons → synchrotrons</vt:lpstr>
      <vt:lpstr>Weak focusing magnets</vt:lpstr>
      <vt:lpstr>Strong focusing magnets  – combined function</vt:lpstr>
      <vt:lpstr>Strong focusing magnets  – combined function</vt:lpstr>
      <vt:lpstr>Strong focusing magnets  – separated function</vt:lpstr>
      <vt:lpstr>Field: flux density and field quality</vt:lpstr>
      <vt:lpstr>Computation</vt:lpstr>
      <vt:lpstr>Magnet types</vt:lpstr>
      <vt:lpstr>Conventional electro-magnets</vt:lpstr>
      <vt:lpstr>Permanent magnets</vt:lpstr>
      <vt:lpstr>Permanent dipole with iron pole/yoke</vt:lpstr>
      <vt:lpstr>PowerPoint Presentation</vt:lpstr>
      <vt:lpstr>Permanent magnets made from trapzoidal components</vt:lpstr>
      <vt:lpstr>Example of wiggler for FEL</vt:lpstr>
      <vt:lpstr>PowerPoint Presentation</vt:lpstr>
      <vt:lpstr>Variable field permanent magnets</vt:lpstr>
      <vt:lpstr>Superconductivity</vt:lpstr>
      <vt:lpstr>Superconductivity applied to accelerators</vt:lpstr>
      <vt:lpstr>Emergence of practical superconductivity</vt:lpstr>
      <vt:lpstr>PowerPoint Presentation</vt:lpstr>
      <vt:lpstr>PowerPoint Presentation</vt:lpstr>
      <vt:lpstr>Machine experiment interface</vt:lpstr>
      <vt:lpstr>Requirements of the experiments</vt:lpstr>
      <vt:lpstr>The beam/magnet interface</vt:lpstr>
      <vt:lpstr>Example of negotiation at LEP </vt:lpstr>
      <vt:lpstr>Layout of LEP low beta insertion</vt:lpstr>
      <vt:lpstr>PowerPoint Presentation</vt:lpstr>
      <vt:lpstr>Interface with the experiment at LEP</vt:lpstr>
      <vt:lpstr>PowerPoint Presentation</vt:lpstr>
      <vt:lpstr>LHC</vt:lpstr>
      <vt:lpstr>LHC consolidation and upgrade</vt:lpstr>
      <vt:lpstr>HTS magnets in accelerators</vt:lpstr>
      <vt:lpstr>HTS now and in the future</vt:lpstr>
      <vt:lpstr>A gripe about ‘coordination’</vt:lpstr>
      <vt:lpstr>Conclusion</vt:lpstr>
      <vt:lpstr>PowerPoint Presentation</vt:lpstr>
      <vt:lpstr>Commonsense magnet purchasing</vt:lpstr>
      <vt:lpstr>PowerPoint Presentation</vt:lpstr>
      <vt:lpstr>PowerPoint Presentation</vt:lpstr>
      <vt:lpstr>Bibliography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Magnets in Accelerators: an Historical Overview</dc:title>
  <dc:creator>Thomas Taylor</dc:creator>
  <cp:lastModifiedBy>user</cp:lastModifiedBy>
  <cp:revision>317</cp:revision>
  <dcterms:created xsi:type="dcterms:W3CDTF">2013-11-01T17:55:25Z</dcterms:created>
  <dcterms:modified xsi:type="dcterms:W3CDTF">2013-12-03T07:31:49Z</dcterms:modified>
</cp:coreProperties>
</file>