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9" r:id="rId4"/>
  </p:sldMasterIdLst>
  <p:notesMasterIdLst>
    <p:notesMasterId r:id="rId53"/>
  </p:notesMasterIdLst>
  <p:handoutMasterIdLst>
    <p:handoutMasterId r:id="rId54"/>
  </p:handoutMasterIdLst>
  <p:sldIdLst>
    <p:sldId id="577" r:id="rId5"/>
    <p:sldId id="709" r:id="rId6"/>
    <p:sldId id="601" r:id="rId7"/>
    <p:sldId id="647" r:id="rId8"/>
    <p:sldId id="648" r:id="rId9"/>
    <p:sldId id="705" r:id="rId10"/>
    <p:sldId id="649" r:id="rId11"/>
    <p:sldId id="650" r:id="rId12"/>
    <p:sldId id="654" r:id="rId13"/>
    <p:sldId id="671" r:id="rId14"/>
    <p:sldId id="706" r:id="rId15"/>
    <p:sldId id="698" r:id="rId16"/>
    <p:sldId id="697" r:id="rId17"/>
    <p:sldId id="701" r:id="rId18"/>
    <p:sldId id="699" r:id="rId19"/>
    <p:sldId id="700" r:id="rId20"/>
    <p:sldId id="651" r:id="rId21"/>
    <p:sldId id="653" r:id="rId22"/>
    <p:sldId id="675" r:id="rId23"/>
    <p:sldId id="676" r:id="rId24"/>
    <p:sldId id="678" r:id="rId25"/>
    <p:sldId id="677" r:id="rId26"/>
    <p:sldId id="681" r:id="rId27"/>
    <p:sldId id="685" r:id="rId28"/>
    <p:sldId id="667" r:id="rId29"/>
    <p:sldId id="704" r:id="rId30"/>
    <p:sldId id="682" r:id="rId31"/>
    <p:sldId id="684" r:id="rId32"/>
    <p:sldId id="668" r:id="rId33"/>
    <p:sldId id="658" r:id="rId34"/>
    <p:sldId id="710" r:id="rId35"/>
    <p:sldId id="657" r:id="rId36"/>
    <p:sldId id="660" r:id="rId37"/>
    <p:sldId id="662" r:id="rId38"/>
    <p:sldId id="661" r:id="rId39"/>
    <p:sldId id="663" r:id="rId40"/>
    <p:sldId id="707" r:id="rId41"/>
    <p:sldId id="708" r:id="rId42"/>
    <p:sldId id="656" r:id="rId43"/>
    <p:sldId id="686" r:id="rId44"/>
    <p:sldId id="687" r:id="rId45"/>
    <p:sldId id="689" r:id="rId46"/>
    <p:sldId id="692" r:id="rId47"/>
    <p:sldId id="711" r:id="rId48"/>
    <p:sldId id="712" r:id="rId49"/>
    <p:sldId id="694" r:id="rId50"/>
    <p:sldId id="713" r:id="rId51"/>
    <p:sldId id="645" r:id="rId52"/>
  </p:sldIdLst>
  <p:sldSz cx="9144000" cy="6858000" type="screen4x3"/>
  <p:notesSz cx="9312275" cy="70262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0021"/>
    <a:srgbClr val="FFFBEF"/>
    <a:srgbClr val="FEEFC6"/>
    <a:srgbClr val="FF00FF"/>
    <a:srgbClr val="607FCE"/>
    <a:srgbClr val="0094C8"/>
    <a:srgbClr val="FFF9E7"/>
    <a:srgbClr val="03BED7"/>
    <a:srgbClr val="10E0FC"/>
    <a:srgbClr val="FF5D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2" autoAdjust="0"/>
    <p:restoredTop sz="97561" autoAdjust="0"/>
  </p:normalViewPr>
  <p:slideViewPr>
    <p:cSldViewPr snapToGrid="0">
      <p:cViewPr>
        <p:scale>
          <a:sx n="60" d="100"/>
          <a:sy n="60" d="100"/>
        </p:scale>
        <p:origin x="-78"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13902"/>
    </p:cViewPr>
  </p:sorterViewPr>
  <p:notesViewPr>
    <p:cSldViewPr snapToGrid="0">
      <p:cViewPr varScale="1">
        <p:scale>
          <a:sx n="77" d="100"/>
          <a:sy n="77" d="100"/>
        </p:scale>
        <p:origin x="-3288" y="-102"/>
      </p:cViewPr>
      <p:guideLst>
        <p:guide orient="horz" pos="2213"/>
        <p:guide pos="293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4036163" cy="351555"/>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5274005" y="0"/>
            <a:ext cx="4036163" cy="351555"/>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6673522"/>
            <a:ext cx="4036163" cy="351555"/>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5274005" y="6673522"/>
            <a:ext cx="4036163" cy="351555"/>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xmlns="" val="375780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036163" cy="350354"/>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defTabSz="933531">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5274005" y="0"/>
            <a:ext cx="4036163" cy="350354"/>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defTabSz="933531">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2898775" y="527050"/>
            <a:ext cx="3514725" cy="26352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2072" y="3337962"/>
            <a:ext cx="7448134" cy="3160384"/>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6674722"/>
            <a:ext cx="4036163" cy="350354"/>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defTabSz="933531">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5274005" y="6674722"/>
            <a:ext cx="4036163" cy="350354"/>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defTabSz="933531">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xmlns="" val="25353175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project scope</a:t>
            </a:r>
          </a:p>
          <a:p>
            <a:r>
              <a:rPr lang="en-US" dirty="0" smtClean="0"/>
              <a:t>key milestones</a:t>
            </a:r>
          </a:p>
          <a:p>
            <a:r>
              <a:rPr lang="en-US" dirty="0" smtClean="0"/>
              <a:t>funding profile</a:t>
            </a:r>
          </a:p>
          <a:p>
            <a:r>
              <a:rPr lang="en-US" dirty="0" smtClean="0"/>
              <a:t>commissioning by LCLS operations</a:t>
            </a:r>
          </a:p>
          <a:p>
            <a:r>
              <a:rPr lang="en-US" dirty="0" smtClean="0"/>
              <a:t>path to CD-2</a:t>
            </a:r>
          </a:p>
          <a:p>
            <a:r>
              <a:rPr lang="en-US" dirty="0" smtClean="0"/>
              <a:t>priority of longer tunnel</a:t>
            </a:r>
          </a:p>
          <a:p>
            <a:r>
              <a:rPr lang="en-US" dirty="0" smtClean="0"/>
              <a:t>urgency of getting CF bids</a:t>
            </a:r>
          </a:p>
          <a:p>
            <a:r>
              <a:rPr lang="en-US" dirty="0" smtClean="0"/>
              <a:t>mention FAC</a:t>
            </a:r>
          </a:p>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B60B3-274A-444F-9CFE-EEA2FE0421A7}" type="slidenum">
              <a:rPr lang="en-US" altLang="zh-CN"/>
              <a:pPr/>
              <a:t>41</a:t>
            </a:fld>
            <a:endParaRPr lang="en-US" altLang="zh-CN"/>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241639" y="3337482"/>
            <a:ext cx="6829001" cy="3161824"/>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01">
    <p:spTree>
      <p:nvGrpSpPr>
        <p:cNvPr id="1" name=""/>
        <p:cNvGrpSpPr/>
        <p:nvPr/>
      </p:nvGrpSpPr>
      <p:grpSpPr>
        <a:xfrm>
          <a:off x="0" y="0"/>
          <a:ext cx="0" cy="0"/>
          <a:chOff x="0" y="0"/>
          <a:chExt cx="0" cy="0"/>
        </a:xfrm>
      </p:grpSpPr>
      <p:sp>
        <p:nvSpPr>
          <p:cNvPr id="16" name="Rectangle 15"/>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1800" y="0"/>
            <a:ext cx="9158400" cy="68688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6868434" y="6130925"/>
            <a:ext cx="2275566" cy="661133"/>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xmlns="" val="0"/>
              </a:ext>
            </a:extLst>
          </a:blip>
          <a:stretch>
            <a:fillRect/>
          </a:stretch>
        </p:blipFill>
        <p:spPr>
          <a:xfrm>
            <a:off x="0" y="0"/>
            <a:ext cx="9144000" cy="5833872"/>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xmlns="" val="0"/>
              </a:ext>
            </a:extLst>
          </a:blip>
          <a:stretch>
            <a:fillRect/>
          </a:stretch>
        </p:blipFill>
        <p:spPr>
          <a:xfrm>
            <a:off x="0" y="613092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pic>
        <p:nvPicPr>
          <p:cNvPr id="10" name="Picture 2" descr="C:\Documents and Settings\mcdunn\Desktop\banner-lcls-ii_wd500.jpg"/>
          <p:cNvPicPr>
            <a:picLocks noChangeAspect="1" noChangeArrowheads="1"/>
          </p:cNvPicPr>
          <p:nvPr userDrawn="1"/>
        </p:nvPicPr>
        <p:blipFill>
          <a:blip r:embed="rId6" cstate="screen"/>
          <a:srcRect/>
          <a:stretch>
            <a:fillRect/>
          </a:stretch>
        </p:blipFill>
        <p:spPr bwMode="auto">
          <a:xfrm>
            <a:off x="577850" y="544513"/>
            <a:ext cx="4251325" cy="884276"/>
          </a:xfrm>
          <a:prstGeom prst="rect">
            <a:avLst/>
          </a:prstGeom>
          <a:noFill/>
          <a:ln w="9525">
            <a:noFill/>
            <a:miter lim="800000"/>
            <a:headEnd/>
            <a:tailEnd/>
          </a:ln>
        </p:spPr>
      </p:pic>
      <p:pic>
        <p:nvPicPr>
          <p:cNvPr id="12" name="Picture 3" descr="LBNL_Alt_Logo_StackBelow"/>
          <p:cNvPicPr>
            <a:picLocks noChangeAspect="1" noChangeArrowheads="1"/>
          </p:cNvPicPr>
          <p:nvPr userDrawn="1"/>
        </p:nvPicPr>
        <p:blipFill>
          <a:blip r:embed="rId7" cstate="screen"/>
          <a:srcRect/>
          <a:stretch>
            <a:fillRect/>
          </a:stretch>
        </p:blipFill>
        <p:spPr bwMode="auto">
          <a:xfrm>
            <a:off x="5983288" y="6130925"/>
            <a:ext cx="724003" cy="727075"/>
          </a:xfrm>
          <a:prstGeom prst="rect">
            <a:avLst/>
          </a:prstGeom>
          <a:noFill/>
          <a:ln w="9525">
            <a:noFill/>
            <a:miter lim="800000"/>
            <a:headEnd/>
            <a:tailEnd/>
          </a:ln>
        </p:spPr>
      </p:pic>
    </p:spTree>
    <p:extLst>
      <p:ext uri="{BB962C8B-B14F-4D97-AF65-F5344CB8AC3E}">
        <p14:creationId xmlns:p14="http://schemas.microsoft.com/office/powerpoint/2010/main" xmlns=""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5" name="Footer Placeholder 4"/>
          <p:cNvSpPr>
            <a:spLocks noGrp="1"/>
          </p:cNvSpPr>
          <p:nvPr>
            <p:ph type="ftr" sz="quarter" idx="11"/>
          </p:nvPr>
        </p:nvSpPr>
        <p:spPr>
          <a:xfrm>
            <a:off x="368300" y="6400800"/>
            <a:ext cx="5626100" cy="457200"/>
          </a:xfrm>
          <a:prstGeom prst="rect">
            <a:avLst/>
          </a:prstGeom>
        </p:spPr>
        <p:txBody>
          <a:bodyPr/>
          <a:lstStyle>
            <a:lvl1pPr>
              <a:defRPr sz="1400"/>
            </a:lvl1pPr>
          </a:lstStyle>
          <a:p>
            <a:r>
              <a:rPr lang="en-US" smtClean="0"/>
              <a:t>Spencer ATF2 Magnets, 1st XBEAM-XRING Workshop</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sz="1200"/>
            </a:lvl1pPr>
          </a:lstStyle>
          <a:p>
            <a:fld id="{12991383-9CF4-4F25-8E6C-29B73315B8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938338" y="6356350"/>
            <a:ext cx="1062037" cy="365125"/>
          </a:xfrm>
          <a:prstGeom prst="rect">
            <a:avLst/>
          </a:prstGeom>
        </p:spPr>
        <p:txBody>
          <a:bodyPr/>
          <a:lstStyle>
            <a:lvl1pPr>
              <a:defRPr/>
            </a:lvl1pPr>
          </a:lstStyle>
          <a:p>
            <a:pPr>
              <a:defRPr/>
            </a:pPr>
            <a:fld id="{3145E5E7-E5AE-440D-90BE-845DCCD02A0E}" type="datetime1">
              <a:rPr lang="fr-FR"/>
              <a:pPr>
                <a:defRPr/>
              </a:pPr>
              <a:t>04/12/2013</a:t>
            </a:fld>
            <a:endParaRPr lang="fr-FR"/>
          </a:p>
        </p:txBody>
      </p:sp>
      <p:sp>
        <p:nvSpPr>
          <p:cNvPr id="5" name="Espace réservé du pied de page 4"/>
          <p:cNvSpPr>
            <a:spLocks noGrp="1"/>
          </p:cNvSpPr>
          <p:nvPr>
            <p:ph type="ftr" sz="quarter" idx="11"/>
          </p:nvPr>
        </p:nvSpPr>
        <p:spPr>
          <a:xfrm>
            <a:off x="3357563" y="6356350"/>
            <a:ext cx="2895600" cy="365125"/>
          </a:xfrm>
          <a:prstGeom prst="rect">
            <a:avLst/>
          </a:prstGeom>
        </p:spPr>
        <p:txBody>
          <a:bodyPr/>
          <a:lstStyle>
            <a:lvl1pPr>
              <a:defRPr/>
            </a:lvl1pPr>
          </a:lstStyle>
          <a:p>
            <a:pPr>
              <a:defRPr/>
            </a:pPr>
            <a:r>
              <a:rPr lang="en-US"/>
              <a:t>2013-11-13 LCWS TOKYO QD0 Stabilization</a:t>
            </a:r>
          </a:p>
        </p:txBody>
      </p:sp>
      <p:sp>
        <p:nvSpPr>
          <p:cNvPr id="6" name="Espace réservé du numéro de diapositive 5"/>
          <p:cNvSpPr>
            <a:spLocks noGrp="1"/>
          </p:cNvSpPr>
          <p:nvPr>
            <p:ph type="sldNum" sz="quarter" idx="12"/>
          </p:nvPr>
        </p:nvSpPr>
        <p:spPr/>
        <p:txBody>
          <a:bodyPr/>
          <a:lstStyle>
            <a:lvl1pPr>
              <a:defRPr/>
            </a:lvl1pPr>
          </a:lstStyle>
          <a:p>
            <a:pPr>
              <a:defRPr/>
            </a:pPr>
            <a:fld id="{12CDCB79-AC67-4E33-AC98-FB96FDD179D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6" name="Content Placeholder 15"/>
          <p:cNvSpPr>
            <a:spLocks noGrp="1"/>
          </p:cNvSpPr>
          <p:nvPr>
            <p:ph sz="quarter" idx="14"/>
          </p:nvPr>
        </p:nvSpPr>
        <p:spPr>
          <a:xfrm>
            <a:off x="446088" y="1549400"/>
            <a:ext cx="8108950" cy="476885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TextBox 11"/>
          <p:cNvSpPr txBox="1"/>
          <p:nvPr userDrawn="1"/>
        </p:nvSpPr>
        <p:spPr>
          <a:xfrm>
            <a:off x="215900" y="6438900"/>
            <a:ext cx="4737100" cy="307777"/>
          </a:xfrm>
          <a:prstGeom prst="rect">
            <a:avLst/>
          </a:prstGeom>
          <a:noFill/>
        </p:spPr>
        <p:txBody>
          <a:bodyPr wrap="square" rtlCol="0">
            <a:spAutoFit/>
          </a:bodyPr>
          <a:lstStyle/>
          <a:p>
            <a:r>
              <a:rPr lang="en-US" sz="1400" dirty="0" smtClean="0"/>
              <a:t>Spencer</a:t>
            </a:r>
            <a:r>
              <a:rPr lang="en-US" sz="1400" baseline="0" dirty="0" smtClean="0"/>
              <a:t> ATF2Magnets, 1</a:t>
            </a:r>
            <a:r>
              <a:rPr lang="en-US" sz="1400" baseline="30000" dirty="0" smtClean="0"/>
              <a:t>st</a:t>
            </a:r>
            <a:r>
              <a:rPr lang="en-US" sz="1400" baseline="0" dirty="0" smtClean="0"/>
              <a:t> XBEAM-XRING Workshop</a:t>
            </a:r>
            <a:endParaRPr lang="en-US" sz="1400" dirty="0"/>
          </a:p>
        </p:txBody>
      </p:sp>
    </p:spTree>
    <p:extLst>
      <p:ext uri="{BB962C8B-B14F-4D97-AF65-F5344CB8AC3E}">
        <p14:creationId xmlns:p14="http://schemas.microsoft.com/office/powerpoint/2010/main" xmlns="" val="3503237934"/>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723840"/>
            <a:ext cx="2442340" cy="2224216"/>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2669646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670050"/>
            <a:ext cx="2667000" cy="4648200"/>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46088" y="1670050"/>
            <a:ext cx="54848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595472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FOR APPLYING IMAGE BACKGROUNDTO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xmlns="" val="127691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TextBox 3"/>
          <p:cNvSpPr txBox="1"/>
          <p:nvPr userDrawn="1"/>
        </p:nvSpPr>
        <p:spPr>
          <a:xfrm>
            <a:off x="0" y="784225"/>
            <a:ext cx="9144000" cy="338138"/>
          </a:xfrm>
          <a:prstGeom prst="rect">
            <a:avLst/>
          </a:prstGeom>
          <a:solidFill>
            <a:schemeClr val="bg1"/>
          </a:solidFill>
        </p:spPr>
        <p:txBody>
          <a:bodyPr>
            <a:spAutoFit/>
          </a:bodyPr>
          <a:lstStyle/>
          <a:p>
            <a:pPr>
              <a:defRPr/>
            </a:pPr>
            <a:endParaRPr lang="en-US" dirty="0">
              <a:solidFill>
                <a:srgbClr val="000000"/>
              </a:solidFill>
              <a:cs typeface="Arial" charset="0"/>
            </a:endParaRPr>
          </a:p>
        </p:txBody>
      </p:sp>
      <p:pic>
        <p:nvPicPr>
          <p:cNvPr id="5" name="Picture 6" descr="SLAC_Logo_hires"/>
          <p:cNvPicPr>
            <a:picLocks noChangeAspect="1" noChangeArrowheads="1"/>
          </p:cNvPicPr>
          <p:nvPr userDrawn="1"/>
        </p:nvPicPr>
        <p:blipFill>
          <a:blip r:embed="rId2" cstate="screen"/>
          <a:srcRect/>
          <a:stretch>
            <a:fillRect/>
          </a:stretch>
        </p:blipFill>
        <p:spPr bwMode="auto">
          <a:xfrm>
            <a:off x="371234" y="261033"/>
            <a:ext cx="2341563" cy="839788"/>
          </a:xfrm>
          <a:prstGeom prst="rect">
            <a:avLst/>
          </a:prstGeom>
          <a:noFill/>
          <a:ln w="9525">
            <a:noFill/>
            <a:miter lim="800000"/>
            <a:headEnd/>
            <a:tailEnd/>
          </a:ln>
        </p:spPr>
      </p:pic>
      <p:pic>
        <p:nvPicPr>
          <p:cNvPr id="6" name="Picture 7" descr="arg"/>
          <p:cNvPicPr>
            <a:picLocks noChangeAspect="1" noChangeArrowheads="1"/>
          </p:cNvPicPr>
          <p:nvPr userDrawn="1"/>
        </p:nvPicPr>
        <p:blipFill>
          <a:blip r:embed="rId3" cstate="screen"/>
          <a:srcRect/>
          <a:stretch>
            <a:fillRect/>
          </a:stretch>
        </p:blipFill>
        <p:spPr bwMode="auto">
          <a:xfrm>
            <a:off x="7427732" y="155173"/>
            <a:ext cx="1187450" cy="1187450"/>
          </a:xfrm>
          <a:prstGeom prst="rect">
            <a:avLst/>
          </a:prstGeom>
          <a:noFill/>
          <a:ln w="9525">
            <a:noFill/>
            <a:miter lim="800000"/>
            <a:headEnd/>
            <a:tailEnd/>
          </a:ln>
        </p:spPr>
      </p:pic>
      <p:pic>
        <p:nvPicPr>
          <p:cNvPr id="7" name="Picture 7" descr="Horizontal_Program_Sub-Brand(SC).jpg"/>
          <p:cNvPicPr>
            <a:picLocks noChangeAspect="1"/>
          </p:cNvPicPr>
          <p:nvPr userDrawn="1"/>
        </p:nvPicPr>
        <p:blipFill>
          <a:blip r:embed="rId4" cstate="screen"/>
          <a:srcRect/>
          <a:stretch>
            <a:fillRect/>
          </a:stretch>
        </p:blipFill>
        <p:spPr bwMode="auto">
          <a:xfrm>
            <a:off x="3121025" y="270920"/>
            <a:ext cx="3887788" cy="677863"/>
          </a:xfrm>
          <a:prstGeom prst="rect">
            <a:avLst/>
          </a:prstGeom>
          <a:noFill/>
          <a:ln w="9525">
            <a:noFill/>
            <a:miter lim="800000"/>
            <a:headEnd/>
            <a:tailEnd/>
          </a:ln>
        </p:spPr>
      </p:pic>
      <p:sp>
        <p:nvSpPr>
          <p:cNvPr id="2" name="Title 1"/>
          <p:cNvSpPr>
            <a:spLocks noGrp="1"/>
          </p:cNvSpPr>
          <p:nvPr>
            <p:ph type="ctrTitle"/>
          </p:nvPr>
        </p:nvSpPr>
        <p:spPr>
          <a:xfrm>
            <a:off x="570016" y="1691053"/>
            <a:ext cx="7876309"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58784" y="3280574"/>
            <a:ext cx="651361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Footer Placeholder 10"/>
          <p:cNvSpPr txBox="1">
            <a:spLocks/>
          </p:cNvSpPr>
          <p:nvPr userDrawn="1"/>
        </p:nvSpPr>
        <p:spPr>
          <a:xfrm>
            <a:off x="285749" y="6386513"/>
            <a:ext cx="5514975" cy="365125"/>
          </a:xfrm>
          <a:prstGeom prst="rect">
            <a:avLst/>
          </a:prstGeom>
        </p:spPr>
        <p:txBody>
          <a:bodyPr/>
          <a:lstStyle>
            <a:lvl1pPr algn="l">
              <a:defRPr sz="1200">
                <a:solidFill>
                  <a:schemeClr val="tx1"/>
                </a:solidFill>
              </a:defRPr>
            </a:lvl1pPr>
          </a:lstStyle>
          <a:p>
            <a:pPr>
              <a:defRPr/>
            </a:pPr>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dirty="0" smtClean="0"/>
              <a:t>Click to edit Master title style</a:t>
            </a:r>
            <a:endParaRPr lang="en-CA" dirty="0"/>
          </a:p>
        </p:txBody>
      </p:sp>
      <p:sp>
        <p:nvSpPr>
          <p:cNvPr id="7" name="TextBox 6"/>
          <p:cNvSpPr txBox="1"/>
          <p:nvPr userDrawn="1"/>
        </p:nvSpPr>
        <p:spPr>
          <a:xfrm>
            <a:off x="177800" y="6337300"/>
            <a:ext cx="4521200" cy="307777"/>
          </a:xfrm>
          <a:prstGeom prst="rect">
            <a:avLst/>
          </a:prstGeom>
          <a:noFill/>
        </p:spPr>
        <p:txBody>
          <a:bodyPr wrap="square" rtlCol="0">
            <a:spAutoFit/>
          </a:bodyPr>
          <a:lstStyle/>
          <a:p>
            <a:r>
              <a:rPr lang="en-US" sz="1400" dirty="0" smtClean="0"/>
              <a:t>Spencer</a:t>
            </a:r>
            <a:r>
              <a:rPr lang="en-US" sz="1400" baseline="0" dirty="0" smtClean="0"/>
              <a:t> ATF2 Magnets, 1</a:t>
            </a:r>
            <a:r>
              <a:rPr lang="en-US" sz="1400" baseline="30000" dirty="0" smtClean="0"/>
              <a:t>st</a:t>
            </a:r>
            <a:r>
              <a:rPr lang="en-US" sz="1400" baseline="0" dirty="0" smtClean="0"/>
              <a:t> XBEAM-XRING Workshop</a:t>
            </a:r>
            <a:endParaRPr lang="en-US" sz="1400" dirty="0"/>
          </a:p>
        </p:txBody>
      </p:sp>
    </p:spTree>
    <p:extLst>
      <p:ext uri="{BB962C8B-B14F-4D97-AF65-F5344CB8AC3E}">
        <p14:creationId xmlns:p14="http://schemas.microsoft.com/office/powerpoint/2010/main" xmlns="" val="3503237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a:xfrm>
            <a:off x="5319713" y="6386513"/>
            <a:ext cx="3587750" cy="365125"/>
          </a:xfrm>
        </p:spPr>
        <p:txBody>
          <a:bodyPr/>
          <a:lstStyle>
            <a:lvl1pPr algn="r">
              <a:defRPr sz="1200">
                <a:solidFill>
                  <a:schemeClr val="tx1"/>
                </a:solidFill>
                <a:cs typeface="Arial" charset="0"/>
              </a:defRPr>
            </a:lvl1pPr>
          </a:lstStyle>
          <a:p>
            <a:pPr>
              <a:defRPr/>
            </a:pPr>
            <a:r>
              <a:rPr lang="en-US"/>
              <a:t>Slide </a:t>
            </a:r>
            <a:fld id="{937ABE18-3389-401F-8A3D-FB11D2A9A3A0}" type="slidenum">
              <a:rPr lang="en-US"/>
              <a:pPr>
                <a:defRPr/>
              </a:pPr>
              <a:t>‹#›</a:t>
            </a:fld>
            <a:endParaRPr lang="en-US"/>
          </a:p>
        </p:txBody>
      </p:sp>
      <p:sp>
        <p:nvSpPr>
          <p:cNvPr id="5" name="Footer Placeholder 10"/>
          <p:cNvSpPr>
            <a:spLocks noGrp="1"/>
          </p:cNvSpPr>
          <p:nvPr>
            <p:ph type="ftr" sz="quarter" idx="3"/>
          </p:nvPr>
        </p:nvSpPr>
        <p:spPr>
          <a:xfrm>
            <a:off x="285749" y="6386513"/>
            <a:ext cx="5514975" cy="365125"/>
          </a:xfrm>
          <a:prstGeom prst="rect">
            <a:avLst/>
          </a:prstGeom>
        </p:spPr>
        <p:txBody>
          <a:bodyPr/>
          <a:lstStyle>
            <a:lvl1pPr algn="l">
              <a:defRPr sz="1200">
                <a:solidFill>
                  <a:schemeClr val="tx1"/>
                </a:solidFill>
              </a:defRPr>
            </a:lvl1pPr>
          </a:lstStyle>
          <a:p>
            <a:pPr>
              <a:defRPr/>
            </a:pPr>
            <a:r>
              <a:rPr lang="en-US" smtClean="0"/>
              <a:t>Spencer ATF2 Magnets, 1st XBEAM-XRING Workshop</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177800" y="6381750"/>
            <a:ext cx="5194300" cy="476250"/>
          </a:xfrm>
          <a:prstGeom prst="rect">
            <a:avLst/>
          </a:prstGeom>
          <a:ln/>
        </p:spPr>
        <p:txBody>
          <a:bodyPr/>
          <a:lstStyle>
            <a:lvl1pPr>
              <a:defRPr sz="1400"/>
            </a:lvl1pPr>
          </a:lstStyle>
          <a:p>
            <a:pPr>
              <a:defRPr/>
            </a:pPr>
            <a:r>
              <a:rPr lang="en-US" smtClean="0"/>
              <a:t>Spencer ATF2 Magnets, 1st XBEAM-XRING Workshop</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9F7B604-659B-4E36-BA5C-BCA90ACD9C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45473" y="1667866"/>
            <a:ext cx="8109919" cy="465038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800" b="0">
                <a:solidFill>
                  <a:schemeClr val="bg2"/>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xmlns="" val="481531331"/>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3" r:id="rId3"/>
    <p:sldLayoutId id="2147484004" r:id="rId4"/>
    <p:sldLayoutId id="2147484005" r:id="rId5"/>
    <p:sldLayoutId id="2147484006" r:id="rId6"/>
    <p:sldLayoutId id="2147484002" r:id="rId7"/>
    <p:sldLayoutId id="2147484007" r:id="rId8"/>
    <p:sldLayoutId id="2147484008" r:id="rId9"/>
    <p:sldLayoutId id="2147484009" r:id="rId10"/>
    <p:sldLayoutId id="2147484011" r:id="rId11"/>
  </p:sldLayoutIdLst>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1600" b="0" kern="1200" baseline="0">
          <a:solidFill>
            <a:schemeClr val="bg2"/>
          </a:solidFill>
          <a:latin typeface="Arial" pitchFamily="34" charset="0"/>
          <a:ea typeface="+mn-ea"/>
          <a:cs typeface="Arial" pitchFamily="34" charset="0"/>
        </a:defRPr>
      </a:lvl1pPr>
      <a:lvl2pPr marL="180000" indent="-180000" algn="l" defTabSz="914400" rtl="0" eaLnBrk="1" latinLnBrk="0" hangingPunct="1">
        <a:lnSpc>
          <a:spcPct val="120000"/>
        </a:lnSpc>
        <a:spcBef>
          <a:spcPts val="800"/>
        </a:spcBef>
        <a:spcAft>
          <a:spcPts val="0"/>
        </a:spcAft>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2pPr>
      <a:lvl3pPr marL="504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3pPr>
      <a:lvl4pPr marL="828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nspirehep.net/record/792445" TargetMode="External"/><Relationship Id="rId7" Type="http://schemas.openxmlformats.org/officeDocument/2006/relationships/hyperlink" Target="http://www-public.slac.stanford.edu/sciDoc/docMeta.aspx?slacPubNumber=SLAC-PUB-15697" TargetMode="External"/><Relationship Id="rId2" Type="http://schemas.openxmlformats.org/officeDocument/2006/relationships/hyperlink" Target="http://www-public.slac.stanford.edu/sciDoc/docMeta.aspx?slacPubNumber=SLAC-PUB-14339" TargetMode="External"/><Relationship Id="rId1" Type="http://schemas.openxmlformats.org/officeDocument/2006/relationships/slideLayout" Target="../slideLayouts/slideLayout2.xml"/><Relationship Id="rId6" Type="http://schemas.openxmlformats.org/officeDocument/2006/relationships/hyperlink" Target="http://inspirehep.net/record/1086708?ln=en" TargetMode="External"/><Relationship Id="rId5" Type="http://schemas.openxmlformats.org/officeDocument/2006/relationships/hyperlink" Target="http://inspirehep.net/record/853172" TargetMode="External"/><Relationship Id="rId4" Type="http://schemas.openxmlformats.org/officeDocument/2006/relationships/hyperlink" Target="http://inspirehep.net/record/869675"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34390" y="1655427"/>
            <a:ext cx="7600969" cy="641839"/>
          </a:xfrm>
        </p:spPr>
        <p:txBody>
          <a:bodyPr/>
          <a:lstStyle/>
          <a:p>
            <a:r>
              <a:rPr lang="en-US" dirty="0" smtClean="0"/>
              <a:t/>
            </a:r>
            <a:br>
              <a:rPr lang="en-US" dirty="0" smtClean="0"/>
            </a:br>
            <a:endParaRPr lang="en-US" dirty="0" smtClean="0"/>
          </a:p>
        </p:txBody>
      </p:sp>
      <p:sp>
        <p:nvSpPr>
          <p:cNvPr id="5" name="Rectangle 5"/>
          <p:cNvSpPr>
            <a:spLocks noGrp="1" noChangeArrowheads="1"/>
          </p:cNvSpPr>
          <p:nvPr>
            <p:ph type="subTitle" idx="1"/>
          </p:nvPr>
        </p:nvSpPr>
        <p:spPr>
          <a:xfrm>
            <a:off x="558140" y="1674421"/>
            <a:ext cx="8039208" cy="3802040"/>
          </a:xfrm>
        </p:spPr>
        <p:txBody>
          <a:bodyPr>
            <a:normAutofit/>
          </a:bodyPr>
          <a:lstStyle/>
          <a:p>
            <a:r>
              <a:rPr lang="en-US" sz="2800" dirty="0" smtClean="0"/>
              <a:t>Procuring the Accelerator Test Facility #2 Magnets:</a:t>
            </a:r>
          </a:p>
          <a:p>
            <a:r>
              <a:rPr lang="en-US" sz="2800" dirty="0" smtClean="0"/>
              <a:t>Something old, something new</a:t>
            </a:r>
          </a:p>
          <a:p>
            <a:r>
              <a:rPr lang="en-US" sz="2400" dirty="0" smtClean="0"/>
              <a:t>CHERRILL SPENCER, Magnet Engineer at the</a:t>
            </a:r>
          </a:p>
          <a:p>
            <a:r>
              <a:rPr lang="en-US" sz="2400" dirty="0" smtClean="0"/>
              <a:t> SLAC National Accelerator Laboratory</a:t>
            </a:r>
          </a:p>
          <a:p>
            <a:r>
              <a:rPr lang="en-US" sz="2000" dirty="0" smtClean="0"/>
              <a:t>Presented at the “Beam Dynamics Meets Magnets” Workshop</a:t>
            </a:r>
          </a:p>
          <a:p>
            <a:r>
              <a:rPr lang="en-US" sz="2000" dirty="0" smtClean="0"/>
              <a:t>Darmstadt, Germany, 3</a:t>
            </a:r>
            <a:r>
              <a:rPr lang="en-US" sz="2000" baseline="30000" dirty="0" smtClean="0"/>
              <a:t>rd</a:t>
            </a:r>
            <a:r>
              <a:rPr lang="en-US" sz="2000" dirty="0" smtClean="0"/>
              <a:t> </a:t>
            </a:r>
            <a:r>
              <a:rPr lang="en-US" sz="2000" smtClean="0"/>
              <a:t>December 2013</a:t>
            </a:r>
            <a:endParaRPr lang="en-US" sz="2000" dirty="0" smtClean="0"/>
          </a:p>
        </p:txBody>
      </p:sp>
    </p:spTree>
    <p:extLst>
      <p:ext uri="{BB962C8B-B14F-4D97-AF65-F5344CB8AC3E}">
        <p14:creationId xmlns:p14="http://schemas.microsoft.com/office/powerpoint/2010/main" xmlns="" val="222782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1822" y="1"/>
            <a:ext cx="8103570" cy="882124"/>
          </a:xfrm>
        </p:spPr>
        <p:txBody>
          <a:bodyPr/>
          <a:lstStyle/>
          <a:p>
            <a:pPr algn="l"/>
            <a:r>
              <a:rPr lang="en-US" sz="2000" dirty="0"/>
              <a:t>First QEA-D32T180 core after all machining finished , in the IHEP Machine Shop, Beijing. Spencer visits to inspect core and start of coil winding 9</a:t>
            </a:r>
            <a:r>
              <a:rPr lang="en-US" sz="2000" baseline="30000" dirty="0"/>
              <a:t>th</a:t>
            </a:r>
            <a:r>
              <a:rPr lang="en-US" sz="2000" dirty="0"/>
              <a:t> </a:t>
            </a:r>
            <a:r>
              <a:rPr lang="en-US" sz="2000" dirty="0" smtClean="0"/>
              <a:t>December 2005.   34 “QEA” quads were made.</a:t>
            </a:r>
            <a:endParaRPr lang="en-US" sz="2000" dirty="0"/>
          </a:p>
        </p:txBody>
      </p:sp>
      <p:sp>
        <p:nvSpPr>
          <p:cNvPr id="8" name="Slide Number Placeholder 4"/>
          <p:cNvSpPr>
            <a:spLocks noGrp="1"/>
          </p:cNvSpPr>
          <p:nvPr>
            <p:ph type="sldNum" sz="quarter" idx="10"/>
          </p:nvPr>
        </p:nvSpPr>
        <p:spPr>
          <a:xfrm>
            <a:off x="6553200" y="6245225"/>
            <a:ext cx="2133600" cy="476250"/>
          </a:xfrm>
          <a:prstGeom prst="rect">
            <a:avLst/>
          </a:prstGeom>
        </p:spPr>
        <p:txBody>
          <a:bodyPr/>
          <a:lstStyle/>
          <a:p>
            <a:fld id="{08E10B3E-27B8-42D5-918E-0EFA34476B3F}" type="slidenum">
              <a:rPr lang="en-US"/>
              <a:pPr/>
              <a:t>10</a:t>
            </a:fld>
            <a:endParaRPr lang="en-US" dirty="0"/>
          </a:p>
        </p:txBody>
      </p:sp>
      <p:sp>
        <p:nvSpPr>
          <p:cNvPr id="9" name="Footer Placeholder 8"/>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161795" name="Picture 3" descr="Beijing2005 090"/>
          <p:cNvPicPr>
            <a:picLocks noChangeAspect="1" noChangeArrowheads="1"/>
          </p:cNvPicPr>
          <p:nvPr/>
        </p:nvPicPr>
        <p:blipFill>
          <a:blip r:embed="rId2" cstate="screen"/>
          <a:srcRect/>
          <a:stretch>
            <a:fillRect/>
          </a:stretch>
        </p:blipFill>
        <p:spPr bwMode="auto">
          <a:xfrm>
            <a:off x="4691750" y="999224"/>
            <a:ext cx="3986212" cy="2989262"/>
          </a:xfrm>
          <a:prstGeom prst="rect">
            <a:avLst/>
          </a:prstGeom>
          <a:noFill/>
        </p:spPr>
      </p:pic>
      <p:pic>
        <p:nvPicPr>
          <p:cNvPr id="161796" name="Picture 4" descr="P1010038"/>
          <p:cNvPicPr>
            <a:picLocks noChangeAspect="1" noChangeArrowheads="1"/>
          </p:cNvPicPr>
          <p:nvPr/>
        </p:nvPicPr>
        <p:blipFill>
          <a:blip r:embed="rId3" cstate="screen"/>
          <a:srcRect/>
          <a:stretch>
            <a:fillRect/>
          </a:stretch>
        </p:blipFill>
        <p:spPr bwMode="auto">
          <a:xfrm>
            <a:off x="259363" y="977214"/>
            <a:ext cx="4059237" cy="3044825"/>
          </a:xfrm>
          <a:prstGeom prst="rect">
            <a:avLst/>
          </a:prstGeom>
          <a:noFill/>
        </p:spPr>
      </p:pic>
      <p:sp>
        <p:nvSpPr>
          <p:cNvPr id="161797" name="Text Box 5"/>
          <p:cNvSpPr txBox="1">
            <a:spLocks noChangeArrowheads="1"/>
          </p:cNvSpPr>
          <p:nvPr/>
        </p:nvSpPr>
        <p:spPr bwMode="auto">
          <a:xfrm>
            <a:off x="632082" y="4180788"/>
            <a:ext cx="7622232" cy="2169825"/>
          </a:xfrm>
          <a:prstGeom prst="rect">
            <a:avLst/>
          </a:prstGeom>
          <a:noFill/>
          <a:ln w="9525">
            <a:solidFill>
              <a:schemeClr val="tx1"/>
            </a:solidFill>
            <a:miter lim="800000"/>
            <a:headEnd/>
            <a:tailEnd/>
          </a:ln>
          <a:effectLst/>
        </p:spPr>
        <p:txBody>
          <a:bodyPr wrap="square">
            <a:spAutoFit/>
          </a:bodyPr>
          <a:lstStyle/>
          <a:p>
            <a:pPr>
              <a:spcBef>
                <a:spcPct val="50000"/>
              </a:spcBef>
            </a:pPr>
            <a:r>
              <a:rPr lang="en-US" dirty="0"/>
              <a:t>Novel situation for Spencer: Magnet designed in the USA, to be made in China and operated in Japan-&gt; issues of materials: e.g. availability of copper; standards; fittings thread sizes, usual practices. Good example of the issues that will arise when making the ILC magnets all over the world</a:t>
            </a:r>
            <a:r>
              <a:rPr lang="en-US" dirty="0" smtClean="0"/>
              <a:t>.</a:t>
            </a:r>
          </a:p>
          <a:p>
            <a:pPr marL="0" lvl="1">
              <a:spcBef>
                <a:spcPct val="50000"/>
              </a:spcBef>
            </a:pPr>
            <a:r>
              <a:rPr lang="en-US" dirty="0" smtClean="0"/>
              <a:t> Discussions took place (sometime lengthy) to resolve which practice to use. Extensive use of video conferencing and web-conferencing, across multiple time zones.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Tolerances on the higher order multipoles in the FF quads: had been first set in Design Report; </a:t>
            </a:r>
            <a:r>
              <a:rPr lang="en-US" sz="2000" dirty="0" smtClean="0"/>
              <a:t>re-issued later</a:t>
            </a:r>
            <a:endParaRPr lang="en-US" sz="2000" dirty="0"/>
          </a:p>
        </p:txBody>
      </p:sp>
      <p:sp>
        <p:nvSpPr>
          <p:cNvPr id="4" name="Content Placeholder 3"/>
          <p:cNvSpPr>
            <a:spLocks noGrp="1"/>
          </p:cNvSpPr>
          <p:nvPr>
            <p:ph sz="quarter" idx="14"/>
          </p:nvPr>
        </p:nvSpPr>
        <p:spPr>
          <a:xfrm>
            <a:off x="1383956" y="3310759"/>
            <a:ext cx="7171081" cy="3007491"/>
          </a:xfrm>
        </p:spPr>
        <p:txBody>
          <a:bodyPr>
            <a:normAutofit fontScale="62500" lnSpcReduction="20000"/>
          </a:bodyPr>
          <a:lstStyle/>
          <a:p>
            <a:r>
              <a:rPr lang="en-US" dirty="0" smtClean="0"/>
              <a:t> </a:t>
            </a:r>
            <a:r>
              <a:rPr lang="en-US" sz="2900" dirty="0" smtClean="0"/>
              <a:t>FF quads measured first at IHEP, where they were fabricated then again at KEK by two different radial –field measuring rotating coils. </a:t>
            </a:r>
          </a:p>
          <a:p>
            <a:r>
              <a:rPr lang="en-US" sz="2900" dirty="0" smtClean="0"/>
              <a:t>Measured integrated gradient and higher order multipoles (also call them :”harmonics”) </a:t>
            </a:r>
          </a:p>
          <a:p>
            <a:r>
              <a:rPr lang="en-US" sz="2900" dirty="0" smtClean="0"/>
              <a:t>First comparison of the two sets of data was done in August 2006 by Mika Masuzawa of  KEK’s magnetic measuring department.</a:t>
            </a:r>
          </a:p>
          <a:p>
            <a:r>
              <a:rPr lang="en-US" sz="2900" dirty="0" smtClean="0"/>
              <a:t>She concluded that the IHEP measurements of the multipoles (skew and normal components were quoted separately) were very reliable.</a:t>
            </a:r>
          </a:p>
          <a:p>
            <a:r>
              <a:rPr lang="en-US" sz="2900" dirty="0" smtClean="0"/>
              <a:t>But she preferred the KEK integrated gradient measurements.</a:t>
            </a:r>
            <a:endParaRPr lang="en-US" sz="2000" dirty="0" smtClean="0"/>
          </a:p>
          <a:p>
            <a:endParaRPr lang="en-US" dirty="0" smtClean="0"/>
          </a:p>
          <a:p>
            <a:r>
              <a:rPr lang="en-US" dirty="0" smtClean="0"/>
              <a:t>. </a:t>
            </a:r>
            <a:endParaRPr lang="en-US" dirty="0"/>
          </a:p>
        </p:txBody>
      </p:sp>
      <p:pic>
        <p:nvPicPr>
          <p:cNvPr id="44034" name="Picture 2"/>
          <p:cNvPicPr>
            <a:picLocks noChangeAspect="1" noChangeArrowheads="1"/>
          </p:cNvPicPr>
          <p:nvPr/>
        </p:nvPicPr>
        <p:blipFill>
          <a:blip r:embed="rId2"/>
          <a:srcRect/>
          <a:stretch>
            <a:fillRect/>
          </a:stretch>
        </p:blipFill>
        <p:spPr bwMode="auto">
          <a:xfrm>
            <a:off x="1878356" y="1308143"/>
            <a:ext cx="5362575" cy="2066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as more quads were produced and measured the good agreement disappeared</a:t>
            </a:r>
            <a:endParaRPr lang="en-US" dirty="0"/>
          </a:p>
        </p:txBody>
      </p:sp>
      <p:sp>
        <p:nvSpPr>
          <p:cNvPr id="2" name="Slide Number Placeholder 1"/>
          <p:cNvSpPr>
            <a:spLocks noGrp="1"/>
          </p:cNvSpPr>
          <p:nvPr>
            <p:ph type="sldNum" sz="quarter" idx="10"/>
          </p:nvPr>
        </p:nvSpPr>
        <p:spPr/>
        <p:txBody>
          <a:bodyPr/>
          <a:lstStyle/>
          <a:p>
            <a:fld id="{5BD36294-2849-48A8-8531-5354CF3095D2}" type="slidenum">
              <a:rPr lang="en-US" smtClean="0"/>
              <a:pPr/>
              <a:t>12</a:t>
            </a:fld>
            <a:endParaRPr lang="en-US" dirty="0"/>
          </a:p>
        </p:txBody>
      </p:sp>
      <p:sp>
        <p:nvSpPr>
          <p:cNvPr id="7" name="Footer Placeholder 6"/>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39939" name="Picture 3"/>
          <p:cNvPicPr>
            <a:picLocks noChangeAspect="1" noChangeArrowheads="1"/>
          </p:cNvPicPr>
          <p:nvPr/>
        </p:nvPicPr>
        <p:blipFill>
          <a:blip r:embed="rId2" cstate="screen"/>
          <a:srcRect/>
          <a:stretch>
            <a:fillRect/>
          </a:stretch>
        </p:blipFill>
        <p:spPr bwMode="auto">
          <a:xfrm>
            <a:off x="695325" y="1285875"/>
            <a:ext cx="7448550" cy="5048250"/>
          </a:xfrm>
          <a:prstGeom prst="rect">
            <a:avLst/>
          </a:prstGeom>
          <a:noFill/>
          <a:ln w="9525">
            <a:noFill/>
            <a:miter lim="800000"/>
            <a:headEnd/>
            <a:tailEnd/>
          </a:ln>
        </p:spPr>
      </p:pic>
      <p:sp>
        <p:nvSpPr>
          <p:cNvPr id="8" name="TextBox 7"/>
          <p:cNvSpPr txBox="1"/>
          <p:nvPr/>
        </p:nvSpPr>
        <p:spPr>
          <a:xfrm>
            <a:off x="488731" y="1040524"/>
            <a:ext cx="6053959" cy="369332"/>
          </a:xfrm>
          <a:prstGeom prst="rect">
            <a:avLst/>
          </a:prstGeom>
          <a:noFill/>
        </p:spPr>
        <p:txBody>
          <a:bodyPr wrap="square" rtlCol="0">
            <a:spAutoFit/>
          </a:bodyPr>
          <a:lstStyle/>
          <a:p>
            <a:r>
              <a:rPr lang="en-US" dirty="0" smtClean="0"/>
              <a:t>Skew sextupole measurements of the Final Focus Quads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5" name="Title 4"/>
          <p:cNvSpPr>
            <a:spLocks noGrp="1"/>
          </p:cNvSpPr>
          <p:nvPr>
            <p:ph type="title"/>
          </p:nvPr>
        </p:nvSpPr>
        <p:spPr/>
        <p:txBody>
          <a:bodyPr/>
          <a:lstStyle/>
          <a:p>
            <a:r>
              <a:rPr lang="en-US" sz="2000" dirty="0" smtClean="0"/>
              <a:t>To start with we passed the IHEP multipoles to the beam physicists, but came to </a:t>
            </a:r>
            <a:r>
              <a:rPr lang="en-US" sz="2000" dirty="0" err="1" smtClean="0"/>
              <a:t>realise</a:t>
            </a:r>
            <a:r>
              <a:rPr lang="en-US" sz="2000" dirty="0" smtClean="0"/>
              <a:t> there were differences in the 2 sets</a:t>
            </a:r>
            <a:endParaRPr lang="en-US" sz="2000" dirty="0"/>
          </a:p>
        </p:txBody>
      </p:sp>
      <p:pic>
        <p:nvPicPr>
          <p:cNvPr id="38914" name="Picture 2"/>
          <p:cNvPicPr>
            <a:picLocks noChangeAspect="1" noChangeArrowheads="1"/>
          </p:cNvPicPr>
          <p:nvPr/>
        </p:nvPicPr>
        <p:blipFill>
          <a:blip r:embed="rId2" cstate="screen"/>
          <a:srcRect/>
          <a:stretch>
            <a:fillRect/>
          </a:stretch>
        </p:blipFill>
        <p:spPr bwMode="auto">
          <a:xfrm>
            <a:off x="1924543" y="1277011"/>
            <a:ext cx="6992684" cy="4691634"/>
          </a:xfrm>
          <a:prstGeom prst="rect">
            <a:avLst/>
          </a:prstGeom>
          <a:noFill/>
          <a:ln w="9525">
            <a:noFill/>
            <a:miter lim="800000"/>
            <a:headEnd/>
            <a:tailEnd/>
          </a:ln>
        </p:spPr>
      </p:pic>
      <p:sp>
        <p:nvSpPr>
          <p:cNvPr id="7" name="TextBox 6"/>
          <p:cNvSpPr txBox="1"/>
          <p:nvPr/>
        </p:nvSpPr>
        <p:spPr>
          <a:xfrm>
            <a:off x="0" y="1166648"/>
            <a:ext cx="1907628" cy="5632311"/>
          </a:xfrm>
          <a:prstGeom prst="rect">
            <a:avLst/>
          </a:prstGeom>
          <a:noFill/>
        </p:spPr>
        <p:txBody>
          <a:bodyPr wrap="square" rtlCol="0">
            <a:spAutoFit/>
          </a:bodyPr>
          <a:lstStyle/>
          <a:p>
            <a:r>
              <a:rPr lang="en-US" dirty="0" smtClean="0"/>
              <a:t>It became necessary to discover which measurements of the multipoles we should trust.</a:t>
            </a:r>
          </a:p>
          <a:p>
            <a:endParaRPr lang="en-US" dirty="0" smtClean="0"/>
          </a:p>
          <a:p>
            <a:r>
              <a:rPr lang="en-US" dirty="0" smtClean="0"/>
              <a:t>The signs of the components were accounted for in the beam simulations. It took about two years to have the personnel available to investigate the discrepancies.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Needed to understand the polarities of the multipoles, had to recall which way the coil was rotating etc.</a:t>
            </a:r>
            <a:endParaRPr lang="en-US" dirty="0"/>
          </a:p>
        </p:txBody>
      </p:sp>
      <p:pic>
        <p:nvPicPr>
          <p:cNvPr id="4" name="Picture 2"/>
          <p:cNvPicPr>
            <a:picLocks noChangeAspect="1" noChangeArrowheads="1"/>
          </p:cNvPicPr>
          <p:nvPr/>
        </p:nvPicPr>
        <p:blipFill>
          <a:blip r:embed="rId2" cstate="screen"/>
          <a:srcRect l="8766" t="876" r="8766" b="876"/>
          <a:stretch>
            <a:fillRect/>
          </a:stretch>
        </p:blipFill>
        <p:spPr bwMode="auto">
          <a:xfrm>
            <a:off x="457204" y="1320181"/>
            <a:ext cx="7897137" cy="5537819"/>
          </a:xfrm>
          <a:prstGeom prst="rect">
            <a:avLst/>
          </a:prstGeom>
          <a:noFill/>
          <a:ln w="9525">
            <a:noFill/>
            <a:miter lim="800000"/>
            <a:headEnd/>
            <a:tailEnd/>
          </a:ln>
        </p:spPr>
      </p:pic>
      <p:sp>
        <p:nvSpPr>
          <p:cNvPr id="5" name="TextBox 4"/>
          <p:cNvSpPr txBox="1"/>
          <p:nvPr/>
        </p:nvSpPr>
        <p:spPr>
          <a:xfrm>
            <a:off x="504497" y="1135117"/>
            <a:ext cx="4587766" cy="646331"/>
          </a:xfrm>
          <a:prstGeom prst="rect">
            <a:avLst/>
          </a:prstGeom>
          <a:noFill/>
        </p:spPr>
        <p:txBody>
          <a:bodyPr wrap="square" rtlCol="0">
            <a:spAutoFit/>
          </a:bodyPr>
          <a:lstStyle/>
          <a:p>
            <a:r>
              <a:rPr lang="en-US" dirty="0" smtClean="0"/>
              <a:t>IHEP magnetic measurement apparatus. No longer in place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Had to compare the IHEP system to the KEK system, was not immediately obvious who was wrong!</a:t>
            </a:r>
            <a:endParaRPr lang="en-US" dirty="0"/>
          </a:p>
        </p:txBody>
      </p:sp>
      <p:pic>
        <p:nvPicPr>
          <p:cNvPr id="40962" name="Picture 2"/>
          <p:cNvPicPr>
            <a:picLocks noChangeAspect="1" noChangeArrowheads="1"/>
          </p:cNvPicPr>
          <p:nvPr/>
        </p:nvPicPr>
        <p:blipFill>
          <a:blip r:embed="rId2" cstate="screen"/>
          <a:srcRect/>
          <a:stretch>
            <a:fillRect/>
          </a:stretch>
        </p:blipFill>
        <p:spPr bwMode="auto">
          <a:xfrm>
            <a:off x="871538" y="947738"/>
            <a:ext cx="7439025" cy="56483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resolution of the problem with disagreeing multipole measurements- </a:t>
            </a:r>
            <a:r>
              <a:rPr lang="en-US" sz="1800" dirty="0" smtClean="0"/>
              <a:t>final values available in January 2011</a:t>
            </a:r>
            <a:endParaRPr lang="en-US" sz="1800" dirty="0"/>
          </a:p>
        </p:txBody>
      </p:sp>
      <p:sp>
        <p:nvSpPr>
          <p:cNvPr id="2" name="Slide Number Placeholder 1"/>
          <p:cNvSpPr>
            <a:spLocks noGrp="1"/>
          </p:cNvSpPr>
          <p:nvPr>
            <p:ph type="sldNum" sz="quarter" idx="10"/>
          </p:nvPr>
        </p:nvSpPr>
        <p:spPr/>
        <p:txBody>
          <a:bodyPr/>
          <a:lstStyle/>
          <a:p>
            <a:fld id="{5BD36294-2849-48A8-8531-5354CF3095D2}" type="slidenum">
              <a:rPr lang="en-US" smtClean="0"/>
              <a:pPr/>
              <a:t>16</a:t>
            </a:fld>
            <a:endParaRPr lang="en-US" dirty="0"/>
          </a:p>
        </p:txBody>
      </p:sp>
      <p:sp>
        <p:nvSpPr>
          <p:cNvPr id="9" name="Footer Placeholder 8"/>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41986" name="Picture 2"/>
          <p:cNvPicPr>
            <a:picLocks noChangeAspect="1" noChangeArrowheads="1"/>
          </p:cNvPicPr>
          <p:nvPr/>
        </p:nvPicPr>
        <p:blipFill>
          <a:blip r:embed="rId2" cstate="screen"/>
          <a:srcRect/>
          <a:stretch>
            <a:fillRect/>
          </a:stretch>
        </p:blipFill>
        <p:spPr bwMode="auto">
          <a:xfrm>
            <a:off x="563160" y="1082605"/>
            <a:ext cx="7943850" cy="4038600"/>
          </a:xfrm>
          <a:prstGeom prst="rect">
            <a:avLst/>
          </a:prstGeom>
          <a:noFill/>
          <a:ln w="9525">
            <a:noFill/>
            <a:miter lim="800000"/>
            <a:headEnd/>
            <a:tailEnd/>
          </a:ln>
        </p:spPr>
      </p:pic>
      <p:sp>
        <p:nvSpPr>
          <p:cNvPr id="10" name="TextBox 9"/>
          <p:cNvSpPr txBox="1"/>
          <p:nvPr/>
        </p:nvSpPr>
        <p:spPr>
          <a:xfrm>
            <a:off x="768626" y="5287617"/>
            <a:ext cx="7248939" cy="646331"/>
          </a:xfrm>
          <a:prstGeom prst="rect">
            <a:avLst/>
          </a:prstGeom>
          <a:noFill/>
        </p:spPr>
        <p:txBody>
          <a:bodyPr wrap="square" rtlCol="0">
            <a:spAutoFit/>
          </a:bodyPr>
          <a:lstStyle/>
          <a:p>
            <a:r>
              <a:rPr lang="en-US" dirty="0" smtClean="0"/>
              <a:t>Rogelio Tomas will talk about the effect of incorrect multipole measurements on the design of the ATF2 lattice in the next talk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BD36294-2849-48A8-8531-5354CF3095D2}" type="slidenum">
              <a:rPr lang="en-US" smtClean="0"/>
              <a:pPr/>
              <a:t>17</a:t>
            </a:fld>
            <a:endParaRPr lang="en-US" dirty="0"/>
          </a:p>
        </p:txBody>
      </p:sp>
      <p:sp>
        <p:nvSpPr>
          <p:cNvPr id="7170" name="Rectangle 2"/>
          <p:cNvSpPr>
            <a:spLocks noGrp="1" noChangeArrowheads="1"/>
          </p:cNvSpPr>
          <p:nvPr>
            <p:ph type="title"/>
          </p:nvPr>
        </p:nvSpPr>
        <p:spPr/>
        <p:txBody>
          <a:bodyPr/>
          <a:lstStyle/>
          <a:p>
            <a:pPr eaLnBrk="1" hangingPunct="1"/>
            <a:r>
              <a:rPr lang="en-US" sz="2800" dirty="0" smtClean="0"/>
              <a:t>1.625SX3.53 after refurbishment, on magnetic measuring stand at SLAC-&gt; ATF2 FF sextupole</a:t>
            </a:r>
          </a:p>
        </p:txBody>
      </p:sp>
      <p:pic>
        <p:nvPicPr>
          <p:cNvPr id="7171" name="Picture 3" descr="ATF2 Sext FFSD4 2 on Mst Stand"/>
          <p:cNvPicPr>
            <a:picLocks noChangeAspect="1" noChangeArrowheads="1"/>
          </p:cNvPicPr>
          <p:nvPr/>
        </p:nvPicPr>
        <p:blipFill>
          <a:blip r:embed="rId2" cstate="screen"/>
          <a:srcRect/>
          <a:stretch>
            <a:fillRect/>
          </a:stretch>
        </p:blipFill>
        <p:spPr bwMode="auto">
          <a:xfrm>
            <a:off x="2444710" y="1342025"/>
            <a:ext cx="6481763" cy="5153025"/>
          </a:xfrm>
          <a:prstGeom prst="rect">
            <a:avLst/>
          </a:prstGeom>
          <a:noFill/>
          <a:ln w="9525">
            <a:noFill/>
            <a:miter lim="800000"/>
            <a:headEnd/>
            <a:tailEnd/>
          </a:ln>
        </p:spPr>
      </p:pic>
      <p:sp>
        <p:nvSpPr>
          <p:cNvPr id="5" name="TextBox 4"/>
          <p:cNvSpPr txBox="1"/>
          <p:nvPr/>
        </p:nvSpPr>
        <p:spPr>
          <a:xfrm>
            <a:off x="0" y="1306286"/>
            <a:ext cx="2220684" cy="5355312"/>
          </a:xfrm>
          <a:prstGeom prst="rect">
            <a:avLst/>
          </a:prstGeom>
          <a:noFill/>
        </p:spPr>
        <p:txBody>
          <a:bodyPr wrap="square" rtlCol="0">
            <a:spAutoFit/>
          </a:bodyPr>
          <a:lstStyle/>
          <a:p>
            <a:pPr defTabSz="4267200"/>
            <a:r>
              <a:rPr lang="en-US" b="1" dirty="0" smtClean="0"/>
              <a:t>Where the magnets came from</a:t>
            </a:r>
          </a:p>
          <a:p>
            <a:pPr defTabSz="4267200"/>
            <a:r>
              <a:rPr lang="en-US" b="1" dirty="0" smtClean="0">
                <a:solidFill>
                  <a:srgbClr val="FC0128"/>
                </a:solidFill>
              </a:rPr>
              <a:t>3 new FF sextupoles</a:t>
            </a:r>
            <a:r>
              <a:rPr lang="en-US" dirty="0" smtClean="0"/>
              <a:t> are needed: SD4, SF5 and SF6. Refurbished Stanford Linear, Collider FF sextupoles originally designed by Spencer in 1993. Aperture: 41.28mm</a:t>
            </a:r>
          </a:p>
          <a:p>
            <a:pPr lvl="1" defTabSz="4267200"/>
            <a:r>
              <a:rPr lang="en-US" dirty="0" smtClean="0"/>
              <a:t>Core length: 89.66mm</a:t>
            </a:r>
          </a:p>
          <a:p>
            <a:pPr lvl="1" defTabSz="4267200"/>
            <a:r>
              <a:rPr lang="en-US" dirty="0" smtClean="0"/>
              <a:t>Re-measured at SLAC.</a:t>
            </a:r>
          </a:p>
          <a:p>
            <a:pPr lvl="1" defTabSz="4267200"/>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One of the three refurbished SLC sextupoles in the ATF2 Final Focus, between 2 “QEA” quads</a:t>
            </a:r>
            <a:endParaRPr lang="en-US" dirty="0"/>
          </a:p>
        </p:txBody>
      </p:sp>
      <p:pic>
        <p:nvPicPr>
          <p:cNvPr id="167938" name="Picture 2"/>
          <p:cNvPicPr>
            <a:picLocks noChangeAspect="1" noChangeArrowheads="1"/>
          </p:cNvPicPr>
          <p:nvPr/>
        </p:nvPicPr>
        <p:blipFill>
          <a:blip r:embed="rId2" cstate="screen"/>
          <a:srcRect/>
          <a:stretch>
            <a:fillRect/>
          </a:stretch>
        </p:blipFill>
        <p:spPr bwMode="auto">
          <a:xfrm>
            <a:off x="1793628" y="1441018"/>
            <a:ext cx="5745163" cy="431323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52919" y="0"/>
            <a:ext cx="8640257" cy="1417638"/>
          </a:xfrm>
        </p:spPr>
        <p:txBody>
          <a:bodyPr/>
          <a:lstStyle/>
          <a:p>
            <a:pPr algn="l"/>
            <a:r>
              <a:rPr lang="en-US" sz="2400" dirty="0" smtClean="0"/>
              <a:t>Procure QF1 and QD0: re-use old FFTB/SLAC quads , </a:t>
            </a:r>
            <a:r>
              <a:rPr lang="en-US" dirty="0" smtClean="0"/>
              <a:t>but have to increase their aperture to accommodate a fancy BPM and satisfy beam optics requirements</a:t>
            </a:r>
            <a:endParaRPr lang="en-US" sz="2000" dirty="0"/>
          </a:p>
        </p:txBody>
      </p:sp>
      <p:sp>
        <p:nvSpPr>
          <p:cNvPr id="12" name="Slide Number Placeholder 4"/>
          <p:cNvSpPr>
            <a:spLocks noGrp="1"/>
          </p:cNvSpPr>
          <p:nvPr>
            <p:ph type="sldNum" sz="quarter" idx="10"/>
          </p:nvPr>
        </p:nvSpPr>
        <p:spPr>
          <a:xfrm>
            <a:off x="6553200" y="6245225"/>
            <a:ext cx="2133600" cy="476250"/>
          </a:xfrm>
          <a:prstGeom prst="rect">
            <a:avLst/>
          </a:prstGeom>
        </p:spPr>
        <p:txBody>
          <a:bodyPr/>
          <a:lstStyle/>
          <a:p>
            <a:fld id="{83F120DA-ECAB-4ACC-9E0F-05C51AC52B4B}" type="slidenum">
              <a:rPr lang="en-US"/>
              <a:pPr/>
              <a:t>19</a:t>
            </a:fld>
            <a:endParaRPr lang="en-US" dirty="0"/>
          </a:p>
        </p:txBody>
      </p:sp>
      <p:sp>
        <p:nvSpPr>
          <p:cNvPr id="13" name="Footer Placeholder 12"/>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184323" name="Picture 3"/>
          <p:cNvPicPr>
            <a:picLocks noChangeAspect="1" noChangeArrowheads="1"/>
          </p:cNvPicPr>
          <p:nvPr/>
        </p:nvPicPr>
        <p:blipFill>
          <a:blip r:embed="rId2" cstate="screen"/>
          <a:srcRect/>
          <a:stretch>
            <a:fillRect/>
          </a:stretch>
        </p:blipFill>
        <p:spPr bwMode="auto">
          <a:xfrm>
            <a:off x="492868" y="1444557"/>
            <a:ext cx="3589338" cy="3262313"/>
          </a:xfrm>
          <a:prstGeom prst="rect">
            <a:avLst/>
          </a:prstGeom>
          <a:noFill/>
          <a:ln w="9525">
            <a:noFill/>
            <a:miter lim="800000"/>
            <a:headEnd/>
            <a:tailEnd/>
          </a:ln>
          <a:effectLst/>
        </p:spPr>
      </p:pic>
      <p:pic>
        <p:nvPicPr>
          <p:cNvPr id="184324" name="Picture 4" descr="pinned quadrants in mod core"/>
          <p:cNvPicPr>
            <a:picLocks noChangeAspect="1" noChangeArrowheads="1"/>
          </p:cNvPicPr>
          <p:nvPr/>
        </p:nvPicPr>
        <p:blipFill>
          <a:blip r:embed="rId3" cstate="screen"/>
          <a:srcRect/>
          <a:stretch>
            <a:fillRect/>
          </a:stretch>
        </p:blipFill>
        <p:spPr bwMode="auto">
          <a:xfrm>
            <a:off x="4648200" y="1413753"/>
            <a:ext cx="4076700" cy="3725863"/>
          </a:xfrm>
          <a:prstGeom prst="rect">
            <a:avLst/>
          </a:prstGeom>
          <a:noFill/>
        </p:spPr>
      </p:pic>
      <p:sp>
        <p:nvSpPr>
          <p:cNvPr id="184325" name="Line 5"/>
          <p:cNvSpPr>
            <a:spLocks noChangeShapeType="1"/>
          </p:cNvSpPr>
          <p:nvPr/>
        </p:nvSpPr>
        <p:spPr bwMode="auto">
          <a:xfrm>
            <a:off x="6553200" y="3510455"/>
            <a:ext cx="228600" cy="0"/>
          </a:xfrm>
          <a:prstGeom prst="line">
            <a:avLst/>
          </a:prstGeom>
          <a:noFill/>
          <a:ln w="9525">
            <a:solidFill>
              <a:srgbClr val="FF0000"/>
            </a:solidFill>
            <a:round/>
            <a:headEnd type="triangle" w="med" len="med"/>
            <a:tailEnd type="triangle" w="med" len="med"/>
          </a:ln>
          <a:effectLst/>
        </p:spPr>
        <p:txBody>
          <a:bodyPr/>
          <a:lstStyle/>
          <a:p>
            <a:endParaRPr lang="en-US" dirty="0"/>
          </a:p>
        </p:txBody>
      </p:sp>
      <p:sp>
        <p:nvSpPr>
          <p:cNvPr id="184326" name="Text Box 6"/>
          <p:cNvSpPr txBox="1">
            <a:spLocks noChangeArrowheads="1"/>
          </p:cNvSpPr>
          <p:nvPr/>
        </p:nvSpPr>
        <p:spPr bwMode="auto">
          <a:xfrm>
            <a:off x="361544" y="4727644"/>
            <a:ext cx="3762984" cy="1692771"/>
          </a:xfrm>
          <a:prstGeom prst="rect">
            <a:avLst/>
          </a:prstGeom>
          <a:noFill/>
          <a:ln w="9525">
            <a:noFill/>
            <a:miter lim="800000"/>
            <a:headEnd/>
            <a:tailEnd/>
          </a:ln>
          <a:effectLst/>
        </p:spPr>
        <p:txBody>
          <a:bodyPr wrap="square">
            <a:spAutoFit/>
          </a:bodyPr>
          <a:lstStyle/>
          <a:p>
            <a:pPr>
              <a:spcBef>
                <a:spcPct val="50000"/>
              </a:spcBef>
            </a:pPr>
            <a:r>
              <a:rPr lang="en-US" sz="1600" dirty="0" smtClean="0"/>
              <a:t>Hyperbolic pole-tip is moved, along a radius, further out than it’s equation says it should be.        XY= r</a:t>
            </a:r>
            <a:r>
              <a:rPr lang="en-US" sz="1600" baseline="30000" dirty="0" smtClean="0"/>
              <a:t>2</a:t>
            </a:r>
            <a:r>
              <a:rPr lang="en-US" sz="1600" dirty="0" smtClean="0"/>
              <a:t>/2.</a:t>
            </a:r>
          </a:p>
          <a:p>
            <a:pPr>
              <a:spcBef>
                <a:spcPct val="50000"/>
              </a:spcBef>
            </a:pPr>
            <a:r>
              <a:rPr lang="en-US" sz="1600" dirty="0" smtClean="0"/>
              <a:t>Consequence: the 12-pole component increases, ~17 times predicts 2D modelling program : POISSON.</a:t>
            </a:r>
            <a:endParaRPr lang="en-US" dirty="0">
              <a:latin typeface="Arial" charset="0"/>
            </a:endParaRPr>
          </a:p>
        </p:txBody>
      </p:sp>
      <p:sp>
        <p:nvSpPr>
          <p:cNvPr id="184327" name="Text Box 7"/>
          <p:cNvSpPr txBox="1">
            <a:spLocks noChangeArrowheads="1"/>
          </p:cNvSpPr>
          <p:nvPr/>
        </p:nvSpPr>
        <p:spPr bwMode="auto">
          <a:xfrm>
            <a:off x="4400145" y="5257562"/>
            <a:ext cx="4343400" cy="1277273"/>
          </a:xfrm>
          <a:prstGeom prst="rect">
            <a:avLst/>
          </a:prstGeom>
          <a:noFill/>
          <a:ln w="9525">
            <a:noFill/>
            <a:miter lim="800000"/>
            <a:headEnd/>
            <a:tailEnd/>
          </a:ln>
          <a:effectLst/>
        </p:spPr>
        <p:txBody>
          <a:bodyPr>
            <a:spAutoFit/>
          </a:bodyPr>
          <a:lstStyle/>
          <a:p>
            <a:pPr>
              <a:spcBef>
                <a:spcPct val="50000"/>
              </a:spcBef>
            </a:pPr>
            <a:r>
              <a:rPr lang="en-US" sz="1400" dirty="0" smtClean="0">
                <a:solidFill>
                  <a:srgbClr val="FF0000"/>
                </a:solidFill>
              </a:rPr>
              <a:t>Place a very flat and precise thickness shim in each split plane to “explode” the quad and enlarge the bore diameter</a:t>
            </a:r>
            <a:r>
              <a:rPr lang="en-US" sz="1400" dirty="0" smtClean="0"/>
              <a:t>.</a:t>
            </a:r>
          </a:p>
          <a:p>
            <a:pPr>
              <a:spcBef>
                <a:spcPct val="50000"/>
              </a:spcBef>
            </a:pPr>
            <a:r>
              <a:rPr lang="en-US" sz="1400" dirty="0" smtClean="0">
                <a:solidFill>
                  <a:srgbClr val="FF0000"/>
                </a:solidFill>
              </a:rPr>
              <a:t>Shim will be low carbon steel, ground to 0.013mm flatness</a:t>
            </a:r>
            <a:endParaRPr lang="en-US" sz="1400" dirty="0"/>
          </a:p>
        </p:txBody>
      </p:sp>
      <p:cxnSp>
        <p:nvCxnSpPr>
          <p:cNvPr id="15" name="Straight Arrow Connector 14"/>
          <p:cNvCxnSpPr/>
          <p:nvPr/>
        </p:nvCxnSpPr>
        <p:spPr>
          <a:xfrm flipH="1" flipV="1">
            <a:off x="3346315" y="3326860"/>
            <a:ext cx="1206230" cy="1731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88731" y="4630366"/>
            <a:ext cx="1964987" cy="583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Overview of this talk on procuring the ATF2 magnets</a:t>
            </a:r>
            <a:endParaRPr lang="en-US" dirty="0"/>
          </a:p>
        </p:txBody>
      </p:sp>
      <p:sp>
        <p:nvSpPr>
          <p:cNvPr id="4" name="Content Placeholder 3"/>
          <p:cNvSpPr>
            <a:spLocks noGrp="1"/>
          </p:cNvSpPr>
          <p:nvPr>
            <p:ph sz="quarter" idx="14"/>
          </p:nvPr>
        </p:nvSpPr>
        <p:spPr>
          <a:xfrm>
            <a:off x="446088" y="1308538"/>
            <a:ext cx="8108950" cy="5009712"/>
          </a:xfrm>
        </p:spPr>
        <p:txBody>
          <a:bodyPr>
            <a:normAutofit/>
          </a:bodyPr>
          <a:lstStyle/>
          <a:p>
            <a:pPr>
              <a:buFont typeface="Arial" pitchFamily="34" charset="0"/>
              <a:buChar char="•"/>
            </a:pPr>
            <a:r>
              <a:rPr lang="en-US" sz="2000" dirty="0" smtClean="0"/>
              <a:t>What is the ATF2?</a:t>
            </a:r>
          </a:p>
          <a:p>
            <a:pPr>
              <a:buFont typeface="Arial" pitchFamily="34" charset="0"/>
              <a:buChar char="•"/>
            </a:pPr>
            <a:r>
              <a:rPr lang="en-US" sz="2000" dirty="0" smtClean="0"/>
              <a:t>Summary description of the ATF2 magnets </a:t>
            </a:r>
          </a:p>
          <a:p>
            <a:pPr lvl="2"/>
            <a:r>
              <a:rPr lang="en-US" sz="2000" dirty="0" smtClean="0"/>
              <a:t>(I worked on them from January 2005 until January 2009)</a:t>
            </a:r>
          </a:p>
          <a:p>
            <a:pPr>
              <a:buFont typeface="Arial" pitchFamily="34" charset="0"/>
              <a:buChar char="•"/>
            </a:pPr>
            <a:r>
              <a:rPr lang="en-US" sz="2000" dirty="0" smtClean="0"/>
              <a:t>Engineering challenges faced by the ATF2 magnets</a:t>
            </a:r>
          </a:p>
          <a:p>
            <a:pPr>
              <a:buFont typeface="Arial" pitchFamily="34" charset="0"/>
              <a:buChar char="•"/>
            </a:pPr>
            <a:r>
              <a:rPr lang="en-US" sz="2000" dirty="0" smtClean="0"/>
              <a:t>Problems with some magnetic measurements</a:t>
            </a:r>
          </a:p>
          <a:p>
            <a:pPr>
              <a:buFont typeface="Arial" pitchFamily="34" charset="0"/>
              <a:buChar char="•"/>
            </a:pPr>
            <a:r>
              <a:rPr lang="en-US" sz="2000" dirty="0" smtClean="0"/>
              <a:t>Procuring the Final Doublet Quadrupoles</a:t>
            </a:r>
          </a:p>
          <a:p>
            <a:pPr lvl="2"/>
            <a:r>
              <a:rPr lang="en-US" sz="2000" dirty="0" smtClean="0"/>
              <a:t>See what  happens when you re-use old magnets to “save money”</a:t>
            </a:r>
          </a:p>
          <a:p>
            <a:pPr lvl="2"/>
            <a:r>
              <a:rPr lang="en-US" sz="2000" dirty="0" smtClean="0"/>
              <a:t>Negotiating the multipole tolerances</a:t>
            </a:r>
          </a:p>
          <a:p>
            <a:pPr lvl="1"/>
            <a:r>
              <a:rPr lang="en-US" sz="2000" dirty="0" smtClean="0"/>
              <a:t>Keeping all the magnets and especially the last 4 before the “Interaction point” vibrationally stable</a:t>
            </a:r>
          </a:p>
          <a:p>
            <a:pPr lvl="1"/>
            <a:r>
              <a:rPr lang="en-US" sz="2000" dirty="0" smtClean="0"/>
              <a:t>Aligning the magnets with standard alignment  techniques</a:t>
            </a:r>
          </a:p>
          <a:p>
            <a:pPr lvl="1"/>
            <a:r>
              <a:rPr lang="en-US" sz="2000" dirty="0" smtClean="0"/>
              <a:t>Lessons learned from the ATF2 magnet procurement project</a:t>
            </a:r>
          </a:p>
          <a:p>
            <a:pPr>
              <a:buFont typeface="Arial" pitchFamily="34" charset="0"/>
              <a:buChar char="•"/>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525294" y="260350"/>
            <a:ext cx="8161506" cy="1157288"/>
          </a:xfrm>
        </p:spPr>
        <p:txBody>
          <a:bodyPr/>
          <a:lstStyle/>
          <a:p>
            <a:r>
              <a:rPr lang="en-US" sz="2800" dirty="0"/>
              <a:t>Modelled different shapes of steel shims with POISSON-ones that would be easy to fabricate &amp; </a:t>
            </a:r>
            <a:r>
              <a:rPr lang="en-US" sz="2800" dirty="0" smtClean="0"/>
              <a:t>install on the existing magnets.</a:t>
            </a:r>
            <a:endParaRPr lang="en-US" sz="2800" dirty="0"/>
          </a:p>
        </p:txBody>
      </p:sp>
      <p:sp>
        <p:nvSpPr>
          <p:cNvPr id="11" name="Slide Number Placeholder 4"/>
          <p:cNvSpPr>
            <a:spLocks noGrp="1"/>
          </p:cNvSpPr>
          <p:nvPr>
            <p:ph type="sldNum" sz="quarter" idx="10"/>
          </p:nvPr>
        </p:nvSpPr>
        <p:spPr>
          <a:xfrm>
            <a:off x="6553200" y="6245225"/>
            <a:ext cx="2133600" cy="476250"/>
          </a:xfrm>
          <a:prstGeom prst="rect">
            <a:avLst/>
          </a:prstGeom>
        </p:spPr>
        <p:txBody>
          <a:bodyPr/>
          <a:lstStyle/>
          <a:p>
            <a:fld id="{408CBF78-055E-4398-AFE1-D2E1FCCC5A97}" type="slidenum">
              <a:rPr lang="en-US"/>
              <a:pPr/>
              <a:t>20</a:t>
            </a:fld>
            <a:endParaRPr lang="en-US" dirty="0"/>
          </a:p>
        </p:txBody>
      </p:sp>
      <p:sp>
        <p:nvSpPr>
          <p:cNvPr id="12" name="Footer Placeholder 11"/>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70661" name="Picture 5"/>
          <p:cNvPicPr>
            <a:picLocks noChangeAspect="1" noChangeArrowheads="1"/>
          </p:cNvPicPr>
          <p:nvPr/>
        </p:nvPicPr>
        <p:blipFill>
          <a:blip r:embed="rId3" cstate="screen"/>
          <a:srcRect t="15485"/>
          <a:stretch>
            <a:fillRect/>
          </a:stretch>
        </p:blipFill>
        <p:spPr bwMode="auto">
          <a:xfrm>
            <a:off x="0" y="3797300"/>
            <a:ext cx="6481763" cy="2393950"/>
          </a:xfrm>
          <a:prstGeom prst="rect">
            <a:avLst/>
          </a:prstGeom>
          <a:noFill/>
          <a:ln w="9525">
            <a:noFill/>
            <a:miter lim="800000"/>
            <a:headEnd/>
            <a:tailEnd/>
          </a:ln>
        </p:spPr>
      </p:pic>
      <p:sp>
        <p:nvSpPr>
          <p:cNvPr id="70663" name="Rectangle 7"/>
          <p:cNvSpPr>
            <a:spLocks noChangeArrowheads="1"/>
          </p:cNvSpPr>
          <p:nvPr/>
        </p:nvSpPr>
        <p:spPr bwMode="auto">
          <a:xfrm>
            <a:off x="0" y="1962150"/>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70662" name="Object 6"/>
          <p:cNvGraphicFramePr>
            <a:graphicFrameLocks noChangeAspect="1"/>
          </p:cNvGraphicFramePr>
          <p:nvPr/>
        </p:nvGraphicFramePr>
        <p:xfrm>
          <a:off x="0" y="1557338"/>
          <a:ext cx="6581775" cy="2309812"/>
        </p:xfrm>
        <a:graphic>
          <a:graphicData uri="http://schemas.openxmlformats.org/presentationml/2006/ole">
            <p:oleObj spid="_x0000_s1026" name="Document" r:id="rId4" imgW="7330874" imgH="2932558" progId="Word.Document.8">
              <p:embed/>
            </p:oleObj>
          </a:graphicData>
        </a:graphic>
      </p:graphicFrame>
      <p:sp>
        <p:nvSpPr>
          <p:cNvPr id="70664" name="Text Box 8"/>
          <p:cNvSpPr txBox="1">
            <a:spLocks noChangeArrowheads="1"/>
          </p:cNvSpPr>
          <p:nvPr/>
        </p:nvSpPr>
        <p:spPr bwMode="auto">
          <a:xfrm>
            <a:off x="6804025" y="4149725"/>
            <a:ext cx="2089150" cy="2162175"/>
          </a:xfrm>
          <a:prstGeom prst="rect">
            <a:avLst/>
          </a:prstGeom>
          <a:noFill/>
          <a:ln w="9525">
            <a:solidFill>
              <a:schemeClr val="tx1"/>
            </a:solidFill>
            <a:miter lim="800000"/>
            <a:headEnd/>
            <a:tailEnd/>
          </a:ln>
          <a:effectLst/>
        </p:spPr>
        <p:txBody>
          <a:bodyPr>
            <a:spAutoFit/>
          </a:bodyPr>
          <a:lstStyle/>
          <a:p>
            <a:pPr>
              <a:spcBef>
                <a:spcPct val="50000"/>
              </a:spcBef>
            </a:pPr>
            <a:r>
              <a:rPr lang="en-US" dirty="0"/>
              <a:t>This shape gives 12pole/quad = 0.02% at 1cm</a:t>
            </a:r>
          </a:p>
          <a:p>
            <a:pPr>
              <a:spcBef>
                <a:spcPct val="50000"/>
              </a:spcBef>
            </a:pPr>
            <a:r>
              <a:rPr lang="en-US" dirty="0"/>
              <a:t>Better than Glen White</a:t>
            </a:r>
            <a:r>
              <a:rPr lang="en-US" dirty="0">
                <a:latin typeface="Arial"/>
              </a:rPr>
              <a:t>’</a:t>
            </a:r>
            <a:r>
              <a:rPr lang="en-US" dirty="0"/>
              <a:t>s revised tolerance of 0.05%</a:t>
            </a:r>
          </a:p>
        </p:txBody>
      </p:sp>
      <p:sp>
        <p:nvSpPr>
          <p:cNvPr id="70665" name="Line 9"/>
          <p:cNvSpPr>
            <a:spLocks noChangeShapeType="1"/>
          </p:cNvSpPr>
          <p:nvPr/>
        </p:nvSpPr>
        <p:spPr bwMode="auto">
          <a:xfrm flipH="1">
            <a:off x="1547813" y="1125538"/>
            <a:ext cx="1223962" cy="2520950"/>
          </a:xfrm>
          <a:prstGeom prst="line">
            <a:avLst/>
          </a:prstGeom>
          <a:noFill/>
          <a:ln w="19050">
            <a:solidFill>
              <a:srgbClr val="FF3300"/>
            </a:solidFill>
            <a:round/>
            <a:headEnd/>
            <a:tailEnd type="triangle" w="med" len="med"/>
          </a:ln>
          <a:effectLst/>
        </p:spPr>
        <p:txBody>
          <a:bodyPr/>
          <a:lstStyle/>
          <a:p>
            <a:endParaRPr lang="en-US" dirty="0"/>
          </a:p>
        </p:txBody>
      </p:sp>
      <p:sp>
        <p:nvSpPr>
          <p:cNvPr id="70666" name="Text Box 10"/>
          <p:cNvSpPr txBox="1">
            <a:spLocks noChangeArrowheads="1"/>
          </p:cNvSpPr>
          <p:nvPr/>
        </p:nvSpPr>
        <p:spPr bwMode="auto">
          <a:xfrm>
            <a:off x="6443663" y="1700213"/>
            <a:ext cx="2305050" cy="2024062"/>
          </a:xfrm>
          <a:prstGeom prst="rect">
            <a:avLst/>
          </a:prstGeom>
          <a:noFill/>
          <a:ln w="9525">
            <a:solidFill>
              <a:schemeClr val="tx1"/>
            </a:solidFill>
            <a:miter lim="800000"/>
            <a:headEnd/>
            <a:tailEnd/>
          </a:ln>
          <a:effectLst/>
        </p:spPr>
        <p:txBody>
          <a:bodyPr>
            <a:spAutoFit/>
          </a:bodyPr>
          <a:lstStyle/>
          <a:p>
            <a:pPr>
              <a:spcBef>
                <a:spcPct val="50000"/>
              </a:spcBef>
            </a:pPr>
            <a:r>
              <a:rPr lang="en-US" dirty="0"/>
              <a:t>Increasing bore by pulling back the </a:t>
            </a:r>
            <a:r>
              <a:rPr lang="en-US" dirty="0" err="1"/>
              <a:t>poletips</a:t>
            </a:r>
            <a:r>
              <a:rPr lang="en-US"/>
              <a:t> created a large 12 pole (as predicted), had to reduce this 12-pole component.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12912" y="0"/>
            <a:ext cx="8103570" cy="1154498"/>
          </a:xfrm>
        </p:spPr>
        <p:txBody>
          <a:bodyPr/>
          <a:lstStyle/>
          <a:p>
            <a:r>
              <a:rPr lang="en-US" sz="2400" dirty="0"/>
              <a:t>In order to achieve the very small multipoles : </a:t>
            </a:r>
            <a:r>
              <a:rPr lang="en-US" sz="2400" dirty="0" smtClean="0"/>
              <a:t>mechanical specification </a:t>
            </a:r>
            <a:r>
              <a:rPr lang="en-US" sz="2400" dirty="0"/>
              <a:t>for the bore diameters and gaps between the ends of the adjacent hyperbolas</a:t>
            </a:r>
          </a:p>
        </p:txBody>
      </p:sp>
      <p:sp>
        <p:nvSpPr>
          <p:cNvPr id="9" name="Slide Number Placeholder 4"/>
          <p:cNvSpPr>
            <a:spLocks noGrp="1"/>
          </p:cNvSpPr>
          <p:nvPr>
            <p:ph type="sldNum" sz="quarter" idx="10"/>
          </p:nvPr>
        </p:nvSpPr>
        <p:spPr>
          <a:xfrm>
            <a:off x="6553200" y="6245225"/>
            <a:ext cx="2133600" cy="476250"/>
          </a:xfrm>
          <a:prstGeom prst="rect">
            <a:avLst/>
          </a:prstGeom>
        </p:spPr>
        <p:txBody>
          <a:bodyPr/>
          <a:lstStyle/>
          <a:p>
            <a:fld id="{2A52E451-6BB8-4966-B5BE-0B62ED6188E5}" type="slidenum">
              <a:rPr lang="en-US"/>
              <a:pPr/>
              <a:t>21</a:t>
            </a:fld>
            <a:endParaRPr lang="en-US"/>
          </a:p>
        </p:txBody>
      </p:sp>
      <p:sp>
        <p:nvSpPr>
          <p:cNvPr id="10" name="Footer Placeholder 9"/>
          <p:cNvSpPr>
            <a:spLocks noGrp="1"/>
          </p:cNvSpPr>
          <p:nvPr>
            <p:ph type="ftr" sz="quarter" idx="3"/>
          </p:nvPr>
        </p:nvSpPr>
        <p:spPr/>
        <p:txBody>
          <a:bodyPr/>
          <a:lstStyle/>
          <a:p>
            <a:pPr>
              <a:defRPr/>
            </a:pPr>
            <a:r>
              <a:rPr lang="en-US" smtClean="0"/>
              <a:t>Spencer ATF2 Magnets, 1st XBEAM-XRING Workshop</a:t>
            </a:r>
            <a:endParaRPr lang="en-US" dirty="0"/>
          </a:p>
        </p:txBody>
      </p:sp>
      <p:pic>
        <p:nvPicPr>
          <p:cNvPr id="185347" name="Picture 3"/>
          <p:cNvPicPr>
            <a:picLocks noChangeAspect="1" noChangeArrowheads="1"/>
          </p:cNvPicPr>
          <p:nvPr/>
        </p:nvPicPr>
        <p:blipFill>
          <a:blip r:embed="rId2" cstate="screen"/>
          <a:srcRect/>
          <a:stretch>
            <a:fillRect/>
          </a:stretch>
        </p:blipFill>
        <p:spPr bwMode="auto">
          <a:xfrm>
            <a:off x="914400" y="2209800"/>
            <a:ext cx="5254625" cy="3319463"/>
          </a:xfrm>
          <a:prstGeom prst="rect">
            <a:avLst/>
          </a:prstGeom>
          <a:noFill/>
          <a:ln w="9525">
            <a:noFill/>
            <a:miter lim="800000"/>
            <a:headEnd/>
            <a:tailEnd/>
          </a:ln>
          <a:effectLst/>
        </p:spPr>
      </p:pic>
      <p:sp>
        <p:nvSpPr>
          <p:cNvPr id="185348" name="Text Box 4"/>
          <p:cNvSpPr txBox="1">
            <a:spLocks noChangeArrowheads="1"/>
          </p:cNvSpPr>
          <p:nvPr/>
        </p:nvSpPr>
        <p:spPr bwMode="auto">
          <a:xfrm>
            <a:off x="6096000" y="2380593"/>
            <a:ext cx="2438400" cy="4031873"/>
          </a:xfrm>
          <a:prstGeom prst="rect">
            <a:avLst/>
          </a:prstGeom>
          <a:noFill/>
          <a:ln w="9525">
            <a:solidFill>
              <a:schemeClr val="tx1"/>
            </a:solidFill>
            <a:miter lim="800000"/>
            <a:headEnd/>
            <a:tailEnd/>
          </a:ln>
          <a:effectLst/>
        </p:spPr>
        <p:txBody>
          <a:bodyPr>
            <a:spAutoFit/>
          </a:bodyPr>
          <a:lstStyle/>
          <a:p>
            <a:pPr>
              <a:spcBef>
                <a:spcPct val="50000"/>
              </a:spcBef>
            </a:pPr>
            <a:r>
              <a:rPr lang="en-US" sz="1600" dirty="0">
                <a:latin typeface="Arial" charset="0"/>
              </a:rPr>
              <a:t>In fact the actual value of the gaps is less important than their being the same to within some value, </a:t>
            </a:r>
            <a:endParaRPr lang="en-US" sz="1600" dirty="0" smtClean="0">
              <a:latin typeface="Arial" charset="0"/>
            </a:endParaRPr>
          </a:p>
          <a:p>
            <a:pPr>
              <a:spcBef>
                <a:spcPct val="50000"/>
              </a:spcBef>
            </a:pPr>
            <a:r>
              <a:rPr lang="en-US" sz="1600" dirty="0" smtClean="0">
                <a:latin typeface="Arial" charset="0"/>
              </a:rPr>
              <a:t>+/- 0.0254mm is </a:t>
            </a:r>
            <a:r>
              <a:rPr lang="en-US" sz="1600" dirty="0">
                <a:latin typeface="Arial" charset="0"/>
              </a:rPr>
              <a:t>typical mechanical tolerance for quads.</a:t>
            </a:r>
          </a:p>
          <a:p>
            <a:pPr>
              <a:spcBef>
                <a:spcPct val="50000"/>
              </a:spcBef>
            </a:pPr>
            <a:r>
              <a:rPr lang="en-US" sz="1600" dirty="0">
                <a:latin typeface="Arial" charset="0"/>
              </a:rPr>
              <a:t>We predicted that to achieve the very small sextupole component requirement </a:t>
            </a:r>
            <a:r>
              <a:rPr lang="en-US" sz="1600" dirty="0">
                <a:solidFill>
                  <a:srgbClr val="FF0000"/>
                </a:solidFill>
                <a:latin typeface="Arial" charset="0"/>
              </a:rPr>
              <a:t>the equivalency of the gap values would need to be: approx &lt;+/- </a:t>
            </a:r>
            <a:r>
              <a:rPr lang="en-US" sz="1600" dirty="0" smtClean="0">
                <a:solidFill>
                  <a:srgbClr val="FF0000"/>
                </a:solidFill>
                <a:latin typeface="Arial" charset="0"/>
              </a:rPr>
              <a:t>0.013mm.</a:t>
            </a:r>
            <a:endParaRPr lang="en-US" sz="1600" dirty="0">
              <a:solidFill>
                <a:srgbClr val="FF0000"/>
              </a:solidFill>
              <a:latin typeface="Arial" charset="0"/>
            </a:endParaRPr>
          </a:p>
        </p:txBody>
      </p:sp>
      <p:sp>
        <p:nvSpPr>
          <p:cNvPr id="185349" name="Text Box 5"/>
          <p:cNvSpPr txBox="1">
            <a:spLocks noChangeArrowheads="1"/>
          </p:cNvSpPr>
          <p:nvPr/>
        </p:nvSpPr>
        <p:spPr bwMode="auto">
          <a:xfrm>
            <a:off x="3962400" y="1676400"/>
            <a:ext cx="1828800" cy="376238"/>
          </a:xfrm>
          <a:prstGeom prst="rect">
            <a:avLst/>
          </a:prstGeom>
          <a:noFill/>
          <a:ln w="9525">
            <a:solidFill>
              <a:schemeClr val="tx1"/>
            </a:solidFill>
            <a:miter lim="800000"/>
            <a:headEnd/>
            <a:tailEnd/>
          </a:ln>
          <a:effectLst/>
        </p:spPr>
        <p:txBody>
          <a:bodyPr>
            <a:spAutoFit/>
          </a:bodyPr>
          <a:lstStyle/>
          <a:p>
            <a:pPr>
              <a:spcBef>
                <a:spcPct val="50000"/>
              </a:spcBef>
            </a:pPr>
            <a:r>
              <a:rPr lang="en-US">
                <a:solidFill>
                  <a:srgbClr val="FF0000"/>
                </a:solidFill>
                <a:latin typeface="Arial" charset="0"/>
              </a:rPr>
              <a:t>Units = inches</a:t>
            </a:r>
          </a:p>
        </p:txBody>
      </p:sp>
      <p:sp>
        <p:nvSpPr>
          <p:cNvPr id="185350" name="Text Box 6"/>
          <p:cNvSpPr txBox="1">
            <a:spLocks noChangeArrowheads="1"/>
          </p:cNvSpPr>
          <p:nvPr/>
        </p:nvSpPr>
        <p:spPr bwMode="auto">
          <a:xfrm>
            <a:off x="486383" y="5661025"/>
            <a:ext cx="5155659" cy="650875"/>
          </a:xfrm>
          <a:prstGeom prst="rect">
            <a:avLst/>
          </a:prstGeom>
          <a:noFill/>
          <a:ln w="9525">
            <a:solidFill>
              <a:schemeClr val="tx1"/>
            </a:solidFill>
            <a:miter lim="800000"/>
            <a:headEnd/>
            <a:tailEnd/>
          </a:ln>
          <a:effectLst/>
        </p:spPr>
        <p:txBody>
          <a:bodyPr wrap="square">
            <a:spAutoFit/>
          </a:bodyPr>
          <a:lstStyle/>
          <a:p>
            <a:pPr>
              <a:spcBef>
                <a:spcPct val="50000"/>
              </a:spcBef>
            </a:pPr>
            <a:r>
              <a:rPr lang="en-US" dirty="0"/>
              <a:t>Many mechanical adjustments made </a:t>
            </a:r>
            <a:r>
              <a:rPr lang="en-US" dirty="0" smtClean="0"/>
              <a:t>trying to </a:t>
            </a:r>
            <a:r>
              <a:rPr lang="en-US" dirty="0"/>
              <a:t>achieve desired symmetry</a:t>
            </a:r>
            <a:r>
              <a:rPr lang="en-US" dirty="0" smtClean="0"/>
              <a:t>. </a:t>
            </a:r>
            <a:r>
              <a:rPr lang="en-US" i="1" dirty="0" smtClean="0"/>
              <a:t>Almost</a:t>
            </a:r>
            <a:r>
              <a:rPr lang="en-US" dirty="0" smtClean="0"/>
              <a:t> meet specs</a:t>
            </a:r>
            <a:endParaRPr lang="en-US" dirty="0"/>
          </a:p>
        </p:txBody>
      </p:sp>
      <p:sp>
        <p:nvSpPr>
          <p:cNvPr id="11" name="TextBox 10"/>
          <p:cNvSpPr txBox="1"/>
          <p:nvPr/>
        </p:nvSpPr>
        <p:spPr>
          <a:xfrm>
            <a:off x="6097900" y="1114655"/>
            <a:ext cx="2509736" cy="1323439"/>
          </a:xfrm>
          <a:prstGeom prst="rect">
            <a:avLst/>
          </a:prstGeom>
          <a:noFill/>
        </p:spPr>
        <p:txBody>
          <a:bodyPr wrap="square" rtlCol="0">
            <a:spAutoFit/>
          </a:bodyPr>
          <a:lstStyle/>
          <a:p>
            <a:r>
              <a:rPr lang="en-US" sz="1600" dirty="0" smtClean="0">
                <a:latin typeface="Arial" charset="0"/>
              </a:rPr>
              <a:t>Sextupole component is very sensitive to </a:t>
            </a:r>
            <a:r>
              <a:rPr lang="en-US" sz="1600" dirty="0" err="1" smtClean="0">
                <a:latin typeface="Arial" charset="0"/>
              </a:rPr>
              <a:t>poletip</a:t>
            </a:r>
            <a:r>
              <a:rPr lang="en-US" sz="1600" dirty="0" smtClean="0">
                <a:latin typeface="Arial" charset="0"/>
              </a:rPr>
              <a:t> being at wrong radius  or the </a:t>
            </a:r>
            <a:r>
              <a:rPr lang="en-US" sz="1600" dirty="0" err="1" smtClean="0">
                <a:latin typeface="Arial" charset="0"/>
              </a:rPr>
              <a:t>poletip</a:t>
            </a:r>
            <a:r>
              <a:rPr lang="en-US" sz="1600" dirty="0" smtClean="0">
                <a:latin typeface="Arial" charset="0"/>
              </a:rPr>
              <a:t> being offset “azimuthally”.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z="2800" dirty="0"/>
              <a:t>POLE SIDE SHIMS IN PLACE- reduce the 12-pole to below tolerance</a:t>
            </a:r>
          </a:p>
        </p:txBody>
      </p:sp>
      <p:sp>
        <p:nvSpPr>
          <p:cNvPr id="8" name="Slide Number Placeholder 4"/>
          <p:cNvSpPr>
            <a:spLocks noGrp="1"/>
          </p:cNvSpPr>
          <p:nvPr>
            <p:ph type="sldNum" sz="quarter" idx="10"/>
          </p:nvPr>
        </p:nvSpPr>
        <p:spPr>
          <a:xfrm>
            <a:off x="6553200" y="6245225"/>
            <a:ext cx="2133600" cy="476250"/>
          </a:xfrm>
          <a:prstGeom prst="rect">
            <a:avLst/>
          </a:prstGeom>
        </p:spPr>
        <p:txBody>
          <a:bodyPr/>
          <a:lstStyle/>
          <a:p>
            <a:fld id="{250D41F7-A2DF-4033-97EC-F336DCA287D6}" type="slidenum">
              <a:rPr lang="en-US"/>
              <a:pPr/>
              <a:t>22</a:t>
            </a:fld>
            <a:endParaRPr lang="en-US" dirty="0"/>
          </a:p>
        </p:txBody>
      </p:sp>
      <p:sp>
        <p:nvSpPr>
          <p:cNvPr id="9" name="Footer Placeholder 8"/>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188419" name="Picture 3" descr="AddingSideShimsToFDquad#6"/>
          <p:cNvPicPr>
            <a:picLocks noChangeAspect="1" noChangeArrowheads="1"/>
          </p:cNvPicPr>
          <p:nvPr/>
        </p:nvPicPr>
        <p:blipFill>
          <a:blip r:embed="rId2" cstate="screen"/>
          <a:srcRect/>
          <a:stretch>
            <a:fillRect/>
          </a:stretch>
        </p:blipFill>
        <p:spPr bwMode="auto">
          <a:xfrm>
            <a:off x="417564" y="1224179"/>
            <a:ext cx="5329123" cy="3996842"/>
          </a:xfrm>
          <a:prstGeom prst="rect">
            <a:avLst/>
          </a:prstGeom>
          <a:noFill/>
        </p:spPr>
      </p:pic>
      <p:sp>
        <p:nvSpPr>
          <p:cNvPr id="188420" name="Line 4"/>
          <p:cNvSpPr>
            <a:spLocks noChangeShapeType="1"/>
          </p:cNvSpPr>
          <p:nvPr/>
        </p:nvSpPr>
        <p:spPr bwMode="auto">
          <a:xfrm>
            <a:off x="2874579" y="790904"/>
            <a:ext cx="76200" cy="1828800"/>
          </a:xfrm>
          <a:prstGeom prst="line">
            <a:avLst/>
          </a:prstGeom>
          <a:noFill/>
          <a:ln w="28575">
            <a:solidFill>
              <a:srgbClr val="FF0000"/>
            </a:solidFill>
            <a:round/>
            <a:headEnd/>
            <a:tailEnd type="triangle" w="med" len="med"/>
          </a:ln>
          <a:effectLst/>
        </p:spPr>
        <p:txBody>
          <a:bodyPr/>
          <a:lstStyle/>
          <a:p>
            <a:endParaRPr lang="en-US"/>
          </a:p>
        </p:txBody>
      </p:sp>
      <p:sp>
        <p:nvSpPr>
          <p:cNvPr id="188421" name="Line 5"/>
          <p:cNvSpPr>
            <a:spLocks noChangeShapeType="1"/>
          </p:cNvSpPr>
          <p:nvPr/>
        </p:nvSpPr>
        <p:spPr bwMode="auto">
          <a:xfrm flipH="1">
            <a:off x="3226675" y="743606"/>
            <a:ext cx="76200" cy="1905000"/>
          </a:xfrm>
          <a:prstGeom prst="line">
            <a:avLst/>
          </a:prstGeom>
          <a:noFill/>
          <a:ln w="28575">
            <a:solidFill>
              <a:srgbClr val="FF0000"/>
            </a:solidFill>
            <a:round/>
            <a:headEnd/>
            <a:tailEnd type="triangle" w="med" len="med"/>
          </a:ln>
          <a:effectLst/>
        </p:spPr>
        <p:txBody>
          <a:bodyPr/>
          <a:lstStyle/>
          <a:p>
            <a:endParaRPr lang="en-US"/>
          </a:p>
        </p:txBody>
      </p:sp>
      <p:sp>
        <p:nvSpPr>
          <p:cNvPr id="10" name="TextBox 9"/>
          <p:cNvSpPr txBox="1"/>
          <p:nvPr/>
        </p:nvSpPr>
        <p:spPr>
          <a:xfrm>
            <a:off x="5894962" y="1050586"/>
            <a:ext cx="3249038" cy="4672048"/>
          </a:xfrm>
          <a:prstGeom prst="rect">
            <a:avLst/>
          </a:prstGeom>
          <a:noFill/>
        </p:spPr>
        <p:txBody>
          <a:bodyPr wrap="square" rtlCol="0">
            <a:spAutoFit/>
          </a:bodyPr>
          <a:lstStyle/>
          <a:p>
            <a:pPr>
              <a:lnSpc>
                <a:spcPct val="80000"/>
              </a:lnSpc>
            </a:pPr>
            <a:r>
              <a:rPr lang="en-US" sz="1600" dirty="0" smtClean="0"/>
              <a:t>Problem: when the pole side-shims are installed you cannot access the ends of the hyperbolic pole-tip to measure the adjacent pole distances anymore. The shim to shim distances don’t tell you how good the pole-tip distances are.</a:t>
            </a:r>
          </a:p>
          <a:p>
            <a:pPr>
              <a:lnSpc>
                <a:spcPct val="80000"/>
              </a:lnSpc>
            </a:pPr>
            <a:r>
              <a:rPr lang="en-US" sz="1600" dirty="0" smtClean="0"/>
              <a:t>But need these pole-tip distances to be correct to better than 0.013mm</a:t>
            </a:r>
          </a:p>
          <a:p>
            <a:pPr>
              <a:lnSpc>
                <a:spcPct val="80000"/>
              </a:lnSpc>
            </a:pPr>
            <a:r>
              <a:rPr lang="en-US" sz="1600" dirty="0" smtClean="0"/>
              <a:t>We will shorten the pole-side shims by about 1cm at each end so gauge blocks can still be used to adjust the adjacent pole distances.</a:t>
            </a:r>
          </a:p>
          <a:p>
            <a:pPr>
              <a:lnSpc>
                <a:spcPct val="80000"/>
              </a:lnSpc>
            </a:pPr>
            <a:r>
              <a:rPr lang="en-US" sz="1600" dirty="0" smtClean="0"/>
              <a:t> 12-pole will increase a little- but we are sufficiently below the 12-pole tolerance we can afford to let it increase.</a:t>
            </a:r>
          </a:p>
          <a:p>
            <a:pPr>
              <a:lnSpc>
                <a:spcPct val="80000"/>
              </a:lnSpc>
            </a:pPr>
            <a:r>
              <a:rPr lang="en-US" sz="1600" dirty="0" smtClean="0"/>
              <a:t>IN FACT THE SKEW 12POLE WAS LARGER THAN DESIRED</a:t>
            </a:r>
          </a:p>
          <a:p>
            <a:endParaRPr lang="en-US" sz="1600" dirty="0"/>
          </a:p>
        </p:txBody>
      </p:sp>
      <p:sp>
        <p:nvSpPr>
          <p:cNvPr id="11" name="TextBox 10"/>
          <p:cNvSpPr txBox="1"/>
          <p:nvPr/>
        </p:nvSpPr>
        <p:spPr>
          <a:xfrm>
            <a:off x="350196" y="5622587"/>
            <a:ext cx="6614808" cy="646331"/>
          </a:xfrm>
          <a:prstGeom prst="rect">
            <a:avLst/>
          </a:prstGeom>
          <a:noFill/>
        </p:spPr>
        <p:txBody>
          <a:bodyPr wrap="square" rtlCol="0">
            <a:spAutoFit/>
          </a:bodyPr>
          <a:lstStyle/>
          <a:p>
            <a:r>
              <a:rPr lang="en-US" dirty="0" smtClean="0"/>
              <a:t>Magnet will be split for a BPM to be installed, so need a method to be able to measure the adjacent poles’ gaps again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901148" y="152400"/>
            <a:ext cx="7785652" cy="1143000"/>
          </a:xfrm>
        </p:spPr>
        <p:txBody>
          <a:bodyPr/>
          <a:lstStyle/>
          <a:p>
            <a:r>
              <a:rPr lang="en-US" sz="2800" dirty="0"/>
              <a:t>Final Multipole Measurements on both </a:t>
            </a:r>
            <a:r>
              <a:rPr lang="en-US" sz="2800" dirty="0" smtClean="0"/>
              <a:t>Final Doublet  </a:t>
            </a:r>
            <a:r>
              <a:rPr lang="en-US" sz="2800" dirty="0"/>
              <a:t>quads at r=1cm, in % </a:t>
            </a:r>
            <a:r>
              <a:rPr lang="en-US" sz="2000" dirty="0"/>
              <a:t>Measured at SLAC</a:t>
            </a:r>
          </a:p>
        </p:txBody>
      </p:sp>
      <p:graphicFrame>
        <p:nvGraphicFramePr>
          <p:cNvPr id="186371" name="Group 3"/>
          <p:cNvGraphicFramePr>
            <a:graphicFrameLocks noGrp="1"/>
          </p:cNvGraphicFramePr>
          <p:nvPr>
            <p:ph type="tbl" idx="1"/>
          </p:nvPr>
        </p:nvGraphicFramePr>
        <p:xfrm>
          <a:off x="457200" y="1600200"/>
          <a:ext cx="8229600" cy="4525963"/>
        </p:xfrm>
        <a:graphic>
          <a:graphicData uri="http://schemas.openxmlformats.org/drawingml/2006/table">
            <a:tbl>
              <a:tblPr/>
              <a:tblGrid>
                <a:gridCol w="1295400"/>
                <a:gridCol w="1295400"/>
                <a:gridCol w="1524000"/>
                <a:gridCol w="1371600"/>
                <a:gridCol w="1371600"/>
                <a:gridCol w="1371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Magnet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Sextupole/quad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Octupole/quad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10pole/quad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12pole/quad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20pole/quad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Tolerance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(tightest)*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30000" smtClean="0">
                          <a:ln>
                            <a:noFill/>
                          </a:ln>
                          <a:solidFill>
                            <a:schemeClr val="tx1"/>
                          </a:solidFill>
                          <a:effectLst/>
                          <a:latin typeface="Arial" charset="0"/>
                        </a:rPr>
                        <a:t> </a:t>
                      </a:r>
                      <a:r>
                        <a:rPr kumimoji="0" lang="en-US" sz="2400" b="0" i="0" u="none" strike="noStrike" cap="none" normalizeH="0" baseline="0" smtClean="0">
                          <a:ln>
                            <a:noFill/>
                          </a:ln>
                          <a:solidFill>
                            <a:schemeClr val="tx1"/>
                          </a:solidFill>
                          <a:effectLst/>
                          <a:latin typeface="Arial" charset="0"/>
                        </a:rPr>
                        <a:t>&lt;0.03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&lt;0.025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QD0 </a:t>
                      </a:r>
                      <a:r>
                        <a:rPr kumimoji="0" lang="en-US" sz="2000" b="0" i="0" u="none" strike="noStrike" cap="none" normalizeH="0" baseline="0" smtClean="0">
                          <a:ln>
                            <a:noFill/>
                          </a:ln>
                          <a:solidFill>
                            <a:schemeClr val="tx1"/>
                          </a:solidFill>
                          <a:effectLst/>
                          <a:latin typeface="Arial" charset="0"/>
                        </a:rPr>
                        <a:t>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132.2 </a:t>
                      </a:r>
                      <a:r>
                        <a:rPr kumimoji="0" lang="en-US" sz="1200" b="0" i="0" u="none" strike="noStrike" cap="none" normalizeH="0" baseline="0" smtClean="0">
                          <a:ln>
                            <a:noFill/>
                          </a:ln>
                          <a:solidFill>
                            <a:schemeClr val="tx1"/>
                          </a:solidFill>
                          <a:effectLst/>
                          <a:latin typeface="Arial" charset="0"/>
                        </a:rPr>
                        <a:t>amps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0.0255</a:t>
                      </a:r>
                      <a:endParaRPr kumimoji="0" lang="en-US" sz="24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0.0052</a:t>
                      </a:r>
                      <a:endParaRPr kumimoji="0" lang="en-US" sz="24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QF1 </a:t>
                      </a:r>
                      <a:r>
                        <a:rPr kumimoji="0" lang="en-US" sz="2000" b="0" i="0" u="none" strike="noStrike" cap="none" normalizeH="0" baseline="0" smtClean="0">
                          <a:ln>
                            <a:noFill/>
                          </a:ln>
                          <a:solidFill>
                            <a:schemeClr val="tx1"/>
                          </a:solidFill>
                          <a:effectLst/>
                          <a:latin typeface="Arial" charset="0"/>
                        </a:rPr>
                        <a:t>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77.5 </a:t>
                      </a:r>
                      <a:r>
                        <a:rPr kumimoji="0" lang="en-US" sz="1600" b="0" i="0" u="none" strike="noStrike" cap="none" normalizeH="0" baseline="0" smtClean="0">
                          <a:ln>
                            <a:noFill/>
                          </a:ln>
                          <a:solidFill>
                            <a:schemeClr val="tx1"/>
                          </a:solidFill>
                          <a:effectLst/>
                          <a:latin typeface="Arial" charset="0"/>
                        </a:rPr>
                        <a:t>amps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0.0274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0.0027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Footer Placeholder 7"/>
          <p:cNvSpPr>
            <a:spLocks noGrp="1"/>
          </p:cNvSpPr>
          <p:nvPr>
            <p:ph type="ftr" sz="quarter" idx="11"/>
          </p:nvPr>
        </p:nvSpPr>
        <p:spPr/>
        <p:txBody>
          <a:bodyPr/>
          <a:lstStyle/>
          <a:p>
            <a:r>
              <a:rPr lang="en-US" smtClean="0"/>
              <a:t>Spencer ATF2 Magnets, 1st XBEAM-XRING Workshop</a:t>
            </a:r>
            <a:endParaRPr lang="en-US"/>
          </a:p>
        </p:txBody>
      </p:sp>
      <p:sp>
        <p:nvSpPr>
          <p:cNvPr id="43" name="Slide Number Placeholder 5"/>
          <p:cNvSpPr>
            <a:spLocks noGrp="1"/>
          </p:cNvSpPr>
          <p:nvPr>
            <p:ph type="sldNum" sz="quarter" idx="12"/>
          </p:nvPr>
        </p:nvSpPr>
        <p:spPr/>
        <p:txBody>
          <a:bodyPr/>
          <a:lstStyle/>
          <a:p>
            <a:fld id="{FF047C3C-E9B3-42B0-B9E9-1EFC64C65F14}" type="slidenum">
              <a:rPr lang="en-US"/>
              <a:pPr/>
              <a:t>23</a:t>
            </a:fld>
            <a:endParaRPr lang="en-US"/>
          </a:p>
        </p:txBody>
      </p:sp>
      <p:sp>
        <p:nvSpPr>
          <p:cNvPr id="186408" name="Text Box 40"/>
          <p:cNvSpPr txBox="1">
            <a:spLocks noChangeArrowheads="1"/>
          </p:cNvSpPr>
          <p:nvPr/>
        </p:nvSpPr>
        <p:spPr bwMode="auto">
          <a:xfrm>
            <a:off x="533400" y="4810540"/>
            <a:ext cx="8077200" cy="1615827"/>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dirty="0" smtClean="0">
                <a:latin typeface="Arial" charset="0"/>
              </a:rPr>
              <a:t>Multipole </a:t>
            </a:r>
            <a:r>
              <a:rPr lang="en-US" dirty="0">
                <a:latin typeface="Arial" charset="0"/>
              </a:rPr>
              <a:t>tolerances arrived at by many iterations between magnet engineer and beam dynamics experts. E.g. </a:t>
            </a:r>
            <a:r>
              <a:rPr lang="en-US" dirty="0">
                <a:solidFill>
                  <a:srgbClr val="CC0099"/>
                </a:solidFill>
                <a:latin typeface="Arial" charset="0"/>
              </a:rPr>
              <a:t>original sextupole tolerance was 0.0053%,</a:t>
            </a:r>
            <a:r>
              <a:rPr lang="en-US" dirty="0">
                <a:latin typeface="Arial" charset="0"/>
              </a:rPr>
              <a:t> </a:t>
            </a:r>
            <a:r>
              <a:rPr lang="en-US" dirty="0" smtClean="0">
                <a:latin typeface="Arial" charset="0"/>
              </a:rPr>
              <a:t>such a small sextupole might be too difficult to even reliably measure.  </a:t>
            </a:r>
          </a:p>
          <a:p>
            <a:pPr>
              <a:spcBef>
                <a:spcPct val="50000"/>
              </a:spcBef>
              <a:buFont typeface="Arial" pitchFamily="34" charset="0"/>
              <a:buChar char="•"/>
            </a:pPr>
            <a:r>
              <a:rPr lang="en-US" dirty="0" smtClean="0">
                <a:latin typeface="Arial" charset="0"/>
              </a:rPr>
              <a:t>The sextupoles in both QD0 &amp; QF1 had skew  and normal components and 12 pole in QF1 had both skew and normal components.</a:t>
            </a:r>
            <a:endParaRPr lang="en-US"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pPr>
              <a:defRPr/>
            </a:pPr>
            <a:r>
              <a:rPr lang="en-US" smtClean="0"/>
              <a:t>Spencer ATF2 Magnets, 1st XBEAM-XRING Workshop</a:t>
            </a:r>
            <a:endParaRPr lang="en-US"/>
          </a:p>
        </p:txBody>
      </p:sp>
      <p:sp>
        <p:nvSpPr>
          <p:cNvPr id="13" name="Slide Number Placeholder 3"/>
          <p:cNvSpPr>
            <a:spLocks noGrp="1"/>
          </p:cNvSpPr>
          <p:nvPr>
            <p:ph type="sldNum" sz="quarter" idx="12"/>
          </p:nvPr>
        </p:nvSpPr>
        <p:spPr/>
        <p:txBody>
          <a:bodyPr/>
          <a:lstStyle/>
          <a:p>
            <a:fld id="{BA126F23-ED45-41A5-A7B2-38058F717450}" type="slidenum">
              <a:rPr lang="en-US"/>
              <a:pPr/>
              <a:t>24</a:t>
            </a:fld>
            <a:endParaRPr lang="en-US"/>
          </a:p>
        </p:txBody>
      </p:sp>
      <p:pic>
        <p:nvPicPr>
          <p:cNvPr id="177155" name="그림 2" descr="S7300451.JPG"/>
          <p:cNvPicPr>
            <a:picLocks noChangeAspect="1"/>
          </p:cNvPicPr>
          <p:nvPr/>
        </p:nvPicPr>
        <p:blipFill>
          <a:blip r:embed="rId2" cstate="screen"/>
          <a:srcRect/>
          <a:stretch>
            <a:fillRect/>
          </a:stretch>
        </p:blipFill>
        <p:spPr bwMode="auto">
          <a:xfrm>
            <a:off x="4787900" y="3573463"/>
            <a:ext cx="3546475" cy="2659062"/>
          </a:xfrm>
          <a:prstGeom prst="rect">
            <a:avLst/>
          </a:prstGeom>
          <a:noFill/>
          <a:ln w="9525">
            <a:noFill/>
            <a:miter lim="800000"/>
            <a:headEnd/>
            <a:tailEnd/>
          </a:ln>
        </p:spPr>
      </p:pic>
      <p:pic>
        <p:nvPicPr>
          <p:cNvPr id="177156" name="그림 4" descr="S7300448.JPG"/>
          <p:cNvPicPr>
            <a:picLocks noChangeAspect="1"/>
          </p:cNvPicPr>
          <p:nvPr/>
        </p:nvPicPr>
        <p:blipFill>
          <a:blip r:embed="rId3" cstate="screen"/>
          <a:srcRect/>
          <a:stretch>
            <a:fillRect/>
          </a:stretch>
        </p:blipFill>
        <p:spPr bwMode="auto">
          <a:xfrm>
            <a:off x="4716463" y="895350"/>
            <a:ext cx="3810000" cy="2582863"/>
          </a:xfrm>
          <a:prstGeom prst="rect">
            <a:avLst/>
          </a:prstGeom>
          <a:noFill/>
          <a:ln w="9525">
            <a:noFill/>
            <a:miter lim="800000"/>
            <a:headEnd/>
            <a:tailEnd/>
          </a:ln>
        </p:spPr>
      </p:pic>
      <p:pic>
        <p:nvPicPr>
          <p:cNvPr id="177157" name="그림 6" descr="S7300450.JPG"/>
          <p:cNvPicPr>
            <a:picLocks noChangeAspect="1"/>
          </p:cNvPicPr>
          <p:nvPr/>
        </p:nvPicPr>
        <p:blipFill>
          <a:blip r:embed="rId4" cstate="screen"/>
          <a:srcRect/>
          <a:stretch>
            <a:fillRect/>
          </a:stretch>
        </p:blipFill>
        <p:spPr bwMode="auto">
          <a:xfrm>
            <a:off x="755650" y="3573463"/>
            <a:ext cx="3546475" cy="2659062"/>
          </a:xfrm>
          <a:prstGeom prst="rect">
            <a:avLst/>
          </a:prstGeom>
          <a:noFill/>
          <a:ln w="9525">
            <a:noFill/>
            <a:miter lim="800000"/>
            <a:headEnd/>
            <a:tailEnd/>
          </a:ln>
        </p:spPr>
      </p:pic>
      <p:cxnSp>
        <p:nvCxnSpPr>
          <p:cNvPr id="8" name="직선 화살표 연결선 7"/>
          <p:cNvCxnSpPr/>
          <p:nvPr/>
        </p:nvCxnSpPr>
        <p:spPr>
          <a:xfrm rot="10800000" flipV="1">
            <a:off x="4284663" y="2852738"/>
            <a:ext cx="714375" cy="642937"/>
          </a:xfrm>
          <a:prstGeom prst="straightConnector1">
            <a:avLst/>
          </a:prstGeom>
          <a:ln w="57150">
            <a:solidFill>
              <a:srgbClr val="00B05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0" name="직선 화살표 연결선 9"/>
          <p:cNvCxnSpPr/>
          <p:nvPr/>
        </p:nvCxnSpPr>
        <p:spPr>
          <a:xfrm>
            <a:off x="3851275" y="5589588"/>
            <a:ext cx="1143000" cy="428625"/>
          </a:xfrm>
          <a:prstGeom prst="straightConnector1">
            <a:avLst/>
          </a:prstGeom>
          <a:ln w="57150">
            <a:solidFill>
              <a:srgbClr val="00B05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pic>
        <p:nvPicPr>
          <p:cNvPr id="177160" name="그림 9" descr="S7300446.JPG"/>
          <p:cNvPicPr>
            <a:picLocks noChangeAspect="1"/>
          </p:cNvPicPr>
          <p:nvPr/>
        </p:nvPicPr>
        <p:blipFill>
          <a:blip r:embed="rId5" cstate="screen"/>
          <a:srcRect/>
          <a:stretch>
            <a:fillRect/>
          </a:stretch>
        </p:blipFill>
        <p:spPr bwMode="auto">
          <a:xfrm>
            <a:off x="1403350" y="0"/>
            <a:ext cx="2678113" cy="3570288"/>
          </a:xfrm>
          <a:prstGeom prst="rect">
            <a:avLst/>
          </a:prstGeom>
          <a:noFill/>
          <a:ln w="9525">
            <a:noFill/>
            <a:miter lim="800000"/>
            <a:headEnd/>
            <a:tailEnd/>
          </a:ln>
        </p:spPr>
      </p:pic>
      <p:cxnSp>
        <p:nvCxnSpPr>
          <p:cNvPr id="2" name="직선 화살표 연결선 9"/>
          <p:cNvCxnSpPr/>
          <p:nvPr/>
        </p:nvCxnSpPr>
        <p:spPr>
          <a:xfrm>
            <a:off x="3851275" y="1052513"/>
            <a:ext cx="1143000" cy="428625"/>
          </a:xfrm>
          <a:prstGeom prst="straightConnector1">
            <a:avLst/>
          </a:prstGeom>
          <a:ln w="57150">
            <a:solidFill>
              <a:srgbClr val="00B05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77162" name="Text Box 10"/>
          <p:cNvSpPr txBox="1">
            <a:spLocks noChangeArrowheads="1"/>
          </p:cNvSpPr>
          <p:nvPr/>
        </p:nvSpPr>
        <p:spPr bwMode="auto">
          <a:xfrm>
            <a:off x="4211638" y="0"/>
            <a:ext cx="4608512" cy="855663"/>
          </a:xfrm>
          <a:prstGeom prst="rect">
            <a:avLst/>
          </a:prstGeom>
          <a:noFill/>
          <a:ln w="9525">
            <a:noFill/>
            <a:miter lim="800000"/>
            <a:headEnd/>
            <a:tailEnd/>
          </a:ln>
          <a:effectLst/>
        </p:spPr>
        <p:txBody>
          <a:bodyPr>
            <a:spAutoFit/>
          </a:bodyPr>
          <a:lstStyle/>
          <a:p>
            <a:pPr>
              <a:spcBef>
                <a:spcPct val="50000"/>
              </a:spcBef>
            </a:pPr>
            <a:r>
              <a:rPr lang="en-US">
                <a:latin typeface="Arial" charset="0"/>
              </a:rPr>
              <a:t>SBPMs installed in FD magnets, </a:t>
            </a:r>
            <a:r>
              <a:rPr lang="en-US" sz="1600">
                <a:latin typeface="Arial" charset="0"/>
              </a:rPr>
              <a:t>mid-Oct ’08 Magnets had to be split.  Great care w/ re-assembly so mechanical dimensions preserved..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25</a:t>
            </a:fld>
            <a:endParaRPr lang="en-US" dirty="0"/>
          </a:p>
        </p:txBody>
      </p:sp>
      <p:sp>
        <p:nvSpPr>
          <p:cNvPr id="212994" name="Rectangle 2"/>
          <p:cNvSpPr>
            <a:spLocks noGrp="1" noChangeArrowheads="1"/>
          </p:cNvSpPr>
          <p:nvPr>
            <p:ph type="title"/>
          </p:nvPr>
        </p:nvSpPr>
        <p:spPr/>
        <p:txBody>
          <a:bodyPr/>
          <a:lstStyle/>
          <a:p>
            <a:r>
              <a:rPr lang="en-US" b="0" dirty="0" smtClean="0"/>
              <a:t>Beam physicists run beam simulations using the measured multipoles in QF1 and QD0</a:t>
            </a:r>
            <a:endParaRPr lang="en-US" b="0" dirty="0"/>
          </a:p>
        </p:txBody>
      </p:sp>
      <p:sp>
        <p:nvSpPr>
          <p:cNvPr id="212995" name="Rectangle 3"/>
          <p:cNvSpPr>
            <a:spLocks noGrp="1" noChangeArrowheads="1"/>
          </p:cNvSpPr>
          <p:nvPr>
            <p:ph sz="quarter" idx="14"/>
          </p:nvPr>
        </p:nvSpPr>
        <p:spPr>
          <a:xfrm>
            <a:off x="446088" y="1264596"/>
            <a:ext cx="8108950" cy="5053654"/>
          </a:xfrm>
          <a:prstGeom prst="rect">
            <a:avLst/>
          </a:prstGeom>
        </p:spPr>
        <p:txBody>
          <a:bodyPr>
            <a:normAutofit/>
          </a:bodyPr>
          <a:lstStyle/>
          <a:p>
            <a:pPr>
              <a:lnSpc>
                <a:spcPct val="90000"/>
              </a:lnSpc>
            </a:pPr>
            <a:r>
              <a:rPr lang="en-US" sz="2000" dirty="0"/>
              <a:t>The angle </a:t>
            </a:r>
            <a:r>
              <a:rPr lang="en-US" sz="2000" dirty="0" smtClean="0"/>
              <a:t>of the 1</a:t>
            </a:r>
            <a:r>
              <a:rPr lang="en-US" sz="2000" baseline="30000" dirty="0" smtClean="0"/>
              <a:t>st</a:t>
            </a:r>
            <a:r>
              <a:rPr lang="en-US" sz="2000" dirty="0" smtClean="0"/>
              <a:t> south pole of each multipole is measured; measurements </a:t>
            </a:r>
            <a:r>
              <a:rPr lang="en-US" sz="2000" dirty="0"/>
              <a:t>indicate there is significant skew sextupole mixed in with the normal sextupole</a:t>
            </a:r>
            <a:r>
              <a:rPr lang="en-US" sz="2000" dirty="0" smtClean="0"/>
              <a:t>.</a:t>
            </a:r>
          </a:p>
          <a:p>
            <a:pPr>
              <a:lnSpc>
                <a:spcPct val="90000"/>
              </a:lnSpc>
            </a:pPr>
            <a:endParaRPr lang="en-US" sz="2000" dirty="0"/>
          </a:p>
          <a:p>
            <a:pPr>
              <a:lnSpc>
                <a:spcPct val="90000"/>
              </a:lnSpc>
            </a:pPr>
            <a:r>
              <a:rPr lang="en-US" sz="2000" dirty="0"/>
              <a:t>Glen White </a:t>
            </a:r>
            <a:r>
              <a:rPr lang="en-US" sz="2000" dirty="0" smtClean="0"/>
              <a:t>modelled </a:t>
            </a:r>
            <a:r>
              <a:rPr lang="en-US" sz="2000" dirty="0"/>
              <a:t>the beam passing through QF1 &amp; QD0 with the smallest </a:t>
            </a:r>
            <a:r>
              <a:rPr lang="en-US" sz="2000" dirty="0" smtClean="0"/>
              <a:t>multipoles achieved</a:t>
            </a:r>
            <a:r>
              <a:rPr lang="en-US" sz="2000" dirty="0"/>
              <a:t>, at their measured angles, and the spot size is still “too large”. </a:t>
            </a:r>
            <a:r>
              <a:rPr lang="en-US" sz="2000" dirty="0" smtClean="0"/>
              <a:t> (as of late 2008)</a:t>
            </a:r>
          </a:p>
          <a:p>
            <a:pPr>
              <a:lnSpc>
                <a:spcPct val="90000"/>
              </a:lnSpc>
            </a:pPr>
            <a:endParaRPr lang="en-US" sz="2000" dirty="0"/>
          </a:p>
          <a:p>
            <a:pPr>
              <a:lnSpc>
                <a:spcPct val="90000"/>
              </a:lnSpc>
            </a:pPr>
            <a:r>
              <a:rPr lang="en-US" sz="2000" dirty="0"/>
              <a:t>But when the FD sextupoles strength and roll (using their magnet movers) are adjusted to compensate for the unwanted sextupoles in QF1 &amp; QD0 then the </a:t>
            </a:r>
            <a:r>
              <a:rPr lang="en-US" sz="2000" dirty="0" smtClean="0"/>
              <a:t>simulated spot </a:t>
            </a:r>
            <a:r>
              <a:rPr lang="en-US" sz="2000" dirty="0"/>
              <a:t>size is below 40 </a:t>
            </a:r>
            <a:r>
              <a:rPr lang="en-US" sz="2000" dirty="0" smtClean="0"/>
              <a:t>nm (if all FF quads are assumed to meet their tolerances).</a:t>
            </a:r>
          </a:p>
          <a:p>
            <a:pPr>
              <a:lnSpc>
                <a:spcPct val="90000"/>
              </a:lnSpc>
            </a:pPr>
            <a:endParaRPr lang="en-US" sz="2000" dirty="0" smtClean="0"/>
          </a:p>
          <a:p>
            <a:pPr>
              <a:lnSpc>
                <a:spcPct val="90000"/>
              </a:lnSpc>
            </a:pPr>
            <a:r>
              <a:rPr lang="en-US" sz="2000" dirty="0" smtClean="0"/>
              <a:t>The skew 12-pole in QF1 has an effect on the beam size in the vertical axis, it causes it to increase,  we have no 12 pole magnet to compensate.</a:t>
            </a:r>
          </a:p>
          <a:p>
            <a:pPr>
              <a:lnSpc>
                <a:spcPct val="90000"/>
              </a:lnSpc>
            </a:pPr>
            <a:r>
              <a:rPr lang="en-US" sz="2000" dirty="0" smtClean="0"/>
              <a:t>Rogelio Tomas will discuss this problem in the next talk.</a:t>
            </a:r>
          </a:p>
          <a:p>
            <a:pPr>
              <a:lnSpc>
                <a:spcPct val="90000"/>
              </a:lnSpc>
            </a:pPr>
            <a:endParaRPr lang="en-US" sz="2400" dirty="0" smtClean="0"/>
          </a:p>
          <a:p>
            <a:pPr>
              <a:lnSpc>
                <a:spcPct val="90000"/>
              </a:lnSpc>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p:cNvSpPr>
            <a:spLocks noGrp="1"/>
          </p:cNvSpPr>
          <p:nvPr>
            <p:ph type="title"/>
          </p:nvPr>
        </p:nvSpPr>
        <p:spPr>
          <a:xfrm>
            <a:off x="451822" y="1"/>
            <a:ext cx="8103570" cy="882124"/>
          </a:xfrm>
        </p:spPr>
        <p:txBody>
          <a:bodyPr/>
          <a:lstStyle/>
          <a:p>
            <a:r>
              <a:rPr lang="en-US" sz="2000" dirty="0" smtClean="0"/>
              <a:t>Spencer was happy to identify an old PEPII quad that has an amazingly small 12 pole and met the integrated strength requirements  of QF1 with the QF1 power supply.</a:t>
            </a:r>
            <a:endParaRPr lang="en-US" sz="2000" dirty="0"/>
          </a:p>
        </p:txBody>
      </p:sp>
      <p:pic>
        <p:nvPicPr>
          <p:cNvPr id="4" name="Picture 3" descr="NewQF1In MagMst.jpg"/>
          <p:cNvPicPr>
            <a:picLocks noChangeAspect="1"/>
          </p:cNvPicPr>
          <p:nvPr/>
        </p:nvPicPr>
        <p:blipFill>
          <a:blip r:embed="rId2" cstate="screen"/>
          <a:srcRect/>
          <a:stretch>
            <a:fillRect/>
          </a:stretch>
        </p:blipFill>
        <p:spPr>
          <a:xfrm>
            <a:off x="1306664" y="1274859"/>
            <a:ext cx="7095744" cy="4961108"/>
          </a:xfrm>
          <a:prstGeom prst="rect">
            <a:avLst/>
          </a:prstGeom>
        </p:spPr>
      </p:pic>
      <p:sp>
        <p:nvSpPr>
          <p:cNvPr id="5" name="TextBox 4"/>
          <p:cNvSpPr txBox="1"/>
          <p:nvPr/>
        </p:nvSpPr>
        <p:spPr>
          <a:xfrm>
            <a:off x="0" y="1386840"/>
            <a:ext cx="1356360" cy="4524315"/>
          </a:xfrm>
          <a:prstGeom prst="rect">
            <a:avLst/>
          </a:prstGeom>
          <a:noFill/>
        </p:spPr>
        <p:txBody>
          <a:bodyPr wrap="square" rtlCol="0">
            <a:spAutoFit/>
          </a:bodyPr>
          <a:lstStyle/>
          <a:p>
            <a:r>
              <a:rPr lang="en-US" dirty="0" smtClean="0"/>
              <a:t>The 4Q17 style quad was refurbished and measured at SLAC in October 2012, sent to KEK and installed in the final doublet section in November 2012.</a:t>
            </a:r>
            <a:endParaRPr lang="en-US" dirty="0"/>
          </a:p>
        </p:txBody>
      </p:sp>
      <p:sp>
        <p:nvSpPr>
          <p:cNvPr id="6" name="TextBox 5"/>
          <p:cNvSpPr txBox="1"/>
          <p:nvPr/>
        </p:nvSpPr>
        <p:spPr>
          <a:xfrm>
            <a:off x="6355080" y="4678680"/>
            <a:ext cx="2225040" cy="1477328"/>
          </a:xfrm>
          <a:prstGeom prst="rect">
            <a:avLst/>
          </a:prstGeom>
          <a:solidFill>
            <a:srgbClr val="FFFBEF"/>
          </a:solidFill>
        </p:spPr>
        <p:txBody>
          <a:bodyPr wrap="square" rtlCol="0">
            <a:spAutoFit/>
          </a:bodyPr>
          <a:lstStyle/>
          <a:p>
            <a:r>
              <a:rPr lang="en-US" dirty="0" smtClean="0"/>
              <a:t>Rogelio will talk about the effect of this new QF1, its skew 12 pole is 1/4000 of old QF1’s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dirty="0" smtClean="0"/>
              <a:t>Two “Final Doublet” sextupoles are interleaved with QF1 and QD0. Again: are old SLAC magnets </a:t>
            </a:r>
            <a:endParaRPr lang="en-US" dirty="0"/>
          </a:p>
        </p:txBody>
      </p:sp>
      <p:sp>
        <p:nvSpPr>
          <p:cNvPr id="11" name="Slide Number Placeholder 4"/>
          <p:cNvSpPr>
            <a:spLocks noGrp="1"/>
          </p:cNvSpPr>
          <p:nvPr>
            <p:ph type="sldNum" sz="quarter" idx="10"/>
          </p:nvPr>
        </p:nvSpPr>
        <p:spPr>
          <a:prstGeom prst="rect">
            <a:avLst/>
          </a:prstGeom>
        </p:spPr>
        <p:txBody>
          <a:bodyPr/>
          <a:lstStyle/>
          <a:p>
            <a:fld id="{C8E5590E-28CC-4D9E-AD1E-DEF3FACC0C17}" type="slidenum">
              <a:rPr lang="en-US"/>
              <a:pPr/>
              <a:t>27</a:t>
            </a:fld>
            <a:endParaRPr lang="en-US"/>
          </a:p>
        </p:txBody>
      </p:sp>
      <p:sp>
        <p:nvSpPr>
          <p:cNvPr id="12" name="Footer Placeholder 11"/>
          <p:cNvSpPr>
            <a:spLocks noGrp="1"/>
          </p:cNvSpPr>
          <p:nvPr>
            <p:ph type="ftr" sz="quarter" idx="3"/>
          </p:nvPr>
        </p:nvSpPr>
        <p:spPr>
          <a:prstGeom prst="rect">
            <a:avLst/>
          </a:prstGeom>
        </p:spPr>
        <p:txBody>
          <a:bodyPr/>
          <a:lstStyle/>
          <a:p>
            <a:pPr>
              <a:defRPr/>
            </a:pPr>
            <a:r>
              <a:rPr lang="en-US" smtClean="0"/>
              <a:t>Spencer ATF2 Magnets, 1st XBEAM-XRING Workshop</a:t>
            </a:r>
            <a:endParaRPr lang="en-US" dirty="0"/>
          </a:p>
        </p:txBody>
      </p:sp>
      <p:pic>
        <p:nvPicPr>
          <p:cNvPr id="174083" name="Picture 3" descr="FDSextFinalCoolingDesign"/>
          <p:cNvPicPr>
            <a:picLocks noChangeAspect="1" noChangeArrowheads="1"/>
          </p:cNvPicPr>
          <p:nvPr/>
        </p:nvPicPr>
        <p:blipFill>
          <a:blip r:embed="rId2" cstate="screen"/>
          <a:srcRect/>
          <a:stretch>
            <a:fillRect/>
          </a:stretch>
        </p:blipFill>
        <p:spPr bwMode="auto">
          <a:xfrm>
            <a:off x="1295400" y="1447800"/>
            <a:ext cx="6526213" cy="4826000"/>
          </a:xfrm>
          <a:prstGeom prst="rect">
            <a:avLst/>
          </a:prstGeom>
          <a:noFill/>
        </p:spPr>
      </p:pic>
      <p:sp>
        <p:nvSpPr>
          <p:cNvPr id="174084" name="Text Box 4"/>
          <p:cNvSpPr txBox="1">
            <a:spLocks noChangeArrowheads="1"/>
          </p:cNvSpPr>
          <p:nvPr/>
        </p:nvSpPr>
        <p:spPr bwMode="auto">
          <a:xfrm>
            <a:off x="304800" y="4648200"/>
            <a:ext cx="1981200" cy="1465263"/>
          </a:xfrm>
          <a:prstGeom prst="rect">
            <a:avLst/>
          </a:prstGeom>
          <a:solidFill>
            <a:schemeClr val="bg1"/>
          </a:solidFill>
          <a:ln w="9525">
            <a:noFill/>
            <a:miter lim="800000"/>
            <a:headEnd/>
            <a:tailEnd/>
          </a:ln>
          <a:effectLst/>
        </p:spPr>
        <p:txBody>
          <a:bodyPr>
            <a:spAutoFit/>
          </a:bodyPr>
          <a:lstStyle/>
          <a:p>
            <a:pPr>
              <a:spcBef>
                <a:spcPct val="50000"/>
              </a:spcBef>
            </a:pPr>
            <a:r>
              <a:rPr lang="en-US" dirty="0">
                <a:latin typeface="Arial" charset="0"/>
              </a:rPr>
              <a:t>Hold the copper plates tight against the coils’ sides with cable tie-wraps</a:t>
            </a:r>
          </a:p>
        </p:txBody>
      </p:sp>
      <p:sp>
        <p:nvSpPr>
          <p:cNvPr id="174085" name="Line 5"/>
          <p:cNvSpPr>
            <a:spLocks noChangeShapeType="1"/>
          </p:cNvSpPr>
          <p:nvPr/>
        </p:nvSpPr>
        <p:spPr bwMode="auto">
          <a:xfrm flipV="1">
            <a:off x="2003898" y="4533088"/>
            <a:ext cx="1498059" cy="428018"/>
          </a:xfrm>
          <a:prstGeom prst="line">
            <a:avLst/>
          </a:prstGeom>
          <a:noFill/>
          <a:ln w="38100">
            <a:solidFill>
              <a:srgbClr val="FF0000"/>
            </a:solidFill>
            <a:round/>
            <a:headEnd/>
            <a:tailEnd type="triangle" w="med" len="med"/>
          </a:ln>
          <a:effectLst/>
        </p:spPr>
        <p:txBody>
          <a:bodyPr/>
          <a:lstStyle/>
          <a:p>
            <a:endParaRPr lang="en-US"/>
          </a:p>
        </p:txBody>
      </p:sp>
      <p:sp>
        <p:nvSpPr>
          <p:cNvPr id="174086" name="Line 6"/>
          <p:cNvSpPr>
            <a:spLocks noChangeShapeType="1"/>
          </p:cNvSpPr>
          <p:nvPr/>
        </p:nvSpPr>
        <p:spPr bwMode="auto">
          <a:xfrm flipV="1">
            <a:off x="2209800" y="4876800"/>
            <a:ext cx="2209800" cy="228600"/>
          </a:xfrm>
          <a:prstGeom prst="line">
            <a:avLst/>
          </a:prstGeom>
          <a:noFill/>
          <a:ln w="38100">
            <a:solidFill>
              <a:srgbClr val="FF0000"/>
            </a:solidFill>
            <a:round/>
            <a:headEnd/>
            <a:tailEnd type="triangle" w="med" len="med"/>
          </a:ln>
          <a:effectLst/>
        </p:spPr>
        <p:txBody>
          <a:bodyPr/>
          <a:lstStyle/>
          <a:p>
            <a:endParaRPr lang="en-US"/>
          </a:p>
        </p:txBody>
      </p:sp>
      <p:sp>
        <p:nvSpPr>
          <p:cNvPr id="174087" name="Text Box 7"/>
          <p:cNvSpPr txBox="1">
            <a:spLocks noChangeArrowheads="1"/>
          </p:cNvSpPr>
          <p:nvPr/>
        </p:nvSpPr>
        <p:spPr bwMode="auto">
          <a:xfrm>
            <a:off x="457200" y="1524000"/>
            <a:ext cx="2057400" cy="1465263"/>
          </a:xfrm>
          <a:prstGeom prst="rect">
            <a:avLst/>
          </a:prstGeom>
          <a:solidFill>
            <a:schemeClr val="bg1"/>
          </a:solidFill>
          <a:ln w="9525">
            <a:noFill/>
            <a:miter lim="800000"/>
            <a:headEnd/>
            <a:tailEnd/>
          </a:ln>
          <a:effectLst/>
        </p:spPr>
        <p:txBody>
          <a:bodyPr>
            <a:spAutoFit/>
          </a:bodyPr>
          <a:lstStyle/>
          <a:p>
            <a:pPr>
              <a:spcBef>
                <a:spcPct val="50000"/>
              </a:spcBef>
            </a:pPr>
            <a:r>
              <a:rPr lang="en-US" dirty="0">
                <a:latin typeface="Arial" charset="0"/>
              </a:rPr>
              <a:t>Push the custom-made cooling circuit into place by hand (install one half at a time)</a:t>
            </a:r>
          </a:p>
        </p:txBody>
      </p:sp>
      <p:sp>
        <p:nvSpPr>
          <p:cNvPr id="174088" name="Text Box 8"/>
          <p:cNvSpPr txBox="1">
            <a:spLocks noChangeArrowheads="1"/>
          </p:cNvSpPr>
          <p:nvPr/>
        </p:nvSpPr>
        <p:spPr bwMode="auto">
          <a:xfrm>
            <a:off x="6705600" y="1322962"/>
            <a:ext cx="2438400" cy="2308324"/>
          </a:xfrm>
          <a:prstGeom prst="rect">
            <a:avLst/>
          </a:prstGeom>
          <a:solidFill>
            <a:schemeClr val="bg1"/>
          </a:solidFill>
          <a:ln w="9525">
            <a:noFill/>
            <a:miter lim="800000"/>
            <a:headEnd/>
            <a:tailEnd/>
          </a:ln>
          <a:effectLst/>
        </p:spPr>
        <p:txBody>
          <a:bodyPr wrap="square">
            <a:spAutoFit/>
          </a:bodyPr>
          <a:lstStyle/>
          <a:p>
            <a:pPr>
              <a:spcBef>
                <a:spcPct val="50000"/>
              </a:spcBef>
            </a:pPr>
            <a:r>
              <a:rPr lang="en-US" sz="1600" dirty="0" smtClean="0">
                <a:latin typeface="Arial" charset="0"/>
              </a:rPr>
              <a:t>Solid-wire coils that get hot when run at  nominal current. Would warm up the adjacent  magnet supports, take them out of alignment. So designed a cooling circuit that was added onto existing magnets. </a:t>
            </a:r>
            <a:endParaRPr lang="en-US" sz="1600" dirty="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28</a:t>
            </a:fld>
            <a:endParaRPr lang="en-US" dirty="0"/>
          </a:p>
        </p:txBody>
      </p:sp>
      <p:sp>
        <p:nvSpPr>
          <p:cNvPr id="199682" name="Rectangle 2"/>
          <p:cNvSpPr>
            <a:spLocks noGrp="1" noChangeArrowheads="1"/>
          </p:cNvSpPr>
          <p:nvPr>
            <p:ph type="title"/>
          </p:nvPr>
        </p:nvSpPr>
        <p:spPr>
          <a:xfrm>
            <a:off x="0" y="0"/>
            <a:ext cx="8706678" cy="797668"/>
          </a:xfrm>
        </p:spPr>
        <p:txBody>
          <a:bodyPr/>
          <a:lstStyle/>
          <a:p>
            <a:r>
              <a:rPr lang="en-US" b="1" dirty="0" smtClean="0"/>
              <a:t>Conclusions </a:t>
            </a:r>
            <a:r>
              <a:rPr lang="en-US" b="1" dirty="0"/>
              <a:t>on </a:t>
            </a:r>
            <a:r>
              <a:rPr lang="en-US" b="1" dirty="0" smtClean="0"/>
              <a:t>ATF2 magnet design,  fabrication &amp; measurements</a:t>
            </a:r>
            <a:endParaRPr lang="en-US" b="1" dirty="0"/>
          </a:p>
        </p:txBody>
      </p:sp>
      <p:sp>
        <p:nvSpPr>
          <p:cNvPr id="199683" name="Rectangle 3"/>
          <p:cNvSpPr>
            <a:spLocks noGrp="1" noChangeArrowheads="1"/>
          </p:cNvSpPr>
          <p:nvPr>
            <p:ph sz="quarter" idx="14"/>
          </p:nvPr>
        </p:nvSpPr>
        <p:spPr>
          <a:xfrm>
            <a:off x="404192" y="1600200"/>
            <a:ext cx="8229600" cy="4525963"/>
          </a:xfrm>
          <a:prstGeom prst="rect">
            <a:avLst/>
          </a:prstGeom>
        </p:spPr>
        <p:txBody>
          <a:bodyPr/>
          <a:lstStyle/>
          <a:p>
            <a:r>
              <a:rPr lang="en-US" sz="2400" dirty="0"/>
              <a:t>All 5 “new” magnet styles provide the integrated fields as required within the current and voltage limits of the power </a:t>
            </a:r>
            <a:r>
              <a:rPr lang="en-US" sz="2400" dirty="0" smtClean="0"/>
              <a:t>supplies</a:t>
            </a:r>
            <a:endParaRPr lang="en-US" dirty="0" smtClean="0"/>
          </a:p>
          <a:p>
            <a:endParaRPr lang="en-US" dirty="0" smtClean="0"/>
          </a:p>
          <a:p>
            <a:r>
              <a:rPr lang="en-US" sz="2400" dirty="0" smtClean="0"/>
              <a:t>All 5 styles</a:t>
            </a:r>
            <a:r>
              <a:rPr lang="en-US" sz="2400" dirty="0"/>
              <a:t>’ operate with low temperature rises in their LCW (~ &lt; 3</a:t>
            </a:r>
            <a:r>
              <a:rPr lang="en-US" sz="2400" dirty="0">
                <a:cs typeface="Arial" charset="0"/>
              </a:rPr>
              <a:t>º</a:t>
            </a:r>
            <a:r>
              <a:rPr lang="en-US" sz="2400" dirty="0"/>
              <a:t>C</a:t>
            </a:r>
            <a:r>
              <a:rPr lang="en-US" sz="2400" dirty="0" smtClean="0"/>
              <a:t>)</a:t>
            </a:r>
          </a:p>
          <a:p>
            <a:endParaRPr lang="en-US" sz="2000" dirty="0" smtClean="0"/>
          </a:p>
          <a:p>
            <a:r>
              <a:rPr lang="en-US" sz="2000" dirty="0" smtClean="0"/>
              <a:t>The magnets met the multipole tolerances, where they were typical “a few times10E-04”  at a radius of 1 cm, </a:t>
            </a:r>
          </a:p>
          <a:p>
            <a:r>
              <a:rPr lang="en-US" sz="2000" dirty="0" smtClean="0"/>
              <a:t>But the QF1 skew 12 pole tolerance of 7x10E-06 at 1cm (in one of the beam optics lattices) took a few years to beat.</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BD36294-2849-48A8-8531-5354CF3095D2}" type="slidenum">
              <a:rPr lang="en-US" smtClean="0"/>
              <a:pPr/>
              <a:t>29</a:t>
            </a:fld>
            <a:endParaRPr lang="en-US" dirty="0"/>
          </a:p>
        </p:txBody>
      </p:sp>
      <p:sp>
        <p:nvSpPr>
          <p:cNvPr id="4" name="Title 3"/>
          <p:cNvSpPr>
            <a:spLocks noGrp="1"/>
          </p:cNvSpPr>
          <p:nvPr>
            <p:ph type="title"/>
          </p:nvPr>
        </p:nvSpPr>
        <p:spPr/>
        <p:txBody>
          <a:bodyPr/>
          <a:lstStyle/>
          <a:p>
            <a:r>
              <a:rPr lang="en-US" dirty="0" smtClean="0"/>
              <a:t>Accessories to the magnets: needed to satisfy alignment and stability tolerances on the magnets</a:t>
            </a:r>
            <a:endParaRPr lang="en-US" dirty="0"/>
          </a:p>
        </p:txBody>
      </p:sp>
      <p:sp>
        <p:nvSpPr>
          <p:cNvPr id="5" name="Content Placeholder 4"/>
          <p:cNvSpPr>
            <a:spLocks noGrp="1"/>
          </p:cNvSpPr>
          <p:nvPr>
            <p:ph sz="quarter" idx="14"/>
          </p:nvPr>
        </p:nvSpPr>
        <p:spPr>
          <a:xfrm>
            <a:off x="446088" y="1206230"/>
            <a:ext cx="8108950" cy="5112020"/>
          </a:xfrm>
        </p:spPr>
        <p:txBody>
          <a:bodyPr>
            <a:normAutofit lnSpcReduction="10000"/>
          </a:bodyPr>
          <a:lstStyle/>
          <a:p>
            <a:pPr defTabSz="4267200">
              <a:spcBef>
                <a:spcPct val="50000"/>
              </a:spcBef>
            </a:pPr>
            <a:r>
              <a:rPr lang="en-US" sz="2000" dirty="0" smtClean="0"/>
              <a:t>The ATF2 beamline, in addition to the final focus, includes a diagnostics section to make measurements of the beam shape and correct it at the entrance to the final focus</a:t>
            </a:r>
            <a:r>
              <a:rPr lang="en-US" dirty="0" smtClean="0"/>
              <a:t>. </a:t>
            </a:r>
          </a:p>
          <a:p>
            <a:pPr defTabSz="4267200">
              <a:spcBef>
                <a:spcPct val="50000"/>
              </a:spcBef>
            </a:pPr>
            <a:r>
              <a:rPr lang="en-US" sz="2000" dirty="0" smtClean="0"/>
              <a:t>To measure the beam orbit and maintain the beam size there is a  feedback system : the beamline magnets are equipped with sub-micron resolution cavity-BPMs and are placed on remotely controlled mechanical movers (more details on a later slide).</a:t>
            </a:r>
          </a:p>
          <a:p>
            <a:pPr defTabSz="4267200">
              <a:spcBef>
                <a:spcPct val="50000"/>
              </a:spcBef>
            </a:pPr>
            <a:r>
              <a:rPr lang="en-US" sz="2000" dirty="0" smtClean="0"/>
              <a:t>In order to achieve the 37nm spot size the beam’s emittance must not increase above 12 </a:t>
            </a:r>
            <a:r>
              <a:rPr lang="en-US" sz="2000" dirty="0" err="1" smtClean="0"/>
              <a:t>picom.picorad</a:t>
            </a:r>
            <a:r>
              <a:rPr lang="en-US" sz="2000" dirty="0" smtClean="0"/>
              <a:t> as it passes through the beamline. Higher multipoles, magnets vibrating between 0.1 and 100 Hz and misaligned magnets will all cause the beam to blow up. So the beam physicists set tight tolerances on these parameters; they vary from magnet to magnet.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BD36294-2849-48A8-8531-5354CF3095D2}" type="slidenum">
              <a:rPr lang="en-US" smtClean="0"/>
              <a:pPr/>
              <a:t>3</a:t>
            </a:fld>
            <a:endParaRPr lang="en-US" dirty="0"/>
          </a:p>
        </p:txBody>
      </p:sp>
      <p:sp>
        <p:nvSpPr>
          <p:cNvPr id="7" name="Title 6"/>
          <p:cNvSpPr>
            <a:spLocks noGrp="1"/>
          </p:cNvSpPr>
          <p:nvPr>
            <p:ph type="title"/>
          </p:nvPr>
        </p:nvSpPr>
        <p:spPr>
          <a:xfrm>
            <a:off x="308918" y="259492"/>
            <a:ext cx="8625017" cy="630194"/>
          </a:xfrm>
        </p:spPr>
        <p:txBody>
          <a:bodyPr/>
          <a:lstStyle/>
          <a:p>
            <a:pPr lvl="0"/>
            <a:r>
              <a:rPr lang="en-US" dirty="0" smtClean="0"/>
              <a:t>What is the ATF2 at the KEK Laboratory in Tsukuba, Japan </a:t>
            </a:r>
            <a:endParaRPr lang="en-US" dirty="0"/>
          </a:p>
        </p:txBody>
      </p:sp>
      <p:sp>
        <p:nvSpPr>
          <p:cNvPr id="9" name="Content Placeholder 8"/>
          <p:cNvSpPr>
            <a:spLocks noGrp="1"/>
          </p:cNvSpPr>
          <p:nvPr>
            <p:ph sz="quarter" idx="14"/>
          </p:nvPr>
        </p:nvSpPr>
        <p:spPr>
          <a:xfrm>
            <a:off x="446088" y="1223320"/>
            <a:ext cx="8388994" cy="5226908"/>
          </a:xfrm>
        </p:spPr>
        <p:txBody>
          <a:bodyPr>
            <a:normAutofit fontScale="92500" lnSpcReduction="20000"/>
          </a:bodyPr>
          <a:lstStyle/>
          <a:p>
            <a:pPr defTabSz="4267200">
              <a:spcBef>
                <a:spcPct val="50000"/>
              </a:spcBef>
              <a:buFontTx/>
              <a:buChar char="•"/>
            </a:pPr>
            <a:r>
              <a:rPr lang="en-US" sz="2000" dirty="0" smtClean="0"/>
              <a:t>An important technical challenge of the  proposed International Linear Collider  is the collision of extremely small e</a:t>
            </a:r>
            <a:r>
              <a:rPr lang="en-US" sz="3500" baseline="30000" dirty="0" smtClean="0"/>
              <a:t>-</a:t>
            </a:r>
            <a:r>
              <a:rPr lang="en-US" sz="2000" dirty="0" smtClean="0"/>
              <a:t> &amp; e</a:t>
            </a:r>
            <a:r>
              <a:rPr lang="en-US" sz="3500" baseline="30000" dirty="0" smtClean="0"/>
              <a:t>+</a:t>
            </a:r>
            <a:r>
              <a:rPr lang="en-US" sz="2000" dirty="0" smtClean="0"/>
              <a:t>  beams of a few nanometers in size. Note: the ILC is a single pass machine.</a:t>
            </a:r>
          </a:p>
          <a:p>
            <a:pPr defTabSz="4267200">
              <a:spcBef>
                <a:spcPct val="50000"/>
              </a:spcBef>
              <a:buFontTx/>
              <a:buChar char="•"/>
            </a:pPr>
            <a:r>
              <a:rPr lang="en-US" sz="2000" dirty="0" smtClean="0"/>
              <a:t>This challenge has three distinct issues:         </a:t>
            </a:r>
          </a:p>
          <a:p>
            <a:pPr lvl="2" defTabSz="4267200">
              <a:spcBef>
                <a:spcPct val="50000"/>
              </a:spcBef>
              <a:buFontTx/>
              <a:buChar char="•"/>
            </a:pPr>
            <a:r>
              <a:rPr lang="en-US" sz="2000" dirty="0" smtClean="0"/>
              <a:t>creating small emittance beams, </a:t>
            </a:r>
          </a:p>
          <a:p>
            <a:pPr lvl="2" defTabSz="4267200">
              <a:spcBef>
                <a:spcPct val="50000"/>
              </a:spcBef>
              <a:buFontTx/>
              <a:buChar char="•"/>
            </a:pPr>
            <a:r>
              <a:rPr lang="en-US" sz="2000" dirty="0" smtClean="0"/>
              <a:t>preserving the emittance during acceleration and transport,</a:t>
            </a:r>
          </a:p>
          <a:p>
            <a:pPr lvl="2" defTabSz="4267200">
              <a:spcBef>
                <a:spcPct val="50000"/>
              </a:spcBef>
              <a:buFontTx/>
              <a:buChar char="•"/>
            </a:pPr>
            <a:r>
              <a:rPr lang="en-US" sz="2000" dirty="0" smtClean="0"/>
              <a:t> focusing the beams to nanometers and colliding them.</a:t>
            </a:r>
          </a:p>
          <a:p>
            <a:pPr defTabSz="4267200">
              <a:spcBef>
                <a:spcPct val="50000"/>
              </a:spcBef>
              <a:buFontTx/>
              <a:buChar char="•"/>
            </a:pPr>
            <a:r>
              <a:rPr lang="en-US" sz="2000" dirty="0" smtClean="0"/>
              <a:t> The Accelerator Test Facility (ATF) at KEK was built to create small emittance beams, and has succeeded in obtaining a vertical emittance that can satisfy the ILC requirements. </a:t>
            </a:r>
          </a:p>
          <a:p>
            <a:pPr defTabSz="4267200">
              <a:spcBef>
                <a:spcPct val="50000"/>
              </a:spcBef>
              <a:buFontTx/>
              <a:buChar char="•"/>
            </a:pPr>
            <a:r>
              <a:rPr lang="en-US" sz="2000" dirty="0" smtClean="0"/>
              <a:t>The ATF2 facility, which uses the beam extracted from ATF damping ring, was constructed to address two major challenges of ILC: focusing the 1.3GeV beams to nanometer scale using an ILC-like final focus and providing nanometer stability.</a:t>
            </a:r>
          </a:p>
          <a:p>
            <a:pPr lvl="1"/>
            <a:endParaRPr lang="en-US" dirty="0" smtClean="0"/>
          </a:p>
        </p:txBody>
      </p:sp>
      <p:sp>
        <p:nvSpPr>
          <p:cNvPr id="4" name="Title 1"/>
          <p:cNvSpPr txBox="1">
            <a:spLocks/>
          </p:cNvSpPr>
          <p:nvPr/>
        </p:nvSpPr>
        <p:spPr>
          <a:xfrm>
            <a:off x="304800" y="152400"/>
            <a:ext cx="8610600" cy="762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screen"/>
          <a:srcRect l="53001" t="1184" b="49420"/>
          <a:stretch>
            <a:fillRect/>
          </a:stretch>
        </p:blipFill>
        <p:spPr bwMode="auto">
          <a:xfrm>
            <a:off x="441325" y="871538"/>
            <a:ext cx="4213225" cy="3311525"/>
          </a:xfrm>
          <a:prstGeom prst="rect">
            <a:avLst/>
          </a:prstGeom>
          <a:noFill/>
          <a:ln w="9525">
            <a:noFill/>
            <a:miter lim="800000"/>
            <a:headEnd/>
            <a:tailEnd/>
          </a:ln>
        </p:spPr>
      </p:pic>
      <p:sp>
        <p:nvSpPr>
          <p:cNvPr id="10243" name="AutoShape 3"/>
          <p:cNvSpPr>
            <a:spLocks noChangeArrowheads="1"/>
          </p:cNvSpPr>
          <p:nvPr/>
        </p:nvSpPr>
        <p:spPr bwMode="auto">
          <a:xfrm>
            <a:off x="0" y="4471988"/>
            <a:ext cx="4067175" cy="935037"/>
          </a:xfrm>
          <a:prstGeom prst="wedgeRoundRectCallout">
            <a:avLst>
              <a:gd name="adj1" fmla="val 61750"/>
              <a:gd name="adj2" fmla="val -162565"/>
              <a:gd name="adj3" fmla="val 16667"/>
            </a:avLst>
          </a:prstGeom>
          <a:solidFill>
            <a:srgbClr val="66CCFF"/>
          </a:solidFill>
          <a:ln w="9525">
            <a:solidFill>
              <a:schemeClr val="bg1"/>
            </a:solidFill>
            <a:miter lim="800000"/>
            <a:headEnd/>
            <a:tailEnd/>
          </a:ln>
        </p:spPr>
        <p:txBody>
          <a:bodyPr/>
          <a:lstStyle/>
          <a:p>
            <a:r>
              <a:rPr lang="en-CA" sz="2400"/>
              <a:t>For QD0 at ATF2: 6-7nm tolerance</a:t>
            </a:r>
          </a:p>
        </p:txBody>
      </p:sp>
      <p:sp>
        <p:nvSpPr>
          <p:cNvPr id="17" name="Slide Number Placeholder 16"/>
          <p:cNvSpPr>
            <a:spLocks noGrp="1"/>
          </p:cNvSpPr>
          <p:nvPr>
            <p:ph type="sldNum" sz="quarter" idx="11"/>
          </p:nvPr>
        </p:nvSpPr>
        <p:spPr/>
        <p:txBody>
          <a:bodyPr/>
          <a:lstStyle/>
          <a:p>
            <a:fld id="{5BD36294-2849-48A8-8531-5354CF3095D2}" type="slidenum">
              <a:rPr lang="en-US" smtClean="0"/>
              <a:pPr/>
              <a:t>30</a:t>
            </a:fld>
            <a:endParaRPr lang="en-US" dirty="0"/>
          </a:p>
        </p:txBody>
      </p:sp>
      <p:pic>
        <p:nvPicPr>
          <p:cNvPr id="10244" name="Picture 4" descr="psd_sol_atf2"/>
          <p:cNvPicPr>
            <a:picLocks noGrp="1" noChangeAspect="1" noChangeArrowheads="1"/>
          </p:cNvPicPr>
          <p:nvPr>
            <p:ph sz="quarter" idx="14"/>
          </p:nvPr>
        </p:nvPicPr>
        <p:blipFill>
          <a:blip r:embed="rId3" cstate="screen"/>
          <a:srcRect/>
          <a:stretch>
            <a:fillRect/>
          </a:stretch>
        </p:blipFill>
        <p:spPr>
          <a:xfrm>
            <a:off x="4716463" y="1177925"/>
            <a:ext cx="4427537" cy="2870200"/>
          </a:xfrm>
          <a:prstGeom prst="rect">
            <a:avLst/>
          </a:prstGeom>
        </p:spPr>
      </p:pic>
      <p:sp>
        <p:nvSpPr>
          <p:cNvPr id="10245" name="Text Box 5"/>
          <p:cNvSpPr txBox="1">
            <a:spLocks noChangeArrowheads="1"/>
          </p:cNvSpPr>
          <p:nvPr/>
        </p:nvSpPr>
        <p:spPr bwMode="auto">
          <a:xfrm>
            <a:off x="827088" y="5551488"/>
            <a:ext cx="8316912" cy="1190625"/>
          </a:xfrm>
          <a:prstGeom prst="rect">
            <a:avLst/>
          </a:prstGeom>
          <a:solidFill>
            <a:schemeClr val="bg1"/>
          </a:solidFill>
          <a:ln w="9525">
            <a:noFill/>
            <a:miter lim="800000"/>
            <a:headEnd/>
            <a:tailEnd/>
          </a:ln>
        </p:spPr>
        <p:txBody>
          <a:bodyPr>
            <a:spAutoFit/>
          </a:bodyPr>
          <a:lstStyle/>
          <a:p>
            <a:pPr marL="342900" indent="-342900"/>
            <a:r>
              <a:rPr lang="en-CA"/>
              <a:t>Two solutions possible:</a:t>
            </a:r>
          </a:p>
          <a:p>
            <a:pPr marL="342900" indent="-342900">
              <a:buFontTx/>
              <a:buAutoNum type="arabicPeriod"/>
            </a:pPr>
            <a:r>
              <a:rPr lang="en-CA"/>
              <a:t>Isolate/cut vibrations in the desired frequency range</a:t>
            </a:r>
          </a:p>
          <a:p>
            <a:pPr marL="342900" indent="-342900">
              <a:buFontTx/>
              <a:buAutoNum type="arabicPeriod"/>
            </a:pPr>
            <a:r>
              <a:rPr lang="en-CA"/>
              <a:t>Push the first resonance peaks at higher frequencies where ground motion is lower</a:t>
            </a:r>
          </a:p>
        </p:txBody>
      </p:sp>
      <p:sp>
        <p:nvSpPr>
          <p:cNvPr id="10246" name="Line 6"/>
          <p:cNvSpPr>
            <a:spLocks noChangeShapeType="1"/>
          </p:cNvSpPr>
          <p:nvPr/>
        </p:nvSpPr>
        <p:spPr bwMode="auto">
          <a:xfrm>
            <a:off x="5292725" y="1016000"/>
            <a:ext cx="0" cy="3095625"/>
          </a:xfrm>
          <a:prstGeom prst="line">
            <a:avLst/>
          </a:prstGeom>
          <a:noFill/>
          <a:ln w="9525">
            <a:solidFill>
              <a:schemeClr val="tx1"/>
            </a:solidFill>
            <a:round/>
            <a:headEnd/>
            <a:tailEnd/>
          </a:ln>
        </p:spPr>
        <p:txBody>
          <a:bodyPr/>
          <a:lstStyle/>
          <a:p>
            <a:endParaRPr lang="en-US"/>
          </a:p>
        </p:txBody>
      </p:sp>
      <p:sp>
        <p:nvSpPr>
          <p:cNvPr id="10247" name="Line 7"/>
          <p:cNvSpPr>
            <a:spLocks noChangeShapeType="1"/>
          </p:cNvSpPr>
          <p:nvPr/>
        </p:nvSpPr>
        <p:spPr bwMode="auto">
          <a:xfrm>
            <a:off x="8675688" y="1052513"/>
            <a:ext cx="0" cy="3095625"/>
          </a:xfrm>
          <a:prstGeom prst="line">
            <a:avLst/>
          </a:prstGeom>
          <a:noFill/>
          <a:ln w="9525">
            <a:solidFill>
              <a:schemeClr val="tx1"/>
            </a:solidFill>
            <a:round/>
            <a:headEnd/>
            <a:tailEnd/>
          </a:ln>
        </p:spPr>
        <p:txBody>
          <a:bodyPr/>
          <a:lstStyle/>
          <a:p>
            <a:endParaRPr lang="en-US"/>
          </a:p>
        </p:txBody>
      </p:sp>
      <p:sp>
        <p:nvSpPr>
          <p:cNvPr id="10248" name="Text Box 8"/>
          <p:cNvSpPr txBox="1">
            <a:spLocks noChangeArrowheads="1"/>
          </p:cNvSpPr>
          <p:nvPr/>
        </p:nvSpPr>
        <p:spPr bwMode="auto">
          <a:xfrm>
            <a:off x="5056188" y="4130675"/>
            <a:ext cx="781050" cy="366713"/>
          </a:xfrm>
          <a:prstGeom prst="rect">
            <a:avLst/>
          </a:prstGeom>
          <a:noFill/>
          <a:ln w="9525">
            <a:noFill/>
            <a:miter lim="800000"/>
            <a:headEnd/>
            <a:tailEnd/>
          </a:ln>
        </p:spPr>
        <p:txBody>
          <a:bodyPr wrap="none">
            <a:spAutoFit/>
          </a:bodyPr>
          <a:lstStyle/>
          <a:p>
            <a:r>
              <a:rPr lang="en-CA"/>
              <a:t>0.1Hz</a:t>
            </a:r>
          </a:p>
        </p:txBody>
      </p:sp>
      <p:sp>
        <p:nvSpPr>
          <p:cNvPr id="10249" name="Text Box 9"/>
          <p:cNvSpPr txBox="1">
            <a:spLocks noChangeArrowheads="1"/>
          </p:cNvSpPr>
          <p:nvPr/>
        </p:nvSpPr>
        <p:spPr bwMode="auto">
          <a:xfrm>
            <a:off x="7956550" y="4149725"/>
            <a:ext cx="977900" cy="366713"/>
          </a:xfrm>
          <a:prstGeom prst="rect">
            <a:avLst/>
          </a:prstGeom>
          <a:noFill/>
          <a:ln w="9525">
            <a:noFill/>
            <a:miter lim="800000"/>
            <a:headEnd/>
            <a:tailEnd/>
          </a:ln>
        </p:spPr>
        <p:txBody>
          <a:bodyPr wrap="none">
            <a:spAutoFit/>
          </a:bodyPr>
          <a:lstStyle/>
          <a:p>
            <a:r>
              <a:rPr lang="en-CA"/>
              <a:t>~100Hz</a:t>
            </a:r>
          </a:p>
        </p:txBody>
      </p:sp>
      <p:sp>
        <p:nvSpPr>
          <p:cNvPr id="10250" name="Rectangle 10"/>
          <p:cNvSpPr>
            <a:spLocks noChangeArrowheads="1"/>
          </p:cNvSpPr>
          <p:nvPr/>
        </p:nvSpPr>
        <p:spPr bwMode="auto">
          <a:xfrm>
            <a:off x="5435600" y="4583113"/>
            <a:ext cx="3635375" cy="1069975"/>
          </a:xfrm>
          <a:prstGeom prst="rect">
            <a:avLst/>
          </a:prstGeom>
          <a:solidFill>
            <a:srgbClr val="66CCFF"/>
          </a:solidFill>
          <a:ln w="9525">
            <a:noFill/>
            <a:miter lim="800000"/>
            <a:headEnd/>
            <a:tailEnd/>
          </a:ln>
        </p:spPr>
        <p:txBody>
          <a:bodyPr>
            <a:spAutoFit/>
          </a:bodyPr>
          <a:lstStyle/>
          <a:p>
            <a:pPr eaLnBrk="0" hangingPunct="0">
              <a:lnSpc>
                <a:spcPct val="80000"/>
              </a:lnSpc>
              <a:spcBef>
                <a:spcPct val="20000"/>
              </a:spcBef>
              <a:buFont typeface="Arial" charset="0"/>
              <a:buNone/>
            </a:pPr>
            <a:r>
              <a:rPr lang="en-CA" sz="2000" dirty="0"/>
              <a:t>Repetition rate 1Hz=&gt; need a “mechanical” stabilisation from </a:t>
            </a:r>
            <a:r>
              <a:rPr lang="en-CA" sz="2000" dirty="0" smtClean="0"/>
              <a:t>&gt;0.1Hz </a:t>
            </a:r>
            <a:r>
              <a:rPr lang="en-CA" sz="2000" dirty="0"/>
              <a:t>(below, the beam based alignment works)</a:t>
            </a:r>
          </a:p>
        </p:txBody>
      </p:sp>
      <p:sp>
        <p:nvSpPr>
          <p:cNvPr id="10251" name="Line 11"/>
          <p:cNvSpPr>
            <a:spLocks noChangeShapeType="1"/>
          </p:cNvSpPr>
          <p:nvPr/>
        </p:nvSpPr>
        <p:spPr bwMode="auto">
          <a:xfrm>
            <a:off x="5292725" y="4005263"/>
            <a:ext cx="3382963" cy="0"/>
          </a:xfrm>
          <a:prstGeom prst="line">
            <a:avLst/>
          </a:prstGeom>
          <a:noFill/>
          <a:ln w="9525">
            <a:solidFill>
              <a:schemeClr val="tx1"/>
            </a:solidFill>
            <a:round/>
            <a:headEnd type="triangle" w="med" len="med"/>
            <a:tailEnd type="triangle" w="med" len="med"/>
          </a:ln>
        </p:spPr>
        <p:txBody>
          <a:bodyPr/>
          <a:lstStyle/>
          <a:p>
            <a:endParaRPr lang="en-US"/>
          </a:p>
        </p:txBody>
      </p:sp>
      <p:sp>
        <p:nvSpPr>
          <p:cNvPr id="10252" name="Line 12"/>
          <p:cNvSpPr>
            <a:spLocks noChangeShapeType="1"/>
          </p:cNvSpPr>
          <p:nvPr/>
        </p:nvSpPr>
        <p:spPr bwMode="auto">
          <a:xfrm>
            <a:off x="5076825" y="2754313"/>
            <a:ext cx="4032250" cy="0"/>
          </a:xfrm>
          <a:prstGeom prst="line">
            <a:avLst/>
          </a:prstGeom>
          <a:noFill/>
          <a:ln w="9525">
            <a:solidFill>
              <a:srgbClr val="FF0000"/>
            </a:solidFill>
            <a:round/>
            <a:headEnd/>
            <a:tailEnd/>
          </a:ln>
        </p:spPr>
        <p:txBody>
          <a:bodyPr/>
          <a:lstStyle/>
          <a:p>
            <a:endParaRPr lang="en-US"/>
          </a:p>
        </p:txBody>
      </p:sp>
      <p:sp>
        <p:nvSpPr>
          <p:cNvPr id="10253" name="Text Box 13"/>
          <p:cNvSpPr txBox="1">
            <a:spLocks noChangeArrowheads="1"/>
          </p:cNvSpPr>
          <p:nvPr/>
        </p:nvSpPr>
        <p:spPr bwMode="auto">
          <a:xfrm>
            <a:off x="5559425" y="2414588"/>
            <a:ext cx="831850" cy="366712"/>
          </a:xfrm>
          <a:prstGeom prst="rect">
            <a:avLst/>
          </a:prstGeom>
          <a:noFill/>
          <a:ln w="9525">
            <a:noFill/>
            <a:miter lim="800000"/>
            <a:headEnd/>
            <a:tailEnd/>
          </a:ln>
        </p:spPr>
        <p:txBody>
          <a:bodyPr wrap="none">
            <a:spAutoFit/>
          </a:bodyPr>
          <a:lstStyle/>
          <a:p>
            <a:r>
              <a:rPr lang="en-CA">
                <a:solidFill>
                  <a:srgbClr val="FF0000"/>
                </a:solidFill>
              </a:rPr>
              <a:t>6-7nm</a:t>
            </a:r>
          </a:p>
        </p:txBody>
      </p:sp>
      <p:sp>
        <p:nvSpPr>
          <p:cNvPr id="10254" name="Text Box 14"/>
          <p:cNvSpPr txBox="1">
            <a:spLocks noChangeArrowheads="1"/>
          </p:cNvSpPr>
          <p:nvPr/>
        </p:nvSpPr>
        <p:spPr bwMode="auto">
          <a:xfrm>
            <a:off x="2411413" y="115888"/>
            <a:ext cx="4608512" cy="641350"/>
          </a:xfrm>
          <a:prstGeom prst="rect">
            <a:avLst/>
          </a:prstGeom>
          <a:solidFill>
            <a:schemeClr val="accent1"/>
          </a:solidFill>
          <a:ln w="9525">
            <a:noFill/>
            <a:miter lim="800000"/>
            <a:headEnd/>
            <a:tailEnd/>
          </a:ln>
        </p:spPr>
        <p:txBody>
          <a:bodyPr>
            <a:spAutoFit/>
          </a:bodyPr>
          <a:lstStyle/>
          <a:p>
            <a:pPr algn="ctr">
              <a:spcBef>
                <a:spcPct val="50000"/>
              </a:spcBef>
              <a:buFont typeface="Wingdings" pitchFamily="2" charset="2"/>
              <a:buNone/>
            </a:pPr>
            <a:r>
              <a:rPr lang="en-CA" sz="3600" b="1">
                <a:solidFill>
                  <a:schemeClr val="bg1"/>
                </a:solidFill>
                <a:latin typeface="Calibri" pitchFamily="34" charset="0"/>
              </a:rPr>
              <a:t>ATF2 specifications</a:t>
            </a:r>
          </a:p>
        </p:txBody>
      </p:sp>
      <p:sp>
        <p:nvSpPr>
          <p:cNvPr id="10255" name="Text Box 15"/>
          <p:cNvSpPr txBox="1">
            <a:spLocks noChangeArrowheads="1"/>
          </p:cNvSpPr>
          <p:nvPr/>
        </p:nvSpPr>
        <p:spPr bwMode="auto">
          <a:xfrm>
            <a:off x="6135688" y="857250"/>
            <a:ext cx="2139950" cy="366713"/>
          </a:xfrm>
          <a:prstGeom prst="rect">
            <a:avLst/>
          </a:prstGeom>
          <a:noFill/>
          <a:ln w="9525">
            <a:noFill/>
            <a:miter lim="800000"/>
            <a:headEnd/>
            <a:tailEnd/>
          </a:ln>
        </p:spPr>
        <p:txBody>
          <a:bodyPr wrap="none">
            <a:spAutoFit/>
          </a:bodyPr>
          <a:lstStyle/>
          <a:p>
            <a:r>
              <a:rPr lang="en-CA"/>
              <a:t>ATF ground motion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3" name="Title 2"/>
          <p:cNvSpPr>
            <a:spLocks noGrp="1"/>
          </p:cNvSpPr>
          <p:nvPr>
            <p:ph type="title"/>
          </p:nvPr>
        </p:nvSpPr>
        <p:spPr/>
        <p:txBody>
          <a:bodyPr/>
          <a:lstStyle/>
          <a:p>
            <a:r>
              <a:rPr lang="en-US" dirty="0" smtClean="0"/>
              <a:t>Measuring the beam spot size accurately is a difficult job: </a:t>
            </a:r>
            <a:r>
              <a:rPr lang="en-US" sz="2000" dirty="0" smtClean="0"/>
              <a:t>project to understand the Shintake Monitor is ongoing</a:t>
            </a:r>
            <a:endParaRPr lang="en-US" sz="2000" dirty="0"/>
          </a:p>
        </p:txBody>
      </p:sp>
      <p:sp>
        <p:nvSpPr>
          <p:cNvPr id="4" name="Content Placeholder 3"/>
          <p:cNvSpPr>
            <a:spLocks noGrp="1"/>
          </p:cNvSpPr>
          <p:nvPr>
            <p:ph sz="quarter" idx="14"/>
          </p:nvPr>
        </p:nvSpPr>
        <p:spPr/>
        <p:txBody>
          <a:bodyPr/>
          <a:lstStyle/>
          <a:p>
            <a:r>
              <a:rPr lang="en-US" sz="2400" dirty="0" smtClean="0"/>
              <a:t>Because the ATF2 is a single-pass beam line, proof of the achievement of the goal  of spot sizes of about 40 nanometres requires the use of an interferometer-based beam size monitor (BSM, also called the Shintake monitor).</a:t>
            </a:r>
          </a:p>
          <a:p>
            <a:endParaRPr lang="en-US" sz="2400" dirty="0" smtClean="0"/>
          </a:p>
          <a:p>
            <a:r>
              <a:rPr lang="en-US" sz="2400" dirty="0" smtClean="0"/>
              <a:t> There are no other types of beam size monitors that can measure beam sizes of tens of nanometres.</a:t>
            </a:r>
          </a:p>
          <a:p>
            <a:endParaRPr lang="en-US" sz="2400" dirty="0" smtClean="0"/>
          </a:p>
          <a:p>
            <a:r>
              <a:rPr lang="en-US" sz="2400" dirty="0" smtClean="0"/>
              <a:t>Rogelio in following talk can speak about the latest analyses of the Shintake monitor data.</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descr="End ofBeamline.png"/>
          <p:cNvPicPr>
            <a:picLocks noChangeAspect="1"/>
          </p:cNvPicPr>
          <p:nvPr/>
        </p:nvPicPr>
        <p:blipFill>
          <a:blip r:embed="rId2"/>
          <a:stretch>
            <a:fillRect/>
          </a:stretch>
        </p:blipFill>
        <p:spPr>
          <a:xfrm>
            <a:off x="1997680" y="1200836"/>
            <a:ext cx="3309402" cy="2547863"/>
          </a:xfrm>
          <a:prstGeom prst="rect">
            <a:avLst/>
          </a:prstGeom>
        </p:spPr>
      </p:pic>
      <p:grpSp>
        <p:nvGrpSpPr>
          <p:cNvPr id="2" name="Group 2"/>
          <p:cNvGrpSpPr>
            <a:grpSpLocks/>
          </p:cNvGrpSpPr>
          <p:nvPr/>
        </p:nvGrpSpPr>
        <p:grpSpPr bwMode="auto">
          <a:xfrm>
            <a:off x="523875" y="3500438"/>
            <a:ext cx="8620125" cy="2730500"/>
            <a:chOff x="153" y="935"/>
            <a:chExt cx="5430" cy="1720"/>
          </a:xfrm>
        </p:grpSpPr>
        <p:grpSp>
          <p:nvGrpSpPr>
            <p:cNvPr id="3" name="Group 3"/>
            <p:cNvGrpSpPr>
              <a:grpSpLocks/>
            </p:cNvGrpSpPr>
            <p:nvPr/>
          </p:nvGrpSpPr>
          <p:grpSpPr bwMode="auto">
            <a:xfrm>
              <a:off x="153" y="981"/>
              <a:ext cx="2550" cy="1623"/>
              <a:chOff x="938" y="771"/>
              <a:chExt cx="4281" cy="2667"/>
            </a:xfrm>
          </p:grpSpPr>
          <p:sp>
            <p:nvSpPr>
              <p:cNvPr id="9294" name="Rectangle 4"/>
              <p:cNvSpPr>
                <a:spLocks noChangeArrowheads="1"/>
              </p:cNvSpPr>
              <p:nvPr/>
            </p:nvSpPr>
            <p:spPr bwMode="auto">
              <a:xfrm>
                <a:off x="2444" y="1750"/>
                <a:ext cx="2712" cy="173"/>
              </a:xfrm>
              <a:prstGeom prst="rect">
                <a:avLst/>
              </a:prstGeom>
              <a:noFill/>
              <a:ln w="9525">
                <a:solidFill>
                  <a:srgbClr val="FF0000"/>
                </a:solidFill>
                <a:miter lim="800000"/>
                <a:headEnd/>
                <a:tailEnd/>
              </a:ln>
            </p:spPr>
            <p:txBody>
              <a:bodyPr wrap="none" anchor="ctr"/>
              <a:lstStyle/>
              <a:p>
                <a:endParaRPr lang="en-US"/>
              </a:p>
            </p:txBody>
          </p:sp>
          <p:sp>
            <p:nvSpPr>
              <p:cNvPr id="9295" name="Rectangle 5"/>
              <p:cNvSpPr>
                <a:spLocks noChangeArrowheads="1"/>
              </p:cNvSpPr>
              <p:nvPr/>
            </p:nvSpPr>
            <p:spPr bwMode="auto">
              <a:xfrm>
                <a:off x="2444" y="1699"/>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96" name="Rectangle 6"/>
              <p:cNvSpPr>
                <a:spLocks noChangeArrowheads="1"/>
              </p:cNvSpPr>
              <p:nvPr/>
            </p:nvSpPr>
            <p:spPr bwMode="auto">
              <a:xfrm>
                <a:off x="5101" y="1699"/>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97" name="Rectangle 7"/>
              <p:cNvSpPr>
                <a:spLocks noChangeArrowheads="1"/>
              </p:cNvSpPr>
              <p:nvPr/>
            </p:nvSpPr>
            <p:spPr bwMode="auto">
              <a:xfrm>
                <a:off x="4634" y="1491"/>
                <a:ext cx="415" cy="691"/>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98" name="Rectangle 8" descr="Wide upward diagonal"/>
              <p:cNvSpPr>
                <a:spLocks noChangeArrowheads="1"/>
              </p:cNvSpPr>
              <p:nvPr/>
            </p:nvSpPr>
            <p:spPr bwMode="auto">
              <a:xfrm>
                <a:off x="4460" y="1664"/>
                <a:ext cx="173" cy="345"/>
              </a:xfrm>
              <a:prstGeom prst="rect">
                <a:avLst/>
              </a:prstGeom>
              <a:pattFill prst="wdUpDiag">
                <a:fgClr>
                  <a:srgbClr val="FFB9B9"/>
                </a:fgClr>
                <a:bgClr>
                  <a:schemeClr val="bg1"/>
                </a:bgClr>
              </a:pattFill>
              <a:ln w="9525">
                <a:solidFill>
                  <a:srgbClr val="FF0000"/>
                </a:solidFill>
                <a:miter lim="800000"/>
                <a:headEnd/>
                <a:tailEnd/>
              </a:ln>
            </p:spPr>
            <p:txBody>
              <a:bodyPr wrap="none" anchor="ctr"/>
              <a:lstStyle/>
              <a:p>
                <a:endParaRPr lang="en-US"/>
              </a:p>
            </p:txBody>
          </p:sp>
          <p:sp>
            <p:nvSpPr>
              <p:cNvPr id="9299" name="Text Box 9"/>
              <p:cNvSpPr txBox="1">
                <a:spLocks noChangeArrowheads="1"/>
              </p:cNvSpPr>
              <p:nvPr/>
            </p:nvSpPr>
            <p:spPr bwMode="auto">
              <a:xfrm>
                <a:off x="4675" y="1533"/>
                <a:ext cx="544" cy="237"/>
              </a:xfrm>
              <a:prstGeom prst="rect">
                <a:avLst/>
              </a:prstGeom>
              <a:noFill/>
              <a:ln w="9525">
                <a:noFill/>
                <a:miter lim="800000"/>
                <a:headEnd/>
                <a:tailEnd/>
              </a:ln>
            </p:spPr>
            <p:txBody>
              <a:bodyPr wrap="none" lIns="91429" tIns="45714" rIns="91429" bIns="45714">
                <a:spAutoFit/>
              </a:bodyPr>
              <a:lstStyle/>
              <a:p>
                <a:r>
                  <a:rPr lang="en-US" sz="900" b="1">
                    <a:solidFill>
                      <a:srgbClr val="FF0000"/>
                    </a:solidFill>
                  </a:rPr>
                  <a:t>SBPM</a:t>
                </a:r>
              </a:p>
            </p:txBody>
          </p:sp>
          <p:grpSp>
            <p:nvGrpSpPr>
              <p:cNvPr id="4" name="Group 10"/>
              <p:cNvGrpSpPr>
                <a:grpSpLocks/>
              </p:cNvGrpSpPr>
              <p:nvPr/>
            </p:nvGrpSpPr>
            <p:grpSpPr bwMode="auto">
              <a:xfrm>
                <a:off x="2808" y="1050"/>
                <a:ext cx="1756" cy="1572"/>
                <a:chOff x="2640" y="436"/>
                <a:chExt cx="1756" cy="1572"/>
              </a:xfrm>
            </p:grpSpPr>
            <p:sp>
              <p:nvSpPr>
                <p:cNvPr id="9347" name="Rectangle 11"/>
                <p:cNvSpPr>
                  <a:spLocks noChangeArrowheads="1"/>
                </p:cNvSpPr>
                <p:nvPr/>
              </p:nvSpPr>
              <p:spPr bwMode="auto">
                <a:xfrm>
                  <a:off x="2640" y="686"/>
                  <a:ext cx="1756" cy="1071"/>
                </a:xfrm>
                <a:prstGeom prst="rect">
                  <a:avLst/>
                </a:prstGeom>
                <a:noFill/>
                <a:ln w="9525">
                  <a:solidFill>
                    <a:schemeClr val="tx1"/>
                  </a:solidFill>
                  <a:prstDash val="dash"/>
                  <a:miter lim="800000"/>
                  <a:headEnd/>
                  <a:tailEnd/>
                </a:ln>
              </p:spPr>
              <p:txBody>
                <a:bodyPr wrap="none" anchor="ctr"/>
                <a:lstStyle/>
                <a:p>
                  <a:endParaRPr lang="en-US"/>
                </a:p>
              </p:txBody>
            </p:sp>
            <p:sp>
              <p:nvSpPr>
                <p:cNvPr id="9348" name="Rectangle 12"/>
                <p:cNvSpPr>
                  <a:spLocks noChangeArrowheads="1"/>
                </p:cNvSpPr>
                <p:nvPr/>
              </p:nvSpPr>
              <p:spPr bwMode="auto">
                <a:xfrm>
                  <a:off x="2740" y="436"/>
                  <a:ext cx="1555" cy="15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349" name="Text Box 13"/>
                <p:cNvSpPr txBox="1">
                  <a:spLocks noChangeAspect="1" noChangeArrowheads="1"/>
                </p:cNvSpPr>
                <p:nvPr/>
              </p:nvSpPr>
              <p:spPr bwMode="auto">
                <a:xfrm>
                  <a:off x="3385" y="474"/>
                  <a:ext cx="444" cy="237"/>
                </a:xfrm>
                <a:prstGeom prst="rect">
                  <a:avLst/>
                </a:prstGeom>
                <a:noFill/>
                <a:ln w="9525">
                  <a:noFill/>
                  <a:miter lim="800000"/>
                  <a:headEnd/>
                  <a:tailEnd/>
                </a:ln>
              </p:spPr>
              <p:txBody>
                <a:bodyPr wrap="none" lIns="91429" tIns="45714" rIns="91429" bIns="45714">
                  <a:spAutoFit/>
                </a:bodyPr>
                <a:lstStyle/>
                <a:p>
                  <a:r>
                    <a:rPr lang="en-US" sz="900" b="1"/>
                    <a:t>QC3</a:t>
                  </a:r>
                </a:p>
              </p:txBody>
            </p:sp>
          </p:grpSp>
          <p:sp>
            <p:nvSpPr>
              <p:cNvPr id="9301" name="Rectangle 14"/>
              <p:cNvSpPr>
                <a:spLocks noChangeArrowheads="1"/>
              </p:cNvSpPr>
              <p:nvPr/>
            </p:nvSpPr>
            <p:spPr bwMode="auto">
              <a:xfrm flipH="1">
                <a:off x="948" y="1750"/>
                <a:ext cx="1313" cy="173"/>
              </a:xfrm>
              <a:prstGeom prst="rect">
                <a:avLst/>
              </a:prstGeom>
              <a:noFill/>
              <a:ln w="9525">
                <a:solidFill>
                  <a:srgbClr val="FF0000"/>
                </a:solidFill>
                <a:miter lim="800000"/>
                <a:headEnd/>
                <a:tailEnd/>
              </a:ln>
            </p:spPr>
            <p:txBody>
              <a:bodyPr wrap="none" anchor="ctr"/>
              <a:lstStyle/>
              <a:p>
                <a:endParaRPr lang="en-US"/>
              </a:p>
            </p:txBody>
          </p:sp>
          <p:sp>
            <p:nvSpPr>
              <p:cNvPr id="9302" name="Rectangle 15"/>
              <p:cNvSpPr>
                <a:spLocks noChangeArrowheads="1"/>
              </p:cNvSpPr>
              <p:nvPr/>
            </p:nvSpPr>
            <p:spPr bwMode="auto">
              <a:xfrm flipH="1">
                <a:off x="2209" y="1699"/>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303" name="Rectangle 16"/>
              <p:cNvSpPr>
                <a:spLocks noChangeArrowheads="1"/>
              </p:cNvSpPr>
              <p:nvPr/>
            </p:nvSpPr>
            <p:spPr bwMode="auto">
              <a:xfrm flipH="1">
                <a:off x="948" y="1699"/>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304" name="Rectangle 17"/>
              <p:cNvSpPr>
                <a:spLocks noChangeArrowheads="1"/>
              </p:cNvSpPr>
              <p:nvPr/>
            </p:nvSpPr>
            <p:spPr bwMode="auto">
              <a:xfrm flipH="1">
                <a:off x="1052" y="1491"/>
                <a:ext cx="415" cy="691"/>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305" name="Text Box 18"/>
              <p:cNvSpPr txBox="1">
                <a:spLocks noChangeArrowheads="1"/>
              </p:cNvSpPr>
              <p:nvPr/>
            </p:nvSpPr>
            <p:spPr bwMode="auto">
              <a:xfrm>
                <a:off x="1092" y="1533"/>
                <a:ext cx="544" cy="237"/>
              </a:xfrm>
              <a:prstGeom prst="rect">
                <a:avLst/>
              </a:prstGeom>
              <a:noFill/>
              <a:ln w="9525">
                <a:noFill/>
                <a:miter lim="800000"/>
                <a:headEnd/>
                <a:tailEnd/>
              </a:ln>
            </p:spPr>
            <p:txBody>
              <a:bodyPr wrap="none" lIns="91429" tIns="45714" rIns="91429" bIns="45714">
                <a:spAutoFit/>
              </a:bodyPr>
              <a:lstStyle/>
              <a:p>
                <a:r>
                  <a:rPr lang="en-US" sz="900" b="1">
                    <a:solidFill>
                      <a:srgbClr val="FF0000"/>
                    </a:solidFill>
                  </a:rPr>
                  <a:t>SBPM</a:t>
                </a:r>
              </a:p>
            </p:txBody>
          </p:sp>
          <p:sp>
            <p:nvSpPr>
              <p:cNvPr id="9306" name="Rectangle 19" descr="Wide upward diagonal"/>
              <p:cNvSpPr>
                <a:spLocks noChangeArrowheads="1"/>
              </p:cNvSpPr>
              <p:nvPr/>
            </p:nvSpPr>
            <p:spPr bwMode="auto">
              <a:xfrm flipH="1">
                <a:off x="1468" y="1708"/>
                <a:ext cx="104" cy="242"/>
              </a:xfrm>
              <a:prstGeom prst="rect">
                <a:avLst/>
              </a:prstGeom>
              <a:pattFill prst="wdUpDiag">
                <a:fgClr>
                  <a:srgbClr val="FFB9B9"/>
                </a:fgClr>
                <a:bgClr>
                  <a:schemeClr val="bg1"/>
                </a:bgClr>
              </a:pattFill>
              <a:ln w="9525">
                <a:solidFill>
                  <a:srgbClr val="FF0000"/>
                </a:solidFill>
                <a:miter lim="800000"/>
                <a:headEnd/>
                <a:tailEnd/>
              </a:ln>
            </p:spPr>
            <p:txBody>
              <a:bodyPr wrap="none" anchor="ctr"/>
              <a:lstStyle/>
              <a:p>
                <a:endParaRPr lang="en-US"/>
              </a:p>
            </p:txBody>
          </p:sp>
          <p:grpSp>
            <p:nvGrpSpPr>
              <p:cNvPr id="5" name="Group 20"/>
              <p:cNvGrpSpPr>
                <a:grpSpLocks/>
              </p:cNvGrpSpPr>
              <p:nvPr/>
            </p:nvGrpSpPr>
            <p:grpSpPr bwMode="auto">
              <a:xfrm>
                <a:off x="1447" y="1450"/>
                <a:ext cx="511" cy="772"/>
                <a:chOff x="3369" y="252"/>
                <a:chExt cx="511" cy="772"/>
              </a:xfrm>
            </p:grpSpPr>
            <p:sp>
              <p:nvSpPr>
                <p:cNvPr id="9344" name="Rectangle 21"/>
                <p:cNvSpPr>
                  <a:spLocks noChangeArrowheads="1"/>
                </p:cNvSpPr>
                <p:nvPr/>
              </p:nvSpPr>
              <p:spPr bwMode="auto">
                <a:xfrm>
                  <a:off x="3474" y="327"/>
                  <a:ext cx="299" cy="622"/>
                </a:xfrm>
                <a:prstGeom prst="rect">
                  <a:avLst/>
                </a:prstGeom>
                <a:noFill/>
                <a:ln w="9525">
                  <a:solidFill>
                    <a:schemeClr val="tx1"/>
                  </a:solidFill>
                  <a:prstDash val="dash"/>
                  <a:miter lim="800000"/>
                  <a:headEnd/>
                  <a:tailEnd/>
                </a:ln>
              </p:spPr>
              <p:txBody>
                <a:bodyPr wrap="none" anchor="ctr"/>
                <a:lstStyle/>
                <a:p>
                  <a:endParaRPr lang="en-US"/>
                </a:p>
              </p:txBody>
            </p:sp>
            <p:sp>
              <p:nvSpPr>
                <p:cNvPr id="9345" name="Rectangle 22"/>
                <p:cNvSpPr>
                  <a:spLocks noChangeArrowheads="1"/>
                </p:cNvSpPr>
                <p:nvPr/>
              </p:nvSpPr>
              <p:spPr bwMode="auto">
                <a:xfrm>
                  <a:off x="3491" y="252"/>
                  <a:ext cx="265" cy="7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346" name="Text Box 23"/>
                <p:cNvSpPr txBox="1">
                  <a:spLocks noChangeArrowheads="1"/>
                </p:cNvSpPr>
                <p:nvPr/>
              </p:nvSpPr>
              <p:spPr bwMode="auto">
                <a:xfrm>
                  <a:off x="3369" y="300"/>
                  <a:ext cx="511" cy="519"/>
                </a:xfrm>
                <a:prstGeom prst="rect">
                  <a:avLst/>
                </a:prstGeom>
                <a:noFill/>
                <a:ln w="9525">
                  <a:noFill/>
                  <a:miter lim="800000"/>
                  <a:headEnd/>
                  <a:tailEnd/>
                </a:ln>
              </p:spPr>
              <p:txBody>
                <a:bodyPr wrap="none" lIns="91429" tIns="45714" rIns="91429" bIns="45714">
                  <a:spAutoFit/>
                </a:bodyPr>
                <a:lstStyle/>
                <a:p>
                  <a:pPr algn="ctr"/>
                  <a:r>
                    <a:rPr lang="en-US" sz="900" b="1"/>
                    <a:t>FFTB</a:t>
                  </a:r>
                </a:p>
                <a:p>
                  <a:pPr algn="ctr"/>
                  <a:r>
                    <a:rPr lang="en-US" sz="900" b="1"/>
                    <a:t>2.13</a:t>
                  </a:r>
                </a:p>
                <a:p>
                  <a:pPr algn="ctr"/>
                  <a:r>
                    <a:rPr lang="en-US" sz="900" b="1"/>
                    <a:t>S3.00</a:t>
                  </a:r>
                </a:p>
              </p:txBody>
            </p:sp>
          </p:grpSp>
          <p:sp>
            <p:nvSpPr>
              <p:cNvPr id="9308" name="Oval 24"/>
              <p:cNvSpPr>
                <a:spLocks noChangeAspect="1" noChangeArrowheads="1"/>
              </p:cNvSpPr>
              <p:nvPr/>
            </p:nvSpPr>
            <p:spPr bwMode="auto">
              <a:xfrm>
                <a:off x="1398" y="1824"/>
                <a:ext cx="23" cy="23"/>
              </a:xfrm>
              <a:prstGeom prst="ellipse">
                <a:avLst/>
              </a:prstGeom>
              <a:solidFill>
                <a:srgbClr val="FF0000"/>
              </a:solidFill>
              <a:ln w="9525">
                <a:solidFill>
                  <a:srgbClr val="FF0000"/>
                </a:solidFill>
                <a:round/>
                <a:headEnd/>
                <a:tailEnd/>
              </a:ln>
            </p:spPr>
            <p:txBody>
              <a:bodyPr wrap="none" anchor="ctr"/>
              <a:lstStyle/>
              <a:p>
                <a:endParaRPr lang="en-US"/>
              </a:p>
            </p:txBody>
          </p:sp>
          <p:sp>
            <p:nvSpPr>
              <p:cNvPr id="9309" name="Oval 25"/>
              <p:cNvSpPr>
                <a:spLocks noChangeAspect="1" noChangeArrowheads="1"/>
              </p:cNvSpPr>
              <p:nvPr/>
            </p:nvSpPr>
            <p:spPr bwMode="auto">
              <a:xfrm>
                <a:off x="4675" y="1824"/>
                <a:ext cx="23" cy="23"/>
              </a:xfrm>
              <a:prstGeom prst="ellipse">
                <a:avLst/>
              </a:prstGeom>
              <a:solidFill>
                <a:srgbClr val="FF0000"/>
              </a:solidFill>
              <a:ln w="9525">
                <a:solidFill>
                  <a:srgbClr val="FF0000"/>
                </a:solidFill>
                <a:round/>
                <a:headEnd/>
                <a:tailEnd/>
              </a:ln>
            </p:spPr>
            <p:txBody>
              <a:bodyPr wrap="none" anchor="ctr"/>
              <a:lstStyle/>
              <a:p>
                <a:endParaRPr lang="en-US"/>
              </a:p>
            </p:txBody>
          </p:sp>
          <p:sp>
            <p:nvSpPr>
              <p:cNvPr id="9310" name="Text Box 26"/>
              <p:cNvSpPr txBox="1">
                <a:spLocks noChangeArrowheads="1"/>
              </p:cNvSpPr>
              <p:nvPr/>
            </p:nvSpPr>
            <p:spPr bwMode="auto">
              <a:xfrm>
                <a:off x="1462" y="2860"/>
                <a:ext cx="785" cy="473"/>
              </a:xfrm>
              <a:prstGeom prst="rect">
                <a:avLst/>
              </a:prstGeom>
              <a:noFill/>
              <a:ln w="9525">
                <a:noFill/>
                <a:miter lim="800000"/>
                <a:headEnd/>
                <a:tailEnd/>
              </a:ln>
            </p:spPr>
            <p:txBody>
              <a:bodyPr wrap="none" lIns="91429" tIns="45714" rIns="91429" bIns="45714">
                <a:spAutoFit/>
              </a:bodyPr>
              <a:lstStyle/>
              <a:p>
                <a:r>
                  <a:rPr lang="en-US" sz="2400">
                    <a:solidFill>
                      <a:srgbClr val="663300"/>
                    </a:solidFill>
                  </a:rPr>
                  <a:t>SF1</a:t>
                </a:r>
              </a:p>
            </p:txBody>
          </p:sp>
          <p:sp>
            <p:nvSpPr>
              <p:cNvPr id="9311" name="Text Box 27"/>
              <p:cNvSpPr txBox="1">
                <a:spLocks noChangeArrowheads="1"/>
              </p:cNvSpPr>
              <p:nvPr/>
            </p:nvSpPr>
            <p:spPr bwMode="auto">
              <a:xfrm>
                <a:off x="3433" y="2860"/>
                <a:ext cx="821" cy="473"/>
              </a:xfrm>
              <a:prstGeom prst="rect">
                <a:avLst/>
              </a:prstGeom>
              <a:noFill/>
              <a:ln w="9525">
                <a:noFill/>
                <a:miter lim="800000"/>
                <a:headEnd/>
                <a:tailEnd/>
              </a:ln>
            </p:spPr>
            <p:txBody>
              <a:bodyPr wrap="none" lIns="91429" tIns="45714" rIns="91429" bIns="45714">
                <a:spAutoFit/>
              </a:bodyPr>
              <a:lstStyle/>
              <a:p>
                <a:r>
                  <a:rPr lang="en-US" sz="2400">
                    <a:solidFill>
                      <a:srgbClr val="663300"/>
                    </a:solidFill>
                  </a:rPr>
                  <a:t>QF1</a:t>
                </a:r>
              </a:p>
            </p:txBody>
          </p:sp>
          <p:sp>
            <p:nvSpPr>
              <p:cNvPr id="9312" name="Text Box 28"/>
              <p:cNvSpPr txBox="1">
                <a:spLocks noChangeArrowheads="1"/>
              </p:cNvSpPr>
              <p:nvPr/>
            </p:nvSpPr>
            <p:spPr bwMode="auto">
              <a:xfrm>
                <a:off x="1576" y="2035"/>
                <a:ext cx="430" cy="236"/>
              </a:xfrm>
              <a:prstGeom prst="rect">
                <a:avLst/>
              </a:prstGeom>
              <a:noFill/>
              <a:ln w="9525">
                <a:noFill/>
                <a:miter lim="800000"/>
                <a:headEnd/>
                <a:tailEnd/>
              </a:ln>
            </p:spPr>
            <p:txBody>
              <a:bodyPr wrap="none" lIns="91429" tIns="45714" rIns="91429" bIns="45714">
                <a:spAutoFit/>
              </a:bodyPr>
              <a:lstStyle/>
              <a:p>
                <a:r>
                  <a:rPr lang="en-US" sz="900" b="1"/>
                  <a:t>76.2</a:t>
                </a:r>
              </a:p>
            </p:txBody>
          </p:sp>
          <p:sp>
            <p:nvSpPr>
              <p:cNvPr id="9313" name="Text Box 29"/>
              <p:cNvSpPr txBox="1">
                <a:spLocks noChangeArrowheads="1"/>
              </p:cNvSpPr>
              <p:nvPr/>
            </p:nvSpPr>
            <p:spPr bwMode="auto">
              <a:xfrm>
                <a:off x="3538" y="2431"/>
                <a:ext cx="497" cy="236"/>
              </a:xfrm>
              <a:prstGeom prst="rect">
                <a:avLst/>
              </a:prstGeom>
              <a:noFill/>
              <a:ln w="9525">
                <a:noFill/>
                <a:miter lim="800000"/>
                <a:headEnd/>
                <a:tailEnd/>
              </a:ln>
            </p:spPr>
            <p:txBody>
              <a:bodyPr wrap="none" lIns="91429" tIns="45714" rIns="91429" bIns="45714">
                <a:spAutoFit/>
              </a:bodyPr>
              <a:lstStyle/>
              <a:p>
                <a:r>
                  <a:rPr lang="en-US" sz="900" b="1"/>
                  <a:t>450.1</a:t>
                </a:r>
              </a:p>
            </p:txBody>
          </p:sp>
          <p:sp>
            <p:nvSpPr>
              <p:cNvPr id="9314" name="Line 30"/>
              <p:cNvSpPr>
                <a:spLocks noChangeShapeType="1"/>
              </p:cNvSpPr>
              <p:nvPr/>
            </p:nvSpPr>
            <p:spPr bwMode="auto">
              <a:xfrm>
                <a:off x="1698" y="915"/>
                <a:ext cx="1987"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15" name="Text Box 31"/>
              <p:cNvSpPr txBox="1">
                <a:spLocks noChangeArrowheads="1"/>
              </p:cNvSpPr>
              <p:nvPr/>
            </p:nvSpPr>
            <p:spPr bwMode="auto">
              <a:xfrm>
                <a:off x="2573" y="771"/>
                <a:ext cx="396"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575</a:t>
                </a:r>
              </a:p>
            </p:txBody>
          </p:sp>
          <p:sp>
            <p:nvSpPr>
              <p:cNvPr id="9316" name="Line 32"/>
              <p:cNvSpPr>
                <a:spLocks noChangeShapeType="1"/>
              </p:cNvSpPr>
              <p:nvPr/>
            </p:nvSpPr>
            <p:spPr bwMode="auto">
              <a:xfrm>
                <a:off x="1702" y="771"/>
                <a:ext cx="0" cy="672"/>
              </a:xfrm>
              <a:prstGeom prst="line">
                <a:avLst/>
              </a:prstGeom>
              <a:noFill/>
              <a:ln w="9525">
                <a:solidFill>
                  <a:schemeClr val="tx1"/>
                </a:solidFill>
                <a:prstDash val="dashDot"/>
                <a:round/>
                <a:headEnd/>
                <a:tailEnd/>
              </a:ln>
            </p:spPr>
            <p:txBody>
              <a:bodyPr/>
              <a:lstStyle/>
              <a:p>
                <a:endParaRPr lang="en-US"/>
              </a:p>
            </p:txBody>
          </p:sp>
          <p:sp>
            <p:nvSpPr>
              <p:cNvPr id="9317" name="Line 33"/>
              <p:cNvSpPr>
                <a:spLocks noChangeShapeType="1"/>
              </p:cNvSpPr>
              <p:nvPr/>
            </p:nvSpPr>
            <p:spPr bwMode="auto">
              <a:xfrm>
                <a:off x="4463" y="1459"/>
                <a:ext cx="691"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18" name="Text Box 34"/>
              <p:cNvSpPr txBox="1">
                <a:spLocks noChangeArrowheads="1"/>
              </p:cNvSpPr>
              <p:nvPr/>
            </p:nvSpPr>
            <p:spPr bwMode="auto">
              <a:xfrm>
                <a:off x="4690" y="1315"/>
                <a:ext cx="396"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200</a:t>
                </a:r>
              </a:p>
            </p:txBody>
          </p:sp>
          <p:sp>
            <p:nvSpPr>
              <p:cNvPr id="9319" name="Line 35"/>
              <p:cNvSpPr>
                <a:spLocks noChangeShapeType="1"/>
              </p:cNvSpPr>
              <p:nvPr/>
            </p:nvSpPr>
            <p:spPr bwMode="auto">
              <a:xfrm>
                <a:off x="949" y="1395"/>
                <a:ext cx="0" cy="1321"/>
              </a:xfrm>
              <a:prstGeom prst="line">
                <a:avLst/>
              </a:prstGeom>
              <a:noFill/>
              <a:ln w="9525">
                <a:solidFill>
                  <a:schemeClr val="tx1"/>
                </a:solidFill>
                <a:prstDash val="dashDot"/>
                <a:round/>
                <a:headEnd/>
                <a:tailEnd/>
              </a:ln>
            </p:spPr>
            <p:txBody>
              <a:bodyPr/>
              <a:lstStyle/>
              <a:p>
                <a:endParaRPr lang="en-US"/>
              </a:p>
            </p:txBody>
          </p:sp>
          <p:sp>
            <p:nvSpPr>
              <p:cNvPr id="9320" name="Line 36"/>
              <p:cNvSpPr>
                <a:spLocks noChangeShapeType="1"/>
              </p:cNvSpPr>
              <p:nvPr/>
            </p:nvSpPr>
            <p:spPr bwMode="auto">
              <a:xfrm>
                <a:off x="948" y="1455"/>
                <a:ext cx="622"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21" name="Text Box 37"/>
              <p:cNvSpPr txBox="1">
                <a:spLocks noChangeArrowheads="1"/>
              </p:cNvSpPr>
              <p:nvPr/>
            </p:nvSpPr>
            <p:spPr bwMode="auto">
              <a:xfrm>
                <a:off x="1141" y="1312"/>
                <a:ext cx="396" cy="236"/>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180</a:t>
                </a:r>
              </a:p>
            </p:txBody>
          </p:sp>
          <p:sp>
            <p:nvSpPr>
              <p:cNvPr id="9322" name="Text Box 38"/>
              <p:cNvSpPr txBox="1">
                <a:spLocks noChangeArrowheads="1"/>
              </p:cNvSpPr>
              <p:nvPr/>
            </p:nvSpPr>
            <p:spPr bwMode="auto">
              <a:xfrm>
                <a:off x="985" y="3122"/>
                <a:ext cx="195" cy="316"/>
              </a:xfrm>
              <a:prstGeom prst="rect">
                <a:avLst/>
              </a:prstGeom>
              <a:noFill/>
              <a:ln w="9525">
                <a:noFill/>
                <a:miter lim="800000"/>
                <a:headEnd/>
                <a:tailEnd/>
              </a:ln>
            </p:spPr>
            <p:txBody>
              <a:bodyPr wrap="none" lIns="91429" tIns="45714" rIns="91429" bIns="45714">
                <a:spAutoFit/>
              </a:bodyPr>
              <a:lstStyle/>
              <a:p>
                <a:endParaRPr lang="en-US" sz="1400">
                  <a:solidFill>
                    <a:srgbClr val="663300"/>
                  </a:solidFill>
                </a:endParaRPr>
              </a:p>
            </p:txBody>
          </p:sp>
          <p:sp>
            <p:nvSpPr>
              <p:cNvPr id="9323" name="Text Box 39"/>
              <p:cNvSpPr txBox="1">
                <a:spLocks noChangeArrowheads="1"/>
              </p:cNvSpPr>
              <p:nvPr/>
            </p:nvSpPr>
            <p:spPr bwMode="auto">
              <a:xfrm>
                <a:off x="4556" y="2989"/>
                <a:ext cx="194" cy="316"/>
              </a:xfrm>
              <a:prstGeom prst="rect">
                <a:avLst/>
              </a:prstGeom>
              <a:noFill/>
              <a:ln w="9525">
                <a:noFill/>
                <a:miter lim="800000"/>
                <a:headEnd/>
                <a:tailEnd/>
              </a:ln>
            </p:spPr>
            <p:txBody>
              <a:bodyPr wrap="none" lIns="91429" tIns="45714" rIns="91429" bIns="45714">
                <a:spAutoFit/>
              </a:bodyPr>
              <a:lstStyle/>
              <a:p>
                <a:endParaRPr lang="en-US" sz="1400">
                  <a:solidFill>
                    <a:srgbClr val="663300"/>
                  </a:solidFill>
                </a:endParaRPr>
              </a:p>
            </p:txBody>
          </p:sp>
          <p:sp>
            <p:nvSpPr>
              <p:cNvPr id="9324" name="Line 40"/>
              <p:cNvSpPr>
                <a:spLocks noChangeShapeType="1"/>
              </p:cNvSpPr>
              <p:nvPr/>
            </p:nvSpPr>
            <p:spPr bwMode="auto">
              <a:xfrm>
                <a:off x="1829" y="1459"/>
                <a:ext cx="1077"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25" name="Text Box 41"/>
              <p:cNvSpPr txBox="1">
                <a:spLocks noChangeArrowheads="1"/>
              </p:cNvSpPr>
              <p:nvPr/>
            </p:nvSpPr>
            <p:spPr bwMode="auto">
              <a:xfrm>
                <a:off x="2221" y="1308"/>
                <a:ext cx="496"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311.9</a:t>
                </a:r>
              </a:p>
            </p:txBody>
          </p:sp>
          <p:sp>
            <p:nvSpPr>
              <p:cNvPr id="9326" name="Line 42"/>
              <p:cNvSpPr>
                <a:spLocks noChangeShapeType="1"/>
              </p:cNvSpPr>
              <p:nvPr/>
            </p:nvSpPr>
            <p:spPr bwMode="auto">
              <a:xfrm>
                <a:off x="3686" y="771"/>
                <a:ext cx="0" cy="280"/>
              </a:xfrm>
              <a:prstGeom prst="line">
                <a:avLst/>
              </a:prstGeom>
              <a:noFill/>
              <a:ln w="9525">
                <a:solidFill>
                  <a:schemeClr val="tx1"/>
                </a:solidFill>
                <a:prstDash val="dashDot"/>
                <a:round/>
                <a:headEnd/>
                <a:tailEnd/>
              </a:ln>
            </p:spPr>
            <p:txBody>
              <a:bodyPr/>
              <a:lstStyle/>
              <a:p>
                <a:endParaRPr lang="en-US"/>
              </a:p>
            </p:txBody>
          </p:sp>
          <p:sp>
            <p:nvSpPr>
              <p:cNvPr id="9327" name="Line 43"/>
              <p:cNvSpPr>
                <a:spLocks noChangeShapeType="1"/>
              </p:cNvSpPr>
              <p:nvPr/>
            </p:nvSpPr>
            <p:spPr bwMode="auto">
              <a:xfrm>
                <a:off x="2258" y="1564"/>
                <a:ext cx="0" cy="1152"/>
              </a:xfrm>
              <a:prstGeom prst="line">
                <a:avLst/>
              </a:prstGeom>
              <a:noFill/>
              <a:ln w="9525">
                <a:solidFill>
                  <a:schemeClr val="tx1"/>
                </a:solidFill>
                <a:prstDash val="dashDot"/>
                <a:round/>
                <a:headEnd/>
                <a:tailEnd/>
              </a:ln>
            </p:spPr>
            <p:txBody>
              <a:bodyPr/>
              <a:lstStyle/>
              <a:p>
                <a:endParaRPr lang="en-US"/>
              </a:p>
            </p:txBody>
          </p:sp>
          <p:sp>
            <p:nvSpPr>
              <p:cNvPr id="9328" name="Line 44"/>
              <p:cNvSpPr>
                <a:spLocks noChangeShapeType="1"/>
              </p:cNvSpPr>
              <p:nvPr/>
            </p:nvSpPr>
            <p:spPr bwMode="auto">
              <a:xfrm>
                <a:off x="2442" y="1564"/>
                <a:ext cx="0" cy="1152"/>
              </a:xfrm>
              <a:prstGeom prst="line">
                <a:avLst/>
              </a:prstGeom>
              <a:noFill/>
              <a:ln w="9525">
                <a:solidFill>
                  <a:schemeClr val="tx1"/>
                </a:solidFill>
                <a:prstDash val="dashDot"/>
                <a:round/>
                <a:headEnd/>
                <a:tailEnd/>
              </a:ln>
            </p:spPr>
            <p:txBody>
              <a:bodyPr/>
              <a:lstStyle/>
              <a:p>
                <a:endParaRPr lang="en-US"/>
              </a:p>
            </p:txBody>
          </p:sp>
          <p:sp>
            <p:nvSpPr>
              <p:cNvPr id="9329" name="Line 45"/>
              <p:cNvSpPr>
                <a:spLocks noChangeShapeType="1"/>
              </p:cNvSpPr>
              <p:nvPr/>
            </p:nvSpPr>
            <p:spPr bwMode="auto">
              <a:xfrm>
                <a:off x="5154" y="1395"/>
                <a:ext cx="0" cy="1321"/>
              </a:xfrm>
              <a:prstGeom prst="line">
                <a:avLst/>
              </a:prstGeom>
              <a:noFill/>
              <a:ln w="9525">
                <a:solidFill>
                  <a:schemeClr val="tx1"/>
                </a:solidFill>
                <a:prstDash val="dashDot"/>
                <a:round/>
                <a:headEnd/>
                <a:tailEnd/>
              </a:ln>
            </p:spPr>
            <p:txBody>
              <a:bodyPr/>
              <a:lstStyle/>
              <a:p>
                <a:endParaRPr lang="en-US"/>
              </a:p>
            </p:txBody>
          </p:sp>
          <p:sp>
            <p:nvSpPr>
              <p:cNvPr id="9330" name="Line 46"/>
              <p:cNvSpPr>
                <a:spLocks noChangeShapeType="1"/>
              </p:cNvSpPr>
              <p:nvPr/>
            </p:nvSpPr>
            <p:spPr bwMode="auto">
              <a:xfrm>
                <a:off x="2442" y="2691"/>
                <a:ext cx="2712"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31" name="Text Box 47"/>
              <p:cNvSpPr txBox="1">
                <a:spLocks noChangeArrowheads="1"/>
              </p:cNvSpPr>
              <p:nvPr/>
            </p:nvSpPr>
            <p:spPr bwMode="auto">
              <a:xfrm>
                <a:off x="3679" y="2690"/>
                <a:ext cx="397"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785</a:t>
                </a:r>
              </a:p>
            </p:txBody>
          </p:sp>
          <p:sp>
            <p:nvSpPr>
              <p:cNvPr id="9332" name="Line 48"/>
              <p:cNvSpPr>
                <a:spLocks noChangeShapeType="1"/>
              </p:cNvSpPr>
              <p:nvPr/>
            </p:nvSpPr>
            <p:spPr bwMode="auto">
              <a:xfrm>
                <a:off x="938" y="2691"/>
                <a:ext cx="1313"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33" name="Text Box 49"/>
              <p:cNvSpPr txBox="1">
                <a:spLocks noChangeArrowheads="1"/>
              </p:cNvSpPr>
              <p:nvPr/>
            </p:nvSpPr>
            <p:spPr bwMode="auto">
              <a:xfrm>
                <a:off x="1475" y="2690"/>
                <a:ext cx="396"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380</a:t>
                </a:r>
              </a:p>
            </p:txBody>
          </p:sp>
          <p:sp>
            <p:nvSpPr>
              <p:cNvPr id="9334" name="Line 50"/>
              <p:cNvSpPr>
                <a:spLocks noChangeShapeType="1"/>
              </p:cNvSpPr>
              <p:nvPr/>
            </p:nvSpPr>
            <p:spPr bwMode="auto">
              <a:xfrm>
                <a:off x="1411" y="1859"/>
                <a:ext cx="0" cy="672"/>
              </a:xfrm>
              <a:prstGeom prst="line">
                <a:avLst/>
              </a:prstGeom>
              <a:noFill/>
              <a:ln w="9525">
                <a:solidFill>
                  <a:schemeClr val="tx1"/>
                </a:solidFill>
                <a:prstDash val="dashDot"/>
                <a:round/>
                <a:headEnd/>
                <a:tailEnd/>
              </a:ln>
            </p:spPr>
            <p:txBody>
              <a:bodyPr/>
              <a:lstStyle/>
              <a:p>
                <a:endParaRPr lang="en-US"/>
              </a:p>
            </p:txBody>
          </p:sp>
          <p:sp>
            <p:nvSpPr>
              <p:cNvPr id="9335" name="Line 51"/>
              <p:cNvSpPr>
                <a:spLocks noChangeShapeType="1"/>
              </p:cNvSpPr>
              <p:nvPr/>
            </p:nvSpPr>
            <p:spPr bwMode="auto">
              <a:xfrm>
                <a:off x="1570" y="1859"/>
                <a:ext cx="0" cy="672"/>
              </a:xfrm>
              <a:prstGeom prst="line">
                <a:avLst/>
              </a:prstGeom>
              <a:noFill/>
              <a:ln w="9525">
                <a:solidFill>
                  <a:schemeClr val="tx1"/>
                </a:solidFill>
                <a:prstDash val="dashDot"/>
                <a:round/>
                <a:headEnd/>
                <a:tailEnd/>
              </a:ln>
            </p:spPr>
            <p:txBody>
              <a:bodyPr/>
              <a:lstStyle/>
              <a:p>
                <a:endParaRPr lang="en-US"/>
              </a:p>
            </p:txBody>
          </p:sp>
          <p:sp>
            <p:nvSpPr>
              <p:cNvPr id="9336" name="Line 52"/>
              <p:cNvSpPr>
                <a:spLocks noChangeShapeType="1"/>
              </p:cNvSpPr>
              <p:nvPr/>
            </p:nvSpPr>
            <p:spPr bwMode="auto">
              <a:xfrm>
                <a:off x="4683" y="1859"/>
                <a:ext cx="0" cy="672"/>
              </a:xfrm>
              <a:prstGeom prst="line">
                <a:avLst/>
              </a:prstGeom>
              <a:noFill/>
              <a:ln w="9525">
                <a:solidFill>
                  <a:schemeClr val="tx1"/>
                </a:solidFill>
                <a:prstDash val="dashDot"/>
                <a:round/>
                <a:headEnd/>
                <a:tailEnd/>
              </a:ln>
            </p:spPr>
            <p:txBody>
              <a:bodyPr/>
              <a:lstStyle/>
              <a:p>
                <a:endParaRPr lang="en-US"/>
              </a:p>
            </p:txBody>
          </p:sp>
          <p:sp>
            <p:nvSpPr>
              <p:cNvPr id="9337" name="Line 53"/>
              <p:cNvSpPr>
                <a:spLocks noChangeShapeType="1"/>
              </p:cNvSpPr>
              <p:nvPr/>
            </p:nvSpPr>
            <p:spPr bwMode="auto">
              <a:xfrm>
                <a:off x="1409" y="2499"/>
                <a:ext cx="155"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38" name="Text Box 54"/>
              <p:cNvSpPr txBox="1">
                <a:spLocks noChangeArrowheads="1"/>
              </p:cNvSpPr>
              <p:nvPr/>
            </p:nvSpPr>
            <p:spPr bwMode="auto">
              <a:xfrm>
                <a:off x="1390" y="2499"/>
                <a:ext cx="329"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45</a:t>
                </a:r>
              </a:p>
            </p:txBody>
          </p:sp>
          <p:sp>
            <p:nvSpPr>
              <p:cNvPr id="9339" name="Text Box 55"/>
              <p:cNvSpPr txBox="1">
                <a:spLocks noChangeArrowheads="1"/>
              </p:cNvSpPr>
              <p:nvPr/>
            </p:nvSpPr>
            <p:spPr bwMode="auto">
              <a:xfrm>
                <a:off x="4490" y="2499"/>
                <a:ext cx="329"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65</a:t>
                </a:r>
              </a:p>
            </p:txBody>
          </p:sp>
          <p:sp>
            <p:nvSpPr>
              <p:cNvPr id="9340" name="Line 56"/>
              <p:cNvSpPr>
                <a:spLocks noChangeShapeType="1"/>
              </p:cNvSpPr>
              <p:nvPr/>
            </p:nvSpPr>
            <p:spPr bwMode="auto">
              <a:xfrm>
                <a:off x="4463" y="2499"/>
                <a:ext cx="225"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41" name="Text Box 57"/>
              <p:cNvSpPr txBox="1">
                <a:spLocks noChangeArrowheads="1"/>
              </p:cNvSpPr>
              <p:nvPr/>
            </p:nvSpPr>
            <p:spPr bwMode="auto">
              <a:xfrm>
                <a:off x="2221" y="2499"/>
                <a:ext cx="429" cy="237"/>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53.1</a:t>
                </a:r>
              </a:p>
            </p:txBody>
          </p:sp>
          <p:sp>
            <p:nvSpPr>
              <p:cNvPr id="9342" name="Line 58"/>
              <p:cNvSpPr>
                <a:spLocks noChangeShapeType="1"/>
              </p:cNvSpPr>
              <p:nvPr/>
            </p:nvSpPr>
            <p:spPr bwMode="auto">
              <a:xfrm>
                <a:off x="2257" y="2499"/>
                <a:ext cx="184" cy="0"/>
              </a:xfrm>
              <a:prstGeom prst="line">
                <a:avLst/>
              </a:prstGeom>
              <a:noFill/>
              <a:ln w="9525">
                <a:solidFill>
                  <a:schemeClr val="accent2"/>
                </a:solidFill>
                <a:round/>
                <a:headEnd type="triangle" w="sm" len="med"/>
                <a:tailEnd type="triangle" w="sm" len="med"/>
              </a:ln>
            </p:spPr>
            <p:txBody>
              <a:bodyPr/>
              <a:lstStyle/>
              <a:p>
                <a:endParaRPr lang="en-US"/>
              </a:p>
            </p:txBody>
          </p:sp>
          <p:sp>
            <p:nvSpPr>
              <p:cNvPr id="9343" name="Oval 59"/>
              <p:cNvSpPr>
                <a:spLocks noChangeArrowheads="1"/>
              </p:cNvSpPr>
              <p:nvPr/>
            </p:nvSpPr>
            <p:spPr bwMode="auto">
              <a:xfrm>
                <a:off x="2034" y="1522"/>
                <a:ext cx="614" cy="614"/>
              </a:xfrm>
              <a:prstGeom prst="ellipse">
                <a:avLst/>
              </a:prstGeom>
              <a:noFill/>
              <a:ln w="28575" algn="ctr">
                <a:solidFill>
                  <a:srgbClr val="FF0000"/>
                </a:solidFill>
                <a:round/>
                <a:headEnd/>
                <a:tailEnd/>
              </a:ln>
            </p:spPr>
            <p:txBody>
              <a:bodyPr wrap="none" anchor="ctr"/>
              <a:lstStyle/>
              <a:p>
                <a:endParaRPr lang="en-US"/>
              </a:p>
            </p:txBody>
          </p:sp>
        </p:grpSp>
        <p:grpSp>
          <p:nvGrpSpPr>
            <p:cNvPr id="6" name="Group 60"/>
            <p:cNvGrpSpPr>
              <a:grpSpLocks/>
            </p:cNvGrpSpPr>
            <p:nvPr/>
          </p:nvGrpSpPr>
          <p:grpSpPr bwMode="auto">
            <a:xfrm>
              <a:off x="3011" y="935"/>
              <a:ext cx="2572" cy="1720"/>
              <a:chOff x="776" y="771"/>
              <a:chExt cx="4264" cy="2633"/>
            </a:xfrm>
          </p:grpSpPr>
          <p:sp>
            <p:nvSpPr>
              <p:cNvPr id="9237" name="Rectangle 61"/>
              <p:cNvSpPr>
                <a:spLocks noChangeArrowheads="1"/>
              </p:cNvSpPr>
              <p:nvPr/>
            </p:nvSpPr>
            <p:spPr bwMode="auto">
              <a:xfrm>
                <a:off x="2269" y="1747"/>
                <a:ext cx="2712" cy="173"/>
              </a:xfrm>
              <a:prstGeom prst="rect">
                <a:avLst/>
              </a:prstGeom>
              <a:noFill/>
              <a:ln w="9525">
                <a:solidFill>
                  <a:srgbClr val="FF0000"/>
                </a:solidFill>
                <a:miter lim="800000"/>
                <a:headEnd/>
                <a:tailEnd/>
              </a:ln>
            </p:spPr>
            <p:txBody>
              <a:bodyPr wrap="none" anchor="ctr"/>
              <a:lstStyle/>
              <a:p>
                <a:endParaRPr lang="en-US"/>
              </a:p>
            </p:txBody>
          </p:sp>
          <p:sp>
            <p:nvSpPr>
              <p:cNvPr id="9238" name="Rectangle 62"/>
              <p:cNvSpPr>
                <a:spLocks noChangeArrowheads="1"/>
              </p:cNvSpPr>
              <p:nvPr/>
            </p:nvSpPr>
            <p:spPr bwMode="auto">
              <a:xfrm>
                <a:off x="2271" y="1696"/>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39" name="Rectangle 63"/>
              <p:cNvSpPr>
                <a:spLocks noChangeArrowheads="1"/>
              </p:cNvSpPr>
              <p:nvPr/>
            </p:nvSpPr>
            <p:spPr bwMode="auto">
              <a:xfrm>
                <a:off x="4930" y="1696"/>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40" name="Rectangle 64"/>
              <p:cNvSpPr>
                <a:spLocks noChangeArrowheads="1"/>
              </p:cNvSpPr>
              <p:nvPr/>
            </p:nvSpPr>
            <p:spPr bwMode="auto">
              <a:xfrm>
                <a:off x="4460" y="1488"/>
                <a:ext cx="415" cy="691"/>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41" name="Rectangle 65" descr="Wide upward diagonal"/>
              <p:cNvSpPr>
                <a:spLocks noChangeArrowheads="1"/>
              </p:cNvSpPr>
              <p:nvPr/>
            </p:nvSpPr>
            <p:spPr bwMode="auto">
              <a:xfrm>
                <a:off x="4289" y="1661"/>
                <a:ext cx="173" cy="345"/>
              </a:xfrm>
              <a:prstGeom prst="rect">
                <a:avLst/>
              </a:prstGeom>
              <a:pattFill prst="wdUpDiag">
                <a:fgClr>
                  <a:srgbClr val="FFB9B9"/>
                </a:fgClr>
                <a:bgClr>
                  <a:schemeClr val="bg1"/>
                </a:bgClr>
              </a:pattFill>
              <a:ln w="9525">
                <a:solidFill>
                  <a:srgbClr val="FF0000"/>
                </a:solidFill>
                <a:miter lim="800000"/>
                <a:headEnd/>
                <a:tailEnd/>
              </a:ln>
            </p:spPr>
            <p:txBody>
              <a:bodyPr wrap="none" anchor="ctr"/>
              <a:lstStyle/>
              <a:p>
                <a:endParaRPr lang="en-US"/>
              </a:p>
            </p:txBody>
          </p:sp>
          <p:sp>
            <p:nvSpPr>
              <p:cNvPr id="9242" name="Text Box 66"/>
              <p:cNvSpPr txBox="1">
                <a:spLocks noChangeArrowheads="1"/>
              </p:cNvSpPr>
              <p:nvPr/>
            </p:nvSpPr>
            <p:spPr bwMode="auto">
              <a:xfrm>
                <a:off x="4502" y="1530"/>
                <a:ext cx="538" cy="221"/>
              </a:xfrm>
              <a:prstGeom prst="rect">
                <a:avLst/>
              </a:prstGeom>
              <a:noFill/>
              <a:ln w="9525">
                <a:noFill/>
                <a:miter lim="800000"/>
                <a:headEnd/>
                <a:tailEnd/>
              </a:ln>
            </p:spPr>
            <p:txBody>
              <a:bodyPr wrap="none" lIns="91429" tIns="45714" rIns="91429" bIns="45714">
                <a:spAutoFit/>
              </a:bodyPr>
              <a:lstStyle/>
              <a:p>
                <a:r>
                  <a:rPr lang="en-US" sz="900" b="1">
                    <a:solidFill>
                      <a:srgbClr val="FF0000"/>
                    </a:solidFill>
                  </a:rPr>
                  <a:t>SBPM</a:t>
                </a:r>
              </a:p>
            </p:txBody>
          </p:sp>
          <p:grpSp>
            <p:nvGrpSpPr>
              <p:cNvPr id="7" name="Group 67"/>
              <p:cNvGrpSpPr>
                <a:grpSpLocks/>
              </p:cNvGrpSpPr>
              <p:nvPr/>
            </p:nvGrpSpPr>
            <p:grpSpPr bwMode="auto">
              <a:xfrm>
                <a:off x="2637" y="1047"/>
                <a:ext cx="1756" cy="1572"/>
                <a:chOff x="2640" y="436"/>
                <a:chExt cx="1756" cy="1572"/>
              </a:xfrm>
            </p:grpSpPr>
            <p:sp>
              <p:nvSpPr>
                <p:cNvPr id="9291" name="Rectangle 68"/>
                <p:cNvSpPr>
                  <a:spLocks noChangeArrowheads="1"/>
                </p:cNvSpPr>
                <p:nvPr/>
              </p:nvSpPr>
              <p:spPr bwMode="auto">
                <a:xfrm>
                  <a:off x="2640" y="686"/>
                  <a:ext cx="1756" cy="1071"/>
                </a:xfrm>
                <a:prstGeom prst="rect">
                  <a:avLst/>
                </a:prstGeom>
                <a:noFill/>
                <a:ln w="9525">
                  <a:solidFill>
                    <a:schemeClr val="tx1"/>
                  </a:solidFill>
                  <a:prstDash val="dash"/>
                  <a:miter lim="800000"/>
                  <a:headEnd/>
                  <a:tailEnd/>
                </a:ln>
              </p:spPr>
              <p:txBody>
                <a:bodyPr wrap="none" anchor="ctr"/>
                <a:lstStyle/>
                <a:p>
                  <a:endParaRPr lang="en-US"/>
                </a:p>
              </p:txBody>
            </p:sp>
            <p:sp>
              <p:nvSpPr>
                <p:cNvPr id="9292" name="Rectangle 69"/>
                <p:cNvSpPr>
                  <a:spLocks noChangeArrowheads="1"/>
                </p:cNvSpPr>
                <p:nvPr/>
              </p:nvSpPr>
              <p:spPr bwMode="auto">
                <a:xfrm>
                  <a:off x="2740" y="436"/>
                  <a:ext cx="1555" cy="15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293" name="Text Box 70"/>
                <p:cNvSpPr txBox="1">
                  <a:spLocks noChangeAspect="1" noChangeArrowheads="1"/>
                </p:cNvSpPr>
                <p:nvPr/>
              </p:nvSpPr>
              <p:spPr bwMode="auto">
                <a:xfrm>
                  <a:off x="3386" y="474"/>
                  <a:ext cx="438" cy="221"/>
                </a:xfrm>
                <a:prstGeom prst="rect">
                  <a:avLst/>
                </a:prstGeom>
                <a:noFill/>
                <a:ln w="9525">
                  <a:noFill/>
                  <a:miter lim="800000"/>
                  <a:headEnd/>
                  <a:tailEnd/>
                </a:ln>
              </p:spPr>
              <p:txBody>
                <a:bodyPr wrap="none" lIns="91429" tIns="45714" rIns="91429" bIns="45714">
                  <a:spAutoFit/>
                </a:bodyPr>
                <a:lstStyle/>
                <a:p>
                  <a:r>
                    <a:rPr lang="en-US" sz="900" b="1"/>
                    <a:t>QC3</a:t>
                  </a:r>
                </a:p>
              </p:txBody>
            </p:sp>
          </p:grpSp>
          <p:sp>
            <p:nvSpPr>
              <p:cNvPr id="9244" name="Rectangle 71"/>
              <p:cNvSpPr>
                <a:spLocks noChangeArrowheads="1"/>
              </p:cNvSpPr>
              <p:nvPr/>
            </p:nvSpPr>
            <p:spPr bwMode="auto">
              <a:xfrm flipH="1">
                <a:off x="777" y="1747"/>
                <a:ext cx="1313" cy="173"/>
              </a:xfrm>
              <a:prstGeom prst="rect">
                <a:avLst/>
              </a:prstGeom>
              <a:noFill/>
              <a:ln w="9525">
                <a:solidFill>
                  <a:srgbClr val="FF0000"/>
                </a:solidFill>
                <a:miter lim="800000"/>
                <a:headEnd/>
                <a:tailEnd/>
              </a:ln>
            </p:spPr>
            <p:txBody>
              <a:bodyPr wrap="none" anchor="ctr"/>
              <a:lstStyle/>
              <a:p>
                <a:endParaRPr lang="en-US"/>
              </a:p>
            </p:txBody>
          </p:sp>
          <p:sp>
            <p:nvSpPr>
              <p:cNvPr id="9245" name="Rectangle 72"/>
              <p:cNvSpPr>
                <a:spLocks noChangeArrowheads="1"/>
              </p:cNvSpPr>
              <p:nvPr/>
            </p:nvSpPr>
            <p:spPr bwMode="auto">
              <a:xfrm flipH="1">
                <a:off x="2038" y="1696"/>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46" name="Rectangle 73"/>
              <p:cNvSpPr>
                <a:spLocks noChangeArrowheads="1"/>
              </p:cNvSpPr>
              <p:nvPr/>
            </p:nvSpPr>
            <p:spPr bwMode="auto">
              <a:xfrm flipH="1">
                <a:off x="777" y="1696"/>
                <a:ext cx="52" cy="276"/>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47" name="Rectangle 74"/>
              <p:cNvSpPr>
                <a:spLocks noChangeArrowheads="1"/>
              </p:cNvSpPr>
              <p:nvPr/>
            </p:nvSpPr>
            <p:spPr bwMode="auto">
              <a:xfrm flipH="1">
                <a:off x="883" y="1488"/>
                <a:ext cx="415" cy="691"/>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9248" name="Text Box 75"/>
              <p:cNvSpPr txBox="1">
                <a:spLocks noChangeArrowheads="1"/>
              </p:cNvSpPr>
              <p:nvPr/>
            </p:nvSpPr>
            <p:spPr bwMode="auto">
              <a:xfrm>
                <a:off x="920" y="1530"/>
                <a:ext cx="537" cy="221"/>
              </a:xfrm>
              <a:prstGeom prst="rect">
                <a:avLst/>
              </a:prstGeom>
              <a:noFill/>
              <a:ln w="9525">
                <a:noFill/>
                <a:miter lim="800000"/>
                <a:headEnd/>
                <a:tailEnd/>
              </a:ln>
            </p:spPr>
            <p:txBody>
              <a:bodyPr wrap="none" lIns="91429" tIns="45714" rIns="91429" bIns="45714">
                <a:spAutoFit/>
              </a:bodyPr>
              <a:lstStyle/>
              <a:p>
                <a:r>
                  <a:rPr lang="en-US" sz="900" b="1">
                    <a:solidFill>
                      <a:srgbClr val="FF0000"/>
                    </a:solidFill>
                  </a:rPr>
                  <a:t>SBPM</a:t>
                </a:r>
              </a:p>
            </p:txBody>
          </p:sp>
          <p:sp>
            <p:nvSpPr>
              <p:cNvPr id="9249" name="Rectangle 76" descr="Wide upward diagonal"/>
              <p:cNvSpPr>
                <a:spLocks noChangeArrowheads="1"/>
              </p:cNvSpPr>
              <p:nvPr/>
            </p:nvSpPr>
            <p:spPr bwMode="auto">
              <a:xfrm flipH="1">
                <a:off x="1297" y="1705"/>
                <a:ext cx="104" cy="242"/>
              </a:xfrm>
              <a:prstGeom prst="rect">
                <a:avLst/>
              </a:prstGeom>
              <a:pattFill prst="wdUpDiag">
                <a:fgClr>
                  <a:srgbClr val="FFB9B9"/>
                </a:fgClr>
                <a:bgClr>
                  <a:schemeClr val="bg1"/>
                </a:bgClr>
              </a:pattFill>
              <a:ln w="9525">
                <a:solidFill>
                  <a:srgbClr val="FF0000"/>
                </a:solidFill>
                <a:miter lim="800000"/>
                <a:headEnd/>
                <a:tailEnd/>
              </a:ln>
            </p:spPr>
            <p:txBody>
              <a:bodyPr wrap="none" anchor="ctr"/>
              <a:lstStyle/>
              <a:p>
                <a:endParaRPr lang="en-US"/>
              </a:p>
            </p:txBody>
          </p:sp>
          <p:grpSp>
            <p:nvGrpSpPr>
              <p:cNvPr id="8" name="Group 77"/>
              <p:cNvGrpSpPr>
                <a:grpSpLocks/>
              </p:cNvGrpSpPr>
              <p:nvPr/>
            </p:nvGrpSpPr>
            <p:grpSpPr bwMode="auto">
              <a:xfrm>
                <a:off x="1284" y="1447"/>
                <a:ext cx="506" cy="772"/>
                <a:chOff x="3372" y="252"/>
                <a:chExt cx="506" cy="772"/>
              </a:xfrm>
            </p:grpSpPr>
            <p:sp>
              <p:nvSpPr>
                <p:cNvPr id="9288" name="Rectangle 78"/>
                <p:cNvSpPr>
                  <a:spLocks noChangeArrowheads="1"/>
                </p:cNvSpPr>
                <p:nvPr/>
              </p:nvSpPr>
              <p:spPr bwMode="auto">
                <a:xfrm>
                  <a:off x="3474" y="327"/>
                  <a:ext cx="299" cy="622"/>
                </a:xfrm>
                <a:prstGeom prst="rect">
                  <a:avLst/>
                </a:prstGeom>
                <a:noFill/>
                <a:ln w="9525">
                  <a:solidFill>
                    <a:schemeClr val="tx1"/>
                  </a:solidFill>
                  <a:prstDash val="dash"/>
                  <a:miter lim="800000"/>
                  <a:headEnd/>
                  <a:tailEnd/>
                </a:ln>
              </p:spPr>
              <p:txBody>
                <a:bodyPr wrap="none" anchor="ctr"/>
                <a:lstStyle/>
                <a:p>
                  <a:endParaRPr lang="en-US"/>
                </a:p>
              </p:txBody>
            </p:sp>
            <p:sp>
              <p:nvSpPr>
                <p:cNvPr id="9289" name="Rectangle 79"/>
                <p:cNvSpPr>
                  <a:spLocks noChangeArrowheads="1"/>
                </p:cNvSpPr>
                <p:nvPr/>
              </p:nvSpPr>
              <p:spPr bwMode="auto">
                <a:xfrm>
                  <a:off x="3491" y="252"/>
                  <a:ext cx="265" cy="7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290" name="Text Box 80"/>
                <p:cNvSpPr txBox="1">
                  <a:spLocks noChangeArrowheads="1"/>
                </p:cNvSpPr>
                <p:nvPr/>
              </p:nvSpPr>
              <p:spPr bwMode="auto">
                <a:xfrm>
                  <a:off x="3372" y="301"/>
                  <a:ext cx="506" cy="484"/>
                </a:xfrm>
                <a:prstGeom prst="rect">
                  <a:avLst/>
                </a:prstGeom>
                <a:noFill/>
                <a:ln w="9525">
                  <a:noFill/>
                  <a:miter lim="800000"/>
                  <a:headEnd/>
                  <a:tailEnd/>
                </a:ln>
              </p:spPr>
              <p:txBody>
                <a:bodyPr wrap="none" lIns="91429" tIns="45714" rIns="91429" bIns="45714">
                  <a:spAutoFit/>
                </a:bodyPr>
                <a:lstStyle/>
                <a:p>
                  <a:pPr algn="ctr"/>
                  <a:r>
                    <a:rPr lang="en-US" sz="900" b="1"/>
                    <a:t>FFTB</a:t>
                  </a:r>
                </a:p>
                <a:p>
                  <a:pPr algn="ctr"/>
                  <a:r>
                    <a:rPr lang="en-US" sz="900" b="1"/>
                    <a:t>2.13</a:t>
                  </a:r>
                </a:p>
                <a:p>
                  <a:pPr algn="ctr"/>
                  <a:r>
                    <a:rPr lang="en-US" sz="900" b="1"/>
                    <a:t>S3.00</a:t>
                  </a:r>
                </a:p>
              </p:txBody>
            </p:sp>
          </p:grpSp>
          <p:sp>
            <p:nvSpPr>
              <p:cNvPr id="9251" name="Oval 81"/>
              <p:cNvSpPr>
                <a:spLocks noChangeAspect="1" noChangeArrowheads="1"/>
              </p:cNvSpPr>
              <p:nvPr/>
            </p:nvSpPr>
            <p:spPr bwMode="auto">
              <a:xfrm>
                <a:off x="1227" y="1821"/>
                <a:ext cx="23" cy="23"/>
              </a:xfrm>
              <a:prstGeom prst="ellipse">
                <a:avLst/>
              </a:prstGeom>
              <a:solidFill>
                <a:srgbClr val="FF0000"/>
              </a:solidFill>
              <a:ln w="9525">
                <a:solidFill>
                  <a:srgbClr val="FF0000"/>
                </a:solidFill>
                <a:round/>
                <a:headEnd/>
                <a:tailEnd/>
              </a:ln>
            </p:spPr>
            <p:txBody>
              <a:bodyPr wrap="none" anchor="ctr"/>
              <a:lstStyle/>
              <a:p>
                <a:endParaRPr lang="en-US"/>
              </a:p>
            </p:txBody>
          </p:sp>
          <p:sp>
            <p:nvSpPr>
              <p:cNvPr id="9252" name="Oval 82"/>
              <p:cNvSpPr>
                <a:spLocks noChangeAspect="1" noChangeArrowheads="1"/>
              </p:cNvSpPr>
              <p:nvPr/>
            </p:nvSpPr>
            <p:spPr bwMode="auto">
              <a:xfrm>
                <a:off x="4504" y="1821"/>
                <a:ext cx="23" cy="23"/>
              </a:xfrm>
              <a:prstGeom prst="ellipse">
                <a:avLst/>
              </a:prstGeom>
              <a:solidFill>
                <a:srgbClr val="FF0000"/>
              </a:solidFill>
              <a:ln w="9525">
                <a:solidFill>
                  <a:srgbClr val="FF0000"/>
                </a:solidFill>
                <a:round/>
                <a:headEnd/>
                <a:tailEnd/>
              </a:ln>
            </p:spPr>
            <p:txBody>
              <a:bodyPr wrap="none" anchor="ctr"/>
              <a:lstStyle/>
              <a:p>
                <a:endParaRPr lang="en-US"/>
              </a:p>
            </p:txBody>
          </p:sp>
          <p:sp>
            <p:nvSpPr>
              <p:cNvPr id="9253" name="Text Box 83"/>
              <p:cNvSpPr txBox="1">
                <a:spLocks noChangeArrowheads="1"/>
              </p:cNvSpPr>
              <p:nvPr/>
            </p:nvSpPr>
            <p:spPr bwMode="auto">
              <a:xfrm>
                <a:off x="1300" y="2856"/>
                <a:ext cx="812" cy="441"/>
              </a:xfrm>
              <a:prstGeom prst="rect">
                <a:avLst/>
              </a:prstGeom>
              <a:noFill/>
              <a:ln w="9525">
                <a:noFill/>
                <a:miter lim="800000"/>
                <a:headEnd/>
                <a:tailEnd/>
              </a:ln>
            </p:spPr>
            <p:txBody>
              <a:bodyPr wrap="none" lIns="91429" tIns="45714" rIns="91429" bIns="45714">
                <a:spAutoFit/>
              </a:bodyPr>
              <a:lstStyle/>
              <a:p>
                <a:r>
                  <a:rPr lang="en-US" sz="2400">
                    <a:solidFill>
                      <a:srgbClr val="663300"/>
                    </a:solidFill>
                  </a:rPr>
                  <a:t>SD0</a:t>
                </a:r>
              </a:p>
            </p:txBody>
          </p:sp>
          <p:sp>
            <p:nvSpPr>
              <p:cNvPr id="9254" name="Text Box 84"/>
              <p:cNvSpPr txBox="1">
                <a:spLocks noChangeArrowheads="1"/>
              </p:cNvSpPr>
              <p:nvPr/>
            </p:nvSpPr>
            <p:spPr bwMode="auto">
              <a:xfrm>
                <a:off x="3273" y="2856"/>
                <a:ext cx="847" cy="441"/>
              </a:xfrm>
              <a:prstGeom prst="rect">
                <a:avLst/>
              </a:prstGeom>
              <a:noFill/>
              <a:ln w="9525">
                <a:noFill/>
                <a:miter lim="800000"/>
                <a:headEnd/>
                <a:tailEnd/>
              </a:ln>
            </p:spPr>
            <p:txBody>
              <a:bodyPr wrap="none" lIns="91429" tIns="45714" rIns="91429" bIns="45714">
                <a:spAutoFit/>
              </a:bodyPr>
              <a:lstStyle/>
              <a:p>
                <a:r>
                  <a:rPr lang="en-US" sz="2400">
                    <a:solidFill>
                      <a:srgbClr val="663300"/>
                    </a:solidFill>
                  </a:rPr>
                  <a:t>QD0</a:t>
                </a:r>
              </a:p>
            </p:txBody>
          </p:sp>
          <p:sp>
            <p:nvSpPr>
              <p:cNvPr id="9255" name="Text Box 85"/>
              <p:cNvSpPr txBox="1">
                <a:spLocks noChangeArrowheads="1"/>
              </p:cNvSpPr>
              <p:nvPr/>
            </p:nvSpPr>
            <p:spPr bwMode="auto">
              <a:xfrm>
                <a:off x="1404" y="2031"/>
                <a:ext cx="425" cy="220"/>
              </a:xfrm>
              <a:prstGeom prst="rect">
                <a:avLst/>
              </a:prstGeom>
              <a:noFill/>
              <a:ln w="9525">
                <a:noFill/>
                <a:miter lim="800000"/>
                <a:headEnd/>
                <a:tailEnd/>
              </a:ln>
            </p:spPr>
            <p:txBody>
              <a:bodyPr wrap="none" lIns="91429" tIns="45714" rIns="91429" bIns="45714">
                <a:spAutoFit/>
              </a:bodyPr>
              <a:lstStyle/>
              <a:p>
                <a:r>
                  <a:rPr lang="en-US" sz="900" b="1"/>
                  <a:t>76.2</a:t>
                </a:r>
              </a:p>
            </p:txBody>
          </p:sp>
          <p:sp>
            <p:nvSpPr>
              <p:cNvPr id="9256" name="Text Box 86"/>
              <p:cNvSpPr txBox="1">
                <a:spLocks noChangeArrowheads="1"/>
              </p:cNvSpPr>
              <p:nvPr/>
            </p:nvSpPr>
            <p:spPr bwMode="auto">
              <a:xfrm>
                <a:off x="3367" y="2427"/>
                <a:ext cx="491" cy="221"/>
              </a:xfrm>
              <a:prstGeom prst="rect">
                <a:avLst/>
              </a:prstGeom>
              <a:noFill/>
              <a:ln w="9525">
                <a:noFill/>
                <a:miter lim="800000"/>
                <a:headEnd/>
                <a:tailEnd/>
              </a:ln>
            </p:spPr>
            <p:txBody>
              <a:bodyPr wrap="none" lIns="91429" tIns="45714" rIns="91429" bIns="45714">
                <a:spAutoFit/>
              </a:bodyPr>
              <a:lstStyle/>
              <a:p>
                <a:r>
                  <a:rPr lang="en-US" sz="900" b="1"/>
                  <a:t>450.1</a:t>
                </a:r>
              </a:p>
            </p:txBody>
          </p:sp>
          <p:sp>
            <p:nvSpPr>
              <p:cNvPr id="9257" name="Line 87"/>
              <p:cNvSpPr>
                <a:spLocks noChangeShapeType="1"/>
              </p:cNvSpPr>
              <p:nvPr/>
            </p:nvSpPr>
            <p:spPr bwMode="auto">
              <a:xfrm>
                <a:off x="4285" y="1456"/>
                <a:ext cx="691"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58" name="Text Box 88"/>
              <p:cNvSpPr txBox="1">
                <a:spLocks noChangeArrowheads="1"/>
              </p:cNvSpPr>
              <p:nvPr/>
            </p:nvSpPr>
            <p:spPr bwMode="auto">
              <a:xfrm>
                <a:off x="4512" y="1311"/>
                <a:ext cx="392" cy="221"/>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200</a:t>
                </a:r>
              </a:p>
            </p:txBody>
          </p:sp>
          <p:sp>
            <p:nvSpPr>
              <p:cNvPr id="9259" name="Line 89"/>
              <p:cNvSpPr>
                <a:spLocks noChangeShapeType="1"/>
              </p:cNvSpPr>
              <p:nvPr/>
            </p:nvSpPr>
            <p:spPr bwMode="auto">
              <a:xfrm>
                <a:off x="4984" y="1968"/>
                <a:ext cx="0" cy="528"/>
              </a:xfrm>
              <a:prstGeom prst="line">
                <a:avLst/>
              </a:prstGeom>
              <a:noFill/>
              <a:ln w="9525">
                <a:solidFill>
                  <a:schemeClr val="tx1"/>
                </a:solidFill>
                <a:prstDash val="dashDot"/>
                <a:round/>
                <a:headEnd/>
                <a:tailEnd/>
              </a:ln>
            </p:spPr>
            <p:txBody>
              <a:bodyPr/>
              <a:lstStyle/>
              <a:p>
                <a:endParaRPr lang="en-US"/>
              </a:p>
            </p:txBody>
          </p:sp>
          <p:sp>
            <p:nvSpPr>
              <p:cNvPr id="9260" name="Line 90"/>
              <p:cNvSpPr>
                <a:spLocks noChangeShapeType="1"/>
              </p:cNvSpPr>
              <p:nvPr/>
            </p:nvSpPr>
            <p:spPr bwMode="auto">
              <a:xfrm>
                <a:off x="777" y="1452"/>
                <a:ext cx="622"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61" name="Text Box 91"/>
              <p:cNvSpPr txBox="1">
                <a:spLocks noChangeArrowheads="1"/>
              </p:cNvSpPr>
              <p:nvPr/>
            </p:nvSpPr>
            <p:spPr bwMode="auto">
              <a:xfrm>
                <a:off x="970" y="1308"/>
                <a:ext cx="391" cy="221"/>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180</a:t>
                </a:r>
              </a:p>
            </p:txBody>
          </p:sp>
          <p:sp>
            <p:nvSpPr>
              <p:cNvPr id="9262" name="Text Box 92"/>
              <p:cNvSpPr txBox="1">
                <a:spLocks noChangeArrowheads="1"/>
              </p:cNvSpPr>
              <p:nvPr/>
            </p:nvSpPr>
            <p:spPr bwMode="auto">
              <a:xfrm>
                <a:off x="809" y="3110"/>
                <a:ext cx="192" cy="294"/>
              </a:xfrm>
              <a:prstGeom prst="rect">
                <a:avLst/>
              </a:prstGeom>
              <a:noFill/>
              <a:ln w="9525">
                <a:noFill/>
                <a:miter lim="800000"/>
                <a:headEnd/>
                <a:tailEnd/>
              </a:ln>
            </p:spPr>
            <p:txBody>
              <a:bodyPr wrap="none" lIns="91429" tIns="45714" rIns="91429" bIns="45714">
                <a:spAutoFit/>
              </a:bodyPr>
              <a:lstStyle/>
              <a:p>
                <a:endParaRPr lang="en-US" sz="1400">
                  <a:solidFill>
                    <a:srgbClr val="663300"/>
                  </a:solidFill>
                </a:endParaRPr>
              </a:p>
            </p:txBody>
          </p:sp>
          <p:sp>
            <p:nvSpPr>
              <p:cNvPr id="9263" name="Text Box 93"/>
              <p:cNvSpPr txBox="1">
                <a:spLocks noChangeArrowheads="1"/>
              </p:cNvSpPr>
              <p:nvPr/>
            </p:nvSpPr>
            <p:spPr bwMode="auto">
              <a:xfrm>
                <a:off x="4380" y="2977"/>
                <a:ext cx="192" cy="294"/>
              </a:xfrm>
              <a:prstGeom prst="rect">
                <a:avLst/>
              </a:prstGeom>
              <a:noFill/>
              <a:ln w="9525">
                <a:noFill/>
                <a:miter lim="800000"/>
                <a:headEnd/>
                <a:tailEnd/>
              </a:ln>
            </p:spPr>
            <p:txBody>
              <a:bodyPr wrap="none" lIns="91429" tIns="45714" rIns="91429" bIns="45714">
                <a:spAutoFit/>
              </a:bodyPr>
              <a:lstStyle/>
              <a:p>
                <a:endParaRPr lang="en-US" sz="1400">
                  <a:solidFill>
                    <a:srgbClr val="663300"/>
                  </a:solidFill>
                </a:endParaRPr>
              </a:p>
            </p:txBody>
          </p:sp>
          <p:sp>
            <p:nvSpPr>
              <p:cNvPr id="9264" name="Line 94"/>
              <p:cNvSpPr>
                <a:spLocks noChangeShapeType="1"/>
              </p:cNvSpPr>
              <p:nvPr/>
            </p:nvSpPr>
            <p:spPr bwMode="auto">
              <a:xfrm>
                <a:off x="1659" y="1452"/>
                <a:ext cx="1077"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65" name="Text Box 95"/>
              <p:cNvSpPr txBox="1">
                <a:spLocks noChangeArrowheads="1"/>
              </p:cNvSpPr>
              <p:nvPr/>
            </p:nvSpPr>
            <p:spPr bwMode="auto">
              <a:xfrm>
                <a:off x="2051" y="1304"/>
                <a:ext cx="490" cy="220"/>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311.9</a:t>
                </a:r>
              </a:p>
            </p:txBody>
          </p:sp>
          <p:sp>
            <p:nvSpPr>
              <p:cNvPr id="9266" name="Line 96"/>
              <p:cNvSpPr>
                <a:spLocks noChangeShapeType="1"/>
              </p:cNvSpPr>
              <p:nvPr/>
            </p:nvSpPr>
            <p:spPr bwMode="auto">
              <a:xfrm>
                <a:off x="1528" y="915"/>
                <a:ext cx="1987"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67" name="Text Box 97"/>
              <p:cNvSpPr txBox="1">
                <a:spLocks noChangeArrowheads="1"/>
              </p:cNvSpPr>
              <p:nvPr/>
            </p:nvSpPr>
            <p:spPr bwMode="auto">
              <a:xfrm>
                <a:off x="2402" y="771"/>
                <a:ext cx="391" cy="220"/>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575</a:t>
                </a:r>
              </a:p>
            </p:txBody>
          </p:sp>
          <p:sp>
            <p:nvSpPr>
              <p:cNvPr id="9268" name="Line 98"/>
              <p:cNvSpPr>
                <a:spLocks noChangeShapeType="1"/>
              </p:cNvSpPr>
              <p:nvPr/>
            </p:nvSpPr>
            <p:spPr bwMode="auto">
              <a:xfrm>
                <a:off x="1528" y="771"/>
                <a:ext cx="0" cy="672"/>
              </a:xfrm>
              <a:prstGeom prst="line">
                <a:avLst/>
              </a:prstGeom>
              <a:noFill/>
              <a:ln w="9525">
                <a:solidFill>
                  <a:schemeClr val="tx1"/>
                </a:solidFill>
                <a:prstDash val="dashDot"/>
                <a:round/>
                <a:headEnd/>
                <a:tailEnd/>
              </a:ln>
            </p:spPr>
            <p:txBody>
              <a:bodyPr/>
              <a:lstStyle/>
              <a:p>
                <a:endParaRPr lang="en-US"/>
              </a:p>
            </p:txBody>
          </p:sp>
          <p:sp>
            <p:nvSpPr>
              <p:cNvPr id="9269" name="Line 99"/>
              <p:cNvSpPr>
                <a:spLocks noChangeShapeType="1"/>
              </p:cNvSpPr>
              <p:nvPr/>
            </p:nvSpPr>
            <p:spPr bwMode="auto">
              <a:xfrm>
                <a:off x="3515" y="771"/>
                <a:ext cx="0" cy="280"/>
              </a:xfrm>
              <a:prstGeom prst="line">
                <a:avLst/>
              </a:prstGeom>
              <a:noFill/>
              <a:ln w="9525">
                <a:solidFill>
                  <a:schemeClr val="tx1"/>
                </a:solidFill>
                <a:prstDash val="dashDot"/>
                <a:round/>
                <a:headEnd/>
                <a:tailEnd/>
              </a:ln>
            </p:spPr>
            <p:txBody>
              <a:bodyPr/>
              <a:lstStyle/>
              <a:p>
                <a:endParaRPr lang="en-US"/>
              </a:p>
            </p:txBody>
          </p:sp>
          <p:sp>
            <p:nvSpPr>
              <p:cNvPr id="9270" name="Line 100"/>
              <p:cNvSpPr>
                <a:spLocks noChangeShapeType="1"/>
              </p:cNvSpPr>
              <p:nvPr/>
            </p:nvSpPr>
            <p:spPr bwMode="auto">
              <a:xfrm>
                <a:off x="776" y="1395"/>
                <a:ext cx="0" cy="1321"/>
              </a:xfrm>
              <a:prstGeom prst="line">
                <a:avLst/>
              </a:prstGeom>
              <a:noFill/>
              <a:ln w="9525">
                <a:solidFill>
                  <a:schemeClr val="tx1"/>
                </a:solidFill>
                <a:prstDash val="dashDot"/>
                <a:round/>
                <a:headEnd/>
                <a:tailEnd/>
              </a:ln>
            </p:spPr>
            <p:txBody>
              <a:bodyPr/>
              <a:lstStyle/>
              <a:p>
                <a:endParaRPr lang="en-US"/>
              </a:p>
            </p:txBody>
          </p:sp>
          <p:sp>
            <p:nvSpPr>
              <p:cNvPr id="9271" name="Line 101"/>
              <p:cNvSpPr>
                <a:spLocks noChangeShapeType="1"/>
              </p:cNvSpPr>
              <p:nvPr/>
            </p:nvSpPr>
            <p:spPr bwMode="auto">
              <a:xfrm>
                <a:off x="2093" y="1564"/>
                <a:ext cx="0" cy="1152"/>
              </a:xfrm>
              <a:prstGeom prst="line">
                <a:avLst/>
              </a:prstGeom>
              <a:noFill/>
              <a:ln w="9525">
                <a:solidFill>
                  <a:schemeClr val="tx1"/>
                </a:solidFill>
                <a:prstDash val="dashDot"/>
                <a:round/>
                <a:headEnd/>
                <a:tailEnd/>
              </a:ln>
            </p:spPr>
            <p:txBody>
              <a:bodyPr/>
              <a:lstStyle/>
              <a:p>
                <a:endParaRPr lang="en-US"/>
              </a:p>
            </p:txBody>
          </p:sp>
          <p:sp>
            <p:nvSpPr>
              <p:cNvPr id="9272" name="Line 102"/>
              <p:cNvSpPr>
                <a:spLocks noChangeShapeType="1"/>
              </p:cNvSpPr>
              <p:nvPr/>
            </p:nvSpPr>
            <p:spPr bwMode="auto">
              <a:xfrm>
                <a:off x="2269" y="1564"/>
                <a:ext cx="0" cy="1152"/>
              </a:xfrm>
              <a:prstGeom prst="line">
                <a:avLst/>
              </a:prstGeom>
              <a:noFill/>
              <a:ln w="9525">
                <a:solidFill>
                  <a:schemeClr val="tx1"/>
                </a:solidFill>
                <a:prstDash val="dashDot"/>
                <a:round/>
                <a:headEnd/>
                <a:tailEnd/>
              </a:ln>
            </p:spPr>
            <p:txBody>
              <a:bodyPr/>
              <a:lstStyle/>
              <a:p>
                <a:endParaRPr lang="en-US"/>
              </a:p>
            </p:txBody>
          </p:sp>
          <p:sp>
            <p:nvSpPr>
              <p:cNvPr id="9273" name="Line 103"/>
              <p:cNvSpPr>
                <a:spLocks noChangeShapeType="1"/>
              </p:cNvSpPr>
              <p:nvPr/>
            </p:nvSpPr>
            <p:spPr bwMode="auto">
              <a:xfrm>
                <a:off x="4981" y="1395"/>
                <a:ext cx="0" cy="1321"/>
              </a:xfrm>
              <a:prstGeom prst="line">
                <a:avLst/>
              </a:prstGeom>
              <a:noFill/>
              <a:ln w="9525">
                <a:solidFill>
                  <a:schemeClr val="tx1"/>
                </a:solidFill>
                <a:prstDash val="dashDot"/>
                <a:round/>
                <a:headEnd/>
                <a:tailEnd/>
              </a:ln>
            </p:spPr>
            <p:txBody>
              <a:bodyPr/>
              <a:lstStyle/>
              <a:p>
                <a:endParaRPr lang="en-US"/>
              </a:p>
            </p:txBody>
          </p:sp>
          <p:sp>
            <p:nvSpPr>
              <p:cNvPr id="9274" name="Line 104"/>
              <p:cNvSpPr>
                <a:spLocks noChangeShapeType="1"/>
              </p:cNvSpPr>
              <p:nvPr/>
            </p:nvSpPr>
            <p:spPr bwMode="auto">
              <a:xfrm>
                <a:off x="1238" y="1859"/>
                <a:ext cx="0" cy="672"/>
              </a:xfrm>
              <a:prstGeom prst="line">
                <a:avLst/>
              </a:prstGeom>
              <a:noFill/>
              <a:ln w="9525">
                <a:solidFill>
                  <a:schemeClr val="tx1"/>
                </a:solidFill>
                <a:prstDash val="dashDot"/>
                <a:round/>
                <a:headEnd/>
                <a:tailEnd/>
              </a:ln>
            </p:spPr>
            <p:txBody>
              <a:bodyPr/>
              <a:lstStyle/>
              <a:p>
                <a:endParaRPr lang="en-US"/>
              </a:p>
            </p:txBody>
          </p:sp>
          <p:sp>
            <p:nvSpPr>
              <p:cNvPr id="9275" name="Line 105"/>
              <p:cNvSpPr>
                <a:spLocks noChangeShapeType="1"/>
              </p:cNvSpPr>
              <p:nvPr/>
            </p:nvSpPr>
            <p:spPr bwMode="auto">
              <a:xfrm>
                <a:off x="1397" y="1859"/>
                <a:ext cx="0" cy="672"/>
              </a:xfrm>
              <a:prstGeom prst="line">
                <a:avLst/>
              </a:prstGeom>
              <a:noFill/>
              <a:ln w="9525">
                <a:solidFill>
                  <a:schemeClr val="tx1"/>
                </a:solidFill>
                <a:prstDash val="dashDot"/>
                <a:round/>
                <a:headEnd/>
                <a:tailEnd/>
              </a:ln>
            </p:spPr>
            <p:txBody>
              <a:bodyPr/>
              <a:lstStyle/>
              <a:p>
                <a:endParaRPr lang="en-US"/>
              </a:p>
            </p:txBody>
          </p:sp>
          <p:sp>
            <p:nvSpPr>
              <p:cNvPr id="9276" name="Line 106"/>
              <p:cNvSpPr>
                <a:spLocks noChangeShapeType="1"/>
              </p:cNvSpPr>
              <p:nvPr/>
            </p:nvSpPr>
            <p:spPr bwMode="auto">
              <a:xfrm>
                <a:off x="4510" y="1859"/>
                <a:ext cx="0" cy="672"/>
              </a:xfrm>
              <a:prstGeom prst="line">
                <a:avLst/>
              </a:prstGeom>
              <a:noFill/>
              <a:ln w="9525">
                <a:solidFill>
                  <a:schemeClr val="tx1"/>
                </a:solidFill>
                <a:prstDash val="dashDot"/>
                <a:round/>
                <a:headEnd/>
                <a:tailEnd/>
              </a:ln>
            </p:spPr>
            <p:txBody>
              <a:bodyPr/>
              <a:lstStyle/>
              <a:p>
                <a:endParaRPr lang="en-US"/>
              </a:p>
            </p:txBody>
          </p:sp>
          <p:sp>
            <p:nvSpPr>
              <p:cNvPr id="9277" name="Text Box 107"/>
              <p:cNvSpPr txBox="1">
                <a:spLocks noChangeArrowheads="1"/>
              </p:cNvSpPr>
              <p:nvPr/>
            </p:nvSpPr>
            <p:spPr bwMode="auto">
              <a:xfrm>
                <a:off x="3375" y="2429"/>
                <a:ext cx="491" cy="220"/>
              </a:xfrm>
              <a:prstGeom prst="rect">
                <a:avLst/>
              </a:prstGeom>
              <a:noFill/>
              <a:ln w="9525">
                <a:noFill/>
                <a:miter lim="800000"/>
                <a:headEnd/>
                <a:tailEnd/>
              </a:ln>
            </p:spPr>
            <p:txBody>
              <a:bodyPr wrap="none" lIns="91429" tIns="45714" rIns="91429" bIns="45714">
                <a:spAutoFit/>
              </a:bodyPr>
              <a:lstStyle/>
              <a:p>
                <a:r>
                  <a:rPr lang="en-US" sz="900"/>
                  <a:t>450.1</a:t>
                </a:r>
              </a:p>
            </p:txBody>
          </p:sp>
          <p:sp>
            <p:nvSpPr>
              <p:cNvPr id="9278" name="Line 108"/>
              <p:cNvSpPr>
                <a:spLocks noChangeShapeType="1"/>
              </p:cNvSpPr>
              <p:nvPr/>
            </p:nvSpPr>
            <p:spPr bwMode="auto">
              <a:xfrm>
                <a:off x="2280" y="2691"/>
                <a:ext cx="2712"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79" name="Line 109"/>
              <p:cNvSpPr>
                <a:spLocks noChangeShapeType="1"/>
              </p:cNvSpPr>
              <p:nvPr/>
            </p:nvSpPr>
            <p:spPr bwMode="auto">
              <a:xfrm>
                <a:off x="776" y="2691"/>
                <a:ext cx="1313"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80" name="Line 110"/>
              <p:cNvSpPr>
                <a:spLocks noChangeShapeType="1"/>
              </p:cNvSpPr>
              <p:nvPr/>
            </p:nvSpPr>
            <p:spPr bwMode="auto">
              <a:xfrm>
                <a:off x="1247" y="2499"/>
                <a:ext cx="155"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81" name="Text Box 111"/>
              <p:cNvSpPr txBox="1">
                <a:spLocks noChangeArrowheads="1"/>
              </p:cNvSpPr>
              <p:nvPr/>
            </p:nvSpPr>
            <p:spPr bwMode="auto">
              <a:xfrm>
                <a:off x="1229" y="2499"/>
                <a:ext cx="324" cy="221"/>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45</a:t>
                </a:r>
              </a:p>
            </p:txBody>
          </p:sp>
          <p:sp>
            <p:nvSpPr>
              <p:cNvPr id="9282" name="Text Box 112"/>
              <p:cNvSpPr txBox="1">
                <a:spLocks noChangeArrowheads="1"/>
              </p:cNvSpPr>
              <p:nvPr/>
            </p:nvSpPr>
            <p:spPr bwMode="auto">
              <a:xfrm>
                <a:off x="4304" y="2499"/>
                <a:ext cx="325" cy="221"/>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65</a:t>
                </a:r>
              </a:p>
            </p:txBody>
          </p:sp>
          <p:sp>
            <p:nvSpPr>
              <p:cNvPr id="9283" name="Line 113"/>
              <p:cNvSpPr>
                <a:spLocks noChangeShapeType="1"/>
              </p:cNvSpPr>
              <p:nvPr/>
            </p:nvSpPr>
            <p:spPr bwMode="auto">
              <a:xfrm>
                <a:off x="4285" y="2499"/>
                <a:ext cx="225"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84" name="Text Box 114"/>
              <p:cNvSpPr txBox="1">
                <a:spLocks noChangeArrowheads="1"/>
              </p:cNvSpPr>
              <p:nvPr/>
            </p:nvSpPr>
            <p:spPr bwMode="auto">
              <a:xfrm>
                <a:off x="2057" y="2499"/>
                <a:ext cx="425" cy="221"/>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53.1</a:t>
                </a:r>
              </a:p>
            </p:txBody>
          </p:sp>
          <p:sp>
            <p:nvSpPr>
              <p:cNvPr id="9285" name="Line 115"/>
              <p:cNvSpPr>
                <a:spLocks noChangeShapeType="1"/>
              </p:cNvSpPr>
              <p:nvPr/>
            </p:nvSpPr>
            <p:spPr bwMode="auto">
              <a:xfrm>
                <a:off x="2095" y="2499"/>
                <a:ext cx="184" cy="0"/>
              </a:xfrm>
              <a:prstGeom prst="line">
                <a:avLst/>
              </a:prstGeom>
              <a:noFill/>
              <a:ln w="9525">
                <a:solidFill>
                  <a:schemeClr val="accent2"/>
                </a:solidFill>
                <a:round/>
                <a:headEnd type="triangle" w="sm" len="med"/>
                <a:tailEnd type="triangle" w="sm" len="med"/>
              </a:ln>
            </p:spPr>
            <p:txBody>
              <a:bodyPr/>
              <a:lstStyle/>
              <a:p>
                <a:endParaRPr lang="en-US"/>
              </a:p>
            </p:txBody>
          </p:sp>
          <p:sp>
            <p:nvSpPr>
              <p:cNvPr id="9286" name="Text Box 116"/>
              <p:cNvSpPr txBox="1">
                <a:spLocks noChangeArrowheads="1"/>
              </p:cNvSpPr>
              <p:nvPr/>
            </p:nvSpPr>
            <p:spPr bwMode="auto">
              <a:xfrm>
                <a:off x="3520" y="2691"/>
                <a:ext cx="391" cy="220"/>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785</a:t>
                </a:r>
              </a:p>
            </p:txBody>
          </p:sp>
          <p:sp>
            <p:nvSpPr>
              <p:cNvPr id="9287" name="Text Box 117"/>
              <p:cNvSpPr txBox="1">
                <a:spLocks noChangeArrowheads="1"/>
              </p:cNvSpPr>
              <p:nvPr/>
            </p:nvSpPr>
            <p:spPr bwMode="auto">
              <a:xfrm>
                <a:off x="1315" y="2691"/>
                <a:ext cx="391" cy="220"/>
              </a:xfrm>
              <a:prstGeom prst="rect">
                <a:avLst/>
              </a:prstGeom>
              <a:noFill/>
              <a:ln w="9525">
                <a:noFill/>
                <a:miter lim="800000"/>
                <a:headEnd/>
                <a:tailEnd/>
              </a:ln>
            </p:spPr>
            <p:txBody>
              <a:bodyPr wrap="none" lIns="91429" tIns="45714" rIns="91429" bIns="45714">
                <a:spAutoFit/>
              </a:bodyPr>
              <a:lstStyle/>
              <a:p>
                <a:r>
                  <a:rPr lang="en-US" sz="900" b="1">
                    <a:solidFill>
                      <a:schemeClr val="accent2"/>
                    </a:solidFill>
                  </a:rPr>
                  <a:t>380</a:t>
                </a:r>
              </a:p>
            </p:txBody>
          </p:sp>
        </p:grpSp>
        <p:sp>
          <p:nvSpPr>
            <p:cNvPr id="9235" name="Line 118"/>
            <p:cNvSpPr>
              <a:spLocks noChangeShapeType="1"/>
            </p:cNvSpPr>
            <p:nvPr/>
          </p:nvSpPr>
          <p:spPr bwMode="auto">
            <a:xfrm>
              <a:off x="2653" y="1570"/>
              <a:ext cx="363" cy="0"/>
            </a:xfrm>
            <a:prstGeom prst="line">
              <a:avLst/>
            </a:prstGeom>
            <a:noFill/>
            <a:ln w="9525">
              <a:solidFill>
                <a:srgbClr val="FF0000"/>
              </a:solidFill>
              <a:round/>
              <a:headEnd/>
              <a:tailEnd/>
            </a:ln>
          </p:spPr>
          <p:txBody>
            <a:bodyPr/>
            <a:lstStyle/>
            <a:p>
              <a:endParaRPr lang="en-US"/>
            </a:p>
          </p:txBody>
        </p:sp>
        <p:sp>
          <p:nvSpPr>
            <p:cNvPr id="9236" name="Line 119"/>
            <p:cNvSpPr>
              <a:spLocks noChangeShapeType="1"/>
            </p:cNvSpPr>
            <p:nvPr/>
          </p:nvSpPr>
          <p:spPr bwMode="auto">
            <a:xfrm>
              <a:off x="2653" y="1661"/>
              <a:ext cx="363" cy="0"/>
            </a:xfrm>
            <a:prstGeom prst="line">
              <a:avLst/>
            </a:prstGeom>
            <a:noFill/>
            <a:ln w="9525">
              <a:solidFill>
                <a:srgbClr val="FF0000"/>
              </a:solidFill>
              <a:round/>
              <a:headEnd/>
              <a:tailEnd/>
            </a:ln>
          </p:spPr>
          <p:txBody>
            <a:bodyPr/>
            <a:lstStyle/>
            <a:p>
              <a:endParaRPr lang="en-US"/>
            </a:p>
          </p:txBody>
        </p:sp>
      </p:grpSp>
      <p:sp>
        <p:nvSpPr>
          <p:cNvPr id="9219" name="Line 120"/>
          <p:cNvSpPr>
            <a:spLocks noChangeShapeType="1"/>
          </p:cNvSpPr>
          <p:nvPr/>
        </p:nvSpPr>
        <p:spPr bwMode="auto">
          <a:xfrm>
            <a:off x="7667625" y="3213100"/>
            <a:ext cx="1258888" cy="0"/>
          </a:xfrm>
          <a:prstGeom prst="line">
            <a:avLst/>
          </a:prstGeom>
          <a:noFill/>
          <a:ln w="9525">
            <a:solidFill>
              <a:srgbClr val="FF0000"/>
            </a:solidFill>
            <a:round/>
            <a:headEnd/>
            <a:tailEnd type="triangle" w="med" len="med"/>
          </a:ln>
        </p:spPr>
        <p:txBody>
          <a:bodyPr/>
          <a:lstStyle/>
          <a:p>
            <a:endParaRPr lang="en-US"/>
          </a:p>
        </p:txBody>
      </p:sp>
      <p:sp>
        <p:nvSpPr>
          <p:cNvPr id="9220" name="Text Box 121"/>
          <p:cNvSpPr txBox="1">
            <a:spLocks noChangeArrowheads="1"/>
          </p:cNvSpPr>
          <p:nvPr/>
        </p:nvSpPr>
        <p:spPr bwMode="auto">
          <a:xfrm>
            <a:off x="8101013" y="2708275"/>
            <a:ext cx="400050" cy="366713"/>
          </a:xfrm>
          <a:prstGeom prst="rect">
            <a:avLst/>
          </a:prstGeom>
          <a:noFill/>
          <a:ln w="9525">
            <a:noFill/>
            <a:miter lim="800000"/>
            <a:headEnd/>
            <a:tailEnd/>
          </a:ln>
        </p:spPr>
        <p:txBody>
          <a:bodyPr wrap="none">
            <a:spAutoFit/>
          </a:bodyPr>
          <a:lstStyle/>
          <a:p>
            <a:r>
              <a:rPr lang="en-CA"/>
              <a:t>IP</a:t>
            </a:r>
          </a:p>
        </p:txBody>
      </p:sp>
      <p:sp>
        <p:nvSpPr>
          <p:cNvPr id="9221" name="Line 122"/>
          <p:cNvSpPr>
            <a:spLocks noChangeShapeType="1"/>
          </p:cNvSpPr>
          <p:nvPr/>
        </p:nvSpPr>
        <p:spPr bwMode="auto">
          <a:xfrm>
            <a:off x="1258888" y="5614988"/>
            <a:ext cx="6553200" cy="0"/>
          </a:xfrm>
          <a:prstGeom prst="line">
            <a:avLst/>
          </a:prstGeom>
          <a:noFill/>
          <a:ln w="38100">
            <a:solidFill>
              <a:srgbClr val="FF0000"/>
            </a:solidFill>
            <a:round/>
            <a:headEnd type="triangle" w="med" len="med"/>
            <a:tailEnd type="triangle" w="med" len="med"/>
          </a:ln>
        </p:spPr>
        <p:txBody>
          <a:bodyPr/>
          <a:lstStyle/>
          <a:p>
            <a:endParaRPr lang="en-US"/>
          </a:p>
        </p:txBody>
      </p:sp>
      <p:sp>
        <p:nvSpPr>
          <p:cNvPr id="9222" name="Text Box 123"/>
          <p:cNvSpPr txBox="1">
            <a:spLocks noChangeArrowheads="1"/>
          </p:cNvSpPr>
          <p:nvPr/>
        </p:nvSpPr>
        <p:spPr bwMode="auto">
          <a:xfrm>
            <a:off x="3975100" y="5589588"/>
            <a:ext cx="1455738" cy="457200"/>
          </a:xfrm>
          <a:prstGeom prst="rect">
            <a:avLst/>
          </a:prstGeom>
          <a:noFill/>
          <a:ln w="9525">
            <a:noFill/>
            <a:miter lim="800000"/>
            <a:headEnd/>
            <a:tailEnd/>
          </a:ln>
        </p:spPr>
        <p:txBody>
          <a:bodyPr wrap="none">
            <a:spAutoFit/>
          </a:bodyPr>
          <a:lstStyle/>
          <a:p>
            <a:r>
              <a:rPr lang="en-CA" sz="2400">
                <a:solidFill>
                  <a:srgbClr val="FF0000"/>
                </a:solidFill>
              </a:rPr>
              <a:t>1940 mm</a:t>
            </a:r>
          </a:p>
        </p:txBody>
      </p:sp>
      <p:sp>
        <p:nvSpPr>
          <p:cNvPr id="9223" name="Line 124"/>
          <p:cNvSpPr>
            <a:spLocks noChangeShapeType="1"/>
          </p:cNvSpPr>
          <p:nvPr/>
        </p:nvSpPr>
        <p:spPr bwMode="auto">
          <a:xfrm>
            <a:off x="8893175" y="3213100"/>
            <a:ext cx="250825" cy="0"/>
          </a:xfrm>
          <a:prstGeom prst="line">
            <a:avLst/>
          </a:prstGeom>
          <a:noFill/>
          <a:ln w="9525">
            <a:solidFill>
              <a:srgbClr val="FF0000"/>
            </a:solidFill>
            <a:prstDash val="dashDot"/>
            <a:round/>
            <a:headEnd/>
            <a:tailEnd/>
          </a:ln>
        </p:spPr>
        <p:txBody>
          <a:bodyPr/>
          <a:lstStyle/>
          <a:p>
            <a:endParaRPr lang="en-US"/>
          </a:p>
        </p:txBody>
      </p:sp>
      <p:sp>
        <p:nvSpPr>
          <p:cNvPr id="9224" name="Text Box 125"/>
          <p:cNvSpPr txBox="1">
            <a:spLocks noChangeArrowheads="1"/>
          </p:cNvSpPr>
          <p:nvPr/>
        </p:nvSpPr>
        <p:spPr bwMode="auto">
          <a:xfrm>
            <a:off x="8151813" y="3187700"/>
            <a:ext cx="863600" cy="457200"/>
          </a:xfrm>
          <a:prstGeom prst="rect">
            <a:avLst/>
          </a:prstGeom>
          <a:noFill/>
          <a:ln w="9525">
            <a:noFill/>
            <a:miter lim="800000"/>
            <a:headEnd/>
            <a:tailEnd/>
          </a:ln>
        </p:spPr>
        <p:txBody>
          <a:bodyPr wrap="none">
            <a:spAutoFit/>
          </a:bodyPr>
          <a:lstStyle/>
          <a:p>
            <a:r>
              <a:rPr lang="en-CA" sz="2400">
                <a:solidFill>
                  <a:srgbClr val="FF0000"/>
                </a:solidFill>
              </a:rPr>
              <a:t>1225</a:t>
            </a:r>
          </a:p>
        </p:txBody>
      </p:sp>
      <p:sp>
        <p:nvSpPr>
          <p:cNvPr id="9225" name="Text Box 126"/>
          <p:cNvSpPr txBox="1">
            <a:spLocks noChangeArrowheads="1"/>
          </p:cNvSpPr>
          <p:nvPr/>
        </p:nvSpPr>
        <p:spPr bwMode="auto">
          <a:xfrm>
            <a:off x="1835150" y="6128425"/>
            <a:ext cx="7308850" cy="457200"/>
          </a:xfrm>
          <a:prstGeom prst="rect">
            <a:avLst/>
          </a:prstGeom>
          <a:solidFill>
            <a:srgbClr val="CCECFF"/>
          </a:solidFill>
          <a:ln w="9525">
            <a:noFill/>
            <a:miter lim="800000"/>
            <a:headEnd/>
            <a:tailEnd/>
          </a:ln>
        </p:spPr>
        <p:txBody>
          <a:bodyPr>
            <a:spAutoFit/>
          </a:bodyPr>
          <a:lstStyle/>
          <a:p>
            <a:r>
              <a:rPr lang="en-CA" sz="2400" dirty="0">
                <a:solidFill>
                  <a:srgbClr val="FF0000"/>
                </a:solidFill>
              </a:rPr>
              <a:t>What is needed to support all these components?</a:t>
            </a:r>
          </a:p>
        </p:txBody>
      </p:sp>
      <p:sp>
        <p:nvSpPr>
          <p:cNvPr id="9230" name="Text Box 131"/>
          <p:cNvSpPr txBox="1">
            <a:spLocks noChangeArrowheads="1"/>
          </p:cNvSpPr>
          <p:nvPr/>
        </p:nvSpPr>
        <p:spPr bwMode="auto">
          <a:xfrm>
            <a:off x="5674233" y="1906621"/>
            <a:ext cx="2224628" cy="707886"/>
          </a:xfrm>
          <a:prstGeom prst="rect">
            <a:avLst/>
          </a:prstGeom>
          <a:noFill/>
          <a:ln w="9525">
            <a:noFill/>
            <a:miter lim="800000"/>
            <a:headEnd/>
            <a:tailEnd/>
          </a:ln>
        </p:spPr>
        <p:txBody>
          <a:bodyPr wrap="square">
            <a:spAutoFit/>
          </a:bodyPr>
          <a:lstStyle/>
          <a:p>
            <a:pPr algn="ctr">
              <a:spcBef>
                <a:spcPct val="50000"/>
              </a:spcBef>
            </a:pPr>
            <a:r>
              <a:rPr lang="en-CA" sz="2000" b="1" dirty="0" smtClean="0">
                <a:latin typeface="Times New Roman" pitchFamily="18" charset="0"/>
              </a:rPr>
              <a:t>2 Final quads &amp; 2 final sextupoles</a:t>
            </a:r>
            <a:endParaRPr lang="en-CA" sz="2000" b="1" dirty="0">
              <a:latin typeface="Times New Roman" pitchFamily="18" charset="0"/>
            </a:endParaRPr>
          </a:p>
        </p:txBody>
      </p:sp>
      <p:sp>
        <p:nvSpPr>
          <p:cNvPr id="9232" name="Text Box 133"/>
          <p:cNvSpPr txBox="1">
            <a:spLocks noChangeArrowheads="1"/>
          </p:cNvSpPr>
          <p:nvPr/>
        </p:nvSpPr>
        <p:spPr bwMode="auto">
          <a:xfrm>
            <a:off x="0" y="5949950"/>
            <a:ext cx="1697038" cy="274638"/>
          </a:xfrm>
          <a:prstGeom prst="rect">
            <a:avLst/>
          </a:prstGeom>
          <a:noFill/>
          <a:ln w="9525">
            <a:noFill/>
            <a:miter lim="800000"/>
            <a:headEnd/>
            <a:tailEnd/>
          </a:ln>
        </p:spPr>
        <p:txBody>
          <a:bodyPr wrap="none">
            <a:spAutoFit/>
          </a:bodyPr>
          <a:lstStyle/>
          <a:p>
            <a:r>
              <a:rPr lang="en-CA" sz="1200"/>
              <a:t>Not the latest drawing!</a:t>
            </a:r>
          </a:p>
        </p:txBody>
      </p:sp>
      <p:sp>
        <p:nvSpPr>
          <p:cNvPr id="135" name="Slide Number Placeholder 134"/>
          <p:cNvSpPr>
            <a:spLocks noGrp="1"/>
          </p:cNvSpPr>
          <p:nvPr>
            <p:ph type="sldNum" sz="quarter" idx="11"/>
          </p:nvPr>
        </p:nvSpPr>
        <p:spPr/>
        <p:txBody>
          <a:bodyPr/>
          <a:lstStyle/>
          <a:p>
            <a:fld id="{5BD36294-2849-48A8-8531-5354CF3095D2}" type="slidenum">
              <a:rPr lang="en-US" smtClean="0"/>
              <a:pPr/>
              <a:t>32</a:t>
            </a:fld>
            <a:endParaRPr lang="en-US" dirty="0"/>
          </a:p>
        </p:txBody>
      </p:sp>
      <p:sp>
        <p:nvSpPr>
          <p:cNvPr id="136" name="Title 135"/>
          <p:cNvSpPr>
            <a:spLocks noGrp="1"/>
          </p:cNvSpPr>
          <p:nvPr>
            <p:ph type="title"/>
          </p:nvPr>
        </p:nvSpPr>
        <p:spPr/>
        <p:txBody>
          <a:bodyPr/>
          <a:lstStyle/>
          <a:p>
            <a:r>
              <a:rPr lang="en-US" dirty="0" smtClean="0"/>
              <a:t>The layout of the last 4 magnets and the Beam Size Monitor, it sits at the “interaction point”.</a:t>
            </a:r>
            <a:endParaRPr lang="en-US" dirty="0"/>
          </a:p>
        </p:txBody>
      </p:sp>
      <p:sp>
        <p:nvSpPr>
          <p:cNvPr id="138" name="TextBox 137"/>
          <p:cNvSpPr txBox="1"/>
          <p:nvPr/>
        </p:nvSpPr>
        <p:spPr>
          <a:xfrm>
            <a:off x="0" y="1284051"/>
            <a:ext cx="1887166" cy="1046440"/>
          </a:xfrm>
          <a:prstGeom prst="rect">
            <a:avLst/>
          </a:prstGeom>
          <a:noFill/>
        </p:spPr>
        <p:txBody>
          <a:bodyPr wrap="square" rtlCol="0">
            <a:spAutoFit/>
          </a:bodyPr>
          <a:lstStyle/>
          <a:p>
            <a:r>
              <a:rPr lang="en-CA" sz="1600" b="1" dirty="0" smtClean="0">
                <a:latin typeface="Times New Roman" pitchFamily="18" charset="0"/>
              </a:rPr>
              <a:t>Shintake Monitor:  information on the beam size</a:t>
            </a:r>
          </a:p>
          <a:p>
            <a:endParaRPr lang="en-US" sz="1400" dirty="0"/>
          </a:p>
        </p:txBody>
      </p:sp>
      <p:sp>
        <p:nvSpPr>
          <p:cNvPr id="143" name="Rounded Rectangle 142"/>
          <p:cNvSpPr/>
          <p:nvPr/>
        </p:nvSpPr>
        <p:spPr>
          <a:xfrm>
            <a:off x="4066162" y="2723745"/>
            <a:ext cx="914400" cy="175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p:nvPr/>
        </p:nvCxnSpPr>
        <p:spPr>
          <a:xfrm flipH="1">
            <a:off x="3774332" y="2178996"/>
            <a:ext cx="2023353" cy="23346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11677" y="1945532"/>
            <a:ext cx="2159540" cy="311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348038" y="4630738"/>
            <a:ext cx="958850" cy="366712"/>
          </a:xfrm>
          <a:prstGeom prst="rect">
            <a:avLst/>
          </a:prstGeom>
          <a:noFill/>
          <a:ln w="9525">
            <a:noFill/>
            <a:miter lim="800000"/>
            <a:headEnd/>
            <a:tailEnd/>
          </a:ln>
        </p:spPr>
        <p:txBody>
          <a:bodyPr wrap="none">
            <a:spAutoFit/>
          </a:bodyPr>
          <a:lstStyle/>
          <a:p>
            <a:r>
              <a:rPr kumimoji="1" lang="en-CA" altLang="ja-JP" b="1">
                <a:latin typeface="Times New Roman" pitchFamily="18" charset="0"/>
                <a:ea typeface="ＭＳ Ｐゴシック" charset="-128"/>
              </a:rPr>
              <a:t>Ground</a:t>
            </a:r>
          </a:p>
        </p:txBody>
      </p:sp>
      <p:grpSp>
        <p:nvGrpSpPr>
          <p:cNvPr id="2" name="Group 3"/>
          <p:cNvGrpSpPr>
            <a:grpSpLocks/>
          </p:cNvGrpSpPr>
          <p:nvPr/>
        </p:nvGrpSpPr>
        <p:grpSpPr bwMode="auto">
          <a:xfrm>
            <a:off x="4618038" y="3741738"/>
            <a:ext cx="277812" cy="1198562"/>
            <a:chOff x="3833" y="2795"/>
            <a:chExt cx="272" cy="907"/>
          </a:xfrm>
        </p:grpSpPr>
        <p:grpSp>
          <p:nvGrpSpPr>
            <p:cNvPr id="3" name="Group 4"/>
            <p:cNvGrpSpPr>
              <a:grpSpLocks/>
            </p:cNvGrpSpPr>
            <p:nvPr/>
          </p:nvGrpSpPr>
          <p:grpSpPr bwMode="auto">
            <a:xfrm>
              <a:off x="3833" y="3067"/>
              <a:ext cx="272" cy="227"/>
              <a:chOff x="3833" y="3067"/>
              <a:chExt cx="272" cy="227"/>
            </a:xfrm>
          </p:grpSpPr>
          <p:sp>
            <p:nvSpPr>
              <p:cNvPr id="12367" name="Line 5"/>
              <p:cNvSpPr>
                <a:spLocks noChangeShapeType="1"/>
              </p:cNvSpPr>
              <p:nvPr/>
            </p:nvSpPr>
            <p:spPr bwMode="auto">
              <a:xfrm>
                <a:off x="3833" y="3067"/>
                <a:ext cx="0" cy="227"/>
              </a:xfrm>
              <a:prstGeom prst="line">
                <a:avLst/>
              </a:prstGeom>
              <a:noFill/>
              <a:ln w="19050">
                <a:solidFill>
                  <a:schemeClr val="tx1"/>
                </a:solidFill>
                <a:round/>
                <a:headEnd/>
                <a:tailEnd/>
              </a:ln>
            </p:spPr>
            <p:txBody>
              <a:bodyPr/>
              <a:lstStyle/>
              <a:p>
                <a:endParaRPr lang="en-US"/>
              </a:p>
            </p:txBody>
          </p:sp>
          <p:sp>
            <p:nvSpPr>
              <p:cNvPr id="12368" name="Line 6"/>
              <p:cNvSpPr>
                <a:spLocks noChangeShapeType="1"/>
              </p:cNvSpPr>
              <p:nvPr/>
            </p:nvSpPr>
            <p:spPr bwMode="auto">
              <a:xfrm>
                <a:off x="4105" y="3067"/>
                <a:ext cx="0" cy="227"/>
              </a:xfrm>
              <a:prstGeom prst="line">
                <a:avLst/>
              </a:prstGeom>
              <a:noFill/>
              <a:ln w="19050">
                <a:solidFill>
                  <a:schemeClr val="tx1"/>
                </a:solidFill>
                <a:round/>
                <a:headEnd/>
                <a:tailEnd/>
              </a:ln>
            </p:spPr>
            <p:txBody>
              <a:bodyPr/>
              <a:lstStyle/>
              <a:p>
                <a:endParaRPr lang="en-US"/>
              </a:p>
            </p:txBody>
          </p:sp>
          <p:sp>
            <p:nvSpPr>
              <p:cNvPr id="12369" name="Line 7"/>
              <p:cNvSpPr>
                <a:spLocks noChangeShapeType="1"/>
              </p:cNvSpPr>
              <p:nvPr/>
            </p:nvSpPr>
            <p:spPr bwMode="auto">
              <a:xfrm>
                <a:off x="3833" y="3294"/>
                <a:ext cx="272" cy="0"/>
              </a:xfrm>
              <a:prstGeom prst="line">
                <a:avLst/>
              </a:prstGeom>
              <a:noFill/>
              <a:ln w="19050">
                <a:solidFill>
                  <a:schemeClr val="tx1"/>
                </a:solidFill>
                <a:round/>
                <a:headEnd/>
                <a:tailEnd/>
              </a:ln>
            </p:spPr>
            <p:txBody>
              <a:bodyPr/>
              <a:lstStyle/>
              <a:p>
                <a:endParaRPr lang="en-US"/>
              </a:p>
            </p:txBody>
          </p:sp>
          <p:sp>
            <p:nvSpPr>
              <p:cNvPr id="12370" name="Line 8"/>
              <p:cNvSpPr>
                <a:spLocks noChangeShapeType="1"/>
              </p:cNvSpPr>
              <p:nvPr/>
            </p:nvSpPr>
            <p:spPr bwMode="auto">
              <a:xfrm>
                <a:off x="3833" y="3158"/>
                <a:ext cx="272" cy="0"/>
              </a:xfrm>
              <a:prstGeom prst="line">
                <a:avLst/>
              </a:prstGeom>
              <a:noFill/>
              <a:ln w="19050">
                <a:solidFill>
                  <a:schemeClr val="tx1"/>
                </a:solidFill>
                <a:round/>
                <a:headEnd/>
                <a:tailEnd/>
              </a:ln>
            </p:spPr>
            <p:txBody>
              <a:bodyPr/>
              <a:lstStyle/>
              <a:p>
                <a:endParaRPr lang="en-US"/>
              </a:p>
            </p:txBody>
          </p:sp>
        </p:grpSp>
        <p:sp>
          <p:nvSpPr>
            <p:cNvPr id="12365" name="Line 9"/>
            <p:cNvSpPr>
              <a:spLocks noChangeShapeType="1"/>
            </p:cNvSpPr>
            <p:nvPr/>
          </p:nvSpPr>
          <p:spPr bwMode="auto">
            <a:xfrm>
              <a:off x="3969" y="2795"/>
              <a:ext cx="0" cy="363"/>
            </a:xfrm>
            <a:prstGeom prst="line">
              <a:avLst/>
            </a:prstGeom>
            <a:noFill/>
            <a:ln w="19050">
              <a:solidFill>
                <a:schemeClr val="tx1"/>
              </a:solidFill>
              <a:round/>
              <a:headEnd/>
              <a:tailEnd/>
            </a:ln>
          </p:spPr>
          <p:txBody>
            <a:bodyPr/>
            <a:lstStyle/>
            <a:p>
              <a:endParaRPr lang="en-US"/>
            </a:p>
          </p:txBody>
        </p:sp>
        <p:sp>
          <p:nvSpPr>
            <p:cNvPr id="12366" name="Line 10"/>
            <p:cNvSpPr>
              <a:spLocks noChangeShapeType="1"/>
            </p:cNvSpPr>
            <p:nvPr/>
          </p:nvSpPr>
          <p:spPr bwMode="auto">
            <a:xfrm>
              <a:off x="3969" y="3294"/>
              <a:ext cx="0" cy="408"/>
            </a:xfrm>
            <a:prstGeom prst="line">
              <a:avLst/>
            </a:prstGeom>
            <a:noFill/>
            <a:ln w="19050">
              <a:solidFill>
                <a:schemeClr val="tx1"/>
              </a:solidFill>
              <a:round/>
              <a:headEnd/>
              <a:tailEnd/>
            </a:ln>
          </p:spPr>
          <p:txBody>
            <a:bodyPr/>
            <a:lstStyle/>
            <a:p>
              <a:endParaRPr lang="en-US"/>
            </a:p>
          </p:txBody>
        </p:sp>
      </p:grpSp>
      <p:sp>
        <p:nvSpPr>
          <p:cNvPr id="12292" name="Line 11"/>
          <p:cNvSpPr>
            <a:spLocks noChangeShapeType="1"/>
          </p:cNvSpPr>
          <p:nvPr/>
        </p:nvSpPr>
        <p:spPr bwMode="auto">
          <a:xfrm flipV="1">
            <a:off x="5172075" y="3741738"/>
            <a:ext cx="0" cy="512762"/>
          </a:xfrm>
          <a:prstGeom prst="line">
            <a:avLst/>
          </a:prstGeom>
          <a:noFill/>
          <a:ln w="19050">
            <a:solidFill>
              <a:schemeClr val="tx1"/>
            </a:solidFill>
            <a:round/>
            <a:headEnd/>
            <a:tailEnd/>
          </a:ln>
        </p:spPr>
        <p:txBody>
          <a:bodyPr/>
          <a:lstStyle/>
          <a:p>
            <a:endParaRPr lang="en-US"/>
          </a:p>
        </p:txBody>
      </p:sp>
      <p:sp>
        <p:nvSpPr>
          <p:cNvPr id="12293" name="Line 12"/>
          <p:cNvSpPr>
            <a:spLocks noChangeShapeType="1"/>
          </p:cNvSpPr>
          <p:nvPr/>
        </p:nvSpPr>
        <p:spPr bwMode="auto">
          <a:xfrm>
            <a:off x="1042988" y="4940300"/>
            <a:ext cx="4824412" cy="1588"/>
          </a:xfrm>
          <a:prstGeom prst="line">
            <a:avLst/>
          </a:prstGeom>
          <a:noFill/>
          <a:ln w="19050">
            <a:solidFill>
              <a:schemeClr val="tx1"/>
            </a:solidFill>
            <a:round/>
            <a:headEnd/>
            <a:tailEnd/>
          </a:ln>
        </p:spPr>
        <p:txBody>
          <a:bodyPr/>
          <a:lstStyle/>
          <a:p>
            <a:endParaRPr lang="en-US"/>
          </a:p>
        </p:txBody>
      </p:sp>
      <p:grpSp>
        <p:nvGrpSpPr>
          <p:cNvPr id="4" name="Group 13"/>
          <p:cNvGrpSpPr>
            <a:grpSpLocks/>
          </p:cNvGrpSpPr>
          <p:nvPr/>
        </p:nvGrpSpPr>
        <p:grpSpPr bwMode="auto">
          <a:xfrm>
            <a:off x="1839913" y="4483100"/>
            <a:ext cx="231775" cy="457200"/>
            <a:chOff x="612" y="2795"/>
            <a:chExt cx="227" cy="726"/>
          </a:xfrm>
        </p:grpSpPr>
        <p:sp>
          <p:nvSpPr>
            <p:cNvPr id="12355" name="Line 14"/>
            <p:cNvSpPr>
              <a:spLocks noChangeShapeType="1"/>
            </p:cNvSpPr>
            <p:nvPr/>
          </p:nvSpPr>
          <p:spPr bwMode="auto">
            <a:xfrm flipV="1">
              <a:off x="612" y="2931"/>
              <a:ext cx="227" cy="91"/>
            </a:xfrm>
            <a:prstGeom prst="line">
              <a:avLst/>
            </a:prstGeom>
            <a:noFill/>
            <a:ln w="19050">
              <a:solidFill>
                <a:schemeClr val="tx1"/>
              </a:solidFill>
              <a:round/>
              <a:headEnd/>
              <a:tailEnd/>
            </a:ln>
          </p:spPr>
          <p:txBody>
            <a:bodyPr/>
            <a:lstStyle/>
            <a:p>
              <a:endParaRPr lang="en-US"/>
            </a:p>
          </p:txBody>
        </p:sp>
        <p:sp>
          <p:nvSpPr>
            <p:cNvPr id="12356" name="Line 15"/>
            <p:cNvSpPr>
              <a:spLocks noChangeShapeType="1"/>
            </p:cNvSpPr>
            <p:nvPr/>
          </p:nvSpPr>
          <p:spPr bwMode="auto">
            <a:xfrm flipV="1">
              <a:off x="612" y="3113"/>
              <a:ext cx="227" cy="91"/>
            </a:xfrm>
            <a:prstGeom prst="line">
              <a:avLst/>
            </a:prstGeom>
            <a:noFill/>
            <a:ln w="19050">
              <a:solidFill>
                <a:schemeClr val="tx1"/>
              </a:solidFill>
              <a:round/>
              <a:headEnd/>
              <a:tailEnd/>
            </a:ln>
          </p:spPr>
          <p:txBody>
            <a:bodyPr/>
            <a:lstStyle/>
            <a:p>
              <a:endParaRPr lang="en-US"/>
            </a:p>
          </p:txBody>
        </p:sp>
        <p:sp>
          <p:nvSpPr>
            <p:cNvPr id="12357" name="Line 16"/>
            <p:cNvSpPr>
              <a:spLocks noChangeShapeType="1"/>
            </p:cNvSpPr>
            <p:nvPr/>
          </p:nvSpPr>
          <p:spPr bwMode="auto">
            <a:xfrm flipH="1" flipV="1">
              <a:off x="612" y="3022"/>
              <a:ext cx="227" cy="91"/>
            </a:xfrm>
            <a:prstGeom prst="line">
              <a:avLst/>
            </a:prstGeom>
            <a:noFill/>
            <a:ln w="19050">
              <a:solidFill>
                <a:schemeClr val="tx1"/>
              </a:solidFill>
              <a:round/>
              <a:headEnd/>
              <a:tailEnd/>
            </a:ln>
          </p:spPr>
          <p:txBody>
            <a:bodyPr/>
            <a:lstStyle/>
            <a:p>
              <a:endParaRPr lang="en-US"/>
            </a:p>
          </p:txBody>
        </p:sp>
        <p:sp>
          <p:nvSpPr>
            <p:cNvPr id="12358" name="Line 17"/>
            <p:cNvSpPr>
              <a:spLocks noChangeShapeType="1"/>
            </p:cNvSpPr>
            <p:nvPr/>
          </p:nvSpPr>
          <p:spPr bwMode="auto">
            <a:xfrm flipH="1" flipV="1">
              <a:off x="612" y="3203"/>
              <a:ext cx="227" cy="91"/>
            </a:xfrm>
            <a:prstGeom prst="line">
              <a:avLst/>
            </a:prstGeom>
            <a:noFill/>
            <a:ln w="19050">
              <a:solidFill>
                <a:schemeClr val="tx1"/>
              </a:solidFill>
              <a:round/>
              <a:headEnd/>
              <a:tailEnd/>
            </a:ln>
          </p:spPr>
          <p:txBody>
            <a:bodyPr/>
            <a:lstStyle/>
            <a:p>
              <a:endParaRPr lang="en-US"/>
            </a:p>
          </p:txBody>
        </p:sp>
        <p:sp>
          <p:nvSpPr>
            <p:cNvPr id="12359" name="Line 18"/>
            <p:cNvSpPr>
              <a:spLocks noChangeShapeType="1"/>
            </p:cNvSpPr>
            <p:nvPr/>
          </p:nvSpPr>
          <p:spPr bwMode="auto">
            <a:xfrm flipV="1">
              <a:off x="612" y="3294"/>
              <a:ext cx="227" cy="91"/>
            </a:xfrm>
            <a:prstGeom prst="line">
              <a:avLst/>
            </a:prstGeom>
            <a:noFill/>
            <a:ln w="19050">
              <a:solidFill>
                <a:schemeClr val="tx1"/>
              </a:solidFill>
              <a:round/>
              <a:headEnd/>
              <a:tailEnd/>
            </a:ln>
          </p:spPr>
          <p:txBody>
            <a:bodyPr/>
            <a:lstStyle/>
            <a:p>
              <a:endParaRPr lang="en-US"/>
            </a:p>
          </p:txBody>
        </p:sp>
        <p:sp>
          <p:nvSpPr>
            <p:cNvPr id="12360" name="Line 19"/>
            <p:cNvSpPr>
              <a:spLocks noChangeShapeType="1"/>
            </p:cNvSpPr>
            <p:nvPr/>
          </p:nvSpPr>
          <p:spPr bwMode="auto">
            <a:xfrm flipH="1" flipV="1">
              <a:off x="612" y="3385"/>
              <a:ext cx="136" cy="55"/>
            </a:xfrm>
            <a:prstGeom prst="line">
              <a:avLst/>
            </a:prstGeom>
            <a:noFill/>
            <a:ln w="19050">
              <a:solidFill>
                <a:schemeClr val="tx1"/>
              </a:solidFill>
              <a:round/>
              <a:headEnd/>
              <a:tailEnd/>
            </a:ln>
          </p:spPr>
          <p:txBody>
            <a:bodyPr/>
            <a:lstStyle/>
            <a:p>
              <a:endParaRPr lang="en-US"/>
            </a:p>
          </p:txBody>
        </p:sp>
        <p:sp>
          <p:nvSpPr>
            <p:cNvPr id="12361" name="Line 20"/>
            <p:cNvSpPr>
              <a:spLocks noChangeShapeType="1"/>
            </p:cNvSpPr>
            <p:nvPr/>
          </p:nvSpPr>
          <p:spPr bwMode="auto">
            <a:xfrm flipH="1" flipV="1">
              <a:off x="703" y="2876"/>
              <a:ext cx="136" cy="55"/>
            </a:xfrm>
            <a:prstGeom prst="line">
              <a:avLst/>
            </a:prstGeom>
            <a:noFill/>
            <a:ln w="19050">
              <a:solidFill>
                <a:schemeClr val="tx1"/>
              </a:solidFill>
              <a:round/>
              <a:headEnd/>
              <a:tailEnd/>
            </a:ln>
          </p:spPr>
          <p:txBody>
            <a:bodyPr/>
            <a:lstStyle/>
            <a:p>
              <a:endParaRPr lang="en-US"/>
            </a:p>
          </p:txBody>
        </p:sp>
        <p:sp>
          <p:nvSpPr>
            <p:cNvPr id="12362" name="Line 21"/>
            <p:cNvSpPr>
              <a:spLocks noChangeShapeType="1"/>
            </p:cNvSpPr>
            <p:nvPr/>
          </p:nvSpPr>
          <p:spPr bwMode="auto">
            <a:xfrm>
              <a:off x="748" y="3430"/>
              <a:ext cx="0" cy="91"/>
            </a:xfrm>
            <a:prstGeom prst="line">
              <a:avLst/>
            </a:prstGeom>
            <a:noFill/>
            <a:ln w="19050">
              <a:solidFill>
                <a:schemeClr val="tx1"/>
              </a:solidFill>
              <a:round/>
              <a:headEnd/>
              <a:tailEnd/>
            </a:ln>
          </p:spPr>
          <p:txBody>
            <a:bodyPr/>
            <a:lstStyle/>
            <a:p>
              <a:endParaRPr lang="en-US"/>
            </a:p>
          </p:txBody>
        </p:sp>
        <p:sp>
          <p:nvSpPr>
            <p:cNvPr id="12363" name="Line 22"/>
            <p:cNvSpPr>
              <a:spLocks noChangeShapeType="1"/>
            </p:cNvSpPr>
            <p:nvPr/>
          </p:nvSpPr>
          <p:spPr bwMode="auto">
            <a:xfrm>
              <a:off x="703" y="2795"/>
              <a:ext cx="0" cy="91"/>
            </a:xfrm>
            <a:prstGeom prst="line">
              <a:avLst/>
            </a:prstGeom>
            <a:noFill/>
            <a:ln w="19050">
              <a:solidFill>
                <a:schemeClr val="tx1"/>
              </a:solidFill>
              <a:round/>
              <a:headEnd/>
              <a:tailEnd/>
            </a:ln>
          </p:spPr>
          <p:txBody>
            <a:bodyPr/>
            <a:lstStyle/>
            <a:p>
              <a:endParaRPr lang="en-US"/>
            </a:p>
          </p:txBody>
        </p:sp>
      </p:grpSp>
      <p:grpSp>
        <p:nvGrpSpPr>
          <p:cNvPr id="5" name="Group 23"/>
          <p:cNvGrpSpPr>
            <a:grpSpLocks/>
          </p:cNvGrpSpPr>
          <p:nvPr/>
        </p:nvGrpSpPr>
        <p:grpSpPr bwMode="auto">
          <a:xfrm>
            <a:off x="2105025" y="4483100"/>
            <a:ext cx="277813" cy="457200"/>
            <a:chOff x="1973" y="3339"/>
            <a:chExt cx="272" cy="363"/>
          </a:xfrm>
        </p:grpSpPr>
        <p:sp>
          <p:nvSpPr>
            <p:cNvPr id="12349" name="Line 24"/>
            <p:cNvSpPr>
              <a:spLocks noChangeShapeType="1"/>
            </p:cNvSpPr>
            <p:nvPr/>
          </p:nvSpPr>
          <p:spPr bwMode="auto">
            <a:xfrm>
              <a:off x="1973" y="3385"/>
              <a:ext cx="0" cy="227"/>
            </a:xfrm>
            <a:prstGeom prst="line">
              <a:avLst/>
            </a:prstGeom>
            <a:noFill/>
            <a:ln w="19050">
              <a:solidFill>
                <a:schemeClr val="tx1"/>
              </a:solidFill>
              <a:round/>
              <a:headEnd/>
              <a:tailEnd/>
            </a:ln>
          </p:spPr>
          <p:txBody>
            <a:bodyPr/>
            <a:lstStyle/>
            <a:p>
              <a:endParaRPr lang="en-US"/>
            </a:p>
          </p:txBody>
        </p:sp>
        <p:sp>
          <p:nvSpPr>
            <p:cNvPr id="12350" name="Line 25"/>
            <p:cNvSpPr>
              <a:spLocks noChangeShapeType="1"/>
            </p:cNvSpPr>
            <p:nvPr/>
          </p:nvSpPr>
          <p:spPr bwMode="auto">
            <a:xfrm>
              <a:off x="2245" y="3385"/>
              <a:ext cx="0" cy="227"/>
            </a:xfrm>
            <a:prstGeom prst="line">
              <a:avLst/>
            </a:prstGeom>
            <a:noFill/>
            <a:ln w="19050">
              <a:solidFill>
                <a:schemeClr val="tx1"/>
              </a:solidFill>
              <a:round/>
              <a:headEnd/>
              <a:tailEnd/>
            </a:ln>
          </p:spPr>
          <p:txBody>
            <a:bodyPr/>
            <a:lstStyle/>
            <a:p>
              <a:endParaRPr lang="en-US"/>
            </a:p>
          </p:txBody>
        </p:sp>
        <p:sp>
          <p:nvSpPr>
            <p:cNvPr id="12351" name="Line 26"/>
            <p:cNvSpPr>
              <a:spLocks noChangeShapeType="1"/>
            </p:cNvSpPr>
            <p:nvPr/>
          </p:nvSpPr>
          <p:spPr bwMode="auto">
            <a:xfrm>
              <a:off x="1973" y="3612"/>
              <a:ext cx="272" cy="0"/>
            </a:xfrm>
            <a:prstGeom prst="line">
              <a:avLst/>
            </a:prstGeom>
            <a:noFill/>
            <a:ln w="19050">
              <a:solidFill>
                <a:schemeClr val="tx1"/>
              </a:solidFill>
              <a:round/>
              <a:headEnd/>
              <a:tailEnd/>
            </a:ln>
          </p:spPr>
          <p:txBody>
            <a:bodyPr/>
            <a:lstStyle/>
            <a:p>
              <a:endParaRPr lang="en-US"/>
            </a:p>
          </p:txBody>
        </p:sp>
        <p:sp>
          <p:nvSpPr>
            <p:cNvPr id="12352" name="Line 27"/>
            <p:cNvSpPr>
              <a:spLocks noChangeShapeType="1"/>
            </p:cNvSpPr>
            <p:nvPr/>
          </p:nvSpPr>
          <p:spPr bwMode="auto">
            <a:xfrm>
              <a:off x="1973" y="3476"/>
              <a:ext cx="272" cy="0"/>
            </a:xfrm>
            <a:prstGeom prst="line">
              <a:avLst/>
            </a:prstGeom>
            <a:noFill/>
            <a:ln w="19050">
              <a:solidFill>
                <a:schemeClr val="tx1"/>
              </a:solidFill>
              <a:round/>
              <a:headEnd/>
              <a:tailEnd/>
            </a:ln>
          </p:spPr>
          <p:txBody>
            <a:bodyPr/>
            <a:lstStyle/>
            <a:p>
              <a:endParaRPr lang="en-US"/>
            </a:p>
          </p:txBody>
        </p:sp>
        <p:sp>
          <p:nvSpPr>
            <p:cNvPr id="12353" name="Line 28"/>
            <p:cNvSpPr>
              <a:spLocks noChangeShapeType="1"/>
            </p:cNvSpPr>
            <p:nvPr/>
          </p:nvSpPr>
          <p:spPr bwMode="auto">
            <a:xfrm>
              <a:off x="2109" y="3612"/>
              <a:ext cx="0" cy="90"/>
            </a:xfrm>
            <a:prstGeom prst="line">
              <a:avLst/>
            </a:prstGeom>
            <a:noFill/>
            <a:ln w="19050">
              <a:solidFill>
                <a:schemeClr val="tx1"/>
              </a:solidFill>
              <a:round/>
              <a:headEnd/>
              <a:tailEnd/>
            </a:ln>
          </p:spPr>
          <p:txBody>
            <a:bodyPr/>
            <a:lstStyle/>
            <a:p>
              <a:endParaRPr lang="en-US"/>
            </a:p>
          </p:txBody>
        </p:sp>
        <p:sp>
          <p:nvSpPr>
            <p:cNvPr id="12354" name="Line 29"/>
            <p:cNvSpPr>
              <a:spLocks noChangeShapeType="1"/>
            </p:cNvSpPr>
            <p:nvPr/>
          </p:nvSpPr>
          <p:spPr bwMode="auto">
            <a:xfrm flipV="1">
              <a:off x="2109" y="3339"/>
              <a:ext cx="0" cy="136"/>
            </a:xfrm>
            <a:prstGeom prst="line">
              <a:avLst/>
            </a:prstGeom>
            <a:noFill/>
            <a:ln w="19050">
              <a:solidFill>
                <a:schemeClr val="tx1"/>
              </a:solidFill>
              <a:round/>
              <a:headEnd/>
              <a:tailEnd/>
            </a:ln>
          </p:spPr>
          <p:txBody>
            <a:bodyPr/>
            <a:lstStyle/>
            <a:p>
              <a:endParaRPr lang="en-US"/>
            </a:p>
          </p:txBody>
        </p:sp>
      </p:grpSp>
      <p:sp>
        <p:nvSpPr>
          <p:cNvPr id="12296" name="Text Box 30"/>
          <p:cNvSpPr txBox="1">
            <a:spLocks noChangeArrowheads="1"/>
          </p:cNvSpPr>
          <p:nvPr/>
        </p:nvSpPr>
        <p:spPr bwMode="auto">
          <a:xfrm>
            <a:off x="1408113" y="1939925"/>
            <a:ext cx="1892300" cy="366713"/>
          </a:xfrm>
          <a:prstGeom prst="rect">
            <a:avLst/>
          </a:prstGeom>
          <a:noFill/>
          <a:ln w="9525">
            <a:noFill/>
            <a:miter lim="800000"/>
            <a:headEnd/>
            <a:tailEnd/>
          </a:ln>
        </p:spPr>
        <p:txBody>
          <a:bodyPr wrap="none">
            <a:spAutoFit/>
          </a:bodyPr>
          <a:lstStyle/>
          <a:p>
            <a:pPr algn="ctr"/>
            <a:r>
              <a:rPr kumimoji="1" lang="en-CA" altLang="ja-JP" b="1">
                <a:latin typeface="Times New Roman" pitchFamily="18" charset="0"/>
                <a:ea typeface="ＭＳ Ｐゴシック" charset="-128"/>
              </a:rPr>
              <a:t>Shintake monitor</a:t>
            </a:r>
          </a:p>
        </p:txBody>
      </p:sp>
      <p:sp>
        <p:nvSpPr>
          <p:cNvPr id="12297" name="Text Box 31"/>
          <p:cNvSpPr txBox="1">
            <a:spLocks noChangeArrowheads="1"/>
          </p:cNvSpPr>
          <p:nvPr/>
        </p:nvSpPr>
        <p:spPr bwMode="auto">
          <a:xfrm>
            <a:off x="3967163" y="2613025"/>
            <a:ext cx="1631950" cy="366713"/>
          </a:xfrm>
          <a:prstGeom prst="rect">
            <a:avLst/>
          </a:prstGeom>
          <a:noFill/>
          <a:ln w="9525">
            <a:noFill/>
            <a:miter lim="800000"/>
            <a:headEnd/>
            <a:tailEnd/>
          </a:ln>
        </p:spPr>
        <p:txBody>
          <a:bodyPr wrap="none">
            <a:spAutoFit/>
          </a:bodyPr>
          <a:lstStyle/>
          <a:p>
            <a:pPr algn="ctr"/>
            <a:r>
              <a:rPr kumimoji="1" lang="en-CA" altLang="ja-JP" b="1">
                <a:latin typeface="Times New Roman" pitchFamily="18" charset="0"/>
                <a:ea typeface="ＭＳ Ｐゴシック" charset="-128"/>
              </a:rPr>
              <a:t>Final  doublets</a:t>
            </a:r>
          </a:p>
        </p:txBody>
      </p:sp>
      <p:sp>
        <p:nvSpPr>
          <p:cNvPr id="12298" name="Text Box 32"/>
          <p:cNvSpPr txBox="1">
            <a:spLocks noChangeArrowheads="1"/>
          </p:cNvSpPr>
          <p:nvPr/>
        </p:nvSpPr>
        <p:spPr bwMode="auto">
          <a:xfrm>
            <a:off x="5795963" y="3068638"/>
            <a:ext cx="1128712" cy="366712"/>
          </a:xfrm>
          <a:prstGeom prst="rect">
            <a:avLst/>
          </a:prstGeom>
          <a:noFill/>
          <a:ln w="9525">
            <a:noFill/>
            <a:miter lim="800000"/>
            <a:headEnd/>
            <a:tailEnd/>
          </a:ln>
        </p:spPr>
        <p:txBody>
          <a:bodyPr>
            <a:spAutoFit/>
          </a:bodyPr>
          <a:lstStyle/>
          <a:p>
            <a:r>
              <a:rPr kumimoji="1" lang="en-CA" altLang="ja-JP" b="1">
                <a:solidFill>
                  <a:srgbClr val="0000FF"/>
                </a:solidFill>
                <a:latin typeface="Times New Roman" pitchFamily="18" charset="0"/>
                <a:ea typeface="ＭＳ Ｐゴシック" charset="-128"/>
              </a:rPr>
              <a:t>Beam</a:t>
            </a:r>
          </a:p>
        </p:txBody>
      </p:sp>
      <p:grpSp>
        <p:nvGrpSpPr>
          <p:cNvPr id="6" name="Group 33"/>
          <p:cNvGrpSpPr>
            <a:grpSpLocks/>
          </p:cNvGrpSpPr>
          <p:nvPr/>
        </p:nvGrpSpPr>
        <p:grpSpPr bwMode="auto">
          <a:xfrm>
            <a:off x="2570163" y="4483100"/>
            <a:ext cx="192087" cy="457200"/>
            <a:chOff x="1905" y="3339"/>
            <a:chExt cx="131" cy="363"/>
          </a:xfrm>
        </p:grpSpPr>
        <p:grpSp>
          <p:nvGrpSpPr>
            <p:cNvPr id="7" name="Group 34"/>
            <p:cNvGrpSpPr>
              <a:grpSpLocks noChangeAspect="1"/>
            </p:cNvGrpSpPr>
            <p:nvPr/>
          </p:nvGrpSpPr>
          <p:grpSpPr bwMode="auto">
            <a:xfrm rot="2700000">
              <a:off x="1905" y="3481"/>
              <a:ext cx="131" cy="131"/>
              <a:chOff x="572" y="2738"/>
              <a:chExt cx="227" cy="227"/>
            </a:xfrm>
          </p:grpSpPr>
          <p:sp>
            <p:nvSpPr>
              <p:cNvPr id="12346" name="Oval 35"/>
              <p:cNvSpPr>
                <a:spLocks noChangeAspect="1" noChangeArrowheads="1"/>
              </p:cNvSpPr>
              <p:nvPr/>
            </p:nvSpPr>
            <p:spPr bwMode="auto">
              <a:xfrm>
                <a:off x="573" y="2738"/>
                <a:ext cx="226" cy="226"/>
              </a:xfrm>
              <a:prstGeom prst="ellipse">
                <a:avLst/>
              </a:prstGeom>
              <a:noFill/>
              <a:ln w="19050">
                <a:solidFill>
                  <a:schemeClr val="tx1"/>
                </a:solidFill>
                <a:round/>
                <a:headEnd/>
                <a:tailEnd/>
              </a:ln>
            </p:spPr>
            <p:txBody>
              <a:bodyPr wrap="none" anchor="ctr"/>
              <a:lstStyle/>
              <a:p>
                <a:endParaRPr lang="en-US"/>
              </a:p>
            </p:txBody>
          </p:sp>
          <p:sp>
            <p:nvSpPr>
              <p:cNvPr id="12347" name="Line 36"/>
              <p:cNvSpPr>
                <a:spLocks noChangeAspect="1" noChangeShapeType="1"/>
              </p:cNvSpPr>
              <p:nvPr/>
            </p:nvSpPr>
            <p:spPr bwMode="auto">
              <a:xfrm>
                <a:off x="572" y="2851"/>
                <a:ext cx="226" cy="0"/>
              </a:xfrm>
              <a:prstGeom prst="line">
                <a:avLst/>
              </a:prstGeom>
              <a:noFill/>
              <a:ln w="19050">
                <a:solidFill>
                  <a:schemeClr val="tx1"/>
                </a:solidFill>
                <a:round/>
                <a:headEnd/>
                <a:tailEnd/>
              </a:ln>
            </p:spPr>
            <p:txBody>
              <a:bodyPr/>
              <a:lstStyle/>
              <a:p>
                <a:endParaRPr lang="en-US"/>
              </a:p>
            </p:txBody>
          </p:sp>
          <p:sp>
            <p:nvSpPr>
              <p:cNvPr id="12348" name="Line 37"/>
              <p:cNvSpPr>
                <a:spLocks noChangeAspect="1" noChangeShapeType="1"/>
              </p:cNvSpPr>
              <p:nvPr/>
            </p:nvSpPr>
            <p:spPr bwMode="auto">
              <a:xfrm rot="-5400000">
                <a:off x="573" y="2852"/>
                <a:ext cx="226" cy="0"/>
              </a:xfrm>
              <a:prstGeom prst="line">
                <a:avLst/>
              </a:prstGeom>
              <a:noFill/>
              <a:ln w="19050">
                <a:solidFill>
                  <a:schemeClr val="tx1"/>
                </a:solidFill>
                <a:round/>
                <a:headEnd/>
                <a:tailEnd/>
              </a:ln>
            </p:spPr>
            <p:txBody>
              <a:bodyPr/>
              <a:lstStyle/>
              <a:p>
                <a:endParaRPr lang="en-US"/>
              </a:p>
            </p:txBody>
          </p:sp>
        </p:grpSp>
        <p:sp>
          <p:nvSpPr>
            <p:cNvPr id="12344" name="Line 38"/>
            <p:cNvSpPr>
              <a:spLocks noChangeShapeType="1"/>
            </p:cNvSpPr>
            <p:nvPr/>
          </p:nvSpPr>
          <p:spPr bwMode="auto">
            <a:xfrm flipV="1">
              <a:off x="1970" y="3339"/>
              <a:ext cx="0" cy="136"/>
            </a:xfrm>
            <a:prstGeom prst="line">
              <a:avLst/>
            </a:prstGeom>
            <a:noFill/>
            <a:ln w="19050">
              <a:solidFill>
                <a:schemeClr val="tx1"/>
              </a:solidFill>
              <a:round/>
              <a:headEnd/>
              <a:tailEnd/>
            </a:ln>
          </p:spPr>
          <p:txBody>
            <a:bodyPr/>
            <a:lstStyle/>
            <a:p>
              <a:endParaRPr lang="en-US"/>
            </a:p>
          </p:txBody>
        </p:sp>
        <p:sp>
          <p:nvSpPr>
            <p:cNvPr id="12345" name="Line 39"/>
            <p:cNvSpPr>
              <a:spLocks noChangeShapeType="1"/>
            </p:cNvSpPr>
            <p:nvPr/>
          </p:nvSpPr>
          <p:spPr bwMode="auto">
            <a:xfrm>
              <a:off x="1970" y="3612"/>
              <a:ext cx="0" cy="90"/>
            </a:xfrm>
            <a:prstGeom prst="line">
              <a:avLst/>
            </a:prstGeom>
            <a:noFill/>
            <a:ln w="19050">
              <a:solidFill>
                <a:schemeClr val="tx1"/>
              </a:solidFill>
              <a:round/>
              <a:headEnd/>
              <a:tailEnd/>
            </a:ln>
          </p:spPr>
          <p:txBody>
            <a:bodyPr/>
            <a:lstStyle/>
            <a:p>
              <a:endParaRPr lang="en-US"/>
            </a:p>
          </p:txBody>
        </p:sp>
      </p:grpSp>
      <p:grpSp>
        <p:nvGrpSpPr>
          <p:cNvPr id="8" name="Group 40"/>
          <p:cNvGrpSpPr>
            <a:grpSpLocks noChangeAspect="1"/>
          </p:cNvGrpSpPr>
          <p:nvPr/>
        </p:nvGrpSpPr>
        <p:grpSpPr bwMode="auto">
          <a:xfrm rot="2700000">
            <a:off x="5090319" y="4241006"/>
            <a:ext cx="165100" cy="192088"/>
            <a:chOff x="572" y="2738"/>
            <a:chExt cx="227" cy="227"/>
          </a:xfrm>
        </p:grpSpPr>
        <p:sp>
          <p:nvSpPr>
            <p:cNvPr id="12340" name="Oval 41"/>
            <p:cNvSpPr>
              <a:spLocks noChangeAspect="1" noChangeArrowheads="1"/>
            </p:cNvSpPr>
            <p:nvPr/>
          </p:nvSpPr>
          <p:spPr bwMode="auto">
            <a:xfrm>
              <a:off x="573" y="2738"/>
              <a:ext cx="226" cy="226"/>
            </a:xfrm>
            <a:prstGeom prst="ellipse">
              <a:avLst/>
            </a:prstGeom>
            <a:noFill/>
            <a:ln w="19050">
              <a:solidFill>
                <a:schemeClr val="tx1"/>
              </a:solidFill>
              <a:round/>
              <a:headEnd/>
              <a:tailEnd/>
            </a:ln>
          </p:spPr>
          <p:txBody>
            <a:bodyPr wrap="none" anchor="ctr"/>
            <a:lstStyle/>
            <a:p>
              <a:endParaRPr lang="en-US"/>
            </a:p>
          </p:txBody>
        </p:sp>
        <p:sp>
          <p:nvSpPr>
            <p:cNvPr id="12341" name="Line 42"/>
            <p:cNvSpPr>
              <a:spLocks noChangeAspect="1" noChangeShapeType="1"/>
            </p:cNvSpPr>
            <p:nvPr/>
          </p:nvSpPr>
          <p:spPr bwMode="auto">
            <a:xfrm>
              <a:off x="572" y="2851"/>
              <a:ext cx="226" cy="0"/>
            </a:xfrm>
            <a:prstGeom prst="line">
              <a:avLst/>
            </a:prstGeom>
            <a:noFill/>
            <a:ln w="19050">
              <a:solidFill>
                <a:schemeClr val="tx1"/>
              </a:solidFill>
              <a:round/>
              <a:headEnd/>
              <a:tailEnd/>
            </a:ln>
          </p:spPr>
          <p:txBody>
            <a:bodyPr/>
            <a:lstStyle/>
            <a:p>
              <a:endParaRPr lang="en-US"/>
            </a:p>
          </p:txBody>
        </p:sp>
        <p:sp>
          <p:nvSpPr>
            <p:cNvPr id="12342" name="Line 43"/>
            <p:cNvSpPr>
              <a:spLocks noChangeAspect="1" noChangeShapeType="1"/>
            </p:cNvSpPr>
            <p:nvPr/>
          </p:nvSpPr>
          <p:spPr bwMode="auto">
            <a:xfrm rot="-5400000">
              <a:off x="573" y="2852"/>
              <a:ext cx="226" cy="0"/>
            </a:xfrm>
            <a:prstGeom prst="line">
              <a:avLst/>
            </a:prstGeom>
            <a:noFill/>
            <a:ln w="19050">
              <a:solidFill>
                <a:schemeClr val="tx1"/>
              </a:solidFill>
              <a:round/>
              <a:headEnd/>
              <a:tailEnd/>
            </a:ln>
          </p:spPr>
          <p:txBody>
            <a:bodyPr/>
            <a:lstStyle/>
            <a:p>
              <a:endParaRPr lang="en-US"/>
            </a:p>
          </p:txBody>
        </p:sp>
      </p:grpSp>
      <p:sp>
        <p:nvSpPr>
          <p:cNvPr id="12301" name="Line 44"/>
          <p:cNvSpPr>
            <a:spLocks noChangeShapeType="1"/>
          </p:cNvSpPr>
          <p:nvPr/>
        </p:nvSpPr>
        <p:spPr bwMode="auto">
          <a:xfrm>
            <a:off x="5172075" y="4425950"/>
            <a:ext cx="0" cy="514350"/>
          </a:xfrm>
          <a:prstGeom prst="line">
            <a:avLst/>
          </a:prstGeom>
          <a:noFill/>
          <a:ln w="19050">
            <a:solidFill>
              <a:schemeClr val="tx1"/>
            </a:solidFill>
            <a:round/>
            <a:headEnd/>
            <a:tailEnd/>
          </a:ln>
        </p:spPr>
        <p:txBody>
          <a:bodyPr/>
          <a:lstStyle/>
          <a:p>
            <a:endParaRPr lang="en-US"/>
          </a:p>
        </p:txBody>
      </p:sp>
      <p:grpSp>
        <p:nvGrpSpPr>
          <p:cNvPr id="9" name="Group 45"/>
          <p:cNvGrpSpPr>
            <a:grpSpLocks/>
          </p:cNvGrpSpPr>
          <p:nvPr/>
        </p:nvGrpSpPr>
        <p:grpSpPr bwMode="auto">
          <a:xfrm>
            <a:off x="1905000" y="2255838"/>
            <a:ext cx="798513" cy="2227262"/>
            <a:chOff x="986" y="1570"/>
            <a:chExt cx="545" cy="1769"/>
          </a:xfrm>
        </p:grpSpPr>
        <p:sp>
          <p:nvSpPr>
            <p:cNvPr id="12332" name="Rectangle 46"/>
            <p:cNvSpPr>
              <a:spLocks noChangeArrowheads="1"/>
            </p:cNvSpPr>
            <p:nvPr/>
          </p:nvSpPr>
          <p:spPr bwMode="auto">
            <a:xfrm>
              <a:off x="986" y="1570"/>
              <a:ext cx="545" cy="1769"/>
            </a:xfrm>
            <a:prstGeom prst="rect">
              <a:avLst/>
            </a:prstGeom>
            <a:noFill/>
            <a:ln w="19050">
              <a:solidFill>
                <a:schemeClr val="tx1"/>
              </a:solidFill>
              <a:miter lim="800000"/>
              <a:headEnd/>
              <a:tailEnd/>
            </a:ln>
          </p:spPr>
          <p:txBody>
            <a:bodyPr wrap="none" anchor="ctr"/>
            <a:lstStyle/>
            <a:p>
              <a:endParaRPr lang="en-US"/>
            </a:p>
          </p:txBody>
        </p:sp>
        <p:grpSp>
          <p:nvGrpSpPr>
            <p:cNvPr id="10" name="Group 47"/>
            <p:cNvGrpSpPr>
              <a:grpSpLocks/>
            </p:cNvGrpSpPr>
            <p:nvPr/>
          </p:nvGrpSpPr>
          <p:grpSpPr bwMode="auto">
            <a:xfrm>
              <a:off x="1099" y="2115"/>
              <a:ext cx="318" cy="680"/>
              <a:chOff x="952" y="1979"/>
              <a:chExt cx="318" cy="680"/>
            </a:xfrm>
          </p:grpSpPr>
          <p:sp>
            <p:nvSpPr>
              <p:cNvPr id="12334" name="Line 48"/>
              <p:cNvSpPr>
                <a:spLocks noChangeShapeType="1"/>
              </p:cNvSpPr>
              <p:nvPr/>
            </p:nvSpPr>
            <p:spPr bwMode="auto">
              <a:xfrm>
                <a:off x="952" y="1979"/>
                <a:ext cx="318" cy="0"/>
              </a:xfrm>
              <a:prstGeom prst="line">
                <a:avLst/>
              </a:prstGeom>
              <a:noFill/>
              <a:ln w="76200">
                <a:solidFill>
                  <a:srgbClr val="008000"/>
                </a:solidFill>
                <a:round/>
                <a:headEnd/>
                <a:tailEnd/>
              </a:ln>
            </p:spPr>
            <p:txBody>
              <a:bodyPr/>
              <a:lstStyle/>
              <a:p>
                <a:endParaRPr lang="en-US"/>
              </a:p>
            </p:txBody>
          </p:sp>
          <p:sp>
            <p:nvSpPr>
              <p:cNvPr id="12335" name="Line 49"/>
              <p:cNvSpPr>
                <a:spLocks noChangeShapeType="1"/>
              </p:cNvSpPr>
              <p:nvPr/>
            </p:nvSpPr>
            <p:spPr bwMode="auto">
              <a:xfrm>
                <a:off x="952" y="2115"/>
                <a:ext cx="318" cy="0"/>
              </a:xfrm>
              <a:prstGeom prst="line">
                <a:avLst/>
              </a:prstGeom>
              <a:noFill/>
              <a:ln w="76200">
                <a:solidFill>
                  <a:srgbClr val="008000"/>
                </a:solidFill>
                <a:round/>
                <a:headEnd/>
                <a:tailEnd/>
              </a:ln>
            </p:spPr>
            <p:txBody>
              <a:bodyPr/>
              <a:lstStyle/>
              <a:p>
                <a:endParaRPr lang="en-US"/>
              </a:p>
            </p:txBody>
          </p:sp>
          <p:sp>
            <p:nvSpPr>
              <p:cNvPr id="12336" name="Line 50"/>
              <p:cNvSpPr>
                <a:spLocks noChangeShapeType="1"/>
              </p:cNvSpPr>
              <p:nvPr/>
            </p:nvSpPr>
            <p:spPr bwMode="auto">
              <a:xfrm>
                <a:off x="952" y="2251"/>
                <a:ext cx="318" cy="0"/>
              </a:xfrm>
              <a:prstGeom prst="line">
                <a:avLst/>
              </a:prstGeom>
              <a:noFill/>
              <a:ln w="76200">
                <a:solidFill>
                  <a:srgbClr val="008000"/>
                </a:solidFill>
                <a:round/>
                <a:headEnd/>
                <a:tailEnd/>
              </a:ln>
            </p:spPr>
            <p:txBody>
              <a:bodyPr/>
              <a:lstStyle/>
              <a:p>
                <a:endParaRPr lang="en-US"/>
              </a:p>
            </p:txBody>
          </p:sp>
          <p:sp>
            <p:nvSpPr>
              <p:cNvPr id="12337" name="Line 51"/>
              <p:cNvSpPr>
                <a:spLocks noChangeShapeType="1"/>
              </p:cNvSpPr>
              <p:nvPr/>
            </p:nvSpPr>
            <p:spPr bwMode="auto">
              <a:xfrm>
                <a:off x="952" y="2387"/>
                <a:ext cx="318" cy="0"/>
              </a:xfrm>
              <a:prstGeom prst="line">
                <a:avLst/>
              </a:prstGeom>
              <a:noFill/>
              <a:ln w="76200">
                <a:solidFill>
                  <a:srgbClr val="008000"/>
                </a:solidFill>
                <a:round/>
                <a:headEnd/>
                <a:tailEnd/>
              </a:ln>
            </p:spPr>
            <p:txBody>
              <a:bodyPr/>
              <a:lstStyle/>
              <a:p>
                <a:endParaRPr lang="en-US"/>
              </a:p>
            </p:txBody>
          </p:sp>
          <p:sp>
            <p:nvSpPr>
              <p:cNvPr id="12338" name="Line 52"/>
              <p:cNvSpPr>
                <a:spLocks noChangeShapeType="1"/>
              </p:cNvSpPr>
              <p:nvPr/>
            </p:nvSpPr>
            <p:spPr bwMode="auto">
              <a:xfrm>
                <a:off x="952" y="2523"/>
                <a:ext cx="318" cy="0"/>
              </a:xfrm>
              <a:prstGeom prst="line">
                <a:avLst/>
              </a:prstGeom>
              <a:noFill/>
              <a:ln w="76200">
                <a:solidFill>
                  <a:srgbClr val="008000"/>
                </a:solidFill>
                <a:round/>
                <a:headEnd/>
                <a:tailEnd/>
              </a:ln>
            </p:spPr>
            <p:txBody>
              <a:bodyPr/>
              <a:lstStyle/>
              <a:p>
                <a:endParaRPr lang="en-US"/>
              </a:p>
            </p:txBody>
          </p:sp>
          <p:sp>
            <p:nvSpPr>
              <p:cNvPr id="12339" name="Line 53"/>
              <p:cNvSpPr>
                <a:spLocks noChangeShapeType="1"/>
              </p:cNvSpPr>
              <p:nvPr/>
            </p:nvSpPr>
            <p:spPr bwMode="auto">
              <a:xfrm>
                <a:off x="952" y="2659"/>
                <a:ext cx="318" cy="0"/>
              </a:xfrm>
              <a:prstGeom prst="line">
                <a:avLst/>
              </a:prstGeom>
              <a:noFill/>
              <a:ln w="76200">
                <a:solidFill>
                  <a:srgbClr val="008000"/>
                </a:solidFill>
                <a:round/>
                <a:headEnd/>
                <a:tailEnd/>
              </a:ln>
            </p:spPr>
            <p:txBody>
              <a:bodyPr/>
              <a:lstStyle/>
              <a:p>
                <a:endParaRPr lang="en-US"/>
              </a:p>
            </p:txBody>
          </p:sp>
        </p:grpSp>
      </p:grpSp>
      <p:sp>
        <p:nvSpPr>
          <p:cNvPr id="12303" name="Text Box 54"/>
          <p:cNvSpPr txBox="1">
            <a:spLocks noChangeArrowheads="1"/>
          </p:cNvSpPr>
          <p:nvPr/>
        </p:nvSpPr>
        <p:spPr bwMode="auto">
          <a:xfrm>
            <a:off x="395288" y="2584450"/>
            <a:ext cx="1522412" cy="701675"/>
          </a:xfrm>
          <a:prstGeom prst="rect">
            <a:avLst/>
          </a:prstGeom>
          <a:noFill/>
          <a:ln w="9525">
            <a:noFill/>
            <a:miter lim="800000"/>
            <a:headEnd/>
            <a:tailEnd/>
          </a:ln>
        </p:spPr>
        <p:txBody>
          <a:bodyPr wrap="none">
            <a:spAutoFit/>
          </a:bodyPr>
          <a:lstStyle/>
          <a:p>
            <a:pPr algn="ctr"/>
            <a:r>
              <a:rPr kumimoji="1" lang="en-CA" altLang="ja-JP" sz="2000" b="1">
                <a:solidFill>
                  <a:srgbClr val="008000"/>
                </a:solidFill>
                <a:latin typeface="Times New Roman" pitchFamily="18" charset="0"/>
                <a:ea typeface="ＭＳ Ｐゴシック" charset="-128"/>
              </a:rPr>
              <a:t>Interference</a:t>
            </a:r>
          </a:p>
          <a:p>
            <a:pPr algn="ctr"/>
            <a:r>
              <a:rPr kumimoji="1" lang="en-CA" altLang="ja-JP" sz="2000" b="1">
                <a:solidFill>
                  <a:srgbClr val="008000"/>
                </a:solidFill>
                <a:latin typeface="Times New Roman" pitchFamily="18" charset="0"/>
                <a:ea typeface="ＭＳ Ｐゴシック" charset="-128"/>
              </a:rPr>
              <a:t>fringes</a:t>
            </a:r>
          </a:p>
        </p:txBody>
      </p:sp>
      <p:grpSp>
        <p:nvGrpSpPr>
          <p:cNvPr id="11" name="Group 55"/>
          <p:cNvGrpSpPr>
            <a:grpSpLocks/>
          </p:cNvGrpSpPr>
          <p:nvPr/>
        </p:nvGrpSpPr>
        <p:grpSpPr bwMode="auto">
          <a:xfrm>
            <a:off x="4230688" y="3741738"/>
            <a:ext cx="233362" cy="1198562"/>
            <a:chOff x="2517" y="2750"/>
            <a:chExt cx="159" cy="952"/>
          </a:xfrm>
        </p:grpSpPr>
        <p:sp>
          <p:nvSpPr>
            <p:cNvPr id="12323" name="Line 56"/>
            <p:cNvSpPr>
              <a:spLocks noChangeShapeType="1"/>
            </p:cNvSpPr>
            <p:nvPr/>
          </p:nvSpPr>
          <p:spPr bwMode="auto">
            <a:xfrm flipV="1">
              <a:off x="2517" y="3090"/>
              <a:ext cx="159" cy="46"/>
            </a:xfrm>
            <a:prstGeom prst="line">
              <a:avLst/>
            </a:prstGeom>
            <a:noFill/>
            <a:ln w="19050">
              <a:solidFill>
                <a:schemeClr val="tx1"/>
              </a:solidFill>
              <a:round/>
              <a:headEnd/>
              <a:tailEnd/>
            </a:ln>
          </p:spPr>
          <p:txBody>
            <a:bodyPr/>
            <a:lstStyle/>
            <a:p>
              <a:endParaRPr lang="en-US"/>
            </a:p>
          </p:txBody>
        </p:sp>
        <p:sp>
          <p:nvSpPr>
            <p:cNvPr id="12324" name="Line 57"/>
            <p:cNvSpPr>
              <a:spLocks noChangeShapeType="1"/>
            </p:cNvSpPr>
            <p:nvPr/>
          </p:nvSpPr>
          <p:spPr bwMode="auto">
            <a:xfrm flipV="1">
              <a:off x="2517" y="3181"/>
              <a:ext cx="159" cy="46"/>
            </a:xfrm>
            <a:prstGeom prst="line">
              <a:avLst/>
            </a:prstGeom>
            <a:noFill/>
            <a:ln w="19050">
              <a:solidFill>
                <a:schemeClr val="tx1"/>
              </a:solidFill>
              <a:round/>
              <a:headEnd/>
              <a:tailEnd/>
            </a:ln>
          </p:spPr>
          <p:txBody>
            <a:bodyPr/>
            <a:lstStyle/>
            <a:p>
              <a:endParaRPr lang="en-US"/>
            </a:p>
          </p:txBody>
        </p:sp>
        <p:sp>
          <p:nvSpPr>
            <p:cNvPr id="12325" name="Line 58"/>
            <p:cNvSpPr>
              <a:spLocks noChangeShapeType="1"/>
            </p:cNvSpPr>
            <p:nvPr/>
          </p:nvSpPr>
          <p:spPr bwMode="auto">
            <a:xfrm flipH="1" flipV="1">
              <a:off x="2517" y="3136"/>
              <a:ext cx="159" cy="45"/>
            </a:xfrm>
            <a:prstGeom prst="line">
              <a:avLst/>
            </a:prstGeom>
            <a:noFill/>
            <a:ln w="19050">
              <a:solidFill>
                <a:schemeClr val="tx1"/>
              </a:solidFill>
              <a:round/>
              <a:headEnd/>
              <a:tailEnd/>
            </a:ln>
          </p:spPr>
          <p:txBody>
            <a:bodyPr/>
            <a:lstStyle/>
            <a:p>
              <a:endParaRPr lang="en-US"/>
            </a:p>
          </p:txBody>
        </p:sp>
        <p:sp>
          <p:nvSpPr>
            <p:cNvPr id="12326" name="Line 59"/>
            <p:cNvSpPr>
              <a:spLocks noChangeShapeType="1"/>
            </p:cNvSpPr>
            <p:nvPr/>
          </p:nvSpPr>
          <p:spPr bwMode="auto">
            <a:xfrm flipH="1" flipV="1">
              <a:off x="2517" y="3226"/>
              <a:ext cx="159" cy="46"/>
            </a:xfrm>
            <a:prstGeom prst="line">
              <a:avLst/>
            </a:prstGeom>
            <a:noFill/>
            <a:ln w="19050">
              <a:solidFill>
                <a:schemeClr val="tx1"/>
              </a:solidFill>
              <a:round/>
              <a:headEnd/>
              <a:tailEnd/>
            </a:ln>
          </p:spPr>
          <p:txBody>
            <a:bodyPr/>
            <a:lstStyle/>
            <a:p>
              <a:endParaRPr lang="en-US"/>
            </a:p>
          </p:txBody>
        </p:sp>
        <p:sp>
          <p:nvSpPr>
            <p:cNvPr id="12327" name="Line 60"/>
            <p:cNvSpPr>
              <a:spLocks noChangeShapeType="1"/>
            </p:cNvSpPr>
            <p:nvPr/>
          </p:nvSpPr>
          <p:spPr bwMode="auto">
            <a:xfrm flipV="1">
              <a:off x="2517" y="3272"/>
              <a:ext cx="159" cy="45"/>
            </a:xfrm>
            <a:prstGeom prst="line">
              <a:avLst/>
            </a:prstGeom>
            <a:noFill/>
            <a:ln w="19050">
              <a:solidFill>
                <a:schemeClr val="tx1"/>
              </a:solidFill>
              <a:round/>
              <a:headEnd/>
              <a:tailEnd/>
            </a:ln>
          </p:spPr>
          <p:txBody>
            <a:bodyPr/>
            <a:lstStyle/>
            <a:p>
              <a:endParaRPr lang="en-US"/>
            </a:p>
          </p:txBody>
        </p:sp>
        <p:sp>
          <p:nvSpPr>
            <p:cNvPr id="12328" name="Line 61"/>
            <p:cNvSpPr>
              <a:spLocks noChangeShapeType="1"/>
            </p:cNvSpPr>
            <p:nvPr/>
          </p:nvSpPr>
          <p:spPr bwMode="auto">
            <a:xfrm flipH="1" flipV="1">
              <a:off x="2517" y="3317"/>
              <a:ext cx="95" cy="28"/>
            </a:xfrm>
            <a:prstGeom prst="line">
              <a:avLst/>
            </a:prstGeom>
            <a:noFill/>
            <a:ln w="19050">
              <a:solidFill>
                <a:schemeClr val="tx1"/>
              </a:solidFill>
              <a:round/>
              <a:headEnd/>
              <a:tailEnd/>
            </a:ln>
          </p:spPr>
          <p:txBody>
            <a:bodyPr/>
            <a:lstStyle/>
            <a:p>
              <a:endParaRPr lang="en-US"/>
            </a:p>
          </p:txBody>
        </p:sp>
        <p:sp>
          <p:nvSpPr>
            <p:cNvPr id="12329" name="Line 62"/>
            <p:cNvSpPr>
              <a:spLocks noChangeShapeType="1"/>
            </p:cNvSpPr>
            <p:nvPr/>
          </p:nvSpPr>
          <p:spPr bwMode="auto">
            <a:xfrm flipH="1" flipV="1">
              <a:off x="2581" y="3063"/>
              <a:ext cx="95" cy="27"/>
            </a:xfrm>
            <a:prstGeom prst="line">
              <a:avLst/>
            </a:prstGeom>
            <a:noFill/>
            <a:ln w="19050">
              <a:solidFill>
                <a:schemeClr val="tx1"/>
              </a:solidFill>
              <a:round/>
              <a:headEnd/>
              <a:tailEnd/>
            </a:ln>
          </p:spPr>
          <p:txBody>
            <a:bodyPr/>
            <a:lstStyle/>
            <a:p>
              <a:endParaRPr lang="en-US"/>
            </a:p>
          </p:txBody>
        </p:sp>
        <p:sp>
          <p:nvSpPr>
            <p:cNvPr id="12330" name="Line 63"/>
            <p:cNvSpPr>
              <a:spLocks noChangeShapeType="1"/>
            </p:cNvSpPr>
            <p:nvPr/>
          </p:nvSpPr>
          <p:spPr bwMode="auto">
            <a:xfrm>
              <a:off x="2612" y="3340"/>
              <a:ext cx="0" cy="362"/>
            </a:xfrm>
            <a:prstGeom prst="line">
              <a:avLst/>
            </a:prstGeom>
            <a:noFill/>
            <a:ln w="19050">
              <a:solidFill>
                <a:schemeClr val="tx1"/>
              </a:solidFill>
              <a:round/>
              <a:headEnd/>
              <a:tailEnd/>
            </a:ln>
          </p:spPr>
          <p:txBody>
            <a:bodyPr/>
            <a:lstStyle/>
            <a:p>
              <a:endParaRPr lang="en-US"/>
            </a:p>
          </p:txBody>
        </p:sp>
        <p:sp>
          <p:nvSpPr>
            <p:cNvPr id="12331" name="Line 64"/>
            <p:cNvSpPr>
              <a:spLocks noChangeShapeType="1"/>
            </p:cNvSpPr>
            <p:nvPr/>
          </p:nvSpPr>
          <p:spPr bwMode="auto">
            <a:xfrm>
              <a:off x="2581" y="2750"/>
              <a:ext cx="0" cy="318"/>
            </a:xfrm>
            <a:prstGeom prst="line">
              <a:avLst/>
            </a:prstGeom>
            <a:noFill/>
            <a:ln w="19050">
              <a:solidFill>
                <a:schemeClr val="tx1"/>
              </a:solidFill>
              <a:round/>
              <a:headEnd/>
              <a:tailEnd/>
            </a:ln>
          </p:spPr>
          <p:txBody>
            <a:bodyPr/>
            <a:lstStyle/>
            <a:p>
              <a:endParaRPr lang="en-US"/>
            </a:p>
          </p:txBody>
        </p:sp>
      </p:grpSp>
      <p:sp>
        <p:nvSpPr>
          <p:cNvPr id="12305" name="Rectangle 65"/>
          <p:cNvSpPr>
            <a:spLocks noChangeArrowheads="1"/>
          </p:cNvSpPr>
          <p:nvPr/>
        </p:nvSpPr>
        <p:spPr bwMode="auto">
          <a:xfrm>
            <a:off x="4243388" y="2970213"/>
            <a:ext cx="1063625" cy="8001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12306" name="Line 66"/>
          <p:cNvSpPr>
            <a:spLocks noChangeShapeType="1"/>
          </p:cNvSpPr>
          <p:nvPr/>
        </p:nvSpPr>
        <p:spPr bwMode="auto">
          <a:xfrm flipH="1">
            <a:off x="1506538" y="3357563"/>
            <a:ext cx="4578350" cy="12700"/>
          </a:xfrm>
          <a:prstGeom prst="line">
            <a:avLst/>
          </a:prstGeom>
          <a:noFill/>
          <a:ln w="28575">
            <a:solidFill>
              <a:srgbClr val="0000FF"/>
            </a:solidFill>
            <a:round/>
            <a:headEnd/>
            <a:tailEnd type="arrow" w="med" len="med"/>
          </a:ln>
        </p:spPr>
        <p:txBody>
          <a:bodyPr/>
          <a:lstStyle/>
          <a:p>
            <a:endParaRPr lang="en-US"/>
          </a:p>
        </p:txBody>
      </p:sp>
      <p:sp>
        <p:nvSpPr>
          <p:cNvPr id="12307" name="Line 67"/>
          <p:cNvSpPr>
            <a:spLocks noChangeShapeType="1"/>
          </p:cNvSpPr>
          <p:nvPr/>
        </p:nvSpPr>
        <p:spPr bwMode="auto">
          <a:xfrm flipH="1" flipV="1">
            <a:off x="4762500" y="3113088"/>
            <a:ext cx="1393825" cy="28575"/>
          </a:xfrm>
          <a:prstGeom prst="line">
            <a:avLst/>
          </a:prstGeom>
          <a:noFill/>
          <a:ln w="28575">
            <a:solidFill>
              <a:srgbClr val="0000FF"/>
            </a:solidFill>
            <a:round/>
            <a:headEnd/>
            <a:tailEnd type="arrow" w="med" len="med"/>
          </a:ln>
        </p:spPr>
        <p:txBody>
          <a:bodyPr/>
          <a:lstStyle/>
          <a:p>
            <a:endParaRPr lang="en-US"/>
          </a:p>
        </p:txBody>
      </p:sp>
      <p:sp>
        <p:nvSpPr>
          <p:cNvPr id="12308" name="Line 68"/>
          <p:cNvSpPr>
            <a:spLocks noChangeShapeType="1"/>
          </p:cNvSpPr>
          <p:nvPr/>
        </p:nvSpPr>
        <p:spPr bwMode="auto">
          <a:xfrm flipH="1">
            <a:off x="1441450" y="3113088"/>
            <a:ext cx="3321050" cy="342900"/>
          </a:xfrm>
          <a:prstGeom prst="line">
            <a:avLst/>
          </a:prstGeom>
          <a:noFill/>
          <a:ln w="28575">
            <a:solidFill>
              <a:srgbClr val="0000FF"/>
            </a:solidFill>
            <a:round/>
            <a:headEnd/>
            <a:tailEnd type="arrow" w="med" len="med"/>
          </a:ln>
        </p:spPr>
        <p:txBody>
          <a:bodyPr/>
          <a:lstStyle/>
          <a:p>
            <a:endParaRPr lang="en-US"/>
          </a:p>
        </p:txBody>
      </p:sp>
      <p:sp>
        <p:nvSpPr>
          <p:cNvPr id="12309" name="Line 69"/>
          <p:cNvSpPr>
            <a:spLocks noChangeShapeType="1"/>
          </p:cNvSpPr>
          <p:nvPr/>
        </p:nvSpPr>
        <p:spPr bwMode="auto">
          <a:xfrm flipH="1" flipV="1">
            <a:off x="4762500" y="3627438"/>
            <a:ext cx="1322388" cy="17462"/>
          </a:xfrm>
          <a:prstGeom prst="line">
            <a:avLst/>
          </a:prstGeom>
          <a:noFill/>
          <a:ln w="28575">
            <a:solidFill>
              <a:srgbClr val="0000FF"/>
            </a:solidFill>
            <a:round/>
            <a:headEnd/>
            <a:tailEnd type="arrow" w="med" len="med"/>
          </a:ln>
        </p:spPr>
        <p:txBody>
          <a:bodyPr/>
          <a:lstStyle/>
          <a:p>
            <a:endParaRPr lang="en-US"/>
          </a:p>
        </p:txBody>
      </p:sp>
      <p:sp>
        <p:nvSpPr>
          <p:cNvPr id="12310" name="Line 70"/>
          <p:cNvSpPr>
            <a:spLocks noChangeShapeType="1"/>
          </p:cNvSpPr>
          <p:nvPr/>
        </p:nvSpPr>
        <p:spPr bwMode="auto">
          <a:xfrm flipH="1" flipV="1">
            <a:off x="1441450" y="3284538"/>
            <a:ext cx="3321050" cy="342900"/>
          </a:xfrm>
          <a:prstGeom prst="line">
            <a:avLst/>
          </a:prstGeom>
          <a:noFill/>
          <a:ln w="28575">
            <a:solidFill>
              <a:srgbClr val="0000FF"/>
            </a:solidFill>
            <a:round/>
            <a:headEnd/>
            <a:tailEnd type="arrow" w="med" len="med"/>
          </a:ln>
        </p:spPr>
        <p:txBody>
          <a:bodyPr/>
          <a:lstStyle/>
          <a:p>
            <a:endParaRPr lang="en-US"/>
          </a:p>
        </p:txBody>
      </p:sp>
      <p:sp>
        <p:nvSpPr>
          <p:cNvPr id="12311" name="AutoShape 71"/>
          <p:cNvSpPr>
            <a:spLocks noChangeArrowheads="1"/>
          </p:cNvSpPr>
          <p:nvPr/>
        </p:nvSpPr>
        <p:spPr bwMode="auto">
          <a:xfrm>
            <a:off x="5359400" y="3055938"/>
            <a:ext cx="447675" cy="627062"/>
          </a:xfrm>
          <a:prstGeom prst="upDownArrow">
            <a:avLst>
              <a:gd name="adj1" fmla="val 37907"/>
              <a:gd name="adj2" fmla="val 36490"/>
            </a:avLst>
          </a:prstGeom>
          <a:solidFill>
            <a:srgbClr val="0000FF">
              <a:alpha val="25098"/>
            </a:srgbClr>
          </a:solidFill>
          <a:ln w="9525">
            <a:noFill/>
            <a:miter lim="800000"/>
            <a:headEnd/>
            <a:tailEnd/>
          </a:ln>
        </p:spPr>
        <p:txBody>
          <a:bodyPr vert="eaVert" wrap="none" anchor="ctr"/>
          <a:lstStyle/>
          <a:p>
            <a:endParaRPr lang="en-US"/>
          </a:p>
        </p:txBody>
      </p:sp>
      <p:sp>
        <p:nvSpPr>
          <p:cNvPr id="12312" name="Text Box 72"/>
          <p:cNvSpPr txBox="1">
            <a:spLocks noChangeArrowheads="1"/>
          </p:cNvSpPr>
          <p:nvPr/>
        </p:nvSpPr>
        <p:spPr bwMode="auto">
          <a:xfrm>
            <a:off x="755650" y="836613"/>
            <a:ext cx="7777163" cy="1107996"/>
          </a:xfrm>
          <a:prstGeom prst="rect">
            <a:avLst/>
          </a:prstGeom>
          <a:solidFill>
            <a:srgbClr val="FFFF99"/>
          </a:solidFill>
          <a:ln w="9525">
            <a:noFill/>
            <a:miter lim="800000"/>
            <a:headEnd/>
            <a:tailEnd/>
          </a:ln>
        </p:spPr>
        <p:txBody>
          <a:bodyPr>
            <a:spAutoFit/>
          </a:bodyPr>
          <a:lstStyle/>
          <a:p>
            <a:r>
              <a:rPr kumimoji="1" lang="en-CA" altLang="ja-JP" sz="2200" b="1" dirty="0">
                <a:solidFill>
                  <a:srgbClr val="FF0000"/>
                </a:solidFill>
                <a:latin typeface="Times New Roman" pitchFamily="18" charset="0"/>
                <a:ea typeface="ＭＳ Ｐゴシック" charset="-128"/>
              </a:rPr>
              <a:t>We want the measurement to have </a:t>
            </a:r>
            <a:r>
              <a:rPr kumimoji="1" lang="en-CA" altLang="ja-JP" sz="2200" b="1" dirty="0" smtClean="0">
                <a:solidFill>
                  <a:srgbClr val="FF0000"/>
                </a:solidFill>
                <a:latin typeface="Times New Roman" pitchFamily="18" charset="0"/>
                <a:ea typeface="ＭＳ Ｐゴシック" charset="-128"/>
              </a:rPr>
              <a:t>coherent </a:t>
            </a:r>
            <a:r>
              <a:rPr kumimoji="1" lang="en-CA" altLang="ja-JP" sz="2200" b="1" dirty="0">
                <a:solidFill>
                  <a:srgbClr val="FF0000"/>
                </a:solidFill>
                <a:latin typeface="Times New Roman" pitchFamily="18" charset="0"/>
                <a:ea typeface="ＭＳ Ｐゴシック" charset="-128"/>
              </a:rPr>
              <a:t>behaviour with respect to the “beam” =&gt; Relative motion between Shintake monitor and final doublets:</a:t>
            </a:r>
            <a:r>
              <a:rPr kumimoji="1" lang="en-CA" altLang="ja-JP" sz="2000" b="1" dirty="0">
                <a:solidFill>
                  <a:srgbClr val="FF0000"/>
                </a:solidFill>
                <a:latin typeface="Times New Roman" pitchFamily="18" charset="0"/>
                <a:ea typeface="ＭＳ Ｐゴシック" charset="-128"/>
              </a:rPr>
              <a:t>   </a:t>
            </a:r>
            <a:r>
              <a:rPr lang="en-CA" sz="2000" b="1" dirty="0">
                <a:solidFill>
                  <a:srgbClr val="FF0000"/>
                </a:solidFill>
                <a:latin typeface="Times New Roman" pitchFamily="18" charset="0"/>
                <a:sym typeface="Wingdings" pitchFamily="2" charset="2"/>
              </a:rPr>
              <a:t>6-7nm in the vertical axis above 0.1Hz</a:t>
            </a:r>
            <a:endParaRPr kumimoji="1" lang="en-CA" altLang="ja-JP" sz="2000" b="1" dirty="0">
              <a:solidFill>
                <a:srgbClr val="FF0000"/>
              </a:solidFill>
              <a:latin typeface="Times New Roman" pitchFamily="18" charset="0"/>
              <a:ea typeface="ＭＳ Ｐゴシック" charset="-128"/>
            </a:endParaRPr>
          </a:p>
        </p:txBody>
      </p:sp>
      <p:sp>
        <p:nvSpPr>
          <p:cNvPr id="12313" name="Line 73"/>
          <p:cNvSpPr>
            <a:spLocks noChangeShapeType="1"/>
          </p:cNvSpPr>
          <p:nvPr/>
        </p:nvSpPr>
        <p:spPr bwMode="auto">
          <a:xfrm>
            <a:off x="4635500" y="1916113"/>
            <a:ext cx="7938" cy="1084262"/>
          </a:xfrm>
          <a:prstGeom prst="line">
            <a:avLst/>
          </a:prstGeom>
          <a:noFill/>
          <a:ln w="25400">
            <a:solidFill>
              <a:srgbClr val="FF0000"/>
            </a:solidFill>
            <a:round/>
            <a:headEnd/>
            <a:tailEnd type="triangle" w="lg" len="lg"/>
          </a:ln>
        </p:spPr>
        <p:txBody>
          <a:bodyPr/>
          <a:lstStyle/>
          <a:p>
            <a:endParaRPr lang="en-US"/>
          </a:p>
        </p:txBody>
      </p:sp>
      <p:sp>
        <p:nvSpPr>
          <p:cNvPr id="12314" name="Line 74"/>
          <p:cNvSpPr>
            <a:spLocks noChangeShapeType="1"/>
          </p:cNvSpPr>
          <p:nvPr/>
        </p:nvSpPr>
        <p:spPr bwMode="auto">
          <a:xfrm flipH="1">
            <a:off x="2770188" y="1916113"/>
            <a:ext cx="1873250" cy="568325"/>
          </a:xfrm>
          <a:prstGeom prst="line">
            <a:avLst/>
          </a:prstGeom>
          <a:noFill/>
          <a:ln w="25400">
            <a:solidFill>
              <a:srgbClr val="FF0000"/>
            </a:solidFill>
            <a:round/>
            <a:headEnd/>
            <a:tailEnd type="triangle" w="lg" len="lg"/>
          </a:ln>
        </p:spPr>
        <p:txBody>
          <a:bodyPr/>
          <a:lstStyle/>
          <a:p>
            <a:endParaRPr lang="en-US"/>
          </a:p>
        </p:txBody>
      </p:sp>
      <p:sp>
        <p:nvSpPr>
          <p:cNvPr id="12315" name="Line 75"/>
          <p:cNvSpPr>
            <a:spLocks noChangeShapeType="1"/>
          </p:cNvSpPr>
          <p:nvPr/>
        </p:nvSpPr>
        <p:spPr bwMode="auto">
          <a:xfrm>
            <a:off x="2268538" y="5156200"/>
            <a:ext cx="2447925" cy="0"/>
          </a:xfrm>
          <a:prstGeom prst="line">
            <a:avLst/>
          </a:prstGeom>
          <a:noFill/>
          <a:ln w="25400">
            <a:solidFill>
              <a:srgbClr val="FF0000"/>
            </a:solidFill>
            <a:round/>
            <a:headEnd type="triangle" w="med" len="med"/>
            <a:tailEnd type="triangle" w="lg" len="lg"/>
          </a:ln>
        </p:spPr>
        <p:txBody>
          <a:bodyPr/>
          <a:lstStyle/>
          <a:p>
            <a:endParaRPr lang="en-US"/>
          </a:p>
        </p:txBody>
      </p:sp>
      <p:sp>
        <p:nvSpPr>
          <p:cNvPr id="12316" name="Text Box 76"/>
          <p:cNvSpPr txBox="1">
            <a:spLocks noChangeArrowheads="1"/>
          </p:cNvSpPr>
          <p:nvPr/>
        </p:nvSpPr>
        <p:spPr bwMode="auto">
          <a:xfrm>
            <a:off x="3203575" y="4868863"/>
            <a:ext cx="576263" cy="366712"/>
          </a:xfrm>
          <a:prstGeom prst="rect">
            <a:avLst/>
          </a:prstGeom>
          <a:noFill/>
          <a:ln w="9525">
            <a:noFill/>
            <a:miter lim="800000"/>
            <a:headEnd/>
            <a:tailEnd/>
          </a:ln>
        </p:spPr>
        <p:txBody>
          <a:bodyPr>
            <a:spAutoFit/>
          </a:bodyPr>
          <a:lstStyle/>
          <a:p>
            <a:pPr>
              <a:spcBef>
                <a:spcPct val="50000"/>
              </a:spcBef>
            </a:pPr>
            <a:r>
              <a:rPr lang="en-CA" b="1">
                <a:solidFill>
                  <a:srgbClr val="FF3300"/>
                </a:solidFill>
                <a:latin typeface="Times New Roman" pitchFamily="18" charset="0"/>
              </a:rPr>
              <a:t>4m</a:t>
            </a:r>
          </a:p>
        </p:txBody>
      </p:sp>
      <p:sp>
        <p:nvSpPr>
          <p:cNvPr id="12317" name="Text Box 77"/>
          <p:cNvSpPr txBox="1">
            <a:spLocks noChangeArrowheads="1"/>
          </p:cNvSpPr>
          <p:nvPr/>
        </p:nvSpPr>
        <p:spPr bwMode="auto">
          <a:xfrm>
            <a:off x="1042988" y="5102225"/>
            <a:ext cx="4752975" cy="701675"/>
          </a:xfrm>
          <a:prstGeom prst="rect">
            <a:avLst/>
          </a:prstGeom>
          <a:noFill/>
          <a:ln w="9525">
            <a:noFill/>
            <a:miter lim="800000"/>
            <a:headEnd/>
            <a:tailEnd/>
          </a:ln>
        </p:spPr>
        <p:txBody>
          <a:bodyPr>
            <a:spAutoFit/>
          </a:bodyPr>
          <a:lstStyle/>
          <a:p>
            <a:pPr algn="ctr">
              <a:spcBef>
                <a:spcPct val="50000"/>
              </a:spcBef>
            </a:pPr>
            <a:r>
              <a:rPr lang="en-CA" sz="2000" b="1">
                <a:solidFill>
                  <a:srgbClr val="FF3300"/>
                </a:solidFill>
                <a:latin typeface="Times New Roman" pitchFamily="18" charset="0"/>
              </a:rPr>
              <a:t>Good ground motion coherence: measured on KEK site</a:t>
            </a:r>
          </a:p>
        </p:txBody>
      </p:sp>
      <p:sp>
        <p:nvSpPr>
          <p:cNvPr id="12318" name="Text Box 78"/>
          <p:cNvSpPr txBox="1">
            <a:spLocks noChangeArrowheads="1"/>
          </p:cNvSpPr>
          <p:nvPr/>
        </p:nvSpPr>
        <p:spPr bwMode="auto">
          <a:xfrm>
            <a:off x="5292725" y="5084763"/>
            <a:ext cx="3851275" cy="711200"/>
          </a:xfrm>
          <a:prstGeom prst="rect">
            <a:avLst/>
          </a:prstGeom>
          <a:solidFill>
            <a:schemeClr val="bg1"/>
          </a:solidFill>
          <a:ln w="9525">
            <a:solidFill>
              <a:schemeClr val="tx1"/>
            </a:solidFill>
            <a:miter lim="800000"/>
            <a:headEnd/>
            <a:tailEnd/>
          </a:ln>
        </p:spPr>
        <p:txBody>
          <a:bodyPr>
            <a:spAutoFit/>
          </a:bodyPr>
          <a:lstStyle/>
          <a:p>
            <a:r>
              <a:rPr lang="en-CA" sz="2000" b="1" dirty="0">
                <a:latin typeface="Times New Roman" pitchFamily="18" charset="0"/>
                <a:sym typeface="Wingdings" pitchFamily="2" charset="2"/>
              </a:rPr>
              <a:t> </a:t>
            </a:r>
            <a:r>
              <a:rPr lang="en-CA" sz="2000" b="1" dirty="0">
                <a:latin typeface="Times New Roman" pitchFamily="18" charset="0"/>
              </a:rPr>
              <a:t>Separate stiff supports rigidly fixed to the floor</a:t>
            </a:r>
          </a:p>
        </p:txBody>
      </p:sp>
      <p:sp>
        <p:nvSpPr>
          <p:cNvPr id="12320" name="AutoShape 80"/>
          <p:cNvSpPr>
            <a:spLocks noChangeArrowheads="1"/>
          </p:cNvSpPr>
          <p:nvPr/>
        </p:nvSpPr>
        <p:spPr bwMode="auto">
          <a:xfrm>
            <a:off x="250825" y="1125538"/>
            <a:ext cx="504825" cy="287337"/>
          </a:xfrm>
          <a:prstGeom prst="notchedRightArrow">
            <a:avLst>
              <a:gd name="adj1" fmla="val 50000"/>
              <a:gd name="adj2" fmla="val 43923"/>
            </a:avLst>
          </a:prstGeom>
          <a:solidFill>
            <a:srgbClr val="FF0000"/>
          </a:solidFill>
          <a:ln w="9525">
            <a:solidFill>
              <a:schemeClr val="tx1"/>
            </a:solidFill>
            <a:miter lim="800000"/>
            <a:headEnd/>
            <a:tailEnd/>
          </a:ln>
        </p:spPr>
        <p:txBody>
          <a:bodyPr wrap="none" anchor="ctr"/>
          <a:lstStyle/>
          <a:p>
            <a:endParaRPr lang="en-US"/>
          </a:p>
        </p:txBody>
      </p:sp>
      <p:sp>
        <p:nvSpPr>
          <p:cNvPr id="12321" name="Text Box 81"/>
          <p:cNvSpPr txBox="1">
            <a:spLocks noChangeArrowheads="1"/>
          </p:cNvSpPr>
          <p:nvPr/>
        </p:nvSpPr>
        <p:spPr bwMode="auto">
          <a:xfrm>
            <a:off x="0" y="5877173"/>
            <a:ext cx="8929047" cy="461665"/>
          </a:xfrm>
          <a:prstGeom prst="rect">
            <a:avLst/>
          </a:prstGeom>
          <a:solidFill>
            <a:srgbClr val="CCECFF"/>
          </a:solidFill>
          <a:ln w="9525">
            <a:noFill/>
            <a:miter lim="800000"/>
            <a:headEnd/>
            <a:tailEnd/>
          </a:ln>
        </p:spPr>
        <p:txBody>
          <a:bodyPr wrap="none">
            <a:spAutoFit/>
          </a:bodyPr>
          <a:lstStyle/>
          <a:p>
            <a:r>
              <a:rPr lang="en-CA" sz="2400" dirty="0" smtClean="0">
                <a:solidFill>
                  <a:srgbClr val="FF0000"/>
                </a:solidFill>
              </a:rPr>
              <a:t>For FD support: Consider a </a:t>
            </a:r>
            <a:r>
              <a:rPr lang="en-CA" sz="2400" dirty="0">
                <a:solidFill>
                  <a:srgbClr val="FF0000"/>
                </a:solidFill>
              </a:rPr>
              <a:t>honeycomb block </a:t>
            </a:r>
            <a:r>
              <a:rPr lang="en-CA" sz="2400" dirty="0" smtClean="0">
                <a:solidFill>
                  <a:srgbClr val="FF0000"/>
                </a:solidFill>
              </a:rPr>
              <a:t>without </a:t>
            </a:r>
            <a:r>
              <a:rPr lang="en-CA" sz="2400" dirty="0">
                <a:solidFill>
                  <a:srgbClr val="FF0000"/>
                </a:solidFill>
              </a:rPr>
              <a:t>active feet</a:t>
            </a:r>
          </a:p>
        </p:txBody>
      </p:sp>
      <p:sp>
        <p:nvSpPr>
          <p:cNvPr id="12322" name="Text Box 82"/>
          <p:cNvSpPr txBox="1">
            <a:spLocks noChangeArrowheads="1"/>
          </p:cNvSpPr>
          <p:nvPr/>
        </p:nvSpPr>
        <p:spPr bwMode="auto">
          <a:xfrm>
            <a:off x="6516688" y="2886075"/>
            <a:ext cx="2432050" cy="1477328"/>
          </a:xfrm>
          <a:prstGeom prst="rect">
            <a:avLst/>
          </a:prstGeom>
          <a:noFill/>
          <a:ln w="9525">
            <a:noFill/>
            <a:miter lim="800000"/>
            <a:headEnd/>
            <a:tailEnd/>
          </a:ln>
        </p:spPr>
        <p:txBody>
          <a:bodyPr>
            <a:spAutoFit/>
          </a:bodyPr>
          <a:lstStyle/>
          <a:p>
            <a:r>
              <a:rPr lang="en-CA" dirty="0"/>
              <a:t>If Shintake Monitor and FD </a:t>
            </a:r>
            <a:r>
              <a:rPr lang="en-CA" dirty="0" smtClean="0"/>
              <a:t>put on </a:t>
            </a:r>
            <a:r>
              <a:rPr lang="en-CA" dirty="0"/>
              <a:t>separate active supports, coherence is lost</a:t>
            </a:r>
          </a:p>
        </p:txBody>
      </p:sp>
      <p:sp>
        <p:nvSpPr>
          <p:cNvPr id="83" name="Slide Number Placeholder 82"/>
          <p:cNvSpPr>
            <a:spLocks noGrp="1"/>
          </p:cNvSpPr>
          <p:nvPr>
            <p:ph type="sldNum" sz="quarter" idx="11"/>
          </p:nvPr>
        </p:nvSpPr>
        <p:spPr/>
        <p:txBody>
          <a:bodyPr/>
          <a:lstStyle/>
          <a:p>
            <a:fld id="{5BD36294-2849-48A8-8531-5354CF3095D2}" type="slidenum">
              <a:rPr lang="en-US" smtClean="0"/>
              <a:pPr/>
              <a:t>33</a:t>
            </a:fld>
            <a:endParaRPr lang="en-US" dirty="0"/>
          </a:p>
        </p:txBody>
      </p:sp>
      <p:sp>
        <p:nvSpPr>
          <p:cNvPr id="85" name="Title 84"/>
          <p:cNvSpPr>
            <a:spLocks noGrp="1"/>
          </p:cNvSpPr>
          <p:nvPr>
            <p:ph type="title"/>
          </p:nvPr>
        </p:nvSpPr>
        <p:spPr/>
        <p:txBody>
          <a:bodyPr/>
          <a:lstStyle/>
          <a:p>
            <a:r>
              <a:rPr lang="en-US" dirty="0" smtClean="0"/>
              <a:t>Beam physicists have specified how much relative motion there can be between the final doublets &amp; BSM</a:t>
            </a:r>
            <a:endParaRPr lang="en-US" dirty="0"/>
          </a:p>
        </p:txBody>
      </p:sp>
      <p:sp>
        <p:nvSpPr>
          <p:cNvPr id="86" name="TextBox 85"/>
          <p:cNvSpPr txBox="1"/>
          <p:nvPr/>
        </p:nvSpPr>
        <p:spPr>
          <a:xfrm>
            <a:off x="0" y="4494178"/>
            <a:ext cx="1556426" cy="1200329"/>
          </a:xfrm>
          <a:prstGeom prst="rect">
            <a:avLst/>
          </a:prstGeom>
          <a:noFill/>
          <a:ln>
            <a:solidFill>
              <a:schemeClr val="accent1"/>
            </a:solidFill>
          </a:ln>
        </p:spPr>
        <p:txBody>
          <a:bodyPr wrap="square" rtlCol="0">
            <a:spAutoFit/>
          </a:bodyPr>
          <a:lstStyle/>
          <a:p>
            <a:r>
              <a:rPr lang="en-US" dirty="0" smtClean="0"/>
              <a:t>B. Bolzon &amp; </a:t>
            </a:r>
            <a:r>
              <a:rPr lang="en-US" dirty="0" err="1" smtClean="0"/>
              <a:t>A,Jeremie</a:t>
            </a:r>
            <a:r>
              <a:rPr lang="en-US" dirty="0" smtClean="0"/>
              <a:t>, Annecy, project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0" y="871192"/>
            <a:ext cx="9144000" cy="0"/>
          </a:xfrm>
          <a:prstGeom prst="line">
            <a:avLst/>
          </a:prstGeom>
          <a:noFill/>
          <a:ln w="57150" cmpd="thickThin">
            <a:solidFill>
              <a:schemeClr val="tx1"/>
            </a:solidFill>
            <a:round/>
            <a:headEnd/>
            <a:tailEnd/>
          </a:ln>
        </p:spPr>
        <p:txBody>
          <a:bodyPr/>
          <a:lstStyle/>
          <a:p>
            <a:endParaRPr lang="en-US" dirty="0"/>
          </a:p>
        </p:txBody>
      </p:sp>
      <p:sp>
        <p:nvSpPr>
          <p:cNvPr id="16387" name="ZoneTexte 4"/>
          <p:cNvSpPr txBox="1">
            <a:spLocks noChangeArrowheads="1"/>
          </p:cNvSpPr>
          <p:nvPr/>
        </p:nvSpPr>
        <p:spPr bwMode="auto">
          <a:xfrm>
            <a:off x="503584" y="71439"/>
            <a:ext cx="8189842" cy="830997"/>
          </a:xfrm>
          <a:prstGeom prst="rect">
            <a:avLst/>
          </a:prstGeom>
          <a:noFill/>
          <a:ln w="9525">
            <a:noFill/>
            <a:miter lim="800000"/>
            <a:headEnd/>
            <a:tailEnd/>
          </a:ln>
        </p:spPr>
        <p:txBody>
          <a:bodyPr wrap="square">
            <a:spAutoFit/>
          </a:bodyPr>
          <a:lstStyle/>
          <a:p>
            <a:pPr algn="ctr"/>
            <a:r>
              <a:rPr lang="fr-FR" sz="2400" b="1" dirty="0" smtClean="0">
                <a:latin typeface="Calibri" pitchFamily="34" charset="0"/>
              </a:rPr>
              <a:t>Introduction to issue of stability of the final </a:t>
            </a:r>
            <a:r>
              <a:rPr lang="fr-FR" sz="2400" b="1" dirty="0" err="1" smtClean="0">
                <a:latin typeface="Calibri" pitchFamily="34" charset="0"/>
              </a:rPr>
              <a:t>magnets</a:t>
            </a:r>
            <a:r>
              <a:rPr lang="fr-FR" sz="2400" b="1" dirty="0" smtClean="0">
                <a:latin typeface="Calibri" pitchFamily="34" charset="0"/>
              </a:rPr>
              <a:t> </a:t>
            </a:r>
            <a:r>
              <a:rPr lang="fr-FR" sz="2400" b="1" dirty="0" err="1" smtClean="0">
                <a:latin typeface="Calibri" pitchFamily="34" charset="0"/>
              </a:rPr>
              <a:t>before</a:t>
            </a:r>
            <a:r>
              <a:rPr lang="fr-FR" sz="2400" b="1" dirty="0" smtClean="0">
                <a:latin typeface="Calibri" pitchFamily="34" charset="0"/>
              </a:rPr>
              <a:t> the interaction point</a:t>
            </a:r>
            <a:endParaRPr lang="fr-FR" sz="2400" b="1" dirty="0">
              <a:latin typeface="Calibri" pitchFamily="34" charset="0"/>
            </a:endParaRPr>
          </a:p>
        </p:txBody>
      </p:sp>
      <p:sp>
        <p:nvSpPr>
          <p:cNvPr id="16388" name="ZoneTexte 6"/>
          <p:cNvSpPr txBox="1">
            <a:spLocks noChangeArrowheads="1"/>
          </p:cNvSpPr>
          <p:nvPr/>
        </p:nvSpPr>
        <p:spPr bwMode="auto">
          <a:xfrm>
            <a:off x="71438" y="928688"/>
            <a:ext cx="9072562" cy="1570037"/>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To have only 2% error on the beam size measurements at the IP, tolerance of vertical relative motion above 0.1Hz between:</a:t>
            </a:r>
          </a:p>
          <a:p>
            <a:pPr lvl="1">
              <a:buFont typeface="Wingdings" pitchFamily="2" charset="2"/>
              <a:buChar char="Ø"/>
            </a:pPr>
            <a:r>
              <a:rPr lang="fr-FR" sz="2400" dirty="0">
                <a:latin typeface="Times New Roman" pitchFamily="18" charset="0"/>
                <a:cs typeface="Times New Roman" pitchFamily="18" charset="0"/>
              </a:rPr>
              <a:t>  Shintake Monitor and QF1: 20nm</a:t>
            </a:r>
          </a:p>
          <a:p>
            <a:pPr lvl="1">
              <a:buFont typeface="Wingdings" pitchFamily="2" charset="2"/>
              <a:buChar char="Ø"/>
            </a:pPr>
            <a:r>
              <a:rPr lang="fr-FR" sz="2400" dirty="0">
                <a:latin typeface="Times New Roman" pitchFamily="18" charset="0"/>
                <a:cs typeface="Times New Roman" pitchFamily="18" charset="0"/>
              </a:rPr>
              <a:t>  Shintake Monitor and QD0: 7nm        </a:t>
            </a:r>
          </a:p>
        </p:txBody>
      </p:sp>
      <p:sp>
        <p:nvSpPr>
          <p:cNvPr id="16389" name="ZoneTexte 9"/>
          <p:cNvSpPr txBox="1">
            <a:spLocks noChangeArrowheads="1"/>
          </p:cNvSpPr>
          <p:nvPr/>
        </p:nvSpPr>
        <p:spPr bwMode="auto">
          <a:xfrm>
            <a:off x="71438" y="3800061"/>
            <a:ext cx="9072562" cy="461963"/>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Tolerances are less strict if QD0 and QF1 move in the same way</a:t>
            </a:r>
          </a:p>
        </p:txBody>
      </p:sp>
      <p:sp>
        <p:nvSpPr>
          <p:cNvPr id="16390" name="ZoneTexte 11"/>
          <p:cNvSpPr txBox="1">
            <a:spLocks noChangeArrowheads="1"/>
          </p:cNvSpPr>
          <p:nvPr/>
        </p:nvSpPr>
        <p:spPr bwMode="auto">
          <a:xfrm>
            <a:off x="0" y="2813050"/>
            <a:ext cx="9072563" cy="830263"/>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Tolerances are about 0.5µm in direction perpendicular to the beam and 10µm in direction parallel to the beam</a:t>
            </a:r>
          </a:p>
        </p:txBody>
      </p:sp>
      <p:sp>
        <p:nvSpPr>
          <p:cNvPr id="16391" name="ZoneTexte 13"/>
          <p:cNvSpPr txBox="1">
            <a:spLocks noChangeArrowheads="1"/>
          </p:cNvSpPr>
          <p:nvPr/>
        </p:nvSpPr>
        <p:spPr bwMode="auto">
          <a:xfrm>
            <a:off x="0" y="4405313"/>
            <a:ext cx="9144000" cy="1569660"/>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2 sources of excitation which can make final doublets vibrate:</a:t>
            </a:r>
          </a:p>
          <a:p>
            <a:pPr lvl="1">
              <a:buFont typeface="Wingdings" pitchFamily="2" charset="2"/>
              <a:buChar char="Ø"/>
            </a:pPr>
            <a:r>
              <a:rPr lang="fr-FR" sz="2400" dirty="0">
                <a:latin typeface="Times New Roman" pitchFamily="18" charset="0"/>
                <a:cs typeface="Times New Roman" pitchFamily="18" charset="0"/>
              </a:rPr>
              <a:t>  Ground motion: amplitude depends on time (coherence does not)</a:t>
            </a:r>
          </a:p>
          <a:p>
            <a:pPr lvl="1">
              <a:buFont typeface="Wingdings" pitchFamily="2" charset="2"/>
              <a:buChar char="Ø"/>
            </a:pPr>
            <a:r>
              <a:rPr lang="fr-FR" sz="2400" dirty="0">
                <a:latin typeface="Times New Roman" pitchFamily="18" charset="0"/>
                <a:cs typeface="Times New Roman" pitchFamily="18" charset="0"/>
              </a:rPr>
              <a:t>  Cooling water: </a:t>
            </a:r>
            <a:r>
              <a:rPr lang="fr-FR" sz="2400" dirty="0" err="1" smtClean="0">
                <a:latin typeface="Times New Roman" pitchFamily="18" charset="0"/>
                <a:cs typeface="Times New Roman" pitchFamily="18" charset="0"/>
              </a:rPr>
              <a:t>low</a:t>
            </a:r>
            <a:r>
              <a:rPr lang="fr-FR" sz="2400" dirty="0" smtClean="0">
                <a:latin typeface="Times New Roman" pitchFamily="18" charset="0"/>
                <a:cs typeface="Times New Roman" pitchFamily="18" charset="0"/>
              </a:rPr>
              <a:t> flow </a:t>
            </a:r>
            <a:r>
              <a:rPr lang="fr-FR" sz="2400" dirty="0" err="1" smtClean="0">
                <a:latin typeface="Times New Roman" pitchFamily="18" charset="0"/>
                <a:cs typeface="Times New Roman" pitchFamily="18" charset="0"/>
              </a:rPr>
              <a:t>velocity</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had</a:t>
            </a:r>
            <a:r>
              <a:rPr lang="fr-FR" sz="2400" dirty="0" smtClean="0">
                <a:latin typeface="Times New Roman" pitchFamily="18" charset="0"/>
                <a:cs typeface="Times New Roman" pitchFamily="18" charset="0"/>
              </a:rPr>
              <a:t> been </a:t>
            </a:r>
            <a:r>
              <a:rPr lang="fr-FR" sz="2400" dirty="0" err="1" smtClean="0">
                <a:latin typeface="Times New Roman" pitchFamily="18" charset="0"/>
                <a:cs typeface="Times New Roman" pitchFamily="18" charset="0"/>
              </a:rPr>
              <a:t>designed</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into</a:t>
            </a:r>
            <a:r>
              <a:rPr lang="fr-FR" sz="2400" dirty="0" smtClean="0">
                <a:latin typeface="Times New Roman" pitchFamily="18" charset="0"/>
                <a:cs typeface="Times New Roman" pitchFamily="18" charset="0"/>
              </a:rPr>
              <a:t> the ATF2 </a:t>
            </a:r>
            <a:r>
              <a:rPr lang="fr-FR" sz="2400" dirty="0">
                <a:latin typeface="Times New Roman" pitchFamily="18" charset="0"/>
                <a:cs typeface="Times New Roman" pitchFamily="18" charset="0"/>
              </a:rPr>
              <a:t>final doublets</a:t>
            </a:r>
          </a:p>
        </p:txBody>
      </p:sp>
      <p:sp>
        <p:nvSpPr>
          <p:cNvPr id="11" name="Footer Placeholder 10"/>
          <p:cNvSpPr>
            <a:spLocks noGrp="1"/>
          </p:cNvSpPr>
          <p:nvPr>
            <p:ph type="ftr" sz="quarter" idx="11"/>
          </p:nvPr>
        </p:nvSpPr>
        <p:spPr/>
        <p:txBody>
          <a:bodyPr/>
          <a:lstStyle/>
          <a:p>
            <a:pPr>
              <a:defRPr/>
            </a:pPr>
            <a:r>
              <a:rPr lang="en-US" dirty="0" smtClean="0"/>
              <a:t>Spencer ATF2 Magnets, 1st XBEAM-XRING Workshop</a:t>
            </a:r>
            <a:endParaRPr lang="en-US" dirty="0"/>
          </a:p>
        </p:txBody>
      </p:sp>
      <p:sp>
        <p:nvSpPr>
          <p:cNvPr id="9" name="Slide Number Placeholder 8"/>
          <p:cNvSpPr>
            <a:spLocks noGrp="1"/>
          </p:cNvSpPr>
          <p:nvPr>
            <p:ph type="sldNum" sz="quarter" idx="12"/>
          </p:nvPr>
        </p:nvSpPr>
        <p:spPr/>
        <p:txBody>
          <a:bodyPr/>
          <a:lstStyle/>
          <a:p>
            <a:pPr>
              <a:defRPr/>
            </a:pPr>
            <a:fld id="{E9F7B604-659B-4E36-BA5C-BCA90ACD9CCC}"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CA" dirty="0" smtClean="0"/>
              <a:t>Final Doublet on chosen common support  in mid-November 2008</a:t>
            </a:r>
          </a:p>
        </p:txBody>
      </p:sp>
      <p:sp>
        <p:nvSpPr>
          <p:cNvPr id="4" name="Slide Number Placeholder 3"/>
          <p:cNvSpPr>
            <a:spLocks noGrp="1"/>
          </p:cNvSpPr>
          <p:nvPr>
            <p:ph type="sldNum" sz="quarter" idx="10"/>
          </p:nvPr>
        </p:nvSpPr>
        <p:spPr/>
        <p:txBody>
          <a:bodyPr/>
          <a:lstStyle/>
          <a:p>
            <a:fld id="{5BD36294-2849-48A8-8531-5354CF3095D2}" type="slidenum">
              <a:rPr lang="en-US" smtClean="0"/>
              <a:pPr/>
              <a:t>35</a:t>
            </a:fld>
            <a:endParaRPr lang="en-US" dirty="0"/>
          </a:p>
        </p:txBody>
      </p:sp>
      <p:sp>
        <p:nvSpPr>
          <p:cNvPr id="6" name="Footer Placeholder 5"/>
          <p:cNvSpPr>
            <a:spLocks noGrp="1"/>
          </p:cNvSpPr>
          <p:nvPr>
            <p:ph type="ftr" sz="quarter" idx="3"/>
          </p:nvPr>
        </p:nvSpPr>
        <p:spPr/>
        <p:txBody>
          <a:bodyPr/>
          <a:lstStyle/>
          <a:p>
            <a:pPr>
              <a:defRPr/>
            </a:pPr>
            <a:r>
              <a:rPr lang="en-US" smtClean="0"/>
              <a:t>Spencer ATF2 Magnets, 1st XBEAM-XRING Workshop</a:t>
            </a:r>
            <a:endParaRPr lang="en-US" dirty="0"/>
          </a:p>
        </p:txBody>
      </p:sp>
      <p:pic>
        <p:nvPicPr>
          <p:cNvPr id="14339" name="Picture 3" descr="P1000302"/>
          <p:cNvPicPr>
            <a:picLocks noChangeAspect="1" noChangeArrowheads="1"/>
          </p:cNvPicPr>
          <p:nvPr/>
        </p:nvPicPr>
        <p:blipFill>
          <a:blip r:embed="rId2" cstate="screen"/>
          <a:srcRect/>
          <a:stretch>
            <a:fillRect/>
          </a:stretch>
        </p:blipFill>
        <p:spPr bwMode="auto">
          <a:xfrm>
            <a:off x="2016632" y="933282"/>
            <a:ext cx="6840537" cy="5130800"/>
          </a:xfrm>
          <a:prstGeom prst="rect">
            <a:avLst/>
          </a:prstGeom>
          <a:noFill/>
          <a:ln w="9525">
            <a:noFill/>
            <a:miter lim="800000"/>
            <a:headEnd/>
            <a:tailEnd/>
          </a:ln>
        </p:spPr>
      </p:pic>
      <p:sp>
        <p:nvSpPr>
          <p:cNvPr id="7" name="TextBox 6"/>
          <p:cNvSpPr txBox="1"/>
          <p:nvPr/>
        </p:nvSpPr>
        <p:spPr>
          <a:xfrm>
            <a:off x="0" y="1108953"/>
            <a:ext cx="1887166" cy="5558445"/>
          </a:xfrm>
          <a:prstGeom prst="rect">
            <a:avLst/>
          </a:prstGeom>
          <a:noFill/>
        </p:spPr>
        <p:txBody>
          <a:bodyPr wrap="square" rtlCol="0">
            <a:spAutoFit/>
          </a:bodyPr>
          <a:lstStyle/>
          <a:p>
            <a:r>
              <a:rPr lang="en-CA" sz="1600" dirty="0" smtClean="0"/>
              <a:t>Must minimize effects of ground motion</a:t>
            </a:r>
            <a:endParaRPr lang="en-US" sz="1600" dirty="0" smtClean="0"/>
          </a:p>
          <a:p>
            <a:r>
              <a:rPr lang="en-CA" sz="1600" dirty="0" smtClean="0"/>
              <a:t>Must not amplify vibrations in this frequency range : 0.1Hz-100Hz</a:t>
            </a:r>
            <a:endParaRPr lang="en-US" sz="1600" dirty="0" smtClean="0"/>
          </a:p>
          <a:p>
            <a:r>
              <a:rPr lang="en-CA" sz="1600" dirty="0" smtClean="0"/>
              <a:t>Support that can evolve as FF design evolves </a:t>
            </a:r>
            <a:endParaRPr lang="en-US" sz="1600" dirty="0" smtClean="0"/>
          </a:p>
          <a:p>
            <a:r>
              <a:rPr lang="en-CA" sz="1600" dirty="0" smtClean="0"/>
              <a:t>Control relative motion between FD magnets &amp; IP (=BSM)</a:t>
            </a:r>
            <a:endParaRPr lang="en-US" sz="1600" dirty="0" smtClean="0"/>
          </a:p>
          <a:p>
            <a:r>
              <a:rPr lang="en-CA" sz="1600" dirty="0" smtClean="0"/>
              <a:t>6-7nm  vertical jitter tolerance</a:t>
            </a:r>
            <a:endParaRPr lang="en-US" sz="1600" dirty="0" smtClean="0"/>
          </a:p>
          <a:p>
            <a:r>
              <a:rPr lang="en-CA" sz="1600" dirty="0" smtClean="0"/>
              <a:t>1.2m beam height: 3 extra legs under each magnet put them at beam height </a:t>
            </a:r>
            <a:endParaRPr lang="en-US" sz="1600" dirty="0" smtClean="0"/>
          </a:p>
          <a:p>
            <a:pPr marL="1208088" indent="-1208088" defTabSz="3230563">
              <a:spcBef>
                <a:spcPct val="20000"/>
              </a:spcBef>
              <a:buSzPct val="100000"/>
            </a:pPr>
            <a:endParaRPr lang="en-US" sz="1600" dirty="0"/>
          </a:p>
        </p:txBody>
      </p:sp>
      <p:sp>
        <p:nvSpPr>
          <p:cNvPr id="9" name="TextBox 8"/>
          <p:cNvSpPr txBox="1"/>
          <p:nvPr/>
        </p:nvSpPr>
        <p:spPr>
          <a:xfrm>
            <a:off x="7996136" y="544749"/>
            <a:ext cx="875490" cy="369332"/>
          </a:xfrm>
          <a:prstGeom prst="rect">
            <a:avLst/>
          </a:prstGeom>
          <a:noFill/>
        </p:spPr>
        <p:txBody>
          <a:bodyPr wrap="square" rtlCol="0">
            <a:spAutoFit/>
          </a:bodyPr>
          <a:lstStyle/>
          <a:p>
            <a:r>
              <a:rPr lang="en-US" dirty="0" smtClean="0"/>
              <a:t>BSM</a:t>
            </a:r>
            <a:endParaRPr lang="en-US" dirty="0"/>
          </a:p>
        </p:txBody>
      </p:sp>
      <p:cxnSp>
        <p:nvCxnSpPr>
          <p:cNvPr id="11" name="Straight Arrow Connector 10"/>
          <p:cNvCxnSpPr/>
          <p:nvPr/>
        </p:nvCxnSpPr>
        <p:spPr>
          <a:xfrm>
            <a:off x="8268511" y="856034"/>
            <a:ext cx="19455" cy="622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94570" y="4455268"/>
            <a:ext cx="778213" cy="233464"/>
          </a:xfrm>
          <a:prstGeom prst="straightConnector1">
            <a:avLst/>
          </a:prstGeom>
          <a:ln w="5715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57991" y="5661498"/>
            <a:ext cx="4786009" cy="923330"/>
          </a:xfrm>
          <a:prstGeom prst="rect">
            <a:avLst/>
          </a:prstGeom>
          <a:solidFill>
            <a:srgbClr val="FEEFC6"/>
          </a:solidFill>
          <a:ln>
            <a:solidFill>
              <a:srgbClr val="FFFBEF"/>
            </a:solidFill>
          </a:ln>
        </p:spPr>
        <p:txBody>
          <a:bodyPr wrap="square" rtlCol="0">
            <a:spAutoFit/>
          </a:bodyPr>
          <a:lstStyle/>
          <a:p>
            <a:r>
              <a:rPr lang="en-US" dirty="0" smtClean="0"/>
              <a:t>Vibration damping table attached to floor with steel plates, a thin layer of natural beeswax is spread between the table and the plates </a:t>
            </a:r>
            <a:endParaRPr lang="en-US" dirty="0"/>
          </a:p>
        </p:txBody>
      </p:sp>
      <p:cxnSp>
        <p:nvCxnSpPr>
          <p:cNvPr id="16" name="Straight Arrow Connector 15"/>
          <p:cNvCxnSpPr/>
          <p:nvPr/>
        </p:nvCxnSpPr>
        <p:spPr>
          <a:xfrm flipH="1" flipV="1">
            <a:off x="6011694" y="4883285"/>
            <a:ext cx="175097" cy="8560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3"/>
          <p:cNvGraphicFramePr>
            <a:graphicFrameLocks noGrp="1"/>
          </p:cNvGraphicFramePr>
          <p:nvPr/>
        </p:nvGraphicFramePr>
        <p:xfrm>
          <a:off x="357188" y="1384300"/>
          <a:ext cx="8329612" cy="2887028"/>
        </p:xfrm>
        <a:graphic>
          <a:graphicData uri="http://schemas.openxmlformats.org/drawingml/2006/table">
            <a:tbl>
              <a:tblPr/>
              <a:tblGrid>
                <a:gridCol w="1800225"/>
                <a:gridCol w="2457450"/>
                <a:gridCol w="2000250"/>
                <a:gridCol w="2071687"/>
              </a:tblGrid>
              <a:tr h="757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Arial" charset="0"/>
                          <a:ea typeface="ＭＳ Ｐゴシック" charset="-128"/>
                        </a:rPr>
                        <a:t>Tolerance</a:t>
                      </a:r>
                      <a:endParaRPr kumimoji="1" lang="ja-JP" altLang="en-US" sz="20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Arial" charset="0"/>
                          <a:ea typeface="ＭＳ Ｐゴシック" charset="-128"/>
                        </a:rPr>
                        <a:t>Measurement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Arial" charset="0"/>
                          <a:ea typeface="ＭＳ Ｐゴシック" charset="-128"/>
                        </a:rPr>
                        <a:t>(between QD0)</a:t>
                      </a:r>
                      <a:endParaRPr kumimoji="1" lang="ja-JP" altLang="en-US" sz="20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Arial" charset="0"/>
                          <a:ea typeface="ＭＳ Ｐゴシック" charset="-128"/>
                        </a:rPr>
                        <a:t>Measurement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Arial" charset="0"/>
                          <a:ea typeface="ＭＳ Ｐゴシック" charset="-128"/>
                        </a:rPr>
                        <a:t>(between QF1)</a:t>
                      </a:r>
                      <a:endParaRPr kumimoji="1" lang="ja-JP" altLang="en-US" sz="20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Arial" charset="0"/>
                          <a:ea typeface="ＭＳ Ｐゴシック" charset="-128"/>
                        </a:rPr>
                        <a:t>Vertical</a:t>
                      </a:r>
                      <a:endParaRPr kumimoji="1" lang="ja-JP" altLang="en-US" sz="20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Arial" charset="0"/>
                          <a:ea typeface="ＭＳ Ｐゴシック" charset="-128"/>
                        </a:rPr>
                        <a:t>7 nm (for QD0)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Arial" charset="0"/>
                          <a:ea typeface="ＭＳ Ｐゴシック" charset="-128"/>
                        </a:rPr>
                        <a:t>20 nm (for QF1)</a:t>
                      </a:r>
                      <a:endParaRPr kumimoji="1" lang="ja-JP" altLang="en-US" sz="20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4.8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6.3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Arial" charset="0"/>
                          <a:ea typeface="ＭＳ Ｐゴシック" charset="-128"/>
                        </a:rPr>
                        <a:t>Perpendicular to the beam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 500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30.7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30.6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Arial" charset="0"/>
                          <a:ea typeface="ＭＳ Ｐゴシック" charset="-128"/>
                        </a:rPr>
                        <a:t>Parallel to the beam</a:t>
                      </a:r>
                      <a:endParaRPr kumimoji="1" lang="ja-JP" altLang="en-US" sz="20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 10,000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36.5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Arial" charset="0"/>
                          <a:ea typeface="ＭＳ Ｐゴシック" charset="-128"/>
                        </a:rPr>
                        <a:t>27.1 nm</a:t>
                      </a:r>
                      <a:endParaRPr kumimoji="1" lang="ja-JP" alt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2557" name="ZoneTexte 4"/>
          <p:cNvSpPr txBox="1">
            <a:spLocks noChangeArrowheads="1"/>
          </p:cNvSpPr>
          <p:nvPr/>
        </p:nvSpPr>
        <p:spPr bwMode="auto">
          <a:xfrm>
            <a:off x="71438" y="214313"/>
            <a:ext cx="9072562" cy="461962"/>
          </a:xfrm>
          <a:prstGeom prst="rect">
            <a:avLst/>
          </a:prstGeom>
          <a:noFill/>
          <a:ln w="9525">
            <a:noFill/>
            <a:miter lim="800000"/>
            <a:headEnd/>
            <a:tailEnd/>
          </a:ln>
        </p:spPr>
        <p:txBody>
          <a:bodyPr>
            <a:spAutoFit/>
          </a:bodyPr>
          <a:lstStyle/>
          <a:p>
            <a:pPr>
              <a:buFont typeface="Wingdings" pitchFamily="2" charset="2"/>
              <a:buChar char="ü"/>
            </a:pPr>
            <a:r>
              <a:rPr lang="fr-FR">
                <a:latin typeface="Calibri" pitchFamily="34" charset="0"/>
              </a:rPr>
              <a:t>  </a:t>
            </a:r>
            <a:r>
              <a:rPr lang="fr-FR" sz="2400">
                <a:latin typeface="Calibri" pitchFamily="34" charset="0"/>
              </a:rPr>
              <a:t>Flowing water:  no impact on [QD0; QF1] relative motion to the floor</a:t>
            </a:r>
          </a:p>
        </p:txBody>
      </p:sp>
      <p:sp>
        <p:nvSpPr>
          <p:cNvPr id="22558" name="ZoneTexte 7"/>
          <p:cNvSpPr txBox="1">
            <a:spLocks noChangeArrowheads="1"/>
          </p:cNvSpPr>
          <p:nvPr/>
        </p:nvSpPr>
        <p:spPr bwMode="auto">
          <a:xfrm>
            <a:off x="142875" y="4456113"/>
            <a:ext cx="9072563" cy="460375"/>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Calibri" pitchFamily="34" charset="0"/>
              </a:rPr>
              <a:t> In horizontal directions, vibrations are </a:t>
            </a:r>
            <a:r>
              <a:rPr lang="fr-FR" sz="2400" dirty="0" err="1">
                <a:latin typeface="Calibri" pitchFamily="34" charset="0"/>
              </a:rPr>
              <a:t>well</a:t>
            </a:r>
            <a:r>
              <a:rPr lang="fr-FR" sz="2400" dirty="0">
                <a:latin typeface="Calibri" pitchFamily="34" charset="0"/>
              </a:rPr>
              <a:t> </a:t>
            </a:r>
            <a:r>
              <a:rPr lang="fr-FR" sz="2400" dirty="0" err="1">
                <a:latin typeface="Calibri" pitchFamily="34" charset="0"/>
              </a:rPr>
              <a:t>below</a:t>
            </a:r>
            <a:r>
              <a:rPr lang="fr-FR" sz="2400" dirty="0">
                <a:latin typeface="Calibri" pitchFamily="34" charset="0"/>
              </a:rPr>
              <a:t> tolerances</a:t>
            </a:r>
          </a:p>
        </p:txBody>
      </p:sp>
      <p:sp>
        <p:nvSpPr>
          <p:cNvPr id="22559" name="ZoneTexte 8"/>
          <p:cNvSpPr txBox="1">
            <a:spLocks noChangeArrowheads="1"/>
          </p:cNvSpPr>
          <p:nvPr/>
        </p:nvSpPr>
        <p:spPr bwMode="auto">
          <a:xfrm>
            <a:off x="142875" y="5027613"/>
            <a:ext cx="9072563" cy="830262"/>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Calibri" pitchFamily="34" charset="0"/>
              </a:rPr>
              <a:t> In vertical direction, tolerances are stricter but vibrations are still within tolerances  </a:t>
            </a:r>
          </a:p>
        </p:txBody>
      </p:sp>
      <p:sp>
        <p:nvSpPr>
          <p:cNvPr id="22561" name="ZoneTexte 10"/>
          <p:cNvSpPr txBox="1">
            <a:spLocks noChangeArrowheads="1"/>
          </p:cNvSpPr>
          <p:nvPr/>
        </p:nvSpPr>
        <p:spPr bwMode="auto">
          <a:xfrm>
            <a:off x="71438" y="857250"/>
            <a:ext cx="9715500" cy="738188"/>
          </a:xfrm>
          <a:prstGeom prst="rect">
            <a:avLst/>
          </a:prstGeom>
          <a:noFill/>
          <a:ln w="9525">
            <a:noFill/>
            <a:miter lim="800000"/>
            <a:headEnd/>
            <a:tailEnd/>
          </a:ln>
        </p:spPr>
        <p:txBody>
          <a:bodyPr>
            <a:spAutoFit/>
          </a:bodyPr>
          <a:lstStyle/>
          <a:p>
            <a:pPr>
              <a:buFont typeface="Wingdings" pitchFamily="2" charset="2"/>
              <a:buChar char="ü"/>
            </a:pPr>
            <a:r>
              <a:rPr lang="fr-FR" sz="2400" dirty="0">
                <a:latin typeface="Calibri" pitchFamily="34" charset="0"/>
              </a:rPr>
              <a:t> With </a:t>
            </a:r>
            <a:r>
              <a:rPr lang="fr-FR" sz="2400" dirty="0" err="1">
                <a:latin typeface="Calibri" pitchFamily="34" charset="0"/>
              </a:rPr>
              <a:t>ground</a:t>
            </a:r>
            <a:r>
              <a:rPr lang="fr-FR" sz="2400" dirty="0">
                <a:latin typeface="Calibri" pitchFamily="34" charset="0"/>
              </a:rPr>
              <a:t> motion, relative motion of Shintake to [QD0; QF1]: </a:t>
            </a:r>
          </a:p>
          <a:p>
            <a:endParaRPr lang="fr-FR" dirty="0">
              <a:latin typeface="Calibri" pitchFamily="34" charset="0"/>
            </a:endParaRPr>
          </a:p>
        </p:txBody>
      </p:sp>
      <p:sp>
        <p:nvSpPr>
          <p:cNvPr id="11" name="Footer Placeholder 10"/>
          <p:cNvSpPr>
            <a:spLocks noGrp="1"/>
          </p:cNvSpPr>
          <p:nvPr>
            <p:ph type="ftr" sz="quarter" idx="11"/>
          </p:nvPr>
        </p:nvSpPr>
        <p:spPr/>
        <p:txBody>
          <a:bodyPr/>
          <a:lstStyle/>
          <a:p>
            <a:pPr>
              <a:defRPr/>
            </a:pPr>
            <a:r>
              <a:rPr lang="en-US" smtClean="0"/>
              <a:t>Spencer ATF2 Magnets, 1st XBEAM-XRING Workshop</a:t>
            </a:r>
            <a:endParaRPr lang="en-US"/>
          </a:p>
        </p:txBody>
      </p:sp>
      <p:sp>
        <p:nvSpPr>
          <p:cNvPr id="9" name="Slide Number Placeholder 8"/>
          <p:cNvSpPr>
            <a:spLocks noGrp="1"/>
          </p:cNvSpPr>
          <p:nvPr>
            <p:ph type="sldNum" sz="quarter" idx="12"/>
          </p:nvPr>
        </p:nvSpPr>
        <p:spPr/>
        <p:txBody>
          <a:bodyPr/>
          <a:lstStyle/>
          <a:p>
            <a:pPr>
              <a:defRPr/>
            </a:pPr>
            <a:fld id="{E9F7B604-659B-4E36-BA5C-BCA90ACD9CC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descr="P1030886.JPG"/>
          <p:cNvPicPr>
            <a:picLocks noChangeAspect="1"/>
          </p:cNvPicPr>
          <p:nvPr/>
        </p:nvPicPr>
        <p:blipFill>
          <a:blip r:embed="rId2"/>
          <a:srcRect/>
          <a:stretch>
            <a:fillRect/>
          </a:stretch>
        </p:blipFill>
        <p:spPr bwMode="auto">
          <a:xfrm>
            <a:off x="5691188" y="4176713"/>
            <a:ext cx="2651125" cy="1987550"/>
          </a:xfrm>
          <a:prstGeom prst="rect">
            <a:avLst/>
          </a:prstGeom>
          <a:noFill/>
          <a:ln w="9525">
            <a:noFill/>
            <a:miter lim="800000"/>
            <a:headEnd/>
            <a:tailEnd/>
          </a:ln>
        </p:spPr>
      </p:pic>
      <p:sp>
        <p:nvSpPr>
          <p:cNvPr id="21507" name="ZoneTexte 3"/>
          <p:cNvSpPr txBox="1">
            <a:spLocks noChangeArrowheads="1"/>
          </p:cNvSpPr>
          <p:nvPr/>
        </p:nvSpPr>
        <p:spPr bwMode="auto">
          <a:xfrm>
            <a:off x="409893" y="3774123"/>
            <a:ext cx="8351837" cy="368300"/>
          </a:xfrm>
          <a:prstGeom prst="rect">
            <a:avLst/>
          </a:prstGeom>
          <a:noFill/>
          <a:ln w="9525">
            <a:noFill/>
            <a:miter lim="800000"/>
            <a:headEnd/>
            <a:tailEnd/>
          </a:ln>
        </p:spPr>
        <p:txBody>
          <a:bodyPr>
            <a:spAutoFit/>
          </a:bodyPr>
          <a:lstStyle/>
          <a:p>
            <a:pPr marL="342900" indent="-342900" eaLnBrk="0" hangingPunct="0">
              <a:spcBef>
                <a:spcPct val="20000"/>
              </a:spcBef>
              <a:buFont typeface="Arial" pitchFamily="34" charset="0"/>
              <a:buChar char="•"/>
            </a:pPr>
            <a:r>
              <a:rPr lang="en-CA" altLang="fr-FR" b="1" i="1" dirty="0" smtClean="0">
                <a:latin typeface="Times New Roman" pitchFamily="18" charset="0"/>
                <a:cs typeface="Times New Roman" pitchFamily="18" charset="0"/>
              </a:rPr>
              <a:t>Also, since 2008 the Shintake </a:t>
            </a:r>
            <a:r>
              <a:rPr lang="en-CA" altLang="fr-FR" b="1" i="1" dirty="0">
                <a:latin typeface="Times New Roman" pitchFamily="18" charset="0"/>
                <a:cs typeface="Times New Roman" pitchFamily="18" charset="0"/>
              </a:rPr>
              <a:t>monitor has more components and is in operation:</a:t>
            </a:r>
          </a:p>
        </p:txBody>
      </p:sp>
      <p:sp>
        <p:nvSpPr>
          <p:cNvPr id="21508" name="ZoneTexte 4"/>
          <p:cNvSpPr txBox="1">
            <a:spLocks noChangeArrowheads="1"/>
          </p:cNvSpPr>
          <p:nvPr/>
        </p:nvSpPr>
        <p:spPr bwMode="auto">
          <a:xfrm>
            <a:off x="684213" y="765175"/>
            <a:ext cx="8351837" cy="369332"/>
          </a:xfrm>
          <a:prstGeom prst="rect">
            <a:avLst/>
          </a:prstGeom>
          <a:noFill/>
          <a:ln w="9525">
            <a:noFill/>
            <a:miter lim="800000"/>
            <a:headEnd/>
            <a:tailEnd/>
          </a:ln>
        </p:spPr>
        <p:txBody>
          <a:bodyPr>
            <a:spAutoFit/>
          </a:bodyPr>
          <a:lstStyle/>
          <a:p>
            <a:pPr marL="342900" indent="-342900" eaLnBrk="0" hangingPunct="0">
              <a:spcBef>
                <a:spcPct val="20000"/>
              </a:spcBef>
              <a:buFont typeface="Arial" pitchFamily="34" charset="0"/>
              <a:buChar char="•"/>
            </a:pPr>
            <a:r>
              <a:rPr lang="en-CA" altLang="fr-FR" b="1" i="1" dirty="0" smtClean="0">
                <a:latin typeface="Times New Roman" pitchFamily="18" charset="0"/>
                <a:cs typeface="Times New Roman" pitchFamily="18" charset="0"/>
              </a:rPr>
              <a:t>So the question to be answered was- did QF1’s vibration behaviour change? </a:t>
            </a:r>
            <a:endParaRPr lang="en-CA" altLang="fr-FR" b="1" i="1" dirty="0">
              <a:latin typeface="Times New Roman" pitchFamily="18" charset="0"/>
              <a:cs typeface="Times New Roman" pitchFamily="18" charset="0"/>
            </a:endParaRPr>
          </a:p>
        </p:txBody>
      </p:sp>
      <p:pic>
        <p:nvPicPr>
          <p:cNvPr id="21509" name="Picture 2" descr="E:\atf2\KEK_table_sur_cale_a_partir_10_2008\avec_bpm_a_partir_131008\shintake_QF1\photos\P1000335.JPG"/>
          <p:cNvPicPr>
            <a:picLocks noGrp="1" noChangeAspect="1" noChangeArrowheads="1"/>
          </p:cNvPicPr>
          <p:nvPr>
            <p:ph idx="1"/>
          </p:nvPr>
        </p:nvPicPr>
        <p:blipFill>
          <a:blip r:embed="rId3"/>
          <a:srcRect/>
          <a:stretch>
            <a:fillRect/>
          </a:stretch>
        </p:blipFill>
        <p:spPr>
          <a:xfrm>
            <a:off x="1692275" y="1522413"/>
            <a:ext cx="2832100" cy="2122487"/>
          </a:xfrm>
        </p:spPr>
      </p:pic>
      <p:sp>
        <p:nvSpPr>
          <p:cNvPr id="21513" name="Espace réservé du pied de page 10"/>
          <p:cNvSpPr>
            <a:spLocks noGrp="1"/>
          </p:cNvSpPr>
          <p:nvPr>
            <p:ph type="ftr" sz="quarter" idx="11"/>
          </p:nvPr>
        </p:nvSpPr>
        <p:spPr bwMode="auto">
          <a:xfrm>
            <a:off x="1894522" y="6295390"/>
            <a:ext cx="6045518" cy="562610"/>
          </a:xfrm>
          <a:noFill/>
          <a:ln>
            <a:miter lim="800000"/>
            <a:headEnd/>
            <a:tailEnd/>
          </a:ln>
        </p:spPr>
        <p:txBody>
          <a:bodyPr/>
          <a:lstStyle/>
          <a:p>
            <a:r>
              <a:rPr lang="en-US" altLang="fr-FR" dirty="0" smtClean="0"/>
              <a:t>2013-11-13 LCWS :TOKYO QD0 Stabilization by </a:t>
            </a:r>
            <a:r>
              <a:rPr lang="en-US" altLang="fr-FR" dirty="0" err="1" smtClean="0"/>
              <a:t>Brunetti</a:t>
            </a:r>
            <a:endParaRPr lang="en-CA" altLang="fr-FR" dirty="0" smtClean="0"/>
          </a:p>
        </p:txBody>
      </p:sp>
      <p:sp>
        <p:nvSpPr>
          <p:cNvPr id="10" name="Espace réservé du numéro de diapositive 9"/>
          <p:cNvSpPr>
            <a:spLocks noGrp="1"/>
          </p:cNvSpPr>
          <p:nvPr>
            <p:ph type="sldNum" sz="quarter" idx="12"/>
          </p:nvPr>
        </p:nvSpPr>
        <p:spPr/>
        <p:txBody>
          <a:bodyPr/>
          <a:lstStyle/>
          <a:p>
            <a:pPr>
              <a:defRPr/>
            </a:pPr>
            <a:fld id="{1600171C-5ACE-4F6A-A175-02DB1755D9DF}" type="slidenum">
              <a:rPr lang="en-CA" smtClean="0">
                <a:solidFill>
                  <a:srgbClr val="000000">
                    <a:tint val="75000"/>
                  </a:srgbClr>
                </a:solidFill>
              </a:rPr>
              <a:pPr>
                <a:defRPr/>
              </a:pPr>
              <a:t>37</a:t>
            </a:fld>
            <a:endParaRPr lang="en-CA">
              <a:solidFill>
                <a:srgbClr val="000000">
                  <a:tint val="75000"/>
                </a:srgbClr>
              </a:solidFill>
            </a:endParaRPr>
          </a:p>
        </p:txBody>
      </p:sp>
      <p:pic>
        <p:nvPicPr>
          <p:cNvPr id="21510" name="Espace réservé du contenu 6"/>
          <p:cNvPicPr>
            <a:picLocks noChangeAspect="1"/>
          </p:cNvPicPr>
          <p:nvPr/>
        </p:nvPicPr>
        <p:blipFill>
          <a:blip r:embed="rId4"/>
          <a:srcRect/>
          <a:stretch>
            <a:fillRect/>
          </a:stretch>
        </p:blipFill>
        <p:spPr bwMode="auto">
          <a:xfrm>
            <a:off x="5651500" y="1511300"/>
            <a:ext cx="2690813" cy="2017713"/>
          </a:xfrm>
          <a:prstGeom prst="rect">
            <a:avLst/>
          </a:prstGeom>
          <a:noFill/>
          <a:ln w="9525">
            <a:noFill/>
            <a:miter lim="800000"/>
            <a:headEnd/>
            <a:tailEnd/>
          </a:ln>
        </p:spPr>
      </p:pic>
      <p:pic>
        <p:nvPicPr>
          <p:cNvPr id="21511" name="Picture 2"/>
          <p:cNvPicPr>
            <a:picLocks noChangeAspect="1" noChangeArrowheads="1"/>
          </p:cNvPicPr>
          <p:nvPr/>
        </p:nvPicPr>
        <p:blipFill>
          <a:blip r:embed="rId5"/>
          <a:srcRect/>
          <a:stretch>
            <a:fillRect/>
          </a:stretch>
        </p:blipFill>
        <p:spPr bwMode="auto">
          <a:xfrm>
            <a:off x="1979613" y="4203700"/>
            <a:ext cx="2713037" cy="2033588"/>
          </a:xfrm>
          <a:prstGeom prst="rect">
            <a:avLst/>
          </a:prstGeom>
          <a:noFill/>
          <a:ln w="9525">
            <a:noFill/>
            <a:miter lim="800000"/>
            <a:headEnd/>
            <a:tailEnd/>
          </a:ln>
        </p:spPr>
      </p:pic>
      <p:sp>
        <p:nvSpPr>
          <p:cNvPr id="12" name="Flèche droite 11"/>
          <p:cNvSpPr/>
          <p:nvPr/>
        </p:nvSpPr>
        <p:spPr>
          <a:xfrm>
            <a:off x="4692650" y="2230438"/>
            <a:ext cx="671513"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Flèche droite 12"/>
          <p:cNvSpPr/>
          <p:nvPr/>
        </p:nvSpPr>
        <p:spPr>
          <a:xfrm>
            <a:off x="4845050" y="5053013"/>
            <a:ext cx="671513"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516" name="ZoneTexte 13"/>
          <p:cNvSpPr txBox="1">
            <a:spLocks noChangeArrowheads="1"/>
          </p:cNvSpPr>
          <p:nvPr/>
        </p:nvSpPr>
        <p:spPr bwMode="auto">
          <a:xfrm>
            <a:off x="1677988" y="1484313"/>
            <a:ext cx="595312" cy="339725"/>
          </a:xfrm>
          <a:prstGeom prst="rect">
            <a:avLst/>
          </a:prstGeom>
          <a:noFill/>
          <a:ln w="9525">
            <a:noFill/>
            <a:miter lim="800000"/>
            <a:headEnd/>
            <a:tailEnd/>
          </a:ln>
        </p:spPr>
        <p:txBody>
          <a:bodyPr wrap="none">
            <a:spAutoFit/>
          </a:bodyPr>
          <a:lstStyle/>
          <a:p>
            <a:r>
              <a:rPr lang="en-CA" altLang="fr-FR" sz="1600" b="1" i="1">
                <a:solidFill>
                  <a:srgbClr val="7030A0"/>
                </a:solidFill>
                <a:latin typeface="Times New Roman" pitchFamily="18" charset="0"/>
                <a:cs typeface="Times New Roman" pitchFamily="18" charset="0"/>
              </a:rPr>
              <a:t>2008</a:t>
            </a:r>
          </a:p>
        </p:txBody>
      </p:sp>
      <p:sp>
        <p:nvSpPr>
          <p:cNvPr id="21517" name="ZoneTexte 14"/>
          <p:cNvSpPr txBox="1">
            <a:spLocks noChangeArrowheads="1"/>
          </p:cNvSpPr>
          <p:nvPr/>
        </p:nvSpPr>
        <p:spPr bwMode="auto">
          <a:xfrm>
            <a:off x="1979613" y="4151313"/>
            <a:ext cx="595312" cy="339725"/>
          </a:xfrm>
          <a:prstGeom prst="rect">
            <a:avLst/>
          </a:prstGeom>
          <a:noFill/>
          <a:ln w="9525">
            <a:noFill/>
            <a:miter lim="800000"/>
            <a:headEnd/>
            <a:tailEnd/>
          </a:ln>
        </p:spPr>
        <p:txBody>
          <a:bodyPr wrap="none">
            <a:spAutoFit/>
          </a:bodyPr>
          <a:lstStyle/>
          <a:p>
            <a:r>
              <a:rPr lang="en-CA" altLang="fr-FR" sz="1600" b="1" i="1">
                <a:solidFill>
                  <a:srgbClr val="7030A0"/>
                </a:solidFill>
                <a:latin typeface="Times New Roman" pitchFamily="18" charset="0"/>
                <a:cs typeface="Times New Roman" pitchFamily="18" charset="0"/>
              </a:rPr>
              <a:t>2008</a:t>
            </a:r>
          </a:p>
        </p:txBody>
      </p:sp>
      <p:sp>
        <p:nvSpPr>
          <p:cNvPr id="21518" name="ZoneTexte 15"/>
          <p:cNvSpPr txBox="1">
            <a:spLocks noChangeArrowheads="1"/>
          </p:cNvSpPr>
          <p:nvPr/>
        </p:nvSpPr>
        <p:spPr bwMode="auto">
          <a:xfrm>
            <a:off x="5580063" y="1484313"/>
            <a:ext cx="595312" cy="339725"/>
          </a:xfrm>
          <a:prstGeom prst="rect">
            <a:avLst/>
          </a:prstGeom>
          <a:noFill/>
          <a:ln w="9525">
            <a:noFill/>
            <a:miter lim="800000"/>
            <a:headEnd/>
            <a:tailEnd/>
          </a:ln>
        </p:spPr>
        <p:txBody>
          <a:bodyPr wrap="none">
            <a:spAutoFit/>
          </a:bodyPr>
          <a:lstStyle/>
          <a:p>
            <a:r>
              <a:rPr lang="en-CA" altLang="fr-FR" sz="1600" b="1" i="1">
                <a:solidFill>
                  <a:srgbClr val="7030A0"/>
                </a:solidFill>
                <a:latin typeface="Times New Roman" pitchFamily="18" charset="0"/>
                <a:cs typeface="Times New Roman" pitchFamily="18" charset="0"/>
              </a:rPr>
              <a:t>2013</a:t>
            </a:r>
          </a:p>
        </p:txBody>
      </p:sp>
      <p:sp>
        <p:nvSpPr>
          <p:cNvPr id="21519" name="ZoneTexte 16"/>
          <p:cNvSpPr txBox="1">
            <a:spLocks noChangeArrowheads="1"/>
          </p:cNvSpPr>
          <p:nvPr/>
        </p:nvSpPr>
        <p:spPr bwMode="auto">
          <a:xfrm>
            <a:off x="5705475" y="4170363"/>
            <a:ext cx="595313" cy="338137"/>
          </a:xfrm>
          <a:prstGeom prst="rect">
            <a:avLst/>
          </a:prstGeom>
          <a:noFill/>
          <a:ln w="9525">
            <a:noFill/>
            <a:miter lim="800000"/>
            <a:headEnd/>
            <a:tailEnd/>
          </a:ln>
        </p:spPr>
        <p:txBody>
          <a:bodyPr wrap="none">
            <a:spAutoFit/>
          </a:bodyPr>
          <a:lstStyle/>
          <a:p>
            <a:r>
              <a:rPr lang="en-CA" altLang="fr-FR" sz="1600" b="1" i="1">
                <a:solidFill>
                  <a:srgbClr val="7030A0"/>
                </a:solidFill>
                <a:latin typeface="Times New Roman" pitchFamily="18" charset="0"/>
                <a:cs typeface="Times New Roman" pitchFamily="18" charset="0"/>
              </a:rPr>
              <a:t>2013</a:t>
            </a:r>
          </a:p>
        </p:txBody>
      </p:sp>
      <p:sp>
        <p:nvSpPr>
          <p:cNvPr id="21520" name="ZoneTexte 8"/>
          <p:cNvSpPr txBox="1">
            <a:spLocks noChangeArrowheads="1"/>
          </p:cNvSpPr>
          <p:nvPr/>
        </p:nvSpPr>
        <p:spPr bwMode="auto">
          <a:xfrm>
            <a:off x="4845050" y="1733550"/>
            <a:ext cx="598488" cy="369888"/>
          </a:xfrm>
          <a:prstGeom prst="rect">
            <a:avLst/>
          </a:prstGeom>
          <a:noFill/>
          <a:ln w="9525">
            <a:noFill/>
            <a:miter lim="800000"/>
            <a:headEnd/>
            <a:tailEnd/>
          </a:ln>
        </p:spPr>
        <p:txBody>
          <a:bodyPr wrap="none">
            <a:spAutoFit/>
          </a:bodyPr>
          <a:lstStyle/>
          <a:p>
            <a:r>
              <a:rPr lang="fr-FR" altLang="fr-FR"/>
              <a:t>QD0</a:t>
            </a:r>
            <a:endParaRPr lang="en-US" altLang="fr-FR"/>
          </a:p>
        </p:txBody>
      </p:sp>
      <p:sp>
        <p:nvSpPr>
          <p:cNvPr id="21521" name="ZoneTexte 18"/>
          <p:cNvSpPr txBox="1">
            <a:spLocks noChangeArrowheads="1"/>
          </p:cNvSpPr>
          <p:nvPr/>
        </p:nvSpPr>
        <p:spPr bwMode="auto">
          <a:xfrm>
            <a:off x="4845050" y="2695575"/>
            <a:ext cx="561975" cy="368300"/>
          </a:xfrm>
          <a:prstGeom prst="rect">
            <a:avLst/>
          </a:prstGeom>
          <a:noFill/>
          <a:ln w="9525">
            <a:noFill/>
            <a:miter lim="800000"/>
            <a:headEnd/>
            <a:tailEnd/>
          </a:ln>
        </p:spPr>
        <p:txBody>
          <a:bodyPr wrap="none">
            <a:spAutoFit/>
          </a:bodyPr>
          <a:lstStyle/>
          <a:p>
            <a:r>
              <a:rPr lang="fr-FR" altLang="fr-FR"/>
              <a:t>QF1</a:t>
            </a:r>
            <a:endParaRPr lang="en-US" altLang="fr-FR"/>
          </a:p>
        </p:txBody>
      </p:sp>
      <p:cxnSp>
        <p:nvCxnSpPr>
          <p:cNvPr id="21" name="Connecteur droit avec flèche 20"/>
          <p:cNvCxnSpPr>
            <a:stCxn id="21520" idx="1"/>
          </p:cNvCxnSpPr>
          <p:nvPr/>
        </p:nvCxnSpPr>
        <p:spPr>
          <a:xfrm flipH="1">
            <a:off x="3554413" y="1919288"/>
            <a:ext cx="1290637" cy="3111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1520" idx="3"/>
          </p:cNvCxnSpPr>
          <p:nvPr/>
        </p:nvCxnSpPr>
        <p:spPr>
          <a:xfrm>
            <a:off x="5443538" y="1919288"/>
            <a:ext cx="2008187" cy="1841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21521" idx="1"/>
          </p:cNvCxnSpPr>
          <p:nvPr/>
        </p:nvCxnSpPr>
        <p:spPr>
          <a:xfrm flipH="1" flipV="1">
            <a:off x="2843213" y="2411413"/>
            <a:ext cx="2001837" cy="468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21521" idx="3"/>
          </p:cNvCxnSpPr>
          <p:nvPr/>
        </p:nvCxnSpPr>
        <p:spPr>
          <a:xfrm flipV="1">
            <a:off x="5407025" y="2411413"/>
            <a:ext cx="1325563" cy="468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26" name="Text Box 2"/>
          <p:cNvSpPr txBox="1">
            <a:spLocks noChangeArrowheads="1"/>
          </p:cNvSpPr>
          <p:nvPr/>
        </p:nvSpPr>
        <p:spPr bwMode="auto">
          <a:xfrm>
            <a:off x="0" y="136525"/>
            <a:ext cx="8458200" cy="707886"/>
          </a:xfrm>
          <a:prstGeom prst="rect">
            <a:avLst/>
          </a:prstGeom>
          <a:noFill/>
          <a:ln w="9525">
            <a:noFill/>
            <a:miter lim="800000"/>
            <a:headEnd/>
            <a:tailEnd/>
          </a:ln>
        </p:spPr>
        <p:txBody>
          <a:bodyPr wrap="square">
            <a:spAutoFit/>
          </a:bodyPr>
          <a:lstStyle/>
          <a:p>
            <a:pPr algn="ctr">
              <a:spcBef>
                <a:spcPct val="50000"/>
              </a:spcBef>
              <a:buClr>
                <a:schemeClr val="hlink"/>
              </a:buClr>
              <a:buFont typeface="Wingdings" pitchFamily="2" charset="2"/>
              <a:buNone/>
            </a:pPr>
            <a:r>
              <a:rPr lang="fr-FR" altLang="fr-FR" sz="2000" b="1" dirty="0" smtClean="0">
                <a:solidFill>
                  <a:srgbClr val="3333CC"/>
                </a:solidFill>
                <a:latin typeface="Times New Roman" pitchFamily="18" charset="0"/>
                <a:cs typeface="Times New Roman" pitchFamily="18" charset="0"/>
              </a:rPr>
              <a:t>In October 2012 we replaced the poorer quality QF1 with the much better magnet as described above, but it is heavier and larger </a:t>
            </a:r>
            <a:r>
              <a:rPr lang="fr-FR" altLang="fr-FR" sz="2000" b="1" dirty="0" err="1" smtClean="0">
                <a:solidFill>
                  <a:srgbClr val="3333CC"/>
                </a:solidFill>
                <a:latin typeface="Times New Roman" pitchFamily="18" charset="0"/>
                <a:cs typeface="Times New Roman" pitchFamily="18" charset="0"/>
              </a:rPr>
              <a:t>than</a:t>
            </a:r>
            <a:r>
              <a:rPr lang="fr-FR" altLang="fr-FR" sz="2000" b="1" dirty="0" smtClean="0">
                <a:solidFill>
                  <a:srgbClr val="3333CC"/>
                </a:solidFill>
                <a:latin typeface="Times New Roman" pitchFamily="18" charset="0"/>
                <a:cs typeface="Times New Roman" pitchFamily="18" charset="0"/>
              </a:rPr>
              <a:t> original.</a:t>
            </a:r>
            <a:endParaRPr lang="fr-FR" altLang="fr-FR" sz="2000" b="1" i="1" dirty="0">
              <a:solidFill>
                <a:srgbClr val="33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650" y="404813"/>
            <a:ext cx="8280400" cy="708025"/>
          </a:xfrm>
        </p:spPr>
        <p:txBody>
          <a:bodyPr>
            <a:spAutoFit/>
          </a:bodyPr>
          <a:lstStyle/>
          <a:p>
            <a:pPr eaLnBrk="1" hangingPunct="1">
              <a:spcBef>
                <a:spcPct val="50000"/>
              </a:spcBef>
              <a:buClr>
                <a:schemeClr val="hlink"/>
              </a:buClr>
              <a:buFont typeface="Wingdings" pitchFamily="2" charset="2"/>
              <a:buNone/>
              <a:defRPr/>
            </a:pPr>
            <a:r>
              <a:rPr lang="en-CA" sz="2000" b="1" dirty="0">
                <a:solidFill>
                  <a:srgbClr val="3333CC"/>
                </a:solidFill>
                <a:latin typeface="Times New Roman" pitchFamily="18" charset="0"/>
                <a:ea typeface="+mn-ea"/>
                <a:cs typeface="Times New Roman" pitchFamily="18" charset="0"/>
              </a:rPr>
              <a:t> With ground motion, relative motion at 1 Hz of </a:t>
            </a:r>
            <a:r>
              <a:rPr lang="en-CA" sz="2000" b="1" dirty="0" err="1">
                <a:solidFill>
                  <a:srgbClr val="3333CC"/>
                </a:solidFill>
                <a:latin typeface="Times New Roman" pitchFamily="18" charset="0"/>
                <a:ea typeface="+mn-ea"/>
                <a:cs typeface="Times New Roman" pitchFamily="18" charset="0"/>
              </a:rPr>
              <a:t>Shintake</a:t>
            </a:r>
            <a:r>
              <a:rPr lang="en-CA" sz="2000" b="1" dirty="0">
                <a:solidFill>
                  <a:srgbClr val="3333CC"/>
                </a:solidFill>
                <a:latin typeface="Times New Roman" pitchFamily="18" charset="0"/>
                <a:ea typeface="+mn-ea"/>
                <a:cs typeface="Times New Roman" pitchFamily="18" charset="0"/>
              </a:rPr>
              <a:t> to [QD0; QF1] : </a:t>
            </a:r>
            <a:br>
              <a:rPr lang="en-CA" sz="2000" b="1" dirty="0">
                <a:solidFill>
                  <a:srgbClr val="3333CC"/>
                </a:solidFill>
                <a:latin typeface="Times New Roman" pitchFamily="18" charset="0"/>
                <a:ea typeface="+mn-ea"/>
                <a:cs typeface="Times New Roman" pitchFamily="18" charset="0"/>
              </a:rPr>
            </a:br>
            <a:endParaRPr lang="en-CA" sz="2000" b="1" dirty="0">
              <a:solidFill>
                <a:srgbClr val="3333CC"/>
              </a:solidFill>
              <a:latin typeface="Times New Roman" pitchFamily="18" charset="0"/>
              <a:ea typeface="+mn-ea"/>
              <a:cs typeface="Times New Roman" pitchFamily="18" charset="0"/>
            </a:endParaRPr>
          </a:p>
        </p:txBody>
      </p:sp>
      <p:sp>
        <p:nvSpPr>
          <p:cNvPr id="26677" name="Espace réservé du pied de page 8"/>
          <p:cNvSpPr>
            <a:spLocks noGrp="1"/>
          </p:cNvSpPr>
          <p:nvPr>
            <p:ph type="ftr" sz="quarter" idx="11"/>
          </p:nvPr>
        </p:nvSpPr>
        <p:spPr bwMode="auto">
          <a:xfrm>
            <a:off x="1936535" y="6005384"/>
            <a:ext cx="6232105" cy="593536"/>
          </a:xfrm>
          <a:noFill/>
          <a:ln>
            <a:miter lim="800000"/>
            <a:headEnd/>
            <a:tailEnd/>
          </a:ln>
        </p:spPr>
        <p:txBody>
          <a:bodyPr/>
          <a:lstStyle/>
          <a:p>
            <a:r>
              <a:rPr lang="en-US" altLang="fr-FR" dirty="0" smtClean="0"/>
              <a:t>2013-11-13 LCWS TOKYO QD0 Stabilization by </a:t>
            </a:r>
            <a:r>
              <a:rPr lang="en-US" altLang="fr-FR" dirty="0" err="1" smtClean="0"/>
              <a:t>Brunetti</a:t>
            </a:r>
            <a:endParaRPr lang="en-CA" altLang="fr-FR" dirty="0" smtClean="0"/>
          </a:p>
        </p:txBody>
      </p:sp>
      <p:sp>
        <p:nvSpPr>
          <p:cNvPr id="8" name="Espace réservé du numéro de diapositive 7"/>
          <p:cNvSpPr>
            <a:spLocks noGrp="1"/>
          </p:cNvSpPr>
          <p:nvPr>
            <p:ph type="sldNum" sz="quarter" idx="12"/>
          </p:nvPr>
        </p:nvSpPr>
        <p:spPr/>
        <p:txBody>
          <a:bodyPr/>
          <a:lstStyle/>
          <a:p>
            <a:pPr>
              <a:defRPr/>
            </a:pPr>
            <a:fld id="{1EC0416F-1E77-42D2-94A7-92226E2FD6EE}" type="slidenum">
              <a:rPr lang="en-CA" smtClean="0">
                <a:solidFill>
                  <a:srgbClr val="000000">
                    <a:tint val="75000"/>
                  </a:srgbClr>
                </a:solidFill>
              </a:rPr>
              <a:pPr>
                <a:defRPr/>
              </a:pPr>
              <a:t>38</a:t>
            </a:fld>
            <a:endParaRPr lang="en-CA">
              <a:solidFill>
                <a:srgbClr val="000000">
                  <a:tint val="75000"/>
                </a:srgbClr>
              </a:solidFill>
            </a:endParaRPr>
          </a:p>
        </p:txBody>
      </p:sp>
      <p:graphicFrame>
        <p:nvGraphicFramePr>
          <p:cNvPr id="4" name="コンテンツ プレースホルダ 3"/>
          <p:cNvGraphicFramePr>
            <a:graphicFrameLocks/>
          </p:cNvGraphicFramePr>
          <p:nvPr/>
        </p:nvGraphicFramePr>
        <p:xfrm>
          <a:off x="488950" y="1320800"/>
          <a:ext cx="8547100" cy="1808166"/>
        </p:xfrm>
        <a:graphic>
          <a:graphicData uri="http://schemas.openxmlformats.org/drawingml/2006/table">
            <a:tbl>
              <a:tblPr/>
              <a:tblGrid>
                <a:gridCol w="1847229"/>
                <a:gridCol w="2521615"/>
                <a:gridCol w="2052476"/>
                <a:gridCol w="2125780"/>
              </a:tblGrid>
              <a:tr h="387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dirty="0" smtClean="0">
                          <a:ln>
                            <a:noFill/>
                          </a:ln>
                          <a:solidFill>
                            <a:srgbClr val="FFFFFF"/>
                          </a:solidFill>
                          <a:effectLst/>
                          <a:latin typeface="Calibri" pitchFamily="34" charset="0"/>
                          <a:ea typeface="ＭＳ Ｐゴシック" charset="-128"/>
                        </a:rPr>
                        <a:t>2008 by B. BOLZON</a:t>
                      </a:r>
                      <a:endParaRPr kumimoji="1" lang="ja-JP" altLang="en-US" sz="1400" b="1" i="0" u="none" strike="noStrike" cap="none" normalizeH="0" baseline="0" dirty="0" smtClean="0">
                        <a:ln>
                          <a:noFill/>
                        </a:ln>
                        <a:solidFill>
                          <a:srgbClr val="FFFFFF"/>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FFFF"/>
                          </a:solidFill>
                          <a:effectLst/>
                          <a:latin typeface="Calibri" pitchFamily="34" charset="0"/>
                          <a:ea typeface="ＭＳ Ｐゴシック" charset="-128"/>
                        </a:rPr>
                        <a:t>Tolerance</a:t>
                      </a:r>
                      <a:endParaRPr kumimoji="1" lang="ja-JP" altLang="en-US" sz="1400" b="1" i="0" u="none" strike="noStrike" cap="none" normalizeH="0" baseline="0" smtClean="0">
                        <a:ln>
                          <a:noFill/>
                        </a:ln>
                        <a:solidFill>
                          <a:srgbClr val="FFFFFF"/>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Calibri" pitchFamily="34" charset="0"/>
                          <a:ea typeface="ＭＳ Ｐゴシック" charset="-128"/>
                        </a:rPr>
                        <a:t>Measurement [SM-QD0]</a:t>
                      </a: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Calibri" pitchFamily="34" charset="0"/>
                          <a:ea typeface="ＭＳ Ｐゴシック" charset="-128"/>
                        </a:rPr>
                        <a:t>Measurement [SM-QF1]</a:t>
                      </a:r>
                      <a:endParaRPr kumimoji="1" lang="ja-JP" altLang="en-US" sz="1400" b="1" i="0" u="none" strike="noStrike" cap="none" normalizeH="0" baseline="0" dirty="0" smtClean="0">
                        <a:ln>
                          <a:noFill/>
                        </a:ln>
                        <a:solidFill>
                          <a:srgbClr val="FFFFFF"/>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8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Vertical</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7 nm (for QD0)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20 nm (for QF1)</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Calibri" pitchFamily="34" charset="0"/>
                          <a:ea typeface="ＭＳ Ｐゴシック" charset="-128"/>
                        </a:rPr>
                        <a:t>4.8 nm</a:t>
                      </a:r>
                      <a:endParaRPr kumimoji="1" lang="ja-JP" altLang="en-US" sz="1400" b="0" i="0" u="none" strike="noStrike" cap="none" normalizeH="0" baseline="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Calibri" pitchFamily="34" charset="0"/>
                          <a:ea typeface="ＭＳ Ｐゴシック" charset="-128"/>
                        </a:rPr>
                        <a:t>6.3 nm</a:t>
                      </a:r>
                      <a:endParaRPr kumimoji="1" lang="ja-JP" altLang="en-US" sz="1400" b="0" i="0" u="none" strike="noStrike" cap="none" normalizeH="0" baseline="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8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Perpendicular to the beam</a:t>
                      </a: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 500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30.7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30.6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4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Parallel to the beam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 10,000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36.5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27.1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43" marR="91443"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6" name="コンテンツ プレースホルダ 3"/>
          <p:cNvGraphicFramePr>
            <a:graphicFrameLocks/>
          </p:cNvGraphicFramePr>
          <p:nvPr/>
        </p:nvGraphicFramePr>
        <p:xfrm>
          <a:off x="490538" y="3130550"/>
          <a:ext cx="8545512" cy="1306513"/>
        </p:xfrm>
        <a:graphic>
          <a:graphicData uri="http://schemas.openxmlformats.org/drawingml/2006/table">
            <a:tbl>
              <a:tblPr/>
              <a:tblGrid>
                <a:gridCol w="1846886"/>
                <a:gridCol w="2521146"/>
                <a:gridCol w="2052095"/>
                <a:gridCol w="2125385"/>
              </a:tblGrid>
              <a:tr h="400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400" b="1" i="0" u="none" strike="noStrike" cap="none" normalizeH="0" baseline="0" dirty="0" smtClean="0">
                          <a:ln>
                            <a:noFill/>
                          </a:ln>
                          <a:solidFill>
                            <a:srgbClr val="FFFFFF"/>
                          </a:solidFill>
                          <a:effectLst/>
                          <a:latin typeface="Calibri" pitchFamily="34" charset="0"/>
                          <a:ea typeface="ＭＳ Ｐゴシック" charset="-128"/>
                        </a:rPr>
                        <a:t>2013 by A. JEREMIE</a:t>
                      </a:r>
                      <a:endParaRPr kumimoji="1" lang="ja-JP" altLang="en-US" sz="1400" b="1" i="0" u="none" strike="noStrike" cap="none" normalizeH="0" baseline="0" dirty="0" smtClean="0">
                        <a:ln>
                          <a:noFill/>
                        </a:ln>
                        <a:solidFill>
                          <a:srgbClr val="FFFFFF"/>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Calibri" pitchFamily="34" charset="0"/>
                          <a:ea typeface="ＭＳ Ｐゴシック" charset="-128"/>
                        </a:rPr>
                        <a:t>Tolerance</a:t>
                      </a:r>
                      <a:endParaRPr kumimoji="1" lang="ja-JP" altLang="en-US" sz="1400" b="1" i="0" u="none" strike="noStrike" cap="none" normalizeH="0" baseline="0" dirty="0" smtClean="0">
                        <a:ln>
                          <a:noFill/>
                        </a:ln>
                        <a:solidFill>
                          <a:srgbClr val="FFFFFF"/>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Calibri" pitchFamily="34" charset="0"/>
                          <a:ea typeface="ＭＳ Ｐゴシック" charset="-128"/>
                        </a:rPr>
                        <a:t>Measurement [SM-QD0]</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Calibri" pitchFamily="34" charset="0"/>
                          <a:ea typeface="ＭＳ Ｐゴシック" charset="-128"/>
                        </a:rPr>
                        <a:t>Measurement [SM-QF1]</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534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Vertical</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7 nm (for QD0)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20 nm (for QF1)</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4.8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30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371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Parallel to the beam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 10,000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25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charset="-128"/>
                        </a:rPr>
                        <a:t>290 nm</a:t>
                      </a:r>
                      <a:endParaRPr kumimoji="1" lang="ja-JP" altLang="en-US" sz="1400" b="0" i="0" u="none" strike="noStrike" cap="none" normalizeH="0" baseline="0" dirty="0" smtClean="0">
                        <a:ln>
                          <a:noFill/>
                        </a:ln>
                        <a:solidFill>
                          <a:srgbClr val="000000"/>
                        </a:solidFill>
                        <a:effectLst/>
                        <a:latin typeface="Calibri" pitchFamily="34" charset="0"/>
                        <a:ea typeface="ＭＳ Ｐゴシック"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3" name="Rectangle 2"/>
          <p:cNvSpPr/>
          <p:nvPr/>
        </p:nvSpPr>
        <p:spPr>
          <a:xfrm>
            <a:off x="7575550" y="3500438"/>
            <a:ext cx="812800" cy="3540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679" name="ZoneTexte 14"/>
          <p:cNvSpPr txBox="1">
            <a:spLocks noChangeArrowheads="1"/>
          </p:cNvSpPr>
          <p:nvPr/>
        </p:nvSpPr>
        <p:spPr bwMode="auto">
          <a:xfrm>
            <a:off x="1153084" y="4324478"/>
            <a:ext cx="7348366" cy="1606594"/>
          </a:xfrm>
          <a:prstGeom prst="rect">
            <a:avLst/>
          </a:prstGeom>
          <a:noFill/>
          <a:ln w="9525">
            <a:noFill/>
            <a:miter lim="800000"/>
            <a:headEnd/>
            <a:tailEnd/>
          </a:ln>
        </p:spPr>
        <p:txBody>
          <a:bodyPr wrap="square">
            <a:spAutoFit/>
          </a:bodyPr>
          <a:lstStyle/>
          <a:p>
            <a:pPr marL="342900" indent="-342900" eaLnBrk="0" hangingPunct="0">
              <a:spcBef>
                <a:spcPct val="20000"/>
              </a:spcBef>
              <a:buFont typeface="Wingdings" pitchFamily="2" charset="2"/>
              <a:buChar char="Ø"/>
            </a:pPr>
            <a:r>
              <a:rPr lang="en-CA" altLang="fr-FR" dirty="0">
                <a:latin typeface="Times New Roman" pitchFamily="18" charset="0"/>
                <a:cs typeface="Times New Roman" pitchFamily="18" charset="0"/>
              </a:rPr>
              <a:t>New QF1 : relative motion of Shintake monitor to new QF1 &gt; Tolerance</a:t>
            </a:r>
          </a:p>
          <a:p>
            <a:pPr marL="342900" indent="-342900" eaLnBrk="0" hangingPunct="0">
              <a:spcBef>
                <a:spcPct val="20000"/>
              </a:spcBef>
              <a:buFont typeface="Wingdings" pitchFamily="2" charset="2"/>
              <a:buChar char="Ø"/>
            </a:pPr>
            <a:r>
              <a:rPr lang="en-CA" altLang="fr-FR" dirty="0">
                <a:solidFill>
                  <a:srgbClr val="C00000"/>
                </a:solidFill>
                <a:latin typeface="Times New Roman" pitchFamily="18" charset="0"/>
                <a:cs typeface="Times New Roman" pitchFamily="18" charset="0"/>
              </a:rPr>
              <a:t>Outside tolerance for 2% effect on beam!</a:t>
            </a:r>
          </a:p>
          <a:p>
            <a:pPr marL="342900" indent="-342900" eaLnBrk="0" hangingPunct="0">
              <a:spcBef>
                <a:spcPct val="20000"/>
              </a:spcBef>
              <a:buFont typeface="Wingdings" pitchFamily="2" charset="2"/>
              <a:buChar char="Ø"/>
            </a:pPr>
            <a:r>
              <a:rPr lang="en-CA" altLang="fr-FR" dirty="0" smtClean="0">
                <a:latin typeface="Times New Roman" pitchFamily="18" charset="0"/>
                <a:cs typeface="Times New Roman" pitchFamily="18" charset="0"/>
              </a:rPr>
              <a:t>From talk by Laurent </a:t>
            </a:r>
            <a:r>
              <a:rPr lang="en-CA" altLang="fr-FR" dirty="0" err="1" smtClean="0">
                <a:latin typeface="Times New Roman" pitchFamily="18" charset="0"/>
                <a:cs typeface="Times New Roman" pitchFamily="18" charset="0"/>
              </a:rPr>
              <a:t>Brunetti</a:t>
            </a:r>
            <a:r>
              <a:rPr lang="en-CA" altLang="fr-FR" dirty="0" smtClean="0">
                <a:latin typeface="Times New Roman" pitchFamily="18" charset="0"/>
                <a:cs typeface="Times New Roman" pitchFamily="18" charset="0"/>
              </a:rPr>
              <a:t>, </a:t>
            </a:r>
            <a:r>
              <a:rPr lang="fr-FR" altLang="fr-FR" sz="1600" i="1" dirty="0" smtClean="0">
                <a:solidFill>
                  <a:srgbClr val="A50021"/>
                </a:solidFill>
                <a:latin typeface="Gill Sans MT" pitchFamily="34" charset="0"/>
                <a:cs typeface="Arial" pitchFamily="34" charset="0"/>
              </a:rPr>
              <a:t>LAPP-IN2P3-CNRS, Université de Savoie,</a:t>
            </a:r>
            <a:r>
              <a:rPr lang="fr-FR" altLang="fr-FR" sz="1600" dirty="0" smtClean="0">
                <a:solidFill>
                  <a:srgbClr val="A50021"/>
                </a:solidFill>
                <a:latin typeface="Gill Sans MT" pitchFamily="34" charset="0"/>
                <a:cs typeface="Arial" pitchFamily="34" charset="0"/>
              </a:rPr>
              <a:t> </a:t>
            </a:r>
            <a:r>
              <a:rPr lang="fr-FR" altLang="fr-FR" sz="1600" i="1" dirty="0" smtClean="0">
                <a:solidFill>
                  <a:srgbClr val="A50021"/>
                </a:solidFill>
                <a:latin typeface="Gill Sans MT" pitchFamily="34" charset="0"/>
                <a:cs typeface="Arial" pitchFamily="34" charset="0"/>
              </a:rPr>
              <a:t>Annecy, France at </a:t>
            </a:r>
            <a:r>
              <a:rPr lang="en-US" altLang="fr-FR" sz="1600" dirty="0" smtClean="0"/>
              <a:t>2013-11-13 LCWS meeting in TOKYO .</a:t>
            </a:r>
            <a:endParaRPr lang="en-CA" altLang="fr-FR" sz="1600" dirty="0" smtClean="0"/>
          </a:p>
          <a:p>
            <a:pPr marL="342900" indent="-342900" eaLnBrk="0" hangingPunct="0">
              <a:spcBef>
                <a:spcPct val="20000"/>
              </a:spcBef>
              <a:buFont typeface="Wingdings" pitchFamily="2" charset="2"/>
              <a:buChar char="Ø"/>
            </a:pPr>
            <a:endParaRPr lang="en-CA" alt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39</a:t>
            </a:fld>
            <a:endParaRPr lang="en-US" dirty="0"/>
          </a:p>
        </p:txBody>
      </p:sp>
      <p:sp>
        <p:nvSpPr>
          <p:cNvPr id="9" name="Title 8"/>
          <p:cNvSpPr>
            <a:spLocks noGrp="1"/>
          </p:cNvSpPr>
          <p:nvPr>
            <p:ph type="title"/>
          </p:nvPr>
        </p:nvSpPr>
        <p:spPr/>
        <p:txBody>
          <a:bodyPr/>
          <a:lstStyle/>
          <a:p>
            <a:r>
              <a:rPr lang="en-US" dirty="0" smtClean="0"/>
              <a:t>All the final focus magnets must have supports to minimize their vertical jitters. </a:t>
            </a:r>
            <a:r>
              <a:rPr lang="en-US" sz="2000" dirty="0" smtClean="0"/>
              <a:t>Tolerances range 0.1-1 µm</a:t>
            </a:r>
            <a:endParaRPr lang="en-US" dirty="0"/>
          </a:p>
        </p:txBody>
      </p:sp>
      <p:pic>
        <p:nvPicPr>
          <p:cNvPr id="169987" name="Picture 3"/>
          <p:cNvPicPr>
            <a:picLocks noChangeAspect="1" noChangeArrowheads="1"/>
          </p:cNvPicPr>
          <p:nvPr/>
        </p:nvPicPr>
        <p:blipFill>
          <a:blip r:embed="rId2" cstate="screen"/>
          <a:srcRect/>
          <a:stretch>
            <a:fillRect/>
          </a:stretch>
        </p:blipFill>
        <p:spPr bwMode="auto">
          <a:xfrm>
            <a:off x="900777" y="1474503"/>
            <a:ext cx="3573463" cy="4664075"/>
          </a:xfrm>
          <a:prstGeom prst="rect">
            <a:avLst/>
          </a:prstGeom>
          <a:noFill/>
          <a:ln w="9525">
            <a:noFill/>
            <a:miter lim="800000"/>
            <a:headEnd/>
            <a:tailEnd/>
          </a:ln>
          <a:effectLst/>
        </p:spPr>
      </p:pic>
      <p:sp>
        <p:nvSpPr>
          <p:cNvPr id="6" name="TextBox 5"/>
          <p:cNvSpPr txBox="1"/>
          <p:nvPr/>
        </p:nvSpPr>
        <p:spPr>
          <a:xfrm>
            <a:off x="5056738" y="4355669"/>
            <a:ext cx="3043003" cy="2062103"/>
          </a:xfrm>
          <a:prstGeom prst="rect">
            <a:avLst/>
          </a:prstGeom>
          <a:noFill/>
        </p:spPr>
        <p:txBody>
          <a:bodyPr wrap="square" rtlCol="0">
            <a:spAutoFit/>
          </a:bodyPr>
          <a:lstStyle/>
          <a:p>
            <a:r>
              <a:rPr lang="en-US" sz="1600" dirty="0" smtClean="0">
                <a:latin typeface="Arial" charset="0"/>
                <a:ea typeface="宋体" pitchFamily="2" charset="-122"/>
              </a:rPr>
              <a:t>Concrete base block—evaluated to be best option for stability and was made in various lengths to match lengths of magnets. Blocks were shimmed to account for floor height variations</a:t>
            </a:r>
          </a:p>
          <a:p>
            <a:endParaRPr lang="en-US" sz="1600" dirty="0"/>
          </a:p>
        </p:txBody>
      </p:sp>
      <p:sp>
        <p:nvSpPr>
          <p:cNvPr id="7" name="TextBox 6"/>
          <p:cNvSpPr txBox="1"/>
          <p:nvPr/>
        </p:nvSpPr>
        <p:spPr>
          <a:xfrm>
            <a:off x="4968240" y="2312093"/>
            <a:ext cx="3185171" cy="2308324"/>
          </a:xfrm>
          <a:prstGeom prst="rect">
            <a:avLst/>
          </a:prstGeom>
          <a:noFill/>
        </p:spPr>
        <p:txBody>
          <a:bodyPr wrap="square" rtlCol="0">
            <a:spAutoFit/>
          </a:bodyPr>
          <a:lstStyle/>
          <a:p>
            <a:pPr eaLnBrk="1" hangingPunct="1">
              <a:spcBef>
                <a:spcPct val="50000"/>
              </a:spcBef>
            </a:pPr>
            <a:r>
              <a:rPr lang="en-US" dirty="0" smtClean="0">
                <a:latin typeface="Arial" charset="0"/>
                <a:ea typeface="宋体" pitchFamily="2" charset="-122"/>
              </a:rPr>
              <a:t>Each FF quad and sextupole had these support items:</a:t>
            </a:r>
          </a:p>
          <a:p>
            <a:pPr eaLnBrk="1" hangingPunct="1">
              <a:spcBef>
                <a:spcPct val="50000"/>
              </a:spcBef>
            </a:pPr>
            <a:r>
              <a:rPr lang="en-US" dirty="0" smtClean="0">
                <a:latin typeface="Arial" charset="0"/>
                <a:ea typeface="宋体" pitchFamily="2" charset="-122"/>
              </a:rPr>
              <a:t>Height adjustment plates</a:t>
            </a:r>
          </a:p>
          <a:p>
            <a:pPr eaLnBrk="1" hangingPunct="1">
              <a:spcBef>
                <a:spcPct val="50000"/>
              </a:spcBef>
            </a:pPr>
            <a:r>
              <a:rPr lang="en-US" dirty="0" smtClean="0">
                <a:latin typeface="Arial" charset="0"/>
                <a:ea typeface="宋体" pitchFamily="2" charset="-122"/>
              </a:rPr>
              <a:t>Old FFTB magnet mover: so BEAM-BASED ALIGNMENT CAN BE CARRIED OUT</a:t>
            </a:r>
          </a:p>
          <a:p>
            <a:endParaRPr lang="en-US" dirty="0"/>
          </a:p>
        </p:txBody>
      </p:sp>
      <p:sp>
        <p:nvSpPr>
          <p:cNvPr id="8" name="TextBox 7"/>
          <p:cNvSpPr txBox="1"/>
          <p:nvPr/>
        </p:nvSpPr>
        <p:spPr>
          <a:xfrm>
            <a:off x="4961744" y="1390837"/>
            <a:ext cx="3507699" cy="1200329"/>
          </a:xfrm>
          <a:prstGeom prst="rect">
            <a:avLst/>
          </a:prstGeom>
          <a:noFill/>
        </p:spPr>
        <p:txBody>
          <a:bodyPr wrap="square" rtlCol="0">
            <a:spAutoFit/>
          </a:bodyPr>
          <a:lstStyle/>
          <a:p>
            <a:r>
              <a:rPr lang="en-US" dirty="0" err="1" smtClean="0">
                <a:latin typeface="Arial" charset="0"/>
                <a:ea typeface="宋体" pitchFamily="2" charset="-122"/>
              </a:rPr>
              <a:t>Sugahara</a:t>
            </a:r>
            <a:r>
              <a:rPr lang="en-US" dirty="0" smtClean="0">
                <a:latin typeface="Arial" charset="0"/>
                <a:ea typeface="宋体" pitchFamily="2" charset="-122"/>
              </a:rPr>
              <a:t>-san and small crew installed the concrete base blocks in the ATF2 beamline.</a:t>
            </a:r>
          </a:p>
          <a:p>
            <a:endParaRPr lang="en-US" dirty="0"/>
          </a:p>
        </p:txBody>
      </p:sp>
      <p:cxnSp>
        <p:nvCxnSpPr>
          <p:cNvPr id="11" name="Straight Arrow Connector 10"/>
          <p:cNvCxnSpPr/>
          <p:nvPr/>
        </p:nvCxnSpPr>
        <p:spPr>
          <a:xfrm flipH="1" flipV="1">
            <a:off x="3780846" y="3107637"/>
            <a:ext cx="1187394" cy="1452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37114" y="3642360"/>
            <a:ext cx="1231126" cy="306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253947" y="4465983"/>
            <a:ext cx="7818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5283" y="1087821"/>
            <a:ext cx="2963917" cy="369332"/>
          </a:xfrm>
          <a:prstGeom prst="rect">
            <a:avLst/>
          </a:prstGeom>
          <a:noFill/>
        </p:spPr>
        <p:txBody>
          <a:bodyPr wrap="square" rtlCol="0">
            <a:spAutoFit/>
          </a:bodyPr>
          <a:lstStyle/>
          <a:p>
            <a:r>
              <a:rPr lang="en-US" dirty="0" smtClean="0"/>
              <a:t>Alignment target</a:t>
            </a:r>
            <a:endParaRPr lang="en-US" dirty="0"/>
          </a:p>
        </p:txBody>
      </p:sp>
      <p:cxnSp>
        <p:nvCxnSpPr>
          <p:cNvPr id="16" name="Straight Arrow Connector 15"/>
          <p:cNvCxnSpPr/>
          <p:nvPr/>
        </p:nvCxnSpPr>
        <p:spPr>
          <a:xfrm>
            <a:off x="3373821" y="1418897"/>
            <a:ext cx="0" cy="4256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0" y="0"/>
            <a:ext cx="8763000" cy="6543675"/>
          </a:xfrm>
          <a:prstGeom prst="rect">
            <a:avLst/>
          </a:prstGeom>
          <a:noFill/>
          <a:ln w="9525">
            <a:noFill/>
            <a:miter lim="800000"/>
            <a:headEnd/>
            <a:tailEnd/>
          </a:ln>
        </p:spPr>
      </p:pic>
      <p:sp>
        <p:nvSpPr>
          <p:cNvPr id="3075" name="Text Box 3"/>
          <p:cNvSpPr txBox="1">
            <a:spLocks noChangeArrowheads="1"/>
          </p:cNvSpPr>
          <p:nvPr/>
        </p:nvSpPr>
        <p:spPr bwMode="auto">
          <a:xfrm>
            <a:off x="0" y="4652963"/>
            <a:ext cx="7956550" cy="2169825"/>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pPr>
            <a:r>
              <a:rPr lang="en-US" dirty="0">
                <a:ea typeface="宋体" pitchFamily="2" charset="-122"/>
              </a:rPr>
              <a:t>All magnets specified by a lattice designed initially in 2004, which </a:t>
            </a:r>
            <a:r>
              <a:rPr lang="en-US" dirty="0" smtClean="0">
                <a:ea typeface="宋体" pitchFamily="2" charset="-122"/>
              </a:rPr>
              <a:t> evolved over 2 years and </a:t>
            </a:r>
            <a:r>
              <a:rPr lang="en-US" dirty="0">
                <a:ea typeface="宋体" pitchFamily="2" charset="-122"/>
              </a:rPr>
              <a:t>was finalized in 2006. Spencer started working on </a:t>
            </a:r>
            <a:r>
              <a:rPr lang="en-US" dirty="0" smtClean="0">
                <a:ea typeface="宋体" pitchFamily="2" charset="-122"/>
              </a:rPr>
              <a:t>designing and procuring the </a:t>
            </a:r>
            <a:r>
              <a:rPr lang="en-US" dirty="0">
                <a:ea typeface="宋体" pitchFamily="2" charset="-122"/>
              </a:rPr>
              <a:t>new magnets in January 2005. Their supports  and magnet movers also had to be procured. </a:t>
            </a:r>
            <a:r>
              <a:rPr lang="en-US" dirty="0" smtClean="0">
                <a:ea typeface="宋体" pitchFamily="2" charset="-122"/>
              </a:rPr>
              <a:t>Spencer worked on procuring the magnets until they were all installed in November 2008. But my involvement did not stop there, it has continued until the present.</a:t>
            </a:r>
            <a:endParaRPr lang="en-US" dirty="0">
              <a:ea typeface="宋体" pitchFamily="2" charset="-122"/>
            </a:endParaRPr>
          </a:p>
          <a:p>
            <a:pPr>
              <a:spcBef>
                <a:spcPct val="50000"/>
              </a:spcBef>
            </a:pPr>
            <a:endParaRPr lang="en-US" dirty="0">
              <a:ea typeface="宋体" pitchFamily="2" charset="-122"/>
            </a:endParaRPr>
          </a:p>
        </p:txBody>
      </p:sp>
      <p:sp>
        <p:nvSpPr>
          <p:cNvPr id="3076" name="Line 4"/>
          <p:cNvSpPr>
            <a:spLocks noChangeShapeType="1"/>
          </p:cNvSpPr>
          <p:nvPr/>
        </p:nvSpPr>
        <p:spPr bwMode="auto">
          <a:xfrm flipH="1">
            <a:off x="4716463" y="2205038"/>
            <a:ext cx="935037" cy="0"/>
          </a:xfrm>
          <a:prstGeom prst="line">
            <a:avLst/>
          </a:prstGeom>
          <a:noFill/>
          <a:ln w="57150">
            <a:solidFill>
              <a:schemeClr val="accent2"/>
            </a:solidFill>
            <a:round/>
            <a:headEnd/>
            <a:tailEnd type="triangle" w="med" len="med"/>
          </a:ln>
        </p:spPr>
        <p:txBody>
          <a:bodyPr/>
          <a:lstStyle/>
          <a:p>
            <a:endParaRPr lang="en-US" dirty="0"/>
          </a:p>
        </p:txBody>
      </p:sp>
      <p:sp>
        <p:nvSpPr>
          <p:cNvPr id="8" name="Footer Placeholder 7"/>
          <p:cNvSpPr>
            <a:spLocks noGrp="1"/>
          </p:cNvSpPr>
          <p:nvPr>
            <p:ph type="ftr" sz="quarter" idx="11"/>
          </p:nvPr>
        </p:nvSpPr>
        <p:spPr/>
        <p:txBody>
          <a:bodyPr/>
          <a:lstStyle/>
          <a:p>
            <a:pPr>
              <a:defRPr/>
            </a:pPr>
            <a:r>
              <a:rPr lang="en-US" dirty="0" smtClean="0"/>
              <a:t>Spencer ATF2 Magnets, 1st XBEAM-XRING Workshop</a:t>
            </a:r>
            <a:endParaRPr lang="en-US" dirty="0"/>
          </a:p>
        </p:txBody>
      </p:sp>
      <p:sp>
        <p:nvSpPr>
          <p:cNvPr id="6" name="Slide Number Placeholder 5"/>
          <p:cNvSpPr>
            <a:spLocks noGrp="1"/>
          </p:cNvSpPr>
          <p:nvPr>
            <p:ph type="sldNum" sz="quarter" idx="12"/>
          </p:nvPr>
        </p:nvSpPr>
        <p:spPr/>
        <p:txBody>
          <a:bodyPr/>
          <a:lstStyle/>
          <a:p>
            <a:pPr>
              <a:defRPr/>
            </a:pPr>
            <a:fld id="{E9F7B604-659B-4E36-BA5C-BCA90ACD9CCC}" type="slidenum">
              <a:rPr lang="en-US" smtClean="0"/>
              <a:pPr>
                <a:defRPr/>
              </a:pPr>
              <a:t>4</a:t>
            </a:fld>
            <a:endParaRPr lang="en-US" dirty="0"/>
          </a:p>
        </p:txBody>
      </p:sp>
      <p:sp>
        <p:nvSpPr>
          <p:cNvPr id="9" name="TextBox 8"/>
          <p:cNvSpPr txBox="1"/>
          <p:nvPr/>
        </p:nvSpPr>
        <p:spPr>
          <a:xfrm>
            <a:off x="8056605" y="3546389"/>
            <a:ext cx="1087395" cy="2554545"/>
          </a:xfrm>
          <a:prstGeom prst="rect">
            <a:avLst/>
          </a:prstGeom>
          <a:noFill/>
          <a:ln w="9525">
            <a:solidFill>
              <a:srgbClr val="C00000"/>
            </a:solidFill>
          </a:ln>
        </p:spPr>
        <p:txBody>
          <a:bodyPr wrap="square" rtlCol="0">
            <a:spAutoFit/>
          </a:bodyPr>
          <a:lstStyle/>
          <a:p>
            <a:r>
              <a:rPr lang="en-US" sz="1600" dirty="0" smtClean="0"/>
              <a:t>1.3 GeV electron beam comes via extraction line from the ATF damping ring</a:t>
            </a:r>
            <a:endParaRPr lang="en-US" sz="1600" dirty="0"/>
          </a:p>
        </p:txBody>
      </p:sp>
      <p:cxnSp>
        <p:nvCxnSpPr>
          <p:cNvPr id="11" name="Straight Arrow Connector 10"/>
          <p:cNvCxnSpPr/>
          <p:nvPr/>
        </p:nvCxnSpPr>
        <p:spPr>
          <a:xfrm flipH="1" flipV="1">
            <a:off x="8822724" y="2730843"/>
            <a:ext cx="98854" cy="790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a:xfrm>
            <a:off x="677109" y="251790"/>
            <a:ext cx="7936804" cy="789359"/>
          </a:xfrm>
        </p:spPr>
        <p:txBody>
          <a:bodyPr/>
          <a:lstStyle/>
          <a:p>
            <a:r>
              <a:rPr lang="en-US" sz="2000" dirty="0" smtClean="0"/>
              <a:t>We re-used the remote-controlled 3 –axis movers that had been successfully used in the Final Focus Test Beam (FFTB) at SLAC</a:t>
            </a:r>
            <a:endParaRPr lang="en-US" sz="2000" dirty="0"/>
          </a:p>
        </p:txBody>
      </p:sp>
      <p:sp>
        <p:nvSpPr>
          <p:cNvPr id="11" name="Slide Number Placeholder 4"/>
          <p:cNvSpPr>
            <a:spLocks noGrp="1"/>
          </p:cNvSpPr>
          <p:nvPr>
            <p:ph type="sldNum" sz="quarter" idx="10"/>
          </p:nvPr>
        </p:nvSpPr>
        <p:spPr>
          <a:xfrm>
            <a:off x="6553200" y="6245225"/>
            <a:ext cx="2133600" cy="476250"/>
          </a:xfrm>
          <a:prstGeom prst="rect">
            <a:avLst/>
          </a:prstGeom>
        </p:spPr>
        <p:txBody>
          <a:bodyPr/>
          <a:lstStyle/>
          <a:p>
            <a:fld id="{02858469-785E-4576-A3BC-44B9088DA05A}" type="slidenum">
              <a:rPr lang="en-US"/>
              <a:pPr/>
              <a:t>40</a:t>
            </a:fld>
            <a:endParaRPr lang="en-US" dirty="0"/>
          </a:p>
        </p:txBody>
      </p:sp>
      <p:sp>
        <p:nvSpPr>
          <p:cNvPr id="12" name="Footer Placeholder 11"/>
          <p:cNvSpPr>
            <a:spLocks noGrp="1"/>
          </p:cNvSpPr>
          <p:nvPr>
            <p:ph type="ftr" sz="quarter" idx="3"/>
          </p:nvPr>
        </p:nvSpPr>
        <p:spPr/>
        <p:txBody>
          <a:bodyPr/>
          <a:lstStyle/>
          <a:p>
            <a:pPr>
              <a:defRPr/>
            </a:pPr>
            <a:r>
              <a:rPr lang="en-US" dirty="0" smtClean="0"/>
              <a:t>Spencer ATF2 Magnets, 1st XBEAM-XRING Workshop</a:t>
            </a:r>
            <a:endParaRPr lang="en-US" dirty="0"/>
          </a:p>
        </p:txBody>
      </p:sp>
      <p:pic>
        <p:nvPicPr>
          <p:cNvPr id="157702" name="Picture 6" descr="RegQuadMover_02"/>
          <p:cNvPicPr>
            <a:picLocks noChangeAspect="1" noChangeArrowheads="1"/>
          </p:cNvPicPr>
          <p:nvPr/>
        </p:nvPicPr>
        <p:blipFill>
          <a:blip r:embed="rId2" cstate="screen"/>
          <a:srcRect/>
          <a:stretch>
            <a:fillRect/>
          </a:stretch>
        </p:blipFill>
        <p:spPr bwMode="auto">
          <a:xfrm>
            <a:off x="1676400" y="1341120"/>
            <a:ext cx="5686425" cy="4265613"/>
          </a:xfrm>
          <a:prstGeom prst="rect">
            <a:avLst/>
          </a:prstGeom>
          <a:noFill/>
        </p:spPr>
      </p:pic>
      <p:sp>
        <p:nvSpPr>
          <p:cNvPr id="157703" name="Text Box 7"/>
          <p:cNvSpPr txBox="1">
            <a:spLocks noChangeArrowheads="1"/>
          </p:cNvSpPr>
          <p:nvPr/>
        </p:nvSpPr>
        <p:spPr bwMode="auto">
          <a:xfrm>
            <a:off x="2885303" y="2102708"/>
            <a:ext cx="1524000" cy="730250"/>
          </a:xfrm>
          <a:prstGeom prst="rect">
            <a:avLst/>
          </a:prstGeom>
          <a:solidFill>
            <a:schemeClr val="bg1"/>
          </a:solidFill>
          <a:ln w="9525">
            <a:noFill/>
            <a:miter lim="800000"/>
            <a:headEnd/>
            <a:tailEnd/>
          </a:ln>
          <a:effectLst/>
        </p:spPr>
        <p:txBody>
          <a:bodyPr>
            <a:spAutoFit/>
          </a:bodyPr>
          <a:lstStyle/>
          <a:p>
            <a:pPr>
              <a:spcBef>
                <a:spcPct val="50000"/>
              </a:spcBef>
            </a:pPr>
            <a:r>
              <a:rPr lang="en-US" sz="1400" dirty="0">
                <a:latin typeface="Arial" charset="0"/>
              </a:rPr>
              <a:t>Free space between LVDTs is 140mm</a:t>
            </a:r>
          </a:p>
        </p:txBody>
      </p:sp>
      <p:sp>
        <p:nvSpPr>
          <p:cNvPr id="157704" name="Line 8"/>
          <p:cNvSpPr>
            <a:spLocks noChangeShapeType="1"/>
          </p:cNvSpPr>
          <p:nvPr/>
        </p:nvSpPr>
        <p:spPr bwMode="auto">
          <a:xfrm>
            <a:off x="3886200" y="3962400"/>
            <a:ext cx="914400" cy="0"/>
          </a:xfrm>
          <a:prstGeom prst="line">
            <a:avLst/>
          </a:prstGeom>
          <a:noFill/>
          <a:ln w="28575">
            <a:solidFill>
              <a:srgbClr val="FF0000"/>
            </a:solidFill>
            <a:round/>
            <a:headEnd type="triangle" w="med" len="med"/>
            <a:tailEnd type="triangle" w="med" len="med"/>
          </a:ln>
          <a:effectLst/>
        </p:spPr>
        <p:txBody>
          <a:bodyPr/>
          <a:lstStyle/>
          <a:p>
            <a:endParaRPr lang="en-US" dirty="0"/>
          </a:p>
        </p:txBody>
      </p:sp>
      <p:sp>
        <p:nvSpPr>
          <p:cNvPr id="157705" name="Text Box 9"/>
          <p:cNvSpPr txBox="1">
            <a:spLocks noChangeArrowheads="1"/>
          </p:cNvSpPr>
          <p:nvPr/>
        </p:nvSpPr>
        <p:spPr bwMode="auto">
          <a:xfrm>
            <a:off x="7406640" y="1447800"/>
            <a:ext cx="1539240" cy="4108817"/>
          </a:xfrm>
          <a:prstGeom prst="rect">
            <a:avLst/>
          </a:prstGeom>
          <a:noFill/>
          <a:ln w="9525">
            <a:solidFill>
              <a:srgbClr val="FF0000"/>
            </a:solidFill>
            <a:miter lim="800000"/>
            <a:headEnd/>
            <a:tailEnd/>
          </a:ln>
          <a:effectLst/>
        </p:spPr>
        <p:txBody>
          <a:bodyPr wrap="square">
            <a:spAutoFit/>
          </a:bodyPr>
          <a:lstStyle/>
          <a:p>
            <a:pPr>
              <a:spcBef>
                <a:spcPct val="50000"/>
              </a:spcBef>
            </a:pPr>
            <a:r>
              <a:rPr lang="en-US" dirty="0" smtClean="0">
                <a:solidFill>
                  <a:srgbClr val="FF0000"/>
                </a:solidFill>
                <a:latin typeface="Arial" charset="0"/>
              </a:rPr>
              <a:t>Each mover has 3 camshafts : </a:t>
            </a:r>
          </a:p>
          <a:p>
            <a:pPr>
              <a:spcBef>
                <a:spcPct val="50000"/>
              </a:spcBef>
            </a:pPr>
            <a:r>
              <a:rPr lang="en-US" dirty="0" smtClean="0">
                <a:solidFill>
                  <a:srgbClr val="FF0000"/>
                </a:solidFill>
                <a:latin typeface="Arial" charset="0"/>
              </a:rPr>
              <a:t>Adjustment of vertical &amp; horizontal position with 1-2 µm precision &amp; rotation angle (tilt, with precision of 3-5 µrad)</a:t>
            </a:r>
            <a:endParaRPr lang="en-US" dirty="0">
              <a:solidFill>
                <a:srgbClr val="FF0000"/>
              </a:solidFill>
              <a:latin typeface="Arial" charset="0"/>
            </a:endParaRPr>
          </a:p>
        </p:txBody>
      </p:sp>
      <p:sp>
        <p:nvSpPr>
          <p:cNvPr id="157706" name="Text Box 10"/>
          <p:cNvSpPr txBox="1">
            <a:spLocks noChangeArrowheads="1"/>
          </p:cNvSpPr>
          <p:nvPr/>
        </p:nvSpPr>
        <p:spPr bwMode="auto">
          <a:xfrm>
            <a:off x="0" y="4537075"/>
            <a:ext cx="1813560" cy="1754326"/>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0000"/>
                </a:solidFill>
                <a:latin typeface="Arial" charset="0"/>
              </a:rPr>
              <a:t>Camshaft driving motors controlled through a CAMAC mover module.</a:t>
            </a:r>
            <a:endParaRPr lang="en-US" dirty="0">
              <a:solidFill>
                <a:srgbClr val="FF0000"/>
              </a:solidFill>
              <a:latin typeface="Arial" charset="0"/>
            </a:endParaRPr>
          </a:p>
        </p:txBody>
      </p:sp>
      <p:sp>
        <p:nvSpPr>
          <p:cNvPr id="157707" name="Text Box 11"/>
          <p:cNvSpPr txBox="1">
            <a:spLocks noChangeArrowheads="1"/>
          </p:cNvSpPr>
          <p:nvPr/>
        </p:nvSpPr>
        <p:spPr bwMode="auto">
          <a:xfrm>
            <a:off x="0" y="1600200"/>
            <a:ext cx="1600200" cy="2677656"/>
          </a:xfrm>
          <a:prstGeom prst="rect">
            <a:avLst/>
          </a:prstGeom>
          <a:noFill/>
          <a:ln w="12700">
            <a:solidFill>
              <a:srgbClr val="FF0000"/>
            </a:solidFill>
            <a:miter lim="800000"/>
            <a:headEnd/>
            <a:tailEnd/>
          </a:ln>
          <a:effectLst/>
        </p:spPr>
        <p:txBody>
          <a:bodyPr>
            <a:spAutoFit/>
          </a:bodyPr>
          <a:lstStyle/>
          <a:p>
            <a:pPr>
              <a:spcBef>
                <a:spcPct val="50000"/>
              </a:spcBef>
            </a:pPr>
            <a:r>
              <a:rPr lang="en-US" sz="1400" dirty="0" smtClean="0">
                <a:solidFill>
                  <a:srgbClr val="FF0000"/>
                </a:solidFill>
                <a:latin typeface="Arial" charset="0"/>
              </a:rPr>
              <a:t>Anticipated  the gradual movement of the supports and magnets caused by thermal variations or slow ground motion. So put the re-cycled magnet movers under the FF magnets.</a:t>
            </a:r>
            <a:endParaRPr lang="en-US" sz="1400" dirty="0">
              <a:solidFill>
                <a:srgbClr val="FF0000"/>
              </a:solidFill>
              <a:latin typeface="Arial" charset="0"/>
            </a:endParaRPr>
          </a:p>
        </p:txBody>
      </p:sp>
      <p:sp>
        <p:nvSpPr>
          <p:cNvPr id="13" name="TextBox 12"/>
          <p:cNvSpPr txBox="1"/>
          <p:nvPr/>
        </p:nvSpPr>
        <p:spPr>
          <a:xfrm>
            <a:off x="1737360" y="5669280"/>
            <a:ext cx="7086600" cy="584775"/>
          </a:xfrm>
          <a:prstGeom prst="rect">
            <a:avLst/>
          </a:prstGeom>
          <a:noFill/>
        </p:spPr>
        <p:txBody>
          <a:bodyPr wrap="square" rtlCol="0">
            <a:spAutoFit/>
          </a:bodyPr>
          <a:lstStyle/>
          <a:p>
            <a:r>
              <a:rPr lang="en-US" sz="1600" dirty="0" smtClean="0"/>
              <a:t>The potentiometer read backs of camshaft rotation are read by an ADC. Are 3 Linear Voltage Differential Transformers on each support plate.</a:t>
            </a: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543339" y="6245225"/>
            <a:ext cx="5711687" cy="476250"/>
          </a:xfrm>
        </p:spPr>
        <p:txBody>
          <a:bodyPr/>
          <a:lstStyle/>
          <a:p>
            <a:pPr>
              <a:defRPr/>
            </a:pPr>
            <a:r>
              <a:rPr lang="en-US" sz="1400" smtClean="0"/>
              <a:t>Spencer ATF2 Magnets, 1st XBEAM-XRING Workshop</a:t>
            </a:r>
            <a:endParaRPr lang="en-US" sz="1400" dirty="0"/>
          </a:p>
        </p:txBody>
      </p:sp>
      <p:sp>
        <p:nvSpPr>
          <p:cNvPr id="8" name="Slide Number Placeholder 3"/>
          <p:cNvSpPr>
            <a:spLocks noGrp="1"/>
          </p:cNvSpPr>
          <p:nvPr>
            <p:ph type="sldNum" sz="quarter" idx="12"/>
          </p:nvPr>
        </p:nvSpPr>
        <p:spPr/>
        <p:txBody>
          <a:bodyPr/>
          <a:lstStyle/>
          <a:p>
            <a:fld id="{280AA5B1-A754-4B45-B523-B244ADF7B820}" type="slidenum">
              <a:rPr lang="en-US"/>
              <a:pPr/>
              <a:t>41</a:t>
            </a:fld>
            <a:endParaRPr lang="en-US"/>
          </a:p>
        </p:txBody>
      </p:sp>
      <p:sp>
        <p:nvSpPr>
          <p:cNvPr id="134149" name="Rectangle 5"/>
          <p:cNvSpPr>
            <a:spLocks noGrp="1" noChangeArrowheads="1"/>
          </p:cNvSpPr>
          <p:nvPr>
            <p:ph type="title" idx="4294967295"/>
          </p:nvPr>
        </p:nvSpPr>
        <p:spPr>
          <a:xfrm>
            <a:off x="0" y="0"/>
            <a:ext cx="8350250" cy="993775"/>
          </a:xfrm>
        </p:spPr>
        <p:txBody>
          <a:bodyPr/>
          <a:lstStyle/>
          <a:p>
            <a:r>
              <a:rPr lang="en-US" altLang="ja-JP" sz="1600" b="1" dirty="0" smtClean="0">
                <a:solidFill>
                  <a:srgbClr val="0000CC"/>
                </a:solidFill>
                <a:ea typeface="ＭＳ Ｐゴシック" charset="-128"/>
              </a:rPr>
              <a:t>A brand new </a:t>
            </a:r>
            <a:r>
              <a:rPr lang="en-US" altLang="ja-JP" sz="1600" dirty="0" smtClean="0">
                <a:solidFill>
                  <a:srgbClr val="0000CC"/>
                </a:solidFill>
                <a:ea typeface="ＭＳ Ｐゴシック" charset="-128"/>
              </a:rPr>
              <a:t>thick concrete pad </a:t>
            </a:r>
            <a:r>
              <a:rPr lang="en-US" altLang="ja-JP" sz="1600" dirty="0" smtClean="0">
                <a:solidFill>
                  <a:srgbClr val="0000CC"/>
                </a:solidFill>
                <a:ea typeface="ＭＳ Ｐゴシック" charset="-128"/>
              </a:rPr>
              <a:t>with steel rebar was </a:t>
            </a:r>
            <a:r>
              <a:rPr lang="en-US" altLang="ja-JP" sz="1600" dirty="0" smtClean="0">
                <a:solidFill>
                  <a:srgbClr val="0000CC"/>
                </a:solidFill>
                <a:ea typeface="ＭＳ Ｐゴシック" charset="-128"/>
              </a:rPr>
              <a:t>carefully poured where the ATF2 beamline was to sit. </a:t>
            </a:r>
            <a:r>
              <a:rPr lang="en-US" altLang="ja-JP" sz="1600" b="1" dirty="0" smtClean="0">
                <a:solidFill>
                  <a:srgbClr val="0000CC"/>
                </a:solidFill>
                <a:ea typeface="ＭＳ Ｐゴシック" charset="-128"/>
              </a:rPr>
              <a:t>Beamline </a:t>
            </a:r>
            <a:r>
              <a:rPr lang="en-US" altLang="ja-JP" sz="1600" b="1" dirty="0">
                <a:solidFill>
                  <a:srgbClr val="0000CC"/>
                </a:solidFill>
                <a:ea typeface="ＭＳ Ｐゴシック" charset="-128"/>
              </a:rPr>
              <a:t>installation work started in October 2007 </a:t>
            </a:r>
            <a:r>
              <a:rPr lang="en-US" altLang="ja-JP" sz="1600" b="1" dirty="0" smtClean="0">
                <a:solidFill>
                  <a:srgbClr val="0000CC"/>
                </a:solidFill>
                <a:ea typeface="ＭＳ Ｐゴシック" charset="-128"/>
              </a:rPr>
              <a:t>: 1st  </a:t>
            </a:r>
            <a:r>
              <a:rPr lang="en-US" altLang="ja-JP" sz="1600" b="1" dirty="0">
                <a:solidFill>
                  <a:srgbClr val="0000CC"/>
                </a:solidFill>
                <a:ea typeface="ＭＳ Ｐゴシック" charset="-128"/>
              </a:rPr>
              <a:t>installed monuments for horizontal </a:t>
            </a:r>
            <a:r>
              <a:rPr lang="en-US" altLang="ja-JP" sz="1600" b="1" dirty="0" smtClean="0">
                <a:solidFill>
                  <a:srgbClr val="0000CC"/>
                </a:solidFill>
                <a:ea typeface="ＭＳ Ｐゴシック" charset="-128"/>
              </a:rPr>
              <a:t>positioning of beamline components- want to measure if </a:t>
            </a:r>
            <a:r>
              <a:rPr lang="en-US" altLang="ja-JP" sz="1600" b="1" dirty="0" smtClean="0">
                <a:solidFill>
                  <a:srgbClr val="0000CC"/>
                </a:solidFill>
                <a:ea typeface="ＭＳ Ｐゴシック" charset="-128"/>
              </a:rPr>
              <a:t>and how much concrete </a:t>
            </a:r>
            <a:r>
              <a:rPr lang="en-US" altLang="ja-JP" sz="1600" b="1" dirty="0" smtClean="0">
                <a:solidFill>
                  <a:srgbClr val="0000CC"/>
                </a:solidFill>
                <a:ea typeface="ＭＳ Ｐゴシック" charset="-128"/>
              </a:rPr>
              <a:t>shrinks</a:t>
            </a:r>
            <a:endParaRPr lang="en-US" altLang="ja-JP" dirty="0">
              <a:ea typeface="ＭＳ Ｐゴシック" charset="-128"/>
            </a:endParaRPr>
          </a:p>
        </p:txBody>
      </p:sp>
      <p:pic>
        <p:nvPicPr>
          <p:cNvPr id="134146" name="Picture 2" descr="DSC00110"/>
          <p:cNvPicPr>
            <a:picLocks noChangeAspect="1" noChangeArrowheads="1"/>
          </p:cNvPicPr>
          <p:nvPr/>
        </p:nvPicPr>
        <p:blipFill>
          <a:blip r:embed="rId3" cstate="screen"/>
          <a:srcRect/>
          <a:stretch>
            <a:fillRect/>
          </a:stretch>
        </p:blipFill>
        <p:spPr bwMode="auto">
          <a:xfrm>
            <a:off x="395288" y="1268413"/>
            <a:ext cx="2667000" cy="2057400"/>
          </a:xfrm>
          <a:prstGeom prst="rect">
            <a:avLst/>
          </a:prstGeom>
          <a:noFill/>
        </p:spPr>
      </p:pic>
      <p:pic>
        <p:nvPicPr>
          <p:cNvPr id="134147" name="Picture 3" descr="DSC00111"/>
          <p:cNvPicPr>
            <a:picLocks noChangeAspect="1" noChangeArrowheads="1"/>
          </p:cNvPicPr>
          <p:nvPr/>
        </p:nvPicPr>
        <p:blipFill>
          <a:blip r:embed="rId4" cstate="screen"/>
          <a:srcRect/>
          <a:stretch>
            <a:fillRect/>
          </a:stretch>
        </p:blipFill>
        <p:spPr bwMode="auto">
          <a:xfrm>
            <a:off x="228600" y="3581400"/>
            <a:ext cx="3124200" cy="3048000"/>
          </a:xfrm>
          <a:prstGeom prst="rect">
            <a:avLst/>
          </a:prstGeom>
          <a:noFill/>
        </p:spPr>
      </p:pic>
      <p:pic>
        <p:nvPicPr>
          <p:cNvPr id="134148" name="Picture 4" descr="DSC000105"/>
          <p:cNvPicPr>
            <a:picLocks noChangeAspect="1" noChangeArrowheads="1"/>
          </p:cNvPicPr>
          <p:nvPr/>
        </p:nvPicPr>
        <p:blipFill>
          <a:blip r:embed="rId5" cstate="screen"/>
          <a:srcRect/>
          <a:stretch>
            <a:fillRect/>
          </a:stretch>
        </p:blipFill>
        <p:spPr bwMode="auto">
          <a:xfrm>
            <a:off x="3733800" y="1412875"/>
            <a:ext cx="5410200" cy="511968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274321" y="274638"/>
            <a:ext cx="8412480" cy="1143000"/>
          </a:xfrm>
        </p:spPr>
        <p:txBody>
          <a:bodyPr/>
          <a:lstStyle/>
          <a:p>
            <a:r>
              <a:rPr lang="en-US" dirty="0"/>
              <a:t>20 concrete blocks of various styles were installed in Dec </a:t>
            </a:r>
            <a:r>
              <a:rPr lang="en-US" dirty="0" smtClean="0"/>
              <a:t>2007, each block custom made for its magnet</a:t>
            </a:r>
            <a:endParaRPr lang="en-US" dirty="0"/>
          </a:p>
        </p:txBody>
      </p:sp>
      <p:sp>
        <p:nvSpPr>
          <p:cNvPr id="10" name="Slide Number Placeholder 4"/>
          <p:cNvSpPr>
            <a:spLocks noGrp="1"/>
          </p:cNvSpPr>
          <p:nvPr>
            <p:ph type="sldNum" sz="quarter" idx="10"/>
          </p:nvPr>
        </p:nvSpPr>
        <p:spPr>
          <a:xfrm>
            <a:off x="6553200" y="6245225"/>
            <a:ext cx="2133600" cy="476250"/>
          </a:xfrm>
          <a:prstGeom prst="rect">
            <a:avLst/>
          </a:prstGeom>
        </p:spPr>
        <p:txBody>
          <a:bodyPr/>
          <a:lstStyle/>
          <a:p>
            <a:fld id="{DC2B727F-79F0-469C-9A5B-DC622747AE61}" type="slidenum">
              <a:rPr lang="en-US"/>
              <a:pPr/>
              <a:t>42</a:t>
            </a:fld>
            <a:endParaRPr lang="en-US"/>
          </a:p>
        </p:txBody>
      </p:sp>
      <p:sp>
        <p:nvSpPr>
          <p:cNvPr id="11" name="Footer Placeholder 10"/>
          <p:cNvSpPr>
            <a:spLocks noGrp="1"/>
          </p:cNvSpPr>
          <p:nvPr>
            <p:ph type="ftr" sz="quarter" idx="3"/>
          </p:nvPr>
        </p:nvSpPr>
        <p:spPr/>
        <p:txBody>
          <a:bodyPr/>
          <a:lstStyle/>
          <a:p>
            <a:pPr>
              <a:defRPr/>
            </a:pPr>
            <a:r>
              <a:rPr lang="en-US" smtClean="0"/>
              <a:t>Spencer ATF2 Magnets, 1st XBEAM-XRING Workshop</a:t>
            </a:r>
            <a:endParaRPr lang="en-US" dirty="0"/>
          </a:p>
        </p:txBody>
      </p:sp>
      <p:pic>
        <p:nvPicPr>
          <p:cNvPr id="130054" name="Picture 6" descr="PC200806R1"/>
          <p:cNvPicPr>
            <a:picLocks noChangeAspect="1" noChangeArrowheads="1"/>
          </p:cNvPicPr>
          <p:nvPr/>
        </p:nvPicPr>
        <p:blipFill>
          <a:blip r:embed="rId3" cstate="screen"/>
          <a:srcRect/>
          <a:stretch>
            <a:fillRect/>
          </a:stretch>
        </p:blipFill>
        <p:spPr bwMode="auto">
          <a:xfrm>
            <a:off x="827088" y="1844675"/>
            <a:ext cx="3144837" cy="3098800"/>
          </a:xfrm>
          <a:prstGeom prst="rect">
            <a:avLst/>
          </a:prstGeom>
          <a:noFill/>
        </p:spPr>
      </p:pic>
      <p:sp>
        <p:nvSpPr>
          <p:cNvPr id="130055" name="Text Box 7"/>
          <p:cNvSpPr txBox="1">
            <a:spLocks noChangeArrowheads="1"/>
          </p:cNvSpPr>
          <p:nvPr/>
        </p:nvSpPr>
        <p:spPr bwMode="auto">
          <a:xfrm>
            <a:off x="4297916" y="1464572"/>
            <a:ext cx="4391025" cy="1200150"/>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charset="0"/>
              </a:rPr>
              <a:t>Previously Sugahara-san put layout markers on the NEW  floor, having measured the ATF2 floor relative to the ATF floor.</a:t>
            </a:r>
          </a:p>
        </p:txBody>
      </p:sp>
      <p:sp>
        <p:nvSpPr>
          <p:cNvPr id="130056" name="Text Box 8"/>
          <p:cNvSpPr txBox="1">
            <a:spLocks noChangeArrowheads="1"/>
          </p:cNvSpPr>
          <p:nvPr/>
        </p:nvSpPr>
        <p:spPr bwMode="auto">
          <a:xfrm>
            <a:off x="4297915" y="2655266"/>
            <a:ext cx="4388885" cy="2446824"/>
          </a:xfrm>
          <a:prstGeom prst="rect">
            <a:avLst/>
          </a:prstGeom>
          <a:noFill/>
          <a:ln w="9525">
            <a:solidFill>
              <a:schemeClr val="tx1"/>
            </a:solidFill>
            <a:miter lim="800000"/>
            <a:headEnd/>
            <a:tailEnd/>
          </a:ln>
          <a:effectLst/>
        </p:spPr>
        <p:txBody>
          <a:bodyPr wrap="square">
            <a:spAutoFit/>
          </a:bodyPr>
          <a:lstStyle/>
          <a:p>
            <a:pPr>
              <a:spcBef>
                <a:spcPct val="50000"/>
              </a:spcBef>
            </a:pPr>
            <a:r>
              <a:rPr lang="en-US" dirty="0">
                <a:latin typeface="Arial" charset="0"/>
              </a:rPr>
              <a:t>Measurements of the floor height over 3 weeks in late 2007 shows</a:t>
            </a:r>
          </a:p>
          <a:p>
            <a:pPr>
              <a:spcBef>
                <a:spcPct val="50000"/>
              </a:spcBef>
              <a:buFontTx/>
              <a:buChar char="•"/>
            </a:pPr>
            <a:r>
              <a:rPr lang="en-US" dirty="0">
                <a:latin typeface="Arial" charset="0"/>
              </a:rPr>
              <a:t> It is shrinking.</a:t>
            </a:r>
          </a:p>
          <a:p>
            <a:pPr>
              <a:spcBef>
                <a:spcPct val="50000"/>
              </a:spcBef>
              <a:buFontTx/>
              <a:buChar char="•"/>
            </a:pPr>
            <a:r>
              <a:rPr lang="en-US" dirty="0">
                <a:latin typeface="Arial" charset="0"/>
              </a:rPr>
              <a:t> It varies over space by several </a:t>
            </a:r>
            <a:r>
              <a:rPr lang="en-US" dirty="0" smtClean="0">
                <a:latin typeface="Arial" charset="0"/>
              </a:rPr>
              <a:t>mm</a:t>
            </a:r>
          </a:p>
          <a:p>
            <a:pPr>
              <a:spcBef>
                <a:spcPct val="50000"/>
              </a:spcBef>
              <a:buFontTx/>
              <a:buChar char="•"/>
            </a:pPr>
            <a:r>
              <a:rPr lang="en-US" dirty="0" smtClean="0">
                <a:latin typeface="Arial" charset="0"/>
              </a:rPr>
              <a:t>Measured day to night variation of floor tilt with Hydraulic Level Systems:  caused by ambient temperature variations.</a:t>
            </a:r>
            <a:endParaRPr lang="en-US" dirty="0">
              <a:latin typeface="Arial" charset="0"/>
            </a:endParaRPr>
          </a:p>
        </p:txBody>
      </p:sp>
      <p:sp>
        <p:nvSpPr>
          <p:cNvPr id="130057" name="Text Box 9"/>
          <p:cNvSpPr txBox="1">
            <a:spLocks noChangeArrowheads="1"/>
          </p:cNvSpPr>
          <p:nvPr/>
        </p:nvSpPr>
        <p:spPr bwMode="auto">
          <a:xfrm>
            <a:off x="4264647" y="5008494"/>
            <a:ext cx="4464050" cy="1200150"/>
          </a:xfrm>
          <a:prstGeom prst="rect">
            <a:avLst/>
          </a:prstGeom>
          <a:noFill/>
          <a:ln w="9525">
            <a:solidFill>
              <a:schemeClr val="tx1"/>
            </a:solidFill>
            <a:miter lim="800000"/>
            <a:headEnd/>
            <a:tailEnd/>
          </a:ln>
          <a:effectLst/>
        </p:spPr>
        <p:txBody>
          <a:bodyPr>
            <a:spAutoFit/>
          </a:bodyPr>
          <a:lstStyle/>
          <a:p>
            <a:pPr>
              <a:spcBef>
                <a:spcPct val="50000"/>
              </a:spcBef>
            </a:pPr>
            <a:r>
              <a:rPr lang="en-US" dirty="0">
                <a:latin typeface="Arial" charset="0"/>
              </a:rPr>
              <a:t>Started installing movers and magnets in early January 2008 –the QEAs &amp; DEAs. Other magnets were installed as they became available.</a:t>
            </a:r>
          </a:p>
        </p:txBody>
      </p:sp>
      <p:sp>
        <p:nvSpPr>
          <p:cNvPr id="130059" name="Text Box 11"/>
          <p:cNvSpPr txBox="1">
            <a:spLocks noChangeArrowheads="1"/>
          </p:cNvSpPr>
          <p:nvPr/>
        </p:nvSpPr>
        <p:spPr bwMode="auto">
          <a:xfrm>
            <a:off x="827088" y="5084763"/>
            <a:ext cx="3024187" cy="650875"/>
          </a:xfrm>
          <a:prstGeom prst="rect">
            <a:avLst/>
          </a:prstGeom>
          <a:noFill/>
          <a:ln w="9525">
            <a:solidFill>
              <a:schemeClr val="tx1"/>
            </a:solidFill>
            <a:miter lim="800000"/>
            <a:headEnd/>
            <a:tailEnd/>
          </a:ln>
          <a:effectLst/>
        </p:spPr>
        <p:txBody>
          <a:bodyPr>
            <a:spAutoFit/>
          </a:bodyPr>
          <a:lstStyle/>
          <a:p>
            <a:pPr>
              <a:spcBef>
                <a:spcPct val="50000"/>
              </a:spcBef>
            </a:pPr>
            <a:r>
              <a:rPr lang="en-US">
                <a:latin typeface="Arial" charset="0"/>
              </a:rPr>
              <a:t>Blocks installed as of 20</a:t>
            </a:r>
            <a:r>
              <a:rPr lang="en-US" baseline="30000">
                <a:latin typeface="Arial" charset="0"/>
              </a:rPr>
              <a:t>th</a:t>
            </a:r>
            <a:r>
              <a:rPr lang="en-US">
                <a:latin typeface="Arial" charset="0"/>
              </a:rPr>
              <a:t>  December 2007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a:xfrm>
            <a:off x="289560" y="0"/>
            <a:ext cx="8403865" cy="1152939"/>
          </a:xfrm>
        </p:spPr>
        <p:txBody>
          <a:bodyPr/>
          <a:lstStyle/>
          <a:p>
            <a:pPr algn="l"/>
            <a:r>
              <a:rPr lang="en-US" sz="2800" dirty="0" smtClean="0"/>
              <a:t>After the air-conditioning is working then first alignment </a:t>
            </a:r>
            <a:r>
              <a:rPr lang="en-US" sz="2800" dirty="0"/>
              <a:t>of downstream FF magnets, </a:t>
            </a:r>
            <a:r>
              <a:rPr lang="en-US" sz="2800" dirty="0" smtClean="0"/>
              <a:t>happens in August </a:t>
            </a:r>
            <a:r>
              <a:rPr lang="en-US" sz="2800" dirty="0"/>
              <a:t>2008. </a:t>
            </a:r>
            <a:r>
              <a:rPr lang="en-US" sz="2000" dirty="0" err="1"/>
              <a:t>Sugahara</a:t>
            </a:r>
            <a:r>
              <a:rPr lang="en-US" sz="2000" dirty="0"/>
              <a:t>-san &amp; contractors</a:t>
            </a:r>
          </a:p>
        </p:txBody>
      </p:sp>
      <p:sp>
        <p:nvSpPr>
          <p:cNvPr id="6" name="Slide Number Placeholder 4"/>
          <p:cNvSpPr>
            <a:spLocks noGrp="1"/>
          </p:cNvSpPr>
          <p:nvPr>
            <p:ph type="sldNum" sz="quarter" idx="10"/>
          </p:nvPr>
        </p:nvSpPr>
        <p:spPr>
          <a:xfrm>
            <a:off x="6553200" y="6245225"/>
            <a:ext cx="2133600" cy="476250"/>
          </a:xfrm>
          <a:prstGeom prst="rect">
            <a:avLst/>
          </a:prstGeom>
        </p:spPr>
        <p:txBody>
          <a:bodyPr/>
          <a:lstStyle/>
          <a:p>
            <a:fld id="{C96142B7-EF26-4EBA-8BDF-DDED17146C5E}" type="slidenum">
              <a:rPr lang="en-US"/>
              <a:pPr/>
              <a:t>43</a:t>
            </a:fld>
            <a:endParaRPr lang="en-US"/>
          </a:p>
        </p:txBody>
      </p:sp>
      <p:sp>
        <p:nvSpPr>
          <p:cNvPr id="7" name="Footer Placeholder 6"/>
          <p:cNvSpPr>
            <a:spLocks noGrp="1"/>
          </p:cNvSpPr>
          <p:nvPr>
            <p:ph type="ftr" sz="quarter" idx="3"/>
          </p:nvPr>
        </p:nvSpPr>
        <p:spPr/>
        <p:txBody>
          <a:bodyPr/>
          <a:lstStyle/>
          <a:p>
            <a:pPr>
              <a:defRPr/>
            </a:pPr>
            <a:r>
              <a:rPr lang="en-US" smtClean="0"/>
              <a:t>Spencer ATF2 Magnets, 1st XBEAM-XRING Workshop</a:t>
            </a:r>
            <a:endParaRPr lang="en-US" dirty="0"/>
          </a:p>
        </p:txBody>
      </p:sp>
      <p:pic>
        <p:nvPicPr>
          <p:cNvPr id="155653" name="Picture 5" descr="align2"/>
          <p:cNvPicPr>
            <a:picLocks noChangeAspect="1" noChangeArrowheads="1"/>
          </p:cNvPicPr>
          <p:nvPr/>
        </p:nvPicPr>
        <p:blipFill>
          <a:blip r:embed="rId2" cstate="screen"/>
          <a:srcRect/>
          <a:stretch>
            <a:fillRect/>
          </a:stretch>
        </p:blipFill>
        <p:spPr bwMode="auto">
          <a:xfrm>
            <a:off x="185738" y="1482726"/>
            <a:ext cx="8860536" cy="530647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adjustments of mover tilts and magnet positions done in September 2009 with this satisfactory result</a:t>
            </a:r>
            <a:endParaRPr lang="en-US" dirty="0"/>
          </a:p>
        </p:txBody>
      </p:sp>
      <p:sp>
        <p:nvSpPr>
          <p:cNvPr id="3" name="Slide Number Placeholder 2"/>
          <p:cNvSpPr>
            <a:spLocks noGrp="1"/>
          </p:cNvSpPr>
          <p:nvPr>
            <p:ph type="sldNum" sz="quarter" idx="10"/>
          </p:nvPr>
        </p:nvSpPr>
        <p:spPr/>
        <p:txBody>
          <a:bodyPr/>
          <a:lstStyle/>
          <a:p>
            <a:pPr>
              <a:defRPr/>
            </a:pPr>
            <a:r>
              <a:rPr lang="en-US" dirty="0" smtClean="0"/>
              <a:t>Slide </a:t>
            </a:r>
            <a:fld id="{937ABE18-3389-401F-8A3D-FB11D2A9A3A0}" type="slidenum">
              <a:rPr lang="en-US" smtClean="0"/>
              <a:pPr>
                <a:defRPr/>
              </a:pPr>
              <a:t>44</a:t>
            </a:fld>
            <a:endParaRPr lang="en-US" dirty="0"/>
          </a:p>
        </p:txBody>
      </p:sp>
      <p:sp>
        <p:nvSpPr>
          <p:cNvPr id="4" name="Footer Placeholder 3"/>
          <p:cNvSpPr>
            <a:spLocks noGrp="1"/>
          </p:cNvSpPr>
          <p:nvPr>
            <p:ph type="ftr" sz="quarter" idx="3"/>
          </p:nvPr>
        </p:nvSpPr>
        <p:spPr/>
        <p:txBody>
          <a:bodyPr/>
          <a:lstStyle/>
          <a:p>
            <a:pPr>
              <a:defRPr/>
            </a:pPr>
            <a:r>
              <a:rPr lang="en-US" smtClean="0"/>
              <a:t>Spencer ATF2 Magnets, 1st XBEAM-XRING Workshop</a:t>
            </a:r>
            <a:endParaRPr lang="en-US" dirty="0"/>
          </a:p>
        </p:txBody>
      </p:sp>
      <p:pic>
        <p:nvPicPr>
          <p:cNvPr id="36868" name="Picture 4"/>
          <p:cNvPicPr>
            <a:picLocks noChangeAspect="1" noChangeArrowheads="1"/>
          </p:cNvPicPr>
          <p:nvPr/>
        </p:nvPicPr>
        <p:blipFill>
          <a:blip r:embed="rId2"/>
          <a:srcRect/>
          <a:stretch>
            <a:fillRect/>
          </a:stretch>
        </p:blipFill>
        <p:spPr bwMode="auto">
          <a:xfrm>
            <a:off x="2453640" y="1216332"/>
            <a:ext cx="6336000" cy="4365900"/>
          </a:xfrm>
          <a:prstGeom prst="rect">
            <a:avLst/>
          </a:prstGeom>
          <a:noFill/>
          <a:ln w="9525">
            <a:noFill/>
            <a:miter lim="800000"/>
            <a:headEnd/>
            <a:tailEnd/>
          </a:ln>
        </p:spPr>
      </p:pic>
      <p:sp>
        <p:nvSpPr>
          <p:cNvPr id="8" name="TextBox 7"/>
          <p:cNvSpPr txBox="1"/>
          <p:nvPr/>
        </p:nvSpPr>
        <p:spPr>
          <a:xfrm>
            <a:off x="335279" y="1188720"/>
            <a:ext cx="2061079" cy="4939814"/>
          </a:xfrm>
          <a:prstGeom prst="rect">
            <a:avLst/>
          </a:prstGeom>
          <a:noFill/>
          <a:ln>
            <a:solidFill>
              <a:srgbClr val="C00000"/>
            </a:solidFill>
          </a:ln>
        </p:spPr>
        <p:txBody>
          <a:bodyPr wrap="square" rtlCol="0">
            <a:spAutoFit/>
          </a:bodyPr>
          <a:lstStyle/>
          <a:p>
            <a:pPr>
              <a:spcBef>
                <a:spcPct val="50000"/>
              </a:spcBef>
            </a:pPr>
            <a:r>
              <a:rPr lang="en-US" dirty="0" smtClean="0"/>
              <a:t>FF magnet alignment activities carried out by KEK physicists &amp; contractors from August ‘08 through September ‘09. Mover tilts measured with laser tracker.</a:t>
            </a:r>
          </a:p>
          <a:p>
            <a:pPr>
              <a:spcBef>
                <a:spcPct val="50000"/>
              </a:spcBef>
            </a:pPr>
            <a:r>
              <a:rPr lang="en-US" dirty="0" smtClean="0"/>
              <a:t>Plot shows each FF magnet’s height, with a total RMS deviation of 80µm</a:t>
            </a:r>
            <a:endParaRPr lang="en-US" dirty="0"/>
          </a:p>
        </p:txBody>
      </p:sp>
      <p:sp>
        <p:nvSpPr>
          <p:cNvPr id="9" name="TextBox 8"/>
          <p:cNvSpPr txBox="1"/>
          <p:nvPr/>
        </p:nvSpPr>
        <p:spPr>
          <a:xfrm>
            <a:off x="6222124" y="5494284"/>
            <a:ext cx="3142593" cy="553998"/>
          </a:xfrm>
          <a:prstGeom prst="rect">
            <a:avLst/>
          </a:prstGeom>
          <a:noFill/>
        </p:spPr>
        <p:txBody>
          <a:bodyPr wrap="square" rtlCol="0">
            <a:spAutoFit/>
          </a:bodyPr>
          <a:lstStyle/>
          <a:p>
            <a:r>
              <a:rPr lang="en-US" sz="1600" dirty="0" smtClean="0"/>
              <a:t>“</a:t>
            </a:r>
            <a:r>
              <a:rPr lang="en-US" sz="1400" dirty="0" smtClean="0"/>
              <a:t>KP” points are alignment monuments not used in this process.</a:t>
            </a:r>
            <a:endParaRPr lang="en-US" sz="1400" dirty="0"/>
          </a:p>
        </p:txBody>
      </p:sp>
      <p:sp>
        <p:nvSpPr>
          <p:cNvPr id="10" name="TextBox 9"/>
          <p:cNvSpPr txBox="1"/>
          <p:nvPr/>
        </p:nvSpPr>
        <p:spPr>
          <a:xfrm>
            <a:off x="2443654" y="5533697"/>
            <a:ext cx="3641836" cy="646331"/>
          </a:xfrm>
          <a:prstGeom prst="rect">
            <a:avLst/>
          </a:prstGeom>
          <a:noFill/>
          <a:ln>
            <a:solidFill>
              <a:srgbClr val="A50021"/>
            </a:solidFill>
          </a:ln>
        </p:spPr>
        <p:txBody>
          <a:bodyPr wrap="square" rtlCol="0">
            <a:spAutoFit/>
          </a:bodyPr>
          <a:lstStyle/>
          <a:p>
            <a:r>
              <a:rPr lang="en-US" dirty="0" smtClean="0">
                <a:solidFill>
                  <a:srgbClr val="002060"/>
                </a:solidFill>
              </a:rPr>
              <a:t>Remaining alignment done using</a:t>
            </a:r>
          </a:p>
          <a:p>
            <a:r>
              <a:rPr lang="en-US" dirty="0" smtClean="0">
                <a:solidFill>
                  <a:srgbClr val="002060"/>
                </a:solidFill>
              </a:rPr>
              <a:t> Beam Based Alignment</a:t>
            </a:r>
            <a:endParaRPr lang="en-US" dirty="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6553200" y="6245225"/>
            <a:ext cx="2133600" cy="476250"/>
          </a:xfrm>
          <a:prstGeom prst="rect">
            <a:avLst/>
          </a:prstGeom>
        </p:spPr>
        <p:txBody>
          <a:bodyPr/>
          <a:lstStyle/>
          <a:p>
            <a:fld id="{3E201AA1-DA95-4A83-9DBF-4E31C089F139}" type="slidenum">
              <a:rPr lang="en-US"/>
              <a:pPr/>
              <a:t>45</a:t>
            </a:fld>
            <a:endParaRPr lang="en-US"/>
          </a:p>
        </p:txBody>
      </p:sp>
      <p:sp>
        <p:nvSpPr>
          <p:cNvPr id="64514" name="Rectangle 2"/>
          <p:cNvSpPr>
            <a:spLocks noGrp="1" noChangeArrowheads="1"/>
          </p:cNvSpPr>
          <p:nvPr>
            <p:ph type="title"/>
          </p:nvPr>
        </p:nvSpPr>
        <p:spPr>
          <a:xfrm>
            <a:off x="701040" y="0"/>
            <a:ext cx="8061960" cy="944562"/>
          </a:xfrm>
        </p:spPr>
        <p:txBody>
          <a:bodyPr/>
          <a:lstStyle/>
          <a:p>
            <a:r>
              <a:rPr lang="en-US" sz="2400" dirty="0"/>
              <a:t>Lessons learned and comments on ATF2 magnet engineering, fabrication &amp; </a:t>
            </a:r>
            <a:r>
              <a:rPr lang="en-US" sz="2400" dirty="0" smtClean="0"/>
              <a:t>installation </a:t>
            </a:r>
            <a:r>
              <a:rPr lang="en-US" sz="2000" dirty="0" smtClean="0"/>
              <a:t>(written in 2009)</a:t>
            </a:r>
            <a:endParaRPr lang="en-US" sz="2400" dirty="0"/>
          </a:p>
        </p:txBody>
      </p:sp>
      <p:sp>
        <p:nvSpPr>
          <p:cNvPr id="64515" name="Rectangle 3"/>
          <p:cNvSpPr>
            <a:spLocks noGrp="1" noChangeArrowheads="1"/>
          </p:cNvSpPr>
          <p:nvPr>
            <p:ph sz="quarter" idx="14"/>
          </p:nvPr>
        </p:nvSpPr>
        <p:spPr>
          <a:xfrm>
            <a:off x="457200" y="1127760"/>
            <a:ext cx="8229600" cy="4998403"/>
          </a:xfrm>
          <a:prstGeom prst="rect">
            <a:avLst/>
          </a:prstGeom>
        </p:spPr>
        <p:txBody>
          <a:bodyPr/>
          <a:lstStyle/>
          <a:p>
            <a:pPr>
              <a:lnSpc>
                <a:spcPct val="80000"/>
              </a:lnSpc>
              <a:buFont typeface="Arial" pitchFamily="34" charset="0"/>
              <a:buChar char="•"/>
            </a:pPr>
            <a:r>
              <a:rPr lang="en-US" sz="2000" dirty="0"/>
              <a:t>Integration of magnets with rest of beamline apparatus needs attention of fulltime integration engineer from early-on in project</a:t>
            </a:r>
          </a:p>
          <a:p>
            <a:pPr>
              <a:lnSpc>
                <a:spcPct val="80000"/>
              </a:lnSpc>
              <a:buFont typeface="Arial" pitchFamily="34" charset="0"/>
              <a:buChar char="•"/>
            </a:pPr>
            <a:r>
              <a:rPr lang="en-US" sz="2000" dirty="0"/>
              <a:t>Beamline installation drawings showing all beamline devices and their supports and their precise locations must be made before installation starts</a:t>
            </a:r>
          </a:p>
          <a:p>
            <a:pPr>
              <a:lnSpc>
                <a:spcPct val="80000"/>
              </a:lnSpc>
              <a:buFont typeface="Arial" pitchFamily="34" charset="0"/>
              <a:buChar char="•"/>
            </a:pPr>
            <a:r>
              <a:rPr lang="en-US" sz="2000" dirty="0" smtClean="0"/>
              <a:t>Beam Delivery System of ILC </a:t>
            </a:r>
            <a:r>
              <a:rPr lang="en-US" sz="2000" dirty="0"/>
              <a:t>will have magnets with tight harmonic &amp; stability tolerances, avoid using old magnet designs or actual old magnets as they will rarely match the ILC requirements, </a:t>
            </a:r>
            <a:r>
              <a:rPr lang="en-US" sz="2000" dirty="0">
                <a:solidFill>
                  <a:srgbClr val="FF0000"/>
                </a:solidFill>
              </a:rPr>
              <a:t>quality will be compromised &amp; money won’t be saved in the end</a:t>
            </a:r>
          </a:p>
          <a:p>
            <a:pPr>
              <a:lnSpc>
                <a:spcPct val="80000"/>
              </a:lnSpc>
              <a:buFont typeface="Arial" pitchFamily="34" charset="0"/>
              <a:buChar char="•"/>
            </a:pPr>
            <a:r>
              <a:rPr lang="en-US" sz="2000" dirty="0"/>
              <a:t>Different countries have different standards and rules regarding magnet fabrication &amp; integration. ILC-wide magnet group must develop, promulgate and enforce design + fabrication standards; integration rules (e.g. can a </a:t>
            </a:r>
            <a:r>
              <a:rPr lang="en-US" sz="2000" dirty="0" smtClean="0"/>
              <a:t>beam-pipe </a:t>
            </a:r>
            <a:r>
              <a:rPr lang="en-US" sz="2000" dirty="0"/>
              <a:t>touch a magnet’s </a:t>
            </a:r>
            <a:r>
              <a:rPr lang="en-US" sz="2000" dirty="0" smtClean="0"/>
              <a:t>pole-tips</a:t>
            </a:r>
            <a:r>
              <a:rPr lang="en-US" sz="2000" dirty="0"/>
              <a:t>?)</a:t>
            </a:r>
          </a:p>
          <a:p>
            <a:pPr>
              <a:lnSpc>
                <a:spcPct val="80000"/>
              </a:lnSpc>
              <a:buFont typeface="Arial" pitchFamily="34" charset="0"/>
              <a:buChar char="•"/>
            </a:pPr>
            <a:r>
              <a:rPr lang="en-US" sz="2000" dirty="0"/>
              <a:t>If choose to have magnet vendors “build to spec” rather than “build to print” then must carefully review vendor drawings before they start fabrication &amp; have on-going visits by ILC magnet engineer to their factory </a:t>
            </a:r>
            <a:r>
              <a:rPr lang="en-US" sz="1600" dirty="0"/>
              <a:t>(later is best practice  even if building to ILC-provided drawings)</a:t>
            </a:r>
          </a:p>
          <a:p>
            <a:pPr>
              <a:lnSpc>
                <a:spcPct val="80000"/>
              </a:lnSpc>
              <a:buFont typeface="Arial" pitchFamily="34" charset="0"/>
              <a:buChar char="•"/>
            </a:pPr>
            <a:r>
              <a:rPr lang="en-US" sz="2000" dirty="0"/>
              <a:t>Have regular engineering meetings just on magnet issues via </a:t>
            </a:r>
            <a:r>
              <a:rPr lang="en-US" sz="2000" i="1" dirty="0" err="1"/>
              <a:t>webex</a:t>
            </a:r>
            <a:r>
              <a:rPr lang="en-US" sz="2000" dirty="0"/>
              <a:t> </a:t>
            </a:r>
          </a:p>
          <a:p>
            <a:pPr>
              <a:lnSpc>
                <a:spcPct val="80000"/>
              </a:lnSpc>
            </a:pP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46</a:t>
            </a:fld>
            <a:endParaRPr lang="en-US" dirty="0"/>
          </a:p>
        </p:txBody>
      </p:sp>
      <p:sp>
        <p:nvSpPr>
          <p:cNvPr id="198658" name="Rectangle 2"/>
          <p:cNvSpPr>
            <a:spLocks noGrp="1" noChangeArrowheads="1"/>
          </p:cNvSpPr>
          <p:nvPr>
            <p:ph type="title"/>
          </p:nvPr>
        </p:nvSpPr>
        <p:spPr>
          <a:xfrm>
            <a:off x="-1" y="0"/>
            <a:ext cx="7129850" cy="951470"/>
          </a:xfrm>
        </p:spPr>
        <p:txBody>
          <a:bodyPr/>
          <a:lstStyle/>
          <a:p>
            <a:r>
              <a:rPr lang="en-US" dirty="0" smtClean="0"/>
              <a:t>CONCLUSION and ACKNOWLEDGEMENTS</a:t>
            </a:r>
            <a:endParaRPr lang="en-US" dirty="0"/>
          </a:p>
        </p:txBody>
      </p:sp>
      <p:sp>
        <p:nvSpPr>
          <p:cNvPr id="198659" name="Rectangle 3"/>
          <p:cNvSpPr>
            <a:spLocks noGrp="1" noChangeArrowheads="1"/>
          </p:cNvSpPr>
          <p:nvPr>
            <p:ph sz="quarter" idx="14"/>
          </p:nvPr>
        </p:nvSpPr>
        <p:spPr>
          <a:xfrm>
            <a:off x="457200" y="1150884"/>
            <a:ext cx="8229600" cy="4975280"/>
          </a:xfrm>
          <a:prstGeom prst="rect">
            <a:avLst/>
          </a:prstGeom>
        </p:spPr>
        <p:txBody>
          <a:bodyPr>
            <a:normAutofit lnSpcReduction="10000"/>
          </a:bodyPr>
          <a:lstStyle/>
          <a:p>
            <a:r>
              <a:rPr lang="en-US" sz="2000" b="1" dirty="0" smtClean="0"/>
              <a:t>Conclusion: </a:t>
            </a:r>
            <a:r>
              <a:rPr lang="en-US" sz="2000" dirty="0" smtClean="0"/>
              <a:t>It </a:t>
            </a:r>
            <a:r>
              <a:rPr lang="en-US" sz="2000" dirty="0"/>
              <a:t>IS possible to design, fabricate, install and instrument a beam line of magnets with the involvement of physicists and engineers from 5 countries in 5 different time zones who’d prefer to speak 5 different languages.</a:t>
            </a:r>
          </a:p>
          <a:p>
            <a:r>
              <a:rPr lang="en-US" sz="2000" dirty="0"/>
              <a:t>Sometimes its even fun</a:t>
            </a:r>
            <a:r>
              <a:rPr lang="en-US" sz="2000" dirty="0" smtClean="0"/>
              <a:t>!</a:t>
            </a:r>
          </a:p>
          <a:p>
            <a:r>
              <a:rPr lang="en-US" sz="2000" b="1" dirty="0" smtClean="0"/>
              <a:t>Acknowledgements</a:t>
            </a:r>
            <a:r>
              <a:rPr lang="en-US" sz="2000" dirty="0" smtClean="0"/>
              <a:t>: This presentation describes the ATF2 magnet work done by a small group  of engineers, physicists and technicians between January 2005 and December 2008. I  gratefully acknowledge the hard work and collegiality of Benoit Bolzon, Andrea Jeremie, Mika Masuzawa and  Ryuhei Sugahara. </a:t>
            </a:r>
            <a:r>
              <a:rPr lang="en-US" dirty="0" smtClean="0"/>
              <a:t>(I also borrowed and modified some of their slides)</a:t>
            </a:r>
          </a:p>
          <a:p>
            <a:endParaRPr lang="en-US" sz="2000" dirty="0" smtClean="0"/>
          </a:p>
          <a:p>
            <a:r>
              <a:rPr lang="en-US" sz="2000" dirty="0" smtClean="0"/>
              <a:t>And for their ongoing explanations of beam dynamics I thank Mark Woodley and Glen White. </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47</a:t>
            </a:fld>
            <a:endParaRPr lang="en-US" dirty="0"/>
          </a:p>
        </p:txBody>
      </p:sp>
      <p:sp>
        <p:nvSpPr>
          <p:cNvPr id="5" name="Title 4"/>
          <p:cNvSpPr>
            <a:spLocks noGrp="1"/>
          </p:cNvSpPr>
          <p:nvPr>
            <p:ph type="title"/>
          </p:nvPr>
        </p:nvSpPr>
        <p:spPr/>
        <p:txBody>
          <a:bodyPr/>
          <a:lstStyle/>
          <a:p>
            <a:r>
              <a:rPr lang="en-US" dirty="0" smtClean="0"/>
              <a:t>Some publications on the magnets of the ATF2 and the status of the ATF2 beamline over several years</a:t>
            </a:r>
            <a:endParaRPr lang="en-US" dirty="0"/>
          </a:p>
        </p:txBody>
      </p:sp>
      <p:sp>
        <p:nvSpPr>
          <p:cNvPr id="6" name="Content Placeholder 5"/>
          <p:cNvSpPr>
            <a:spLocks noGrp="1"/>
          </p:cNvSpPr>
          <p:nvPr>
            <p:ph sz="quarter" idx="14"/>
          </p:nvPr>
        </p:nvSpPr>
        <p:spPr>
          <a:xfrm>
            <a:off x="430323" y="1324303"/>
            <a:ext cx="8288008" cy="4962416"/>
          </a:xfrm>
        </p:spPr>
        <p:txBody>
          <a:bodyPr>
            <a:normAutofit fontScale="92500"/>
          </a:bodyPr>
          <a:lstStyle/>
          <a:p>
            <a:r>
              <a:rPr lang="en-US" b="1" dirty="0" smtClean="0"/>
              <a:t>  “A </a:t>
            </a:r>
            <a:r>
              <a:rPr lang="en-US" b="1" dirty="0" smtClean="0"/>
              <a:t>Project to Design and Build the Magnets for a New Test Beamline, the ATF2, at </a:t>
            </a:r>
            <a:r>
              <a:rPr lang="en-US" b="1" dirty="0" smtClean="0"/>
              <a:t>KEK”</a:t>
            </a:r>
            <a:endParaRPr lang="en-US" b="1" dirty="0" smtClean="0"/>
          </a:p>
          <a:p>
            <a:r>
              <a:rPr lang="en-US" dirty="0" smtClean="0">
                <a:hlinkClick r:id="rId2"/>
              </a:rPr>
              <a:t>http://www-public.slac.stanford.edu/sciDoc/docMeta.aspx?slacPubNumber=SLAC-PUB-14339</a:t>
            </a:r>
            <a:endParaRPr lang="en-US" dirty="0" smtClean="0"/>
          </a:p>
          <a:p>
            <a:r>
              <a:rPr lang="en-US" b="1" dirty="0" smtClean="0"/>
              <a:t> “A </a:t>
            </a:r>
            <a:r>
              <a:rPr lang="en-US" b="1" dirty="0" smtClean="0"/>
              <a:t>Flight Simulator for ATF2: A Mechanism for International Collaboration in the Writing and Deployment of Online Beam Dynamics Algorithms</a:t>
            </a:r>
            <a:r>
              <a:rPr lang="en-US" dirty="0" smtClean="0"/>
              <a:t> </a:t>
            </a:r>
            <a:r>
              <a:rPr lang="en-US" b="1" dirty="0" smtClean="0"/>
              <a:t>“</a:t>
            </a:r>
            <a:r>
              <a:rPr lang="en-US" dirty="0" smtClean="0"/>
              <a:t> ( May 2008)</a:t>
            </a:r>
          </a:p>
          <a:p>
            <a:r>
              <a:rPr lang="en-US" dirty="0" smtClean="0">
                <a:hlinkClick r:id="rId3"/>
              </a:rPr>
              <a:t> </a:t>
            </a:r>
            <a:r>
              <a:rPr lang="en-US" dirty="0" smtClean="0">
                <a:hlinkClick r:id="rId4"/>
              </a:rPr>
              <a:t>http </a:t>
            </a:r>
            <a:r>
              <a:rPr lang="en-US" dirty="0" smtClean="0">
                <a:hlinkClick r:id="rId3"/>
              </a:rPr>
              <a:t>//</a:t>
            </a:r>
            <a:r>
              <a:rPr lang="en-US" dirty="0" smtClean="0">
                <a:hlinkClick r:id="rId3"/>
              </a:rPr>
              <a:t>inspirehep.net/record/792445</a:t>
            </a:r>
            <a:endParaRPr lang="en-US" dirty="0" smtClean="0"/>
          </a:p>
          <a:p>
            <a:r>
              <a:rPr lang="en-US" dirty="0" smtClean="0"/>
              <a:t> “</a:t>
            </a:r>
            <a:r>
              <a:rPr lang="en-US" b="1" dirty="0" smtClean="0"/>
              <a:t>Present status and first results of the final focus beam line at the KEK Accelerator Test Facility</a:t>
            </a:r>
            <a:r>
              <a:rPr lang="en-US" dirty="0" smtClean="0"/>
              <a:t> </a:t>
            </a:r>
            <a:r>
              <a:rPr lang="en-US" dirty="0" smtClean="0"/>
              <a:t>“ Phys.Rev.ST </a:t>
            </a:r>
            <a:r>
              <a:rPr lang="en-US" dirty="0" err="1" smtClean="0"/>
              <a:t>Accel.Beams</a:t>
            </a:r>
            <a:r>
              <a:rPr lang="en-US" dirty="0" smtClean="0"/>
              <a:t> 13 (2010) </a:t>
            </a:r>
            <a:r>
              <a:rPr lang="en-US" dirty="0" smtClean="0"/>
              <a:t>042801 or at </a:t>
            </a:r>
            <a:r>
              <a:rPr lang="en-US" dirty="0" smtClean="0">
                <a:hlinkClick r:id="rId5"/>
              </a:rPr>
              <a:t>http</a:t>
            </a:r>
            <a:r>
              <a:rPr lang="en-US" dirty="0" smtClean="0">
                <a:hlinkClick r:id="rId5"/>
              </a:rPr>
              <a:t>://inspirehep.net/record/853172</a:t>
            </a:r>
            <a:endParaRPr lang="en-US" dirty="0" smtClean="0"/>
          </a:p>
          <a:p>
            <a:r>
              <a:rPr lang="en-US" b="1" dirty="0" smtClean="0"/>
              <a:t>“Operational </a:t>
            </a:r>
            <a:r>
              <a:rPr lang="en-US" b="1" dirty="0" smtClean="0"/>
              <a:t>Experiences Tuning the ATF2 Final Focus Optics Towards Obtaining a 37nm Electron Beam IP Spot Size</a:t>
            </a:r>
            <a:r>
              <a:rPr lang="en-US" dirty="0" smtClean="0"/>
              <a:t> “, May </a:t>
            </a:r>
            <a:r>
              <a:rPr lang="en-US" dirty="0" smtClean="0"/>
              <a:t>2010, </a:t>
            </a:r>
            <a:r>
              <a:rPr lang="en-US" dirty="0" smtClean="0"/>
              <a:t>SLAC-PUB-15165, IPAC-2010-WEOBMH01 </a:t>
            </a:r>
            <a:r>
              <a:rPr lang="en-US" dirty="0" smtClean="0"/>
              <a:t>or at :  </a:t>
            </a:r>
            <a:r>
              <a:rPr lang="en-US" dirty="0" smtClean="0">
                <a:hlinkClick r:id="rId4"/>
              </a:rPr>
              <a:t>http://inspirehep.net/record/869675</a:t>
            </a:r>
            <a:endParaRPr lang="en-US" dirty="0" smtClean="0"/>
          </a:p>
          <a:p>
            <a:r>
              <a:rPr lang="en-US" b="1" dirty="0" smtClean="0"/>
              <a:t> ”ATF2 </a:t>
            </a:r>
            <a:r>
              <a:rPr lang="en-US" b="1" dirty="0" smtClean="0"/>
              <a:t>summary and status”, ICFA Beam </a:t>
            </a:r>
            <a:r>
              <a:rPr lang="en-US" b="1" dirty="0" smtClean="0"/>
              <a:t>Dynamics Newsletter. </a:t>
            </a:r>
            <a:r>
              <a:rPr lang="en-US" b="1" dirty="0" smtClean="0"/>
              <a:t>54 (2011) 62-80</a:t>
            </a:r>
            <a:r>
              <a:rPr lang="en-US" dirty="0" smtClean="0"/>
              <a:t> </a:t>
            </a:r>
          </a:p>
          <a:p>
            <a:r>
              <a:rPr lang="en-US" dirty="0" smtClean="0"/>
              <a:t>SLAC-REPRINT-2012-046 </a:t>
            </a:r>
            <a:r>
              <a:rPr lang="en-US" dirty="0" smtClean="0"/>
              <a:t>or at: </a:t>
            </a:r>
            <a:r>
              <a:rPr lang="en-US" dirty="0" smtClean="0">
                <a:hlinkClick r:id="rId6"/>
              </a:rPr>
              <a:t>http</a:t>
            </a:r>
            <a:r>
              <a:rPr lang="en-US" dirty="0" smtClean="0">
                <a:hlinkClick r:id="rId6"/>
              </a:rPr>
              <a:t>://</a:t>
            </a:r>
            <a:r>
              <a:rPr lang="en-US" dirty="0" smtClean="0">
                <a:hlinkClick r:id="rId6"/>
              </a:rPr>
              <a:t>inspirehep.net/record/1086708?ln=en</a:t>
            </a:r>
            <a:endParaRPr lang="en-US" dirty="0" smtClean="0"/>
          </a:p>
          <a:p>
            <a:r>
              <a:rPr lang="en-US" b="1" dirty="0" smtClean="0">
                <a:solidFill>
                  <a:srgbClr val="7030A0"/>
                </a:solidFill>
              </a:rPr>
              <a:t>The high reliability of their accelerator magnets should be a goal of all magnet engineers, here is a paper by Spencer which provides much advice on making reliable magnets:</a:t>
            </a:r>
          </a:p>
          <a:p>
            <a:r>
              <a:rPr lang="en-US" dirty="0" smtClean="0"/>
              <a:t> </a:t>
            </a:r>
            <a:r>
              <a:rPr lang="en-US" b="1" dirty="0" smtClean="0"/>
              <a:t>“Improving </a:t>
            </a:r>
            <a:r>
              <a:rPr lang="en-US" b="1" dirty="0" smtClean="0"/>
              <a:t>the Reliability of Particle Accelerator Magnets: Learning from our </a:t>
            </a:r>
            <a:r>
              <a:rPr lang="en-US" b="1" dirty="0" smtClean="0"/>
              <a:t>Failures” </a:t>
            </a:r>
          </a:p>
          <a:p>
            <a:r>
              <a:rPr lang="en-US" dirty="0" smtClean="0">
                <a:hlinkClick r:id="rId7"/>
              </a:rPr>
              <a:t>http://</a:t>
            </a:r>
            <a:r>
              <a:rPr lang="en-US" dirty="0" smtClean="0">
                <a:hlinkClick r:id="rId7"/>
              </a:rPr>
              <a:t>www-public.slac.stanford.edu/sciDoc/docMeta.aspx?slacPubNumber=SLAC-PUB-15697</a:t>
            </a:r>
            <a:endParaRPr lang="en-US" dirty="0" smtClean="0"/>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38485" y="2022129"/>
            <a:ext cx="7876309" cy="1470025"/>
          </a:xfrm>
        </p:spPr>
        <p:txBody>
          <a:bodyPr/>
          <a:lstStyle/>
          <a:p>
            <a:r>
              <a:rPr lang="en-US" dirty="0" smtClean="0"/>
              <a:t>End of  Presentation</a:t>
            </a:r>
            <a:br>
              <a:rPr lang="en-US" dirty="0" smtClean="0"/>
            </a:br>
            <a:r>
              <a:rPr lang="en-US" dirty="0" smtClean="0"/>
              <a:t/>
            </a:r>
            <a:br>
              <a:rPr lang="en-US" dirty="0" smtClean="0"/>
            </a:br>
            <a:r>
              <a:rPr lang="en-US" dirty="0" smtClean="0">
                <a:solidFill>
                  <a:srgbClr val="FF0000"/>
                </a:solidFill>
              </a:rPr>
              <a:t/>
            </a:r>
            <a:br>
              <a:rPr lang="en-US" dirty="0" smtClean="0">
                <a:solidFill>
                  <a:srgbClr val="FF0000"/>
                </a:solidFill>
              </a:rPr>
            </a:b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BD36294-2849-48A8-8531-5354CF3095D2}" type="slidenum">
              <a:rPr lang="en-US" smtClean="0"/>
              <a:pPr/>
              <a:t>5</a:t>
            </a:fld>
            <a:endParaRPr lang="en-US" dirty="0"/>
          </a:p>
        </p:txBody>
      </p:sp>
      <p:sp>
        <p:nvSpPr>
          <p:cNvPr id="4098" name="Rectangle 2"/>
          <p:cNvSpPr>
            <a:spLocks noGrp="1" noChangeArrowheads="1"/>
          </p:cNvSpPr>
          <p:nvPr>
            <p:ph type="title"/>
          </p:nvPr>
        </p:nvSpPr>
        <p:spPr>
          <a:xfrm>
            <a:off x="356285" y="0"/>
            <a:ext cx="7786818" cy="988541"/>
          </a:xfrm>
        </p:spPr>
        <p:txBody>
          <a:bodyPr/>
          <a:lstStyle/>
          <a:p>
            <a:pPr eaLnBrk="1" hangingPunct="1"/>
            <a:r>
              <a:rPr lang="en-US" sz="3200" dirty="0" smtClean="0"/>
              <a:t>New Magnets  Made for the ATF2: Philosophy &amp; Constraints</a:t>
            </a:r>
          </a:p>
        </p:txBody>
      </p:sp>
      <p:sp>
        <p:nvSpPr>
          <p:cNvPr id="4099" name="Rectangle 3"/>
          <p:cNvSpPr>
            <a:spLocks noGrp="1" noChangeArrowheads="1"/>
          </p:cNvSpPr>
          <p:nvPr>
            <p:ph sz="quarter" idx="14"/>
          </p:nvPr>
        </p:nvSpPr>
        <p:spPr>
          <a:xfrm>
            <a:off x="444843" y="1248033"/>
            <a:ext cx="8204886" cy="4979773"/>
          </a:xfrm>
          <a:prstGeom prst="rect">
            <a:avLst/>
          </a:prstGeom>
        </p:spPr>
        <p:txBody>
          <a:bodyPr>
            <a:normAutofit lnSpcReduction="10000"/>
          </a:bodyPr>
          <a:lstStyle/>
          <a:p>
            <a:pPr eaLnBrk="1" hangingPunct="1">
              <a:lnSpc>
                <a:spcPct val="90000"/>
              </a:lnSpc>
            </a:pPr>
            <a:r>
              <a:rPr lang="en-US" sz="2400" dirty="0" smtClean="0"/>
              <a:t>In general we took steps to minimize the cost of the new magnets and to produce them in timely way </a:t>
            </a:r>
          </a:p>
          <a:p>
            <a:pPr eaLnBrk="1" hangingPunct="1">
              <a:lnSpc>
                <a:spcPct val="90000"/>
              </a:lnSpc>
              <a:buFont typeface="Arial" pitchFamily="34" charset="0"/>
              <a:buChar char="•"/>
            </a:pPr>
            <a:r>
              <a:rPr lang="en-US" sz="2000" dirty="0" smtClean="0"/>
              <a:t> Using existing SLAC and KEK magnets when appropriate</a:t>
            </a:r>
          </a:p>
          <a:p>
            <a:pPr lvl="1" eaLnBrk="1" hangingPunct="1">
              <a:lnSpc>
                <a:spcPct val="90000"/>
              </a:lnSpc>
            </a:pPr>
            <a:r>
              <a:rPr lang="en-US" sz="2000" dirty="0" smtClean="0"/>
              <a:t>Modifying existing magnet designs </a:t>
            </a:r>
            <a:r>
              <a:rPr lang="en-US" sz="1800" dirty="0" smtClean="0"/>
              <a:t>[old KEK magnets were designed by commercial companies, limited drawings available]</a:t>
            </a:r>
          </a:p>
          <a:p>
            <a:pPr lvl="1" eaLnBrk="1" hangingPunct="1">
              <a:lnSpc>
                <a:spcPct val="90000"/>
              </a:lnSpc>
            </a:pPr>
            <a:r>
              <a:rPr lang="en-US" sz="2000" dirty="0" smtClean="0"/>
              <a:t>Using existing magnet movers from the FFTB at SLAC</a:t>
            </a:r>
          </a:p>
          <a:p>
            <a:pPr lvl="1" eaLnBrk="1" hangingPunct="1">
              <a:lnSpc>
                <a:spcPct val="90000"/>
              </a:lnSpc>
            </a:pPr>
            <a:r>
              <a:rPr lang="en-US" sz="2000" dirty="0" smtClean="0"/>
              <a:t>Using existing adjustable mounts</a:t>
            </a:r>
          </a:p>
          <a:p>
            <a:pPr lvl="1" eaLnBrk="1" hangingPunct="1">
              <a:lnSpc>
                <a:spcPct val="90000"/>
              </a:lnSpc>
            </a:pPr>
            <a:endParaRPr lang="en-US" sz="2000" dirty="0" smtClean="0"/>
          </a:p>
          <a:p>
            <a:pPr eaLnBrk="1" hangingPunct="1">
              <a:lnSpc>
                <a:spcPct val="90000"/>
              </a:lnSpc>
            </a:pPr>
            <a:r>
              <a:rPr lang="en-US" sz="2400" dirty="0" smtClean="0"/>
              <a:t>Constraints on magnet sizes, apertures, coil ends, operating currents &amp; voltages, from:</a:t>
            </a:r>
          </a:p>
          <a:p>
            <a:pPr lvl="1" eaLnBrk="1" hangingPunct="1">
              <a:lnSpc>
                <a:spcPct val="90000"/>
              </a:lnSpc>
            </a:pPr>
            <a:r>
              <a:rPr lang="en-US" sz="2000" dirty="0" smtClean="0"/>
              <a:t>Need to fit in with existing movers</a:t>
            </a:r>
          </a:p>
          <a:p>
            <a:pPr lvl="1" eaLnBrk="1" hangingPunct="1">
              <a:lnSpc>
                <a:spcPct val="90000"/>
              </a:lnSpc>
            </a:pPr>
            <a:r>
              <a:rPr lang="en-US" sz="2000" dirty="0" smtClean="0"/>
              <a:t>Beam height from floor of 1.2 m</a:t>
            </a:r>
          </a:p>
          <a:p>
            <a:pPr lvl="1" eaLnBrk="1" hangingPunct="1">
              <a:lnSpc>
                <a:spcPct val="90000"/>
              </a:lnSpc>
            </a:pPr>
            <a:r>
              <a:rPr lang="en-US" sz="2000" dirty="0" smtClean="0"/>
              <a:t>Interface with 2 different styles of Beam Position Monitors (BPM)</a:t>
            </a:r>
          </a:p>
          <a:p>
            <a:pPr lvl="1" eaLnBrk="1" hangingPunct="1">
              <a:lnSpc>
                <a:spcPct val="90000"/>
              </a:lnSpc>
            </a:pPr>
            <a:r>
              <a:rPr lang="en-US" sz="2000" dirty="0" smtClean="0"/>
              <a:t>Fit in with new, high reliability, power supply’s current &amp; voltage limits: 200Amps, 30 volts</a:t>
            </a:r>
          </a:p>
          <a:p>
            <a:pPr eaLnBrk="1" hangingPunct="1">
              <a:lnSpc>
                <a:spcPct val="90000"/>
              </a:lnSpc>
            </a:pPr>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ATF2 magnet specifications: 5 different new styles</a:t>
            </a:r>
            <a:endParaRPr lang="en-US" dirty="0"/>
          </a:p>
        </p:txBody>
      </p:sp>
      <p:pic>
        <p:nvPicPr>
          <p:cNvPr id="43010" name="Picture 2"/>
          <p:cNvPicPr>
            <a:picLocks noChangeAspect="1" noChangeArrowheads="1"/>
          </p:cNvPicPr>
          <p:nvPr/>
        </p:nvPicPr>
        <p:blipFill>
          <a:blip r:embed="rId2"/>
          <a:srcRect/>
          <a:stretch>
            <a:fillRect/>
          </a:stretch>
        </p:blipFill>
        <p:spPr bwMode="auto">
          <a:xfrm>
            <a:off x="977471" y="1312648"/>
            <a:ext cx="6991350" cy="3219450"/>
          </a:xfrm>
          <a:prstGeom prst="rect">
            <a:avLst/>
          </a:prstGeom>
          <a:noFill/>
          <a:ln w="9525">
            <a:noFill/>
            <a:miter lim="800000"/>
            <a:headEnd/>
            <a:tailEnd/>
          </a:ln>
        </p:spPr>
      </p:pic>
      <p:sp>
        <p:nvSpPr>
          <p:cNvPr id="5" name="TextBox 4"/>
          <p:cNvSpPr txBox="1"/>
          <p:nvPr/>
        </p:nvSpPr>
        <p:spPr>
          <a:xfrm>
            <a:off x="790833" y="4485503"/>
            <a:ext cx="7636476" cy="1477328"/>
          </a:xfrm>
          <a:prstGeom prst="rect">
            <a:avLst/>
          </a:prstGeom>
          <a:noFill/>
        </p:spPr>
        <p:txBody>
          <a:bodyPr wrap="square" rtlCol="0">
            <a:spAutoFit/>
          </a:bodyPr>
          <a:lstStyle/>
          <a:p>
            <a:r>
              <a:rPr lang="en-US" dirty="0" smtClean="0">
                <a:ea typeface="宋体" pitchFamily="2" charset="-122"/>
              </a:rPr>
              <a:t>The integrated magnet strengths were easy to achieve with room-temperature, steel-cored electromagnets.</a:t>
            </a:r>
          </a:p>
          <a:p>
            <a:r>
              <a:rPr lang="en-US" dirty="0" smtClean="0">
                <a:ea typeface="宋体" pitchFamily="2" charset="-122"/>
              </a:rPr>
              <a:t> </a:t>
            </a:r>
            <a:r>
              <a:rPr lang="en-US" b="1" dirty="0" smtClean="0">
                <a:ea typeface="宋体" pitchFamily="2" charset="-122"/>
              </a:rPr>
              <a:t>Engineering issues </a:t>
            </a:r>
            <a:r>
              <a:rPr lang="en-US" dirty="0" smtClean="0">
                <a:ea typeface="宋体" pitchFamily="2" charset="-122"/>
              </a:rPr>
              <a:t>emanated from </a:t>
            </a:r>
          </a:p>
          <a:p>
            <a:pPr lvl="1"/>
            <a:r>
              <a:rPr lang="en-US" dirty="0" smtClean="0">
                <a:ea typeface="宋体" pitchFamily="2" charset="-122"/>
              </a:rPr>
              <a:t>stringent </a:t>
            </a:r>
            <a:r>
              <a:rPr lang="en-US" i="1" dirty="0" smtClean="0">
                <a:ea typeface="宋体" pitchFamily="2" charset="-122"/>
              </a:rPr>
              <a:t>field quality</a:t>
            </a:r>
            <a:r>
              <a:rPr lang="en-US" dirty="0" smtClean="0">
                <a:ea typeface="宋体" pitchFamily="2" charset="-122"/>
              </a:rPr>
              <a:t> requirements </a:t>
            </a:r>
          </a:p>
          <a:p>
            <a:pPr lvl="1"/>
            <a:r>
              <a:rPr lang="en-US" dirty="0" smtClean="0">
                <a:ea typeface="宋体" pitchFamily="2" charset="-122"/>
              </a:rPr>
              <a:t>required </a:t>
            </a:r>
            <a:r>
              <a:rPr lang="en-US" i="1" dirty="0" smtClean="0">
                <a:ea typeface="宋体" pitchFamily="2" charset="-122"/>
              </a:rPr>
              <a:t>positional stability</a:t>
            </a:r>
            <a:r>
              <a:rPr lang="en-US" dirty="0" smtClean="0">
                <a:ea typeface="宋体" pitchFamily="2" charset="-122"/>
              </a:rPr>
              <a:t> of the magnets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BD36294-2849-48A8-8531-5354CF3095D2}" type="slidenum">
              <a:rPr lang="en-US" smtClean="0"/>
              <a:pPr/>
              <a:t>7</a:t>
            </a:fld>
            <a:endParaRPr lang="en-US" dirty="0"/>
          </a:p>
        </p:txBody>
      </p:sp>
      <p:sp>
        <p:nvSpPr>
          <p:cNvPr id="5122" name="Rectangle 2"/>
          <p:cNvSpPr>
            <a:spLocks noGrp="1" noChangeArrowheads="1"/>
          </p:cNvSpPr>
          <p:nvPr>
            <p:ph type="title"/>
          </p:nvPr>
        </p:nvSpPr>
        <p:spPr>
          <a:xfrm>
            <a:off x="222421" y="252659"/>
            <a:ext cx="8711514" cy="753033"/>
          </a:xfrm>
        </p:spPr>
        <p:txBody>
          <a:bodyPr/>
          <a:lstStyle/>
          <a:p>
            <a:pPr eaLnBrk="1" hangingPunct="1"/>
            <a:r>
              <a:rPr lang="en-US" sz="2800" dirty="0" smtClean="0"/>
              <a:t>ATF2 Magnet Styles : where they ultimately came from; </a:t>
            </a:r>
            <a:r>
              <a:rPr lang="en-US" sz="2000" dirty="0" smtClean="0"/>
              <a:t>periods of design, fabrication</a:t>
            </a:r>
            <a:r>
              <a:rPr lang="en-US" sz="2800" dirty="0" smtClean="0"/>
              <a:t>, </a:t>
            </a:r>
            <a:r>
              <a:rPr lang="en-US" sz="2000" dirty="0" smtClean="0"/>
              <a:t>magnetic measurements</a:t>
            </a:r>
          </a:p>
        </p:txBody>
      </p:sp>
      <p:sp>
        <p:nvSpPr>
          <p:cNvPr id="5123" name="Rectangle 3"/>
          <p:cNvSpPr>
            <a:spLocks noGrp="1" noChangeArrowheads="1"/>
          </p:cNvSpPr>
          <p:nvPr>
            <p:ph sz="quarter" idx="14"/>
          </p:nvPr>
        </p:nvSpPr>
        <p:spPr>
          <a:xfrm>
            <a:off x="446087" y="1192696"/>
            <a:ext cx="8141321" cy="5221355"/>
          </a:xfrm>
          <a:prstGeom prst="rect">
            <a:avLst/>
          </a:prstGeom>
        </p:spPr>
        <p:txBody>
          <a:bodyPr>
            <a:normAutofit fontScale="92500" lnSpcReduction="10000"/>
          </a:bodyPr>
          <a:lstStyle/>
          <a:p>
            <a:pPr eaLnBrk="1" hangingPunct="1">
              <a:lnSpc>
                <a:spcPct val="80000"/>
              </a:lnSpc>
            </a:pPr>
            <a:r>
              <a:rPr lang="en-US" sz="1800" b="1" dirty="0" smtClean="0"/>
              <a:t>28 FF and extraction line quads :</a:t>
            </a:r>
            <a:r>
              <a:rPr lang="en-US" sz="1800" dirty="0" smtClean="0"/>
              <a:t>14 final focus quads + 6 matching section quads + 8 extraction quads </a:t>
            </a:r>
          </a:p>
          <a:p>
            <a:pPr lvl="1" eaLnBrk="1" hangingPunct="1">
              <a:lnSpc>
                <a:spcPct val="80000"/>
              </a:lnSpc>
            </a:pPr>
            <a:r>
              <a:rPr lang="en-US" sz="1600" dirty="0" smtClean="0"/>
              <a:t>All made from one design, </a:t>
            </a:r>
            <a:r>
              <a:rPr lang="en-US" sz="1600" dirty="0" smtClean="0">
                <a:solidFill>
                  <a:srgbClr val="FF3300"/>
                </a:solidFill>
              </a:rPr>
              <a:t>called “QEA”;</a:t>
            </a:r>
            <a:r>
              <a:rPr lang="en-US" sz="1600" dirty="0" smtClean="0"/>
              <a:t> based on an existing KEK quad design. Spencer modified it; IHEP, Beijing made complete drawing set according to Spencer’s detailed requirements &amp; standards. 29 quads fabricated at IHEP shops. Measured at IHEP and again at KEK.</a:t>
            </a:r>
          </a:p>
          <a:p>
            <a:pPr lvl="1" eaLnBrk="1" hangingPunct="1">
              <a:lnSpc>
                <a:spcPct val="80000"/>
              </a:lnSpc>
            </a:pPr>
            <a:r>
              <a:rPr lang="en-US" sz="1600" dirty="0" smtClean="0"/>
              <a:t>April 2005 to April 2006</a:t>
            </a:r>
          </a:p>
          <a:p>
            <a:pPr lvl="1" eaLnBrk="1" hangingPunct="1">
              <a:lnSpc>
                <a:spcPct val="80000"/>
              </a:lnSpc>
            </a:pPr>
            <a:endParaRPr lang="en-US" sz="1600" dirty="0" smtClean="0"/>
          </a:p>
          <a:p>
            <a:pPr eaLnBrk="1" hangingPunct="1">
              <a:lnSpc>
                <a:spcPct val="80000"/>
              </a:lnSpc>
            </a:pPr>
            <a:r>
              <a:rPr lang="en-US" sz="1800" b="1" dirty="0" smtClean="0"/>
              <a:t>3 dipoles B1,B2,B5</a:t>
            </a:r>
            <a:r>
              <a:rPr lang="en-US" sz="1800" dirty="0" smtClean="0"/>
              <a:t> to be made: </a:t>
            </a:r>
          </a:p>
          <a:p>
            <a:pPr lvl="1" eaLnBrk="1" hangingPunct="1">
              <a:lnSpc>
                <a:spcPct val="80000"/>
              </a:lnSpc>
            </a:pPr>
            <a:r>
              <a:rPr lang="en-US" sz="1600" dirty="0" smtClean="0"/>
              <a:t>brand new design by Spencer, drawings made at SLAC; fabrication &amp; measurement by IHEP, </a:t>
            </a:r>
            <a:r>
              <a:rPr lang="en-US" sz="1600" dirty="0" smtClean="0">
                <a:solidFill>
                  <a:srgbClr val="FF3300"/>
                </a:solidFill>
              </a:rPr>
              <a:t>called “DEA”</a:t>
            </a:r>
          </a:p>
          <a:p>
            <a:pPr lvl="1" eaLnBrk="1" hangingPunct="1">
              <a:lnSpc>
                <a:spcPct val="80000"/>
              </a:lnSpc>
            </a:pPr>
            <a:r>
              <a:rPr lang="en-US" sz="1600" dirty="0" smtClean="0"/>
              <a:t>August 2006 – November 2007 </a:t>
            </a:r>
          </a:p>
          <a:p>
            <a:pPr lvl="1" eaLnBrk="1" hangingPunct="1">
              <a:lnSpc>
                <a:spcPct val="80000"/>
              </a:lnSpc>
            </a:pPr>
            <a:endParaRPr lang="en-US" sz="1600" dirty="0" smtClean="0"/>
          </a:p>
          <a:p>
            <a:pPr eaLnBrk="1" hangingPunct="1">
              <a:lnSpc>
                <a:spcPct val="80000"/>
              </a:lnSpc>
            </a:pPr>
            <a:r>
              <a:rPr lang="en-US" sz="1800" b="1" dirty="0" smtClean="0"/>
              <a:t>5 new sextupoles</a:t>
            </a:r>
            <a:r>
              <a:rPr lang="en-US" sz="1800" dirty="0" smtClean="0"/>
              <a:t> are needed:</a:t>
            </a:r>
          </a:p>
          <a:p>
            <a:pPr lvl="1" eaLnBrk="1" hangingPunct="1">
              <a:lnSpc>
                <a:spcPct val="80000"/>
              </a:lnSpc>
            </a:pPr>
            <a:r>
              <a:rPr lang="en-US" sz="1600" dirty="0" smtClean="0"/>
              <a:t> 3 in the FF: SD4, SF5 and SF6. Refurbished SLC FF sextupoles, originally designed by Spencer in 1993. Re-measured at SLAC.</a:t>
            </a:r>
          </a:p>
          <a:p>
            <a:pPr lvl="1" eaLnBrk="1" hangingPunct="1">
              <a:lnSpc>
                <a:spcPct val="80000"/>
              </a:lnSpc>
            </a:pPr>
            <a:r>
              <a:rPr lang="en-US" sz="1600" dirty="0" smtClean="0"/>
              <a:t>2 in the “final doublet” (FD) </a:t>
            </a:r>
            <a:r>
              <a:rPr lang="en-US" sz="1200" dirty="0" smtClean="0"/>
              <a:t>(interleaved with final 2 quads</a:t>
            </a:r>
            <a:r>
              <a:rPr lang="en-US" sz="1600" dirty="0" smtClean="0"/>
              <a:t>): SF1 and SD0. Modified FFTB sextupoles, solid wire coils- easily installed cooling circuit designed </a:t>
            </a:r>
          </a:p>
          <a:p>
            <a:pPr lvl="1" eaLnBrk="1" hangingPunct="1">
              <a:lnSpc>
                <a:spcPct val="80000"/>
              </a:lnSpc>
            </a:pPr>
            <a:r>
              <a:rPr lang="en-US" sz="1600" dirty="0" smtClean="0"/>
              <a:t>December 2006 – September 2008</a:t>
            </a:r>
          </a:p>
          <a:p>
            <a:pPr lvl="1" eaLnBrk="1" hangingPunct="1">
              <a:lnSpc>
                <a:spcPct val="80000"/>
              </a:lnSpc>
            </a:pPr>
            <a:endParaRPr lang="en-US" sz="1600" dirty="0" smtClean="0"/>
          </a:p>
          <a:p>
            <a:pPr eaLnBrk="1" hangingPunct="1">
              <a:lnSpc>
                <a:spcPct val="80000"/>
              </a:lnSpc>
            </a:pPr>
            <a:r>
              <a:rPr lang="en-US" sz="1800" b="1" dirty="0" smtClean="0"/>
              <a:t>2 new FD quads : </a:t>
            </a:r>
            <a:r>
              <a:rPr lang="en-US" sz="1800" dirty="0" smtClean="0"/>
              <a:t>QF1 &amp; QD0: old FFTB quads with increased bore diameter- extremely strict multipole requirements and vibrational stability.</a:t>
            </a:r>
          </a:p>
          <a:p>
            <a:pPr lvl="1" eaLnBrk="1" hangingPunct="1">
              <a:lnSpc>
                <a:spcPct val="80000"/>
              </a:lnSpc>
            </a:pPr>
            <a:r>
              <a:rPr lang="en-US" sz="1600" dirty="0" smtClean="0"/>
              <a:t>August 2006- April 2008    [original QF1 replaced in October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5BD36294-2849-48A8-8531-5354CF3095D2}" type="slidenum">
              <a:rPr lang="en-US" smtClean="0"/>
              <a:pPr/>
              <a:t>8</a:t>
            </a:fld>
            <a:endParaRPr lang="en-US" dirty="0"/>
          </a:p>
        </p:txBody>
      </p:sp>
      <p:sp>
        <p:nvSpPr>
          <p:cNvPr id="6146" name="Rectangle 2"/>
          <p:cNvSpPr>
            <a:spLocks noGrp="1" noChangeArrowheads="1"/>
          </p:cNvSpPr>
          <p:nvPr>
            <p:ph type="title"/>
          </p:nvPr>
        </p:nvSpPr>
        <p:spPr>
          <a:xfrm>
            <a:off x="476536" y="160639"/>
            <a:ext cx="8103570" cy="882124"/>
          </a:xfrm>
        </p:spPr>
        <p:txBody>
          <a:bodyPr/>
          <a:lstStyle/>
          <a:p>
            <a:pPr eaLnBrk="1" hangingPunct="1"/>
            <a:r>
              <a:rPr lang="en-US" sz="3200" dirty="0" smtClean="0"/>
              <a:t>Design of ATF2 dipole: 3D model</a:t>
            </a:r>
            <a:br>
              <a:rPr lang="en-US" sz="3200" dirty="0" smtClean="0"/>
            </a:br>
            <a:r>
              <a:rPr lang="en-US" sz="3200" dirty="0" smtClean="0"/>
              <a:t>Gap 38mm, core length 575mm</a:t>
            </a:r>
          </a:p>
        </p:txBody>
      </p:sp>
      <p:pic>
        <p:nvPicPr>
          <p:cNvPr id="6147" name="Picture 3" descr="newmagpowerinout"/>
          <p:cNvPicPr>
            <a:picLocks noChangeAspect="1" noChangeArrowheads="1"/>
          </p:cNvPicPr>
          <p:nvPr/>
        </p:nvPicPr>
        <p:blipFill>
          <a:blip r:embed="rId2" cstate="screen"/>
          <a:srcRect/>
          <a:stretch>
            <a:fillRect/>
          </a:stretch>
        </p:blipFill>
        <p:spPr bwMode="auto">
          <a:xfrm>
            <a:off x="1814513" y="1671638"/>
            <a:ext cx="5972175" cy="4487862"/>
          </a:xfrm>
          <a:prstGeom prst="rect">
            <a:avLst/>
          </a:prstGeom>
          <a:noFill/>
          <a:ln w="9525">
            <a:noFill/>
            <a:miter lim="800000"/>
            <a:headEnd/>
            <a:tailEnd/>
          </a:ln>
        </p:spPr>
      </p:pic>
      <p:sp>
        <p:nvSpPr>
          <p:cNvPr id="6148" name="Text Box 4"/>
          <p:cNvSpPr txBox="1">
            <a:spLocks noChangeArrowheads="1"/>
          </p:cNvSpPr>
          <p:nvPr/>
        </p:nvSpPr>
        <p:spPr bwMode="auto">
          <a:xfrm>
            <a:off x="228600" y="1524000"/>
            <a:ext cx="1524000" cy="1200150"/>
          </a:xfrm>
          <a:prstGeom prst="rect">
            <a:avLst/>
          </a:prstGeom>
          <a:noFill/>
          <a:ln w="9525">
            <a:solidFill>
              <a:schemeClr val="tx1"/>
            </a:solidFill>
            <a:miter lim="800000"/>
            <a:headEnd/>
            <a:tailEnd/>
          </a:ln>
        </p:spPr>
        <p:txBody>
          <a:bodyPr>
            <a:spAutoFit/>
          </a:bodyPr>
          <a:lstStyle/>
          <a:p>
            <a:pPr>
              <a:spcBef>
                <a:spcPct val="50000"/>
              </a:spcBef>
            </a:pPr>
            <a:r>
              <a:rPr lang="en-US" dirty="0">
                <a:ea typeface="宋体" pitchFamily="2" charset="-122"/>
              </a:rPr>
              <a:t>Bases for KEK alignment targets</a:t>
            </a:r>
          </a:p>
        </p:txBody>
      </p:sp>
      <p:sp>
        <p:nvSpPr>
          <p:cNvPr id="6149" name="Line 5"/>
          <p:cNvSpPr>
            <a:spLocks noChangeShapeType="1"/>
          </p:cNvSpPr>
          <p:nvPr/>
        </p:nvSpPr>
        <p:spPr bwMode="auto">
          <a:xfrm>
            <a:off x="1676400" y="1905000"/>
            <a:ext cx="3276600" cy="685800"/>
          </a:xfrm>
          <a:prstGeom prst="line">
            <a:avLst/>
          </a:prstGeom>
          <a:noFill/>
          <a:ln w="9525">
            <a:solidFill>
              <a:schemeClr val="tx1"/>
            </a:solidFill>
            <a:round/>
            <a:headEnd/>
            <a:tailEnd type="triangle" w="med" len="med"/>
          </a:ln>
        </p:spPr>
        <p:txBody>
          <a:bodyPr/>
          <a:lstStyle/>
          <a:p>
            <a:endParaRPr lang="en-US" dirty="0"/>
          </a:p>
        </p:txBody>
      </p:sp>
      <p:sp>
        <p:nvSpPr>
          <p:cNvPr id="6150" name="Line 6"/>
          <p:cNvSpPr>
            <a:spLocks noChangeShapeType="1"/>
          </p:cNvSpPr>
          <p:nvPr/>
        </p:nvSpPr>
        <p:spPr bwMode="auto">
          <a:xfrm>
            <a:off x="1371600" y="2286000"/>
            <a:ext cx="1676400" cy="1143000"/>
          </a:xfrm>
          <a:prstGeom prst="line">
            <a:avLst/>
          </a:prstGeom>
          <a:noFill/>
          <a:ln w="9525">
            <a:solidFill>
              <a:schemeClr val="tx1"/>
            </a:solidFill>
            <a:round/>
            <a:headEnd/>
            <a:tailEnd type="triangle" w="med" len="med"/>
          </a:ln>
        </p:spPr>
        <p:txBody>
          <a:bodyPr/>
          <a:lstStyle/>
          <a:p>
            <a:endParaRPr lang="en-US" dirty="0"/>
          </a:p>
        </p:txBody>
      </p:sp>
      <p:sp>
        <p:nvSpPr>
          <p:cNvPr id="6151" name="Text Box 7"/>
          <p:cNvSpPr txBox="1">
            <a:spLocks noChangeArrowheads="1"/>
          </p:cNvSpPr>
          <p:nvPr/>
        </p:nvSpPr>
        <p:spPr bwMode="auto">
          <a:xfrm>
            <a:off x="7696200" y="1371600"/>
            <a:ext cx="1447800" cy="925513"/>
          </a:xfrm>
          <a:prstGeom prst="rect">
            <a:avLst/>
          </a:prstGeom>
          <a:noFill/>
          <a:ln w="9525">
            <a:solidFill>
              <a:schemeClr val="tx1"/>
            </a:solidFill>
            <a:miter lim="800000"/>
            <a:headEnd/>
            <a:tailEnd/>
          </a:ln>
        </p:spPr>
        <p:txBody>
          <a:bodyPr>
            <a:spAutoFit/>
          </a:bodyPr>
          <a:lstStyle/>
          <a:p>
            <a:pPr>
              <a:spcBef>
                <a:spcPct val="50000"/>
              </a:spcBef>
            </a:pPr>
            <a:r>
              <a:rPr lang="en-US" dirty="0">
                <a:ea typeface="宋体" pitchFamily="2" charset="-122"/>
              </a:rPr>
              <a:t>Thermal switch; one water circuit</a:t>
            </a:r>
          </a:p>
        </p:txBody>
      </p:sp>
      <p:sp>
        <p:nvSpPr>
          <p:cNvPr id="6152" name="Text Box 8"/>
          <p:cNvSpPr txBox="1">
            <a:spLocks noChangeArrowheads="1"/>
          </p:cNvSpPr>
          <p:nvPr/>
        </p:nvSpPr>
        <p:spPr bwMode="auto">
          <a:xfrm>
            <a:off x="7924800" y="4191000"/>
            <a:ext cx="1219200" cy="2024063"/>
          </a:xfrm>
          <a:prstGeom prst="rect">
            <a:avLst/>
          </a:prstGeom>
          <a:noFill/>
          <a:ln w="9525">
            <a:solidFill>
              <a:schemeClr val="tx1"/>
            </a:solidFill>
            <a:miter lim="800000"/>
            <a:headEnd/>
            <a:tailEnd/>
          </a:ln>
        </p:spPr>
        <p:txBody>
          <a:bodyPr>
            <a:spAutoFit/>
          </a:bodyPr>
          <a:lstStyle/>
          <a:p>
            <a:pPr>
              <a:spcBef>
                <a:spcPct val="50000"/>
              </a:spcBef>
            </a:pPr>
            <a:r>
              <a:rPr lang="en-US" dirty="0">
                <a:ea typeface="宋体" pitchFamily="2" charset="-122"/>
              </a:rPr>
              <a:t>Power terminals oriented  to receive power cables from floor</a:t>
            </a:r>
          </a:p>
        </p:txBody>
      </p:sp>
      <p:sp>
        <p:nvSpPr>
          <p:cNvPr id="6153" name="Text Box 9"/>
          <p:cNvSpPr txBox="1">
            <a:spLocks noChangeArrowheads="1"/>
          </p:cNvSpPr>
          <p:nvPr/>
        </p:nvSpPr>
        <p:spPr bwMode="auto">
          <a:xfrm>
            <a:off x="228600" y="3505200"/>
            <a:ext cx="1371600" cy="2573338"/>
          </a:xfrm>
          <a:prstGeom prst="rect">
            <a:avLst/>
          </a:prstGeom>
          <a:noFill/>
          <a:ln w="9525">
            <a:solidFill>
              <a:schemeClr val="tx1"/>
            </a:solidFill>
            <a:miter lim="800000"/>
            <a:headEnd/>
            <a:tailEnd/>
          </a:ln>
        </p:spPr>
        <p:txBody>
          <a:bodyPr>
            <a:spAutoFit/>
          </a:bodyPr>
          <a:lstStyle/>
          <a:p>
            <a:pPr>
              <a:spcBef>
                <a:spcPct val="50000"/>
              </a:spcBef>
            </a:pPr>
            <a:r>
              <a:rPr lang="en-US" dirty="0">
                <a:ea typeface="宋体" pitchFamily="2" charset="-122"/>
              </a:rPr>
              <a:t>Magnet can be split for installation in the beam line &amp; precisely re-assembled</a:t>
            </a:r>
          </a:p>
        </p:txBody>
      </p:sp>
      <p:sp>
        <p:nvSpPr>
          <p:cNvPr id="6154" name="Line 10"/>
          <p:cNvSpPr>
            <a:spLocks noChangeShapeType="1"/>
          </p:cNvSpPr>
          <p:nvPr/>
        </p:nvSpPr>
        <p:spPr bwMode="auto">
          <a:xfrm flipH="1">
            <a:off x="7467600" y="2286000"/>
            <a:ext cx="685800" cy="1295400"/>
          </a:xfrm>
          <a:prstGeom prst="line">
            <a:avLst/>
          </a:prstGeom>
          <a:noFill/>
          <a:ln w="9525">
            <a:solidFill>
              <a:schemeClr val="tx1"/>
            </a:solidFill>
            <a:round/>
            <a:headEnd/>
            <a:tailEnd type="triangle" w="med" len="med"/>
          </a:ln>
        </p:spPr>
        <p:txBody>
          <a:bodyPr/>
          <a:lstStyle/>
          <a:p>
            <a:endParaRPr lang="en-US" dirty="0"/>
          </a:p>
        </p:txBody>
      </p:sp>
      <p:sp>
        <p:nvSpPr>
          <p:cNvPr id="6155" name="Text Box 11"/>
          <p:cNvSpPr txBox="1">
            <a:spLocks noChangeArrowheads="1"/>
          </p:cNvSpPr>
          <p:nvPr/>
        </p:nvSpPr>
        <p:spPr bwMode="auto">
          <a:xfrm>
            <a:off x="4800600" y="5638800"/>
            <a:ext cx="2590800" cy="366713"/>
          </a:xfrm>
          <a:prstGeom prst="rect">
            <a:avLst/>
          </a:prstGeom>
          <a:noFill/>
          <a:ln w="9525">
            <a:noFill/>
            <a:miter lim="800000"/>
            <a:headEnd/>
            <a:tailEnd/>
          </a:ln>
        </p:spPr>
        <p:txBody>
          <a:bodyPr>
            <a:spAutoFit/>
          </a:bodyPr>
          <a:lstStyle/>
          <a:p>
            <a:pPr>
              <a:spcBef>
                <a:spcPct val="50000"/>
              </a:spcBef>
            </a:pPr>
            <a:r>
              <a:rPr lang="en-US" dirty="0">
                <a:ea typeface="宋体" pitchFamily="2" charset="-122"/>
              </a:rPr>
              <a:t>Overall length 72.6 cm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pPr defTabSz="4267200">
              <a:spcBef>
                <a:spcPct val="50000"/>
              </a:spcBef>
            </a:pPr>
            <a:r>
              <a:rPr lang="en-US" dirty="0" smtClean="0"/>
              <a:t>One of the three “DEA” dipoles in the ATF2 FF</a:t>
            </a:r>
            <a:br>
              <a:rPr lang="en-US" dirty="0" smtClean="0"/>
            </a:br>
            <a:r>
              <a:rPr lang="en-US" dirty="0" smtClean="0"/>
              <a:t>Maximum integrated strength  0.2334T-m at 154 amps</a:t>
            </a:r>
            <a:endParaRPr lang="en-US" dirty="0"/>
          </a:p>
        </p:txBody>
      </p:sp>
      <p:pic>
        <p:nvPicPr>
          <p:cNvPr id="168962" name="Picture 2"/>
          <p:cNvPicPr>
            <a:picLocks noChangeAspect="1" noChangeArrowheads="1"/>
          </p:cNvPicPr>
          <p:nvPr/>
        </p:nvPicPr>
        <p:blipFill>
          <a:blip r:embed="rId2" cstate="screen"/>
          <a:srcRect/>
          <a:stretch>
            <a:fillRect/>
          </a:stretch>
        </p:blipFill>
        <p:spPr bwMode="auto">
          <a:xfrm>
            <a:off x="3016787" y="1666649"/>
            <a:ext cx="5745163" cy="4313237"/>
          </a:xfrm>
          <a:prstGeom prst="rect">
            <a:avLst/>
          </a:prstGeom>
          <a:noFill/>
          <a:ln w="9525">
            <a:noFill/>
            <a:miter lim="800000"/>
            <a:headEnd/>
            <a:tailEnd/>
          </a:ln>
          <a:effectLst/>
        </p:spPr>
      </p:pic>
      <p:sp>
        <p:nvSpPr>
          <p:cNvPr id="5" name="TextBox 4"/>
          <p:cNvSpPr txBox="1"/>
          <p:nvPr/>
        </p:nvSpPr>
        <p:spPr>
          <a:xfrm>
            <a:off x="166255" y="1472540"/>
            <a:ext cx="2529444" cy="4093428"/>
          </a:xfrm>
          <a:prstGeom prst="rect">
            <a:avLst/>
          </a:prstGeom>
          <a:noFill/>
        </p:spPr>
        <p:txBody>
          <a:bodyPr wrap="square" rtlCol="0">
            <a:spAutoFit/>
          </a:bodyPr>
          <a:lstStyle/>
          <a:p>
            <a:pPr defTabSz="4267200"/>
            <a:r>
              <a:rPr lang="en-US" sz="2000" b="1" dirty="0" smtClean="0"/>
              <a:t>Where the magnets came from:</a:t>
            </a:r>
          </a:p>
          <a:p>
            <a:pPr defTabSz="4267200"/>
            <a:r>
              <a:rPr lang="en-US" sz="2000" b="1" dirty="0" smtClean="0">
                <a:solidFill>
                  <a:srgbClr val="FC0128"/>
                </a:solidFill>
              </a:rPr>
              <a:t>3 FF dipoles B1,B2,B5</a:t>
            </a:r>
            <a:r>
              <a:rPr lang="en-US" dirty="0" smtClean="0">
                <a:solidFill>
                  <a:srgbClr val="FC0128"/>
                </a:solidFill>
              </a:rPr>
              <a:t> </a:t>
            </a:r>
          </a:p>
          <a:p>
            <a:pPr defTabSz="4267200"/>
            <a:r>
              <a:rPr lang="en-US" dirty="0" smtClean="0"/>
              <a:t>Brand new design by Spencer, called “DEA”</a:t>
            </a:r>
          </a:p>
          <a:p>
            <a:pPr defTabSz="4267200"/>
            <a:r>
              <a:rPr lang="en-US" dirty="0" smtClean="0"/>
              <a:t> drawings made at SLAC;</a:t>
            </a:r>
          </a:p>
          <a:p>
            <a:pPr defTabSz="4267200"/>
            <a:r>
              <a:rPr lang="en-US" dirty="0" smtClean="0"/>
              <a:t> fabrication &amp; measurement by IHEP, Beijing. </a:t>
            </a:r>
          </a:p>
          <a:p>
            <a:pPr defTabSz="4267200"/>
            <a:r>
              <a:rPr lang="en-US" dirty="0" smtClean="0"/>
              <a:t>August 2006 – November 2007</a:t>
            </a:r>
          </a:p>
          <a:p>
            <a:endParaRPr lang="en-US" dirty="0"/>
          </a:p>
        </p:txBody>
      </p:sp>
    </p:spTree>
  </p:cSld>
  <p:clrMapOvr>
    <a:masterClrMapping/>
  </p:clrMapOvr>
</p:sld>
</file>

<file path=ppt/theme/theme1.xml><?xml version="1.0" encoding="utf-8"?>
<a:theme xmlns:a="http://schemas.openxmlformats.org/drawingml/2006/main" name="LCLS-II  Magnet XLAM BX4n BX5n FDR Pres_SpencerR2">
  <a:themeElements>
    <a:clrScheme name="Custom 4">
      <a:dk1>
        <a:srgbClr val="A4001D"/>
      </a:dk1>
      <a:lt1>
        <a:sysClr val="window" lastClr="FFFFFF"/>
      </a:lt1>
      <a:dk2>
        <a:srgbClr val="E17000"/>
      </a:dk2>
      <a:lt2>
        <a:srgbClr val="000000"/>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BD61156629BD47B8D2F7AB1A4836E9" ma:contentTypeVersion="0" ma:contentTypeDescription="Create a new document." ma:contentTypeScope="" ma:versionID="a7b62816b915e7bc98df7f527f996df0">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2.xml><?xml version="1.0" encoding="utf-8"?>
<ds:datastoreItem xmlns:ds="http://schemas.openxmlformats.org/officeDocument/2006/customXml" ds:itemID="{DC1B16AA-9221-46AE-B700-523442ABDABD}">
  <ds:schemaRefs>
    <ds:schemaRef ds:uri="http://schemas.microsoft.com/office/2006/metadata/properties"/>
  </ds:schemaRefs>
</ds:datastoreItem>
</file>

<file path=customXml/itemProps3.xml><?xml version="1.0" encoding="utf-8"?>
<ds:datastoreItem xmlns:ds="http://schemas.openxmlformats.org/officeDocument/2006/customXml" ds:itemID="{D9C0B646-2A20-4785-9657-D2A9A9FE2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11636</TotalTime>
  <Words>4650</Words>
  <Application>Microsoft Office PowerPoint</Application>
  <PresentationFormat>On-screen Show (4:3)</PresentationFormat>
  <Paragraphs>478</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LCLS-II  Magnet XLAM BX4n BX5n FDR Pres_SpencerR2</vt:lpstr>
      <vt:lpstr>Document</vt:lpstr>
      <vt:lpstr> </vt:lpstr>
      <vt:lpstr>Overview of this talk on procuring the ATF2 magnets</vt:lpstr>
      <vt:lpstr>What is the ATF2 at the KEK Laboratory in Tsukuba, Japan </vt:lpstr>
      <vt:lpstr>Slide 4</vt:lpstr>
      <vt:lpstr>New Magnets  Made for the ATF2: Philosophy &amp; Constraints</vt:lpstr>
      <vt:lpstr>ATF2 magnet specifications: 5 different new styles</vt:lpstr>
      <vt:lpstr>ATF2 Magnet Styles : where they ultimately came from; periods of design, fabrication, magnetic measurements</vt:lpstr>
      <vt:lpstr>Design of ATF2 dipole: 3D model Gap 38mm, core length 575mm</vt:lpstr>
      <vt:lpstr>One of the three “DEA” dipoles in the ATF2 FF Maximum integrated strength  0.2334T-m at 154 amps</vt:lpstr>
      <vt:lpstr>First QEA-D32T180 core after all machining finished , in the IHEP Machine Shop, Beijing. Spencer visits to inspect core and start of coil winding 9th December 2005.   34 “QEA” quads were made.</vt:lpstr>
      <vt:lpstr>Tolerances on the higher order multipoles in the FF quads: had been first set in Design Report; re-issued later</vt:lpstr>
      <vt:lpstr>But as more quads were produced and measured the good agreement disappeared</vt:lpstr>
      <vt:lpstr>To start with we passed the IHEP multipoles to the beam physicists, but came to realise there were differences in the 2 sets</vt:lpstr>
      <vt:lpstr>Needed to understand the polarities of the multipoles, had to recall which way the coil was rotating etc.</vt:lpstr>
      <vt:lpstr>Had to compare the IHEP system to the KEK system, was not immediately obvious who was wrong!</vt:lpstr>
      <vt:lpstr>The resolution of the problem with disagreeing multipole measurements- final values available in January 2011</vt:lpstr>
      <vt:lpstr>1.625SX3.53 after refurbishment, on magnetic measuring stand at SLAC-&gt; ATF2 FF sextupole</vt:lpstr>
      <vt:lpstr>One of the three refurbished SLC sextupoles in the ATF2 Final Focus, between 2 “QEA” quads</vt:lpstr>
      <vt:lpstr>Procure QF1 and QD0: re-use old FFTB/SLAC quads , but have to increase their aperture to accommodate a fancy BPM and satisfy beam optics requirements</vt:lpstr>
      <vt:lpstr>Modelled different shapes of steel shims with POISSON-ones that would be easy to fabricate &amp; install on the existing magnets.</vt:lpstr>
      <vt:lpstr>In order to achieve the very small multipoles : mechanical specification for the bore diameters and gaps between the ends of the adjacent hyperbolas</vt:lpstr>
      <vt:lpstr>POLE SIDE SHIMS IN PLACE- reduce the 12-pole to below tolerance</vt:lpstr>
      <vt:lpstr>Final Multipole Measurements on both Final Doublet  quads at r=1cm, in % Measured at SLAC</vt:lpstr>
      <vt:lpstr>Slide 24</vt:lpstr>
      <vt:lpstr>Beam physicists run beam simulations using the measured multipoles in QF1 and QD0</vt:lpstr>
      <vt:lpstr>Spencer was happy to identify an old PEPII quad that has an amazingly small 12 pole and met the integrated strength requirements  of QF1 with the QF1 power supply.</vt:lpstr>
      <vt:lpstr>Two “Final Doublet” sextupoles are interleaved with QF1 and QD0. Again: are old SLAC magnets </vt:lpstr>
      <vt:lpstr>Conclusions on ATF2 magnet design,  fabrication &amp; measurements</vt:lpstr>
      <vt:lpstr>Accessories to the magnets: needed to satisfy alignment and stability tolerances on the magnets</vt:lpstr>
      <vt:lpstr>Slide 30</vt:lpstr>
      <vt:lpstr>Measuring the beam spot size accurately is a difficult job: project to understand the Shintake Monitor is ongoing</vt:lpstr>
      <vt:lpstr>The layout of the last 4 magnets and the Beam Size Monitor, it sits at the “interaction point”.</vt:lpstr>
      <vt:lpstr>Beam physicists have specified how much relative motion there can be between the final doublets &amp; BSM</vt:lpstr>
      <vt:lpstr>Slide 34</vt:lpstr>
      <vt:lpstr>Final Doublet on chosen common support  in mid-November 2008</vt:lpstr>
      <vt:lpstr>Slide 36</vt:lpstr>
      <vt:lpstr>Slide 37</vt:lpstr>
      <vt:lpstr> With ground motion, relative motion at 1 Hz of Shintake to [QD0; QF1] :  </vt:lpstr>
      <vt:lpstr>All the final focus magnets must have supports to minimize their vertical jitters. Tolerances range 0.1-1 µm</vt:lpstr>
      <vt:lpstr>We re-used the remote-controlled 3 –axis movers that had been successfully used in the Final Focus Test Beam (FFTB) at SLAC</vt:lpstr>
      <vt:lpstr>A brand new thick concrete pad with steel rebar was carefully poured where the ATF2 beamline was to sit. Beamline installation work started in October 2007 : 1st  installed monuments for horizontal positioning of beamline components- want to measure if and how much concrete shrinks</vt:lpstr>
      <vt:lpstr>20 concrete blocks of various styles were installed in Dec 2007, each block custom made for its magnet</vt:lpstr>
      <vt:lpstr>After the air-conditioning is working then first alignment of downstream FF magnets, happens in August 2008. Sugahara-san &amp; contractors</vt:lpstr>
      <vt:lpstr>Fine adjustments of mover tilts and magnet positions done in September 2009 with this satisfactory result</vt:lpstr>
      <vt:lpstr>Lessons learned and comments on ATF2 magnet engineering, fabrication &amp; installation (written in 2009)</vt:lpstr>
      <vt:lpstr>CONCLUSION and ACKNOWLEDGEMENTS</vt:lpstr>
      <vt:lpstr>Some publications on the magnets of the ATF2 and the status of the ATF2 beamline over several years</vt:lpstr>
      <vt:lpstr>End of  Presentation   </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cherrill</dc:creator>
  <cp:lastModifiedBy>cherrill</cp:lastModifiedBy>
  <cp:revision>741</cp:revision>
  <cp:lastPrinted>2009-07-27T17:31:51Z</cp:lastPrinted>
  <dcterms:created xsi:type="dcterms:W3CDTF">2013-11-17T06:31:07Z</dcterms:created>
  <dcterms:modified xsi:type="dcterms:W3CDTF">2013-12-04T22:44:11Z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0x010100D8BD61156629BD47B8D2F7AB1A4836E9</vt:lpwstr>
  </property>
  <property fmtid="{D5CDD505-2E9C-101B-9397-08002B2CF9AE}" pid="3" name="DocType">
    <vt:lpwstr>Presentation</vt:lpwstr>
  </property>
  <property fmtid="{D5CDD505-2E9C-101B-9397-08002B2CF9AE}" pid="4" name="Formatting Updated">
    <vt:lpwstr>false</vt:lpwstr>
  </property>
  <property fmtid="{D5CDD505-2E9C-101B-9397-08002B2CF9AE}" pid="5" name="Order">
    <vt:r8>1300</vt:r8>
  </property>
</Properties>
</file>