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256" r:id="rId2"/>
    <p:sldId id="263" r:id="rId3"/>
    <p:sldId id="260" r:id="rId4"/>
    <p:sldId id="264" r:id="rId5"/>
    <p:sldId id="259" r:id="rId6"/>
    <p:sldId id="261" r:id="rId7"/>
    <p:sldId id="265" r:id="rId8"/>
    <p:sldId id="258" r:id="rId9"/>
    <p:sldId id="262" r:id="rId10"/>
    <p:sldId id="257" r:id="rId11"/>
    <p:sldId id="267" r:id="rId12"/>
    <p:sldId id="268" r:id="rId13"/>
    <p:sldId id="269" r:id="rId14"/>
    <p:sldId id="271" r:id="rId15"/>
    <p:sldId id="266"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29EB"/>
    <a:srgbClr val="FF696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695" autoAdjust="0"/>
  </p:normalViewPr>
  <p:slideViewPr>
    <p:cSldViewPr snapToGrid="0" snapToObjects="1">
      <p:cViewPr varScale="1">
        <p:scale>
          <a:sx n="87" d="100"/>
          <a:sy n="87" d="100"/>
        </p:scale>
        <p:origin x="-85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5A165C-9FD2-A449-BF43-7A56A81DE82A}" type="datetimeFigureOut">
              <a:rPr lang="en-US" smtClean="0"/>
              <a:t>02/12/13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1DACDC-080E-1D4C-B51D-10FC45A6B2E8}" type="slidenum">
              <a:rPr lang="en-US" smtClean="0"/>
              <a:t>‹#›</a:t>
            </a:fld>
            <a:endParaRPr lang="en-US"/>
          </a:p>
        </p:txBody>
      </p:sp>
    </p:spTree>
    <p:extLst>
      <p:ext uri="{BB962C8B-B14F-4D97-AF65-F5344CB8AC3E}">
        <p14:creationId xmlns:p14="http://schemas.microsoft.com/office/powerpoint/2010/main" val="24542158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DA1BB6-B5DF-A74E-81DA-9A9BFED8D953}" type="datetimeFigureOut">
              <a:rPr lang="en-US" smtClean="0"/>
              <a:t>02/12/13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E8A23D-3D2B-6548-85EF-3564A7EFA603}" type="slidenum">
              <a:rPr lang="en-US" smtClean="0"/>
              <a:t>‹#›</a:t>
            </a:fld>
            <a:endParaRPr lang="en-US"/>
          </a:p>
        </p:txBody>
      </p:sp>
    </p:spTree>
    <p:extLst>
      <p:ext uri="{BB962C8B-B14F-4D97-AF65-F5344CB8AC3E}">
        <p14:creationId xmlns:p14="http://schemas.microsoft.com/office/powerpoint/2010/main" val="6754299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2/12/2013</a:t>
            </a:r>
            <a:endParaRPr lang="en-US"/>
          </a:p>
        </p:txBody>
      </p:sp>
      <p:sp>
        <p:nvSpPr>
          <p:cNvPr id="5" name="Footer Placeholder 4"/>
          <p:cNvSpPr>
            <a:spLocks noGrp="1"/>
          </p:cNvSpPr>
          <p:nvPr>
            <p:ph type="ftr" sz="quarter" idx="11"/>
          </p:nvPr>
        </p:nvSpPr>
        <p:spPr/>
        <p:txBody>
          <a:bodyPr/>
          <a:lstStyle/>
          <a:p>
            <a:r>
              <a:rPr lang="en-US" smtClean="0"/>
              <a:t>G. Franchetti</a:t>
            </a:r>
            <a:endParaRPr lang="en-US"/>
          </a:p>
        </p:txBody>
      </p:sp>
      <p:sp>
        <p:nvSpPr>
          <p:cNvPr id="6" name="Slide Number Placeholder 5"/>
          <p:cNvSpPr>
            <a:spLocks noGrp="1"/>
          </p:cNvSpPr>
          <p:nvPr>
            <p:ph type="sldNum" sz="quarter" idx="12"/>
          </p:nvPr>
        </p:nvSpPr>
        <p:spPr/>
        <p:txBody>
          <a:bodyPr/>
          <a:lstStyle/>
          <a:p>
            <a:fld id="{18D89E8A-2BFB-2A48-B8C4-89EA9415CD1F}" type="slidenum">
              <a:rPr lang="en-US" smtClean="0"/>
              <a:t>‹#›</a:t>
            </a:fld>
            <a:endParaRPr lang="en-US"/>
          </a:p>
        </p:txBody>
      </p:sp>
    </p:spTree>
    <p:extLst>
      <p:ext uri="{BB962C8B-B14F-4D97-AF65-F5344CB8AC3E}">
        <p14:creationId xmlns:p14="http://schemas.microsoft.com/office/powerpoint/2010/main" val="1509878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2/12/2013</a:t>
            </a:r>
            <a:endParaRPr lang="en-US"/>
          </a:p>
        </p:txBody>
      </p:sp>
      <p:sp>
        <p:nvSpPr>
          <p:cNvPr id="5" name="Footer Placeholder 4"/>
          <p:cNvSpPr>
            <a:spLocks noGrp="1"/>
          </p:cNvSpPr>
          <p:nvPr>
            <p:ph type="ftr" sz="quarter" idx="11"/>
          </p:nvPr>
        </p:nvSpPr>
        <p:spPr/>
        <p:txBody>
          <a:bodyPr/>
          <a:lstStyle/>
          <a:p>
            <a:r>
              <a:rPr lang="en-US" smtClean="0"/>
              <a:t>G. Franchetti</a:t>
            </a:r>
            <a:endParaRPr lang="en-US"/>
          </a:p>
        </p:txBody>
      </p:sp>
      <p:sp>
        <p:nvSpPr>
          <p:cNvPr id="6" name="Slide Number Placeholder 5"/>
          <p:cNvSpPr>
            <a:spLocks noGrp="1"/>
          </p:cNvSpPr>
          <p:nvPr>
            <p:ph type="sldNum" sz="quarter" idx="12"/>
          </p:nvPr>
        </p:nvSpPr>
        <p:spPr/>
        <p:txBody>
          <a:bodyPr/>
          <a:lstStyle/>
          <a:p>
            <a:fld id="{18D89E8A-2BFB-2A48-B8C4-89EA9415CD1F}" type="slidenum">
              <a:rPr lang="en-US" smtClean="0"/>
              <a:t>‹#›</a:t>
            </a:fld>
            <a:endParaRPr lang="en-US"/>
          </a:p>
        </p:txBody>
      </p:sp>
    </p:spTree>
    <p:extLst>
      <p:ext uri="{BB962C8B-B14F-4D97-AF65-F5344CB8AC3E}">
        <p14:creationId xmlns:p14="http://schemas.microsoft.com/office/powerpoint/2010/main" val="1066189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2/12/2013</a:t>
            </a:r>
            <a:endParaRPr lang="en-US"/>
          </a:p>
        </p:txBody>
      </p:sp>
      <p:sp>
        <p:nvSpPr>
          <p:cNvPr id="5" name="Footer Placeholder 4"/>
          <p:cNvSpPr>
            <a:spLocks noGrp="1"/>
          </p:cNvSpPr>
          <p:nvPr>
            <p:ph type="ftr" sz="quarter" idx="11"/>
          </p:nvPr>
        </p:nvSpPr>
        <p:spPr/>
        <p:txBody>
          <a:bodyPr/>
          <a:lstStyle/>
          <a:p>
            <a:r>
              <a:rPr lang="en-US" smtClean="0"/>
              <a:t>G. Franchetti</a:t>
            </a:r>
            <a:endParaRPr lang="en-US"/>
          </a:p>
        </p:txBody>
      </p:sp>
      <p:sp>
        <p:nvSpPr>
          <p:cNvPr id="6" name="Slide Number Placeholder 5"/>
          <p:cNvSpPr>
            <a:spLocks noGrp="1"/>
          </p:cNvSpPr>
          <p:nvPr>
            <p:ph type="sldNum" sz="quarter" idx="12"/>
          </p:nvPr>
        </p:nvSpPr>
        <p:spPr/>
        <p:txBody>
          <a:bodyPr/>
          <a:lstStyle/>
          <a:p>
            <a:fld id="{18D89E8A-2BFB-2A48-B8C4-89EA9415CD1F}" type="slidenum">
              <a:rPr lang="en-US" smtClean="0"/>
              <a:t>‹#›</a:t>
            </a:fld>
            <a:endParaRPr lang="en-US"/>
          </a:p>
        </p:txBody>
      </p:sp>
    </p:spTree>
    <p:extLst>
      <p:ext uri="{BB962C8B-B14F-4D97-AF65-F5344CB8AC3E}">
        <p14:creationId xmlns:p14="http://schemas.microsoft.com/office/powerpoint/2010/main" val="78670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2/12/2013</a:t>
            </a:r>
            <a:endParaRPr lang="en-US"/>
          </a:p>
        </p:txBody>
      </p:sp>
      <p:sp>
        <p:nvSpPr>
          <p:cNvPr id="5" name="Footer Placeholder 4"/>
          <p:cNvSpPr>
            <a:spLocks noGrp="1"/>
          </p:cNvSpPr>
          <p:nvPr>
            <p:ph type="ftr" sz="quarter" idx="11"/>
          </p:nvPr>
        </p:nvSpPr>
        <p:spPr/>
        <p:txBody>
          <a:bodyPr/>
          <a:lstStyle/>
          <a:p>
            <a:r>
              <a:rPr lang="en-US" smtClean="0"/>
              <a:t>G. Franchetti</a:t>
            </a:r>
            <a:endParaRPr lang="en-US"/>
          </a:p>
        </p:txBody>
      </p:sp>
      <p:sp>
        <p:nvSpPr>
          <p:cNvPr id="6" name="Slide Number Placeholder 5"/>
          <p:cNvSpPr>
            <a:spLocks noGrp="1"/>
          </p:cNvSpPr>
          <p:nvPr>
            <p:ph type="sldNum" sz="quarter" idx="12"/>
          </p:nvPr>
        </p:nvSpPr>
        <p:spPr/>
        <p:txBody>
          <a:bodyPr/>
          <a:lstStyle/>
          <a:p>
            <a:fld id="{18D89E8A-2BFB-2A48-B8C4-89EA9415CD1F}" type="slidenum">
              <a:rPr lang="en-US" smtClean="0"/>
              <a:t>‹#›</a:t>
            </a:fld>
            <a:endParaRPr lang="en-US"/>
          </a:p>
        </p:txBody>
      </p:sp>
    </p:spTree>
    <p:extLst>
      <p:ext uri="{BB962C8B-B14F-4D97-AF65-F5344CB8AC3E}">
        <p14:creationId xmlns:p14="http://schemas.microsoft.com/office/powerpoint/2010/main" val="11839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2/12/2013</a:t>
            </a:r>
            <a:endParaRPr lang="en-US"/>
          </a:p>
        </p:txBody>
      </p:sp>
      <p:sp>
        <p:nvSpPr>
          <p:cNvPr id="5" name="Footer Placeholder 4"/>
          <p:cNvSpPr>
            <a:spLocks noGrp="1"/>
          </p:cNvSpPr>
          <p:nvPr>
            <p:ph type="ftr" sz="quarter" idx="11"/>
          </p:nvPr>
        </p:nvSpPr>
        <p:spPr/>
        <p:txBody>
          <a:bodyPr/>
          <a:lstStyle/>
          <a:p>
            <a:r>
              <a:rPr lang="en-US" smtClean="0"/>
              <a:t>G. Franchetti</a:t>
            </a:r>
            <a:endParaRPr lang="en-US"/>
          </a:p>
        </p:txBody>
      </p:sp>
      <p:sp>
        <p:nvSpPr>
          <p:cNvPr id="6" name="Slide Number Placeholder 5"/>
          <p:cNvSpPr>
            <a:spLocks noGrp="1"/>
          </p:cNvSpPr>
          <p:nvPr>
            <p:ph type="sldNum" sz="quarter" idx="12"/>
          </p:nvPr>
        </p:nvSpPr>
        <p:spPr/>
        <p:txBody>
          <a:bodyPr/>
          <a:lstStyle/>
          <a:p>
            <a:fld id="{18D89E8A-2BFB-2A48-B8C4-89EA9415CD1F}" type="slidenum">
              <a:rPr lang="en-US" smtClean="0"/>
              <a:t>‹#›</a:t>
            </a:fld>
            <a:endParaRPr lang="en-US"/>
          </a:p>
        </p:txBody>
      </p:sp>
    </p:spTree>
    <p:extLst>
      <p:ext uri="{BB962C8B-B14F-4D97-AF65-F5344CB8AC3E}">
        <p14:creationId xmlns:p14="http://schemas.microsoft.com/office/powerpoint/2010/main" val="2026440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2/12/2013</a:t>
            </a:r>
            <a:endParaRPr lang="en-US"/>
          </a:p>
        </p:txBody>
      </p:sp>
      <p:sp>
        <p:nvSpPr>
          <p:cNvPr id="6" name="Footer Placeholder 5"/>
          <p:cNvSpPr>
            <a:spLocks noGrp="1"/>
          </p:cNvSpPr>
          <p:nvPr>
            <p:ph type="ftr" sz="quarter" idx="11"/>
          </p:nvPr>
        </p:nvSpPr>
        <p:spPr/>
        <p:txBody>
          <a:bodyPr/>
          <a:lstStyle/>
          <a:p>
            <a:r>
              <a:rPr lang="en-US" smtClean="0"/>
              <a:t>G. Franchetti</a:t>
            </a:r>
            <a:endParaRPr lang="en-US"/>
          </a:p>
        </p:txBody>
      </p:sp>
      <p:sp>
        <p:nvSpPr>
          <p:cNvPr id="7" name="Slide Number Placeholder 6"/>
          <p:cNvSpPr>
            <a:spLocks noGrp="1"/>
          </p:cNvSpPr>
          <p:nvPr>
            <p:ph type="sldNum" sz="quarter" idx="12"/>
          </p:nvPr>
        </p:nvSpPr>
        <p:spPr/>
        <p:txBody>
          <a:bodyPr/>
          <a:lstStyle/>
          <a:p>
            <a:fld id="{18D89E8A-2BFB-2A48-B8C4-89EA9415CD1F}" type="slidenum">
              <a:rPr lang="en-US" smtClean="0"/>
              <a:t>‹#›</a:t>
            </a:fld>
            <a:endParaRPr lang="en-US"/>
          </a:p>
        </p:txBody>
      </p:sp>
    </p:spTree>
    <p:extLst>
      <p:ext uri="{BB962C8B-B14F-4D97-AF65-F5344CB8AC3E}">
        <p14:creationId xmlns:p14="http://schemas.microsoft.com/office/powerpoint/2010/main" val="1647531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2/12/2013</a:t>
            </a:r>
            <a:endParaRPr lang="en-US"/>
          </a:p>
        </p:txBody>
      </p:sp>
      <p:sp>
        <p:nvSpPr>
          <p:cNvPr id="8" name="Footer Placeholder 7"/>
          <p:cNvSpPr>
            <a:spLocks noGrp="1"/>
          </p:cNvSpPr>
          <p:nvPr>
            <p:ph type="ftr" sz="quarter" idx="11"/>
          </p:nvPr>
        </p:nvSpPr>
        <p:spPr/>
        <p:txBody>
          <a:bodyPr/>
          <a:lstStyle/>
          <a:p>
            <a:r>
              <a:rPr lang="en-US" smtClean="0"/>
              <a:t>G. Franchetti</a:t>
            </a:r>
            <a:endParaRPr lang="en-US"/>
          </a:p>
        </p:txBody>
      </p:sp>
      <p:sp>
        <p:nvSpPr>
          <p:cNvPr id="9" name="Slide Number Placeholder 8"/>
          <p:cNvSpPr>
            <a:spLocks noGrp="1"/>
          </p:cNvSpPr>
          <p:nvPr>
            <p:ph type="sldNum" sz="quarter" idx="12"/>
          </p:nvPr>
        </p:nvSpPr>
        <p:spPr/>
        <p:txBody>
          <a:bodyPr/>
          <a:lstStyle/>
          <a:p>
            <a:fld id="{18D89E8A-2BFB-2A48-B8C4-89EA9415CD1F}" type="slidenum">
              <a:rPr lang="en-US" smtClean="0"/>
              <a:t>‹#›</a:t>
            </a:fld>
            <a:endParaRPr lang="en-US"/>
          </a:p>
        </p:txBody>
      </p:sp>
    </p:spTree>
    <p:extLst>
      <p:ext uri="{BB962C8B-B14F-4D97-AF65-F5344CB8AC3E}">
        <p14:creationId xmlns:p14="http://schemas.microsoft.com/office/powerpoint/2010/main" val="1626760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2/12/2013</a:t>
            </a:r>
            <a:endParaRPr lang="en-US"/>
          </a:p>
        </p:txBody>
      </p:sp>
      <p:sp>
        <p:nvSpPr>
          <p:cNvPr id="4" name="Footer Placeholder 3"/>
          <p:cNvSpPr>
            <a:spLocks noGrp="1"/>
          </p:cNvSpPr>
          <p:nvPr>
            <p:ph type="ftr" sz="quarter" idx="11"/>
          </p:nvPr>
        </p:nvSpPr>
        <p:spPr/>
        <p:txBody>
          <a:bodyPr/>
          <a:lstStyle/>
          <a:p>
            <a:r>
              <a:rPr lang="en-US" smtClean="0"/>
              <a:t>G. Franchetti</a:t>
            </a:r>
            <a:endParaRPr lang="en-US"/>
          </a:p>
        </p:txBody>
      </p:sp>
      <p:sp>
        <p:nvSpPr>
          <p:cNvPr id="5" name="Slide Number Placeholder 4"/>
          <p:cNvSpPr>
            <a:spLocks noGrp="1"/>
          </p:cNvSpPr>
          <p:nvPr>
            <p:ph type="sldNum" sz="quarter" idx="12"/>
          </p:nvPr>
        </p:nvSpPr>
        <p:spPr/>
        <p:txBody>
          <a:bodyPr/>
          <a:lstStyle/>
          <a:p>
            <a:fld id="{18D89E8A-2BFB-2A48-B8C4-89EA9415CD1F}" type="slidenum">
              <a:rPr lang="en-US" smtClean="0"/>
              <a:t>‹#›</a:t>
            </a:fld>
            <a:endParaRPr lang="en-US"/>
          </a:p>
        </p:txBody>
      </p:sp>
    </p:spTree>
    <p:extLst>
      <p:ext uri="{BB962C8B-B14F-4D97-AF65-F5344CB8AC3E}">
        <p14:creationId xmlns:p14="http://schemas.microsoft.com/office/powerpoint/2010/main" val="3022884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2/12/2013</a:t>
            </a:r>
            <a:endParaRPr lang="en-US"/>
          </a:p>
        </p:txBody>
      </p:sp>
      <p:sp>
        <p:nvSpPr>
          <p:cNvPr id="3" name="Footer Placeholder 2"/>
          <p:cNvSpPr>
            <a:spLocks noGrp="1"/>
          </p:cNvSpPr>
          <p:nvPr>
            <p:ph type="ftr" sz="quarter" idx="11"/>
          </p:nvPr>
        </p:nvSpPr>
        <p:spPr/>
        <p:txBody>
          <a:bodyPr/>
          <a:lstStyle/>
          <a:p>
            <a:r>
              <a:rPr lang="en-US" smtClean="0"/>
              <a:t>G. Franchetti</a:t>
            </a:r>
            <a:endParaRPr lang="en-US"/>
          </a:p>
        </p:txBody>
      </p:sp>
      <p:sp>
        <p:nvSpPr>
          <p:cNvPr id="4" name="Slide Number Placeholder 3"/>
          <p:cNvSpPr>
            <a:spLocks noGrp="1"/>
          </p:cNvSpPr>
          <p:nvPr>
            <p:ph type="sldNum" sz="quarter" idx="12"/>
          </p:nvPr>
        </p:nvSpPr>
        <p:spPr/>
        <p:txBody>
          <a:bodyPr/>
          <a:lstStyle/>
          <a:p>
            <a:fld id="{18D89E8A-2BFB-2A48-B8C4-89EA9415CD1F}" type="slidenum">
              <a:rPr lang="en-US" smtClean="0"/>
              <a:t>‹#›</a:t>
            </a:fld>
            <a:endParaRPr lang="en-US"/>
          </a:p>
        </p:txBody>
      </p:sp>
    </p:spTree>
    <p:extLst>
      <p:ext uri="{BB962C8B-B14F-4D97-AF65-F5344CB8AC3E}">
        <p14:creationId xmlns:p14="http://schemas.microsoft.com/office/powerpoint/2010/main" val="1638185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2/12/2013</a:t>
            </a:r>
            <a:endParaRPr lang="en-US"/>
          </a:p>
        </p:txBody>
      </p:sp>
      <p:sp>
        <p:nvSpPr>
          <p:cNvPr id="6" name="Footer Placeholder 5"/>
          <p:cNvSpPr>
            <a:spLocks noGrp="1"/>
          </p:cNvSpPr>
          <p:nvPr>
            <p:ph type="ftr" sz="quarter" idx="11"/>
          </p:nvPr>
        </p:nvSpPr>
        <p:spPr/>
        <p:txBody>
          <a:bodyPr/>
          <a:lstStyle/>
          <a:p>
            <a:r>
              <a:rPr lang="en-US" smtClean="0"/>
              <a:t>G. Franchetti</a:t>
            </a:r>
            <a:endParaRPr lang="en-US"/>
          </a:p>
        </p:txBody>
      </p:sp>
      <p:sp>
        <p:nvSpPr>
          <p:cNvPr id="7" name="Slide Number Placeholder 6"/>
          <p:cNvSpPr>
            <a:spLocks noGrp="1"/>
          </p:cNvSpPr>
          <p:nvPr>
            <p:ph type="sldNum" sz="quarter" idx="12"/>
          </p:nvPr>
        </p:nvSpPr>
        <p:spPr/>
        <p:txBody>
          <a:bodyPr/>
          <a:lstStyle/>
          <a:p>
            <a:fld id="{18D89E8A-2BFB-2A48-B8C4-89EA9415CD1F}" type="slidenum">
              <a:rPr lang="en-US" smtClean="0"/>
              <a:t>‹#›</a:t>
            </a:fld>
            <a:endParaRPr lang="en-US"/>
          </a:p>
        </p:txBody>
      </p:sp>
    </p:spTree>
    <p:extLst>
      <p:ext uri="{BB962C8B-B14F-4D97-AF65-F5344CB8AC3E}">
        <p14:creationId xmlns:p14="http://schemas.microsoft.com/office/powerpoint/2010/main" val="98261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2/12/2013</a:t>
            </a:r>
            <a:endParaRPr lang="en-US"/>
          </a:p>
        </p:txBody>
      </p:sp>
      <p:sp>
        <p:nvSpPr>
          <p:cNvPr id="6" name="Footer Placeholder 5"/>
          <p:cNvSpPr>
            <a:spLocks noGrp="1"/>
          </p:cNvSpPr>
          <p:nvPr>
            <p:ph type="ftr" sz="quarter" idx="11"/>
          </p:nvPr>
        </p:nvSpPr>
        <p:spPr/>
        <p:txBody>
          <a:bodyPr/>
          <a:lstStyle/>
          <a:p>
            <a:r>
              <a:rPr lang="en-US" smtClean="0"/>
              <a:t>G. Franchetti</a:t>
            </a:r>
            <a:endParaRPr lang="en-US"/>
          </a:p>
        </p:txBody>
      </p:sp>
      <p:sp>
        <p:nvSpPr>
          <p:cNvPr id="7" name="Slide Number Placeholder 6"/>
          <p:cNvSpPr>
            <a:spLocks noGrp="1"/>
          </p:cNvSpPr>
          <p:nvPr>
            <p:ph type="sldNum" sz="quarter" idx="12"/>
          </p:nvPr>
        </p:nvSpPr>
        <p:spPr/>
        <p:txBody>
          <a:bodyPr/>
          <a:lstStyle/>
          <a:p>
            <a:fld id="{18D89E8A-2BFB-2A48-B8C4-89EA9415CD1F}" type="slidenum">
              <a:rPr lang="en-US" smtClean="0"/>
              <a:t>‹#›</a:t>
            </a:fld>
            <a:endParaRPr lang="en-US"/>
          </a:p>
        </p:txBody>
      </p:sp>
    </p:spTree>
    <p:extLst>
      <p:ext uri="{BB962C8B-B14F-4D97-AF65-F5344CB8AC3E}">
        <p14:creationId xmlns:p14="http://schemas.microsoft.com/office/powerpoint/2010/main" val="12522537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r>
              <a:rPr lang="en-US" smtClean="0"/>
              <a:t>2/12/2013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solidFill>
              </a:defRPr>
            </a:lvl1pPr>
          </a:lstStyle>
          <a:p>
            <a:r>
              <a:rPr lang="en-US" smtClean="0"/>
              <a:t>G. Franchetti</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solidFill>
              </a:defRPr>
            </a:lvl1pPr>
          </a:lstStyle>
          <a:p>
            <a:fld id="{18D89E8A-2BFB-2A48-B8C4-89EA9415CD1F}" type="slidenum">
              <a:rPr lang="en-US" smtClean="0"/>
              <a:pPr/>
              <a:t>‹#›</a:t>
            </a:fld>
            <a:endParaRPr lang="en-US"/>
          </a:p>
        </p:txBody>
      </p:sp>
    </p:spTree>
    <p:extLst>
      <p:ext uri="{BB962C8B-B14F-4D97-AF65-F5344CB8AC3E}">
        <p14:creationId xmlns:p14="http://schemas.microsoft.com/office/powerpoint/2010/main" val="3968303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jpeg"/><Relationship Id="rId4" Type="http://schemas.microsoft.com/office/2007/relationships/hdphoto" Target="../media/hdphoto1.wdp"/><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4"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9.emf"/><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1319"/>
            <a:ext cx="7772400" cy="2009131"/>
          </a:xfrm>
        </p:spPr>
        <p:txBody>
          <a:bodyPr>
            <a:normAutofit fontScale="90000"/>
          </a:bodyPr>
          <a:lstStyle/>
          <a:p>
            <a:r>
              <a:rPr lang="en-US" b="1" dirty="0" smtClean="0"/>
              <a:t>Welcome</a:t>
            </a:r>
            <a:br>
              <a:rPr lang="en-US" b="1" dirty="0" smtClean="0"/>
            </a:br>
            <a:r>
              <a:rPr lang="en-US" dirty="0" smtClean="0"/>
              <a:t>to </a:t>
            </a:r>
            <a:r>
              <a:rPr lang="en-US" b="1" dirty="0" smtClean="0"/>
              <a:t/>
            </a:r>
            <a:br>
              <a:rPr lang="en-US" b="1" dirty="0" smtClean="0"/>
            </a:br>
            <a:r>
              <a:rPr lang="en-US" b="1" dirty="0" smtClean="0"/>
              <a:t>“</a:t>
            </a:r>
            <a:r>
              <a:rPr lang="en-US" dirty="0" smtClean="0"/>
              <a:t>Beam Dynamics meets Magnets”</a:t>
            </a:r>
            <a:endParaRPr lang="en-US" b="1" dirty="0"/>
          </a:p>
        </p:txBody>
      </p:sp>
      <p:sp>
        <p:nvSpPr>
          <p:cNvPr id="3" name="Subtitle 2"/>
          <p:cNvSpPr>
            <a:spLocks noGrp="1"/>
          </p:cNvSpPr>
          <p:nvPr>
            <p:ph type="subTitle" idx="1"/>
          </p:nvPr>
        </p:nvSpPr>
        <p:spPr>
          <a:xfrm>
            <a:off x="1371600" y="4236576"/>
            <a:ext cx="6400800" cy="724877"/>
          </a:xfrm>
        </p:spPr>
        <p:txBody>
          <a:bodyPr>
            <a:normAutofit fontScale="70000" lnSpcReduction="20000"/>
          </a:bodyPr>
          <a:lstStyle/>
          <a:p>
            <a:r>
              <a:rPr lang="en-US" dirty="0" smtClean="0"/>
              <a:t>G. Franchetti</a:t>
            </a:r>
          </a:p>
          <a:p>
            <a:r>
              <a:rPr lang="en-US" dirty="0" smtClean="0"/>
              <a:t>GSI</a:t>
            </a:r>
            <a:endParaRPr lang="en-US" dirty="0"/>
          </a:p>
        </p:txBody>
      </p:sp>
      <p:sp>
        <p:nvSpPr>
          <p:cNvPr id="4" name="Date Placeholder 3"/>
          <p:cNvSpPr>
            <a:spLocks noGrp="1"/>
          </p:cNvSpPr>
          <p:nvPr>
            <p:ph type="dt" sz="half" idx="10"/>
          </p:nvPr>
        </p:nvSpPr>
        <p:spPr/>
        <p:txBody>
          <a:bodyPr/>
          <a:lstStyle/>
          <a:p>
            <a:r>
              <a:rPr lang="en-US" smtClean="0"/>
              <a:t>2/12/2013</a:t>
            </a:r>
            <a:endParaRPr lang="en-US"/>
          </a:p>
        </p:txBody>
      </p:sp>
      <p:sp>
        <p:nvSpPr>
          <p:cNvPr id="5" name="Footer Placeholder 4"/>
          <p:cNvSpPr>
            <a:spLocks noGrp="1"/>
          </p:cNvSpPr>
          <p:nvPr>
            <p:ph type="ftr" sz="quarter" idx="11"/>
          </p:nvPr>
        </p:nvSpPr>
        <p:spPr/>
        <p:txBody>
          <a:bodyPr/>
          <a:lstStyle/>
          <a:p>
            <a:r>
              <a:rPr lang="en-US" smtClean="0"/>
              <a:t>G. Franchetti</a:t>
            </a:r>
            <a:endParaRPr lang="en-US"/>
          </a:p>
        </p:txBody>
      </p:sp>
      <p:sp>
        <p:nvSpPr>
          <p:cNvPr id="6" name="Slide Number Placeholder 5"/>
          <p:cNvSpPr>
            <a:spLocks noGrp="1"/>
          </p:cNvSpPr>
          <p:nvPr>
            <p:ph type="sldNum" sz="quarter" idx="12"/>
          </p:nvPr>
        </p:nvSpPr>
        <p:spPr/>
        <p:txBody>
          <a:bodyPr/>
          <a:lstStyle/>
          <a:p>
            <a:fld id="{18D89E8A-2BFB-2A48-B8C4-89EA9415CD1F}" type="slidenum">
              <a:rPr lang="en-US" smtClean="0"/>
              <a:t>1</a:t>
            </a:fld>
            <a:endParaRPr lang="en-US"/>
          </a:p>
        </p:txBody>
      </p:sp>
    </p:spTree>
    <p:extLst>
      <p:ext uri="{BB962C8B-B14F-4D97-AF65-F5344CB8AC3E}">
        <p14:creationId xmlns:p14="http://schemas.microsoft.com/office/powerpoint/2010/main" val="19159568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st-workshop-EuCARD2-XBEAM-XRING-POSTE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510" y="0"/>
            <a:ext cx="4848301" cy="6858000"/>
          </a:xfrm>
          <a:prstGeom prst="rect">
            <a:avLst/>
          </a:prstGeom>
        </p:spPr>
      </p:pic>
      <p:sp>
        <p:nvSpPr>
          <p:cNvPr id="8" name="Date Placeholder 7"/>
          <p:cNvSpPr>
            <a:spLocks noGrp="1"/>
          </p:cNvSpPr>
          <p:nvPr>
            <p:ph type="dt" sz="half" idx="10"/>
          </p:nvPr>
        </p:nvSpPr>
        <p:spPr/>
        <p:txBody>
          <a:bodyPr/>
          <a:lstStyle/>
          <a:p>
            <a:r>
              <a:rPr lang="en-US" smtClean="0"/>
              <a:t>2/12/2013</a:t>
            </a:r>
            <a:endParaRPr lang="en-US"/>
          </a:p>
        </p:txBody>
      </p:sp>
      <p:sp>
        <p:nvSpPr>
          <p:cNvPr id="9" name="Footer Placeholder 8"/>
          <p:cNvSpPr>
            <a:spLocks noGrp="1"/>
          </p:cNvSpPr>
          <p:nvPr>
            <p:ph type="ftr" sz="quarter" idx="11"/>
          </p:nvPr>
        </p:nvSpPr>
        <p:spPr/>
        <p:txBody>
          <a:bodyPr/>
          <a:lstStyle/>
          <a:p>
            <a:r>
              <a:rPr lang="en-US" smtClean="0"/>
              <a:t>G. Franchetti</a:t>
            </a:r>
            <a:endParaRPr lang="en-US"/>
          </a:p>
        </p:txBody>
      </p:sp>
      <p:sp>
        <p:nvSpPr>
          <p:cNvPr id="10" name="Slide Number Placeholder 9"/>
          <p:cNvSpPr>
            <a:spLocks noGrp="1"/>
          </p:cNvSpPr>
          <p:nvPr>
            <p:ph type="sldNum" sz="quarter" idx="12"/>
          </p:nvPr>
        </p:nvSpPr>
        <p:spPr/>
        <p:txBody>
          <a:bodyPr/>
          <a:lstStyle/>
          <a:p>
            <a:fld id="{18D89E8A-2BFB-2A48-B8C4-89EA9415CD1F}" type="slidenum">
              <a:rPr lang="en-US" smtClean="0"/>
              <a:t>10</a:t>
            </a:fld>
            <a:endParaRPr lang="en-US"/>
          </a:p>
        </p:txBody>
      </p:sp>
    </p:spTree>
    <p:extLst>
      <p:ext uri="{BB962C8B-B14F-4D97-AF65-F5344CB8AC3E}">
        <p14:creationId xmlns:p14="http://schemas.microsoft.com/office/powerpoint/2010/main" val="8990314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2/12/2013</a:t>
            </a:r>
            <a:endParaRPr lang="en-US"/>
          </a:p>
        </p:txBody>
      </p:sp>
      <p:sp>
        <p:nvSpPr>
          <p:cNvPr id="3" name="Footer Placeholder 2"/>
          <p:cNvSpPr>
            <a:spLocks noGrp="1"/>
          </p:cNvSpPr>
          <p:nvPr>
            <p:ph type="ftr" sz="quarter" idx="11"/>
          </p:nvPr>
        </p:nvSpPr>
        <p:spPr/>
        <p:txBody>
          <a:bodyPr/>
          <a:lstStyle/>
          <a:p>
            <a:r>
              <a:rPr lang="en-US" smtClean="0"/>
              <a:t>G. Franchetti</a:t>
            </a:r>
            <a:endParaRPr lang="en-US"/>
          </a:p>
        </p:txBody>
      </p:sp>
      <p:sp>
        <p:nvSpPr>
          <p:cNvPr id="4" name="Slide Number Placeholder 3"/>
          <p:cNvSpPr>
            <a:spLocks noGrp="1"/>
          </p:cNvSpPr>
          <p:nvPr>
            <p:ph type="sldNum" sz="quarter" idx="12"/>
          </p:nvPr>
        </p:nvSpPr>
        <p:spPr/>
        <p:txBody>
          <a:bodyPr/>
          <a:lstStyle/>
          <a:p>
            <a:fld id="{18D89E8A-2BFB-2A48-B8C4-89EA9415CD1F}" type="slidenum">
              <a:rPr lang="en-US" smtClean="0"/>
              <a:t>11</a:t>
            </a:fld>
            <a:endParaRPr lang="en-US"/>
          </a:p>
        </p:txBody>
      </p:sp>
      <p:pic>
        <p:nvPicPr>
          <p:cNvPr id="8" name="Picture 7" descr="1st-workshop-EuCARD2-XBEAM-XRING-POSTER.gif"/>
          <p:cNvPicPr>
            <a:picLocks noChangeAspect="1"/>
          </p:cNvPicPr>
          <p:nvPr/>
        </p:nvPicPr>
        <p:blipFill rotWithShape="1">
          <a:blip r:embed="rId2">
            <a:extLst>
              <a:ext uri="{28A0092B-C50C-407E-A947-70E740481C1C}">
                <a14:useLocalDpi xmlns:a14="http://schemas.microsoft.com/office/drawing/2010/main" val="0"/>
              </a:ext>
            </a:extLst>
          </a:blip>
          <a:srcRect t="1575" b="88869"/>
          <a:stretch/>
        </p:blipFill>
        <p:spPr>
          <a:xfrm>
            <a:off x="584384" y="5942"/>
            <a:ext cx="8110600" cy="1096297"/>
          </a:xfrm>
          <a:prstGeom prst="rect">
            <a:avLst/>
          </a:prstGeom>
        </p:spPr>
      </p:pic>
      <p:sp>
        <p:nvSpPr>
          <p:cNvPr id="19" name="TextBox 18"/>
          <p:cNvSpPr txBox="1"/>
          <p:nvPr/>
        </p:nvSpPr>
        <p:spPr>
          <a:xfrm>
            <a:off x="7149188" y="2342917"/>
            <a:ext cx="1853693" cy="2031325"/>
          </a:xfrm>
          <a:prstGeom prst="rect">
            <a:avLst/>
          </a:prstGeom>
          <a:noFill/>
        </p:spPr>
        <p:txBody>
          <a:bodyPr wrap="none" rtlCol="0">
            <a:spAutoFit/>
          </a:bodyPr>
          <a:lstStyle/>
          <a:p>
            <a:r>
              <a:rPr lang="en-US" dirty="0" smtClean="0"/>
              <a:t>Unparalleled </a:t>
            </a:r>
          </a:p>
          <a:p>
            <a:r>
              <a:rPr lang="en-US" dirty="0" smtClean="0"/>
              <a:t>participation </a:t>
            </a:r>
          </a:p>
          <a:p>
            <a:r>
              <a:rPr lang="en-US" dirty="0" smtClean="0"/>
              <a:t>of institutions </a:t>
            </a:r>
          </a:p>
          <a:p>
            <a:r>
              <a:rPr lang="en-US" dirty="0" smtClean="0"/>
              <a:t>representing a </a:t>
            </a:r>
          </a:p>
          <a:p>
            <a:r>
              <a:rPr lang="en-US" dirty="0" smtClean="0"/>
              <a:t>large spectrum of</a:t>
            </a:r>
          </a:p>
          <a:p>
            <a:r>
              <a:rPr lang="en-US" dirty="0" smtClean="0"/>
              <a:t>the accelerator </a:t>
            </a:r>
          </a:p>
          <a:p>
            <a:r>
              <a:rPr lang="en-US" dirty="0" smtClean="0"/>
              <a:t>community</a:t>
            </a:r>
            <a:endParaRPr lang="en-US" dirty="0"/>
          </a:p>
        </p:txBody>
      </p:sp>
      <p:graphicFrame>
        <p:nvGraphicFramePr>
          <p:cNvPr id="20" name="Table 19"/>
          <p:cNvGraphicFramePr>
            <a:graphicFrameLocks noGrp="1"/>
          </p:cNvGraphicFramePr>
          <p:nvPr>
            <p:extLst>
              <p:ext uri="{D42A27DB-BD31-4B8C-83A1-F6EECF244321}">
                <p14:modId xmlns:p14="http://schemas.microsoft.com/office/powerpoint/2010/main" val="1499305465"/>
              </p:ext>
            </p:extLst>
          </p:nvPr>
        </p:nvGraphicFramePr>
        <p:xfrm>
          <a:off x="22086" y="1502897"/>
          <a:ext cx="1729177" cy="4600902"/>
        </p:xfrm>
        <a:graphic>
          <a:graphicData uri="http://schemas.openxmlformats.org/drawingml/2006/table">
            <a:tbl>
              <a:tblPr firstRow="1" bandRow="1">
                <a:tableStyleId>{2D5ABB26-0587-4C30-8999-92F81FD0307C}</a:tableStyleId>
              </a:tblPr>
              <a:tblGrid>
                <a:gridCol w="1368230"/>
                <a:gridCol w="360947"/>
              </a:tblGrid>
              <a:tr h="0">
                <a:tc>
                  <a:txBody>
                    <a:bodyPr/>
                    <a:lstStyle/>
                    <a:p>
                      <a:pPr>
                        <a:lnSpc>
                          <a:spcPct val="50000"/>
                        </a:lnSpc>
                      </a:pPr>
                      <a:r>
                        <a:rPr lang="en-US" sz="1400" dirty="0" smtClean="0"/>
                        <a:t>CERN</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22</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0">
                <a:tc>
                  <a:txBody>
                    <a:bodyPr/>
                    <a:lstStyle/>
                    <a:p>
                      <a:pPr>
                        <a:lnSpc>
                          <a:spcPct val="50000"/>
                        </a:lnSpc>
                      </a:pPr>
                      <a:r>
                        <a:rPr lang="en-US" sz="1400" dirty="0" smtClean="0"/>
                        <a:t>GSI</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20</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133595">
                <a:tc>
                  <a:txBody>
                    <a:bodyPr/>
                    <a:lstStyle/>
                    <a:p>
                      <a:pPr>
                        <a:lnSpc>
                          <a:spcPct val="50000"/>
                        </a:lnSpc>
                      </a:pPr>
                      <a:r>
                        <a:rPr lang="en-US" sz="1400" dirty="0" smtClean="0"/>
                        <a:t>STFC</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7</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156355">
                <a:tc>
                  <a:txBody>
                    <a:bodyPr/>
                    <a:lstStyle/>
                    <a:p>
                      <a:pPr>
                        <a:lnSpc>
                          <a:spcPct val="50000"/>
                        </a:lnSpc>
                      </a:pPr>
                      <a:r>
                        <a:rPr lang="en-US" sz="1400" dirty="0" smtClean="0"/>
                        <a:t>Goethe</a:t>
                      </a:r>
                      <a:r>
                        <a:rPr lang="en-US" sz="1400" baseline="0" dirty="0" smtClean="0"/>
                        <a:t> U Ffm</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6</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190158">
                <a:tc>
                  <a:txBody>
                    <a:bodyPr/>
                    <a:lstStyle/>
                    <a:p>
                      <a:pPr>
                        <a:lnSpc>
                          <a:spcPct val="50000"/>
                        </a:lnSpc>
                      </a:pPr>
                      <a:r>
                        <a:rPr lang="en-US" sz="1400" dirty="0" smtClean="0"/>
                        <a:t>TU Darmstadt</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4</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0">
                <a:tc>
                  <a:txBody>
                    <a:bodyPr/>
                    <a:lstStyle/>
                    <a:p>
                      <a:pPr>
                        <a:lnSpc>
                          <a:spcPct val="50000"/>
                        </a:lnSpc>
                      </a:pPr>
                      <a:r>
                        <a:rPr lang="en-US" sz="1400" dirty="0" smtClean="0"/>
                        <a:t>PSI</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3</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137633">
                <a:tc>
                  <a:txBody>
                    <a:bodyPr/>
                    <a:lstStyle/>
                    <a:p>
                      <a:pPr>
                        <a:lnSpc>
                          <a:spcPct val="50000"/>
                        </a:lnSpc>
                      </a:pPr>
                      <a:r>
                        <a:rPr lang="en-US" sz="1400" dirty="0" smtClean="0"/>
                        <a:t>ISIS</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3</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137633">
                <a:tc>
                  <a:txBody>
                    <a:bodyPr/>
                    <a:lstStyle/>
                    <a:p>
                      <a:pPr>
                        <a:lnSpc>
                          <a:spcPct val="50000"/>
                        </a:lnSpc>
                      </a:pPr>
                      <a:r>
                        <a:rPr lang="en-US" sz="1400" dirty="0" smtClean="0"/>
                        <a:t>FZ Jülich</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2</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137633">
                <a:tc>
                  <a:txBody>
                    <a:bodyPr/>
                    <a:lstStyle/>
                    <a:p>
                      <a:pPr>
                        <a:lnSpc>
                          <a:spcPct val="50000"/>
                        </a:lnSpc>
                      </a:pPr>
                      <a:r>
                        <a:rPr lang="en-US" sz="1400" dirty="0" smtClean="0"/>
                        <a:t>KEK</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2</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146047">
                <a:tc>
                  <a:txBody>
                    <a:bodyPr/>
                    <a:lstStyle/>
                    <a:p>
                      <a:pPr>
                        <a:lnSpc>
                          <a:spcPct val="50000"/>
                        </a:lnSpc>
                      </a:pPr>
                      <a:r>
                        <a:rPr lang="en-US" sz="1400" dirty="0" smtClean="0"/>
                        <a:t>KIT</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2</a:t>
                      </a:r>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128515">
                <a:tc>
                  <a:txBody>
                    <a:bodyPr/>
                    <a:lstStyle/>
                    <a:p>
                      <a:pPr>
                        <a:lnSpc>
                          <a:spcPct val="50000"/>
                        </a:lnSpc>
                      </a:pPr>
                      <a:r>
                        <a:rPr lang="en-US" sz="1400" dirty="0" smtClean="0"/>
                        <a:t>ASTeC</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1</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151264">
                <a:tc>
                  <a:txBody>
                    <a:bodyPr/>
                    <a:lstStyle/>
                    <a:p>
                      <a:pPr>
                        <a:lnSpc>
                          <a:spcPct val="50000"/>
                        </a:lnSpc>
                      </a:pPr>
                      <a:r>
                        <a:rPr lang="en-US" sz="1400" dirty="0" smtClean="0"/>
                        <a:t>BNL</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1</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0">
                <a:tc>
                  <a:txBody>
                    <a:bodyPr/>
                    <a:lstStyle/>
                    <a:p>
                      <a:pPr>
                        <a:lnSpc>
                          <a:spcPct val="50000"/>
                        </a:lnSpc>
                      </a:pPr>
                      <a:r>
                        <a:rPr lang="en-US" sz="1400" dirty="0" smtClean="0"/>
                        <a:t>Cockcroft I.</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1</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0">
                <a:tc>
                  <a:txBody>
                    <a:bodyPr/>
                    <a:lstStyle/>
                    <a:p>
                      <a:pPr>
                        <a:lnSpc>
                          <a:spcPct val="50000"/>
                        </a:lnSpc>
                      </a:pPr>
                      <a:r>
                        <a:rPr lang="en-US" sz="1400" dirty="0" smtClean="0"/>
                        <a:t>FAIR</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1</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0">
                <a:tc>
                  <a:txBody>
                    <a:bodyPr/>
                    <a:lstStyle/>
                    <a:p>
                      <a:pPr>
                        <a:lnSpc>
                          <a:spcPct val="50000"/>
                        </a:lnSpc>
                      </a:pPr>
                      <a:r>
                        <a:rPr lang="en-US" sz="1400" dirty="0" smtClean="0"/>
                        <a:t>Imperial</a:t>
                      </a:r>
                      <a:r>
                        <a:rPr lang="en-US" sz="1400" baseline="0" dirty="0" smtClean="0"/>
                        <a:t> </a:t>
                      </a:r>
                      <a:r>
                        <a:rPr lang="en-US" sz="1400" dirty="0" smtClean="0"/>
                        <a:t>College</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1</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175339">
                <a:tc>
                  <a:txBody>
                    <a:bodyPr/>
                    <a:lstStyle/>
                    <a:p>
                      <a:pPr>
                        <a:lnSpc>
                          <a:spcPct val="50000"/>
                        </a:lnSpc>
                      </a:pPr>
                      <a:r>
                        <a:rPr lang="en-US" sz="1400" dirty="0" smtClean="0"/>
                        <a:t>INFN</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1</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242263">
                <a:tc>
                  <a:txBody>
                    <a:bodyPr/>
                    <a:lstStyle/>
                    <a:p>
                      <a:pPr>
                        <a:lnSpc>
                          <a:spcPct val="50000"/>
                        </a:lnSpc>
                      </a:pPr>
                      <a:r>
                        <a:rPr lang="en-US" sz="1400" dirty="0" smtClean="0"/>
                        <a:t>KU Leuven</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1</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143565">
                <a:tc>
                  <a:txBody>
                    <a:bodyPr/>
                    <a:lstStyle/>
                    <a:p>
                      <a:pPr>
                        <a:lnSpc>
                          <a:spcPct val="50000"/>
                        </a:lnSpc>
                      </a:pPr>
                      <a:r>
                        <a:rPr lang="en-US" sz="1400" dirty="0" smtClean="0"/>
                        <a:t>JPARC</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1</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166315">
                <a:tc>
                  <a:txBody>
                    <a:bodyPr/>
                    <a:lstStyle/>
                    <a:p>
                      <a:pPr>
                        <a:lnSpc>
                          <a:spcPct val="50000"/>
                        </a:lnSpc>
                      </a:pPr>
                      <a:r>
                        <a:rPr lang="en-US" sz="1400" dirty="0" smtClean="0"/>
                        <a:t>LNL</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1</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178021">
                <a:tc>
                  <a:txBody>
                    <a:bodyPr/>
                    <a:lstStyle/>
                    <a:p>
                      <a:pPr>
                        <a:lnSpc>
                          <a:spcPct val="50000"/>
                        </a:lnSpc>
                      </a:pPr>
                      <a:r>
                        <a:rPr lang="en-US" sz="1400" dirty="0" smtClean="0"/>
                        <a:t>MedAustron</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1</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145553">
                <a:tc>
                  <a:txBody>
                    <a:bodyPr/>
                    <a:lstStyle/>
                    <a:p>
                      <a:pPr>
                        <a:lnSpc>
                          <a:spcPct val="50000"/>
                        </a:lnSpc>
                      </a:pPr>
                      <a:r>
                        <a:rPr lang="en-US" sz="1400" dirty="0" smtClean="0"/>
                        <a:t>MSU</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1</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179863">
                <a:tc>
                  <a:txBody>
                    <a:bodyPr/>
                    <a:lstStyle/>
                    <a:p>
                      <a:pPr>
                        <a:lnSpc>
                          <a:spcPct val="50000"/>
                        </a:lnSpc>
                      </a:pPr>
                      <a:r>
                        <a:rPr lang="en-US" sz="1400" dirty="0" smtClean="0"/>
                        <a:t>SLAC</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1</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r h="0">
                <a:tc>
                  <a:txBody>
                    <a:bodyPr/>
                    <a:lstStyle/>
                    <a:p>
                      <a:pPr>
                        <a:lnSpc>
                          <a:spcPct val="50000"/>
                        </a:lnSpc>
                      </a:pPr>
                      <a:r>
                        <a:rPr lang="en-US" sz="1400" dirty="0" smtClean="0"/>
                        <a:t>Tokyo U.</a:t>
                      </a:r>
                      <a:endParaRPr lang="en-US" sz="1400" dirty="0"/>
                    </a:p>
                  </a:txBody>
                  <a:tcPr>
                    <a:lnR w="12700" cap="flat" cmpd="sng" algn="ctr">
                      <a:solidFill>
                        <a:scrgbClr r="0" g="0" b="0"/>
                      </a:solidFill>
                      <a:prstDash val="solid"/>
                      <a:round/>
                      <a:headEnd type="none" w="med" len="med"/>
                      <a:tailEnd type="none" w="med" len="med"/>
                    </a:lnR>
                    <a:solidFill>
                      <a:schemeClr val="accent5">
                        <a:lumMod val="20000"/>
                        <a:lumOff val="80000"/>
                      </a:schemeClr>
                    </a:solidFill>
                  </a:tcPr>
                </a:tc>
                <a:tc>
                  <a:txBody>
                    <a:bodyPr/>
                    <a:lstStyle/>
                    <a:p>
                      <a:pPr>
                        <a:lnSpc>
                          <a:spcPct val="50000"/>
                        </a:lnSpc>
                      </a:pPr>
                      <a:r>
                        <a:rPr lang="en-US" sz="1400" dirty="0" smtClean="0"/>
                        <a:t>1</a:t>
                      </a:r>
                      <a:endParaRPr lang="en-US" sz="1400" dirty="0"/>
                    </a:p>
                  </a:txBody>
                  <a:tcPr>
                    <a:lnL w="12700" cap="flat" cmpd="sng" algn="ctr">
                      <a:solidFill>
                        <a:scrgbClr r="0" g="0" b="0"/>
                      </a:solidFill>
                      <a:prstDash val="solid"/>
                      <a:round/>
                      <a:headEnd type="none" w="med" len="med"/>
                      <a:tailEnd type="none" w="med" len="med"/>
                    </a:lnL>
                    <a:solidFill>
                      <a:schemeClr val="accent5">
                        <a:lumMod val="20000"/>
                        <a:lumOff val="80000"/>
                      </a:schemeClr>
                    </a:solidFill>
                  </a:tcPr>
                </a:tc>
              </a:tr>
            </a:tbl>
          </a:graphicData>
        </a:graphic>
      </p:graphicFrame>
      <p:sp>
        <p:nvSpPr>
          <p:cNvPr id="5" name="Oval 4"/>
          <p:cNvSpPr/>
          <p:nvPr/>
        </p:nvSpPr>
        <p:spPr>
          <a:xfrm>
            <a:off x="2098037" y="1632045"/>
            <a:ext cx="2907498" cy="2608966"/>
          </a:xfrm>
          <a:prstGeom prst="ellipse">
            <a:avLst/>
          </a:prstGeom>
          <a:solidFill>
            <a:srgbClr val="800000">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755906" y="1609852"/>
            <a:ext cx="2907498" cy="2608966"/>
          </a:xfrm>
          <a:prstGeom prst="ellipse">
            <a:avLst/>
          </a:prstGeom>
          <a:solidFill>
            <a:srgbClr val="00009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066934" y="2719425"/>
            <a:ext cx="2907498" cy="2608966"/>
          </a:xfrm>
          <a:prstGeom prst="ellipse">
            <a:avLst/>
          </a:prstGeom>
          <a:solidFill>
            <a:srgbClr val="0080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931000" y="3328156"/>
            <a:ext cx="2907498" cy="2608966"/>
          </a:xfrm>
          <a:prstGeom prst="ellipse">
            <a:avLst/>
          </a:prstGeom>
          <a:solidFill>
            <a:srgbClr val="FF6600">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1826278" y="2790306"/>
            <a:ext cx="2907498" cy="2608966"/>
          </a:xfrm>
          <a:prstGeom prst="ellipse">
            <a:avLst/>
          </a:prstGeom>
          <a:solidFill>
            <a:srgbClr val="FF00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138644" y="1818724"/>
            <a:ext cx="1031051" cy="646331"/>
          </a:xfrm>
          <a:prstGeom prst="rect">
            <a:avLst/>
          </a:prstGeom>
          <a:noFill/>
        </p:spPr>
        <p:txBody>
          <a:bodyPr wrap="none" rtlCol="0">
            <a:spAutoFit/>
          </a:bodyPr>
          <a:lstStyle/>
          <a:p>
            <a:pPr algn="ctr"/>
            <a:r>
              <a:rPr lang="en-US" dirty="0" smtClean="0"/>
              <a:t>Intensity </a:t>
            </a:r>
          </a:p>
          <a:p>
            <a:pPr algn="ctr"/>
            <a:r>
              <a:rPr lang="en-US" dirty="0" smtClean="0"/>
              <a:t>Frontiers</a:t>
            </a:r>
            <a:endParaRPr lang="en-US" dirty="0"/>
          </a:p>
        </p:txBody>
      </p:sp>
      <p:sp>
        <p:nvSpPr>
          <p:cNvPr id="9" name="TextBox 8"/>
          <p:cNvSpPr txBox="1"/>
          <p:nvPr/>
        </p:nvSpPr>
        <p:spPr>
          <a:xfrm>
            <a:off x="2537451" y="1876263"/>
            <a:ext cx="1031051" cy="646331"/>
          </a:xfrm>
          <a:prstGeom prst="rect">
            <a:avLst/>
          </a:prstGeom>
          <a:noFill/>
        </p:spPr>
        <p:txBody>
          <a:bodyPr wrap="none" rtlCol="0">
            <a:spAutoFit/>
          </a:bodyPr>
          <a:lstStyle/>
          <a:p>
            <a:pPr algn="ctr"/>
            <a:r>
              <a:rPr lang="en-US" dirty="0" smtClean="0"/>
              <a:t>Energy</a:t>
            </a:r>
          </a:p>
          <a:p>
            <a:pPr algn="ctr"/>
            <a:r>
              <a:rPr lang="en-US" dirty="0" smtClean="0"/>
              <a:t>Frontiers</a:t>
            </a:r>
            <a:endParaRPr lang="en-US" dirty="0"/>
          </a:p>
        </p:txBody>
      </p:sp>
      <p:sp>
        <p:nvSpPr>
          <p:cNvPr id="10" name="TextBox 9"/>
          <p:cNvSpPr txBox="1"/>
          <p:nvPr/>
        </p:nvSpPr>
        <p:spPr>
          <a:xfrm>
            <a:off x="1848958" y="3951865"/>
            <a:ext cx="1095172" cy="646331"/>
          </a:xfrm>
          <a:prstGeom prst="rect">
            <a:avLst/>
          </a:prstGeom>
          <a:noFill/>
        </p:spPr>
        <p:txBody>
          <a:bodyPr wrap="none" rtlCol="0">
            <a:spAutoFit/>
          </a:bodyPr>
          <a:lstStyle/>
          <a:p>
            <a:pPr algn="ctr"/>
            <a:r>
              <a:rPr lang="en-US" dirty="0"/>
              <a:t>E</a:t>
            </a:r>
            <a:r>
              <a:rPr lang="en-US" dirty="0" smtClean="0"/>
              <a:t>lectron</a:t>
            </a:r>
          </a:p>
          <a:p>
            <a:pPr algn="ctr"/>
            <a:r>
              <a:rPr lang="en-US" dirty="0" smtClean="0"/>
              <a:t>Machines</a:t>
            </a:r>
            <a:endParaRPr lang="en-US" dirty="0"/>
          </a:p>
        </p:txBody>
      </p:sp>
      <p:sp>
        <p:nvSpPr>
          <p:cNvPr id="11" name="TextBox 10"/>
          <p:cNvSpPr txBox="1"/>
          <p:nvPr/>
        </p:nvSpPr>
        <p:spPr>
          <a:xfrm>
            <a:off x="3813178" y="5158854"/>
            <a:ext cx="1095172" cy="646331"/>
          </a:xfrm>
          <a:prstGeom prst="rect">
            <a:avLst/>
          </a:prstGeom>
          <a:noFill/>
        </p:spPr>
        <p:txBody>
          <a:bodyPr wrap="none" rtlCol="0">
            <a:spAutoFit/>
          </a:bodyPr>
          <a:lstStyle/>
          <a:p>
            <a:pPr algn="ctr"/>
            <a:r>
              <a:rPr lang="en-US" dirty="0"/>
              <a:t>P</a:t>
            </a:r>
            <a:r>
              <a:rPr lang="en-US" dirty="0" smtClean="0"/>
              <a:t>roton</a:t>
            </a:r>
          </a:p>
          <a:p>
            <a:pPr algn="ctr"/>
            <a:r>
              <a:rPr lang="en-US" dirty="0"/>
              <a:t>M</a:t>
            </a:r>
            <a:r>
              <a:rPr lang="en-US" dirty="0" smtClean="0"/>
              <a:t>achines</a:t>
            </a:r>
            <a:endParaRPr lang="en-US" dirty="0"/>
          </a:p>
        </p:txBody>
      </p:sp>
      <p:sp>
        <p:nvSpPr>
          <p:cNvPr id="12" name="TextBox 11"/>
          <p:cNvSpPr txBox="1"/>
          <p:nvPr/>
        </p:nvSpPr>
        <p:spPr>
          <a:xfrm>
            <a:off x="5781798" y="3895652"/>
            <a:ext cx="1095172" cy="646331"/>
          </a:xfrm>
          <a:prstGeom prst="rect">
            <a:avLst/>
          </a:prstGeom>
          <a:noFill/>
        </p:spPr>
        <p:txBody>
          <a:bodyPr wrap="none" rtlCol="0">
            <a:spAutoFit/>
          </a:bodyPr>
          <a:lstStyle/>
          <a:p>
            <a:pPr algn="ctr"/>
            <a:r>
              <a:rPr lang="en-US" dirty="0" smtClean="0"/>
              <a:t>Ion </a:t>
            </a:r>
          </a:p>
          <a:p>
            <a:pPr algn="ctr"/>
            <a:r>
              <a:rPr lang="en-US" dirty="0"/>
              <a:t>M</a:t>
            </a:r>
            <a:r>
              <a:rPr lang="en-US" dirty="0" smtClean="0"/>
              <a:t>achines</a:t>
            </a:r>
            <a:endParaRPr lang="en-US" dirty="0"/>
          </a:p>
        </p:txBody>
      </p:sp>
      <p:sp>
        <p:nvSpPr>
          <p:cNvPr id="26" name="TextBox 25"/>
          <p:cNvSpPr txBox="1"/>
          <p:nvPr/>
        </p:nvSpPr>
        <p:spPr>
          <a:xfrm>
            <a:off x="7257766" y="5272178"/>
            <a:ext cx="1675834" cy="923330"/>
          </a:xfrm>
          <a:prstGeom prst="rect">
            <a:avLst/>
          </a:prstGeom>
          <a:solidFill>
            <a:srgbClr val="FFFF00"/>
          </a:solidFill>
        </p:spPr>
        <p:txBody>
          <a:bodyPr wrap="none" rtlCol="0">
            <a:spAutoFit/>
          </a:bodyPr>
          <a:lstStyle/>
          <a:p>
            <a:pPr algn="ctr"/>
            <a:r>
              <a:rPr lang="en-US" dirty="0" smtClean="0"/>
              <a:t>Beam Dynamics</a:t>
            </a:r>
          </a:p>
          <a:p>
            <a:pPr algn="ctr"/>
            <a:r>
              <a:rPr lang="en-US" dirty="0" smtClean="0">
                <a:latin typeface="Brush Script MT Italic"/>
                <a:cs typeface="Brush Script MT Italic"/>
              </a:rPr>
              <a:t>meets</a:t>
            </a:r>
          </a:p>
          <a:p>
            <a:pPr algn="ctr"/>
            <a:r>
              <a:rPr lang="en-US" dirty="0" smtClean="0"/>
              <a:t>Magnets</a:t>
            </a:r>
            <a:endParaRPr lang="en-US" dirty="0"/>
          </a:p>
        </p:txBody>
      </p:sp>
      <p:cxnSp>
        <p:nvCxnSpPr>
          <p:cNvPr id="25" name="Straight Arrow Connector 24"/>
          <p:cNvCxnSpPr>
            <a:stCxn id="26" idx="1"/>
          </p:cNvCxnSpPr>
          <p:nvPr/>
        </p:nvCxnSpPr>
        <p:spPr>
          <a:xfrm flipH="1" flipV="1">
            <a:off x="4406125" y="3656452"/>
            <a:ext cx="2851641" cy="2077391"/>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84395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2/12/2013</a:t>
            </a:r>
            <a:endParaRPr lang="en-US"/>
          </a:p>
        </p:txBody>
      </p:sp>
      <p:sp>
        <p:nvSpPr>
          <p:cNvPr id="3" name="Footer Placeholder 2"/>
          <p:cNvSpPr>
            <a:spLocks noGrp="1"/>
          </p:cNvSpPr>
          <p:nvPr>
            <p:ph type="ftr" sz="quarter" idx="11"/>
          </p:nvPr>
        </p:nvSpPr>
        <p:spPr/>
        <p:txBody>
          <a:bodyPr/>
          <a:lstStyle/>
          <a:p>
            <a:r>
              <a:rPr lang="en-US" smtClean="0"/>
              <a:t>G. Franchetti</a:t>
            </a:r>
            <a:endParaRPr lang="en-US"/>
          </a:p>
        </p:txBody>
      </p:sp>
      <p:sp>
        <p:nvSpPr>
          <p:cNvPr id="4" name="Slide Number Placeholder 3"/>
          <p:cNvSpPr>
            <a:spLocks noGrp="1"/>
          </p:cNvSpPr>
          <p:nvPr>
            <p:ph type="sldNum" sz="quarter" idx="12"/>
          </p:nvPr>
        </p:nvSpPr>
        <p:spPr/>
        <p:txBody>
          <a:bodyPr/>
          <a:lstStyle/>
          <a:p>
            <a:fld id="{18D89E8A-2BFB-2A48-B8C4-89EA9415CD1F}" type="slidenum">
              <a:rPr lang="en-US" smtClean="0"/>
              <a:t>12</a:t>
            </a:fld>
            <a:endParaRPr lang="en-US"/>
          </a:p>
        </p:txBody>
      </p:sp>
      <p:sp>
        <p:nvSpPr>
          <p:cNvPr id="5" name="TextBox 4"/>
          <p:cNvSpPr txBox="1"/>
          <p:nvPr/>
        </p:nvSpPr>
        <p:spPr>
          <a:xfrm>
            <a:off x="935103" y="295920"/>
            <a:ext cx="7228136" cy="954107"/>
          </a:xfrm>
          <a:prstGeom prst="rect">
            <a:avLst/>
          </a:prstGeom>
          <a:noFill/>
        </p:spPr>
        <p:txBody>
          <a:bodyPr wrap="none" rtlCol="0">
            <a:spAutoFit/>
          </a:bodyPr>
          <a:lstStyle/>
          <a:p>
            <a:pPr algn="ctr"/>
            <a:r>
              <a:rPr lang="en-US" sz="2800" b="1" dirty="0" smtClean="0"/>
              <a:t>Unique opportunity to face issues that requires </a:t>
            </a:r>
          </a:p>
          <a:p>
            <a:pPr algn="ctr"/>
            <a:r>
              <a:rPr lang="en-US" sz="2800" b="1" dirty="0" smtClean="0"/>
              <a:t>the expertise of magnet and beam dynamics</a:t>
            </a:r>
            <a:endParaRPr lang="en-US" sz="2800" b="1" dirty="0"/>
          </a:p>
        </p:txBody>
      </p:sp>
      <p:grpSp>
        <p:nvGrpSpPr>
          <p:cNvPr id="16" name="Group 15"/>
          <p:cNvGrpSpPr/>
          <p:nvPr/>
        </p:nvGrpSpPr>
        <p:grpSpPr>
          <a:xfrm>
            <a:off x="1551151" y="5241297"/>
            <a:ext cx="5999208" cy="773763"/>
            <a:chOff x="911125" y="3676225"/>
            <a:chExt cx="5999208" cy="773763"/>
          </a:xfrm>
        </p:grpSpPr>
        <p:sp>
          <p:nvSpPr>
            <p:cNvPr id="7" name="TextBox 6"/>
            <p:cNvSpPr txBox="1"/>
            <p:nvPr/>
          </p:nvSpPr>
          <p:spPr>
            <a:xfrm>
              <a:off x="911125" y="4080656"/>
              <a:ext cx="5625120" cy="369332"/>
            </a:xfrm>
            <a:prstGeom prst="rect">
              <a:avLst/>
            </a:prstGeom>
            <a:noFill/>
          </p:spPr>
          <p:txBody>
            <a:bodyPr wrap="none" rtlCol="0">
              <a:spAutoFit/>
            </a:bodyPr>
            <a:lstStyle/>
            <a:p>
              <a:r>
                <a:rPr lang="en-US" dirty="0"/>
                <a:t>B</a:t>
              </a:r>
              <a:r>
                <a:rPr lang="en-US" dirty="0" smtClean="0"/>
                <a:t>enchmarking experiments:  beam dynamics &lt;-&gt; magnets</a:t>
              </a:r>
              <a:endParaRPr lang="en-US" dirty="0"/>
            </a:p>
          </p:txBody>
        </p:sp>
        <p:sp>
          <p:nvSpPr>
            <p:cNvPr id="6" name="TextBox 5"/>
            <p:cNvSpPr txBox="1"/>
            <p:nvPr/>
          </p:nvSpPr>
          <p:spPr>
            <a:xfrm>
              <a:off x="911125" y="3676225"/>
              <a:ext cx="5999208" cy="369332"/>
            </a:xfrm>
            <a:prstGeom prst="rect">
              <a:avLst/>
            </a:prstGeom>
            <a:noFill/>
          </p:spPr>
          <p:txBody>
            <a:bodyPr wrap="none" rtlCol="0">
              <a:spAutoFit/>
            </a:bodyPr>
            <a:lstStyle/>
            <a:p>
              <a:r>
                <a:rPr lang="en-US" dirty="0" smtClean="0"/>
                <a:t>How well should a magnet be measured for  beam dynamics ?</a:t>
              </a:r>
              <a:endParaRPr lang="en-US" dirty="0"/>
            </a:p>
          </p:txBody>
        </p:sp>
      </p:grpSp>
      <p:sp>
        <p:nvSpPr>
          <p:cNvPr id="9" name="TextBox 8"/>
          <p:cNvSpPr txBox="1"/>
          <p:nvPr/>
        </p:nvSpPr>
        <p:spPr>
          <a:xfrm>
            <a:off x="1305281" y="3169099"/>
            <a:ext cx="6429965" cy="369332"/>
          </a:xfrm>
          <a:prstGeom prst="rect">
            <a:avLst/>
          </a:prstGeom>
          <a:noFill/>
        </p:spPr>
        <p:txBody>
          <a:bodyPr wrap="none" rtlCol="0">
            <a:spAutoFit/>
          </a:bodyPr>
          <a:lstStyle/>
          <a:p>
            <a:r>
              <a:rPr lang="en-US" dirty="0"/>
              <a:t>W</a:t>
            </a:r>
            <a:r>
              <a:rPr lang="en-US" dirty="0" smtClean="0"/>
              <a:t>orkflow of “beam dynamics” and “magnets” in different projects</a:t>
            </a:r>
            <a:endParaRPr lang="en-US" dirty="0"/>
          </a:p>
        </p:txBody>
      </p:sp>
      <p:sp>
        <p:nvSpPr>
          <p:cNvPr id="10" name="TextBox 9"/>
          <p:cNvSpPr txBox="1"/>
          <p:nvPr/>
        </p:nvSpPr>
        <p:spPr>
          <a:xfrm>
            <a:off x="188062" y="1442546"/>
            <a:ext cx="8789586" cy="1477328"/>
          </a:xfrm>
          <a:prstGeom prst="rect">
            <a:avLst/>
          </a:prstGeom>
          <a:noFill/>
        </p:spPr>
        <p:txBody>
          <a:bodyPr wrap="none" rtlCol="0">
            <a:spAutoFit/>
          </a:bodyPr>
          <a:lstStyle/>
          <a:p>
            <a:r>
              <a:rPr lang="en-US" dirty="0"/>
              <a:t>The workshop will attempt to enhance the scientific-technical "project" experience: </a:t>
            </a:r>
            <a:endParaRPr lang="en-US" dirty="0" smtClean="0"/>
          </a:p>
          <a:p>
            <a:r>
              <a:rPr lang="en-US" dirty="0" smtClean="0"/>
              <a:t>in </a:t>
            </a:r>
            <a:r>
              <a:rPr lang="en-US" dirty="0"/>
              <a:t>every project (LHC,FAIR,JPARC,ATF2,EMMA</a:t>
            </a:r>
            <a:r>
              <a:rPr lang="en-US" dirty="0" smtClean="0"/>
              <a:t>,</a:t>
            </a:r>
            <a:r>
              <a:rPr lang="en-US" dirty="0"/>
              <a:t> etc...) the experience of </a:t>
            </a:r>
            <a:r>
              <a:rPr lang="en-US" dirty="0" smtClean="0"/>
              <a:t>the </a:t>
            </a:r>
            <a:r>
              <a:rPr lang="en-US" b="1" dirty="0"/>
              <a:t>communications</a:t>
            </a:r>
            <a:r>
              <a:rPr lang="en-US" dirty="0"/>
              <a:t> </a:t>
            </a:r>
            <a:endParaRPr lang="en-US" dirty="0" smtClean="0"/>
          </a:p>
          <a:p>
            <a:r>
              <a:rPr lang="en-US" dirty="0" smtClean="0"/>
              <a:t>and </a:t>
            </a:r>
            <a:r>
              <a:rPr lang="en-US" b="1" dirty="0"/>
              <a:t>synergy</a:t>
            </a:r>
            <a:r>
              <a:rPr lang="en-US" dirty="0"/>
              <a:t> between </a:t>
            </a:r>
            <a:r>
              <a:rPr lang="en-US" dirty="0" smtClean="0"/>
              <a:t>"</a:t>
            </a:r>
            <a:r>
              <a:rPr lang="en-US" dirty="0"/>
              <a:t>Beam Dynamics &amp; Magnets" has developed differently. </a:t>
            </a:r>
            <a:endParaRPr lang="en-US" dirty="0" smtClean="0"/>
          </a:p>
          <a:p>
            <a:r>
              <a:rPr lang="en-US" dirty="0" smtClean="0"/>
              <a:t>This </a:t>
            </a:r>
            <a:r>
              <a:rPr lang="en-US" dirty="0"/>
              <a:t>is </a:t>
            </a:r>
            <a:r>
              <a:rPr lang="en-US" dirty="0" smtClean="0"/>
              <a:t>due </a:t>
            </a:r>
            <a:r>
              <a:rPr lang="en-US" dirty="0"/>
              <a:t>to project features, laboratory styles and traditions, </a:t>
            </a:r>
            <a:r>
              <a:rPr lang="en-US" dirty="0" smtClean="0"/>
              <a:t>people personalities </a:t>
            </a:r>
            <a:r>
              <a:rPr lang="en-US" dirty="0"/>
              <a:t>and </a:t>
            </a:r>
            <a:endParaRPr lang="en-US" dirty="0" smtClean="0"/>
          </a:p>
          <a:p>
            <a:r>
              <a:rPr lang="en-US" dirty="0" smtClean="0"/>
              <a:t>experiences. </a:t>
            </a:r>
            <a:endParaRPr lang="en-US" dirty="0"/>
          </a:p>
        </p:txBody>
      </p:sp>
      <p:grpSp>
        <p:nvGrpSpPr>
          <p:cNvPr id="11" name="Group 10"/>
          <p:cNvGrpSpPr/>
          <p:nvPr/>
        </p:nvGrpSpPr>
        <p:grpSpPr>
          <a:xfrm>
            <a:off x="2617191" y="3745771"/>
            <a:ext cx="3876798" cy="1277302"/>
            <a:chOff x="4234141" y="5061850"/>
            <a:chExt cx="3876798" cy="1277302"/>
          </a:xfrm>
        </p:grpSpPr>
        <p:sp>
          <p:nvSpPr>
            <p:cNvPr id="12" name="TextBox 11"/>
            <p:cNvSpPr txBox="1"/>
            <p:nvPr/>
          </p:nvSpPr>
          <p:spPr>
            <a:xfrm>
              <a:off x="5247317" y="5061850"/>
              <a:ext cx="1859328" cy="646331"/>
            </a:xfrm>
            <a:prstGeom prst="rect">
              <a:avLst/>
            </a:prstGeom>
            <a:solidFill>
              <a:schemeClr val="accent6">
                <a:lumMod val="40000"/>
                <a:lumOff val="60000"/>
              </a:schemeClr>
            </a:solidFill>
          </p:spPr>
          <p:txBody>
            <a:bodyPr wrap="none" rtlCol="0">
              <a:spAutoFit/>
            </a:bodyPr>
            <a:lstStyle/>
            <a:p>
              <a:r>
                <a:rPr lang="en-US" sz="3600" b="1" dirty="0" smtClean="0"/>
                <a:t>Magnets</a:t>
              </a:r>
              <a:endParaRPr lang="en-US" sz="3600" b="1" dirty="0"/>
            </a:p>
          </p:txBody>
        </p:sp>
        <p:sp>
          <p:nvSpPr>
            <p:cNvPr id="13" name="TextBox 12"/>
            <p:cNvSpPr txBox="1"/>
            <p:nvPr/>
          </p:nvSpPr>
          <p:spPr>
            <a:xfrm>
              <a:off x="4567576" y="5692821"/>
              <a:ext cx="3235306" cy="646331"/>
            </a:xfrm>
            <a:prstGeom prst="rect">
              <a:avLst/>
            </a:prstGeom>
            <a:solidFill>
              <a:schemeClr val="tx2">
                <a:lumMod val="40000"/>
                <a:lumOff val="60000"/>
              </a:schemeClr>
            </a:solidFill>
          </p:spPr>
          <p:txBody>
            <a:bodyPr wrap="none" rtlCol="0">
              <a:spAutoFit/>
            </a:bodyPr>
            <a:lstStyle/>
            <a:p>
              <a:r>
                <a:rPr lang="en-US" sz="3600" b="1" dirty="0" smtClean="0"/>
                <a:t>Beam Dynamics</a:t>
              </a:r>
              <a:endParaRPr lang="en-US" sz="3600" b="1" dirty="0"/>
            </a:p>
          </p:txBody>
        </p:sp>
        <p:sp>
          <p:nvSpPr>
            <p:cNvPr id="14" name="Freeform 13"/>
            <p:cNvSpPr/>
            <p:nvPr/>
          </p:nvSpPr>
          <p:spPr>
            <a:xfrm>
              <a:off x="7868754" y="5377776"/>
              <a:ext cx="242185" cy="641384"/>
            </a:xfrm>
            <a:custGeom>
              <a:avLst/>
              <a:gdLst>
                <a:gd name="connsiteX0" fmla="*/ 0 w 276502"/>
                <a:gd name="connsiteY0" fmla="*/ 0 h 641384"/>
                <a:gd name="connsiteX1" fmla="*/ 192438 w 276502"/>
                <a:gd name="connsiteY1" fmla="*/ 153932 h 641384"/>
                <a:gd name="connsiteX2" fmla="*/ 269413 w 276502"/>
                <a:gd name="connsiteY2" fmla="*/ 410486 h 641384"/>
                <a:gd name="connsiteX3" fmla="*/ 25659 w 276502"/>
                <a:gd name="connsiteY3" fmla="*/ 641384 h 641384"/>
                <a:gd name="connsiteX0" fmla="*/ 0 w 242185"/>
                <a:gd name="connsiteY0" fmla="*/ 0 h 641384"/>
                <a:gd name="connsiteX1" fmla="*/ 192438 w 242185"/>
                <a:gd name="connsiteY1" fmla="*/ 153932 h 641384"/>
                <a:gd name="connsiteX2" fmla="*/ 230926 w 242185"/>
                <a:gd name="connsiteY2" fmla="*/ 410486 h 641384"/>
                <a:gd name="connsiteX3" fmla="*/ 25659 w 242185"/>
                <a:gd name="connsiteY3" fmla="*/ 641384 h 641384"/>
              </a:gdLst>
              <a:ahLst/>
              <a:cxnLst>
                <a:cxn ang="0">
                  <a:pos x="connsiteX0" y="connsiteY0"/>
                </a:cxn>
                <a:cxn ang="0">
                  <a:pos x="connsiteX1" y="connsiteY1"/>
                </a:cxn>
                <a:cxn ang="0">
                  <a:pos x="connsiteX2" y="connsiteY2"/>
                </a:cxn>
                <a:cxn ang="0">
                  <a:pos x="connsiteX3" y="connsiteY3"/>
                </a:cxn>
              </a:cxnLst>
              <a:rect l="l" t="t" r="r" b="b"/>
              <a:pathLst>
                <a:path w="242185" h="641384">
                  <a:moveTo>
                    <a:pt x="0" y="0"/>
                  </a:moveTo>
                  <a:cubicBezTo>
                    <a:pt x="73768" y="42759"/>
                    <a:pt x="153950" y="85518"/>
                    <a:pt x="192438" y="153932"/>
                  </a:cubicBezTo>
                  <a:cubicBezTo>
                    <a:pt x="230926" y="222346"/>
                    <a:pt x="258722" y="329244"/>
                    <a:pt x="230926" y="410486"/>
                  </a:cubicBezTo>
                  <a:cubicBezTo>
                    <a:pt x="203130" y="491728"/>
                    <a:pt x="25659" y="641384"/>
                    <a:pt x="25659" y="641384"/>
                  </a:cubicBezTo>
                </a:path>
              </a:pathLst>
            </a:custGeom>
            <a:ln w="57150" cmpd="sng">
              <a:solidFill>
                <a:srgbClr val="FF0000"/>
              </a:solidFill>
              <a:headEnd type="none"/>
              <a:tailEnd type="arrow"/>
            </a:ln>
            <a:effectLst>
              <a:outerShdw blurRad="40000" dist="50800" dir="5400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flipH="1" flipV="1">
              <a:off x="4234141" y="5384957"/>
              <a:ext cx="242185" cy="641384"/>
            </a:xfrm>
            <a:custGeom>
              <a:avLst/>
              <a:gdLst>
                <a:gd name="connsiteX0" fmla="*/ 0 w 276502"/>
                <a:gd name="connsiteY0" fmla="*/ 0 h 641384"/>
                <a:gd name="connsiteX1" fmla="*/ 192438 w 276502"/>
                <a:gd name="connsiteY1" fmla="*/ 153932 h 641384"/>
                <a:gd name="connsiteX2" fmla="*/ 269413 w 276502"/>
                <a:gd name="connsiteY2" fmla="*/ 410486 h 641384"/>
                <a:gd name="connsiteX3" fmla="*/ 25659 w 276502"/>
                <a:gd name="connsiteY3" fmla="*/ 641384 h 641384"/>
                <a:gd name="connsiteX0" fmla="*/ 0 w 242185"/>
                <a:gd name="connsiteY0" fmla="*/ 0 h 641384"/>
                <a:gd name="connsiteX1" fmla="*/ 192438 w 242185"/>
                <a:gd name="connsiteY1" fmla="*/ 153932 h 641384"/>
                <a:gd name="connsiteX2" fmla="*/ 230926 w 242185"/>
                <a:gd name="connsiteY2" fmla="*/ 410486 h 641384"/>
                <a:gd name="connsiteX3" fmla="*/ 25659 w 242185"/>
                <a:gd name="connsiteY3" fmla="*/ 641384 h 641384"/>
              </a:gdLst>
              <a:ahLst/>
              <a:cxnLst>
                <a:cxn ang="0">
                  <a:pos x="connsiteX0" y="connsiteY0"/>
                </a:cxn>
                <a:cxn ang="0">
                  <a:pos x="connsiteX1" y="connsiteY1"/>
                </a:cxn>
                <a:cxn ang="0">
                  <a:pos x="connsiteX2" y="connsiteY2"/>
                </a:cxn>
                <a:cxn ang="0">
                  <a:pos x="connsiteX3" y="connsiteY3"/>
                </a:cxn>
              </a:cxnLst>
              <a:rect l="l" t="t" r="r" b="b"/>
              <a:pathLst>
                <a:path w="242185" h="641384">
                  <a:moveTo>
                    <a:pt x="0" y="0"/>
                  </a:moveTo>
                  <a:cubicBezTo>
                    <a:pt x="73768" y="42759"/>
                    <a:pt x="153950" y="85518"/>
                    <a:pt x="192438" y="153932"/>
                  </a:cubicBezTo>
                  <a:cubicBezTo>
                    <a:pt x="230926" y="222346"/>
                    <a:pt x="258722" y="329244"/>
                    <a:pt x="230926" y="410486"/>
                  </a:cubicBezTo>
                  <a:cubicBezTo>
                    <a:pt x="203130" y="491728"/>
                    <a:pt x="25659" y="641384"/>
                    <a:pt x="25659" y="641384"/>
                  </a:cubicBezTo>
                </a:path>
              </a:pathLst>
            </a:custGeom>
            <a:ln w="57150" cmpd="sng">
              <a:solidFill>
                <a:srgbClr val="FF0000"/>
              </a:solidFill>
              <a:headEnd type="none"/>
              <a:tailEnd type="arrow"/>
            </a:ln>
            <a:effectLst>
              <a:outerShdw blurRad="40000" dist="50800" dir="5400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8" name="TextBox 7"/>
          <p:cNvSpPr txBox="1"/>
          <p:nvPr/>
        </p:nvSpPr>
        <p:spPr>
          <a:xfrm>
            <a:off x="394152" y="5430922"/>
            <a:ext cx="1043187" cy="369332"/>
          </a:xfrm>
          <a:prstGeom prst="rect">
            <a:avLst/>
          </a:prstGeom>
          <a:noFill/>
        </p:spPr>
        <p:txBody>
          <a:bodyPr wrap="none" rtlCol="0">
            <a:spAutoFit/>
          </a:bodyPr>
          <a:lstStyle/>
          <a:p>
            <a:r>
              <a:rPr lang="en-US" dirty="0" smtClean="0"/>
              <a:t>Example:</a:t>
            </a:r>
            <a:endParaRPr lang="en-US" dirty="0"/>
          </a:p>
        </p:txBody>
      </p:sp>
    </p:spTree>
    <p:extLst>
      <p:ext uri="{BB962C8B-B14F-4D97-AF65-F5344CB8AC3E}">
        <p14:creationId xmlns:p14="http://schemas.microsoft.com/office/powerpoint/2010/main" val="3166569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2/12/2013</a:t>
            </a:r>
            <a:endParaRPr lang="en-US"/>
          </a:p>
        </p:txBody>
      </p:sp>
      <p:sp>
        <p:nvSpPr>
          <p:cNvPr id="3" name="Footer Placeholder 2"/>
          <p:cNvSpPr>
            <a:spLocks noGrp="1"/>
          </p:cNvSpPr>
          <p:nvPr>
            <p:ph type="ftr" sz="quarter" idx="11"/>
          </p:nvPr>
        </p:nvSpPr>
        <p:spPr/>
        <p:txBody>
          <a:bodyPr/>
          <a:lstStyle/>
          <a:p>
            <a:r>
              <a:rPr lang="en-US" smtClean="0"/>
              <a:t>G. Franchetti</a:t>
            </a:r>
            <a:endParaRPr lang="en-US"/>
          </a:p>
        </p:txBody>
      </p:sp>
      <p:sp>
        <p:nvSpPr>
          <p:cNvPr id="4" name="Slide Number Placeholder 3"/>
          <p:cNvSpPr>
            <a:spLocks noGrp="1"/>
          </p:cNvSpPr>
          <p:nvPr>
            <p:ph type="sldNum" sz="quarter" idx="12"/>
          </p:nvPr>
        </p:nvSpPr>
        <p:spPr/>
        <p:txBody>
          <a:bodyPr/>
          <a:lstStyle/>
          <a:p>
            <a:fld id="{18D89E8A-2BFB-2A48-B8C4-89EA9415CD1F}" type="slidenum">
              <a:rPr lang="en-US" smtClean="0"/>
              <a:t>13</a:t>
            </a:fld>
            <a:endParaRPr lang="en-US"/>
          </a:p>
        </p:txBody>
      </p:sp>
      <p:pic>
        <p:nvPicPr>
          <p:cNvPr id="6" name="Picture 5" descr="1s-XBEAM-XRING-Workshop-Program_page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99"/>
            <a:ext cx="9144000" cy="6461795"/>
          </a:xfrm>
          <a:prstGeom prst="rect">
            <a:avLst/>
          </a:prstGeom>
        </p:spPr>
      </p:pic>
      <p:sp>
        <p:nvSpPr>
          <p:cNvPr id="5" name="TextBox 4"/>
          <p:cNvSpPr txBox="1"/>
          <p:nvPr/>
        </p:nvSpPr>
        <p:spPr>
          <a:xfrm>
            <a:off x="6019800" y="3197239"/>
            <a:ext cx="831402" cy="369332"/>
          </a:xfrm>
          <a:prstGeom prst="rect">
            <a:avLst/>
          </a:prstGeom>
          <a:noFill/>
        </p:spPr>
        <p:txBody>
          <a:bodyPr wrap="none" rtlCol="0">
            <a:spAutoFit/>
          </a:bodyPr>
          <a:lstStyle/>
          <a:p>
            <a:r>
              <a:rPr lang="en-US" dirty="0" smtClean="0"/>
              <a:t>WLAN:</a:t>
            </a:r>
            <a:endParaRPr lang="en-US" dirty="0"/>
          </a:p>
        </p:txBody>
      </p:sp>
      <p:sp>
        <p:nvSpPr>
          <p:cNvPr id="7" name="TextBox 6"/>
          <p:cNvSpPr txBox="1"/>
          <p:nvPr/>
        </p:nvSpPr>
        <p:spPr>
          <a:xfrm>
            <a:off x="6019800" y="3497927"/>
            <a:ext cx="2397298" cy="646331"/>
          </a:xfrm>
          <a:prstGeom prst="rect">
            <a:avLst/>
          </a:prstGeom>
          <a:noFill/>
        </p:spPr>
        <p:txBody>
          <a:bodyPr wrap="none" rtlCol="0">
            <a:spAutoFit/>
          </a:bodyPr>
          <a:lstStyle/>
          <a:p>
            <a:r>
              <a:rPr lang="en-US" dirty="0" smtClean="0"/>
              <a:t>SSID          -&gt; BEAM</a:t>
            </a:r>
          </a:p>
          <a:p>
            <a:r>
              <a:rPr lang="en-US" dirty="0" smtClean="0"/>
              <a:t>password -&gt; DYNAMICS</a:t>
            </a:r>
            <a:endParaRPr lang="en-US" dirty="0"/>
          </a:p>
        </p:txBody>
      </p:sp>
    </p:spTree>
    <p:extLst>
      <p:ext uri="{BB962C8B-B14F-4D97-AF65-F5344CB8AC3E}">
        <p14:creationId xmlns:p14="http://schemas.microsoft.com/office/powerpoint/2010/main" val="10771617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2/12/2013</a:t>
            </a:r>
            <a:endParaRPr lang="en-US"/>
          </a:p>
        </p:txBody>
      </p:sp>
      <p:sp>
        <p:nvSpPr>
          <p:cNvPr id="3" name="Footer Placeholder 2"/>
          <p:cNvSpPr>
            <a:spLocks noGrp="1"/>
          </p:cNvSpPr>
          <p:nvPr>
            <p:ph type="ftr" sz="quarter" idx="11"/>
          </p:nvPr>
        </p:nvSpPr>
        <p:spPr/>
        <p:txBody>
          <a:bodyPr/>
          <a:lstStyle/>
          <a:p>
            <a:r>
              <a:rPr lang="en-US" smtClean="0"/>
              <a:t>G. Franchetti</a:t>
            </a:r>
            <a:endParaRPr lang="en-US"/>
          </a:p>
        </p:txBody>
      </p:sp>
      <p:sp>
        <p:nvSpPr>
          <p:cNvPr id="4" name="Slide Number Placeholder 3"/>
          <p:cNvSpPr>
            <a:spLocks noGrp="1"/>
          </p:cNvSpPr>
          <p:nvPr>
            <p:ph type="sldNum" sz="quarter" idx="12"/>
          </p:nvPr>
        </p:nvSpPr>
        <p:spPr/>
        <p:txBody>
          <a:bodyPr/>
          <a:lstStyle/>
          <a:p>
            <a:fld id="{18D89E8A-2BFB-2A48-B8C4-89EA9415CD1F}" type="slidenum">
              <a:rPr lang="en-US" smtClean="0"/>
              <a:t>14</a:t>
            </a:fld>
            <a:endParaRPr lang="en-US"/>
          </a:p>
        </p:txBody>
      </p:sp>
      <p:pic>
        <p:nvPicPr>
          <p:cNvPr id="5" name="Picture 4" descr="food-ea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61615"/>
          </a:xfrm>
          <a:prstGeom prst="rect">
            <a:avLst/>
          </a:prstGeom>
        </p:spPr>
      </p:pic>
    </p:spTree>
    <p:extLst>
      <p:ext uri="{BB962C8B-B14F-4D97-AF65-F5344CB8AC3E}">
        <p14:creationId xmlns:p14="http://schemas.microsoft.com/office/powerpoint/2010/main" val="13239234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2/12/2013</a:t>
            </a:r>
            <a:endParaRPr lang="en-US"/>
          </a:p>
        </p:txBody>
      </p:sp>
      <p:sp>
        <p:nvSpPr>
          <p:cNvPr id="3" name="Footer Placeholder 2"/>
          <p:cNvSpPr>
            <a:spLocks noGrp="1"/>
          </p:cNvSpPr>
          <p:nvPr>
            <p:ph type="ftr" sz="quarter" idx="11"/>
          </p:nvPr>
        </p:nvSpPr>
        <p:spPr/>
        <p:txBody>
          <a:bodyPr/>
          <a:lstStyle/>
          <a:p>
            <a:r>
              <a:rPr lang="en-US" smtClean="0"/>
              <a:t>G. Franchetti</a:t>
            </a:r>
            <a:endParaRPr lang="en-US"/>
          </a:p>
        </p:txBody>
      </p:sp>
      <p:sp>
        <p:nvSpPr>
          <p:cNvPr id="4" name="Slide Number Placeholder 3"/>
          <p:cNvSpPr>
            <a:spLocks noGrp="1"/>
          </p:cNvSpPr>
          <p:nvPr>
            <p:ph type="sldNum" sz="quarter" idx="12"/>
          </p:nvPr>
        </p:nvSpPr>
        <p:spPr/>
        <p:txBody>
          <a:bodyPr/>
          <a:lstStyle/>
          <a:p>
            <a:fld id="{18D89E8A-2BFB-2A48-B8C4-89EA9415CD1F}" type="slidenum">
              <a:rPr lang="en-US" smtClean="0"/>
              <a:t>15</a:t>
            </a:fld>
            <a:endParaRPr lang="en-US"/>
          </a:p>
        </p:txBody>
      </p:sp>
      <p:sp>
        <p:nvSpPr>
          <p:cNvPr id="5" name="TextBox 4"/>
          <p:cNvSpPr txBox="1"/>
          <p:nvPr/>
        </p:nvSpPr>
        <p:spPr>
          <a:xfrm>
            <a:off x="2607924" y="59898"/>
            <a:ext cx="4029118" cy="707886"/>
          </a:xfrm>
          <a:prstGeom prst="rect">
            <a:avLst/>
          </a:prstGeom>
          <a:noFill/>
        </p:spPr>
        <p:txBody>
          <a:bodyPr wrap="none" rtlCol="0">
            <a:spAutoFit/>
          </a:bodyPr>
          <a:lstStyle/>
          <a:p>
            <a:r>
              <a:rPr lang="en-US" sz="4000" dirty="0" smtClean="0"/>
              <a:t>Acknowledgments</a:t>
            </a:r>
            <a:endParaRPr lang="en-US" sz="4000" dirty="0"/>
          </a:p>
        </p:txBody>
      </p:sp>
      <p:grpSp>
        <p:nvGrpSpPr>
          <p:cNvPr id="32" name="Group 31"/>
          <p:cNvGrpSpPr/>
          <p:nvPr/>
        </p:nvGrpSpPr>
        <p:grpSpPr>
          <a:xfrm>
            <a:off x="1705623" y="3909357"/>
            <a:ext cx="6132395" cy="710614"/>
            <a:chOff x="2258129" y="3929461"/>
            <a:chExt cx="6132395" cy="710614"/>
          </a:xfrm>
        </p:grpSpPr>
        <p:grpSp>
          <p:nvGrpSpPr>
            <p:cNvPr id="29" name="Group 28"/>
            <p:cNvGrpSpPr/>
            <p:nvPr/>
          </p:nvGrpSpPr>
          <p:grpSpPr>
            <a:xfrm>
              <a:off x="2258129" y="4268069"/>
              <a:ext cx="5474461" cy="372006"/>
              <a:chOff x="2339726" y="4391669"/>
              <a:chExt cx="5474461" cy="372006"/>
            </a:xfrm>
          </p:grpSpPr>
          <p:sp>
            <p:nvSpPr>
              <p:cNvPr id="6" name="TextBox 5"/>
              <p:cNvSpPr txBox="1"/>
              <p:nvPr/>
            </p:nvSpPr>
            <p:spPr>
              <a:xfrm>
                <a:off x="2339726" y="4394343"/>
                <a:ext cx="2635232" cy="369332"/>
              </a:xfrm>
              <a:prstGeom prst="rect">
                <a:avLst/>
              </a:prstGeom>
              <a:noFill/>
            </p:spPr>
            <p:txBody>
              <a:bodyPr wrap="none" rtlCol="0">
                <a:spAutoFit/>
              </a:bodyPr>
              <a:lstStyle/>
              <a:p>
                <a:r>
                  <a:rPr lang="en-US" dirty="0" smtClean="0"/>
                  <a:t>Oliver Boine-Frankenheim</a:t>
                </a:r>
                <a:endParaRPr lang="en-US" dirty="0"/>
              </a:p>
            </p:txBody>
          </p:sp>
          <p:sp>
            <p:nvSpPr>
              <p:cNvPr id="7" name="TextBox 6"/>
              <p:cNvSpPr txBox="1"/>
              <p:nvPr/>
            </p:nvSpPr>
            <p:spPr>
              <a:xfrm>
                <a:off x="5187972" y="4391669"/>
                <a:ext cx="2626215" cy="369332"/>
              </a:xfrm>
              <a:prstGeom prst="rect">
                <a:avLst/>
              </a:prstGeom>
              <a:noFill/>
            </p:spPr>
            <p:txBody>
              <a:bodyPr wrap="none" rtlCol="0">
                <a:spAutoFit/>
              </a:bodyPr>
              <a:lstStyle/>
              <a:p>
                <a:r>
                  <a:rPr lang="en-US" dirty="0" smtClean="0"/>
                  <a:t>TUD link to Darmstadtium</a:t>
                </a:r>
                <a:endParaRPr lang="en-US" dirty="0"/>
              </a:p>
            </p:txBody>
          </p:sp>
        </p:grpSp>
        <p:grpSp>
          <p:nvGrpSpPr>
            <p:cNvPr id="30" name="Group 29"/>
            <p:cNvGrpSpPr/>
            <p:nvPr/>
          </p:nvGrpSpPr>
          <p:grpSpPr>
            <a:xfrm>
              <a:off x="2260477" y="3929461"/>
              <a:ext cx="6130047" cy="369332"/>
              <a:chOff x="2339726" y="4022337"/>
              <a:chExt cx="6130047" cy="369332"/>
            </a:xfrm>
          </p:grpSpPr>
          <p:sp>
            <p:nvSpPr>
              <p:cNvPr id="8" name="TextBox 7"/>
              <p:cNvSpPr txBox="1"/>
              <p:nvPr/>
            </p:nvSpPr>
            <p:spPr>
              <a:xfrm>
                <a:off x="2339726" y="4022337"/>
                <a:ext cx="1392929" cy="369332"/>
              </a:xfrm>
              <a:prstGeom prst="rect">
                <a:avLst/>
              </a:prstGeom>
              <a:noFill/>
            </p:spPr>
            <p:txBody>
              <a:bodyPr wrap="none" rtlCol="0">
                <a:spAutoFit/>
              </a:bodyPr>
              <a:lstStyle/>
              <a:p>
                <a:r>
                  <a:rPr lang="en-US" dirty="0" smtClean="0"/>
                  <a:t>Oliver Kester</a:t>
                </a:r>
                <a:endParaRPr lang="en-US" dirty="0"/>
              </a:p>
            </p:txBody>
          </p:sp>
          <p:sp>
            <p:nvSpPr>
              <p:cNvPr id="9" name="TextBox 8"/>
              <p:cNvSpPr txBox="1"/>
              <p:nvPr/>
            </p:nvSpPr>
            <p:spPr>
              <a:xfrm>
                <a:off x="5202570" y="4022337"/>
                <a:ext cx="3267203" cy="369332"/>
              </a:xfrm>
              <a:prstGeom prst="rect">
                <a:avLst/>
              </a:prstGeom>
              <a:noFill/>
            </p:spPr>
            <p:txBody>
              <a:bodyPr wrap="none" rtlCol="0">
                <a:spAutoFit/>
              </a:bodyPr>
              <a:lstStyle/>
              <a:p>
                <a:r>
                  <a:rPr lang="en-US" dirty="0"/>
                  <a:t>S</a:t>
                </a:r>
                <a:r>
                  <a:rPr lang="en-US" dirty="0" smtClean="0"/>
                  <a:t>ponsoring Audio/Video Package</a:t>
                </a:r>
                <a:endParaRPr lang="en-US" dirty="0"/>
              </a:p>
            </p:txBody>
          </p:sp>
        </p:grpSp>
      </p:grpSp>
      <p:pic>
        <p:nvPicPr>
          <p:cNvPr id="11" name="Picture 10"/>
          <p:cNvPicPr>
            <a:picLocks noChangeAspect="1"/>
          </p:cNvPicPr>
          <p:nvPr/>
        </p:nvPicPr>
        <p:blipFill>
          <a:blip r:embed="rId2"/>
          <a:stretch>
            <a:fillRect/>
          </a:stretch>
        </p:blipFill>
        <p:spPr>
          <a:xfrm>
            <a:off x="0" y="1053925"/>
            <a:ext cx="9144000" cy="1291590"/>
          </a:xfrm>
          <a:prstGeom prst="rect">
            <a:avLst/>
          </a:prstGeom>
        </p:spPr>
      </p:pic>
      <p:grpSp>
        <p:nvGrpSpPr>
          <p:cNvPr id="28" name="Group 27"/>
          <p:cNvGrpSpPr/>
          <p:nvPr/>
        </p:nvGrpSpPr>
        <p:grpSpPr>
          <a:xfrm>
            <a:off x="1705623" y="4576369"/>
            <a:ext cx="6166769" cy="369332"/>
            <a:chOff x="2339726" y="4768133"/>
            <a:chExt cx="6166769" cy="369332"/>
          </a:xfrm>
        </p:grpSpPr>
        <p:sp>
          <p:nvSpPr>
            <p:cNvPr id="12" name="TextBox 11"/>
            <p:cNvSpPr txBox="1"/>
            <p:nvPr/>
          </p:nvSpPr>
          <p:spPr>
            <a:xfrm>
              <a:off x="2339726" y="4768133"/>
              <a:ext cx="1672340" cy="369332"/>
            </a:xfrm>
            <a:prstGeom prst="rect">
              <a:avLst/>
            </a:prstGeom>
            <a:noFill/>
          </p:spPr>
          <p:txBody>
            <a:bodyPr wrap="none" rtlCol="0">
              <a:spAutoFit/>
            </a:bodyPr>
            <a:lstStyle/>
            <a:p>
              <a:r>
                <a:rPr lang="en-US" dirty="0" smtClean="0"/>
                <a:t>Cherrill Spencer</a:t>
              </a:r>
              <a:endParaRPr lang="en-US" dirty="0"/>
            </a:p>
          </p:txBody>
        </p:sp>
        <p:sp>
          <p:nvSpPr>
            <p:cNvPr id="13" name="TextBox 12"/>
            <p:cNvSpPr txBox="1"/>
            <p:nvPr/>
          </p:nvSpPr>
          <p:spPr>
            <a:xfrm>
              <a:off x="5203788" y="4768133"/>
              <a:ext cx="3302707" cy="369332"/>
            </a:xfrm>
            <a:prstGeom prst="rect">
              <a:avLst/>
            </a:prstGeom>
            <a:noFill/>
          </p:spPr>
          <p:txBody>
            <a:bodyPr wrap="none" rtlCol="0">
              <a:spAutoFit/>
            </a:bodyPr>
            <a:lstStyle/>
            <a:p>
              <a:r>
                <a:rPr lang="en-US" dirty="0"/>
                <a:t>C</a:t>
              </a:r>
              <a:r>
                <a:rPr lang="en-US" dirty="0" smtClean="0"/>
                <a:t>onstant help to the organization</a:t>
              </a:r>
              <a:endParaRPr lang="en-US" dirty="0"/>
            </a:p>
          </p:txBody>
        </p:sp>
      </p:grpSp>
      <p:sp>
        <p:nvSpPr>
          <p:cNvPr id="15" name="TextBox 14"/>
          <p:cNvSpPr txBox="1"/>
          <p:nvPr/>
        </p:nvSpPr>
        <p:spPr>
          <a:xfrm>
            <a:off x="1720221" y="5221839"/>
            <a:ext cx="6147837" cy="400110"/>
          </a:xfrm>
          <a:prstGeom prst="rect">
            <a:avLst/>
          </a:prstGeom>
          <a:noFill/>
        </p:spPr>
        <p:txBody>
          <a:bodyPr wrap="none" rtlCol="0">
            <a:spAutoFit/>
          </a:bodyPr>
          <a:lstStyle/>
          <a:p>
            <a:r>
              <a:rPr lang="en-US" sz="2000" dirty="0"/>
              <a:t>A</a:t>
            </a:r>
            <a:r>
              <a:rPr lang="en-US" sz="2000" dirty="0" smtClean="0"/>
              <a:t>ll members of the  </a:t>
            </a:r>
            <a:r>
              <a:rPr lang="en-US" sz="2000" b="1" dirty="0" smtClean="0"/>
              <a:t>International Advisory Committee</a:t>
            </a:r>
            <a:endParaRPr lang="en-US" sz="2000" b="1" dirty="0"/>
          </a:p>
        </p:txBody>
      </p:sp>
      <p:sp>
        <p:nvSpPr>
          <p:cNvPr id="24" name="TextBox 23"/>
          <p:cNvSpPr txBox="1"/>
          <p:nvPr/>
        </p:nvSpPr>
        <p:spPr>
          <a:xfrm>
            <a:off x="1720221" y="5619232"/>
            <a:ext cx="5442516" cy="369332"/>
          </a:xfrm>
          <a:prstGeom prst="rect">
            <a:avLst/>
          </a:prstGeom>
          <a:noFill/>
        </p:spPr>
        <p:txBody>
          <a:bodyPr wrap="none" rtlCol="0">
            <a:spAutoFit/>
          </a:bodyPr>
          <a:lstStyle/>
          <a:p>
            <a:r>
              <a:rPr lang="en-US" dirty="0" smtClean="0"/>
              <a:t>The </a:t>
            </a:r>
            <a:r>
              <a:rPr lang="en-US" b="1" dirty="0" smtClean="0"/>
              <a:t>students</a:t>
            </a:r>
            <a:r>
              <a:rPr lang="en-US" dirty="0" smtClean="0"/>
              <a:t> that cover this event as scientific secretary</a:t>
            </a:r>
            <a:endParaRPr lang="en-US" dirty="0"/>
          </a:p>
        </p:txBody>
      </p:sp>
      <p:grpSp>
        <p:nvGrpSpPr>
          <p:cNvPr id="38" name="Group 37"/>
          <p:cNvGrpSpPr/>
          <p:nvPr/>
        </p:nvGrpSpPr>
        <p:grpSpPr>
          <a:xfrm>
            <a:off x="1720221" y="2657073"/>
            <a:ext cx="5524058" cy="369332"/>
            <a:chOff x="1726610" y="2540281"/>
            <a:chExt cx="5524058" cy="369332"/>
          </a:xfrm>
        </p:grpSpPr>
        <p:sp>
          <p:nvSpPr>
            <p:cNvPr id="20" name="TextBox 19"/>
            <p:cNvSpPr txBox="1"/>
            <p:nvPr/>
          </p:nvSpPr>
          <p:spPr>
            <a:xfrm>
              <a:off x="1726610" y="2540281"/>
              <a:ext cx="1761044" cy="369332"/>
            </a:xfrm>
            <a:prstGeom prst="rect">
              <a:avLst/>
            </a:prstGeom>
            <a:noFill/>
          </p:spPr>
          <p:txBody>
            <a:bodyPr wrap="none" rtlCol="0">
              <a:spAutoFit/>
            </a:bodyPr>
            <a:lstStyle/>
            <a:p>
              <a:r>
                <a:rPr lang="en-US" dirty="0" smtClean="0"/>
                <a:t>Isabel de Caluwe </a:t>
              </a:r>
              <a:endParaRPr lang="en-US" dirty="0"/>
            </a:p>
          </p:txBody>
        </p:sp>
        <p:sp>
          <p:nvSpPr>
            <p:cNvPr id="22" name="TextBox 21"/>
            <p:cNvSpPr txBox="1"/>
            <p:nvPr/>
          </p:nvSpPr>
          <p:spPr>
            <a:xfrm>
              <a:off x="4575199" y="2540281"/>
              <a:ext cx="2675469" cy="369332"/>
            </a:xfrm>
            <a:prstGeom prst="rect">
              <a:avLst/>
            </a:prstGeom>
            <a:noFill/>
          </p:spPr>
          <p:txBody>
            <a:bodyPr wrap="none" rtlCol="0">
              <a:spAutoFit/>
            </a:bodyPr>
            <a:lstStyle/>
            <a:p>
              <a:r>
                <a:rPr lang="en-US" dirty="0" smtClean="0"/>
                <a:t>for all the secretariat work</a:t>
              </a:r>
              <a:endParaRPr lang="en-US" dirty="0"/>
            </a:p>
          </p:txBody>
        </p:sp>
      </p:grpSp>
      <p:grpSp>
        <p:nvGrpSpPr>
          <p:cNvPr id="37" name="Group 36"/>
          <p:cNvGrpSpPr/>
          <p:nvPr/>
        </p:nvGrpSpPr>
        <p:grpSpPr>
          <a:xfrm>
            <a:off x="1720221" y="2988543"/>
            <a:ext cx="5285900" cy="369332"/>
            <a:chOff x="1726610" y="2908594"/>
            <a:chExt cx="5285900" cy="369332"/>
          </a:xfrm>
        </p:grpSpPr>
        <p:sp>
          <p:nvSpPr>
            <p:cNvPr id="26" name="TextBox 25"/>
            <p:cNvSpPr txBox="1"/>
            <p:nvPr/>
          </p:nvSpPr>
          <p:spPr>
            <a:xfrm>
              <a:off x="1726610" y="2908594"/>
              <a:ext cx="1847043" cy="369332"/>
            </a:xfrm>
            <a:prstGeom prst="rect">
              <a:avLst/>
            </a:prstGeom>
            <a:noFill/>
          </p:spPr>
          <p:txBody>
            <a:bodyPr wrap="none" rtlCol="0">
              <a:spAutoFit/>
            </a:bodyPr>
            <a:lstStyle/>
            <a:p>
              <a:r>
                <a:rPr lang="en-US" dirty="0" smtClean="0"/>
                <a:t>Lucilla Croce Ferri</a:t>
              </a:r>
            </a:p>
          </p:txBody>
        </p:sp>
        <p:sp>
          <p:nvSpPr>
            <p:cNvPr id="34" name="TextBox 33"/>
            <p:cNvSpPr txBox="1"/>
            <p:nvPr/>
          </p:nvSpPr>
          <p:spPr>
            <a:xfrm>
              <a:off x="4575199" y="2908594"/>
              <a:ext cx="2437311" cy="369332"/>
            </a:xfrm>
            <a:prstGeom prst="rect">
              <a:avLst/>
            </a:prstGeom>
            <a:noFill/>
          </p:spPr>
          <p:txBody>
            <a:bodyPr wrap="none" rtlCol="0">
              <a:spAutoFit/>
            </a:bodyPr>
            <a:lstStyle/>
            <a:p>
              <a:r>
                <a:rPr lang="en-US" dirty="0"/>
                <a:t>EU-bureau coordination</a:t>
              </a:r>
            </a:p>
          </p:txBody>
        </p:sp>
      </p:grpSp>
      <p:grpSp>
        <p:nvGrpSpPr>
          <p:cNvPr id="36" name="Group 35"/>
          <p:cNvGrpSpPr/>
          <p:nvPr/>
        </p:nvGrpSpPr>
        <p:grpSpPr>
          <a:xfrm>
            <a:off x="1720221" y="3320013"/>
            <a:ext cx="5285900" cy="369332"/>
            <a:chOff x="1726610" y="3277926"/>
            <a:chExt cx="5285900" cy="369332"/>
          </a:xfrm>
        </p:grpSpPr>
        <p:sp>
          <p:nvSpPr>
            <p:cNvPr id="27" name="TextBox 26"/>
            <p:cNvSpPr txBox="1"/>
            <p:nvPr/>
          </p:nvSpPr>
          <p:spPr>
            <a:xfrm>
              <a:off x="1726610" y="3277926"/>
              <a:ext cx="1574507" cy="369332"/>
            </a:xfrm>
            <a:prstGeom prst="rect">
              <a:avLst/>
            </a:prstGeom>
            <a:noFill/>
          </p:spPr>
          <p:txBody>
            <a:bodyPr wrap="none" rtlCol="0">
              <a:spAutoFit/>
            </a:bodyPr>
            <a:lstStyle/>
            <a:p>
              <a:r>
                <a:rPr lang="en-US" dirty="0" smtClean="0"/>
                <a:t>Irene Reinhard</a:t>
              </a:r>
              <a:endParaRPr lang="en-US" dirty="0"/>
            </a:p>
          </p:txBody>
        </p:sp>
        <p:sp>
          <p:nvSpPr>
            <p:cNvPr id="35" name="TextBox 34"/>
            <p:cNvSpPr txBox="1"/>
            <p:nvPr/>
          </p:nvSpPr>
          <p:spPr>
            <a:xfrm>
              <a:off x="4575199" y="3277926"/>
              <a:ext cx="2437311" cy="369332"/>
            </a:xfrm>
            <a:prstGeom prst="rect">
              <a:avLst/>
            </a:prstGeom>
            <a:noFill/>
          </p:spPr>
          <p:txBody>
            <a:bodyPr wrap="none" rtlCol="0">
              <a:spAutoFit/>
            </a:bodyPr>
            <a:lstStyle/>
            <a:p>
              <a:r>
                <a:rPr lang="en-US" dirty="0"/>
                <a:t>EU-bureau coordination</a:t>
              </a:r>
            </a:p>
          </p:txBody>
        </p:sp>
      </p:grpSp>
    </p:spTree>
    <p:extLst>
      <p:ext uri="{BB962C8B-B14F-4D97-AF65-F5344CB8AC3E}">
        <p14:creationId xmlns:p14="http://schemas.microsoft.com/office/powerpoint/2010/main" val="27720772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69912" y="2424188"/>
            <a:ext cx="914400" cy="12240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Block Arc 6"/>
          <p:cNvSpPr/>
          <p:nvPr/>
        </p:nvSpPr>
        <p:spPr>
          <a:xfrm rot="5400000">
            <a:off x="2529832" y="922770"/>
            <a:ext cx="2082805" cy="1802646"/>
          </a:xfrm>
          <a:prstGeom prst="blockArc">
            <a:avLst>
              <a:gd name="adj1" fmla="val 20101630"/>
              <a:gd name="adj2" fmla="val 0"/>
              <a:gd name="adj3" fmla="val 25000"/>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Block Arc 7"/>
          <p:cNvSpPr/>
          <p:nvPr/>
        </p:nvSpPr>
        <p:spPr>
          <a:xfrm rot="16200000" flipV="1">
            <a:off x="3556224" y="3240246"/>
            <a:ext cx="1805348" cy="1742837"/>
          </a:xfrm>
          <a:prstGeom prst="blockArc">
            <a:avLst>
              <a:gd name="adj1" fmla="val 19286782"/>
              <a:gd name="adj2" fmla="val 0"/>
              <a:gd name="adj3" fmla="val 25000"/>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4462803" y="2837758"/>
            <a:ext cx="1666735" cy="449384"/>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19808685">
            <a:off x="3716798" y="1702351"/>
            <a:ext cx="2509006" cy="446772"/>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2244082">
            <a:off x="4709340" y="3830887"/>
            <a:ext cx="1556724" cy="431882"/>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5892487" y="2611037"/>
            <a:ext cx="978408" cy="892800"/>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a:spLocks noChangeAspect="1"/>
          </p:cNvSpPr>
          <p:nvPr/>
        </p:nvSpPr>
        <p:spPr>
          <a:xfrm rot="19800000">
            <a:off x="5986469" y="622752"/>
            <a:ext cx="968624" cy="883872"/>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a:spLocks noChangeAspect="1"/>
          </p:cNvSpPr>
          <p:nvPr/>
        </p:nvSpPr>
        <p:spPr>
          <a:xfrm rot="2220000">
            <a:off x="5991678" y="4359865"/>
            <a:ext cx="968624" cy="876329"/>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561170" y="2837758"/>
            <a:ext cx="911388" cy="81043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2"/>
          <a:stretch>
            <a:fillRect/>
          </a:stretch>
        </p:blipFill>
        <p:spPr>
          <a:xfrm>
            <a:off x="3523654" y="3875187"/>
            <a:ext cx="2010091" cy="1337967"/>
          </a:xfrm>
          <a:prstGeom prst="rect">
            <a:avLst/>
          </a:prstGeom>
        </p:spPr>
      </p:pic>
      <p:pic>
        <p:nvPicPr>
          <p:cNvPr id="20" name="Picture 19"/>
          <p:cNvPicPr>
            <a:picLocks noChangeAspect="1"/>
          </p:cNvPicPr>
          <p:nvPr/>
        </p:nvPicPr>
        <p:blipFill>
          <a:blip r:embed="rId3"/>
          <a:stretch>
            <a:fillRect/>
          </a:stretch>
        </p:blipFill>
        <p:spPr>
          <a:xfrm>
            <a:off x="394444" y="929313"/>
            <a:ext cx="2553862" cy="2082047"/>
          </a:xfrm>
          <a:prstGeom prst="rect">
            <a:avLst/>
          </a:prstGeom>
        </p:spPr>
      </p:pic>
      <p:sp>
        <p:nvSpPr>
          <p:cNvPr id="21" name="Date Placeholder 20"/>
          <p:cNvSpPr>
            <a:spLocks noGrp="1"/>
          </p:cNvSpPr>
          <p:nvPr>
            <p:ph type="dt" sz="half" idx="10"/>
          </p:nvPr>
        </p:nvSpPr>
        <p:spPr/>
        <p:txBody>
          <a:bodyPr/>
          <a:lstStyle/>
          <a:p>
            <a:r>
              <a:rPr lang="en-US" smtClean="0"/>
              <a:t>2/12/2013</a:t>
            </a:r>
            <a:endParaRPr lang="en-US"/>
          </a:p>
        </p:txBody>
      </p:sp>
      <p:sp>
        <p:nvSpPr>
          <p:cNvPr id="22" name="Footer Placeholder 21"/>
          <p:cNvSpPr>
            <a:spLocks noGrp="1"/>
          </p:cNvSpPr>
          <p:nvPr>
            <p:ph type="ftr" sz="quarter" idx="11"/>
          </p:nvPr>
        </p:nvSpPr>
        <p:spPr/>
        <p:txBody>
          <a:bodyPr/>
          <a:lstStyle/>
          <a:p>
            <a:r>
              <a:rPr lang="en-US" smtClean="0"/>
              <a:t>G. Franchetti</a:t>
            </a:r>
            <a:endParaRPr lang="en-US"/>
          </a:p>
        </p:txBody>
      </p:sp>
      <p:sp>
        <p:nvSpPr>
          <p:cNvPr id="23" name="Slide Number Placeholder 22"/>
          <p:cNvSpPr>
            <a:spLocks noGrp="1"/>
          </p:cNvSpPr>
          <p:nvPr>
            <p:ph type="sldNum" sz="quarter" idx="12"/>
          </p:nvPr>
        </p:nvSpPr>
        <p:spPr/>
        <p:txBody>
          <a:bodyPr/>
          <a:lstStyle/>
          <a:p>
            <a:fld id="{18D89E8A-2BFB-2A48-B8C4-89EA9415CD1F}" type="slidenum">
              <a:rPr lang="en-US" smtClean="0"/>
              <a:t>2</a:t>
            </a:fld>
            <a:endParaRPr lang="en-US"/>
          </a:p>
        </p:txBody>
      </p:sp>
      <p:sp>
        <p:nvSpPr>
          <p:cNvPr id="24" name="TextBox 23"/>
          <p:cNvSpPr txBox="1"/>
          <p:nvPr/>
        </p:nvSpPr>
        <p:spPr>
          <a:xfrm>
            <a:off x="643924" y="340953"/>
            <a:ext cx="2014081" cy="646331"/>
          </a:xfrm>
          <a:prstGeom prst="rect">
            <a:avLst/>
          </a:prstGeom>
          <a:noFill/>
        </p:spPr>
        <p:txBody>
          <a:bodyPr wrap="none" rtlCol="0">
            <a:spAutoFit/>
          </a:bodyPr>
          <a:lstStyle/>
          <a:p>
            <a:pPr algn="ctr"/>
            <a:r>
              <a:rPr lang="en-US" dirty="0" smtClean="0"/>
              <a:t>Accelerators were</a:t>
            </a:r>
          </a:p>
          <a:p>
            <a:pPr algn="ctr"/>
            <a:r>
              <a:rPr lang="en-US" dirty="0" smtClean="0"/>
              <a:t>born within science</a:t>
            </a:r>
            <a:endParaRPr lang="en-US" dirty="0"/>
          </a:p>
        </p:txBody>
      </p:sp>
      <p:cxnSp>
        <p:nvCxnSpPr>
          <p:cNvPr id="26" name="Straight Arrow Connector 25"/>
          <p:cNvCxnSpPr/>
          <p:nvPr/>
        </p:nvCxnSpPr>
        <p:spPr>
          <a:xfrm>
            <a:off x="822909" y="5928797"/>
            <a:ext cx="6047986" cy="0"/>
          </a:xfrm>
          <a:prstGeom prst="straightConnector1">
            <a:avLst/>
          </a:prstGeom>
          <a:ln w="31750">
            <a:solidFill>
              <a:schemeClr val="tx1"/>
            </a:solidFill>
            <a:tailEnd type="arrow" w="lg" len="lg"/>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385845" y="5530267"/>
            <a:ext cx="2916183" cy="369332"/>
          </a:xfrm>
          <a:prstGeom prst="rect">
            <a:avLst/>
          </a:prstGeom>
          <a:noFill/>
        </p:spPr>
        <p:txBody>
          <a:bodyPr wrap="none" rtlCol="0">
            <a:spAutoFit/>
          </a:bodyPr>
          <a:lstStyle/>
          <a:p>
            <a:r>
              <a:rPr lang="en-US" dirty="0" smtClean="0"/>
              <a:t>increase of energy / intensity</a:t>
            </a:r>
            <a:endParaRPr lang="en-US" dirty="0"/>
          </a:p>
        </p:txBody>
      </p:sp>
      <p:sp>
        <p:nvSpPr>
          <p:cNvPr id="28" name="TextBox 27"/>
          <p:cNvSpPr txBox="1"/>
          <p:nvPr/>
        </p:nvSpPr>
        <p:spPr>
          <a:xfrm>
            <a:off x="2738116" y="5895626"/>
            <a:ext cx="2291688" cy="369332"/>
          </a:xfrm>
          <a:prstGeom prst="rect">
            <a:avLst/>
          </a:prstGeom>
          <a:noFill/>
        </p:spPr>
        <p:txBody>
          <a:bodyPr wrap="none" rtlCol="0">
            <a:spAutoFit/>
          </a:bodyPr>
          <a:lstStyle/>
          <a:p>
            <a:r>
              <a:rPr lang="en-US" dirty="0" smtClean="0"/>
              <a:t>increase of complexity</a:t>
            </a:r>
            <a:endParaRPr lang="en-US" dirty="0"/>
          </a:p>
        </p:txBody>
      </p:sp>
      <p:sp>
        <p:nvSpPr>
          <p:cNvPr id="29" name="TextBox 28"/>
          <p:cNvSpPr txBox="1"/>
          <p:nvPr/>
        </p:nvSpPr>
        <p:spPr>
          <a:xfrm>
            <a:off x="9942617" y="2924712"/>
            <a:ext cx="184666" cy="369332"/>
          </a:xfrm>
          <a:prstGeom prst="rect">
            <a:avLst/>
          </a:prstGeom>
          <a:noFill/>
        </p:spPr>
        <p:txBody>
          <a:bodyPr wrap="none" rtlCol="0">
            <a:spAutoFit/>
          </a:bodyPr>
          <a:lstStyle/>
          <a:p>
            <a:endParaRPr lang="en-US" dirty="0"/>
          </a:p>
        </p:txBody>
      </p:sp>
      <p:sp>
        <p:nvSpPr>
          <p:cNvPr id="15" name="TextBox 14"/>
          <p:cNvSpPr txBox="1"/>
          <p:nvPr/>
        </p:nvSpPr>
        <p:spPr>
          <a:xfrm>
            <a:off x="7182791" y="396824"/>
            <a:ext cx="1445277" cy="954107"/>
          </a:xfrm>
          <a:prstGeom prst="rect">
            <a:avLst/>
          </a:prstGeom>
          <a:solidFill>
            <a:srgbClr val="FFFF00"/>
          </a:solidFill>
        </p:spPr>
        <p:txBody>
          <a:bodyPr wrap="none" rtlCol="0">
            <a:spAutoFit/>
          </a:bodyPr>
          <a:lstStyle/>
          <a:p>
            <a:pPr algn="ctr"/>
            <a:r>
              <a:rPr lang="en-US" sz="2800" dirty="0" smtClean="0"/>
              <a:t>Basic </a:t>
            </a:r>
          </a:p>
          <a:p>
            <a:pPr algn="ctr"/>
            <a:r>
              <a:rPr lang="en-US" sz="2800" dirty="0"/>
              <a:t>r</a:t>
            </a:r>
            <a:r>
              <a:rPr lang="en-US" sz="2800" dirty="0" smtClean="0"/>
              <a:t>esearch</a:t>
            </a:r>
            <a:endParaRPr lang="en-US" sz="2800" dirty="0"/>
          </a:p>
        </p:txBody>
      </p:sp>
      <p:sp>
        <p:nvSpPr>
          <p:cNvPr id="16" name="TextBox 15"/>
          <p:cNvSpPr txBox="1"/>
          <p:nvPr/>
        </p:nvSpPr>
        <p:spPr>
          <a:xfrm>
            <a:off x="7126423" y="2548685"/>
            <a:ext cx="1558014" cy="954107"/>
          </a:xfrm>
          <a:prstGeom prst="rect">
            <a:avLst/>
          </a:prstGeom>
          <a:solidFill>
            <a:srgbClr val="FFFF00"/>
          </a:solidFill>
        </p:spPr>
        <p:txBody>
          <a:bodyPr wrap="none" rtlCol="0">
            <a:spAutoFit/>
          </a:bodyPr>
          <a:lstStyle/>
          <a:p>
            <a:pPr algn="ctr"/>
            <a:r>
              <a:rPr lang="en-US" sz="2800" dirty="0" smtClean="0"/>
              <a:t>Beam </a:t>
            </a:r>
          </a:p>
          <a:p>
            <a:pPr algn="ctr"/>
            <a:r>
              <a:rPr lang="en-US" sz="2800" dirty="0"/>
              <a:t>d</a:t>
            </a:r>
            <a:r>
              <a:rPr lang="en-US" sz="2800" dirty="0" smtClean="0"/>
              <a:t>ynamics</a:t>
            </a:r>
            <a:endParaRPr lang="en-US" sz="2800" dirty="0"/>
          </a:p>
        </p:txBody>
      </p:sp>
      <p:sp>
        <p:nvSpPr>
          <p:cNvPr id="17" name="TextBox 16"/>
          <p:cNvSpPr txBox="1"/>
          <p:nvPr/>
        </p:nvSpPr>
        <p:spPr>
          <a:xfrm>
            <a:off x="7175077" y="4543395"/>
            <a:ext cx="1460706" cy="523220"/>
          </a:xfrm>
          <a:prstGeom prst="rect">
            <a:avLst/>
          </a:prstGeom>
          <a:solidFill>
            <a:srgbClr val="FFFF00"/>
          </a:solidFill>
        </p:spPr>
        <p:txBody>
          <a:bodyPr wrap="none" rtlCol="0">
            <a:spAutoFit/>
          </a:bodyPr>
          <a:lstStyle/>
          <a:p>
            <a:r>
              <a:rPr lang="en-US" sz="2800" dirty="0" smtClean="0"/>
              <a:t>Magnets</a:t>
            </a:r>
            <a:endParaRPr lang="en-US" sz="2800" dirty="0"/>
          </a:p>
        </p:txBody>
      </p:sp>
      <p:sp>
        <p:nvSpPr>
          <p:cNvPr id="32" name="TextBox 31"/>
          <p:cNvSpPr txBox="1"/>
          <p:nvPr/>
        </p:nvSpPr>
        <p:spPr>
          <a:xfrm>
            <a:off x="7120206" y="5419727"/>
            <a:ext cx="1570449" cy="923330"/>
          </a:xfrm>
          <a:prstGeom prst="rect">
            <a:avLst/>
          </a:prstGeom>
          <a:noFill/>
        </p:spPr>
        <p:txBody>
          <a:bodyPr wrap="none" rtlCol="0">
            <a:spAutoFit/>
          </a:bodyPr>
          <a:lstStyle/>
          <a:p>
            <a:r>
              <a:rPr lang="en-US" dirty="0">
                <a:solidFill>
                  <a:srgbClr val="0000FF"/>
                </a:solidFill>
              </a:rPr>
              <a:t>F</a:t>
            </a:r>
            <a:r>
              <a:rPr lang="en-US" dirty="0" smtClean="0">
                <a:solidFill>
                  <a:srgbClr val="0000FF"/>
                </a:solidFill>
              </a:rPr>
              <a:t>ragmentation </a:t>
            </a:r>
          </a:p>
          <a:p>
            <a:r>
              <a:rPr lang="en-US" dirty="0" smtClean="0">
                <a:solidFill>
                  <a:srgbClr val="0000FF"/>
                </a:solidFill>
              </a:rPr>
              <a:t>in areas of </a:t>
            </a:r>
          </a:p>
          <a:p>
            <a:r>
              <a:rPr lang="en-US" dirty="0" smtClean="0">
                <a:solidFill>
                  <a:srgbClr val="0000FF"/>
                </a:solidFill>
              </a:rPr>
              <a:t>competence</a:t>
            </a:r>
          </a:p>
        </p:txBody>
      </p:sp>
      <p:pic>
        <p:nvPicPr>
          <p:cNvPr id="4" name="Picture 3"/>
          <p:cNvPicPr>
            <a:picLocks noChangeAspect="1"/>
          </p:cNvPicPr>
          <p:nvPr/>
        </p:nvPicPr>
        <p:blipFill>
          <a:blip r:embed="rId4"/>
          <a:stretch>
            <a:fillRect/>
          </a:stretch>
        </p:blipFill>
        <p:spPr>
          <a:xfrm>
            <a:off x="394444" y="2996325"/>
            <a:ext cx="2553862" cy="2222657"/>
          </a:xfrm>
          <a:prstGeom prst="rect">
            <a:avLst/>
          </a:prstGeom>
        </p:spPr>
      </p:pic>
    </p:spTree>
    <p:extLst>
      <p:ext uri="{BB962C8B-B14F-4D97-AF65-F5344CB8AC3E}">
        <p14:creationId xmlns:p14="http://schemas.microsoft.com/office/powerpoint/2010/main" val="21111315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121" y="5176217"/>
            <a:ext cx="1417455" cy="1681782"/>
          </a:xfrm>
          <a:prstGeom prst="rect">
            <a:avLst/>
          </a:prstGeom>
        </p:spPr>
      </p:pic>
      <p:sp>
        <p:nvSpPr>
          <p:cNvPr id="18" name="TextBox 17"/>
          <p:cNvSpPr txBox="1"/>
          <p:nvPr/>
        </p:nvSpPr>
        <p:spPr>
          <a:xfrm>
            <a:off x="5685692" y="7170615"/>
            <a:ext cx="184666" cy="369332"/>
          </a:xfrm>
          <a:prstGeom prst="rect">
            <a:avLst/>
          </a:prstGeom>
          <a:noFill/>
        </p:spPr>
        <p:txBody>
          <a:bodyPr wrap="none" rtlCol="0">
            <a:spAutoFit/>
          </a:bodyPr>
          <a:lstStyle/>
          <a:p>
            <a:endParaRPr lang="en-US" dirty="0"/>
          </a:p>
        </p:txBody>
      </p:sp>
      <p:pic>
        <p:nvPicPr>
          <p:cNvPr id="20" name="Picture 19" descr="Untitled.png"/>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4000" contrast="-28000"/>
                    </a14:imgEffect>
                  </a14:imgLayer>
                </a14:imgProps>
              </a:ext>
              <a:ext uri="{28A0092B-C50C-407E-A947-70E740481C1C}">
                <a14:useLocalDpi xmlns:a14="http://schemas.microsoft.com/office/drawing/2010/main" val="0"/>
              </a:ext>
            </a:extLst>
          </a:blip>
          <a:stretch>
            <a:fillRect/>
          </a:stretch>
        </p:blipFill>
        <p:spPr>
          <a:xfrm>
            <a:off x="4474740" y="2976675"/>
            <a:ext cx="2753367" cy="2347832"/>
          </a:xfrm>
          <a:prstGeom prst="rect">
            <a:avLst/>
          </a:prstGeom>
        </p:spPr>
      </p:pic>
      <p:sp>
        <p:nvSpPr>
          <p:cNvPr id="21" name="TextBox 20"/>
          <p:cNvSpPr txBox="1"/>
          <p:nvPr/>
        </p:nvSpPr>
        <p:spPr>
          <a:xfrm>
            <a:off x="5783384" y="39081"/>
            <a:ext cx="2504261" cy="523220"/>
          </a:xfrm>
          <a:prstGeom prst="rect">
            <a:avLst/>
          </a:prstGeom>
          <a:noFill/>
        </p:spPr>
        <p:txBody>
          <a:bodyPr wrap="none" rtlCol="0">
            <a:spAutoFit/>
          </a:bodyPr>
          <a:lstStyle/>
          <a:p>
            <a:r>
              <a:rPr lang="en-US" sz="2800" dirty="0" smtClean="0"/>
              <a:t>Beam Dynamics</a:t>
            </a:r>
            <a:endParaRPr lang="en-US" sz="2800" dirty="0"/>
          </a:p>
        </p:txBody>
      </p:sp>
      <p:sp>
        <p:nvSpPr>
          <p:cNvPr id="22" name="TextBox 21"/>
          <p:cNvSpPr txBox="1"/>
          <p:nvPr/>
        </p:nvSpPr>
        <p:spPr>
          <a:xfrm>
            <a:off x="1172299" y="19543"/>
            <a:ext cx="1460706" cy="523220"/>
          </a:xfrm>
          <a:prstGeom prst="rect">
            <a:avLst/>
          </a:prstGeom>
          <a:noFill/>
        </p:spPr>
        <p:txBody>
          <a:bodyPr wrap="none" rtlCol="0">
            <a:spAutoFit/>
          </a:bodyPr>
          <a:lstStyle/>
          <a:p>
            <a:r>
              <a:rPr lang="en-US" sz="2800" dirty="0" smtClean="0"/>
              <a:t>Magnets</a:t>
            </a:r>
            <a:endParaRPr lang="en-US" sz="2800" dirty="0"/>
          </a:p>
        </p:txBody>
      </p:sp>
      <p:sp>
        <p:nvSpPr>
          <p:cNvPr id="23" name="Date Placeholder 22"/>
          <p:cNvSpPr>
            <a:spLocks noGrp="1"/>
          </p:cNvSpPr>
          <p:nvPr>
            <p:ph type="dt" sz="half" idx="10"/>
          </p:nvPr>
        </p:nvSpPr>
        <p:spPr/>
        <p:txBody>
          <a:bodyPr/>
          <a:lstStyle/>
          <a:p>
            <a:r>
              <a:rPr lang="en-US" smtClean="0"/>
              <a:t>2/12/2013</a:t>
            </a:r>
            <a:endParaRPr lang="en-US"/>
          </a:p>
        </p:txBody>
      </p:sp>
      <p:sp>
        <p:nvSpPr>
          <p:cNvPr id="24" name="Footer Placeholder 23"/>
          <p:cNvSpPr>
            <a:spLocks noGrp="1"/>
          </p:cNvSpPr>
          <p:nvPr>
            <p:ph type="ftr" sz="quarter" idx="11"/>
          </p:nvPr>
        </p:nvSpPr>
        <p:spPr/>
        <p:txBody>
          <a:bodyPr/>
          <a:lstStyle/>
          <a:p>
            <a:r>
              <a:rPr lang="en-US" smtClean="0"/>
              <a:t>G. Franchetti</a:t>
            </a:r>
            <a:endParaRPr lang="en-US"/>
          </a:p>
        </p:txBody>
      </p:sp>
      <p:sp>
        <p:nvSpPr>
          <p:cNvPr id="25" name="Slide Number Placeholder 24"/>
          <p:cNvSpPr>
            <a:spLocks noGrp="1"/>
          </p:cNvSpPr>
          <p:nvPr>
            <p:ph type="sldNum" sz="quarter" idx="12"/>
          </p:nvPr>
        </p:nvSpPr>
        <p:spPr/>
        <p:txBody>
          <a:bodyPr/>
          <a:lstStyle/>
          <a:p>
            <a:fld id="{18D89E8A-2BFB-2A48-B8C4-89EA9415CD1F}" type="slidenum">
              <a:rPr lang="en-US" smtClean="0"/>
              <a:t>3</a:t>
            </a:fld>
            <a:endParaRPr lang="en-US"/>
          </a:p>
        </p:txBody>
      </p:sp>
      <p:pic>
        <p:nvPicPr>
          <p:cNvPr id="3" name="Picture 2" descr="Untitled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7644" y="3047040"/>
            <a:ext cx="2578482" cy="2321463"/>
          </a:xfrm>
          <a:prstGeom prst="rect">
            <a:avLst/>
          </a:prstGeom>
        </p:spPr>
      </p:pic>
      <p:pic>
        <p:nvPicPr>
          <p:cNvPr id="7" name="Picture 6" descr="Untitl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821" y="600963"/>
            <a:ext cx="2963089" cy="2446077"/>
          </a:xfrm>
          <a:prstGeom prst="rect">
            <a:avLst/>
          </a:prstGeom>
        </p:spPr>
      </p:pic>
      <p:pic>
        <p:nvPicPr>
          <p:cNvPr id="8" name="Picture 7" descr="Untitle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2564" y="600963"/>
            <a:ext cx="3257214" cy="2409304"/>
          </a:xfrm>
          <a:prstGeom prst="rect">
            <a:avLst/>
          </a:prstGeom>
        </p:spPr>
      </p:pic>
      <p:grpSp>
        <p:nvGrpSpPr>
          <p:cNvPr id="19" name="Group 18"/>
          <p:cNvGrpSpPr/>
          <p:nvPr/>
        </p:nvGrpSpPr>
        <p:grpSpPr>
          <a:xfrm>
            <a:off x="3969865" y="0"/>
            <a:ext cx="1021784" cy="6858000"/>
            <a:chOff x="3737438" y="0"/>
            <a:chExt cx="1260010" cy="6858000"/>
          </a:xfrm>
        </p:grpSpPr>
        <p:pic>
          <p:nvPicPr>
            <p:cNvPr id="12" name="Picture 11"/>
            <p:cNvPicPr>
              <a:picLocks noChangeAspect="1"/>
            </p:cNvPicPr>
            <p:nvPr/>
          </p:nvPicPr>
          <p:blipFill>
            <a:blip r:embed="rId8"/>
            <a:stretch>
              <a:fillRect/>
            </a:stretch>
          </p:blipFill>
          <p:spPr>
            <a:xfrm>
              <a:off x="3737438" y="0"/>
              <a:ext cx="1260010" cy="1684701"/>
            </a:xfrm>
            <a:prstGeom prst="rect">
              <a:avLst/>
            </a:prstGeom>
          </p:spPr>
        </p:pic>
        <p:pic>
          <p:nvPicPr>
            <p:cNvPr id="13" name="Picture 12"/>
            <p:cNvPicPr>
              <a:picLocks noChangeAspect="1"/>
            </p:cNvPicPr>
            <p:nvPr/>
          </p:nvPicPr>
          <p:blipFill>
            <a:blip r:embed="rId8"/>
            <a:stretch>
              <a:fillRect/>
            </a:stretch>
          </p:blipFill>
          <p:spPr>
            <a:xfrm>
              <a:off x="3737438" y="1665163"/>
              <a:ext cx="1260010" cy="1684701"/>
            </a:xfrm>
            <a:prstGeom prst="rect">
              <a:avLst/>
            </a:prstGeom>
          </p:spPr>
        </p:pic>
        <p:pic>
          <p:nvPicPr>
            <p:cNvPr id="14" name="Picture 13"/>
            <p:cNvPicPr>
              <a:picLocks noChangeAspect="1"/>
            </p:cNvPicPr>
            <p:nvPr/>
          </p:nvPicPr>
          <p:blipFill>
            <a:blip r:embed="rId8"/>
            <a:stretch>
              <a:fillRect/>
            </a:stretch>
          </p:blipFill>
          <p:spPr>
            <a:xfrm>
              <a:off x="3737438" y="3328658"/>
              <a:ext cx="1260010" cy="1684701"/>
            </a:xfrm>
            <a:prstGeom prst="rect">
              <a:avLst/>
            </a:prstGeom>
          </p:spPr>
        </p:pic>
        <p:pic>
          <p:nvPicPr>
            <p:cNvPr id="15" name="Picture 14"/>
            <p:cNvPicPr>
              <a:picLocks noChangeAspect="1"/>
            </p:cNvPicPr>
            <p:nvPr/>
          </p:nvPicPr>
          <p:blipFill>
            <a:blip r:embed="rId8"/>
            <a:stretch>
              <a:fillRect/>
            </a:stretch>
          </p:blipFill>
          <p:spPr>
            <a:xfrm>
              <a:off x="3737438" y="4993821"/>
              <a:ext cx="1260010" cy="1684701"/>
            </a:xfrm>
            <a:prstGeom prst="rect">
              <a:avLst/>
            </a:prstGeom>
          </p:spPr>
        </p:pic>
        <p:pic>
          <p:nvPicPr>
            <p:cNvPr id="17" name="Picture 16"/>
            <p:cNvPicPr>
              <a:picLocks noChangeAspect="1"/>
            </p:cNvPicPr>
            <p:nvPr/>
          </p:nvPicPr>
          <p:blipFill rotWithShape="1">
            <a:blip r:embed="rId8"/>
            <a:srcRect b="88187"/>
            <a:stretch/>
          </p:blipFill>
          <p:spPr>
            <a:xfrm>
              <a:off x="3737438" y="6658984"/>
              <a:ext cx="1260010" cy="199016"/>
            </a:xfrm>
            <a:prstGeom prst="rect">
              <a:avLst/>
            </a:prstGeom>
          </p:spPr>
        </p:pic>
      </p:grpSp>
      <p:pic>
        <p:nvPicPr>
          <p:cNvPr id="9" name="Picture 8" descr="Untitled.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991795"/>
            <a:ext cx="1365719" cy="1648586"/>
          </a:xfrm>
          <a:prstGeom prst="rect">
            <a:avLst/>
          </a:prstGeom>
        </p:spPr>
      </p:pic>
      <p:pic>
        <p:nvPicPr>
          <p:cNvPr id="26" name="Picture 25"/>
          <p:cNvPicPr>
            <a:picLocks noChangeAspect="1"/>
          </p:cNvPicPr>
          <p:nvPr/>
        </p:nvPicPr>
        <p:blipFill>
          <a:blip r:embed="rId10"/>
          <a:stretch>
            <a:fillRect/>
          </a:stretch>
        </p:blipFill>
        <p:spPr>
          <a:xfrm>
            <a:off x="-215" y="4640381"/>
            <a:ext cx="1149834" cy="1475723"/>
          </a:xfrm>
          <a:prstGeom prst="rect">
            <a:avLst/>
          </a:prstGeom>
        </p:spPr>
      </p:pic>
      <p:pic>
        <p:nvPicPr>
          <p:cNvPr id="27" name="Picture 26" descr="Untitled.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01461" y="5625317"/>
            <a:ext cx="3135673" cy="1235265"/>
          </a:xfrm>
          <a:prstGeom prst="rect">
            <a:avLst/>
          </a:prstGeom>
        </p:spPr>
      </p:pic>
      <p:pic>
        <p:nvPicPr>
          <p:cNvPr id="6" name="Picture 5"/>
          <p:cNvPicPr>
            <a:picLocks noChangeAspect="1"/>
          </p:cNvPicPr>
          <p:nvPr/>
        </p:nvPicPr>
        <p:blipFill rotWithShape="1">
          <a:blip r:embed="rId12"/>
          <a:srcRect r="12989"/>
          <a:stretch/>
        </p:blipFill>
        <p:spPr>
          <a:xfrm>
            <a:off x="7016950" y="3036900"/>
            <a:ext cx="2127050" cy="2452739"/>
          </a:xfrm>
          <a:prstGeom prst="rect">
            <a:avLst/>
          </a:prstGeom>
        </p:spPr>
      </p:pic>
    </p:spTree>
    <p:extLst>
      <p:ext uri="{BB962C8B-B14F-4D97-AF65-F5344CB8AC3E}">
        <p14:creationId xmlns:p14="http://schemas.microsoft.com/office/powerpoint/2010/main" val="40404562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2/12/2013</a:t>
            </a:r>
            <a:endParaRPr lang="en-US"/>
          </a:p>
        </p:txBody>
      </p:sp>
      <p:sp>
        <p:nvSpPr>
          <p:cNvPr id="3" name="Footer Placeholder 2"/>
          <p:cNvSpPr>
            <a:spLocks noGrp="1"/>
          </p:cNvSpPr>
          <p:nvPr>
            <p:ph type="ftr" sz="quarter" idx="11"/>
          </p:nvPr>
        </p:nvSpPr>
        <p:spPr/>
        <p:txBody>
          <a:bodyPr/>
          <a:lstStyle/>
          <a:p>
            <a:r>
              <a:rPr lang="en-US" smtClean="0"/>
              <a:t>G. Franchetti</a:t>
            </a:r>
            <a:endParaRPr lang="en-US"/>
          </a:p>
        </p:txBody>
      </p:sp>
      <p:sp>
        <p:nvSpPr>
          <p:cNvPr id="4" name="Slide Number Placeholder 3"/>
          <p:cNvSpPr>
            <a:spLocks noGrp="1"/>
          </p:cNvSpPr>
          <p:nvPr>
            <p:ph type="sldNum" sz="quarter" idx="12"/>
          </p:nvPr>
        </p:nvSpPr>
        <p:spPr/>
        <p:txBody>
          <a:bodyPr/>
          <a:lstStyle/>
          <a:p>
            <a:fld id="{18D89E8A-2BFB-2A48-B8C4-89EA9415CD1F}" type="slidenum">
              <a:rPr lang="en-US" smtClean="0"/>
              <a:t>4</a:t>
            </a:fld>
            <a:endParaRPr lang="en-US"/>
          </a:p>
        </p:txBody>
      </p:sp>
      <p:pic>
        <p:nvPicPr>
          <p:cNvPr id="6" name="Picture 5"/>
          <p:cNvPicPr>
            <a:picLocks noChangeAspect="1"/>
          </p:cNvPicPr>
          <p:nvPr/>
        </p:nvPicPr>
        <p:blipFill>
          <a:blip r:embed="rId2"/>
          <a:stretch>
            <a:fillRect/>
          </a:stretch>
        </p:blipFill>
        <p:spPr>
          <a:xfrm>
            <a:off x="-38487" y="0"/>
            <a:ext cx="5779031" cy="4933848"/>
          </a:xfrm>
          <a:prstGeom prst="rect">
            <a:avLst/>
          </a:prstGeom>
        </p:spPr>
      </p:pic>
      <p:sp>
        <p:nvSpPr>
          <p:cNvPr id="7" name="TextBox 6"/>
          <p:cNvSpPr txBox="1"/>
          <p:nvPr/>
        </p:nvSpPr>
        <p:spPr>
          <a:xfrm>
            <a:off x="6260757" y="561995"/>
            <a:ext cx="2294819" cy="584776"/>
          </a:xfrm>
          <a:prstGeom prst="rect">
            <a:avLst/>
          </a:prstGeom>
          <a:solidFill>
            <a:srgbClr val="FFFF00"/>
          </a:solidFill>
        </p:spPr>
        <p:txBody>
          <a:bodyPr wrap="none" rtlCol="0">
            <a:spAutoFit/>
          </a:bodyPr>
          <a:lstStyle/>
          <a:p>
            <a:r>
              <a:rPr lang="en-US" sz="3200" b="1" dirty="0" smtClean="0"/>
              <a:t>New physics</a:t>
            </a:r>
            <a:endParaRPr lang="en-US" sz="3200" b="1" dirty="0"/>
          </a:p>
        </p:txBody>
      </p:sp>
      <p:sp>
        <p:nvSpPr>
          <p:cNvPr id="8" name="Down Arrow 7"/>
          <p:cNvSpPr/>
          <p:nvPr/>
        </p:nvSpPr>
        <p:spPr>
          <a:xfrm>
            <a:off x="6991217" y="1269933"/>
            <a:ext cx="833898" cy="83379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214157" y="2193507"/>
            <a:ext cx="2388018" cy="1384995"/>
          </a:xfrm>
          <a:prstGeom prst="rect">
            <a:avLst/>
          </a:prstGeom>
          <a:solidFill>
            <a:schemeClr val="accent6">
              <a:lumMod val="40000"/>
              <a:lumOff val="60000"/>
            </a:schemeClr>
          </a:solidFill>
        </p:spPr>
        <p:txBody>
          <a:bodyPr wrap="none" rtlCol="0">
            <a:spAutoFit/>
          </a:bodyPr>
          <a:lstStyle/>
          <a:p>
            <a:pPr algn="ctr"/>
            <a:r>
              <a:rPr lang="en-US" sz="2800" b="1" dirty="0" smtClean="0"/>
              <a:t>New and more </a:t>
            </a:r>
          </a:p>
          <a:p>
            <a:pPr algn="ctr"/>
            <a:r>
              <a:rPr lang="en-US" sz="2800" b="1" dirty="0" smtClean="0"/>
              <a:t>complex</a:t>
            </a:r>
          </a:p>
          <a:p>
            <a:pPr algn="ctr"/>
            <a:r>
              <a:rPr lang="en-US" sz="2800" b="1" dirty="0" smtClean="0"/>
              <a:t>Accelerators</a:t>
            </a:r>
            <a:endParaRPr lang="en-US" sz="2800" b="1" dirty="0"/>
          </a:p>
        </p:txBody>
      </p:sp>
      <p:grpSp>
        <p:nvGrpSpPr>
          <p:cNvPr id="15" name="Group 14"/>
          <p:cNvGrpSpPr/>
          <p:nvPr/>
        </p:nvGrpSpPr>
        <p:grpSpPr>
          <a:xfrm>
            <a:off x="1258482" y="5086728"/>
            <a:ext cx="3876798" cy="1277302"/>
            <a:chOff x="4234141" y="5061850"/>
            <a:chExt cx="3876798" cy="1277302"/>
          </a:xfrm>
        </p:grpSpPr>
        <p:sp>
          <p:nvSpPr>
            <p:cNvPr id="10" name="TextBox 9"/>
            <p:cNvSpPr txBox="1"/>
            <p:nvPr/>
          </p:nvSpPr>
          <p:spPr>
            <a:xfrm>
              <a:off x="5247317" y="5061850"/>
              <a:ext cx="1859328" cy="646331"/>
            </a:xfrm>
            <a:prstGeom prst="rect">
              <a:avLst/>
            </a:prstGeom>
            <a:solidFill>
              <a:schemeClr val="accent6">
                <a:lumMod val="40000"/>
                <a:lumOff val="60000"/>
              </a:schemeClr>
            </a:solidFill>
          </p:spPr>
          <p:txBody>
            <a:bodyPr wrap="none" rtlCol="0">
              <a:spAutoFit/>
            </a:bodyPr>
            <a:lstStyle/>
            <a:p>
              <a:r>
                <a:rPr lang="en-US" sz="3600" b="1" dirty="0" smtClean="0"/>
                <a:t>Magnets</a:t>
              </a:r>
              <a:endParaRPr lang="en-US" sz="3600" b="1" dirty="0"/>
            </a:p>
          </p:txBody>
        </p:sp>
        <p:sp>
          <p:nvSpPr>
            <p:cNvPr id="11" name="TextBox 10"/>
            <p:cNvSpPr txBox="1"/>
            <p:nvPr/>
          </p:nvSpPr>
          <p:spPr>
            <a:xfrm>
              <a:off x="4567576" y="5692821"/>
              <a:ext cx="3235306" cy="646331"/>
            </a:xfrm>
            <a:prstGeom prst="rect">
              <a:avLst/>
            </a:prstGeom>
            <a:solidFill>
              <a:schemeClr val="tx2">
                <a:lumMod val="40000"/>
                <a:lumOff val="60000"/>
              </a:schemeClr>
            </a:solidFill>
          </p:spPr>
          <p:txBody>
            <a:bodyPr wrap="none" rtlCol="0">
              <a:spAutoFit/>
            </a:bodyPr>
            <a:lstStyle/>
            <a:p>
              <a:r>
                <a:rPr lang="en-US" sz="3600" b="1" dirty="0" smtClean="0"/>
                <a:t>Beam Dynamics</a:t>
              </a:r>
              <a:endParaRPr lang="en-US" sz="3600" b="1" dirty="0"/>
            </a:p>
          </p:txBody>
        </p:sp>
        <p:sp>
          <p:nvSpPr>
            <p:cNvPr id="13" name="Freeform 12"/>
            <p:cNvSpPr/>
            <p:nvPr/>
          </p:nvSpPr>
          <p:spPr>
            <a:xfrm>
              <a:off x="7868754" y="5377776"/>
              <a:ext cx="242185" cy="641384"/>
            </a:xfrm>
            <a:custGeom>
              <a:avLst/>
              <a:gdLst>
                <a:gd name="connsiteX0" fmla="*/ 0 w 276502"/>
                <a:gd name="connsiteY0" fmla="*/ 0 h 641384"/>
                <a:gd name="connsiteX1" fmla="*/ 192438 w 276502"/>
                <a:gd name="connsiteY1" fmla="*/ 153932 h 641384"/>
                <a:gd name="connsiteX2" fmla="*/ 269413 w 276502"/>
                <a:gd name="connsiteY2" fmla="*/ 410486 h 641384"/>
                <a:gd name="connsiteX3" fmla="*/ 25659 w 276502"/>
                <a:gd name="connsiteY3" fmla="*/ 641384 h 641384"/>
                <a:gd name="connsiteX0" fmla="*/ 0 w 242185"/>
                <a:gd name="connsiteY0" fmla="*/ 0 h 641384"/>
                <a:gd name="connsiteX1" fmla="*/ 192438 w 242185"/>
                <a:gd name="connsiteY1" fmla="*/ 153932 h 641384"/>
                <a:gd name="connsiteX2" fmla="*/ 230926 w 242185"/>
                <a:gd name="connsiteY2" fmla="*/ 410486 h 641384"/>
                <a:gd name="connsiteX3" fmla="*/ 25659 w 242185"/>
                <a:gd name="connsiteY3" fmla="*/ 641384 h 641384"/>
              </a:gdLst>
              <a:ahLst/>
              <a:cxnLst>
                <a:cxn ang="0">
                  <a:pos x="connsiteX0" y="connsiteY0"/>
                </a:cxn>
                <a:cxn ang="0">
                  <a:pos x="connsiteX1" y="connsiteY1"/>
                </a:cxn>
                <a:cxn ang="0">
                  <a:pos x="connsiteX2" y="connsiteY2"/>
                </a:cxn>
                <a:cxn ang="0">
                  <a:pos x="connsiteX3" y="connsiteY3"/>
                </a:cxn>
              </a:cxnLst>
              <a:rect l="l" t="t" r="r" b="b"/>
              <a:pathLst>
                <a:path w="242185" h="641384">
                  <a:moveTo>
                    <a:pt x="0" y="0"/>
                  </a:moveTo>
                  <a:cubicBezTo>
                    <a:pt x="73768" y="42759"/>
                    <a:pt x="153950" y="85518"/>
                    <a:pt x="192438" y="153932"/>
                  </a:cubicBezTo>
                  <a:cubicBezTo>
                    <a:pt x="230926" y="222346"/>
                    <a:pt x="258722" y="329244"/>
                    <a:pt x="230926" y="410486"/>
                  </a:cubicBezTo>
                  <a:cubicBezTo>
                    <a:pt x="203130" y="491728"/>
                    <a:pt x="25659" y="641384"/>
                    <a:pt x="25659" y="641384"/>
                  </a:cubicBezTo>
                </a:path>
              </a:pathLst>
            </a:custGeom>
            <a:ln w="57150" cmpd="sng">
              <a:solidFill>
                <a:srgbClr val="FF0000"/>
              </a:solidFill>
              <a:headEnd type="none"/>
              <a:tailEnd type="arrow"/>
            </a:ln>
            <a:effectLst>
              <a:outerShdw blurRad="40000" dist="50800" dir="5400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flipH="1" flipV="1">
              <a:off x="4234141" y="5384957"/>
              <a:ext cx="242185" cy="641384"/>
            </a:xfrm>
            <a:custGeom>
              <a:avLst/>
              <a:gdLst>
                <a:gd name="connsiteX0" fmla="*/ 0 w 276502"/>
                <a:gd name="connsiteY0" fmla="*/ 0 h 641384"/>
                <a:gd name="connsiteX1" fmla="*/ 192438 w 276502"/>
                <a:gd name="connsiteY1" fmla="*/ 153932 h 641384"/>
                <a:gd name="connsiteX2" fmla="*/ 269413 w 276502"/>
                <a:gd name="connsiteY2" fmla="*/ 410486 h 641384"/>
                <a:gd name="connsiteX3" fmla="*/ 25659 w 276502"/>
                <a:gd name="connsiteY3" fmla="*/ 641384 h 641384"/>
                <a:gd name="connsiteX0" fmla="*/ 0 w 242185"/>
                <a:gd name="connsiteY0" fmla="*/ 0 h 641384"/>
                <a:gd name="connsiteX1" fmla="*/ 192438 w 242185"/>
                <a:gd name="connsiteY1" fmla="*/ 153932 h 641384"/>
                <a:gd name="connsiteX2" fmla="*/ 230926 w 242185"/>
                <a:gd name="connsiteY2" fmla="*/ 410486 h 641384"/>
                <a:gd name="connsiteX3" fmla="*/ 25659 w 242185"/>
                <a:gd name="connsiteY3" fmla="*/ 641384 h 641384"/>
              </a:gdLst>
              <a:ahLst/>
              <a:cxnLst>
                <a:cxn ang="0">
                  <a:pos x="connsiteX0" y="connsiteY0"/>
                </a:cxn>
                <a:cxn ang="0">
                  <a:pos x="connsiteX1" y="connsiteY1"/>
                </a:cxn>
                <a:cxn ang="0">
                  <a:pos x="connsiteX2" y="connsiteY2"/>
                </a:cxn>
                <a:cxn ang="0">
                  <a:pos x="connsiteX3" y="connsiteY3"/>
                </a:cxn>
              </a:cxnLst>
              <a:rect l="l" t="t" r="r" b="b"/>
              <a:pathLst>
                <a:path w="242185" h="641384">
                  <a:moveTo>
                    <a:pt x="0" y="0"/>
                  </a:moveTo>
                  <a:cubicBezTo>
                    <a:pt x="73768" y="42759"/>
                    <a:pt x="153950" y="85518"/>
                    <a:pt x="192438" y="153932"/>
                  </a:cubicBezTo>
                  <a:cubicBezTo>
                    <a:pt x="230926" y="222346"/>
                    <a:pt x="258722" y="329244"/>
                    <a:pt x="230926" y="410486"/>
                  </a:cubicBezTo>
                  <a:cubicBezTo>
                    <a:pt x="203130" y="491728"/>
                    <a:pt x="25659" y="641384"/>
                    <a:pt x="25659" y="641384"/>
                  </a:cubicBezTo>
                </a:path>
              </a:pathLst>
            </a:custGeom>
            <a:ln w="57150" cmpd="sng">
              <a:solidFill>
                <a:srgbClr val="FF0000"/>
              </a:solidFill>
              <a:headEnd type="none"/>
              <a:tailEnd type="arrow"/>
            </a:ln>
            <a:effectLst>
              <a:outerShdw blurRad="40000" dist="50800" dir="5400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6" name="TextBox 15"/>
          <p:cNvSpPr txBox="1"/>
          <p:nvPr/>
        </p:nvSpPr>
        <p:spPr>
          <a:xfrm>
            <a:off x="6106809" y="4390141"/>
            <a:ext cx="2717285" cy="646331"/>
          </a:xfrm>
          <a:prstGeom prst="rect">
            <a:avLst/>
          </a:prstGeom>
          <a:noFill/>
        </p:spPr>
        <p:txBody>
          <a:bodyPr wrap="none" rtlCol="0">
            <a:spAutoFit/>
          </a:bodyPr>
          <a:lstStyle/>
          <a:p>
            <a:r>
              <a:rPr lang="en-US" sz="3600" b="1" dirty="0" smtClean="0"/>
              <a:t>New projects</a:t>
            </a:r>
            <a:endParaRPr lang="en-US" sz="3600" b="1" dirty="0"/>
          </a:p>
        </p:txBody>
      </p:sp>
      <p:sp>
        <p:nvSpPr>
          <p:cNvPr id="17" name="Down Arrow 16"/>
          <p:cNvSpPr/>
          <p:nvPr/>
        </p:nvSpPr>
        <p:spPr>
          <a:xfrm>
            <a:off x="6991217" y="3719610"/>
            <a:ext cx="833898" cy="83379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553200" y="5488503"/>
            <a:ext cx="1753755" cy="830997"/>
          </a:xfrm>
          <a:prstGeom prst="rect">
            <a:avLst/>
          </a:prstGeom>
          <a:noFill/>
        </p:spPr>
        <p:txBody>
          <a:bodyPr wrap="none" rtlCol="0">
            <a:spAutoFit/>
          </a:bodyPr>
          <a:lstStyle/>
          <a:p>
            <a:r>
              <a:rPr lang="en-US" sz="2400" dirty="0" smtClean="0"/>
              <a:t>LHC, J-PARC, </a:t>
            </a:r>
          </a:p>
          <a:p>
            <a:r>
              <a:rPr lang="en-US" sz="2400" dirty="0" smtClean="0"/>
              <a:t>FAIR, …</a:t>
            </a:r>
            <a:endParaRPr lang="en-US" sz="2400" dirty="0"/>
          </a:p>
        </p:txBody>
      </p:sp>
      <p:pic>
        <p:nvPicPr>
          <p:cNvPr id="19" name="Picture 18" descr="1st-workshop-EuCARD2-XBEAM-XRING-POSTE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476" y="2016138"/>
            <a:ext cx="516611" cy="730755"/>
          </a:xfrm>
          <a:prstGeom prst="rect">
            <a:avLst/>
          </a:prstGeom>
        </p:spPr>
      </p:pic>
    </p:spTree>
    <p:extLst>
      <p:ext uri="{BB962C8B-B14F-4D97-AF65-F5344CB8AC3E}">
        <p14:creationId xmlns:p14="http://schemas.microsoft.com/office/powerpoint/2010/main" val="36402318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45517" y="21271"/>
            <a:ext cx="6558456" cy="1446550"/>
          </a:xfrm>
          <a:prstGeom prst="rect">
            <a:avLst/>
          </a:prstGeom>
          <a:noFill/>
        </p:spPr>
        <p:txBody>
          <a:bodyPr wrap="none" rtlCol="0">
            <a:spAutoFit/>
          </a:bodyPr>
          <a:lstStyle/>
          <a:p>
            <a:pPr algn="ctr"/>
            <a:r>
              <a:rPr lang="en-US" sz="4400" b="1" dirty="0" smtClean="0"/>
              <a:t>Beam Dynamics </a:t>
            </a:r>
            <a:r>
              <a:rPr lang="en-US" sz="4400" dirty="0" smtClean="0"/>
              <a:t>&amp; </a:t>
            </a:r>
            <a:r>
              <a:rPr lang="en-US" sz="4400" b="1" dirty="0" smtClean="0"/>
              <a:t>Magnets</a:t>
            </a:r>
            <a:r>
              <a:rPr lang="en-US" sz="4400" dirty="0" smtClean="0"/>
              <a:t> </a:t>
            </a:r>
          </a:p>
          <a:p>
            <a:pPr algn="ctr"/>
            <a:r>
              <a:rPr lang="en-US" sz="4400" dirty="0"/>
              <a:t>c</a:t>
            </a:r>
            <a:r>
              <a:rPr lang="en-US" sz="4400" dirty="0" smtClean="0"/>
              <a:t>ommunication level ?</a:t>
            </a:r>
            <a:endParaRPr lang="en-US" sz="4400" dirty="0"/>
          </a:p>
        </p:txBody>
      </p:sp>
      <p:sp>
        <p:nvSpPr>
          <p:cNvPr id="4" name="Date Placeholder 3"/>
          <p:cNvSpPr>
            <a:spLocks noGrp="1"/>
          </p:cNvSpPr>
          <p:nvPr>
            <p:ph type="dt" sz="half" idx="10"/>
          </p:nvPr>
        </p:nvSpPr>
        <p:spPr/>
        <p:txBody>
          <a:bodyPr/>
          <a:lstStyle/>
          <a:p>
            <a:r>
              <a:rPr lang="en-US" smtClean="0"/>
              <a:t>2/12/2013</a:t>
            </a:r>
            <a:endParaRPr lang="en-US"/>
          </a:p>
        </p:txBody>
      </p:sp>
      <p:sp>
        <p:nvSpPr>
          <p:cNvPr id="5" name="Footer Placeholder 4"/>
          <p:cNvSpPr>
            <a:spLocks noGrp="1"/>
          </p:cNvSpPr>
          <p:nvPr>
            <p:ph type="ftr" sz="quarter" idx="11"/>
          </p:nvPr>
        </p:nvSpPr>
        <p:spPr/>
        <p:txBody>
          <a:bodyPr/>
          <a:lstStyle/>
          <a:p>
            <a:r>
              <a:rPr lang="en-US" smtClean="0"/>
              <a:t>G. Franchetti</a:t>
            </a:r>
            <a:endParaRPr lang="en-US"/>
          </a:p>
        </p:txBody>
      </p:sp>
      <p:sp>
        <p:nvSpPr>
          <p:cNvPr id="6" name="Slide Number Placeholder 5"/>
          <p:cNvSpPr>
            <a:spLocks noGrp="1"/>
          </p:cNvSpPr>
          <p:nvPr>
            <p:ph type="sldNum" sz="quarter" idx="12"/>
          </p:nvPr>
        </p:nvSpPr>
        <p:spPr/>
        <p:txBody>
          <a:bodyPr/>
          <a:lstStyle/>
          <a:p>
            <a:fld id="{18D89E8A-2BFB-2A48-B8C4-89EA9415CD1F}" type="slidenum">
              <a:rPr lang="en-US" smtClean="0"/>
              <a:t>5</a:t>
            </a:fld>
            <a:endParaRPr lang="en-US"/>
          </a:p>
        </p:txBody>
      </p:sp>
      <p:grpSp>
        <p:nvGrpSpPr>
          <p:cNvPr id="7" name="Group 6"/>
          <p:cNvGrpSpPr/>
          <p:nvPr/>
        </p:nvGrpSpPr>
        <p:grpSpPr>
          <a:xfrm>
            <a:off x="457200" y="1796884"/>
            <a:ext cx="3622372" cy="4152368"/>
            <a:chOff x="457200" y="1592498"/>
            <a:chExt cx="3622372" cy="4152368"/>
          </a:xfrm>
        </p:grpSpPr>
        <p:pic>
          <p:nvPicPr>
            <p:cNvPr id="9" name="Picture 8"/>
            <p:cNvPicPr>
              <a:picLocks noChangeAspect="1"/>
            </p:cNvPicPr>
            <p:nvPr/>
          </p:nvPicPr>
          <p:blipFill>
            <a:blip r:embed="rId2"/>
            <a:stretch>
              <a:fillRect/>
            </a:stretch>
          </p:blipFill>
          <p:spPr>
            <a:xfrm>
              <a:off x="457200" y="2172116"/>
              <a:ext cx="3622372" cy="3572750"/>
            </a:xfrm>
            <a:prstGeom prst="rect">
              <a:avLst/>
            </a:prstGeom>
          </p:spPr>
        </p:pic>
        <p:sp>
          <p:nvSpPr>
            <p:cNvPr id="10" name="TextBox 9"/>
            <p:cNvSpPr txBox="1"/>
            <p:nvPr/>
          </p:nvSpPr>
          <p:spPr>
            <a:xfrm>
              <a:off x="1255149" y="1592498"/>
              <a:ext cx="2133918" cy="461665"/>
            </a:xfrm>
            <a:prstGeom prst="rect">
              <a:avLst/>
            </a:prstGeom>
            <a:noFill/>
          </p:spPr>
          <p:txBody>
            <a:bodyPr wrap="none" rtlCol="0">
              <a:spAutoFit/>
            </a:bodyPr>
            <a:lstStyle/>
            <a:p>
              <a:r>
                <a:rPr lang="en-US" sz="2400" dirty="0" smtClean="0"/>
                <a:t>Good / Friendly</a:t>
              </a:r>
              <a:endParaRPr lang="en-US" sz="2400" dirty="0"/>
            </a:p>
          </p:txBody>
        </p:sp>
      </p:grpSp>
      <p:grpSp>
        <p:nvGrpSpPr>
          <p:cNvPr id="8" name="Group 7"/>
          <p:cNvGrpSpPr/>
          <p:nvPr/>
        </p:nvGrpSpPr>
        <p:grpSpPr>
          <a:xfrm>
            <a:off x="4555334" y="1799434"/>
            <a:ext cx="4296159" cy="3778575"/>
            <a:chOff x="4555334" y="1595048"/>
            <a:chExt cx="4296159" cy="3778575"/>
          </a:xfrm>
        </p:grpSpPr>
        <p:pic>
          <p:nvPicPr>
            <p:cNvPr id="2" name="Picture 1" descr="195622,xcitefun-parliament-fight-10.jpg"/>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9217"/>
                      </a14:imgEffect>
                      <a14:imgEffect>
                        <a14:saturation sat="4000"/>
                      </a14:imgEffect>
                      <a14:imgEffect>
                        <a14:brightnessContrast bright="7000" contrast="-4000"/>
                      </a14:imgEffect>
                    </a14:imgLayer>
                  </a14:imgProps>
                </a:ext>
                <a:ext uri="{28A0092B-C50C-407E-A947-70E740481C1C}">
                  <a14:useLocalDpi xmlns:a14="http://schemas.microsoft.com/office/drawing/2010/main" val="0"/>
                </a:ext>
              </a:extLst>
            </a:blip>
            <a:srcRect b="5156"/>
            <a:stretch/>
          </p:blipFill>
          <p:spPr>
            <a:xfrm>
              <a:off x="4555334" y="2172116"/>
              <a:ext cx="4296159" cy="3201507"/>
            </a:xfrm>
            <a:prstGeom prst="rect">
              <a:avLst/>
            </a:prstGeom>
          </p:spPr>
        </p:pic>
        <p:sp>
          <p:nvSpPr>
            <p:cNvPr id="11" name="TextBox 10"/>
            <p:cNvSpPr txBox="1"/>
            <p:nvPr/>
          </p:nvSpPr>
          <p:spPr>
            <a:xfrm>
              <a:off x="5299908" y="1595048"/>
              <a:ext cx="2735695" cy="461665"/>
            </a:xfrm>
            <a:prstGeom prst="rect">
              <a:avLst/>
            </a:prstGeom>
            <a:noFill/>
          </p:spPr>
          <p:txBody>
            <a:bodyPr wrap="none" rtlCol="0">
              <a:spAutoFit/>
            </a:bodyPr>
            <a:lstStyle/>
            <a:p>
              <a:r>
                <a:rPr lang="en-US" sz="2400" dirty="0" smtClean="0"/>
                <a:t>Turbulent / Agitated</a:t>
              </a:r>
              <a:endParaRPr lang="en-US" sz="2400" dirty="0"/>
            </a:p>
          </p:txBody>
        </p:sp>
      </p:grpSp>
    </p:spTree>
    <p:extLst>
      <p:ext uri="{BB962C8B-B14F-4D97-AF65-F5344CB8AC3E}">
        <p14:creationId xmlns:p14="http://schemas.microsoft.com/office/powerpoint/2010/main" val="4112723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
                    </a14:imgEffect>
                    <a14:imgEffect>
                      <a14:brightnessContrast bright="-2000" contrast="2000"/>
                    </a14:imgEffect>
                  </a14:imgLayer>
                </a14:imgProps>
              </a:ext>
            </a:extLst>
          </a:blip>
          <a:srcRect l="28022" t="11681" r="23545" b="46724"/>
          <a:stretch/>
        </p:blipFill>
        <p:spPr>
          <a:xfrm>
            <a:off x="3464615" y="1683263"/>
            <a:ext cx="2325077" cy="2852615"/>
          </a:xfrm>
          <a:prstGeom prst="rect">
            <a:avLst/>
          </a:prstGeom>
        </p:spPr>
      </p:pic>
      <p:sp>
        <p:nvSpPr>
          <p:cNvPr id="8" name="TextBox 7"/>
          <p:cNvSpPr txBox="1"/>
          <p:nvPr/>
        </p:nvSpPr>
        <p:spPr>
          <a:xfrm>
            <a:off x="1856162" y="670178"/>
            <a:ext cx="5593298" cy="707886"/>
          </a:xfrm>
          <a:prstGeom prst="rect">
            <a:avLst/>
          </a:prstGeom>
          <a:noFill/>
        </p:spPr>
        <p:txBody>
          <a:bodyPr wrap="none" rtlCol="0">
            <a:spAutoFit/>
          </a:bodyPr>
          <a:lstStyle/>
          <a:p>
            <a:r>
              <a:rPr lang="en-US" sz="4000" dirty="0" smtClean="0"/>
              <a:t>We all are interconnected</a:t>
            </a:r>
            <a:endParaRPr lang="en-US" sz="4000" dirty="0"/>
          </a:p>
        </p:txBody>
      </p:sp>
      <p:sp>
        <p:nvSpPr>
          <p:cNvPr id="9" name="Date Placeholder 8"/>
          <p:cNvSpPr>
            <a:spLocks noGrp="1"/>
          </p:cNvSpPr>
          <p:nvPr>
            <p:ph type="dt" sz="half" idx="10"/>
          </p:nvPr>
        </p:nvSpPr>
        <p:spPr/>
        <p:txBody>
          <a:bodyPr/>
          <a:lstStyle/>
          <a:p>
            <a:r>
              <a:rPr lang="en-US" smtClean="0"/>
              <a:t>2/12/2013</a:t>
            </a:r>
            <a:endParaRPr lang="en-US"/>
          </a:p>
        </p:txBody>
      </p:sp>
      <p:sp>
        <p:nvSpPr>
          <p:cNvPr id="10" name="Footer Placeholder 9"/>
          <p:cNvSpPr>
            <a:spLocks noGrp="1"/>
          </p:cNvSpPr>
          <p:nvPr>
            <p:ph type="ftr" sz="quarter" idx="11"/>
          </p:nvPr>
        </p:nvSpPr>
        <p:spPr/>
        <p:txBody>
          <a:bodyPr/>
          <a:lstStyle/>
          <a:p>
            <a:r>
              <a:rPr lang="en-US" smtClean="0"/>
              <a:t>G. Franchetti</a:t>
            </a:r>
            <a:endParaRPr lang="en-US"/>
          </a:p>
        </p:txBody>
      </p:sp>
      <p:sp>
        <p:nvSpPr>
          <p:cNvPr id="11" name="Slide Number Placeholder 10"/>
          <p:cNvSpPr>
            <a:spLocks noGrp="1"/>
          </p:cNvSpPr>
          <p:nvPr>
            <p:ph type="sldNum" sz="quarter" idx="12"/>
          </p:nvPr>
        </p:nvSpPr>
        <p:spPr/>
        <p:txBody>
          <a:bodyPr/>
          <a:lstStyle/>
          <a:p>
            <a:fld id="{18D89E8A-2BFB-2A48-B8C4-89EA9415CD1F}" type="slidenum">
              <a:rPr lang="en-US" smtClean="0"/>
              <a:t>6</a:t>
            </a:fld>
            <a:endParaRPr lang="en-US"/>
          </a:p>
        </p:txBody>
      </p:sp>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4555" y="4802405"/>
            <a:ext cx="3429000" cy="880419"/>
          </a:xfrm>
          <a:prstGeom prst="rect">
            <a:avLst/>
          </a:prstGeom>
        </p:spPr>
      </p:pic>
    </p:spTree>
    <p:extLst>
      <p:ext uri="{BB962C8B-B14F-4D97-AF65-F5344CB8AC3E}">
        <p14:creationId xmlns:p14="http://schemas.microsoft.com/office/powerpoint/2010/main" val="8808678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2/12/2013</a:t>
            </a:r>
            <a:endParaRPr lang="en-US"/>
          </a:p>
        </p:txBody>
      </p:sp>
      <p:sp>
        <p:nvSpPr>
          <p:cNvPr id="3" name="Footer Placeholder 2"/>
          <p:cNvSpPr>
            <a:spLocks noGrp="1"/>
          </p:cNvSpPr>
          <p:nvPr>
            <p:ph type="ftr" sz="quarter" idx="11"/>
          </p:nvPr>
        </p:nvSpPr>
        <p:spPr/>
        <p:txBody>
          <a:bodyPr/>
          <a:lstStyle/>
          <a:p>
            <a:r>
              <a:rPr lang="en-US" smtClean="0"/>
              <a:t>G. Franchetti</a:t>
            </a:r>
            <a:endParaRPr lang="en-US"/>
          </a:p>
        </p:txBody>
      </p:sp>
      <p:sp>
        <p:nvSpPr>
          <p:cNvPr id="4" name="Slide Number Placeholder 3"/>
          <p:cNvSpPr>
            <a:spLocks noGrp="1"/>
          </p:cNvSpPr>
          <p:nvPr>
            <p:ph type="sldNum" sz="quarter" idx="12"/>
          </p:nvPr>
        </p:nvSpPr>
        <p:spPr/>
        <p:txBody>
          <a:bodyPr/>
          <a:lstStyle/>
          <a:p>
            <a:fld id="{18D89E8A-2BFB-2A48-B8C4-89EA9415CD1F}" type="slidenum">
              <a:rPr lang="en-US" smtClean="0"/>
              <a:t>7</a:t>
            </a:fld>
            <a:endParaRPr lang="en-US"/>
          </a:p>
        </p:txBody>
      </p:sp>
      <p:pic>
        <p:nvPicPr>
          <p:cNvPr id="5" name="Picture 4" descr="XRING-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9022" y="500279"/>
            <a:ext cx="3010439" cy="1000559"/>
          </a:xfrm>
          <a:prstGeom prst="rect">
            <a:avLst/>
          </a:prstGeom>
        </p:spPr>
      </p:pic>
      <p:pic>
        <p:nvPicPr>
          <p:cNvPr id="6" name="Picture 5" descr="EuCARD2-logo-Fabienne_withoutEd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214" y="500279"/>
            <a:ext cx="2605171" cy="1000559"/>
          </a:xfrm>
          <a:prstGeom prst="rect">
            <a:avLst/>
          </a:prstGeom>
        </p:spPr>
      </p:pic>
      <p:sp>
        <p:nvSpPr>
          <p:cNvPr id="7" name="TextBox 6"/>
          <p:cNvSpPr txBox="1"/>
          <p:nvPr/>
        </p:nvSpPr>
        <p:spPr>
          <a:xfrm>
            <a:off x="457200" y="2039719"/>
            <a:ext cx="8330942" cy="3970318"/>
          </a:xfrm>
          <a:prstGeom prst="rect">
            <a:avLst/>
          </a:prstGeom>
          <a:noFill/>
        </p:spPr>
        <p:txBody>
          <a:bodyPr wrap="square" rtlCol="0">
            <a:spAutoFit/>
          </a:bodyPr>
          <a:lstStyle/>
          <a:p>
            <a:r>
              <a:rPr lang="en-US" sz="1400" b="1" dirty="0"/>
              <a:t>Task 5.3: Extreme performance rings (XRING) </a:t>
            </a:r>
            <a:endParaRPr lang="en-US" sz="1400" dirty="0"/>
          </a:p>
          <a:p>
            <a:r>
              <a:rPr lang="en-US" sz="1400" dirty="0"/>
              <a:t>GSI will coordinate XRING and integrate the activities of the accelerator, nuclear and particle physics communities towards reaching the optimum performance of FAIR, ISIS and PSI-HIPA, and helping guide the upgrade strategy for the LHC injector complex. Ultimate limitations for the aforementioned projects will be identified. XRING will also support studies on critical beam diagnostics (e.g. continuous emittance &amp; beam-loss measurements) and on advanced FFAGs designs, including machine experiments at EMMA in the UK. XRING will create strong synergies across communities, countries and continents. XRING will be THE European forum for discussing performance limitations of high-intensity high-brightness hadron rings, and for analyzing and optimizing the proposed upgrade paths of several European facilities. </a:t>
            </a:r>
            <a:r>
              <a:rPr lang="en-US" sz="1400" dirty="0">
                <a:solidFill>
                  <a:srgbClr val="FF0000"/>
                </a:solidFill>
              </a:rPr>
              <a:t>XRING will bring together experts in beam dynamics with specialists of magnets </a:t>
            </a:r>
            <a:r>
              <a:rPr lang="en-US" sz="1400" dirty="0"/>
              <a:t>and collimation to arrive at optimum upgrade solutions with risk mitigation. XRING will integrate the efforts of large laboratories, smaller institutes and universities, and it will form and maintain a community capable of advancing the technical realization &amp; scientific exploitation of the European high-power hadron-ring facilities. Task participants will attend and contribute to events addressing high-intensity hadron beams and participate in beam experiments, e.g. at PSI, ISIS, and EMMA. The following institutes have expressed interest in the EUROLUMI activities: CNRS-LPSC, UJF (FR), GSI (DE), Unibo (IT), CERN (INO), JAEA, KEK (JP), UM (MT), CINVESTAV (MX), IHEP, JINR (RU), PSI (CH), RHUL, STFC, UNIMAN and ULANC as Cockroft Institute, UOXF (UK), BNL, and FNAL (US). 	</a:t>
            </a:r>
          </a:p>
          <a:p>
            <a:r>
              <a:rPr lang="en-US" sz="1400" dirty="0"/>
              <a:t>	</a:t>
            </a:r>
          </a:p>
        </p:txBody>
      </p:sp>
    </p:spTree>
    <p:extLst>
      <p:ext uri="{BB962C8B-B14F-4D97-AF65-F5344CB8AC3E}">
        <p14:creationId xmlns:p14="http://schemas.microsoft.com/office/powerpoint/2010/main" val="20611350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65695" y="2028493"/>
            <a:ext cx="3528973" cy="3361307"/>
            <a:chOff x="952451" y="1308678"/>
            <a:chExt cx="3528973" cy="3361307"/>
          </a:xfrm>
        </p:grpSpPr>
        <p:sp>
          <p:nvSpPr>
            <p:cNvPr id="4" name="Oval 3"/>
            <p:cNvSpPr/>
            <p:nvPr/>
          </p:nvSpPr>
          <p:spPr>
            <a:xfrm>
              <a:off x="952451" y="1308678"/>
              <a:ext cx="3528973" cy="3361307"/>
            </a:xfrm>
            <a:prstGeom prst="ellipse">
              <a:avLst/>
            </a:prstGeom>
            <a:gradFill flip="none" rotWithShape="1">
              <a:gsLst>
                <a:gs pos="0">
                  <a:schemeClr val="accent1">
                    <a:tint val="100000"/>
                    <a:shade val="100000"/>
                    <a:satMod val="130000"/>
                    <a:alpha val="52000"/>
                  </a:schemeClr>
                </a:gs>
                <a:gs pos="100000">
                  <a:schemeClr val="accent1">
                    <a:tint val="50000"/>
                    <a:shade val="100000"/>
                    <a:satMod val="350000"/>
                    <a:alpha val="52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720999" y="2294202"/>
              <a:ext cx="1991876" cy="1200329"/>
            </a:xfrm>
            <a:prstGeom prst="rect">
              <a:avLst/>
            </a:prstGeom>
            <a:noFill/>
          </p:spPr>
          <p:txBody>
            <a:bodyPr wrap="none" rtlCol="0">
              <a:spAutoFit/>
            </a:bodyPr>
            <a:lstStyle/>
            <a:p>
              <a:pPr algn="ctr"/>
              <a:r>
                <a:rPr lang="en-US" sz="3600" dirty="0" smtClean="0"/>
                <a:t>Beam</a:t>
              </a:r>
            </a:p>
            <a:p>
              <a:pPr algn="ctr"/>
              <a:r>
                <a:rPr lang="en-US" sz="3600" dirty="0" smtClean="0"/>
                <a:t>Dynamics</a:t>
              </a:r>
              <a:endParaRPr lang="en-US" sz="3600" dirty="0"/>
            </a:p>
          </p:txBody>
        </p:sp>
      </p:grpSp>
      <p:grpSp>
        <p:nvGrpSpPr>
          <p:cNvPr id="9" name="Group 8"/>
          <p:cNvGrpSpPr/>
          <p:nvPr/>
        </p:nvGrpSpPr>
        <p:grpSpPr>
          <a:xfrm>
            <a:off x="4802602" y="2028493"/>
            <a:ext cx="3528973" cy="3361307"/>
            <a:chOff x="4989358" y="1308678"/>
            <a:chExt cx="3528973" cy="3361307"/>
          </a:xfrm>
        </p:grpSpPr>
        <p:sp>
          <p:nvSpPr>
            <p:cNvPr id="5" name="Oval 4"/>
            <p:cNvSpPr/>
            <p:nvPr/>
          </p:nvSpPr>
          <p:spPr>
            <a:xfrm>
              <a:off x="4989358" y="1308678"/>
              <a:ext cx="3528973" cy="3361307"/>
            </a:xfrm>
            <a:prstGeom prst="ellipse">
              <a:avLst/>
            </a:prstGeom>
            <a:solidFill>
              <a:schemeClr val="accent6">
                <a:lumMod val="7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968806" y="2555523"/>
              <a:ext cx="1825289" cy="646331"/>
            </a:xfrm>
            <a:prstGeom prst="rect">
              <a:avLst/>
            </a:prstGeom>
            <a:noFill/>
          </p:spPr>
          <p:txBody>
            <a:bodyPr wrap="none" rtlCol="0">
              <a:spAutoFit/>
            </a:bodyPr>
            <a:lstStyle/>
            <a:p>
              <a:r>
                <a:rPr lang="en-US" sz="3600" dirty="0" smtClean="0"/>
                <a:t>Magnets</a:t>
              </a:r>
              <a:endParaRPr lang="en-US" sz="3600" dirty="0"/>
            </a:p>
          </p:txBody>
        </p:sp>
      </p:grpSp>
      <p:sp>
        <p:nvSpPr>
          <p:cNvPr id="10" name="TextBox 9"/>
          <p:cNvSpPr txBox="1"/>
          <p:nvPr/>
        </p:nvSpPr>
        <p:spPr>
          <a:xfrm>
            <a:off x="1368348" y="138030"/>
            <a:ext cx="6390391" cy="1446550"/>
          </a:xfrm>
          <a:prstGeom prst="rect">
            <a:avLst/>
          </a:prstGeom>
          <a:noFill/>
        </p:spPr>
        <p:txBody>
          <a:bodyPr wrap="none" rtlCol="0">
            <a:spAutoFit/>
          </a:bodyPr>
          <a:lstStyle/>
          <a:p>
            <a:pPr algn="ctr"/>
            <a:r>
              <a:rPr lang="en-US" sz="4400" dirty="0" smtClean="0"/>
              <a:t>Two different areas</a:t>
            </a:r>
          </a:p>
          <a:p>
            <a:pPr algn="ctr"/>
            <a:r>
              <a:rPr lang="en-US" sz="4400" dirty="0" smtClean="0"/>
              <a:t>Two different communities</a:t>
            </a:r>
            <a:endParaRPr lang="en-US" sz="4400" dirty="0"/>
          </a:p>
        </p:txBody>
      </p:sp>
      <p:sp>
        <p:nvSpPr>
          <p:cNvPr id="11" name="Date Placeholder 10"/>
          <p:cNvSpPr>
            <a:spLocks noGrp="1"/>
          </p:cNvSpPr>
          <p:nvPr>
            <p:ph type="dt" sz="half" idx="10"/>
          </p:nvPr>
        </p:nvSpPr>
        <p:spPr/>
        <p:txBody>
          <a:bodyPr/>
          <a:lstStyle/>
          <a:p>
            <a:r>
              <a:rPr lang="en-US" smtClean="0"/>
              <a:t>2/12/2013</a:t>
            </a:r>
            <a:endParaRPr lang="en-US"/>
          </a:p>
        </p:txBody>
      </p:sp>
      <p:sp>
        <p:nvSpPr>
          <p:cNvPr id="12" name="Footer Placeholder 11"/>
          <p:cNvSpPr>
            <a:spLocks noGrp="1"/>
          </p:cNvSpPr>
          <p:nvPr>
            <p:ph type="ftr" sz="quarter" idx="11"/>
          </p:nvPr>
        </p:nvSpPr>
        <p:spPr/>
        <p:txBody>
          <a:bodyPr/>
          <a:lstStyle/>
          <a:p>
            <a:r>
              <a:rPr lang="en-US" smtClean="0"/>
              <a:t>G. Franchetti</a:t>
            </a:r>
            <a:endParaRPr lang="en-US"/>
          </a:p>
        </p:txBody>
      </p:sp>
      <p:sp>
        <p:nvSpPr>
          <p:cNvPr id="13" name="Slide Number Placeholder 12"/>
          <p:cNvSpPr>
            <a:spLocks noGrp="1"/>
          </p:cNvSpPr>
          <p:nvPr>
            <p:ph type="sldNum" sz="quarter" idx="12"/>
          </p:nvPr>
        </p:nvSpPr>
        <p:spPr/>
        <p:txBody>
          <a:bodyPr/>
          <a:lstStyle/>
          <a:p>
            <a:fld id="{18D89E8A-2BFB-2A48-B8C4-89EA9415CD1F}" type="slidenum">
              <a:rPr lang="en-US" smtClean="0"/>
              <a:t>8</a:t>
            </a:fld>
            <a:endParaRPr lang="en-US"/>
          </a:p>
        </p:txBody>
      </p:sp>
    </p:spTree>
    <p:extLst>
      <p:ext uri="{BB962C8B-B14F-4D97-AF65-F5344CB8AC3E}">
        <p14:creationId xmlns:p14="http://schemas.microsoft.com/office/powerpoint/2010/main" val="21879003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71810" y="2016034"/>
            <a:ext cx="3528973" cy="3361307"/>
            <a:chOff x="952451" y="1308678"/>
            <a:chExt cx="3528973" cy="3361307"/>
          </a:xfrm>
        </p:grpSpPr>
        <p:sp>
          <p:nvSpPr>
            <p:cNvPr id="4" name="Oval 3"/>
            <p:cNvSpPr/>
            <p:nvPr/>
          </p:nvSpPr>
          <p:spPr>
            <a:xfrm>
              <a:off x="952451" y="1308678"/>
              <a:ext cx="3528973" cy="3361307"/>
            </a:xfrm>
            <a:prstGeom prst="ellipse">
              <a:avLst/>
            </a:prstGeom>
            <a:gradFill flip="none" rotWithShape="1">
              <a:gsLst>
                <a:gs pos="0">
                  <a:schemeClr val="accent1">
                    <a:tint val="100000"/>
                    <a:shade val="100000"/>
                    <a:satMod val="130000"/>
                    <a:alpha val="56000"/>
                  </a:schemeClr>
                </a:gs>
                <a:gs pos="100000">
                  <a:schemeClr val="accent1">
                    <a:tint val="50000"/>
                    <a:shade val="100000"/>
                    <a:satMod val="350000"/>
                    <a:alpha val="56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01204" y="2473202"/>
              <a:ext cx="1590274" cy="954107"/>
            </a:xfrm>
            <a:prstGeom prst="rect">
              <a:avLst/>
            </a:prstGeom>
            <a:noFill/>
          </p:spPr>
          <p:txBody>
            <a:bodyPr wrap="none" rtlCol="0">
              <a:spAutoFit/>
            </a:bodyPr>
            <a:lstStyle/>
            <a:p>
              <a:pPr algn="ctr"/>
              <a:r>
                <a:rPr lang="en-US" sz="2800" dirty="0" smtClean="0"/>
                <a:t>Beam</a:t>
              </a:r>
            </a:p>
            <a:p>
              <a:pPr algn="ctr"/>
              <a:r>
                <a:rPr lang="en-US" sz="2800" dirty="0" smtClean="0"/>
                <a:t>Dynamics</a:t>
              </a:r>
              <a:endParaRPr lang="en-US" sz="2800" dirty="0"/>
            </a:p>
          </p:txBody>
        </p:sp>
      </p:grpSp>
      <p:grpSp>
        <p:nvGrpSpPr>
          <p:cNvPr id="9" name="Group 8"/>
          <p:cNvGrpSpPr/>
          <p:nvPr/>
        </p:nvGrpSpPr>
        <p:grpSpPr>
          <a:xfrm>
            <a:off x="3599378" y="2038345"/>
            <a:ext cx="3528973" cy="3361307"/>
            <a:chOff x="4989358" y="1308678"/>
            <a:chExt cx="3528973" cy="3361307"/>
          </a:xfrm>
        </p:grpSpPr>
        <p:sp>
          <p:nvSpPr>
            <p:cNvPr id="5" name="Oval 4"/>
            <p:cNvSpPr/>
            <p:nvPr/>
          </p:nvSpPr>
          <p:spPr>
            <a:xfrm>
              <a:off x="4989358" y="1308678"/>
              <a:ext cx="3528973" cy="3361307"/>
            </a:xfrm>
            <a:prstGeom prst="ellipse">
              <a:avLst/>
            </a:prstGeom>
            <a:solidFill>
              <a:schemeClr val="accent6">
                <a:lumMod val="75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898743" y="2683803"/>
              <a:ext cx="1460706" cy="523220"/>
            </a:xfrm>
            <a:prstGeom prst="rect">
              <a:avLst/>
            </a:prstGeom>
            <a:noFill/>
          </p:spPr>
          <p:txBody>
            <a:bodyPr wrap="none" rtlCol="0">
              <a:spAutoFit/>
            </a:bodyPr>
            <a:lstStyle/>
            <a:p>
              <a:r>
                <a:rPr lang="en-US" sz="2800" dirty="0" smtClean="0"/>
                <a:t>Magnets</a:t>
              </a:r>
              <a:endParaRPr lang="en-US" sz="2800" dirty="0"/>
            </a:p>
          </p:txBody>
        </p:sp>
      </p:grpSp>
      <p:sp>
        <p:nvSpPr>
          <p:cNvPr id="2" name="TextBox 1"/>
          <p:cNvSpPr txBox="1"/>
          <p:nvPr/>
        </p:nvSpPr>
        <p:spPr>
          <a:xfrm>
            <a:off x="3815704" y="2872147"/>
            <a:ext cx="1389473" cy="1569660"/>
          </a:xfrm>
          <a:prstGeom prst="rect">
            <a:avLst/>
          </a:prstGeom>
          <a:noFill/>
        </p:spPr>
        <p:txBody>
          <a:bodyPr wrap="none" rtlCol="0">
            <a:spAutoFit/>
          </a:bodyPr>
          <a:lstStyle/>
          <a:p>
            <a:pPr algn="ctr"/>
            <a:r>
              <a:rPr lang="en-US" sz="2400" dirty="0" smtClean="0">
                <a:solidFill>
                  <a:srgbClr val="0000FF"/>
                </a:solidFill>
              </a:rPr>
              <a:t>Beam</a:t>
            </a:r>
          </a:p>
          <a:p>
            <a:pPr algn="ctr"/>
            <a:r>
              <a:rPr lang="en-US" sz="2400" dirty="0" smtClean="0">
                <a:solidFill>
                  <a:srgbClr val="0000FF"/>
                </a:solidFill>
              </a:rPr>
              <a:t>Dynamics</a:t>
            </a:r>
          </a:p>
          <a:p>
            <a:pPr algn="ctr"/>
            <a:r>
              <a:rPr lang="en-US" sz="2400" dirty="0" smtClean="0">
                <a:solidFill>
                  <a:srgbClr val="0000FF"/>
                </a:solidFill>
              </a:rPr>
              <a:t>meets</a:t>
            </a:r>
          </a:p>
          <a:p>
            <a:pPr algn="ctr"/>
            <a:r>
              <a:rPr lang="en-US" sz="2400" dirty="0" smtClean="0">
                <a:solidFill>
                  <a:srgbClr val="0000FF"/>
                </a:solidFill>
              </a:rPr>
              <a:t>Magnets</a:t>
            </a:r>
            <a:endParaRPr lang="en-US" sz="2400" dirty="0">
              <a:solidFill>
                <a:srgbClr val="0000FF"/>
              </a:solidFill>
            </a:endParaRPr>
          </a:p>
        </p:txBody>
      </p:sp>
      <p:sp>
        <p:nvSpPr>
          <p:cNvPr id="3" name="Date Placeholder 2"/>
          <p:cNvSpPr>
            <a:spLocks noGrp="1"/>
          </p:cNvSpPr>
          <p:nvPr>
            <p:ph type="dt" sz="half" idx="10"/>
          </p:nvPr>
        </p:nvSpPr>
        <p:spPr/>
        <p:txBody>
          <a:bodyPr/>
          <a:lstStyle/>
          <a:p>
            <a:r>
              <a:rPr lang="en-US" smtClean="0"/>
              <a:t>2/12/2013</a:t>
            </a:r>
            <a:endParaRPr lang="en-US"/>
          </a:p>
        </p:txBody>
      </p:sp>
      <p:sp>
        <p:nvSpPr>
          <p:cNvPr id="11" name="Footer Placeholder 10"/>
          <p:cNvSpPr>
            <a:spLocks noGrp="1"/>
          </p:cNvSpPr>
          <p:nvPr>
            <p:ph type="ftr" sz="quarter" idx="11"/>
          </p:nvPr>
        </p:nvSpPr>
        <p:spPr/>
        <p:txBody>
          <a:bodyPr/>
          <a:lstStyle/>
          <a:p>
            <a:r>
              <a:rPr lang="en-US" smtClean="0"/>
              <a:t>G. Franchetti</a:t>
            </a:r>
            <a:endParaRPr lang="en-US"/>
          </a:p>
        </p:txBody>
      </p:sp>
      <p:sp>
        <p:nvSpPr>
          <p:cNvPr id="12" name="Slide Number Placeholder 11"/>
          <p:cNvSpPr>
            <a:spLocks noGrp="1"/>
          </p:cNvSpPr>
          <p:nvPr>
            <p:ph type="sldNum" sz="quarter" idx="12"/>
          </p:nvPr>
        </p:nvSpPr>
        <p:spPr/>
        <p:txBody>
          <a:bodyPr/>
          <a:lstStyle/>
          <a:p>
            <a:fld id="{18D89E8A-2BFB-2A48-B8C4-89EA9415CD1F}" type="slidenum">
              <a:rPr lang="en-US" smtClean="0"/>
              <a:t>9</a:t>
            </a:fld>
            <a:endParaRPr lang="en-US"/>
          </a:p>
        </p:txBody>
      </p:sp>
    </p:spTree>
    <p:extLst>
      <p:ext uri="{BB962C8B-B14F-4D97-AF65-F5344CB8AC3E}">
        <p14:creationId xmlns:p14="http://schemas.microsoft.com/office/powerpoint/2010/main" val="11704168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619</TotalTime>
  <Words>780</Words>
  <Application>Microsoft Macintosh PowerPoint</Application>
  <PresentationFormat>On-screen Show (4:3)</PresentationFormat>
  <Paragraphs>188</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Welcome to  “Beam Dynamics meets Magnets”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GSI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Giuliano Franchetti</dc:creator>
  <cp:lastModifiedBy>Giuliano Franchetti</cp:lastModifiedBy>
  <cp:revision>95</cp:revision>
  <cp:lastPrinted>2013-11-29T14:54:34Z</cp:lastPrinted>
  <dcterms:created xsi:type="dcterms:W3CDTF">2013-11-25T13:12:58Z</dcterms:created>
  <dcterms:modified xsi:type="dcterms:W3CDTF">2013-12-02T06:50:56Z</dcterms:modified>
</cp:coreProperties>
</file>