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9" r:id="rId2"/>
    <p:sldId id="367" r:id="rId3"/>
    <p:sldId id="407" r:id="rId4"/>
    <p:sldId id="397" r:id="rId5"/>
    <p:sldId id="379" r:id="rId6"/>
    <p:sldId id="408" r:id="rId7"/>
    <p:sldId id="357" r:id="rId8"/>
    <p:sldId id="358" r:id="rId9"/>
    <p:sldId id="361" r:id="rId10"/>
    <p:sldId id="383" r:id="rId11"/>
    <p:sldId id="378" r:id="rId12"/>
    <p:sldId id="406" r:id="rId13"/>
    <p:sldId id="359" r:id="rId14"/>
    <p:sldId id="412" r:id="rId15"/>
    <p:sldId id="409" r:id="rId16"/>
    <p:sldId id="400" r:id="rId17"/>
    <p:sldId id="405" r:id="rId18"/>
    <p:sldId id="410" r:id="rId19"/>
    <p:sldId id="411" r:id="rId20"/>
    <p:sldId id="398" r:id="rId21"/>
    <p:sldId id="401" r:id="rId22"/>
    <p:sldId id="402" r:id="rId23"/>
    <p:sldId id="399" r:id="rId24"/>
    <p:sldId id="403" r:id="rId25"/>
    <p:sldId id="404" r:id="rId26"/>
    <p:sldId id="414" r:id="rId27"/>
    <p:sldId id="413" r:id="rId28"/>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ＭＳ Ｐゴシック" pitchFamily="-108" charset="-128"/>
        <a:cs typeface="+mn-cs"/>
      </a:defRPr>
    </a:lvl1pPr>
    <a:lvl2pPr marL="457200" algn="l" rtl="0" fontAlgn="base">
      <a:spcBef>
        <a:spcPct val="0"/>
      </a:spcBef>
      <a:spcAft>
        <a:spcPct val="0"/>
      </a:spcAft>
      <a:defRPr sz="2000" kern="1200">
        <a:solidFill>
          <a:schemeClr val="tx1"/>
        </a:solidFill>
        <a:latin typeface="Arial" charset="0"/>
        <a:ea typeface="ＭＳ Ｐゴシック" pitchFamily="-108" charset="-128"/>
        <a:cs typeface="+mn-cs"/>
      </a:defRPr>
    </a:lvl2pPr>
    <a:lvl3pPr marL="914400" algn="l" rtl="0" fontAlgn="base">
      <a:spcBef>
        <a:spcPct val="0"/>
      </a:spcBef>
      <a:spcAft>
        <a:spcPct val="0"/>
      </a:spcAft>
      <a:defRPr sz="2000" kern="1200">
        <a:solidFill>
          <a:schemeClr val="tx1"/>
        </a:solidFill>
        <a:latin typeface="Arial" charset="0"/>
        <a:ea typeface="ＭＳ Ｐゴシック" pitchFamily="-108" charset="-128"/>
        <a:cs typeface="+mn-cs"/>
      </a:defRPr>
    </a:lvl3pPr>
    <a:lvl4pPr marL="1371600" algn="l" rtl="0" fontAlgn="base">
      <a:spcBef>
        <a:spcPct val="0"/>
      </a:spcBef>
      <a:spcAft>
        <a:spcPct val="0"/>
      </a:spcAft>
      <a:defRPr sz="2000" kern="1200">
        <a:solidFill>
          <a:schemeClr val="tx1"/>
        </a:solidFill>
        <a:latin typeface="Arial" charset="0"/>
        <a:ea typeface="ＭＳ Ｐゴシック" pitchFamily="-108" charset="-128"/>
        <a:cs typeface="+mn-cs"/>
      </a:defRPr>
    </a:lvl4pPr>
    <a:lvl5pPr marL="1828800" algn="l" rtl="0" fontAlgn="base">
      <a:spcBef>
        <a:spcPct val="0"/>
      </a:spcBef>
      <a:spcAft>
        <a:spcPct val="0"/>
      </a:spcAft>
      <a:defRPr sz="2000" kern="1200">
        <a:solidFill>
          <a:schemeClr val="tx1"/>
        </a:solidFill>
        <a:latin typeface="Arial" charset="0"/>
        <a:ea typeface="ＭＳ Ｐゴシック" pitchFamily="-108" charset="-128"/>
        <a:cs typeface="+mn-cs"/>
      </a:defRPr>
    </a:lvl5pPr>
    <a:lvl6pPr marL="2286000" algn="l" defTabSz="914400" rtl="0" eaLnBrk="1" latinLnBrk="0" hangingPunct="1">
      <a:defRPr sz="2000" kern="1200">
        <a:solidFill>
          <a:schemeClr val="tx1"/>
        </a:solidFill>
        <a:latin typeface="Arial" charset="0"/>
        <a:ea typeface="ＭＳ Ｐゴシック" pitchFamily="-108" charset="-128"/>
        <a:cs typeface="+mn-cs"/>
      </a:defRPr>
    </a:lvl6pPr>
    <a:lvl7pPr marL="2743200" algn="l" defTabSz="914400" rtl="0" eaLnBrk="1" latinLnBrk="0" hangingPunct="1">
      <a:defRPr sz="2000" kern="1200">
        <a:solidFill>
          <a:schemeClr val="tx1"/>
        </a:solidFill>
        <a:latin typeface="Arial" charset="0"/>
        <a:ea typeface="ＭＳ Ｐゴシック" pitchFamily="-108" charset="-128"/>
        <a:cs typeface="+mn-cs"/>
      </a:defRPr>
    </a:lvl7pPr>
    <a:lvl8pPr marL="3200400" algn="l" defTabSz="914400" rtl="0" eaLnBrk="1" latinLnBrk="0" hangingPunct="1">
      <a:defRPr sz="2000" kern="1200">
        <a:solidFill>
          <a:schemeClr val="tx1"/>
        </a:solidFill>
        <a:latin typeface="Arial" charset="0"/>
        <a:ea typeface="ＭＳ Ｐゴシック" pitchFamily="-108" charset="-128"/>
        <a:cs typeface="+mn-cs"/>
      </a:defRPr>
    </a:lvl8pPr>
    <a:lvl9pPr marL="3657600" algn="l" defTabSz="914400" rtl="0" eaLnBrk="1" latinLnBrk="0" hangingPunct="1">
      <a:defRPr sz="2000" kern="1200">
        <a:solidFill>
          <a:schemeClr val="tx1"/>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1083"/>
    <a:srgbClr val="014F89"/>
    <a:srgbClr val="25046E"/>
    <a:srgbClr val="008000"/>
    <a:srgbClr val="AF5141"/>
    <a:srgbClr val="FF0000"/>
    <a:srgbClr val="003300"/>
    <a:srgbClr val="FF33CC"/>
    <a:srgbClr val="FFFF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5" autoAdjust="0"/>
    <p:restoredTop sz="94712" autoAdjust="0"/>
  </p:normalViewPr>
  <p:slideViewPr>
    <p:cSldViewPr>
      <p:cViewPr varScale="1">
        <p:scale>
          <a:sx n="102" d="100"/>
          <a:sy n="102" d="100"/>
        </p:scale>
        <p:origin x="-18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2015BA4-1291-4324-9135-0C8C511A324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62015BA4-1291-4324-9135-0C8C511A3246}" type="slidenum">
              <a:rPr lang="en-US" smtClean="0"/>
              <a:pPr>
                <a:defRPr/>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62015BA4-1291-4324-9135-0C8C511A3246}"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62015BA4-1291-4324-9135-0C8C511A3246}" type="slidenum">
              <a:rPr lang="en-US" smtClean="0"/>
              <a:pPr>
                <a:defRPr/>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62015BA4-1291-4324-9135-0C8C511A3246}" type="slidenum">
              <a:rPr lang="en-US" smtClean="0"/>
              <a:pPr>
                <a:defRPr/>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62015BA4-1291-4324-9135-0C8C511A3246}"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t>02.12.2013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BD-E-M - F. Schmidt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6793E7-8DCE-4E8F-9EC2-7C94C03B82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t>02.12.2013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BD-E-M - F. Schmidt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232A3-1B79-4DE9-B7E3-7E27D397BA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t>02.12.2013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BD-E-M - F. Schmidt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D8DDC6-BA64-4460-ACBA-454955361A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t>02.12.2013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BD-E-M - F. Schmidt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89C0F6-986B-420D-9AF0-E79843205DA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t>02.12.2013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BD-E-M - F. Schmidt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5D3A6-E78B-4A26-B848-5882AB982D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4"/>
          <p:cNvSpPr>
            <a:spLocks noGrp="1" noChangeArrowheads="1"/>
          </p:cNvSpPr>
          <p:nvPr>
            <p:ph type="dt" sz="half" idx="10"/>
          </p:nvPr>
        </p:nvSpPr>
        <p:spPr>
          <a:ln/>
        </p:spPr>
        <p:txBody>
          <a:bodyPr/>
          <a:lstStyle>
            <a:lvl1pPr>
              <a:defRPr/>
            </a:lvl1pPr>
          </a:lstStyle>
          <a:p>
            <a:pPr>
              <a:defRPr/>
            </a:pPr>
            <a:r>
              <a:rPr lang="fr-FR" smtClean="0"/>
              <a:t>02.12.2013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BD-E-M - F. Schmidt</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7490D6-5E41-47FD-B4DC-C4AF4C288D6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Rectangle 4"/>
          <p:cNvSpPr>
            <a:spLocks noGrp="1" noChangeArrowheads="1"/>
          </p:cNvSpPr>
          <p:nvPr>
            <p:ph type="dt" sz="half" idx="10"/>
          </p:nvPr>
        </p:nvSpPr>
        <p:spPr>
          <a:ln/>
        </p:spPr>
        <p:txBody>
          <a:bodyPr/>
          <a:lstStyle>
            <a:lvl1pPr>
              <a:defRPr/>
            </a:lvl1pPr>
          </a:lstStyle>
          <a:p>
            <a:pPr>
              <a:defRPr/>
            </a:pPr>
            <a:r>
              <a:rPr lang="fr-FR" smtClean="0"/>
              <a:t>02.12.2013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BD-E-M - F. Schmidt</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435C69-58D2-44F9-A146-C7F1CB5039D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r>
              <a:rPr lang="fr-FR" smtClean="0"/>
              <a:t>02.12.2013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BD-E-M - F. Schmidt</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8587BD-C8BD-46C4-9E04-7B8BBADC7E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fr-FR" smtClean="0"/>
              <a:t>02.12.2013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BD-E-M - F. Schmidt</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1FB240-34A5-422F-8A4D-9183D3F6CDA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fr-FR" smtClean="0"/>
              <a:t>02.12.2013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BD-E-M - F. Schmidt</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75F5A-5FBE-4D11-BE09-4C0140BF2C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fr-FR" smtClean="0"/>
              <a:t>02.12.2013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BD-E-M - F. Schmidt</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AE2-6AE5-45AF-A41F-7340FBF6368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fr-FR" smtClean="0"/>
              <a:t>02.12.2013</a:t>
            </a: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BD-E-M - F. Schmidt</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595843D-4FF2-48F3-82DF-EFFC517FB4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08" charset="-128"/>
        </a:defRPr>
      </a:lvl2pPr>
      <a:lvl3pPr algn="ctr" rtl="0" eaLnBrk="0" fontAlgn="base" hangingPunct="0">
        <a:spcBef>
          <a:spcPct val="0"/>
        </a:spcBef>
        <a:spcAft>
          <a:spcPct val="0"/>
        </a:spcAft>
        <a:defRPr sz="4400">
          <a:solidFill>
            <a:schemeClr val="tx2"/>
          </a:solidFill>
          <a:latin typeface="Arial" charset="0"/>
          <a:ea typeface="ＭＳ Ｐゴシック" pitchFamily="-108" charset="-128"/>
        </a:defRPr>
      </a:lvl3pPr>
      <a:lvl4pPr algn="ctr" rtl="0" eaLnBrk="0" fontAlgn="base" hangingPunct="0">
        <a:spcBef>
          <a:spcPct val="0"/>
        </a:spcBef>
        <a:spcAft>
          <a:spcPct val="0"/>
        </a:spcAft>
        <a:defRPr sz="4400">
          <a:solidFill>
            <a:schemeClr val="tx2"/>
          </a:solidFill>
          <a:latin typeface="Arial" charset="0"/>
          <a:ea typeface="ＭＳ Ｐゴシック" pitchFamily="-108" charset="-128"/>
        </a:defRPr>
      </a:lvl4pPr>
      <a:lvl5pPr algn="ctr" rtl="0" eaLnBrk="0" fontAlgn="base" hangingPunct="0">
        <a:spcBef>
          <a:spcPct val="0"/>
        </a:spcBef>
        <a:spcAft>
          <a:spcPct val="0"/>
        </a:spcAft>
        <a:defRPr sz="4400">
          <a:solidFill>
            <a:schemeClr val="tx2"/>
          </a:solidFill>
          <a:latin typeface="Arial" charset="0"/>
          <a:ea typeface="ＭＳ Ｐゴシック" pitchFamily="-108"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tiff"/><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tif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483C953-FA55-49C3-BFAF-854256FC1341}" type="slidenum">
              <a:rPr lang="en-US" sz="1400"/>
              <a:pPr algn="r"/>
              <a:t>1</a:t>
            </a:fld>
            <a:endParaRPr lang="en-US" sz="1400" dirty="0"/>
          </a:p>
        </p:txBody>
      </p:sp>
      <p:sp>
        <p:nvSpPr>
          <p:cNvPr id="28674" name="Text Box 2"/>
          <p:cNvSpPr txBox="1">
            <a:spLocks noChangeArrowheads="1"/>
          </p:cNvSpPr>
          <p:nvPr/>
        </p:nvSpPr>
        <p:spPr bwMode="auto">
          <a:xfrm>
            <a:off x="1219200" y="76200"/>
            <a:ext cx="6858000" cy="1077218"/>
          </a:xfrm>
          <a:prstGeom prst="rect">
            <a:avLst/>
          </a:prstGeom>
          <a:noFill/>
          <a:ln w="9525">
            <a:noFill/>
            <a:miter lim="800000"/>
            <a:headEnd/>
            <a:tailEnd/>
          </a:ln>
          <a:effectLst/>
        </p:spPr>
        <p:txBody>
          <a:bodyPr wrap="square">
            <a:spAutoFit/>
          </a:bodyPr>
          <a:lstStyle/>
          <a:p>
            <a:pPr algn="ctr">
              <a:spcBef>
                <a:spcPct val="50000"/>
              </a:spcBef>
              <a:defRPr/>
            </a:pPr>
            <a:r>
              <a:rPr lang="en-US" sz="3200" b="1" i="1" dirty="0" smtClean="0">
                <a:solidFill>
                  <a:srgbClr val="FF0000"/>
                </a:solidFill>
                <a:effectLst>
                  <a:outerShdw blurRad="38100" dist="38100" dir="2700000" algn="tl">
                    <a:srgbClr val="000000"/>
                  </a:outerShdw>
                </a:effectLst>
              </a:rPr>
              <a:t>LHC Dynamic Aperture Experiment</a:t>
            </a:r>
            <a:endParaRPr lang="en-US" sz="3200" b="1" i="1" dirty="0">
              <a:solidFill>
                <a:srgbClr val="FF0000"/>
              </a:solidFill>
              <a:effectLst>
                <a:outerShdw blurRad="38100" dist="38100" dir="2700000" algn="tl">
                  <a:srgbClr val="000000"/>
                </a:outerShdw>
              </a:effectLst>
            </a:endParaRPr>
          </a:p>
        </p:txBody>
      </p:sp>
      <p:sp>
        <p:nvSpPr>
          <p:cNvPr id="11" name="Date Placeholder 10"/>
          <p:cNvSpPr>
            <a:spLocks noGrp="1"/>
          </p:cNvSpPr>
          <p:nvPr>
            <p:ph type="dt" sz="half" idx="10"/>
          </p:nvPr>
        </p:nvSpPr>
        <p:spPr/>
        <p:txBody>
          <a:bodyPr/>
          <a:lstStyle/>
          <a:p>
            <a:pPr>
              <a:defRPr/>
            </a:pPr>
            <a:r>
              <a:rPr lang="fr-FR" smtClean="0"/>
              <a:t>02.12.2013</a:t>
            </a:r>
            <a:endParaRPr lang="en-US"/>
          </a:p>
        </p:txBody>
      </p:sp>
      <p:sp>
        <p:nvSpPr>
          <p:cNvPr id="12" name="Slide Number Placeholder 11"/>
          <p:cNvSpPr>
            <a:spLocks noGrp="1"/>
          </p:cNvSpPr>
          <p:nvPr>
            <p:ph type="sldNum" sz="quarter" idx="12"/>
          </p:nvPr>
        </p:nvSpPr>
        <p:spPr/>
        <p:txBody>
          <a:bodyPr/>
          <a:lstStyle/>
          <a:p>
            <a:pPr>
              <a:defRPr/>
            </a:pPr>
            <a:fld id="{741FB240-34A5-422F-8A4D-9183D3F6CDAD}" type="slidenum">
              <a:rPr lang="en-US" smtClean="0"/>
              <a:pPr>
                <a:defRPr/>
              </a:pPr>
              <a:t>1</a:t>
            </a:fld>
            <a:endParaRPr lang="en-US"/>
          </a:p>
        </p:txBody>
      </p:sp>
      <p:sp>
        <p:nvSpPr>
          <p:cNvPr id="13" name="Footer Placeholder 12"/>
          <p:cNvSpPr>
            <a:spLocks noGrp="1"/>
          </p:cNvSpPr>
          <p:nvPr>
            <p:ph type="ftr" sz="quarter" idx="11"/>
          </p:nvPr>
        </p:nvSpPr>
        <p:spPr/>
        <p:txBody>
          <a:bodyPr/>
          <a:lstStyle/>
          <a:p>
            <a:pPr>
              <a:defRPr/>
            </a:pPr>
            <a:r>
              <a:rPr lang="en-US" smtClean="0"/>
              <a:t>BD-E-M - F. Schmidt</a:t>
            </a:r>
            <a:endParaRPr lang="en-US"/>
          </a:p>
        </p:txBody>
      </p:sp>
      <p:pic>
        <p:nvPicPr>
          <p:cNvPr id="1026"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0"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sp>
        <p:nvSpPr>
          <p:cNvPr id="14" name="TextBox 13"/>
          <p:cNvSpPr txBox="1"/>
          <p:nvPr/>
        </p:nvSpPr>
        <p:spPr>
          <a:xfrm>
            <a:off x="1066800" y="1219200"/>
            <a:ext cx="7162800" cy="5386090"/>
          </a:xfrm>
          <a:prstGeom prst="rect">
            <a:avLst/>
          </a:prstGeom>
          <a:noFill/>
        </p:spPr>
        <p:txBody>
          <a:bodyPr wrap="square" rtlCol="0">
            <a:spAutoFit/>
          </a:bodyPr>
          <a:lstStyle/>
          <a:p>
            <a:pPr>
              <a:buFont typeface="Arial" pitchFamily="34" charset="0"/>
              <a:buChar char="•"/>
            </a:pPr>
            <a:r>
              <a:rPr lang="en-US" sz="2800" dirty="0" smtClean="0">
                <a:solidFill>
                  <a:srgbClr val="008000"/>
                </a:solidFill>
              </a:rPr>
              <a:t> </a:t>
            </a:r>
            <a:r>
              <a:rPr lang="en-US" sz="2400" b="1" dirty="0" smtClean="0">
                <a:solidFill>
                  <a:srgbClr val="008000"/>
                </a:solidFill>
              </a:rPr>
              <a:t>What is the Dynamic Aperture (DA)?</a:t>
            </a:r>
          </a:p>
          <a:p>
            <a:pPr lvl="1">
              <a:buFont typeface="Arial" pitchFamily="34" charset="0"/>
              <a:buChar char="•"/>
            </a:pPr>
            <a:r>
              <a:rPr lang="en-US" sz="2400" b="1" dirty="0" smtClean="0"/>
              <a:t> Definition &amp; Chaos Criteria</a:t>
            </a:r>
          </a:p>
          <a:p>
            <a:pPr lvl="1">
              <a:buFont typeface="Arial" pitchFamily="34" charset="0"/>
              <a:buChar char="•"/>
            </a:pPr>
            <a:r>
              <a:rPr lang="en-US" sz="2400" b="1" dirty="0" smtClean="0"/>
              <a:t> Causes for single particle losses</a:t>
            </a:r>
          </a:p>
          <a:p>
            <a:pPr lvl="1">
              <a:buFont typeface="Arial" pitchFamily="34" charset="0"/>
              <a:buChar char="•"/>
            </a:pPr>
            <a:r>
              <a:rPr lang="en-US" sz="2400" b="1" dirty="0" smtClean="0"/>
              <a:t> Phase Space</a:t>
            </a:r>
          </a:p>
          <a:p>
            <a:pPr lvl="1">
              <a:buFont typeface="Arial" pitchFamily="34" charset="0"/>
              <a:buChar char="•"/>
            </a:pPr>
            <a:r>
              <a:rPr lang="en-US" sz="2400" b="1" dirty="0" smtClean="0"/>
              <a:t> Survival Plots</a:t>
            </a:r>
          </a:p>
          <a:p>
            <a:pPr lvl="1">
              <a:buFont typeface="Arial" pitchFamily="34" charset="0"/>
              <a:buChar char="•"/>
            </a:pPr>
            <a:r>
              <a:rPr lang="en-US" sz="2400" b="1" dirty="0" smtClean="0"/>
              <a:t> Measurement (Classic Kick Technique) </a:t>
            </a:r>
          </a:p>
          <a:p>
            <a:pPr lvl="1">
              <a:buFont typeface="Arial" pitchFamily="34" charset="0"/>
              <a:buChar char="•"/>
            </a:pPr>
            <a:r>
              <a:rPr lang="en-US" sz="2400" b="1" dirty="0" smtClean="0"/>
              <a:t> Simulation &amp; Computing</a:t>
            </a:r>
          </a:p>
          <a:p>
            <a:pPr>
              <a:buFont typeface="Arial" pitchFamily="34" charset="0"/>
              <a:buChar char="•"/>
            </a:pPr>
            <a:r>
              <a:rPr lang="en-US" sz="2400" b="1" dirty="0" smtClean="0">
                <a:solidFill>
                  <a:srgbClr val="008000"/>
                </a:solidFill>
              </a:rPr>
              <a:t> DA experiments since the late `80s</a:t>
            </a:r>
          </a:p>
          <a:p>
            <a:pPr lvl="1">
              <a:buFont typeface="Arial" pitchFamily="34" charset="0"/>
              <a:buChar char="•"/>
            </a:pPr>
            <a:r>
              <a:rPr lang="en-US" sz="2400" b="1" dirty="0" smtClean="0"/>
              <a:t> SPS</a:t>
            </a:r>
          </a:p>
          <a:p>
            <a:pPr lvl="1">
              <a:buFont typeface="Arial" pitchFamily="34" charset="0"/>
              <a:buChar char="•"/>
            </a:pPr>
            <a:r>
              <a:rPr lang="en-US" sz="2400" b="1" dirty="0" smtClean="0"/>
              <a:t> </a:t>
            </a:r>
            <a:r>
              <a:rPr lang="en-US" sz="2400" b="1" dirty="0" err="1" smtClean="0"/>
              <a:t>Tevatron</a:t>
            </a:r>
            <a:endParaRPr lang="en-US" sz="2400" b="1" dirty="0" smtClean="0"/>
          </a:p>
          <a:p>
            <a:pPr lvl="1">
              <a:buFont typeface="Arial" pitchFamily="34" charset="0"/>
              <a:buChar char="•"/>
            </a:pPr>
            <a:r>
              <a:rPr lang="en-US" sz="2400" b="1" dirty="0" smtClean="0"/>
              <a:t> Hera</a:t>
            </a:r>
          </a:p>
          <a:p>
            <a:pPr>
              <a:buFont typeface="Arial" pitchFamily="34" charset="0"/>
              <a:buChar char="•"/>
            </a:pPr>
            <a:r>
              <a:rPr lang="en-US" sz="2400" b="1" dirty="0" smtClean="0">
                <a:solidFill>
                  <a:srgbClr val="008000"/>
                </a:solidFill>
              </a:rPr>
              <a:t> LHC DA Experiment </a:t>
            </a:r>
            <a:r>
              <a:rPr lang="en-US" sz="2400" b="1" dirty="0" smtClean="0">
                <a:solidFill>
                  <a:srgbClr val="C00000"/>
                </a:solidFill>
              </a:rPr>
              <a:t>(</a:t>
            </a:r>
            <a:r>
              <a:rPr lang="en-US" sz="2400" b="1" u="sng" dirty="0" smtClean="0">
                <a:solidFill>
                  <a:srgbClr val="C00000"/>
                </a:solidFill>
              </a:rPr>
              <a:t>E.H. Maclean</a:t>
            </a:r>
            <a:r>
              <a:rPr lang="en-US" sz="2400" b="1" dirty="0" smtClean="0">
                <a:solidFill>
                  <a:srgbClr val="C00000"/>
                </a:solidFill>
              </a:rPr>
              <a:t>, R. </a:t>
            </a:r>
            <a:r>
              <a:rPr lang="en-US" sz="2400" b="1" dirty="0" err="1" smtClean="0">
                <a:solidFill>
                  <a:srgbClr val="C00000"/>
                </a:solidFill>
              </a:rPr>
              <a:t>Tomàs</a:t>
            </a:r>
            <a:r>
              <a:rPr lang="en-US" sz="2400" b="1" dirty="0" smtClean="0">
                <a:solidFill>
                  <a:srgbClr val="C00000"/>
                </a:solidFill>
              </a:rPr>
              <a:t>, F. Schmidt, and T.H.B. </a:t>
            </a:r>
            <a:r>
              <a:rPr lang="en-US" sz="2400" b="1" dirty="0" err="1" smtClean="0">
                <a:solidFill>
                  <a:srgbClr val="C00000"/>
                </a:solidFill>
              </a:rPr>
              <a:t>Persson</a:t>
            </a:r>
            <a:r>
              <a:rPr lang="en-US" sz="2400" b="1" dirty="0" smtClean="0">
                <a:solidFill>
                  <a:srgbClr val="C00000"/>
                </a:solidFill>
              </a:rPr>
              <a:t>)</a:t>
            </a:r>
          </a:p>
          <a:p>
            <a:endParaRPr lang="fr-FR" sz="2400" b="1" dirty="0">
              <a:solidFill>
                <a:srgbClr val="008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r>
              <a:rPr lang="en-US"/>
              <a:t>Frank Schmidt</a:t>
            </a:r>
          </a:p>
        </p:txBody>
      </p:sp>
      <p:sp>
        <p:nvSpPr>
          <p:cNvPr id="10" name="Footer Placeholder 2"/>
          <p:cNvSpPr>
            <a:spLocks noGrp="1"/>
          </p:cNvSpPr>
          <p:nvPr>
            <p:ph type="ftr" sz="quarter" idx="11"/>
          </p:nvPr>
        </p:nvSpPr>
        <p:spPr/>
        <p:txBody>
          <a:bodyPr/>
          <a:lstStyle/>
          <a:p>
            <a:r>
              <a:rPr lang="en-US"/>
              <a:t>Dynamic Aperture</a:t>
            </a:r>
          </a:p>
        </p:txBody>
      </p:sp>
      <p:sp>
        <p:nvSpPr>
          <p:cNvPr id="11" name="Slide Number Placeholder 3"/>
          <p:cNvSpPr>
            <a:spLocks noGrp="1"/>
          </p:cNvSpPr>
          <p:nvPr>
            <p:ph type="sldNum" sz="quarter" idx="12"/>
          </p:nvPr>
        </p:nvSpPr>
        <p:spPr/>
        <p:txBody>
          <a:bodyPr/>
          <a:lstStyle/>
          <a:p>
            <a:fld id="{212A747F-76C2-444C-99A6-6195F43CDAB3}" type="slidenum">
              <a:rPr lang="en-US"/>
              <a:pPr/>
              <a:t>10</a:t>
            </a:fld>
            <a:endParaRPr lang="en-US"/>
          </a:p>
        </p:txBody>
      </p:sp>
      <p:sp>
        <p:nvSpPr>
          <p:cNvPr id="65538" name="Text Box 2"/>
          <p:cNvSpPr txBox="1">
            <a:spLocks noChangeArrowheads="1"/>
          </p:cNvSpPr>
          <p:nvPr/>
        </p:nvSpPr>
        <p:spPr bwMode="auto">
          <a:xfrm>
            <a:off x="1676400" y="152400"/>
            <a:ext cx="6019800" cy="946150"/>
          </a:xfrm>
          <a:prstGeom prst="rect">
            <a:avLst/>
          </a:prstGeom>
          <a:noFill/>
          <a:ln w="9525">
            <a:noFill/>
            <a:miter lim="800000"/>
            <a:headEnd/>
            <a:tailEnd/>
          </a:ln>
          <a:effectLst/>
        </p:spPr>
        <p:txBody>
          <a:bodyPr>
            <a:spAutoFit/>
          </a:bodyPr>
          <a:lstStyle/>
          <a:p>
            <a:pPr algn="ctr">
              <a:spcBef>
                <a:spcPct val="50000"/>
              </a:spcBef>
            </a:pPr>
            <a:r>
              <a:rPr lang="en-US" sz="2800" b="1" i="1">
                <a:solidFill>
                  <a:srgbClr val="FF0000"/>
                </a:solidFill>
                <a:effectLst>
                  <a:outerShdw blurRad="38100" dist="38100" dir="2700000" algn="tl">
                    <a:srgbClr val="C0C0C0"/>
                  </a:outerShdw>
                </a:effectLst>
              </a:rPr>
              <a:t>Survival Plots and Resonance Wandering 1/2 (F. Galluccio et al.)</a:t>
            </a:r>
          </a:p>
        </p:txBody>
      </p:sp>
      <p:sp>
        <p:nvSpPr>
          <p:cNvPr id="65557" name="Text Box 21"/>
          <p:cNvSpPr txBox="1">
            <a:spLocks noChangeArrowheads="1"/>
          </p:cNvSpPr>
          <p:nvPr/>
        </p:nvSpPr>
        <p:spPr bwMode="auto">
          <a:xfrm>
            <a:off x="4343400" y="1600200"/>
            <a:ext cx="4419600" cy="4359275"/>
          </a:xfrm>
          <a:prstGeom prst="rect">
            <a:avLst/>
          </a:prstGeom>
          <a:noFill/>
          <a:ln w="9525">
            <a:noFill/>
            <a:miter lim="800000"/>
            <a:headEnd/>
            <a:tailEnd/>
          </a:ln>
          <a:effectLst/>
        </p:spPr>
        <p:txBody>
          <a:bodyPr>
            <a:spAutoFit/>
          </a:bodyPr>
          <a:lstStyle/>
          <a:p>
            <a:pPr>
              <a:spcBef>
                <a:spcPct val="50000"/>
              </a:spcBef>
            </a:pPr>
            <a:r>
              <a:rPr lang="en-US" b="1" dirty="0"/>
              <a:t>The survival plots depict the number of turns particles stay in the machine for a given amplitude. In this particular example we tracked an </a:t>
            </a:r>
            <a:r>
              <a:rPr lang="en-US" b="1" dirty="0">
                <a:solidFill>
                  <a:srgbClr val="FF0000"/>
                </a:solidFill>
              </a:rPr>
              <a:t>ensemble of particles</a:t>
            </a:r>
            <a:r>
              <a:rPr lang="en-US" b="1" dirty="0"/>
              <a:t> started in a </a:t>
            </a:r>
            <a:r>
              <a:rPr lang="en-US" b="1" dirty="0">
                <a:solidFill>
                  <a:srgbClr val="FF0000"/>
                </a:solidFill>
              </a:rPr>
              <a:t>tiny volume</a:t>
            </a:r>
            <a:r>
              <a:rPr lang="en-US" b="1" dirty="0"/>
              <a:t> of phase space. The width of the survival times tends to grow </a:t>
            </a:r>
            <a:r>
              <a:rPr lang="en-US" b="1" dirty="0">
                <a:solidFill>
                  <a:srgbClr val="FF0000"/>
                </a:solidFill>
              </a:rPr>
              <a:t>inverse proportionally</a:t>
            </a:r>
            <a:r>
              <a:rPr lang="en-US" b="1" dirty="0"/>
              <a:t> with </a:t>
            </a:r>
            <a:r>
              <a:rPr lang="en-US" b="1" dirty="0">
                <a:solidFill>
                  <a:srgbClr val="FF0000"/>
                </a:solidFill>
              </a:rPr>
              <a:t>amplitude</a:t>
            </a:r>
            <a:r>
              <a:rPr lang="en-US" b="1" dirty="0"/>
              <a:t> since the </a:t>
            </a:r>
            <a:r>
              <a:rPr lang="en-US" b="1" dirty="0">
                <a:solidFill>
                  <a:srgbClr val="FF0000"/>
                </a:solidFill>
              </a:rPr>
              <a:t>chaotic</a:t>
            </a:r>
            <a:r>
              <a:rPr lang="en-US" b="1" dirty="0"/>
              <a:t> motion becomes </a:t>
            </a:r>
            <a:r>
              <a:rPr lang="en-US" b="1" dirty="0">
                <a:solidFill>
                  <a:srgbClr val="FF0000"/>
                </a:solidFill>
              </a:rPr>
              <a:t>weaker</a:t>
            </a:r>
            <a:r>
              <a:rPr lang="en-US" b="1" dirty="0"/>
              <a:t>. There is no known method that could </a:t>
            </a:r>
            <a:r>
              <a:rPr lang="en-US" b="1" dirty="0">
                <a:solidFill>
                  <a:srgbClr val="FF0000"/>
                </a:solidFill>
              </a:rPr>
              <a:t>predict</a:t>
            </a:r>
            <a:r>
              <a:rPr lang="en-US" b="1" dirty="0"/>
              <a:t> the evolution to smaller amplitudes toward the onset of global chaos.</a:t>
            </a:r>
          </a:p>
        </p:txBody>
      </p:sp>
      <p:pic>
        <p:nvPicPr>
          <p:cNvPr id="12" name="Picture 4" descr="lhcdipole1"/>
          <p:cNvPicPr>
            <a:picLocks noChangeAspect="1" noChangeArrowheads="1"/>
          </p:cNvPicPr>
          <p:nvPr/>
        </p:nvPicPr>
        <p:blipFill>
          <a:blip r:embed="rId2" cstate="print"/>
          <a:srcRect/>
          <a:stretch>
            <a:fillRect/>
          </a:stretch>
        </p:blipFill>
        <p:spPr bwMode="auto">
          <a:xfrm>
            <a:off x="0" y="0"/>
            <a:ext cx="1371600" cy="137867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304800" y="1447799"/>
            <a:ext cx="4038600" cy="4803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Date Placeholder 1"/>
          <p:cNvSpPr>
            <a:spLocks noGrp="1"/>
          </p:cNvSpPr>
          <p:nvPr>
            <p:ph type="dt" sz="half" idx="10"/>
          </p:nvPr>
        </p:nvSpPr>
        <p:spPr/>
        <p:txBody>
          <a:bodyPr/>
          <a:lstStyle/>
          <a:p>
            <a:r>
              <a:rPr lang="en-US"/>
              <a:t>Frank Schmidt</a:t>
            </a:r>
          </a:p>
        </p:txBody>
      </p:sp>
      <p:sp>
        <p:nvSpPr>
          <p:cNvPr id="32" name="Footer Placeholder 2"/>
          <p:cNvSpPr>
            <a:spLocks noGrp="1"/>
          </p:cNvSpPr>
          <p:nvPr>
            <p:ph type="ftr" sz="quarter" idx="11"/>
          </p:nvPr>
        </p:nvSpPr>
        <p:spPr/>
        <p:txBody>
          <a:bodyPr/>
          <a:lstStyle/>
          <a:p>
            <a:r>
              <a:rPr lang="en-US"/>
              <a:t>Dynamic Aperture</a:t>
            </a:r>
          </a:p>
        </p:txBody>
      </p:sp>
      <p:sp>
        <p:nvSpPr>
          <p:cNvPr id="33" name="Slide Number Placeholder 3"/>
          <p:cNvSpPr>
            <a:spLocks noGrp="1"/>
          </p:cNvSpPr>
          <p:nvPr>
            <p:ph type="sldNum" sz="quarter" idx="12"/>
          </p:nvPr>
        </p:nvSpPr>
        <p:spPr/>
        <p:txBody>
          <a:bodyPr/>
          <a:lstStyle/>
          <a:p>
            <a:fld id="{F64B5EED-6B46-4BD2-AE1F-1A5D922DA138}" type="slidenum">
              <a:rPr lang="en-US"/>
              <a:pPr/>
              <a:t>11</a:t>
            </a:fld>
            <a:endParaRPr lang="en-US"/>
          </a:p>
        </p:txBody>
      </p:sp>
      <p:sp>
        <p:nvSpPr>
          <p:cNvPr id="67586" name="Text Box 2"/>
          <p:cNvSpPr txBox="1">
            <a:spLocks noChangeArrowheads="1"/>
          </p:cNvSpPr>
          <p:nvPr/>
        </p:nvSpPr>
        <p:spPr bwMode="auto">
          <a:xfrm>
            <a:off x="1676400" y="304800"/>
            <a:ext cx="6019800" cy="1066800"/>
          </a:xfrm>
          <a:prstGeom prst="rect">
            <a:avLst/>
          </a:prstGeom>
          <a:noFill/>
          <a:ln w="9525">
            <a:noFill/>
            <a:miter lim="800000"/>
            <a:headEnd/>
            <a:tailEnd/>
          </a:ln>
          <a:effectLst/>
        </p:spPr>
        <p:txBody>
          <a:bodyPr>
            <a:spAutoFit/>
          </a:bodyPr>
          <a:lstStyle/>
          <a:p>
            <a:pPr algn="ctr">
              <a:spcBef>
                <a:spcPct val="50000"/>
              </a:spcBef>
            </a:pPr>
            <a:r>
              <a:rPr lang="en-US" sz="3200" b="1" i="1">
                <a:solidFill>
                  <a:srgbClr val="FF0000"/>
                </a:solidFill>
                <a:effectLst>
                  <a:outerShdw blurRad="38100" dist="38100" dir="2700000" algn="tl">
                    <a:srgbClr val="C0C0C0"/>
                  </a:outerShdw>
                </a:effectLst>
              </a:rPr>
              <a:t>Survival Plots and Resonance Wandering 2/2</a:t>
            </a:r>
          </a:p>
        </p:txBody>
      </p:sp>
      <p:pic>
        <p:nvPicPr>
          <p:cNvPr id="34"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pic>
        <p:nvPicPr>
          <p:cNvPr id="35" name="Picture 2"/>
          <p:cNvPicPr>
            <a:picLocks noChangeAspect="1" noChangeArrowheads="1"/>
          </p:cNvPicPr>
          <p:nvPr/>
        </p:nvPicPr>
        <p:blipFill>
          <a:blip r:embed="rId4"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8" name="Picture 7" descr="da-2b.tif"/>
          <p:cNvPicPr>
            <a:picLocks noChangeAspect="1"/>
          </p:cNvPicPr>
          <p:nvPr/>
        </p:nvPicPr>
        <p:blipFill>
          <a:blip r:embed="rId5" cstate="print"/>
          <a:stretch>
            <a:fillRect/>
          </a:stretch>
        </p:blipFill>
        <p:spPr>
          <a:xfrm>
            <a:off x="0" y="1445060"/>
            <a:ext cx="9144000" cy="48033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1143000" y="2286000"/>
            <a:ext cx="6781800" cy="703263"/>
          </a:xfrm>
          <a:prstGeom prst="rect">
            <a:avLst/>
          </a:prstGeom>
          <a:noFill/>
          <a:ln w="9525">
            <a:noFill/>
            <a:miter lim="800000"/>
            <a:headEnd/>
            <a:tailEnd/>
          </a:ln>
          <a:effectLst/>
        </p:spPr>
        <p:txBody>
          <a:bodyPr>
            <a:spAutoFit/>
          </a:bodyPr>
          <a:lstStyle/>
          <a:p>
            <a:pPr marL="342900" indent="-342900">
              <a:spcBef>
                <a:spcPct val="50000"/>
              </a:spcBef>
              <a:buFontTx/>
              <a:buChar char="•"/>
            </a:pPr>
            <a:endParaRPr lang="en-US" sz="1600" b="1">
              <a:solidFill>
                <a:schemeClr val="hlink"/>
              </a:solidFill>
            </a:endParaRPr>
          </a:p>
          <a:p>
            <a:pPr marL="342900" indent="-342900">
              <a:spcBef>
                <a:spcPct val="50000"/>
              </a:spcBef>
              <a:buFontTx/>
              <a:buChar char="•"/>
            </a:pPr>
            <a:endParaRPr lang="en-US" sz="1600" b="1">
              <a:solidFill>
                <a:srgbClr val="FF0000"/>
              </a:solidFill>
            </a:endParaRPr>
          </a:p>
        </p:txBody>
      </p:sp>
      <p:sp>
        <p:nvSpPr>
          <p:cNvPr id="70663" name="Text Box 7"/>
          <p:cNvSpPr txBox="1">
            <a:spLocks noChangeArrowheads="1"/>
          </p:cNvSpPr>
          <p:nvPr/>
        </p:nvSpPr>
        <p:spPr bwMode="auto">
          <a:xfrm>
            <a:off x="1676400" y="76200"/>
            <a:ext cx="6019800" cy="584775"/>
          </a:xfrm>
          <a:prstGeom prst="rect">
            <a:avLst/>
          </a:prstGeom>
          <a:noFill/>
          <a:ln w="9525">
            <a:noFill/>
            <a:miter lim="800000"/>
            <a:headEnd/>
            <a:tailEnd/>
          </a:ln>
          <a:effectLst/>
        </p:spPr>
        <p:txBody>
          <a:bodyPr>
            <a:spAutoFit/>
          </a:bodyPr>
          <a:lstStyle/>
          <a:p>
            <a:pPr algn="ctr">
              <a:spcBef>
                <a:spcPct val="50000"/>
              </a:spcBef>
            </a:pPr>
            <a:r>
              <a:rPr lang="en-US" sz="3200" b="1" i="1" dirty="0" smtClean="0">
                <a:solidFill>
                  <a:srgbClr val="FF0000"/>
                </a:solidFill>
                <a:effectLst>
                  <a:outerShdw blurRad="38100" dist="38100" dir="2700000" algn="tl">
                    <a:srgbClr val="C0C0C0"/>
                  </a:outerShdw>
                </a:effectLst>
              </a:rPr>
              <a:t>Classic Kick Technique</a:t>
            </a:r>
            <a:endParaRPr lang="en-US" sz="3200" b="1" i="1" dirty="0">
              <a:solidFill>
                <a:srgbClr val="FF0000"/>
              </a:solidFill>
              <a:effectLst>
                <a:outerShdw blurRad="38100" dist="38100" dir="2700000" algn="tl">
                  <a:srgbClr val="C0C0C0"/>
                </a:outerShdw>
              </a:effectLst>
            </a:endParaRPr>
          </a:p>
        </p:txBody>
      </p:sp>
      <p:sp>
        <p:nvSpPr>
          <p:cNvPr id="16" name="Date Placeholder 15"/>
          <p:cNvSpPr>
            <a:spLocks noGrp="1"/>
          </p:cNvSpPr>
          <p:nvPr>
            <p:ph type="dt" sz="half" idx="10"/>
          </p:nvPr>
        </p:nvSpPr>
        <p:spPr/>
        <p:txBody>
          <a:bodyPr/>
          <a:lstStyle/>
          <a:p>
            <a:pPr>
              <a:defRPr/>
            </a:pPr>
            <a:r>
              <a:rPr lang="fr-FR" smtClean="0"/>
              <a:t>02.12.2013</a:t>
            </a:r>
            <a:endParaRPr lang="en-US"/>
          </a:p>
        </p:txBody>
      </p:sp>
      <p:sp>
        <p:nvSpPr>
          <p:cNvPr id="17" name="Slide Number Placeholder 16"/>
          <p:cNvSpPr>
            <a:spLocks noGrp="1"/>
          </p:cNvSpPr>
          <p:nvPr>
            <p:ph type="sldNum" sz="quarter" idx="12"/>
          </p:nvPr>
        </p:nvSpPr>
        <p:spPr/>
        <p:txBody>
          <a:bodyPr/>
          <a:lstStyle/>
          <a:p>
            <a:pPr>
              <a:defRPr/>
            </a:pPr>
            <a:fld id="{741FB240-34A5-422F-8A4D-9183D3F6CDAD}" type="slidenum">
              <a:rPr lang="en-US" smtClean="0"/>
              <a:pPr>
                <a:defRPr/>
              </a:pPr>
              <a:t>12</a:t>
            </a:fld>
            <a:endParaRPr lang="en-US"/>
          </a:p>
        </p:txBody>
      </p:sp>
      <p:sp>
        <p:nvSpPr>
          <p:cNvPr id="18" name="Footer Placeholder 17"/>
          <p:cNvSpPr>
            <a:spLocks noGrp="1"/>
          </p:cNvSpPr>
          <p:nvPr>
            <p:ph type="ftr" sz="quarter" idx="11"/>
          </p:nvPr>
        </p:nvSpPr>
        <p:spPr/>
        <p:txBody>
          <a:bodyPr/>
          <a:lstStyle/>
          <a:p>
            <a:pPr>
              <a:defRPr/>
            </a:pPr>
            <a:r>
              <a:rPr lang="en-US" smtClean="0"/>
              <a:t>BD-E-M - F. Schmidt</a:t>
            </a:r>
            <a:endParaRPr lang="en-US"/>
          </a:p>
        </p:txBody>
      </p:sp>
      <p:pic>
        <p:nvPicPr>
          <p:cNvPr id="12"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3"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1600200" y="801757"/>
            <a:ext cx="5857514" cy="53704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1143000" y="2286000"/>
            <a:ext cx="6781800" cy="703263"/>
          </a:xfrm>
          <a:prstGeom prst="rect">
            <a:avLst/>
          </a:prstGeom>
          <a:noFill/>
          <a:ln w="9525">
            <a:noFill/>
            <a:miter lim="800000"/>
            <a:headEnd/>
            <a:tailEnd/>
          </a:ln>
          <a:effectLst/>
        </p:spPr>
        <p:txBody>
          <a:bodyPr>
            <a:spAutoFit/>
          </a:bodyPr>
          <a:lstStyle/>
          <a:p>
            <a:pPr marL="342900" indent="-342900">
              <a:spcBef>
                <a:spcPct val="50000"/>
              </a:spcBef>
              <a:buFontTx/>
              <a:buChar char="•"/>
            </a:pPr>
            <a:endParaRPr lang="en-US" sz="1600" b="1">
              <a:solidFill>
                <a:schemeClr val="hlink"/>
              </a:solidFill>
            </a:endParaRPr>
          </a:p>
          <a:p>
            <a:pPr marL="342900" indent="-342900">
              <a:spcBef>
                <a:spcPct val="50000"/>
              </a:spcBef>
              <a:buFontTx/>
              <a:buChar char="•"/>
            </a:pPr>
            <a:endParaRPr lang="en-US" sz="1600" b="1">
              <a:solidFill>
                <a:srgbClr val="FF0000"/>
              </a:solidFill>
            </a:endParaRPr>
          </a:p>
        </p:txBody>
      </p:sp>
      <p:sp>
        <p:nvSpPr>
          <p:cNvPr id="70662" name="Text Box 6"/>
          <p:cNvSpPr txBox="1">
            <a:spLocks noChangeArrowheads="1"/>
          </p:cNvSpPr>
          <p:nvPr/>
        </p:nvSpPr>
        <p:spPr bwMode="auto">
          <a:xfrm>
            <a:off x="457200" y="2080260"/>
            <a:ext cx="8153400" cy="3939540"/>
          </a:xfrm>
          <a:prstGeom prst="rect">
            <a:avLst/>
          </a:prstGeom>
          <a:noFill/>
          <a:ln w="9525">
            <a:noFill/>
            <a:miter lim="800000"/>
            <a:headEnd/>
            <a:tailEnd/>
          </a:ln>
          <a:effectLst/>
        </p:spPr>
        <p:txBody>
          <a:bodyPr wrap="square">
            <a:spAutoFit/>
          </a:bodyPr>
          <a:lstStyle/>
          <a:p>
            <a:pPr>
              <a:spcBef>
                <a:spcPct val="50000"/>
              </a:spcBef>
              <a:buFontTx/>
              <a:buChar char="•"/>
            </a:pPr>
            <a:r>
              <a:rPr lang="en-US" dirty="0"/>
              <a:t> </a:t>
            </a:r>
            <a:r>
              <a:rPr lang="en-US" b="1" dirty="0"/>
              <a:t>For LHC tracking we are using </a:t>
            </a:r>
            <a:r>
              <a:rPr lang="en-US" b="1" dirty="0" err="1"/>
              <a:t>SixTrack</a:t>
            </a:r>
            <a:r>
              <a:rPr lang="en-US" b="1" dirty="0"/>
              <a:t> which is kept rigorously bug-free while continuously </a:t>
            </a:r>
            <a:r>
              <a:rPr lang="en-US" b="1" dirty="0">
                <a:solidFill>
                  <a:srgbClr val="FF0000"/>
                </a:solidFill>
              </a:rPr>
              <a:t>optimizing the code for speed</a:t>
            </a:r>
            <a:r>
              <a:rPr lang="en-US" b="1" dirty="0"/>
              <a:t>.</a:t>
            </a:r>
          </a:p>
          <a:p>
            <a:pPr>
              <a:spcBef>
                <a:spcPct val="50000"/>
              </a:spcBef>
              <a:buFontTx/>
              <a:buChar char="•"/>
            </a:pPr>
            <a:r>
              <a:rPr lang="en-US" b="1" dirty="0"/>
              <a:t> The lattice is transferred from MAD-X. </a:t>
            </a:r>
            <a:r>
              <a:rPr lang="en-US" b="1" dirty="0" smtClean="0"/>
              <a:t>MAD-X, </a:t>
            </a:r>
            <a:r>
              <a:rPr lang="en-US" b="1" dirty="0" err="1" smtClean="0"/>
              <a:t>SixTrack</a:t>
            </a:r>
            <a:r>
              <a:rPr lang="en-US" b="1" dirty="0" smtClean="0"/>
              <a:t> &amp; PTC are benchmarked against each other.</a:t>
            </a:r>
            <a:endParaRPr lang="en-US" b="1" dirty="0"/>
          </a:p>
          <a:p>
            <a:pPr>
              <a:spcBef>
                <a:spcPct val="50000"/>
              </a:spcBef>
              <a:buFontTx/>
              <a:buChar char="•"/>
            </a:pPr>
            <a:r>
              <a:rPr lang="en-US" b="1" dirty="0"/>
              <a:t> Great care has been taken to </a:t>
            </a:r>
            <a:r>
              <a:rPr lang="en-US" b="1" dirty="0">
                <a:solidFill>
                  <a:srgbClr val="FF0000"/>
                </a:solidFill>
              </a:rPr>
              <a:t>sample</a:t>
            </a:r>
            <a:r>
              <a:rPr lang="en-US" b="1" dirty="0"/>
              <a:t> the </a:t>
            </a:r>
            <a:r>
              <a:rPr lang="en-US" b="1" dirty="0">
                <a:solidFill>
                  <a:srgbClr val="FF0000"/>
                </a:solidFill>
              </a:rPr>
              <a:t>6D phase space</a:t>
            </a:r>
            <a:r>
              <a:rPr lang="en-US" b="1" dirty="0"/>
              <a:t> appropriately!</a:t>
            </a:r>
          </a:p>
          <a:p>
            <a:pPr>
              <a:spcBef>
                <a:spcPct val="50000"/>
              </a:spcBef>
              <a:buFontTx/>
              <a:buChar char="•"/>
            </a:pPr>
            <a:r>
              <a:rPr lang="en-US" b="1" dirty="0"/>
              <a:t> We have prepared a </a:t>
            </a:r>
            <a:r>
              <a:rPr lang="en-US" b="1" dirty="0" err="1">
                <a:solidFill>
                  <a:srgbClr val="FF0000"/>
                </a:solidFill>
              </a:rPr>
              <a:t>SixTrack</a:t>
            </a:r>
            <a:r>
              <a:rPr lang="en-US" b="1" dirty="0">
                <a:solidFill>
                  <a:srgbClr val="FF0000"/>
                </a:solidFill>
              </a:rPr>
              <a:t> run environment</a:t>
            </a:r>
            <a:r>
              <a:rPr lang="en-US" b="1" dirty="0"/>
              <a:t> which allows to automatically launch </a:t>
            </a:r>
            <a:r>
              <a:rPr lang="en-US" b="1" dirty="0">
                <a:solidFill>
                  <a:srgbClr val="FF0000"/>
                </a:solidFill>
              </a:rPr>
              <a:t>10’000 of jobs</a:t>
            </a:r>
            <a:r>
              <a:rPr lang="en-US" b="1" dirty="0"/>
              <a:t> at a time and storing all output data in a elaborate </a:t>
            </a:r>
            <a:r>
              <a:rPr lang="en-US" b="1" dirty="0">
                <a:solidFill>
                  <a:srgbClr val="FF0000"/>
                </a:solidFill>
              </a:rPr>
              <a:t>directory structure</a:t>
            </a:r>
            <a:r>
              <a:rPr lang="en-US" b="1" dirty="0"/>
              <a:t>. After all jobs have been finished automatic post-processing procedure are being launched for a full analysis of  the data</a:t>
            </a:r>
            <a:r>
              <a:rPr lang="en-US" b="1" dirty="0" smtClean="0"/>
              <a:t>.</a:t>
            </a:r>
            <a:endParaRPr lang="en-US" b="1" dirty="0"/>
          </a:p>
        </p:txBody>
      </p:sp>
      <p:sp>
        <p:nvSpPr>
          <p:cNvPr id="70663" name="Text Box 7"/>
          <p:cNvSpPr txBox="1">
            <a:spLocks noChangeArrowheads="1"/>
          </p:cNvSpPr>
          <p:nvPr/>
        </p:nvSpPr>
        <p:spPr bwMode="auto">
          <a:xfrm>
            <a:off x="1676400" y="304800"/>
            <a:ext cx="6019800" cy="1600438"/>
          </a:xfrm>
          <a:prstGeom prst="rect">
            <a:avLst/>
          </a:prstGeom>
          <a:noFill/>
          <a:ln w="9525">
            <a:noFill/>
            <a:miter lim="800000"/>
            <a:headEnd/>
            <a:tailEnd/>
          </a:ln>
          <a:effectLst/>
        </p:spPr>
        <p:txBody>
          <a:bodyPr>
            <a:spAutoFit/>
          </a:bodyPr>
          <a:lstStyle/>
          <a:p>
            <a:pPr algn="ctr">
              <a:spcBef>
                <a:spcPct val="50000"/>
              </a:spcBef>
            </a:pPr>
            <a:r>
              <a:rPr lang="en-US" sz="2800" b="1" i="1" dirty="0">
                <a:solidFill>
                  <a:srgbClr val="FF0000"/>
                </a:solidFill>
                <a:effectLst>
                  <a:outerShdw blurRad="38100" dist="38100" dir="2700000" algn="tl">
                    <a:srgbClr val="C0C0C0"/>
                  </a:outerShdw>
                </a:effectLst>
              </a:rPr>
              <a:t>Tracking Engine for massive LHC Tracking </a:t>
            </a:r>
            <a:r>
              <a:rPr lang="en-US" sz="2800" b="1" i="1" dirty="0" smtClean="0">
                <a:solidFill>
                  <a:srgbClr val="FF0000"/>
                </a:solidFill>
                <a:effectLst>
                  <a:outerShdw blurRad="38100" dist="38100" dir="2700000" algn="tl">
                    <a:srgbClr val="C0C0C0"/>
                  </a:outerShdw>
                </a:effectLst>
              </a:rPr>
              <a:t>Studies 1/2</a:t>
            </a:r>
            <a:endParaRPr lang="en-US" sz="2800" b="1" i="1" dirty="0">
              <a:solidFill>
                <a:srgbClr val="FF0000"/>
              </a:solidFill>
              <a:effectLst>
                <a:outerShdw blurRad="38100" dist="38100" dir="2700000" algn="tl">
                  <a:srgbClr val="C0C0C0"/>
                </a:outerShdw>
              </a:effectLst>
            </a:endParaRPr>
          </a:p>
          <a:p>
            <a:pPr algn="ctr">
              <a:spcBef>
                <a:spcPct val="50000"/>
              </a:spcBef>
            </a:pPr>
            <a:r>
              <a:rPr lang="en-US" sz="2800" b="1" i="1" dirty="0" smtClean="0">
                <a:solidFill>
                  <a:srgbClr val="FF0000"/>
                </a:solidFill>
                <a:effectLst>
                  <a:outerShdw blurRad="38100" dist="38100" dir="2700000" algn="tl">
                    <a:srgbClr val="C0C0C0"/>
                  </a:outerShdw>
                </a:effectLst>
              </a:rPr>
              <a:t>Many Thanks to </a:t>
            </a:r>
            <a:r>
              <a:rPr lang="en-US" sz="2800" b="1" i="1" dirty="0" smtClean="0">
                <a:solidFill>
                  <a:srgbClr val="0070C0"/>
                </a:solidFill>
                <a:effectLst>
                  <a:outerShdw blurRad="38100" dist="38100" dir="2700000" algn="tl">
                    <a:srgbClr val="C0C0C0"/>
                  </a:outerShdw>
                </a:effectLst>
              </a:rPr>
              <a:t>Eric McIntosh</a:t>
            </a:r>
          </a:p>
        </p:txBody>
      </p:sp>
      <p:sp>
        <p:nvSpPr>
          <p:cNvPr id="16" name="Date Placeholder 15"/>
          <p:cNvSpPr>
            <a:spLocks noGrp="1"/>
          </p:cNvSpPr>
          <p:nvPr>
            <p:ph type="dt" sz="half" idx="10"/>
          </p:nvPr>
        </p:nvSpPr>
        <p:spPr/>
        <p:txBody>
          <a:bodyPr/>
          <a:lstStyle/>
          <a:p>
            <a:pPr>
              <a:defRPr/>
            </a:pPr>
            <a:r>
              <a:rPr lang="fr-FR" smtClean="0"/>
              <a:t>02.12.2013</a:t>
            </a:r>
            <a:endParaRPr lang="en-US"/>
          </a:p>
        </p:txBody>
      </p:sp>
      <p:sp>
        <p:nvSpPr>
          <p:cNvPr id="17" name="Slide Number Placeholder 16"/>
          <p:cNvSpPr>
            <a:spLocks noGrp="1"/>
          </p:cNvSpPr>
          <p:nvPr>
            <p:ph type="sldNum" sz="quarter" idx="12"/>
          </p:nvPr>
        </p:nvSpPr>
        <p:spPr/>
        <p:txBody>
          <a:bodyPr/>
          <a:lstStyle/>
          <a:p>
            <a:pPr>
              <a:defRPr/>
            </a:pPr>
            <a:fld id="{741FB240-34A5-422F-8A4D-9183D3F6CDAD}" type="slidenum">
              <a:rPr lang="en-US" smtClean="0"/>
              <a:pPr>
                <a:defRPr/>
              </a:pPr>
              <a:t>13</a:t>
            </a:fld>
            <a:endParaRPr lang="en-US"/>
          </a:p>
        </p:txBody>
      </p:sp>
      <p:sp>
        <p:nvSpPr>
          <p:cNvPr id="18" name="Footer Placeholder 17"/>
          <p:cNvSpPr>
            <a:spLocks noGrp="1"/>
          </p:cNvSpPr>
          <p:nvPr>
            <p:ph type="ftr" sz="quarter" idx="11"/>
          </p:nvPr>
        </p:nvSpPr>
        <p:spPr/>
        <p:txBody>
          <a:bodyPr/>
          <a:lstStyle/>
          <a:p>
            <a:pPr>
              <a:defRPr/>
            </a:pPr>
            <a:r>
              <a:rPr lang="en-US" smtClean="0"/>
              <a:t>BD-E-M - F. Schmidt</a:t>
            </a:r>
            <a:endParaRPr lang="en-US"/>
          </a:p>
        </p:txBody>
      </p:sp>
      <p:pic>
        <p:nvPicPr>
          <p:cNvPr id="12"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3"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1143000" y="2286000"/>
            <a:ext cx="6781800" cy="703263"/>
          </a:xfrm>
          <a:prstGeom prst="rect">
            <a:avLst/>
          </a:prstGeom>
          <a:noFill/>
          <a:ln w="9525">
            <a:noFill/>
            <a:miter lim="800000"/>
            <a:headEnd/>
            <a:tailEnd/>
          </a:ln>
          <a:effectLst/>
        </p:spPr>
        <p:txBody>
          <a:bodyPr>
            <a:spAutoFit/>
          </a:bodyPr>
          <a:lstStyle/>
          <a:p>
            <a:pPr marL="342900" indent="-342900">
              <a:spcBef>
                <a:spcPct val="50000"/>
              </a:spcBef>
              <a:buFontTx/>
              <a:buChar char="•"/>
            </a:pPr>
            <a:endParaRPr lang="en-US" sz="1600" b="1">
              <a:solidFill>
                <a:schemeClr val="hlink"/>
              </a:solidFill>
            </a:endParaRPr>
          </a:p>
          <a:p>
            <a:pPr marL="342900" indent="-342900">
              <a:spcBef>
                <a:spcPct val="50000"/>
              </a:spcBef>
              <a:buFontTx/>
              <a:buChar char="•"/>
            </a:pPr>
            <a:endParaRPr lang="en-US" sz="1600" b="1">
              <a:solidFill>
                <a:srgbClr val="FF0000"/>
              </a:solidFill>
            </a:endParaRPr>
          </a:p>
        </p:txBody>
      </p:sp>
      <p:sp>
        <p:nvSpPr>
          <p:cNvPr id="70662" name="Text Box 6"/>
          <p:cNvSpPr txBox="1">
            <a:spLocks noChangeArrowheads="1"/>
          </p:cNvSpPr>
          <p:nvPr/>
        </p:nvSpPr>
        <p:spPr bwMode="auto">
          <a:xfrm>
            <a:off x="533400" y="1932325"/>
            <a:ext cx="8077200" cy="3477875"/>
          </a:xfrm>
          <a:prstGeom prst="rect">
            <a:avLst/>
          </a:prstGeom>
          <a:noFill/>
          <a:ln w="9525">
            <a:noFill/>
            <a:miter lim="800000"/>
            <a:headEnd/>
            <a:tailEnd/>
          </a:ln>
          <a:effectLst/>
        </p:spPr>
        <p:txBody>
          <a:bodyPr wrap="square">
            <a:spAutoFit/>
          </a:bodyPr>
          <a:lstStyle/>
          <a:p>
            <a:pPr>
              <a:spcBef>
                <a:spcPct val="50000"/>
              </a:spcBef>
              <a:buFontTx/>
              <a:buChar char="•"/>
            </a:pPr>
            <a:r>
              <a:rPr lang="en-US" sz="1600" b="1" dirty="0" smtClean="0"/>
              <a:t> </a:t>
            </a:r>
            <a:r>
              <a:rPr lang="en-US" b="1" dirty="0" smtClean="0"/>
              <a:t>Jobs </a:t>
            </a:r>
            <a:r>
              <a:rPr lang="en-US" b="1" dirty="0"/>
              <a:t>can be sent to </a:t>
            </a:r>
            <a:r>
              <a:rPr lang="en-US" b="1" dirty="0">
                <a:solidFill>
                  <a:srgbClr val="FF0000"/>
                </a:solidFill>
              </a:rPr>
              <a:t>various batch systems</a:t>
            </a:r>
            <a:r>
              <a:rPr lang="en-US" b="1" dirty="0"/>
              <a:t>, e.g. a local CERN batch cluster with </a:t>
            </a:r>
            <a:r>
              <a:rPr lang="en-US" b="1" dirty="0" smtClean="0"/>
              <a:t>hundreds </a:t>
            </a:r>
            <a:r>
              <a:rPr lang="en-US" b="1" dirty="0"/>
              <a:t>nodes is at our disposal.</a:t>
            </a:r>
          </a:p>
          <a:p>
            <a:pPr>
              <a:spcBef>
                <a:spcPct val="50000"/>
              </a:spcBef>
              <a:buFontTx/>
              <a:buChar char="•"/>
            </a:pPr>
            <a:r>
              <a:rPr lang="en-US" b="1" dirty="0"/>
              <a:t> Moreover, we have created </a:t>
            </a:r>
            <a:r>
              <a:rPr lang="en-US" b="1" dirty="0" err="1">
                <a:solidFill>
                  <a:srgbClr val="FF0000"/>
                </a:solidFill>
              </a:rPr>
              <a:t>LHC@Home</a:t>
            </a:r>
            <a:r>
              <a:rPr lang="en-US" b="1" dirty="0"/>
              <a:t>. </a:t>
            </a:r>
            <a:r>
              <a:rPr lang="en-US" b="1" dirty="0" smtClean="0"/>
              <a:t>Presently about </a:t>
            </a:r>
            <a:r>
              <a:rPr lang="en-US" b="1" dirty="0" smtClean="0">
                <a:solidFill>
                  <a:srgbClr val="FF0000"/>
                </a:solidFill>
              </a:rPr>
              <a:t>&gt;100’000</a:t>
            </a:r>
            <a:r>
              <a:rPr lang="en-US" b="1" dirty="0" smtClean="0"/>
              <a:t> </a:t>
            </a:r>
            <a:r>
              <a:rPr lang="en-US" b="1" dirty="0"/>
              <a:t>volunteers have sign up to contribute </a:t>
            </a:r>
            <a:r>
              <a:rPr lang="en-US" b="1" dirty="0" smtClean="0"/>
              <a:t>world-wide. </a:t>
            </a:r>
            <a:r>
              <a:rPr lang="en-US" b="1" dirty="0"/>
              <a:t>The so-called </a:t>
            </a:r>
            <a:r>
              <a:rPr lang="en-US" b="1" dirty="0">
                <a:solidFill>
                  <a:srgbClr val="FF0000"/>
                </a:solidFill>
              </a:rPr>
              <a:t>BOINC</a:t>
            </a:r>
            <a:r>
              <a:rPr lang="en-US" b="1" dirty="0"/>
              <a:t> system organizes the flow of jobs to the contributors and sends back the results into our directory structure. </a:t>
            </a:r>
          </a:p>
          <a:p>
            <a:pPr>
              <a:spcBef>
                <a:spcPct val="50000"/>
              </a:spcBef>
              <a:buFontTx/>
              <a:buChar char="•"/>
            </a:pPr>
            <a:r>
              <a:rPr lang="en-US" b="1" dirty="0"/>
              <a:t> Special care has been taken </a:t>
            </a:r>
            <a:r>
              <a:rPr lang="en-US" b="1" dirty="0" smtClean="0">
                <a:solidFill>
                  <a:srgbClr val="0070C0"/>
                </a:solidFill>
              </a:rPr>
              <a:t>Eric McIntosh </a:t>
            </a:r>
            <a:r>
              <a:rPr lang="en-US" b="1" dirty="0" smtClean="0"/>
              <a:t>to </a:t>
            </a:r>
            <a:r>
              <a:rPr lang="en-US" b="1" dirty="0">
                <a:solidFill>
                  <a:srgbClr val="FF0000"/>
                </a:solidFill>
              </a:rPr>
              <a:t>guarantee bit-by-bit accuracy</a:t>
            </a:r>
            <a:r>
              <a:rPr lang="en-US" b="1" dirty="0"/>
              <a:t> on any computer platform. A </a:t>
            </a:r>
            <a:r>
              <a:rPr lang="en-US" b="1" dirty="0">
                <a:solidFill>
                  <a:srgbClr val="FF0000"/>
                </a:solidFill>
              </a:rPr>
              <a:t>checkpoint-restart</a:t>
            </a:r>
            <a:r>
              <a:rPr lang="en-US" b="1" dirty="0"/>
              <a:t> mechanism is implemented as well.</a:t>
            </a:r>
          </a:p>
        </p:txBody>
      </p:sp>
      <p:sp>
        <p:nvSpPr>
          <p:cNvPr id="70663" name="Text Box 7"/>
          <p:cNvSpPr txBox="1">
            <a:spLocks noChangeArrowheads="1"/>
          </p:cNvSpPr>
          <p:nvPr/>
        </p:nvSpPr>
        <p:spPr bwMode="auto">
          <a:xfrm>
            <a:off x="1676400" y="304800"/>
            <a:ext cx="6019800" cy="1066800"/>
          </a:xfrm>
          <a:prstGeom prst="rect">
            <a:avLst/>
          </a:prstGeom>
          <a:noFill/>
          <a:ln w="9525">
            <a:noFill/>
            <a:miter lim="800000"/>
            <a:headEnd/>
            <a:tailEnd/>
          </a:ln>
          <a:effectLst/>
        </p:spPr>
        <p:txBody>
          <a:bodyPr>
            <a:spAutoFit/>
          </a:bodyPr>
          <a:lstStyle/>
          <a:p>
            <a:pPr algn="ctr">
              <a:spcBef>
                <a:spcPct val="50000"/>
              </a:spcBef>
            </a:pPr>
            <a:r>
              <a:rPr lang="en-US" sz="3200" b="1" i="1" dirty="0">
                <a:solidFill>
                  <a:srgbClr val="FF0000"/>
                </a:solidFill>
                <a:effectLst>
                  <a:outerShdw blurRad="38100" dist="38100" dir="2700000" algn="tl">
                    <a:srgbClr val="C0C0C0"/>
                  </a:outerShdw>
                </a:effectLst>
              </a:rPr>
              <a:t>Tracking Engine for massive LHC Tracking </a:t>
            </a:r>
            <a:r>
              <a:rPr lang="en-US" sz="3200" b="1" i="1" dirty="0" smtClean="0">
                <a:solidFill>
                  <a:srgbClr val="FF0000"/>
                </a:solidFill>
                <a:effectLst>
                  <a:outerShdw blurRad="38100" dist="38100" dir="2700000" algn="tl">
                    <a:srgbClr val="C0C0C0"/>
                  </a:outerShdw>
                </a:effectLst>
              </a:rPr>
              <a:t>Studies 2/2</a:t>
            </a:r>
            <a:endParaRPr lang="en-US" sz="3200" b="1" i="1" dirty="0">
              <a:solidFill>
                <a:srgbClr val="FF0000"/>
              </a:solidFill>
              <a:effectLst>
                <a:outerShdw blurRad="38100" dist="38100" dir="2700000" algn="tl">
                  <a:srgbClr val="C0C0C0"/>
                </a:outerShdw>
              </a:effectLst>
            </a:endParaRPr>
          </a:p>
        </p:txBody>
      </p:sp>
      <p:sp>
        <p:nvSpPr>
          <p:cNvPr id="16" name="Date Placeholder 15"/>
          <p:cNvSpPr>
            <a:spLocks noGrp="1"/>
          </p:cNvSpPr>
          <p:nvPr>
            <p:ph type="dt" sz="half" idx="10"/>
          </p:nvPr>
        </p:nvSpPr>
        <p:spPr/>
        <p:txBody>
          <a:bodyPr/>
          <a:lstStyle/>
          <a:p>
            <a:pPr>
              <a:defRPr/>
            </a:pPr>
            <a:r>
              <a:rPr lang="fr-FR" smtClean="0"/>
              <a:t>02.12.2013</a:t>
            </a:r>
            <a:endParaRPr lang="en-US"/>
          </a:p>
        </p:txBody>
      </p:sp>
      <p:sp>
        <p:nvSpPr>
          <p:cNvPr id="17" name="Slide Number Placeholder 16"/>
          <p:cNvSpPr>
            <a:spLocks noGrp="1"/>
          </p:cNvSpPr>
          <p:nvPr>
            <p:ph type="sldNum" sz="quarter" idx="12"/>
          </p:nvPr>
        </p:nvSpPr>
        <p:spPr/>
        <p:txBody>
          <a:bodyPr/>
          <a:lstStyle/>
          <a:p>
            <a:pPr>
              <a:defRPr/>
            </a:pPr>
            <a:fld id="{741FB240-34A5-422F-8A4D-9183D3F6CDAD}" type="slidenum">
              <a:rPr lang="en-US" smtClean="0"/>
              <a:pPr>
                <a:defRPr/>
              </a:pPr>
              <a:t>14</a:t>
            </a:fld>
            <a:endParaRPr lang="en-US"/>
          </a:p>
        </p:txBody>
      </p:sp>
      <p:sp>
        <p:nvSpPr>
          <p:cNvPr id="18" name="Footer Placeholder 17"/>
          <p:cNvSpPr>
            <a:spLocks noGrp="1"/>
          </p:cNvSpPr>
          <p:nvPr>
            <p:ph type="ftr" sz="quarter" idx="11"/>
          </p:nvPr>
        </p:nvSpPr>
        <p:spPr/>
        <p:txBody>
          <a:bodyPr/>
          <a:lstStyle/>
          <a:p>
            <a:pPr>
              <a:defRPr/>
            </a:pPr>
            <a:r>
              <a:rPr lang="en-US" smtClean="0"/>
              <a:t>BD-E-M - F. Schmidt</a:t>
            </a:r>
            <a:endParaRPr lang="en-US"/>
          </a:p>
        </p:txBody>
      </p:sp>
      <p:pic>
        <p:nvPicPr>
          <p:cNvPr id="12"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3"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1143000" y="2286000"/>
            <a:ext cx="6781800" cy="703263"/>
          </a:xfrm>
          <a:prstGeom prst="rect">
            <a:avLst/>
          </a:prstGeom>
          <a:noFill/>
          <a:ln w="9525">
            <a:noFill/>
            <a:miter lim="800000"/>
            <a:headEnd/>
            <a:tailEnd/>
          </a:ln>
          <a:effectLst/>
        </p:spPr>
        <p:txBody>
          <a:bodyPr>
            <a:spAutoFit/>
          </a:bodyPr>
          <a:lstStyle/>
          <a:p>
            <a:pPr marL="342900" indent="-342900">
              <a:spcBef>
                <a:spcPct val="50000"/>
              </a:spcBef>
              <a:buFontTx/>
              <a:buChar char="•"/>
            </a:pPr>
            <a:endParaRPr lang="en-US" sz="1600" b="1">
              <a:solidFill>
                <a:schemeClr val="hlink"/>
              </a:solidFill>
            </a:endParaRPr>
          </a:p>
          <a:p>
            <a:pPr marL="342900" indent="-342900">
              <a:spcBef>
                <a:spcPct val="50000"/>
              </a:spcBef>
              <a:buFontTx/>
              <a:buChar char="•"/>
            </a:pPr>
            <a:endParaRPr lang="en-US" sz="1600" b="1">
              <a:solidFill>
                <a:srgbClr val="FF0000"/>
              </a:solidFill>
            </a:endParaRPr>
          </a:p>
        </p:txBody>
      </p:sp>
      <p:sp>
        <p:nvSpPr>
          <p:cNvPr id="70662" name="Text Box 6"/>
          <p:cNvSpPr txBox="1">
            <a:spLocks noChangeArrowheads="1"/>
          </p:cNvSpPr>
          <p:nvPr/>
        </p:nvSpPr>
        <p:spPr bwMode="auto">
          <a:xfrm>
            <a:off x="533400" y="1447800"/>
            <a:ext cx="8229600" cy="4770537"/>
          </a:xfrm>
          <a:prstGeom prst="rect">
            <a:avLst/>
          </a:prstGeom>
          <a:noFill/>
          <a:ln w="9525">
            <a:noFill/>
            <a:miter lim="800000"/>
            <a:headEnd/>
            <a:tailEnd/>
          </a:ln>
          <a:effectLst/>
        </p:spPr>
        <p:txBody>
          <a:bodyPr wrap="square">
            <a:spAutoFit/>
          </a:bodyPr>
          <a:lstStyle/>
          <a:p>
            <a:pPr>
              <a:spcBef>
                <a:spcPct val="50000"/>
              </a:spcBef>
            </a:pPr>
            <a:r>
              <a:rPr lang="en-US" sz="1600" b="1" dirty="0" smtClean="0"/>
              <a:t>In view of the proposed 2 competing projects the SSC and LHC, experiments have been conducted both at SPS and </a:t>
            </a:r>
            <a:r>
              <a:rPr lang="en-US" sz="1600" b="1" dirty="0" err="1" smtClean="0"/>
              <a:t>Fermilab</a:t>
            </a:r>
            <a:endParaRPr lang="en-US" sz="1600" b="1" dirty="0" smtClean="0"/>
          </a:p>
          <a:p>
            <a:pPr>
              <a:spcBef>
                <a:spcPct val="50000"/>
              </a:spcBef>
              <a:buFont typeface="Arial" pitchFamily="34" charset="0"/>
              <a:buChar char="•"/>
            </a:pPr>
            <a:r>
              <a:rPr lang="en-US" sz="1600" b="1" dirty="0" smtClean="0">
                <a:solidFill>
                  <a:srgbClr val="008000"/>
                </a:solidFill>
              </a:rPr>
              <a:t> SPS (1988)</a:t>
            </a:r>
          </a:p>
          <a:p>
            <a:pPr>
              <a:spcBef>
                <a:spcPct val="50000"/>
              </a:spcBef>
              <a:buFont typeface="Arial" pitchFamily="34" charset="0"/>
              <a:buChar char="•"/>
            </a:pPr>
            <a:r>
              <a:rPr lang="en-US" sz="1600" b="1" dirty="0" smtClean="0">
                <a:solidFill>
                  <a:srgbClr val="008000"/>
                </a:solidFill>
              </a:rPr>
              <a:t> E778 (1989) at </a:t>
            </a:r>
            <a:r>
              <a:rPr lang="en-US" sz="1600" b="1" dirty="0" err="1" smtClean="0">
                <a:solidFill>
                  <a:srgbClr val="008000"/>
                </a:solidFill>
              </a:rPr>
              <a:t>Tevatron</a:t>
            </a:r>
            <a:endParaRPr lang="en-US" sz="1600" b="1" dirty="0" smtClean="0">
              <a:solidFill>
                <a:srgbClr val="008000"/>
              </a:solidFill>
            </a:endParaRPr>
          </a:p>
          <a:p>
            <a:pPr>
              <a:spcBef>
                <a:spcPct val="50000"/>
              </a:spcBef>
            </a:pPr>
            <a:r>
              <a:rPr lang="en-US" sz="1600" b="1" dirty="0" smtClean="0"/>
              <a:t>With the following agenda:</a:t>
            </a:r>
          </a:p>
          <a:p>
            <a:pPr>
              <a:spcBef>
                <a:spcPct val="50000"/>
              </a:spcBef>
              <a:buFont typeface="Arial" pitchFamily="34" charset="0"/>
              <a:buChar char="•"/>
            </a:pPr>
            <a:r>
              <a:rPr lang="en-US" sz="1600" b="1" dirty="0" smtClean="0">
                <a:solidFill>
                  <a:srgbClr val="C00000"/>
                </a:solidFill>
              </a:rPr>
              <a:t> DA measurements to compare with simulation code:</a:t>
            </a:r>
          </a:p>
          <a:p>
            <a:pPr lvl="1">
              <a:spcBef>
                <a:spcPct val="50000"/>
              </a:spcBef>
              <a:buFont typeface="Arial" pitchFamily="34" charset="0"/>
              <a:buChar char="•"/>
            </a:pPr>
            <a:r>
              <a:rPr lang="en-US" sz="1600" b="1" dirty="0" smtClean="0">
                <a:solidFill>
                  <a:schemeClr val="accent5">
                    <a:lumMod val="25000"/>
                  </a:schemeClr>
                </a:solidFill>
              </a:rPr>
              <a:t> SPS: the machine is too linear, therefore 8 strong </a:t>
            </a:r>
            <a:r>
              <a:rPr lang="en-US" sz="1600" b="1" dirty="0" err="1" smtClean="0">
                <a:solidFill>
                  <a:schemeClr val="accent5">
                    <a:lumMod val="25000"/>
                  </a:schemeClr>
                </a:solidFill>
              </a:rPr>
              <a:t>sextupoles</a:t>
            </a:r>
            <a:r>
              <a:rPr lang="en-US" sz="1600" b="1" dirty="0" smtClean="0">
                <a:solidFill>
                  <a:schemeClr val="accent5">
                    <a:lumMod val="25000"/>
                  </a:schemeClr>
                </a:solidFill>
              </a:rPr>
              <a:t> have been powered with self-compensation of the low order resonances.</a:t>
            </a:r>
          </a:p>
          <a:p>
            <a:pPr lvl="1">
              <a:spcBef>
                <a:spcPct val="50000"/>
              </a:spcBef>
              <a:buFont typeface="Arial" pitchFamily="34" charset="0"/>
              <a:buChar char="•"/>
            </a:pPr>
            <a:r>
              <a:rPr lang="en-US" sz="1600" b="1" dirty="0" smtClean="0">
                <a:solidFill>
                  <a:schemeClr val="accent5">
                    <a:lumMod val="25000"/>
                  </a:schemeClr>
                </a:solidFill>
              </a:rPr>
              <a:t> </a:t>
            </a:r>
            <a:r>
              <a:rPr lang="en-US" sz="1600" b="1" dirty="0" err="1" smtClean="0">
                <a:solidFill>
                  <a:schemeClr val="accent5">
                    <a:lumMod val="25000"/>
                  </a:schemeClr>
                </a:solidFill>
              </a:rPr>
              <a:t>Tevatron</a:t>
            </a:r>
            <a:r>
              <a:rPr lang="en-US" sz="1600" b="1" dirty="0" smtClean="0">
                <a:solidFill>
                  <a:schemeClr val="accent5">
                    <a:lumMod val="25000"/>
                  </a:schemeClr>
                </a:solidFill>
              </a:rPr>
              <a:t>: Non-linear but there has never been a complete model of </a:t>
            </a:r>
            <a:r>
              <a:rPr lang="en-US" sz="1600" b="1" dirty="0" err="1" smtClean="0">
                <a:solidFill>
                  <a:schemeClr val="accent5">
                    <a:lumMod val="25000"/>
                  </a:schemeClr>
                </a:solidFill>
              </a:rPr>
              <a:t>Tevatron</a:t>
            </a:r>
            <a:r>
              <a:rPr lang="en-US" sz="1600" b="1" dirty="0" smtClean="0">
                <a:solidFill>
                  <a:schemeClr val="accent5">
                    <a:lumMod val="25000"/>
                  </a:schemeClr>
                </a:solidFill>
              </a:rPr>
              <a:t> including non-</a:t>
            </a:r>
            <a:r>
              <a:rPr lang="en-US" sz="1600" b="1" dirty="0" err="1" smtClean="0">
                <a:solidFill>
                  <a:schemeClr val="accent5">
                    <a:lumMod val="25000"/>
                  </a:schemeClr>
                </a:solidFill>
              </a:rPr>
              <a:t>linearities</a:t>
            </a:r>
            <a:endParaRPr lang="en-US" sz="1600" b="1" dirty="0" smtClean="0">
              <a:solidFill>
                <a:schemeClr val="accent5">
                  <a:lumMod val="25000"/>
                </a:schemeClr>
              </a:solidFill>
            </a:endParaRPr>
          </a:p>
          <a:p>
            <a:pPr>
              <a:spcBef>
                <a:spcPct val="50000"/>
              </a:spcBef>
              <a:buFont typeface="Arial" pitchFamily="34" charset="0"/>
              <a:buChar char="•"/>
            </a:pPr>
            <a:r>
              <a:rPr lang="en-US" sz="1600" b="1" dirty="0" smtClean="0">
                <a:solidFill>
                  <a:srgbClr val="C00000"/>
                </a:solidFill>
              </a:rPr>
              <a:t> Effect of Resonances</a:t>
            </a:r>
          </a:p>
          <a:p>
            <a:pPr>
              <a:spcBef>
                <a:spcPct val="50000"/>
              </a:spcBef>
              <a:buFont typeface="Arial" pitchFamily="34" charset="0"/>
              <a:buChar char="•"/>
            </a:pPr>
            <a:r>
              <a:rPr lang="en-US" sz="1600" b="1" dirty="0" smtClean="0">
                <a:solidFill>
                  <a:srgbClr val="C00000"/>
                </a:solidFill>
              </a:rPr>
              <a:t> Influence of Tune Modulation</a:t>
            </a:r>
          </a:p>
          <a:p>
            <a:pPr>
              <a:spcBef>
                <a:spcPct val="50000"/>
              </a:spcBef>
              <a:buFont typeface="Arial" pitchFamily="34" charset="0"/>
              <a:buChar char="•"/>
            </a:pPr>
            <a:r>
              <a:rPr lang="en-US" sz="1600" b="1" dirty="0" smtClean="0">
                <a:solidFill>
                  <a:srgbClr val="C00000"/>
                </a:solidFill>
              </a:rPr>
              <a:t> Diffusion speed at large amplitudes</a:t>
            </a:r>
          </a:p>
          <a:p>
            <a:pPr>
              <a:spcBef>
                <a:spcPct val="50000"/>
              </a:spcBef>
            </a:pPr>
            <a:r>
              <a:rPr lang="en-US" sz="1600" b="1" dirty="0" smtClean="0">
                <a:solidFill>
                  <a:srgbClr val="008000"/>
                </a:solidFill>
              </a:rPr>
              <a:t>2004 Hera DA experiment</a:t>
            </a:r>
            <a:endParaRPr lang="en-US" sz="1600" b="1" dirty="0">
              <a:solidFill>
                <a:srgbClr val="008000"/>
              </a:solidFill>
            </a:endParaRPr>
          </a:p>
        </p:txBody>
      </p:sp>
      <p:sp>
        <p:nvSpPr>
          <p:cNvPr id="70663" name="Text Box 7"/>
          <p:cNvSpPr txBox="1">
            <a:spLocks noChangeArrowheads="1"/>
          </p:cNvSpPr>
          <p:nvPr/>
        </p:nvSpPr>
        <p:spPr bwMode="auto">
          <a:xfrm>
            <a:off x="1676400" y="304800"/>
            <a:ext cx="6019800" cy="584775"/>
          </a:xfrm>
          <a:prstGeom prst="rect">
            <a:avLst/>
          </a:prstGeom>
          <a:noFill/>
          <a:ln w="9525">
            <a:noFill/>
            <a:miter lim="800000"/>
            <a:headEnd/>
            <a:tailEnd/>
          </a:ln>
          <a:effectLst/>
        </p:spPr>
        <p:txBody>
          <a:bodyPr>
            <a:spAutoFit/>
          </a:bodyPr>
          <a:lstStyle/>
          <a:p>
            <a:pPr algn="ctr">
              <a:spcBef>
                <a:spcPct val="50000"/>
              </a:spcBef>
            </a:pPr>
            <a:r>
              <a:rPr lang="en-US" sz="3200" b="1" i="1" dirty="0" smtClean="0">
                <a:solidFill>
                  <a:srgbClr val="FF0000"/>
                </a:solidFill>
                <a:effectLst>
                  <a:outerShdw blurRad="38100" dist="38100" dir="2700000" algn="tl">
                    <a:srgbClr val="C0C0C0"/>
                  </a:outerShdw>
                </a:effectLst>
              </a:rPr>
              <a:t>DA Experiments 1988 - 1994</a:t>
            </a:r>
            <a:endParaRPr lang="en-US" sz="3200" b="1" i="1" dirty="0">
              <a:solidFill>
                <a:srgbClr val="FF0000"/>
              </a:solidFill>
              <a:effectLst>
                <a:outerShdw blurRad="38100" dist="38100" dir="2700000" algn="tl">
                  <a:srgbClr val="C0C0C0"/>
                </a:outerShdw>
              </a:effectLst>
            </a:endParaRPr>
          </a:p>
        </p:txBody>
      </p:sp>
      <p:sp>
        <p:nvSpPr>
          <p:cNvPr id="16" name="Date Placeholder 15"/>
          <p:cNvSpPr>
            <a:spLocks noGrp="1"/>
          </p:cNvSpPr>
          <p:nvPr>
            <p:ph type="dt" sz="half" idx="10"/>
          </p:nvPr>
        </p:nvSpPr>
        <p:spPr/>
        <p:txBody>
          <a:bodyPr/>
          <a:lstStyle/>
          <a:p>
            <a:pPr>
              <a:defRPr/>
            </a:pPr>
            <a:r>
              <a:rPr lang="fr-FR" smtClean="0"/>
              <a:t>02.12.2013</a:t>
            </a:r>
            <a:endParaRPr lang="en-US"/>
          </a:p>
        </p:txBody>
      </p:sp>
      <p:sp>
        <p:nvSpPr>
          <p:cNvPr id="17" name="Slide Number Placeholder 16"/>
          <p:cNvSpPr>
            <a:spLocks noGrp="1"/>
          </p:cNvSpPr>
          <p:nvPr>
            <p:ph type="sldNum" sz="quarter" idx="12"/>
          </p:nvPr>
        </p:nvSpPr>
        <p:spPr/>
        <p:txBody>
          <a:bodyPr/>
          <a:lstStyle/>
          <a:p>
            <a:pPr>
              <a:defRPr/>
            </a:pPr>
            <a:fld id="{741FB240-34A5-422F-8A4D-9183D3F6CDAD}" type="slidenum">
              <a:rPr lang="en-US" smtClean="0"/>
              <a:pPr>
                <a:defRPr/>
              </a:pPr>
              <a:t>15</a:t>
            </a:fld>
            <a:endParaRPr lang="en-US"/>
          </a:p>
        </p:txBody>
      </p:sp>
      <p:sp>
        <p:nvSpPr>
          <p:cNvPr id="18" name="Footer Placeholder 17"/>
          <p:cNvSpPr>
            <a:spLocks noGrp="1"/>
          </p:cNvSpPr>
          <p:nvPr>
            <p:ph type="ftr" sz="quarter" idx="11"/>
          </p:nvPr>
        </p:nvSpPr>
        <p:spPr/>
        <p:txBody>
          <a:bodyPr/>
          <a:lstStyle/>
          <a:p>
            <a:pPr>
              <a:defRPr/>
            </a:pPr>
            <a:r>
              <a:rPr lang="en-US" smtClean="0"/>
              <a:t>BD-E-M - F. Schmidt</a:t>
            </a:r>
            <a:endParaRPr lang="en-US"/>
          </a:p>
        </p:txBody>
      </p:sp>
      <p:pic>
        <p:nvPicPr>
          <p:cNvPr id="12"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3"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1143000" y="2286000"/>
            <a:ext cx="6781800" cy="703263"/>
          </a:xfrm>
          <a:prstGeom prst="rect">
            <a:avLst/>
          </a:prstGeom>
          <a:noFill/>
          <a:ln w="9525">
            <a:noFill/>
            <a:miter lim="800000"/>
            <a:headEnd/>
            <a:tailEnd/>
          </a:ln>
          <a:effectLst/>
        </p:spPr>
        <p:txBody>
          <a:bodyPr>
            <a:spAutoFit/>
          </a:bodyPr>
          <a:lstStyle/>
          <a:p>
            <a:pPr marL="342900" indent="-342900">
              <a:spcBef>
                <a:spcPct val="50000"/>
              </a:spcBef>
              <a:buFontTx/>
              <a:buChar char="•"/>
            </a:pPr>
            <a:endParaRPr lang="en-US" sz="1600" b="1">
              <a:solidFill>
                <a:schemeClr val="hlink"/>
              </a:solidFill>
            </a:endParaRPr>
          </a:p>
          <a:p>
            <a:pPr marL="342900" indent="-342900">
              <a:spcBef>
                <a:spcPct val="50000"/>
              </a:spcBef>
              <a:buFontTx/>
              <a:buChar char="•"/>
            </a:pPr>
            <a:endParaRPr lang="en-US" sz="1600" b="1">
              <a:solidFill>
                <a:srgbClr val="FF0000"/>
              </a:solidFill>
            </a:endParaRPr>
          </a:p>
        </p:txBody>
      </p:sp>
      <p:sp>
        <p:nvSpPr>
          <p:cNvPr id="70663" name="Text Box 7"/>
          <p:cNvSpPr txBox="1">
            <a:spLocks noChangeArrowheads="1"/>
          </p:cNvSpPr>
          <p:nvPr/>
        </p:nvSpPr>
        <p:spPr bwMode="auto">
          <a:xfrm>
            <a:off x="1676400" y="76200"/>
            <a:ext cx="6019800" cy="584775"/>
          </a:xfrm>
          <a:prstGeom prst="rect">
            <a:avLst/>
          </a:prstGeom>
          <a:noFill/>
          <a:ln w="9525">
            <a:noFill/>
            <a:miter lim="800000"/>
            <a:headEnd/>
            <a:tailEnd/>
          </a:ln>
          <a:effectLst/>
        </p:spPr>
        <p:txBody>
          <a:bodyPr>
            <a:spAutoFit/>
          </a:bodyPr>
          <a:lstStyle/>
          <a:p>
            <a:pPr algn="ctr">
              <a:spcBef>
                <a:spcPct val="50000"/>
              </a:spcBef>
            </a:pPr>
            <a:r>
              <a:rPr lang="en-US" sz="3200" b="1" i="1" dirty="0" smtClean="0">
                <a:solidFill>
                  <a:srgbClr val="FF0000"/>
                </a:solidFill>
                <a:effectLst>
                  <a:outerShdw blurRad="38100" dist="38100" dir="2700000" algn="tl">
                    <a:srgbClr val="C0C0C0"/>
                  </a:outerShdw>
                </a:effectLst>
              </a:rPr>
              <a:t>SPS DA Experiment 1988</a:t>
            </a:r>
            <a:endParaRPr lang="en-US" sz="3200" b="1" i="1" dirty="0">
              <a:solidFill>
                <a:srgbClr val="FF0000"/>
              </a:solidFill>
              <a:effectLst>
                <a:outerShdw blurRad="38100" dist="38100" dir="2700000" algn="tl">
                  <a:srgbClr val="C0C0C0"/>
                </a:outerShdw>
              </a:effectLst>
            </a:endParaRPr>
          </a:p>
        </p:txBody>
      </p:sp>
      <p:sp>
        <p:nvSpPr>
          <p:cNvPr id="16" name="Date Placeholder 15"/>
          <p:cNvSpPr>
            <a:spLocks noGrp="1"/>
          </p:cNvSpPr>
          <p:nvPr>
            <p:ph type="dt" sz="half" idx="10"/>
          </p:nvPr>
        </p:nvSpPr>
        <p:spPr/>
        <p:txBody>
          <a:bodyPr/>
          <a:lstStyle/>
          <a:p>
            <a:pPr>
              <a:defRPr/>
            </a:pPr>
            <a:r>
              <a:rPr lang="fr-FR" smtClean="0"/>
              <a:t>02.12.2013</a:t>
            </a:r>
            <a:endParaRPr lang="en-US"/>
          </a:p>
        </p:txBody>
      </p:sp>
      <p:sp>
        <p:nvSpPr>
          <p:cNvPr id="17" name="Slide Number Placeholder 16"/>
          <p:cNvSpPr>
            <a:spLocks noGrp="1"/>
          </p:cNvSpPr>
          <p:nvPr>
            <p:ph type="sldNum" sz="quarter" idx="12"/>
          </p:nvPr>
        </p:nvSpPr>
        <p:spPr/>
        <p:txBody>
          <a:bodyPr/>
          <a:lstStyle/>
          <a:p>
            <a:pPr>
              <a:defRPr/>
            </a:pPr>
            <a:fld id="{741FB240-34A5-422F-8A4D-9183D3F6CDAD}" type="slidenum">
              <a:rPr lang="en-US" smtClean="0"/>
              <a:pPr>
                <a:defRPr/>
              </a:pPr>
              <a:t>16</a:t>
            </a:fld>
            <a:endParaRPr lang="en-US"/>
          </a:p>
        </p:txBody>
      </p:sp>
      <p:pic>
        <p:nvPicPr>
          <p:cNvPr id="12"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3"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1907711" y="609600"/>
            <a:ext cx="5331289" cy="6005512"/>
          </a:xfrm>
          <a:prstGeom prst="rect">
            <a:avLst/>
          </a:prstGeom>
          <a:noFill/>
          <a:ln w="9525">
            <a:noFill/>
            <a:miter lim="800000"/>
            <a:headEnd/>
            <a:tailEnd/>
          </a:ln>
          <a:effectLst/>
        </p:spPr>
      </p:pic>
      <p:sp>
        <p:nvSpPr>
          <p:cNvPr id="9" name="TextBox 8"/>
          <p:cNvSpPr txBox="1"/>
          <p:nvPr/>
        </p:nvSpPr>
        <p:spPr>
          <a:xfrm rot="5400000">
            <a:off x="4375666" y="5530334"/>
            <a:ext cx="2286000" cy="369332"/>
          </a:xfrm>
          <a:prstGeom prst="rect">
            <a:avLst/>
          </a:prstGeom>
          <a:solidFill>
            <a:srgbClr val="92D050"/>
          </a:solidFill>
        </p:spPr>
        <p:txBody>
          <a:bodyPr wrap="square" rtlCol="0">
            <a:spAutoFit/>
          </a:bodyPr>
          <a:lstStyle/>
          <a:p>
            <a:r>
              <a:rPr lang="en-US" sz="1600" b="1" dirty="0" smtClean="0">
                <a:solidFill>
                  <a:srgbClr val="FF0000"/>
                </a:solidFill>
              </a:rPr>
              <a:t>Dynamic</a:t>
            </a:r>
            <a:r>
              <a:rPr lang="en-US" sz="1800" b="1" dirty="0" smtClean="0">
                <a:solidFill>
                  <a:srgbClr val="FF0000"/>
                </a:solidFill>
              </a:rPr>
              <a:t> Aperture</a:t>
            </a:r>
            <a:endParaRPr lang="fr-FR" sz="1800" b="1" dirty="0">
              <a:solidFill>
                <a:srgbClr val="FF0000"/>
              </a:solidFill>
            </a:endParaRPr>
          </a:p>
        </p:txBody>
      </p:sp>
      <p:sp>
        <p:nvSpPr>
          <p:cNvPr id="10" name="TextBox 9"/>
          <p:cNvSpPr txBox="1"/>
          <p:nvPr/>
        </p:nvSpPr>
        <p:spPr>
          <a:xfrm>
            <a:off x="7010400" y="2133600"/>
            <a:ext cx="1981200" cy="1015663"/>
          </a:xfrm>
          <a:prstGeom prst="rect">
            <a:avLst/>
          </a:prstGeom>
          <a:noFill/>
        </p:spPr>
        <p:txBody>
          <a:bodyPr wrap="square" rtlCol="0">
            <a:spAutoFit/>
          </a:bodyPr>
          <a:lstStyle/>
          <a:p>
            <a:pPr marL="457200" indent="-457200"/>
            <a:r>
              <a:rPr lang="en-US" b="1" dirty="0" smtClean="0">
                <a:solidFill>
                  <a:srgbClr val="C00000"/>
                </a:solidFill>
              </a:rPr>
              <a:t>J. </a:t>
            </a:r>
            <a:r>
              <a:rPr lang="en-US" b="1" dirty="0" err="1" smtClean="0">
                <a:solidFill>
                  <a:srgbClr val="C00000"/>
                </a:solidFill>
              </a:rPr>
              <a:t>Gareyte</a:t>
            </a:r>
            <a:endParaRPr lang="en-US" b="1" dirty="0" smtClean="0">
              <a:solidFill>
                <a:srgbClr val="C00000"/>
              </a:solidFill>
            </a:endParaRPr>
          </a:p>
          <a:p>
            <a:pPr marL="457200" indent="-457200"/>
            <a:r>
              <a:rPr lang="en-US" b="1" dirty="0" smtClean="0">
                <a:solidFill>
                  <a:srgbClr val="C00000"/>
                </a:solidFill>
              </a:rPr>
              <a:t>A. </a:t>
            </a:r>
            <a:r>
              <a:rPr lang="en-US" b="1" dirty="0" err="1" smtClean="0">
                <a:solidFill>
                  <a:srgbClr val="C00000"/>
                </a:solidFill>
              </a:rPr>
              <a:t>Hilaire</a:t>
            </a:r>
            <a:endParaRPr lang="en-US" b="1" dirty="0" smtClean="0">
              <a:solidFill>
                <a:srgbClr val="C00000"/>
              </a:solidFill>
            </a:endParaRPr>
          </a:p>
          <a:p>
            <a:pPr marL="457200" indent="-457200"/>
            <a:r>
              <a:rPr lang="en-US" b="1" dirty="0" smtClean="0">
                <a:solidFill>
                  <a:srgbClr val="C00000"/>
                </a:solidFill>
              </a:rPr>
              <a:t>F. Schmidt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13"/>
          <p:cNvSpPr/>
          <p:nvPr/>
        </p:nvSpPr>
        <p:spPr>
          <a:xfrm>
            <a:off x="8001000" y="2819400"/>
            <a:ext cx="914400" cy="533400"/>
          </a:xfrm>
          <a:prstGeom prst="rect">
            <a:avLst/>
          </a:prstGeom>
          <a:solidFill>
            <a:srgbClr val="AF51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Date Placeholder 1"/>
          <p:cNvSpPr>
            <a:spLocks noGrp="1"/>
          </p:cNvSpPr>
          <p:nvPr>
            <p:ph type="dt" sz="half" idx="10"/>
          </p:nvPr>
        </p:nvSpPr>
        <p:spPr/>
        <p:txBody>
          <a:bodyPr/>
          <a:lstStyle/>
          <a:p>
            <a:r>
              <a:rPr lang="en-US"/>
              <a:t>Frank Schmidt</a:t>
            </a:r>
          </a:p>
        </p:txBody>
      </p:sp>
      <p:sp>
        <p:nvSpPr>
          <p:cNvPr id="9" name="Footer Placeholder 2"/>
          <p:cNvSpPr>
            <a:spLocks noGrp="1"/>
          </p:cNvSpPr>
          <p:nvPr>
            <p:ph type="ftr" sz="quarter" idx="11"/>
          </p:nvPr>
        </p:nvSpPr>
        <p:spPr/>
        <p:txBody>
          <a:bodyPr/>
          <a:lstStyle/>
          <a:p>
            <a:r>
              <a:rPr lang="en-US"/>
              <a:t>Dynamic Aperture</a:t>
            </a:r>
          </a:p>
        </p:txBody>
      </p:sp>
      <p:sp>
        <p:nvSpPr>
          <p:cNvPr id="10" name="Slide Number Placeholder 3"/>
          <p:cNvSpPr>
            <a:spLocks noGrp="1"/>
          </p:cNvSpPr>
          <p:nvPr>
            <p:ph type="sldNum" sz="quarter" idx="12"/>
          </p:nvPr>
        </p:nvSpPr>
        <p:spPr/>
        <p:txBody>
          <a:bodyPr/>
          <a:lstStyle/>
          <a:p>
            <a:fld id="{93BFC639-4DE5-4CD7-BA87-DFF33F100A86}" type="slidenum">
              <a:rPr lang="en-US"/>
              <a:pPr/>
              <a:t>17</a:t>
            </a:fld>
            <a:endParaRPr lang="en-US"/>
          </a:p>
        </p:txBody>
      </p:sp>
      <p:sp>
        <p:nvSpPr>
          <p:cNvPr id="64514" name="Text Box 2"/>
          <p:cNvSpPr txBox="1">
            <a:spLocks noChangeArrowheads="1"/>
          </p:cNvSpPr>
          <p:nvPr/>
        </p:nvSpPr>
        <p:spPr bwMode="auto">
          <a:xfrm>
            <a:off x="1676400" y="304800"/>
            <a:ext cx="6019800" cy="1127125"/>
          </a:xfrm>
          <a:prstGeom prst="rect">
            <a:avLst/>
          </a:prstGeom>
          <a:noFill/>
          <a:ln w="9525">
            <a:noFill/>
            <a:miter lim="800000"/>
            <a:headEnd/>
            <a:tailEnd/>
          </a:ln>
          <a:effectLst/>
        </p:spPr>
        <p:txBody>
          <a:bodyPr>
            <a:spAutoFit/>
          </a:bodyPr>
          <a:lstStyle/>
          <a:p>
            <a:pPr algn="ctr">
              <a:spcBef>
                <a:spcPct val="50000"/>
              </a:spcBef>
            </a:pPr>
            <a:r>
              <a:rPr lang="en-US" sz="3200" b="1" i="1">
                <a:solidFill>
                  <a:srgbClr val="FF0000"/>
                </a:solidFill>
                <a:effectLst>
                  <a:outerShdw blurRad="38100" dist="38100" dir="2700000" algn="tl">
                    <a:srgbClr val="C0C0C0"/>
                  </a:outerShdw>
                </a:effectLst>
              </a:rPr>
              <a:t>DA Experiment (HERA)</a:t>
            </a:r>
          </a:p>
          <a:p>
            <a:pPr algn="ctr">
              <a:spcBef>
                <a:spcPct val="50000"/>
              </a:spcBef>
            </a:pPr>
            <a:r>
              <a:rPr lang="en-US" sz="2400" b="1" i="1">
                <a:solidFill>
                  <a:srgbClr val="FF0000"/>
                </a:solidFill>
                <a:effectLst>
                  <a:outerShdw blurRad="38100" dist="38100" dir="2700000" algn="tl">
                    <a:srgbClr val="C0C0C0"/>
                  </a:outerShdw>
                </a:effectLst>
              </a:rPr>
              <a:t>(Wolfram Fischer’s PhD thesis)</a:t>
            </a:r>
          </a:p>
        </p:txBody>
      </p:sp>
      <p:pic>
        <p:nvPicPr>
          <p:cNvPr id="11" name="Picture 4" descr="lhcdipole1"/>
          <p:cNvPicPr>
            <a:picLocks noChangeAspect="1" noChangeArrowheads="1"/>
          </p:cNvPicPr>
          <p:nvPr/>
        </p:nvPicPr>
        <p:blipFill>
          <a:blip r:embed="rId2" cstate="print"/>
          <a:srcRect/>
          <a:stretch>
            <a:fillRect/>
          </a:stretch>
        </p:blipFill>
        <p:spPr bwMode="auto">
          <a:xfrm>
            <a:off x="0" y="0"/>
            <a:ext cx="1371600" cy="1378670"/>
          </a:xfrm>
          <a:prstGeom prst="rect">
            <a:avLst/>
          </a:prstGeom>
          <a:noFill/>
        </p:spPr>
      </p:pic>
      <p:pic>
        <p:nvPicPr>
          <p:cNvPr id="12" name="Picture 2"/>
          <p:cNvPicPr>
            <a:picLocks noChangeAspect="1" noChangeArrowheads="1"/>
          </p:cNvPicPr>
          <p:nvPr/>
        </p:nvPicPr>
        <p:blipFill>
          <a:blip r:embed="rId3"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3" name="Picture 12" descr="da-6b.tif"/>
          <p:cNvPicPr>
            <a:picLocks noChangeAspect="1"/>
          </p:cNvPicPr>
          <p:nvPr/>
        </p:nvPicPr>
        <p:blipFill>
          <a:blip r:embed="rId4" cstate="print"/>
          <a:stretch>
            <a:fillRect/>
          </a:stretch>
        </p:blipFill>
        <p:spPr>
          <a:xfrm>
            <a:off x="73152" y="1938528"/>
            <a:ext cx="8997696" cy="354787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1143000" y="2286000"/>
            <a:ext cx="6781800" cy="703263"/>
          </a:xfrm>
          <a:prstGeom prst="rect">
            <a:avLst/>
          </a:prstGeom>
          <a:noFill/>
          <a:ln w="9525">
            <a:noFill/>
            <a:miter lim="800000"/>
            <a:headEnd/>
            <a:tailEnd/>
          </a:ln>
          <a:effectLst/>
        </p:spPr>
        <p:txBody>
          <a:bodyPr>
            <a:spAutoFit/>
          </a:bodyPr>
          <a:lstStyle/>
          <a:p>
            <a:pPr marL="342900" indent="-342900">
              <a:spcBef>
                <a:spcPct val="50000"/>
              </a:spcBef>
              <a:buFontTx/>
              <a:buChar char="•"/>
            </a:pPr>
            <a:endParaRPr lang="en-US" sz="1600" b="1">
              <a:solidFill>
                <a:schemeClr val="hlink"/>
              </a:solidFill>
            </a:endParaRPr>
          </a:p>
          <a:p>
            <a:pPr marL="342900" indent="-342900">
              <a:spcBef>
                <a:spcPct val="50000"/>
              </a:spcBef>
              <a:buFontTx/>
              <a:buChar char="•"/>
            </a:pPr>
            <a:endParaRPr lang="en-US" sz="1600" b="1">
              <a:solidFill>
                <a:srgbClr val="FF0000"/>
              </a:solidFill>
            </a:endParaRPr>
          </a:p>
        </p:txBody>
      </p:sp>
      <p:sp>
        <p:nvSpPr>
          <p:cNvPr id="70662" name="Text Box 6"/>
          <p:cNvSpPr txBox="1">
            <a:spLocks noChangeArrowheads="1"/>
          </p:cNvSpPr>
          <p:nvPr/>
        </p:nvSpPr>
        <p:spPr bwMode="auto">
          <a:xfrm>
            <a:off x="533400" y="1524000"/>
            <a:ext cx="8229600" cy="4524315"/>
          </a:xfrm>
          <a:prstGeom prst="rect">
            <a:avLst/>
          </a:prstGeom>
          <a:noFill/>
          <a:ln w="9525">
            <a:noFill/>
            <a:miter lim="800000"/>
            <a:headEnd/>
            <a:tailEnd/>
          </a:ln>
          <a:effectLst/>
        </p:spPr>
        <p:txBody>
          <a:bodyPr wrap="square">
            <a:spAutoFit/>
          </a:bodyPr>
          <a:lstStyle/>
          <a:p>
            <a:pPr>
              <a:spcBef>
                <a:spcPct val="50000"/>
              </a:spcBef>
            </a:pPr>
            <a:r>
              <a:rPr lang="en-US" sz="1600" b="1" dirty="0" smtClean="0"/>
              <a:t>At the LHC in 2011 and 2012 we had 1 shot each to do this DA experiments. We have been fortunate enough to do independent experiments on Beam1 and Beam2</a:t>
            </a:r>
          </a:p>
          <a:p>
            <a:pPr>
              <a:spcBef>
                <a:spcPct val="50000"/>
              </a:spcBef>
              <a:buFont typeface="Arial" pitchFamily="34" charset="0"/>
              <a:buChar char="•"/>
            </a:pPr>
            <a:r>
              <a:rPr lang="en-US" sz="1600" b="1" dirty="0" smtClean="0">
                <a:solidFill>
                  <a:srgbClr val="FF0000"/>
                </a:solidFill>
              </a:rPr>
              <a:t> Beam1</a:t>
            </a:r>
            <a:r>
              <a:rPr lang="en-US" sz="1600" b="1" dirty="0" smtClean="0"/>
              <a:t>: </a:t>
            </a:r>
            <a:r>
              <a:rPr lang="en-US" sz="1600" b="1" dirty="0" smtClean="0">
                <a:solidFill>
                  <a:srgbClr val="008000"/>
                </a:solidFill>
              </a:rPr>
              <a:t>This was dedicate to a new technique to probe the dynamic aperture according to the inverse logarithm scaling law for the dynamic aperture. This scaling law, derived from tracking data, has been recently used to derive a possible relation between the intensity evolution and dynamic aperture. This has been performed by </a:t>
            </a:r>
            <a:r>
              <a:rPr lang="en-US" sz="1600" b="1" dirty="0" smtClean="0">
                <a:solidFill>
                  <a:schemeClr val="accent2">
                    <a:lumMod val="75000"/>
                  </a:schemeClr>
                </a:solidFill>
              </a:rPr>
              <a:t>Massimo </a:t>
            </a:r>
            <a:r>
              <a:rPr lang="en-US" sz="1600" b="1" dirty="0" err="1" smtClean="0">
                <a:solidFill>
                  <a:schemeClr val="accent2">
                    <a:lumMod val="75000"/>
                  </a:schemeClr>
                </a:solidFill>
              </a:rPr>
              <a:t>Giovannozzi</a:t>
            </a:r>
            <a:r>
              <a:rPr lang="en-US" sz="1600" b="1" dirty="0" smtClean="0">
                <a:solidFill>
                  <a:schemeClr val="accent2">
                    <a:lumMod val="75000"/>
                  </a:schemeClr>
                </a:solidFill>
              </a:rPr>
              <a:t> </a:t>
            </a:r>
            <a:r>
              <a:rPr lang="en-US" sz="1600" b="1" dirty="0" smtClean="0">
                <a:solidFill>
                  <a:srgbClr val="008000"/>
                </a:solidFill>
              </a:rPr>
              <a:t>and his team. In fact, </a:t>
            </a:r>
            <a:r>
              <a:rPr lang="en-US" sz="1600" b="1" dirty="0" smtClean="0">
                <a:solidFill>
                  <a:srgbClr val="002060"/>
                </a:solidFill>
              </a:rPr>
              <a:t>Massimo</a:t>
            </a:r>
            <a:r>
              <a:rPr lang="en-US" sz="1600" b="1" dirty="0" smtClean="0">
                <a:solidFill>
                  <a:srgbClr val="008000"/>
                </a:solidFill>
              </a:rPr>
              <a:t> will report about this in a </a:t>
            </a:r>
            <a:r>
              <a:rPr lang="en-US" sz="1600" b="1" dirty="0" smtClean="0">
                <a:solidFill>
                  <a:schemeClr val="accent2">
                    <a:lumMod val="75000"/>
                  </a:schemeClr>
                </a:solidFill>
              </a:rPr>
              <a:t>GSI</a:t>
            </a:r>
            <a:r>
              <a:rPr lang="en-US" sz="1600" b="1" dirty="0" smtClean="0">
                <a:solidFill>
                  <a:srgbClr val="008000"/>
                </a:solidFill>
              </a:rPr>
              <a:t> seminar scheduled for this week.</a:t>
            </a:r>
          </a:p>
          <a:p>
            <a:pPr>
              <a:spcBef>
                <a:spcPct val="50000"/>
              </a:spcBef>
              <a:buFont typeface="Arial" pitchFamily="34" charset="0"/>
              <a:buChar char="•"/>
            </a:pPr>
            <a:r>
              <a:rPr lang="en-US" sz="1600" b="1" dirty="0" smtClean="0">
                <a:solidFill>
                  <a:srgbClr val="FF0000"/>
                </a:solidFill>
              </a:rPr>
              <a:t> Beam2</a:t>
            </a:r>
            <a:r>
              <a:rPr lang="en-US" sz="1600" b="1" dirty="0" smtClean="0"/>
              <a:t>: </a:t>
            </a:r>
            <a:r>
              <a:rPr lang="en-US" sz="1600" b="1" dirty="0" smtClean="0">
                <a:solidFill>
                  <a:srgbClr val="008000"/>
                </a:solidFill>
              </a:rPr>
              <a:t>This part of the experiment determines the DA with the classical kick technique and will be reported here</a:t>
            </a:r>
            <a:r>
              <a:rPr lang="en-US" sz="1600" b="1" dirty="0" smtClean="0">
                <a:solidFill>
                  <a:schemeClr val="accent2">
                    <a:lumMod val="75000"/>
                  </a:schemeClr>
                </a:solidFill>
              </a:rPr>
              <a:t>. Rogelio </a:t>
            </a:r>
            <a:r>
              <a:rPr lang="en-US" sz="1600" b="1" dirty="0" err="1" smtClean="0">
                <a:solidFill>
                  <a:schemeClr val="accent2">
                    <a:lumMod val="75000"/>
                  </a:schemeClr>
                </a:solidFill>
              </a:rPr>
              <a:t>Tomàs</a:t>
            </a:r>
            <a:r>
              <a:rPr lang="en-US" sz="1600" b="1" dirty="0" smtClean="0">
                <a:solidFill>
                  <a:schemeClr val="accent2">
                    <a:lumMod val="75000"/>
                  </a:schemeClr>
                </a:solidFill>
              </a:rPr>
              <a:t> </a:t>
            </a:r>
            <a:r>
              <a:rPr lang="en-US" sz="1600" b="1" dirty="0" smtClean="0">
                <a:solidFill>
                  <a:srgbClr val="008000"/>
                </a:solidFill>
              </a:rPr>
              <a:t>and </a:t>
            </a:r>
            <a:r>
              <a:rPr lang="en-US" sz="1600" b="1" dirty="0" smtClean="0">
                <a:solidFill>
                  <a:schemeClr val="accent2">
                    <a:lumMod val="75000"/>
                  </a:schemeClr>
                </a:solidFill>
              </a:rPr>
              <a:t>Frank Schmidt </a:t>
            </a:r>
            <a:r>
              <a:rPr lang="en-US" sz="1600" b="1" dirty="0" smtClean="0">
                <a:solidFill>
                  <a:srgbClr val="008000"/>
                </a:solidFill>
              </a:rPr>
              <a:t>have been leading this effort and the PhD student </a:t>
            </a:r>
            <a:r>
              <a:rPr lang="en-US" sz="1600" b="1" dirty="0" err="1" smtClean="0">
                <a:solidFill>
                  <a:schemeClr val="accent2">
                    <a:lumMod val="75000"/>
                  </a:schemeClr>
                </a:solidFill>
              </a:rPr>
              <a:t>Ewen</a:t>
            </a:r>
            <a:r>
              <a:rPr lang="en-US" sz="1600" b="1" dirty="0" smtClean="0">
                <a:solidFill>
                  <a:schemeClr val="accent2">
                    <a:lumMod val="75000"/>
                  </a:schemeClr>
                </a:solidFill>
              </a:rPr>
              <a:t> Maclean </a:t>
            </a:r>
            <a:r>
              <a:rPr lang="en-US" sz="1600" b="1" dirty="0" smtClean="0">
                <a:solidFill>
                  <a:srgbClr val="008000"/>
                </a:solidFill>
              </a:rPr>
              <a:t>was doing all the job! It goes without saying that we are indebted to the </a:t>
            </a:r>
            <a:r>
              <a:rPr lang="en-US" sz="1600" b="1" dirty="0" smtClean="0">
                <a:solidFill>
                  <a:schemeClr val="accent2">
                    <a:lumMod val="75000"/>
                  </a:schemeClr>
                </a:solidFill>
              </a:rPr>
              <a:t>machine protection group </a:t>
            </a:r>
            <a:r>
              <a:rPr lang="en-US" sz="1600" b="1" dirty="0" smtClean="0">
                <a:solidFill>
                  <a:srgbClr val="008000"/>
                </a:solidFill>
              </a:rPr>
              <a:t>that allowed us to use the powerful </a:t>
            </a:r>
            <a:r>
              <a:rPr lang="en-US" sz="1600" b="1" dirty="0" smtClean="0">
                <a:solidFill>
                  <a:schemeClr val="accent2">
                    <a:lumMod val="75000"/>
                  </a:schemeClr>
                </a:solidFill>
              </a:rPr>
              <a:t>MKA kicker </a:t>
            </a:r>
            <a:r>
              <a:rPr lang="en-US" sz="1600" b="1" dirty="0" smtClean="0">
                <a:solidFill>
                  <a:srgbClr val="008000"/>
                </a:solidFill>
              </a:rPr>
              <a:t>and also the </a:t>
            </a:r>
            <a:r>
              <a:rPr lang="en-US" sz="1600" b="1" dirty="0" smtClean="0">
                <a:solidFill>
                  <a:schemeClr val="accent2">
                    <a:lumMod val="75000"/>
                  </a:schemeClr>
                </a:solidFill>
              </a:rPr>
              <a:t>BI</a:t>
            </a:r>
            <a:r>
              <a:rPr lang="en-US" sz="1600" b="1" dirty="0" smtClean="0">
                <a:solidFill>
                  <a:srgbClr val="008000"/>
                </a:solidFill>
              </a:rPr>
              <a:t> experts and the </a:t>
            </a:r>
            <a:r>
              <a:rPr lang="en-US" sz="1600" b="1" dirty="0" smtClean="0">
                <a:solidFill>
                  <a:schemeClr val="accent2">
                    <a:lumMod val="75000"/>
                  </a:schemeClr>
                </a:solidFill>
              </a:rPr>
              <a:t>LHC operation team</a:t>
            </a:r>
            <a:r>
              <a:rPr lang="en-US" sz="1600" b="1" dirty="0" smtClean="0">
                <a:solidFill>
                  <a:srgbClr val="008000"/>
                </a:solidFill>
              </a:rPr>
              <a:t>. Report ready for publication: </a:t>
            </a:r>
          </a:p>
          <a:p>
            <a:pPr>
              <a:spcBef>
                <a:spcPct val="50000"/>
              </a:spcBef>
            </a:pPr>
            <a:r>
              <a:rPr lang="en-US" sz="1600" b="1" u="sng" dirty="0" smtClean="0">
                <a:solidFill>
                  <a:srgbClr val="C00000"/>
                </a:solidFill>
              </a:rPr>
              <a:t>E.H. Maclean</a:t>
            </a:r>
            <a:r>
              <a:rPr lang="en-US" sz="1600" b="1" dirty="0" smtClean="0">
                <a:solidFill>
                  <a:srgbClr val="C00000"/>
                </a:solidFill>
              </a:rPr>
              <a:t>, R. </a:t>
            </a:r>
            <a:r>
              <a:rPr lang="en-US" sz="1600" b="1" dirty="0" err="1" smtClean="0">
                <a:solidFill>
                  <a:srgbClr val="C00000"/>
                </a:solidFill>
              </a:rPr>
              <a:t>Tomàs</a:t>
            </a:r>
            <a:r>
              <a:rPr lang="en-US" sz="1600" b="1" dirty="0" smtClean="0">
                <a:solidFill>
                  <a:srgbClr val="C00000"/>
                </a:solidFill>
              </a:rPr>
              <a:t>, F. Schmidt, and T.H.B. </a:t>
            </a:r>
            <a:r>
              <a:rPr lang="en-US" sz="1600" b="1" dirty="0" err="1" smtClean="0">
                <a:solidFill>
                  <a:srgbClr val="C00000"/>
                </a:solidFill>
              </a:rPr>
              <a:t>Persson</a:t>
            </a:r>
            <a:r>
              <a:rPr lang="en-US" sz="1600" b="1" dirty="0" smtClean="0">
                <a:solidFill>
                  <a:srgbClr val="C00000"/>
                </a:solidFill>
              </a:rPr>
              <a:t>.</a:t>
            </a:r>
          </a:p>
          <a:p>
            <a:pPr>
              <a:spcBef>
                <a:spcPct val="50000"/>
              </a:spcBef>
            </a:pPr>
            <a:r>
              <a:rPr lang="en-US" sz="1600" b="1" dirty="0" smtClean="0">
                <a:solidFill>
                  <a:srgbClr val="C00000"/>
                </a:solidFill>
              </a:rPr>
              <a:t>“Measurement of LHC non-linear observables using kicked beams.”</a:t>
            </a:r>
            <a:endParaRPr lang="en-US" sz="1600" b="1" dirty="0">
              <a:solidFill>
                <a:srgbClr val="C00000"/>
              </a:solidFill>
            </a:endParaRPr>
          </a:p>
        </p:txBody>
      </p:sp>
      <p:sp>
        <p:nvSpPr>
          <p:cNvPr id="70663" name="Text Box 7"/>
          <p:cNvSpPr txBox="1">
            <a:spLocks noChangeArrowheads="1"/>
          </p:cNvSpPr>
          <p:nvPr/>
        </p:nvSpPr>
        <p:spPr bwMode="auto">
          <a:xfrm>
            <a:off x="1676400" y="304800"/>
            <a:ext cx="6019800" cy="584775"/>
          </a:xfrm>
          <a:prstGeom prst="rect">
            <a:avLst/>
          </a:prstGeom>
          <a:noFill/>
          <a:ln w="9525">
            <a:noFill/>
            <a:miter lim="800000"/>
            <a:headEnd/>
            <a:tailEnd/>
          </a:ln>
          <a:effectLst/>
        </p:spPr>
        <p:txBody>
          <a:bodyPr>
            <a:spAutoFit/>
          </a:bodyPr>
          <a:lstStyle/>
          <a:p>
            <a:pPr algn="ctr">
              <a:spcBef>
                <a:spcPct val="50000"/>
              </a:spcBef>
            </a:pPr>
            <a:r>
              <a:rPr lang="en-US" sz="3200" b="1" i="1" dirty="0" smtClean="0">
                <a:solidFill>
                  <a:srgbClr val="FF0000"/>
                </a:solidFill>
                <a:effectLst>
                  <a:outerShdw blurRad="38100" dist="38100" dir="2700000" algn="tl">
                    <a:srgbClr val="C0C0C0"/>
                  </a:outerShdw>
                </a:effectLst>
              </a:rPr>
              <a:t>DA Experiments LHC 2012</a:t>
            </a:r>
            <a:endParaRPr lang="en-US" sz="3200" b="1" i="1" dirty="0">
              <a:solidFill>
                <a:srgbClr val="FF0000"/>
              </a:solidFill>
              <a:effectLst>
                <a:outerShdw blurRad="38100" dist="38100" dir="2700000" algn="tl">
                  <a:srgbClr val="C0C0C0"/>
                </a:outerShdw>
              </a:effectLst>
            </a:endParaRPr>
          </a:p>
        </p:txBody>
      </p:sp>
      <p:sp>
        <p:nvSpPr>
          <p:cNvPr id="16" name="Date Placeholder 15"/>
          <p:cNvSpPr>
            <a:spLocks noGrp="1"/>
          </p:cNvSpPr>
          <p:nvPr>
            <p:ph type="dt" sz="half" idx="10"/>
          </p:nvPr>
        </p:nvSpPr>
        <p:spPr/>
        <p:txBody>
          <a:bodyPr/>
          <a:lstStyle/>
          <a:p>
            <a:pPr>
              <a:defRPr/>
            </a:pPr>
            <a:r>
              <a:rPr lang="fr-FR" smtClean="0"/>
              <a:t>02.12.2013</a:t>
            </a:r>
            <a:endParaRPr lang="en-US"/>
          </a:p>
        </p:txBody>
      </p:sp>
      <p:sp>
        <p:nvSpPr>
          <p:cNvPr id="17" name="Slide Number Placeholder 16"/>
          <p:cNvSpPr>
            <a:spLocks noGrp="1"/>
          </p:cNvSpPr>
          <p:nvPr>
            <p:ph type="sldNum" sz="quarter" idx="12"/>
          </p:nvPr>
        </p:nvSpPr>
        <p:spPr/>
        <p:txBody>
          <a:bodyPr/>
          <a:lstStyle/>
          <a:p>
            <a:pPr>
              <a:defRPr/>
            </a:pPr>
            <a:fld id="{741FB240-34A5-422F-8A4D-9183D3F6CDAD}" type="slidenum">
              <a:rPr lang="en-US" smtClean="0"/>
              <a:pPr>
                <a:defRPr/>
              </a:pPr>
              <a:t>18</a:t>
            </a:fld>
            <a:endParaRPr lang="en-US"/>
          </a:p>
        </p:txBody>
      </p:sp>
      <p:sp>
        <p:nvSpPr>
          <p:cNvPr id="18" name="Footer Placeholder 17"/>
          <p:cNvSpPr>
            <a:spLocks noGrp="1"/>
          </p:cNvSpPr>
          <p:nvPr>
            <p:ph type="ftr" sz="quarter" idx="11"/>
          </p:nvPr>
        </p:nvSpPr>
        <p:spPr/>
        <p:txBody>
          <a:bodyPr/>
          <a:lstStyle/>
          <a:p>
            <a:pPr>
              <a:defRPr/>
            </a:pPr>
            <a:r>
              <a:rPr lang="en-US" smtClean="0"/>
              <a:t>BD-E-M - F. Schmidt</a:t>
            </a:r>
            <a:endParaRPr lang="en-US"/>
          </a:p>
        </p:txBody>
      </p:sp>
      <p:pic>
        <p:nvPicPr>
          <p:cNvPr id="12"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3"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1143000" y="2286000"/>
            <a:ext cx="6781800" cy="703263"/>
          </a:xfrm>
          <a:prstGeom prst="rect">
            <a:avLst/>
          </a:prstGeom>
          <a:noFill/>
          <a:ln w="9525">
            <a:noFill/>
            <a:miter lim="800000"/>
            <a:headEnd/>
            <a:tailEnd/>
          </a:ln>
          <a:effectLst/>
        </p:spPr>
        <p:txBody>
          <a:bodyPr>
            <a:spAutoFit/>
          </a:bodyPr>
          <a:lstStyle/>
          <a:p>
            <a:pPr marL="342900" indent="-342900">
              <a:spcBef>
                <a:spcPct val="50000"/>
              </a:spcBef>
              <a:buFontTx/>
              <a:buChar char="•"/>
            </a:pPr>
            <a:endParaRPr lang="en-US" sz="1600" b="1">
              <a:solidFill>
                <a:schemeClr val="hlink"/>
              </a:solidFill>
            </a:endParaRPr>
          </a:p>
          <a:p>
            <a:pPr marL="342900" indent="-342900">
              <a:spcBef>
                <a:spcPct val="50000"/>
              </a:spcBef>
              <a:buFontTx/>
              <a:buChar char="•"/>
            </a:pPr>
            <a:endParaRPr lang="en-US" sz="1600" b="1">
              <a:solidFill>
                <a:srgbClr val="FF0000"/>
              </a:solidFill>
            </a:endParaRPr>
          </a:p>
        </p:txBody>
      </p:sp>
      <p:sp>
        <p:nvSpPr>
          <p:cNvPr id="70662" name="Text Box 6"/>
          <p:cNvSpPr txBox="1">
            <a:spLocks noChangeArrowheads="1"/>
          </p:cNvSpPr>
          <p:nvPr/>
        </p:nvSpPr>
        <p:spPr bwMode="auto">
          <a:xfrm>
            <a:off x="228600" y="1524000"/>
            <a:ext cx="4191000" cy="5078313"/>
          </a:xfrm>
          <a:prstGeom prst="rect">
            <a:avLst/>
          </a:prstGeom>
          <a:noFill/>
          <a:ln w="9525">
            <a:noFill/>
            <a:miter lim="800000"/>
            <a:headEnd/>
            <a:tailEnd/>
          </a:ln>
          <a:effectLst/>
        </p:spPr>
        <p:txBody>
          <a:bodyPr wrap="square">
            <a:spAutoFit/>
          </a:bodyPr>
          <a:lstStyle/>
          <a:p>
            <a:pPr>
              <a:spcBef>
                <a:spcPct val="50000"/>
              </a:spcBef>
            </a:pPr>
            <a:r>
              <a:rPr lang="en-US" b="1" dirty="0" smtClean="0">
                <a:solidFill>
                  <a:srgbClr val="C00000"/>
                </a:solidFill>
              </a:rPr>
              <a:t>Experiment</a:t>
            </a:r>
          </a:p>
          <a:p>
            <a:pPr>
              <a:spcBef>
                <a:spcPct val="50000"/>
              </a:spcBef>
              <a:buFont typeface="Arial" pitchFamily="34" charset="0"/>
              <a:buChar char="•"/>
            </a:pPr>
            <a:r>
              <a:rPr lang="en-US" b="1" dirty="0" smtClean="0">
                <a:solidFill>
                  <a:srgbClr val="008000"/>
                </a:solidFill>
              </a:rPr>
              <a:t> LHC Injection Energy 450 </a:t>
            </a:r>
            <a:r>
              <a:rPr lang="en-US" b="1" dirty="0" err="1" smtClean="0">
                <a:solidFill>
                  <a:srgbClr val="008000"/>
                </a:solidFill>
              </a:rPr>
              <a:t>GeV</a:t>
            </a:r>
            <a:endParaRPr lang="en-US" b="1" dirty="0" smtClean="0">
              <a:solidFill>
                <a:srgbClr val="008000"/>
              </a:solidFill>
            </a:endParaRPr>
          </a:p>
          <a:p>
            <a:pPr>
              <a:spcBef>
                <a:spcPct val="50000"/>
              </a:spcBef>
              <a:buFont typeface="Arial" pitchFamily="34" charset="0"/>
              <a:buChar char="•"/>
            </a:pPr>
            <a:r>
              <a:rPr lang="en-US" b="1" dirty="0" smtClean="0">
                <a:solidFill>
                  <a:srgbClr val="008000"/>
                </a:solidFill>
              </a:rPr>
              <a:t> Aperture kicker (MKA) up to ~14 beam sigma</a:t>
            </a:r>
          </a:p>
          <a:p>
            <a:pPr>
              <a:spcBef>
                <a:spcPct val="50000"/>
              </a:spcBef>
              <a:buFont typeface="Arial" pitchFamily="34" charset="0"/>
              <a:buChar char="•"/>
            </a:pPr>
            <a:r>
              <a:rPr lang="en-US" b="1" dirty="0" smtClean="0">
                <a:solidFill>
                  <a:srgbClr val="008000"/>
                </a:solidFill>
              </a:rPr>
              <a:t> collimators set to 11.7 beam sigma to protect the triplets</a:t>
            </a:r>
          </a:p>
          <a:p>
            <a:pPr>
              <a:spcBef>
                <a:spcPct val="50000"/>
              </a:spcBef>
              <a:buFont typeface="Arial" pitchFamily="34" charset="0"/>
              <a:buChar char="•"/>
            </a:pPr>
            <a:r>
              <a:rPr lang="en-US" b="1" dirty="0" smtClean="0">
                <a:solidFill>
                  <a:srgbClr val="008000"/>
                </a:solidFill>
              </a:rPr>
              <a:t> BPM system calibrated before the experiment</a:t>
            </a:r>
          </a:p>
          <a:p>
            <a:pPr>
              <a:spcBef>
                <a:spcPct val="50000"/>
              </a:spcBef>
              <a:buFont typeface="Arial" pitchFamily="34" charset="0"/>
              <a:buChar char="•"/>
            </a:pPr>
            <a:r>
              <a:rPr lang="en-US" b="1" dirty="0" smtClean="0">
                <a:solidFill>
                  <a:srgbClr val="008000"/>
                </a:solidFill>
              </a:rPr>
              <a:t> Wire scanners scale enlarged to cover 12 sigma kicks</a:t>
            </a:r>
          </a:p>
          <a:p>
            <a:pPr>
              <a:spcBef>
                <a:spcPct val="50000"/>
              </a:spcBef>
              <a:buFont typeface="Arial" pitchFamily="34" charset="0"/>
              <a:buChar char="•"/>
            </a:pPr>
            <a:r>
              <a:rPr lang="en-US" b="1" dirty="0" smtClean="0">
                <a:solidFill>
                  <a:srgbClr val="008000"/>
                </a:solidFill>
              </a:rPr>
              <a:t> DA Measurement via Loss monitors</a:t>
            </a:r>
          </a:p>
          <a:p>
            <a:pPr>
              <a:spcBef>
                <a:spcPct val="50000"/>
              </a:spcBef>
            </a:pPr>
            <a:endParaRPr lang="en-US" sz="1600" b="1" dirty="0"/>
          </a:p>
        </p:txBody>
      </p:sp>
      <p:sp>
        <p:nvSpPr>
          <p:cNvPr id="70663" name="Text Box 7"/>
          <p:cNvSpPr txBox="1">
            <a:spLocks noChangeArrowheads="1"/>
          </p:cNvSpPr>
          <p:nvPr/>
        </p:nvSpPr>
        <p:spPr bwMode="auto">
          <a:xfrm>
            <a:off x="1676400" y="304800"/>
            <a:ext cx="6019800" cy="1077218"/>
          </a:xfrm>
          <a:prstGeom prst="rect">
            <a:avLst/>
          </a:prstGeom>
          <a:noFill/>
          <a:ln w="9525">
            <a:noFill/>
            <a:miter lim="800000"/>
            <a:headEnd/>
            <a:tailEnd/>
          </a:ln>
          <a:effectLst/>
        </p:spPr>
        <p:txBody>
          <a:bodyPr>
            <a:spAutoFit/>
          </a:bodyPr>
          <a:lstStyle/>
          <a:p>
            <a:pPr algn="ctr">
              <a:spcBef>
                <a:spcPct val="50000"/>
              </a:spcBef>
            </a:pPr>
            <a:r>
              <a:rPr lang="en-US" sz="3200" b="1" i="1" dirty="0" smtClean="0">
                <a:solidFill>
                  <a:srgbClr val="FF0000"/>
                </a:solidFill>
                <a:effectLst>
                  <a:outerShdw blurRad="38100" dist="38100" dir="2700000" algn="tl">
                    <a:srgbClr val="C0C0C0"/>
                  </a:outerShdw>
                </a:effectLst>
              </a:rPr>
              <a:t>Kick Experiment and Simulation Conditions</a:t>
            </a:r>
            <a:endParaRPr lang="en-US" sz="3200" b="1" i="1" dirty="0">
              <a:solidFill>
                <a:srgbClr val="FF0000"/>
              </a:solidFill>
              <a:effectLst>
                <a:outerShdw blurRad="38100" dist="38100" dir="2700000" algn="tl">
                  <a:srgbClr val="C0C0C0"/>
                </a:outerShdw>
              </a:effectLst>
            </a:endParaRPr>
          </a:p>
        </p:txBody>
      </p:sp>
      <p:sp>
        <p:nvSpPr>
          <p:cNvPr id="16" name="Date Placeholder 15"/>
          <p:cNvSpPr>
            <a:spLocks noGrp="1"/>
          </p:cNvSpPr>
          <p:nvPr>
            <p:ph type="dt" sz="half" idx="10"/>
          </p:nvPr>
        </p:nvSpPr>
        <p:spPr/>
        <p:txBody>
          <a:bodyPr/>
          <a:lstStyle/>
          <a:p>
            <a:pPr>
              <a:defRPr/>
            </a:pPr>
            <a:r>
              <a:rPr lang="fr-FR" smtClean="0"/>
              <a:t>02.12.2013</a:t>
            </a:r>
            <a:endParaRPr lang="en-US"/>
          </a:p>
        </p:txBody>
      </p:sp>
      <p:sp>
        <p:nvSpPr>
          <p:cNvPr id="17" name="Slide Number Placeholder 16"/>
          <p:cNvSpPr>
            <a:spLocks noGrp="1"/>
          </p:cNvSpPr>
          <p:nvPr>
            <p:ph type="sldNum" sz="quarter" idx="12"/>
          </p:nvPr>
        </p:nvSpPr>
        <p:spPr/>
        <p:txBody>
          <a:bodyPr/>
          <a:lstStyle/>
          <a:p>
            <a:pPr>
              <a:defRPr/>
            </a:pPr>
            <a:fld id="{741FB240-34A5-422F-8A4D-9183D3F6CDAD}" type="slidenum">
              <a:rPr lang="en-US" smtClean="0"/>
              <a:pPr>
                <a:defRPr/>
              </a:pPr>
              <a:t>19</a:t>
            </a:fld>
            <a:endParaRPr lang="en-US"/>
          </a:p>
        </p:txBody>
      </p:sp>
      <p:sp>
        <p:nvSpPr>
          <p:cNvPr id="18" name="Footer Placeholder 17"/>
          <p:cNvSpPr>
            <a:spLocks noGrp="1"/>
          </p:cNvSpPr>
          <p:nvPr>
            <p:ph type="ftr" sz="quarter" idx="11"/>
          </p:nvPr>
        </p:nvSpPr>
        <p:spPr/>
        <p:txBody>
          <a:bodyPr/>
          <a:lstStyle/>
          <a:p>
            <a:pPr>
              <a:defRPr/>
            </a:pPr>
            <a:r>
              <a:rPr lang="en-US" dirty="0" smtClean="0"/>
              <a:t>BD-E-M - F. Schmidt</a:t>
            </a:r>
            <a:endParaRPr lang="en-US" dirty="0"/>
          </a:p>
        </p:txBody>
      </p:sp>
      <p:pic>
        <p:nvPicPr>
          <p:cNvPr id="12"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3"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sp>
        <p:nvSpPr>
          <p:cNvPr id="10" name="TextBox 9"/>
          <p:cNvSpPr txBox="1"/>
          <p:nvPr/>
        </p:nvSpPr>
        <p:spPr>
          <a:xfrm>
            <a:off x="4648200" y="1524000"/>
            <a:ext cx="4114800" cy="4247317"/>
          </a:xfrm>
          <a:prstGeom prst="rect">
            <a:avLst/>
          </a:prstGeom>
          <a:noFill/>
        </p:spPr>
        <p:txBody>
          <a:bodyPr wrap="square" rtlCol="0">
            <a:spAutoFit/>
          </a:bodyPr>
          <a:lstStyle/>
          <a:p>
            <a:pPr>
              <a:spcBef>
                <a:spcPct val="50000"/>
              </a:spcBef>
            </a:pPr>
            <a:r>
              <a:rPr lang="en-US" b="1" dirty="0" smtClean="0">
                <a:solidFill>
                  <a:srgbClr val="C00000"/>
                </a:solidFill>
              </a:rPr>
              <a:t>Simulation</a:t>
            </a:r>
          </a:p>
          <a:p>
            <a:pPr>
              <a:spcBef>
                <a:spcPct val="50000"/>
              </a:spcBef>
              <a:buFont typeface="Arial" pitchFamily="34" charset="0"/>
              <a:buChar char="•"/>
            </a:pPr>
            <a:r>
              <a:rPr lang="en-US" b="1" dirty="0" smtClean="0">
                <a:solidFill>
                  <a:srgbClr val="008000"/>
                </a:solidFill>
              </a:rPr>
              <a:t> </a:t>
            </a:r>
            <a:r>
              <a:rPr lang="en-US" b="1" dirty="0" smtClean="0">
                <a:solidFill>
                  <a:srgbClr val="0070C0"/>
                </a:solidFill>
              </a:rPr>
              <a:t>Latest LHC lattice</a:t>
            </a:r>
          </a:p>
          <a:p>
            <a:pPr>
              <a:spcBef>
                <a:spcPct val="50000"/>
              </a:spcBef>
              <a:buFont typeface="Arial" pitchFamily="34" charset="0"/>
              <a:buChar char="•"/>
            </a:pPr>
            <a:r>
              <a:rPr lang="en-US" b="1" dirty="0" smtClean="0">
                <a:solidFill>
                  <a:srgbClr val="0070C0"/>
                </a:solidFill>
              </a:rPr>
              <a:t> </a:t>
            </a:r>
            <a:r>
              <a:rPr lang="en-US" b="1" dirty="0" err="1" smtClean="0">
                <a:solidFill>
                  <a:srgbClr val="0070C0"/>
                </a:solidFill>
              </a:rPr>
              <a:t>Multipole</a:t>
            </a:r>
            <a:r>
              <a:rPr lang="en-US" b="1" dirty="0" smtClean="0">
                <a:solidFill>
                  <a:srgbClr val="0070C0"/>
                </a:solidFill>
              </a:rPr>
              <a:t> of machine as build</a:t>
            </a:r>
          </a:p>
          <a:p>
            <a:pPr>
              <a:spcBef>
                <a:spcPct val="50000"/>
              </a:spcBef>
              <a:buFont typeface="Arial" pitchFamily="34" charset="0"/>
              <a:buChar char="•"/>
            </a:pPr>
            <a:r>
              <a:rPr lang="en-US" b="1" dirty="0" smtClean="0">
                <a:solidFill>
                  <a:srgbClr val="0070C0"/>
                </a:solidFill>
              </a:rPr>
              <a:t> Seeds needed for cold-warm variations. The usual 60 seeds tracked.</a:t>
            </a:r>
          </a:p>
          <a:p>
            <a:pPr>
              <a:spcBef>
                <a:spcPct val="50000"/>
              </a:spcBef>
              <a:buFont typeface="Arial" pitchFamily="34" charset="0"/>
              <a:buChar char="•"/>
            </a:pPr>
            <a:r>
              <a:rPr lang="en-US" b="1" dirty="0" smtClean="0">
                <a:solidFill>
                  <a:srgbClr val="0070C0"/>
                </a:solidFill>
              </a:rPr>
              <a:t> Misalignment measurement of all magnets (offsets and tilts)</a:t>
            </a:r>
          </a:p>
          <a:p>
            <a:pPr>
              <a:spcBef>
                <a:spcPct val="50000"/>
              </a:spcBef>
              <a:buFont typeface="Arial" pitchFamily="34" charset="0"/>
              <a:buChar char="•"/>
            </a:pPr>
            <a:r>
              <a:rPr lang="en-US" b="1" dirty="0" smtClean="0">
                <a:solidFill>
                  <a:srgbClr val="0070C0"/>
                </a:solidFill>
              </a:rPr>
              <a:t> For the corrected machine detuning has been matched to the measured ones.</a:t>
            </a:r>
            <a:endParaRPr lang="fr-FR"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676400" y="304800"/>
            <a:ext cx="6019800" cy="461665"/>
          </a:xfrm>
          <a:prstGeom prst="rect">
            <a:avLst/>
          </a:prstGeom>
          <a:noFill/>
          <a:ln w="9525">
            <a:noFill/>
            <a:miter lim="800000"/>
            <a:headEnd/>
            <a:tailEnd/>
          </a:ln>
          <a:effectLst/>
        </p:spPr>
        <p:txBody>
          <a:bodyPr>
            <a:spAutoFit/>
          </a:bodyPr>
          <a:lstStyle/>
          <a:p>
            <a:pPr algn="ctr">
              <a:spcBef>
                <a:spcPct val="50000"/>
              </a:spcBef>
            </a:pPr>
            <a:r>
              <a:rPr lang="en-US" sz="2400" b="1" i="1" dirty="0" smtClean="0">
                <a:solidFill>
                  <a:srgbClr val="002060"/>
                </a:solidFill>
                <a:effectLst>
                  <a:outerShdw blurRad="38100" dist="38100" dir="2700000" algn="tl">
                    <a:srgbClr val="C0C0C0"/>
                  </a:outerShdw>
                </a:effectLst>
              </a:rPr>
              <a:t> </a:t>
            </a:r>
            <a:endParaRPr lang="en-US" sz="2400" b="1" i="1" dirty="0">
              <a:solidFill>
                <a:srgbClr val="002060"/>
              </a:solidFill>
              <a:effectLst>
                <a:outerShdw blurRad="38100" dist="38100" dir="2700000" algn="tl">
                  <a:srgbClr val="C0C0C0"/>
                </a:outerShdw>
              </a:effectLst>
            </a:endParaRPr>
          </a:p>
        </p:txBody>
      </p:sp>
      <p:sp>
        <p:nvSpPr>
          <p:cNvPr id="17" name="TextBox 16"/>
          <p:cNvSpPr txBox="1"/>
          <p:nvPr/>
        </p:nvSpPr>
        <p:spPr>
          <a:xfrm>
            <a:off x="228600" y="1371600"/>
            <a:ext cx="8763000" cy="4708981"/>
          </a:xfrm>
          <a:prstGeom prst="rect">
            <a:avLst/>
          </a:prstGeom>
          <a:noFill/>
        </p:spPr>
        <p:txBody>
          <a:bodyPr wrap="square" rtlCol="0">
            <a:spAutoFit/>
          </a:bodyPr>
          <a:lstStyle/>
          <a:p>
            <a:endParaRPr lang="en-US" b="1" dirty="0" smtClean="0">
              <a:solidFill>
                <a:srgbClr val="00B050"/>
              </a:solidFill>
            </a:endParaRPr>
          </a:p>
          <a:p>
            <a:pPr marL="457200" indent="-457200">
              <a:buFont typeface="+mj-lt"/>
              <a:buAutoNum type="arabicPeriod"/>
            </a:pPr>
            <a:r>
              <a:rPr lang="en-US" b="1" dirty="0" smtClean="0">
                <a:solidFill>
                  <a:srgbClr val="008000"/>
                </a:solidFill>
              </a:rPr>
              <a:t> Real World Dynamic Aperture (RW-DA) Definition:</a:t>
            </a:r>
          </a:p>
          <a:p>
            <a:pPr marL="457200" indent="-457200">
              <a:buFont typeface="+mj-lt"/>
              <a:buAutoNum type="arabicPeriod"/>
            </a:pPr>
            <a:endParaRPr lang="en-US" b="1" dirty="0" smtClean="0">
              <a:solidFill>
                <a:srgbClr val="00B050"/>
              </a:solidFill>
            </a:endParaRPr>
          </a:p>
          <a:p>
            <a:pPr marL="914400" lvl="1" indent="-457200"/>
            <a:r>
              <a:rPr lang="en-US" b="1" dirty="0" smtClean="0">
                <a:solidFill>
                  <a:srgbClr val="FF0000"/>
                </a:solidFill>
              </a:rPr>
              <a:t>       Largest Amplitude</a:t>
            </a:r>
            <a:r>
              <a:rPr lang="en-US" b="1" dirty="0" smtClean="0"/>
              <a:t> at which particles </a:t>
            </a:r>
            <a:r>
              <a:rPr lang="en-US" b="1" dirty="0" smtClean="0">
                <a:solidFill>
                  <a:srgbClr val="FF0000"/>
                </a:solidFill>
              </a:rPr>
              <a:t>remains</a:t>
            </a:r>
            <a:r>
              <a:rPr lang="en-US" b="1" dirty="0" smtClean="0"/>
              <a:t> in the accelerator over a </a:t>
            </a:r>
            <a:r>
              <a:rPr lang="en-US" b="1" dirty="0" smtClean="0">
                <a:solidFill>
                  <a:srgbClr val="FF0000"/>
                </a:solidFill>
              </a:rPr>
              <a:t>time range of interest</a:t>
            </a:r>
            <a:r>
              <a:rPr lang="en-US" b="1" dirty="0" smtClean="0"/>
              <a:t>.</a:t>
            </a:r>
          </a:p>
          <a:p>
            <a:pPr marL="914400" lvl="1" indent="-457200">
              <a:buFont typeface="+mj-lt"/>
              <a:buAutoNum type="arabicPeriod"/>
            </a:pPr>
            <a:endParaRPr lang="en-US" b="1" dirty="0" smtClean="0">
              <a:solidFill>
                <a:srgbClr val="00B050"/>
              </a:solidFill>
            </a:endParaRPr>
          </a:p>
          <a:p>
            <a:pPr marL="457200" indent="-457200">
              <a:buFont typeface="+mj-lt"/>
              <a:buAutoNum type="arabicPeriod"/>
            </a:pPr>
            <a:r>
              <a:rPr lang="en-US" b="1" dirty="0" smtClean="0">
                <a:solidFill>
                  <a:srgbClr val="008000"/>
                </a:solidFill>
              </a:rPr>
              <a:t>Potential Dynamic Aperture (PO-DA) = Onset of global Chaos</a:t>
            </a:r>
          </a:p>
          <a:p>
            <a:pPr marL="457200" indent="-457200">
              <a:buFont typeface="+mj-lt"/>
              <a:buAutoNum type="arabicPeriod"/>
            </a:pPr>
            <a:endParaRPr lang="en-US" b="1" dirty="0" smtClean="0">
              <a:solidFill>
                <a:srgbClr val="00B050"/>
              </a:solidFill>
            </a:endParaRPr>
          </a:p>
          <a:p>
            <a:pPr marL="914400" lvl="1" indent="-457200">
              <a:buFont typeface="Arial" pitchFamily="34" charset="0"/>
              <a:buChar char="•"/>
            </a:pPr>
            <a:r>
              <a:rPr lang="en-US" b="1" dirty="0" smtClean="0"/>
              <a:t> </a:t>
            </a:r>
            <a:r>
              <a:rPr lang="en-US" b="1" dirty="0" smtClean="0">
                <a:solidFill>
                  <a:srgbClr val="FF0000"/>
                </a:solidFill>
              </a:rPr>
              <a:t>Largest Amplitude </a:t>
            </a:r>
            <a:r>
              <a:rPr lang="en-US" b="1" dirty="0" smtClean="0"/>
              <a:t>with </a:t>
            </a:r>
            <a:r>
              <a:rPr lang="en-US" b="1" dirty="0" smtClean="0">
                <a:solidFill>
                  <a:srgbClr val="FF0000"/>
                </a:solidFill>
              </a:rPr>
              <a:t>mainly regular motion.</a:t>
            </a:r>
          </a:p>
          <a:p>
            <a:pPr marL="914400" lvl="1" indent="-457200">
              <a:buFont typeface="Arial" pitchFamily="34" charset="0"/>
              <a:buChar char="•"/>
            </a:pPr>
            <a:r>
              <a:rPr lang="en-US" b="1" dirty="0" smtClean="0"/>
              <a:t> </a:t>
            </a:r>
            <a:r>
              <a:rPr lang="en-US" b="1" dirty="0" smtClean="0">
                <a:solidFill>
                  <a:srgbClr val="FF0000"/>
                </a:solidFill>
              </a:rPr>
              <a:t>Insignificant chaotic layers </a:t>
            </a:r>
            <a:r>
              <a:rPr lang="en-US" b="1" dirty="0" smtClean="0"/>
              <a:t>within the regular regime will be </a:t>
            </a:r>
            <a:r>
              <a:rPr lang="en-US" b="1" dirty="0" smtClean="0">
                <a:solidFill>
                  <a:srgbClr val="FF0000"/>
                </a:solidFill>
              </a:rPr>
              <a:t>ignored</a:t>
            </a:r>
            <a:r>
              <a:rPr lang="en-US" b="1" dirty="0" smtClean="0"/>
              <a:t>.</a:t>
            </a:r>
          </a:p>
          <a:p>
            <a:pPr marL="914400" lvl="1" indent="-457200">
              <a:buFont typeface="Arial" pitchFamily="34" charset="0"/>
              <a:buChar char="•"/>
            </a:pPr>
            <a:r>
              <a:rPr lang="en-US" b="1" dirty="0" smtClean="0"/>
              <a:t> However </a:t>
            </a:r>
            <a:r>
              <a:rPr lang="en-US" b="1" dirty="0" smtClean="0">
                <a:solidFill>
                  <a:srgbClr val="FF0000"/>
                </a:solidFill>
              </a:rPr>
              <a:t>considerable wide chaotic spikes </a:t>
            </a:r>
            <a:r>
              <a:rPr lang="en-US" b="1" dirty="0" smtClean="0"/>
              <a:t>have to be </a:t>
            </a:r>
            <a:r>
              <a:rPr lang="en-US" b="1" dirty="0" smtClean="0">
                <a:solidFill>
                  <a:srgbClr val="FF0000"/>
                </a:solidFill>
              </a:rPr>
              <a:t>taken into account</a:t>
            </a:r>
          </a:p>
          <a:p>
            <a:pPr marL="914400" lvl="1" indent="-457200"/>
            <a:endParaRPr lang="en-US" b="1" dirty="0" smtClean="0"/>
          </a:p>
          <a:p>
            <a:pPr marL="457200" indent="-457200"/>
            <a:r>
              <a:rPr lang="en-US" b="1" dirty="0" smtClean="0">
                <a:solidFill>
                  <a:srgbClr val="002060"/>
                </a:solidFill>
              </a:rPr>
              <a:t>➔ It turns out that the PO-DA is typically too small as RW-DA</a:t>
            </a:r>
            <a:r>
              <a:rPr lang="fr-FR" b="1" dirty="0" smtClean="0">
                <a:solidFill>
                  <a:srgbClr val="002060"/>
                </a:solidFill>
              </a:rPr>
              <a:t> </a:t>
            </a:r>
            <a:r>
              <a:rPr lang="en-US" b="1" dirty="0" smtClean="0">
                <a:solidFill>
                  <a:srgbClr val="002060"/>
                </a:solidFill>
              </a:rPr>
              <a:t>estimate</a:t>
            </a:r>
            <a:endParaRPr lang="fr-FR" b="1" dirty="0" smtClean="0">
              <a:solidFill>
                <a:srgbClr val="002060"/>
              </a:solidFill>
            </a:endParaRPr>
          </a:p>
        </p:txBody>
      </p:sp>
      <p:sp>
        <p:nvSpPr>
          <p:cNvPr id="15" name="Date Placeholder 14"/>
          <p:cNvSpPr>
            <a:spLocks noGrp="1"/>
          </p:cNvSpPr>
          <p:nvPr>
            <p:ph type="dt" sz="half" idx="10"/>
          </p:nvPr>
        </p:nvSpPr>
        <p:spPr/>
        <p:txBody>
          <a:bodyPr/>
          <a:lstStyle/>
          <a:p>
            <a:pPr>
              <a:defRPr/>
            </a:pPr>
            <a:r>
              <a:rPr lang="fr-FR" smtClean="0"/>
              <a:t>02.12.2013</a:t>
            </a:r>
            <a:endParaRPr lang="en-US"/>
          </a:p>
        </p:txBody>
      </p:sp>
      <p:sp>
        <p:nvSpPr>
          <p:cNvPr id="16" name="Slide Number Placeholder 15"/>
          <p:cNvSpPr>
            <a:spLocks noGrp="1"/>
          </p:cNvSpPr>
          <p:nvPr>
            <p:ph type="sldNum" sz="quarter" idx="12"/>
          </p:nvPr>
        </p:nvSpPr>
        <p:spPr/>
        <p:txBody>
          <a:bodyPr/>
          <a:lstStyle/>
          <a:p>
            <a:pPr>
              <a:defRPr/>
            </a:pPr>
            <a:fld id="{741FB240-34A5-422F-8A4D-9183D3F6CDAD}" type="slidenum">
              <a:rPr lang="en-US" smtClean="0"/>
              <a:pPr>
                <a:defRPr/>
              </a:pPr>
              <a:t>2</a:t>
            </a:fld>
            <a:endParaRPr lang="en-US"/>
          </a:p>
        </p:txBody>
      </p:sp>
      <p:sp>
        <p:nvSpPr>
          <p:cNvPr id="18" name="Footer Placeholder 17"/>
          <p:cNvSpPr>
            <a:spLocks noGrp="1"/>
          </p:cNvSpPr>
          <p:nvPr>
            <p:ph type="ftr" sz="quarter" idx="11"/>
          </p:nvPr>
        </p:nvSpPr>
        <p:spPr/>
        <p:txBody>
          <a:bodyPr/>
          <a:lstStyle/>
          <a:p>
            <a:pPr>
              <a:defRPr/>
            </a:pPr>
            <a:r>
              <a:rPr lang="en-US" smtClean="0"/>
              <a:t>BD-E-M - F. Schmidt</a:t>
            </a:r>
            <a:endParaRPr lang="en-US"/>
          </a:p>
        </p:txBody>
      </p:sp>
      <p:pic>
        <p:nvPicPr>
          <p:cNvPr id="9"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0"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sp>
        <p:nvSpPr>
          <p:cNvPr id="11" name="Text Box 2"/>
          <p:cNvSpPr txBox="1">
            <a:spLocks noChangeArrowheads="1"/>
          </p:cNvSpPr>
          <p:nvPr/>
        </p:nvSpPr>
        <p:spPr bwMode="auto">
          <a:xfrm>
            <a:off x="1447800" y="381000"/>
            <a:ext cx="6400800" cy="584775"/>
          </a:xfrm>
          <a:prstGeom prst="rect">
            <a:avLst/>
          </a:prstGeom>
          <a:noFill/>
          <a:ln w="9525">
            <a:noFill/>
            <a:miter lim="800000"/>
            <a:headEnd/>
            <a:tailEnd/>
          </a:ln>
          <a:effectLst/>
        </p:spPr>
        <p:txBody>
          <a:bodyPr wrap="square">
            <a:spAutoFit/>
          </a:bodyPr>
          <a:lstStyle/>
          <a:p>
            <a:pPr algn="ctr">
              <a:spcBef>
                <a:spcPct val="50000"/>
              </a:spcBef>
              <a:defRPr/>
            </a:pPr>
            <a:r>
              <a:rPr lang="en-US" sz="3200" b="1" i="1" dirty="0" smtClean="0">
                <a:solidFill>
                  <a:srgbClr val="FF0000"/>
                </a:solidFill>
                <a:effectLst>
                  <a:outerShdw blurRad="38100" dist="38100" dir="2700000" algn="tl">
                    <a:srgbClr val="000000"/>
                  </a:outerShdw>
                </a:effectLst>
              </a:rPr>
              <a:t>Definition of Dynamic Aperture</a:t>
            </a:r>
            <a:endParaRPr lang="en-US" sz="3200" b="1" i="1" dirty="0">
              <a:solidFill>
                <a:srgbClr val="FF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3" name="Text Box 7"/>
          <p:cNvSpPr txBox="1">
            <a:spLocks noChangeArrowheads="1"/>
          </p:cNvSpPr>
          <p:nvPr/>
        </p:nvSpPr>
        <p:spPr bwMode="auto">
          <a:xfrm>
            <a:off x="1524000" y="152400"/>
            <a:ext cx="6019800" cy="584775"/>
          </a:xfrm>
          <a:prstGeom prst="rect">
            <a:avLst/>
          </a:prstGeom>
          <a:noFill/>
          <a:ln w="9525">
            <a:noFill/>
            <a:miter lim="800000"/>
            <a:headEnd/>
            <a:tailEnd/>
          </a:ln>
          <a:effectLst/>
        </p:spPr>
        <p:txBody>
          <a:bodyPr>
            <a:spAutoFit/>
          </a:bodyPr>
          <a:lstStyle/>
          <a:p>
            <a:pPr algn="ctr">
              <a:spcBef>
                <a:spcPct val="50000"/>
              </a:spcBef>
            </a:pPr>
            <a:r>
              <a:rPr lang="en-US" sz="3200" b="1" i="1" dirty="0" smtClean="0">
                <a:solidFill>
                  <a:srgbClr val="FF0000"/>
                </a:solidFill>
                <a:effectLst>
                  <a:outerShdw blurRad="38100" dist="38100" dir="2700000" algn="tl">
                    <a:srgbClr val="C0C0C0"/>
                  </a:outerShdw>
                </a:effectLst>
              </a:rPr>
              <a:t> Q’’ &amp; Q’’’ Correction - LHC 1/6</a:t>
            </a:r>
            <a:endParaRPr lang="en-US" sz="3200" b="1" i="1" dirty="0">
              <a:solidFill>
                <a:srgbClr val="FF0000"/>
              </a:solidFill>
              <a:effectLst>
                <a:outerShdw blurRad="38100" dist="38100" dir="2700000" algn="tl">
                  <a:srgbClr val="C0C0C0"/>
                </a:outerShdw>
              </a:effectLst>
            </a:endParaRPr>
          </a:p>
        </p:txBody>
      </p:sp>
      <p:sp>
        <p:nvSpPr>
          <p:cNvPr id="16" name="Date Placeholder 15"/>
          <p:cNvSpPr>
            <a:spLocks noGrp="1"/>
          </p:cNvSpPr>
          <p:nvPr>
            <p:ph type="dt" sz="half" idx="10"/>
          </p:nvPr>
        </p:nvSpPr>
        <p:spPr/>
        <p:txBody>
          <a:bodyPr/>
          <a:lstStyle/>
          <a:p>
            <a:pPr>
              <a:defRPr/>
            </a:pPr>
            <a:r>
              <a:rPr lang="fr-FR" dirty="0" smtClean="0"/>
              <a:t>02.12.2013</a:t>
            </a:r>
            <a:endParaRPr lang="en-US" dirty="0"/>
          </a:p>
        </p:txBody>
      </p:sp>
      <p:sp>
        <p:nvSpPr>
          <p:cNvPr id="17" name="Slide Number Placeholder 16"/>
          <p:cNvSpPr>
            <a:spLocks noGrp="1"/>
          </p:cNvSpPr>
          <p:nvPr>
            <p:ph type="sldNum" sz="quarter" idx="12"/>
          </p:nvPr>
        </p:nvSpPr>
        <p:spPr/>
        <p:txBody>
          <a:bodyPr/>
          <a:lstStyle/>
          <a:p>
            <a:pPr>
              <a:defRPr/>
            </a:pPr>
            <a:fld id="{741FB240-34A5-422F-8A4D-9183D3F6CDAD}" type="slidenum">
              <a:rPr lang="en-US" smtClean="0"/>
              <a:pPr>
                <a:defRPr/>
              </a:pPr>
              <a:t>20</a:t>
            </a:fld>
            <a:endParaRPr lang="en-US"/>
          </a:p>
        </p:txBody>
      </p:sp>
      <p:sp>
        <p:nvSpPr>
          <p:cNvPr id="18" name="Footer Placeholder 17"/>
          <p:cNvSpPr>
            <a:spLocks noGrp="1"/>
          </p:cNvSpPr>
          <p:nvPr>
            <p:ph type="ftr" sz="quarter" idx="11"/>
          </p:nvPr>
        </p:nvSpPr>
        <p:spPr/>
        <p:txBody>
          <a:bodyPr/>
          <a:lstStyle/>
          <a:p>
            <a:pPr>
              <a:defRPr/>
            </a:pPr>
            <a:r>
              <a:rPr lang="en-US" smtClean="0"/>
              <a:t>BD-E-M - F. Schmidt</a:t>
            </a:r>
            <a:endParaRPr lang="en-US"/>
          </a:p>
        </p:txBody>
      </p:sp>
      <p:pic>
        <p:nvPicPr>
          <p:cNvPr id="12"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3"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pic>
        <p:nvPicPr>
          <p:cNvPr id="1030" name="Picture 6"/>
          <p:cNvPicPr>
            <a:picLocks noChangeAspect="1" noChangeArrowheads="1"/>
          </p:cNvPicPr>
          <p:nvPr/>
        </p:nvPicPr>
        <p:blipFill>
          <a:blip r:embed="rId4" cstate="print"/>
          <a:srcRect/>
          <a:stretch>
            <a:fillRect/>
          </a:stretch>
        </p:blipFill>
        <p:spPr bwMode="auto">
          <a:xfrm>
            <a:off x="4191000" y="1914525"/>
            <a:ext cx="4190999" cy="3419475"/>
          </a:xfrm>
          <a:prstGeom prst="rect">
            <a:avLst/>
          </a:prstGeom>
          <a:noFill/>
          <a:ln w="9525">
            <a:noFill/>
            <a:miter lim="800000"/>
            <a:headEnd/>
            <a:tailEnd/>
          </a:ln>
          <a:effectLst/>
        </p:spPr>
      </p:pic>
      <p:grpSp>
        <p:nvGrpSpPr>
          <p:cNvPr id="61" name="Group 60"/>
          <p:cNvGrpSpPr/>
          <p:nvPr/>
        </p:nvGrpSpPr>
        <p:grpSpPr>
          <a:xfrm>
            <a:off x="152400" y="1524000"/>
            <a:ext cx="3530136" cy="4648200"/>
            <a:chOff x="152400" y="1676400"/>
            <a:chExt cx="3530136" cy="4648200"/>
          </a:xfrm>
        </p:grpSpPr>
        <p:pic>
          <p:nvPicPr>
            <p:cNvPr id="1033" name="Picture 9"/>
            <p:cNvPicPr>
              <a:picLocks noChangeAspect="1" noChangeArrowheads="1"/>
            </p:cNvPicPr>
            <p:nvPr/>
          </p:nvPicPr>
          <p:blipFill>
            <a:blip r:embed="rId5" cstate="print"/>
            <a:srcRect/>
            <a:stretch>
              <a:fillRect/>
            </a:stretch>
          </p:blipFill>
          <p:spPr bwMode="auto">
            <a:xfrm>
              <a:off x="152400" y="1676400"/>
              <a:ext cx="3513529" cy="2366963"/>
            </a:xfrm>
            <a:prstGeom prst="rect">
              <a:avLst/>
            </a:prstGeom>
            <a:noFill/>
            <a:ln w="9525">
              <a:noFill/>
              <a:miter lim="800000"/>
              <a:headEnd/>
              <a:tailEnd/>
            </a:ln>
            <a:effectLst/>
          </p:spPr>
        </p:pic>
        <p:pic>
          <p:nvPicPr>
            <p:cNvPr id="1034" name="Picture 10"/>
            <p:cNvPicPr>
              <a:picLocks noChangeAspect="1" noChangeArrowheads="1"/>
            </p:cNvPicPr>
            <p:nvPr/>
          </p:nvPicPr>
          <p:blipFill>
            <a:blip r:embed="rId6" cstate="print"/>
            <a:srcRect/>
            <a:stretch>
              <a:fillRect/>
            </a:stretch>
          </p:blipFill>
          <p:spPr bwMode="auto">
            <a:xfrm>
              <a:off x="152400" y="3937722"/>
              <a:ext cx="3530136" cy="2386878"/>
            </a:xfrm>
            <a:prstGeom prst="rect">
              <a:avLst/>
            </a:prstGeom>
            <a:noFill/>
            <a:ln w="9525">
              <a:noFill/>
              <a:miter lim="800000"/>
              <a:headEnd/>
              <a:tailEnd/>
            </a:ln>
            <a:effectLst/>
          </p:spPr>
        </p:pic>
      </p:grpSp>
      <p:sp>
        <p:nvSpPr>
          <p:cNvPr id="62" name="TextBox 61"/>
          <p:cNvSpPr txBox="1"/>
          <p:nvPr/>
        </p:nvSpPr>
        <p:spPr>
          <a:xfrm>
            <a:off x="2590800" y="2971800"/>
            <a:ext cx="1447800" cy="400110"/>
          </a:xfrm>
          <a:prstGeom prst="rect">
            <a:avLst/>
          </a:prstGeom>
          <a:noFill/>
        </p:spPr>
        <p:txBody>
          <a:bodyPr wrap="square" rtlCol="0">
            <a:spAutoFit/>
          </a:bodyPr>
          <a:lstStyle/>
          <a:p>
            <a:r>
              <a:rPr lang="en-US" b="1" dirty="0" smtClean="0">
                <a:solidFill>
                  <a:srgbClr val="FF0000"/>
                </a:solidFill>
              </a:rPr>
              <a:t>Horizontal</a:t>
            </a:r>
            <a:endParaRPr lang="fr-FR" b="1" dirty="0">
              <a:solidFill>
                <a:srgbClr val="FF0000"/>
              </a:solidFill>
            </a:endParaRPr>
          </a:p>
        </p:txBody>
      </p:sp>
      <p:sp>
        <p:nvSpPr>
          <p:cNvPr id="63" name="TextBox 62"/>
          <p:cNvSpPr txBox="1"/>
          <p:nvPr/>
        </p:nvSpPr>
        <p:spPr>
          <a:xfrm>
            <a:off x="2743200" y="5181600"/>
            <a:ext cx="1447800" cy="400110"/>
          </a:xfrm>
          <a:prstGeom prst="rect">
            <a:avLst/>
          </a:prstGeom>
          <a:noFill/>
        </p:spPr>
        <p:txBody>
          <a:bodyPr wrap="square" rtlCol="0">
            <a:spAutoFit/>
          </a:bodyPr>
          <a:lstStyle/>
          <a:p>
            <a:r>
              <a:rPr lang="en-US" b="1" dirty="0" smtClean="0">
                <a:solidFill>
                  <a:srgbClr val="FF0000"/>
                </a:solidFill>
              </a:rPr>
              <a:t>Vertical</a:t>
            </a:r>
            <a:endParaRPr lang="fr-FR" b="1" dirty="0">
              <a:solidFill>
                <a:srgbClr val="FF0000"/>
              </a:solidFill>
            </a:endParaRPr>
          </a:p>
        </p:txBody>
      </p:sp>
      <p:sp>
        <p:nvSpPr>
          <p:cNvPr id="14" name="TextBox 13"/>
          <p:cNvSpPr txBox="1"/>
          <p:nvPr/>
        </p:nvSpPr>
        <p:spPr>
          <a:xfrm>
            <a:off x="3352800" y="1981200"/>
            <a:ext cx="838200" cy="400110"/>
          </a:xfrm>
          <a:prstGeom prst="rect">
            <a:avLst/>
          </a:prstGeom>
          <a:noFill/>
        </p:spPr>
        <p:txBody>
          <a:bodyPr wrap="square" rtlCol="0">
            <a:spAutoFit/>
          </a:bodyPr>
          <a:lstStyle/>
          <a:p>
            <a:r>
              <a:rPr lang="en-US" b="1" dirty="0" smtClean="0">
                <a:solidFill>
                  <a:srgbClr val="C00000"/>
                </a:solidFill>
              </a:rPr>
              <a:t>2011</a:t>
            </a:r>
            <a:endParaRPr lang="fr-FR" b="1" dirty="0">
              <a:solidFill>
                <a:srgbClr val="C00000"/>
              </a:solidFill>
            </a:endParaRPr>
          </a:p>
        </p:txBody>
      </p:sp>
      <p:sp>
        <p:nvSpPr>
          <p:cNvPr id="15" name="TextBox 14"/>
          <p:cNvSpPr txBox="1"/>
          <p:nvPr/>
        </p:nvSpPr>
        <p:spPr>
          <a:xfrm>
            <a:off x="6324600" y="1524000"/>
            <a:ext cx="838200" cy="400110"/>
          </a:xfrm>
          <a:prstGeom prst="rect">
            <a:avLst/>
          </a:prstGeom>
          <a:noFill/>
        </p:spPr>
        <p:txBody>
          <a:bodyPr wrap="square" rtlCol="0">
            <a:spAutoFit/>
          </a:bodyPr>
          <a:lstStyle/>
          <a:p>
            <a:r>
              <a:rPr lang="en-US" b="1" dirty="0" smtClean="0">
                <a:solidFill>
                  <a:srgbClr val="C00000"/>
                </a:solidFill>
              </a:rPr>
              <a:t>2012</a:t>
            </a:r>
            <a:endParaRPr lang="fr-FR" b="1" dirty="0">
              <a:solidFill>
                <a:srgbClr val="C00000"/>
              </a:solidFill>
            </a:endParaRPr>
          </a:p>
        </p:txBody>
      </p:sp>
      <p:cxnSp>
        <p:nvCxnSpPr>
          <p:cNvPr id="20" name="Straight Arrow Connector 19"/>
          <p:cNvCxnSpPr/>
          <p:nvPr/>
        </p:nvCxnSpPr>
        <p:spPr>
          <a:xfrm>
            <a:off x="3124200" y="1752600"/>
            <a:ext cx="3962400" cy="1219200"/>
          </a:xfrm>
          <a:prstGeom prst="straightConnector1">
            <a:avLst/>
          </a:prstGeom>
          <a:ln>
            <a:solidFill>
              <a:srgbClr val="002060"/>
            </a:solidFill>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3124200" y="2590800"/>
            <a:ext cx="2819400" cy="685800"/>
          </a:xfrm>
          <a:prstGeom prst="straightConnector1">
            <a:avLst/>
          </a:prstGeom>
          <a:ln>
            <a:solidFill>
              <a:srgbClr val="008000"/>
            </a:solidFill>
            <a:tailEnd type="arrow"/>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4114800" y="5334000"/>
            <a:ext cx="4572000" cy="707886"/>
          </a:xfrm>
          <a:prstGeom prst="rect">
            <a:avLst/>
          </a:prstGeom>
        </p:spPr>
        <p:txBody>
          <a:bodyPr>
            <a:spAutoFit/>
          </a:bodyPr>
          <a:lstStyle/>
          <a:p>
            <a:pPr>
              <a:spcBef>
                <a:spcPct val="50000"/>
              </a:spcBef>
            </a:pPr>
            <a:r>
              <a:rPr lang="en-US" b="1" u="sng" dirty="0" smtClean="0">
                <a:solidFill>
                  <a:srgbClr val="C00000"/>
                </a:solidFill>
              </a:rPr>
              <a:t>E.H. Maclean</a:t>
            </a:r>
            <a:r>
              <a:rPr lang="en-US" b="1" dirty="0" smtClean="0">
                <a:solidFill>
                  <a:srgbClr val="C00000"/>
                </a:solidFill>
              </a:rPr>
              <a:t>, R. </a:t>
            </a:r>
            <a:r>
              <a:rPr lang="en-US" b="1" dirty="0" err="1" smtClean="0">
                <a:solidFill>
                  <a:srgbClr val="C00000"/>
                </a:solidFill>
              </a:rPr>
              <a:t>Tomàs</a:t>
            </a:r>
            <a:r>
              <a:rPr lang="en-US" b="1" dirty="0" smtClean="0">
                <a:solidFill>
                  <a:srgbClr val="C00000"/>
                </a:solidFill>
              </a:rPr>
              <a:t>, F. Schmidt, and T.H.B. </a:t>
            </a:r>
            <a:r>
              <a:rPr lang="en-US" b="1" dirty="0" err="1" smtClean="0">
                <a:solidFill>
                  <a:srgbClr val="C00000"/>
                </a:solidFill>
              </a:rPr>
              <a:t>Persson</a:t>
            </a:r>
            <a:r>
              <a:rPr lang="en-US" b="1" dirty="0" smtClean="0">
                <a:solidFill>
                  <a:srgbClr val="C00000"/>
                </a:solidFill>
              </a:rPr>
              <a:t>.</a:t>
            </a:r>
          </a:p>
        </p:txBody>
      </p:sp>
      <p:sp>
        <p:nvSpPr>
          <p:cNvPr id="24" name="TextBox 23"/>
          <p:cNvSpPr txBox="1"/>
          <p:nvPr/>
        </p:nvSpPr>
        <p:spPr>
          <a:xfrm rot="5400000">
            <a:off x="7503214" y="3164786"/>
            <a:ext cx="2462482" cy="400110"/>
          </a:xfrm>
          <a:prstGeom prst="rect">
            <a:avLst/>
          </a:prstGeom>
          <a:noFill/>
        </p:spPr>
        <p:txBody>
          <a:bodyPr wrap="square" rtlCol="0">
            <a:spAutoFit/>
          </a:bodyPr>
          <a:lstStyle/>
          <a:p>
            <a:r>
              <a:rPr lang="en-US" b="1" dirty="0" smtClean="0">
                <a:solidFill>
                  <a:srgbClr val="FF0000"/>
                </a:solidFill>
              </a:rPr>
              <a:t>Nominal Machine</a:t>
            </a:r>
            <a:endParaRPr lang="fr-FR" b="1" dirty="0">
              <a:solidFill>
                <a:srgbClr val="FF0000"/>
              </a:solidFill>
            </a:endParaRPr>
          </a:p>
        </p:txBody>
      </p:sp>
      <p:cxnSp>
        <p:nvCxnSpPr>
          <p:cNvPr id="30" name="Straight Arrow Connector 29"/>
          <p:cNvCxnSpPr/>
          <p:nvPr/>
        </p:nvCxnSpPr>
        <p:spPr>
          <a:xfrm rot="10800000" flipV="1">
            <a:off x="8229600" y="3352800"/>
            <a:ext cx="381000" cy="2286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3" name="Text Box 7"/>
          <p:cNvSpPr txBox="1">
            <a:spLocks noChangeArrowheads="1"/>
          </p:cNvSpPr>
          <p:nvPr/>
        </p:nvSpPr>
        <p:spPr bwMode="auto">
          <a:xfrm>
            <a:off x="914400" y="152400"/>
            <a:ext cx="7010400" cy="584775"/>
          </a:xfrm>
          <a:prstGeom prst="rect">
            <a:avLst/>
          </a:prstGeom>
          <a:noFill/>
          <a:ln w="9525">
            <a:noFill/>
            <a:miter lim="800000"/>
            <a:headEnd/>
            <a:tailEnd/>
          </a:ln>
          <a:effectLst/>
        </p:spPr>
        <p:txBody>
          <a:bodyPr wrap="square">
            <a:spAutoFit/>
          </a:bodyPr>
          <a:lstStyle/>
          <a:p>
            <a:pPr algn="ctr">
              <a:spcBef>
                <a:spcPct val="50000"/>
              </a:spcBef>
            </a:pPr>
            <a:r>
              <a:rPr lang="en-US" sz="3200" b="1" i="1" dirty="0" smtClean="0">
                <a:solidFill>
                  <a:srgbClr val="FF0000"/>
                </a:solidFill>
                <a:effectLst>
                  <a:outerShdw blurRad="38100" dist="38100" dir="2700000" algn="tl">
                    <a:srgbClr val="C0C0C0"/>
                  </a:outerShdw>
                </a:effectLst>
              </a:rPr>
              <a:t> </a:t>
            </a:r>
            <a:r>
              <a:rPr lang="en-US" sz="2800" b="1" i="1" dirty="0" smtClean="0">
                <a:solidFill>
                  <a:srgbClr val="FF0000"/>
                </a:solidFill>
                <a:effectLst>
                  <a:outerShdw blurRad="38100" dist="38100" dir="2700000" algn="tl">
                    <a:srgbClr val="C0C0C0"/>
                  </a:outerShdw>
                </a:effectLst>
              </a:rPr>
              <a:t>Detuning with Amplitude - LHC 2/6</a:t>
            </a:r>
            <a:endParaRPr lang="en-US" sz="2800" b="1" i="1" dirty="0">
              <a:solidFill>
                <a:srgbClr val="FF0000"/>
              </a:solidFill>
              <a:effectLst>
                <a:outerShdw blurRad="38100" dist="38100" dir="2700000" algn="tl">
                  <a:srgbClr val="C0C0C0"/>
                </a:outerShdw>
              </a:effectLst>
            </a:endParaRPr>
          </a:p>
        </p:txBody>
      </p:sp>
      <p:sp>
        <p:nvSpPr>
          <p:cNvPr id="17" name="Slide Number Placeholder 16"/>
          <p:cNvSpPr>
            <a:spLocks noGrp="1"/>
          </p:cNvSpPr>
          <p:nvPr>
            <p:ph type="sldNum" sz="quarter" idx="12"/>
          </p:nvPr>
        </p:nvSpPr>
        <p:spPr/>
        <p:txBody>
          <a:bodyPr/>
          <a:lstStyle/>
          <a:p>
            <a:pPr>
              <a:defRPr/>
            </a:pPr>
            <a:fld id="{741FB240-34A5-422F-8A4D-9183D3F6CDAD}" type="slidenum">
              <a:rPr lang="en-US" smtClean="0"/>
              <a:pPr>
                <a:defRPr/>
              </a:pPr>
              <a:t>21</a:t>
            </a:fld>
            <a:endParaRPr lang="en-US" dirty="0"/>
          </a:p>
        </p:txBody>
      </p:sp>
      <p:pic>
        <p:nvPicPr>
          <p:cNvPr id="12" name="Picture 2"/>
          <p:cNvPicPr>
            <a:picLocks noChangeAspect="1" noChangeArrowheads="1"/>
          </p:cNvPicPr>
          <p:nvPr/>
        </p:nvPicPr>
        <p:blipFill>
          <a:blip r:embed="rId3"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3" name="Picture 4" descr="lhcdipole1"/>
          <p:cNvPicPr>
            <a:picLocks noChangeAspect="1" noChangeArrowheads="1"/>
          </p:cNvPicPr>
          <p:nvPr/>
        </p:nvPicPr>
        <p:blipFill>
          <a:blip r:embed="rId4" cstate="print"/>
          <a:srcRect/>
          <a:stretch>
            <a:fillRect/>
          </a:stretch>
        </p:blipFill>
        <p:spPr bwMode="auto">
          <a:xfrm>
            <a:off x="0" y="0"/>
            <a:ext cx="1371600" cy="1378670"/>
          </a:xfrm>
          <a:prstGeom prst="rect">
            <a:avLst/>
          </a:prstGeom>
          <a:noFill/>
        </p:spPr>
      </p:pic>
      <p:pic>
        <p:nvPicPr>
          <p:cNvPr id="3074" name="Picture 2"/>
          <p:cNvPicPr>
            <a:picLocks noChangeAspect="1" noChangeArrowheads="1"/>
          </p:cNvPicPr>
          <p:nvPr/>
        </p:nvPicPr>
        <p:blipFill>
          <a:blip r:embed="rId5" cstate="print"/>
          <a:srcRect/>
          <a:stretch>
            <a:fillRect/>
          </a:stretch>
        </p:blipFill>
        <p:spPr bwMode="auto">
          <a:xfrm>
            <a:off x="1143000" y="990600"/>
            <a:ext cx="6626812" cy="5257800"/>
          </a:xfrm>
          <a:prstGeom prst="rect">
            <a:avLst/>
          </a:prstGeom>
          <a:noFill/>
          <a:ln w="9525">
            <a:noFill/>
            <a:miter lim="800000"/>
            <a:headEnd/>
            <a:tailEnd/>
          </a:ln>
          <a:effectLst/>
        </p:spPr>
      </p:pic>
      <p:sp>
        <p:nvSpPr>
          <p:cNvPr id="7" name="Rectangle 6"/>
          <p:cNvSpPr/>
          <p:nvPr/>
        </p:nvSpPr>
        <p:spPr>
          <a:xfrm>
            <a:off x="1066800" y="6229290"/>
            <a:ext cx="7010400" cy="400110"/>
          </a:xfrm>
          <a:prstGeom prst="rect">
            <a:avLst/>
          </a:prstGeom>
        </p:spPr>
        <p:txBody>
          <a:bodyPr wrap="square">
            <a:spAutoFit/>
          </a:bodyPr>
          <a:lstStyle/>
          <a:p>
            <a:pPr>
              <a:spcBef>
                <a:spcPct val="50000"/>
              </a:spcBef>
            </a:pPr>
            <a:r>
              <a:rPr lang="en-US" b="1" u="sng" dirty="0" smtClean="0">
                <a:solidFill>
                  <a:srgbClr val="C00000"/>
                </a:solidFill>
              </a:rPr>
              <a:t>E.H. Maclean</a:t>
            </a:r>
            <a:r>
              <a:rPr lang="en-US" b="1" dirty="0" smtClean="0">
                <a:solidFill>
                  <a:srgbClr val="C00000"/>
                </a:solidFill>
              </a:rPr>
              <a:t>, R. </a:t>
            </a:r>
            <a:r>
              <a:rPr lang="en-US" b="1" dirty="0" err="1" smtClean="0">
                <a:solidFill>
                  <a:srgbClr val="C00000"/>
                </a:solidFill>
              </a:rPr>
              <a:t>Tomàs</a:t>
            </a:r>
            <a:r>
              <a:rPr lang="en-US" b="1" dirty="0" smtClean="0">
                <a:solidFill>
                  <a:srgbClr val="C00000"/>
                </a:solidFill>
              </a:rPr>
              <a:t>, F. Schmidt, and T.H.B. </a:t>
            </a:r>
            <a:r>
              <a:rPr lang="en-US" b="1" dirty="0" err="1" smtClean="0">
                <a:solidFill>
                  <a:srgbClr val="C00000"/>
                </a:solidFill>
              </a:rPr>
              <a:t>Persson</a:t>
            </a:r>
            <a:r>
              <a:rPr lang="en-US" b="1" dirty="0" smtClean="0">
                <a:solidFill>
                  <a:srgbClr val="C00000"/>
                </a:solidFill>
              </a:rPr>
              <a:t>.</a:t>
            </a:r>
          </a:p>
        </p:txBody>
      </p:sp>
      <p:cxnSp>
        <p:nvCxnSpPr>
          <p:cNvPr id="8" name="Straight Arrow Connector 7"/>
          <p:cNvCxnSpPr>
            <a:stCxn id="22" idx="1"/>
          </p:cNvCxnSpPr>
          <p:nvPr/>
        </p:nvCxnSpPr>
        <p:spPr>
          <a:xfrm rot="10800000" flipV="1">
            <a:off x="7086600" y="1785610"/>
            <a:ext cx="914400" cy="271790"/>
          </a:xfrm>
          <a:prstGeom prst="straightConnector1">
            <a:avLst/>
          </a:prstGeom>
          <a:ln>
            <a:solidFill>
              <a:srgbClr val="071083"/>
            </a:solidFill>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24" idx="1"/>
          </p:cNvCxnSpPr>
          <p:nvPr/>
        </p:nvCxnSpPr>
        <p:spPr>
          <a:xfrm rot="10800000">
            <a:off x="6172200" y="2438400"/>
            <a:ext cx="1828800" cy="41401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8001000" y="1524000"/>
            <a:ext cx="1143000" cy="523220"/>
          </a:xfrm>
          <a:prstGeom prst="rect">
            <a:avLst/>
          </a:prstGeom>
          <a:noFill/>
        </p:spPr>
        <p:txBody>
          <a:bodyPr wrap="square" rtlCol="0">
            <a:spAutoFit/>
          </a:bodyPr>
          <a:lstStyle/>
          <a:p>
            <a:r>
              <a:rPr lang="en-US" sz="1400" b="1" dirty="0" smtClean="0">
                <a:solidFill>
                  <a:srgbClr val="071083"/>
                </a:solidFill>
              </a:rPr>
              <a:t>Corrected Machine</a:t>
            </a:r>
            <a:endParaRPr lang="fr-FR" sz="1400" b="1" dirty="0">
              <a:solidFill>
                <a:srgbClr val="071083"/>
              </a:solidFill>
            </a:endParaRPr>
          </a:p>
        </p:txBody>
      </p:sp>
      <p:sp>
        <p:nvSpPr>
          <p:cNvPr id="24" name="TextBox 23"/>
          <p:cNvSpPr txBox="1"/>
          <p:nvPr/>
        </p:nvSpPr>
        <p:spPr>
          <a:xfrm>
            <a:off x="8001000" y="2590800"/>
            <a:ext cx="1143000" cy="523220"/>
          </a:xfrm>
          <a:prstGeom prst="rect">
            <a:avLst/>
          </a:prstGeom>
          <a:noFill/>
        </p:spPr>
        <p:txBody>
          <a:bodyPr wrap="square" rtlCol="0">
            <a:spAutoFit/>
          </a:bodyPr>
          <a:lstStyle/>
          <a:p>
            <a:r>
              <a:rPr lang="en-US" sz="1400" b="1" dirty="0" smtClean="0">
                <a:solidFill>
                  <a:srgbClr val="FF0000"/>
                </a:solidFill>
              </a:rPr>
              <a:t>Nominal Machine</a:t>
            </a:r>
            <a:endParaRPr lang="fr-FR" sz="14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3" name="Text Box 7"/>
          <p:cNvSpPr txBox="1">
            <a:spLocks noChangeArrowheads="1"/>
          </p:cNvSpPr>
          <p:nvPr/>
        </p:nvSpPr>
        <p:spPr bwMode="auto">
          <a:xfrm>
            <a:off x="914400" y="152400"/>
            <a:ext cx="7010400" cy="584775"/>
          </a:xfrm>
          <a:prstGeom prst="rect">
            <a:avLst/>
          </a:prstGeom>
          <a:noFill/>
          <a:ln w="9525">
            <a:noFill/>
            <a:miter lim="800000"/>
            <a:headEnd/>
            <a:tailEnd/>
          </a:ln>
          <a:effectLst/>
        </p:spPr>
        <p:txBody>
          <a:bodyPr wrap="square">
            <a:spAutoFit/>
          </a:bodyPr>
          <a:lstStyle/>
          <a:p>
            <a:pPr algn="ctr">
              <a:spcBef>
                <a:spcPct val="50000"/>
              </a:spcBef>
            </a:pPr>
            <a:r>
              <a:rPr lang="en-US" sz="3200" b="1" i="1" dirty="0" smtClean="0">
                <a:solidFill>
                  <a:srgbClr val="FF0000"/>
                </a:solidFill>
                <a:effectLst>
                  <a:outerShdw blurRad="38100" dist="38100" dir="2700000" algn="tl">
                    <a:srgbClr val="C0C0C0"/>
                  </a:outerShdw>
                </a:effectLst>
              </a:rPr>
              <a:t>H&amp;V </a:t>
            </a:r>
            <a:r>
              <a:rPr lang="en-US" sz="2800" b="1" i="1" dirty="0" smtClean="0">
                <a:solidFill>
                  <a:srgbClr val="FF0000"/>
                </a:solidFill>
                <a:effectLst>
                  <a:outerShdw blurRad="38100" dist="38100" dir="2700000" algn="tl">
                    <a:srgbClr val="C0C0C0"/>
                  </a:outerShdw>
                </a:effectLst>
              </a:rPr>
              <a:t>Resonances - LHC 3/6</a:t>
            </a:r>
          </a:p>
        </p:txBody>
      </p:sp>
      <p:sp>
        <p:nvSpPr>
          <p:cNvPr id="17" name="Slide Number Placeholder 16"/>
          <p:cNvSpPr>
            <a:spLocks noGrp="1"/>
          </p:cNvSpPr>
          <p:nvPr>
            <p:ph type="sldNum" sz="quarter" idx="12"/>
          </p:nvPr>
        </p:nvSpPr>
        <p:spPr/>
        <p:txBody>
          <a:bodyPr/>
          <a:lstStyle/>
          <a:p>
            <a:pPr>
              <a:defRPr/>
            </a:pPr>
            <a:fld id="{741FB240-34A5-422F-8A4D-9183D3F6CDAD}" type="slidenum">
              <a:rPr lang="en-US" smtClean="0"/>
              <a:pPr>
                <a:defRPr/>
              </a:pPr>
              <a:t>22</a:t>
            </a:fld>
            <a:endParaRPr lang="en-US" dirty="0"/>
          </a:p>
        </p:txBody>
      </p:sp>
      <p:pic>
        <p:nvPicPr>
          <p:cNvPr id="12" name="Picture 2"/>
          <p:cNvPicPr>
            <a:picLocks noChangeAspect="1" noChangeArrowheads="1"/>
          </p:cNvPicPr>
          <p:nvPr/>
        </p:nvPicPr>
        <p:blipFill>
          <a:blip r:embed="rId3"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3" name="Picture 4" descr="lhcdipole1"/>
          <p:cNvPicPr>
            <a:picLocks noChangeAspect="1" noChangeArrowheads="1"/>
          </p:cNvPicPr>
          <p:nvPr/>
        </p:nvPicPr>
        <p:blipFill>
          <a:blip r:embed="rId4" cstate="print"/>
          <a:srcRect/>
          <a:stretch>
            <a:fillRect/>
          </a:stretch>
        </p:blipFill>
        <p:spPr bwMode="auto">
          <a:xfrm>
            <a:off x="0" y="0"/>
            <a:ext cx="1371600" cy="1378670"/>
          </a:xfrm>
          <a:prstGeom prst="rect">
            <a:avLst/>
          </a:prstGeom>
          <a:noFill/>
        </p:spPr>
      </p:pic>
      <p:pic>
        <p:nvPicPr>
          <p:cNvPr id="4098" name="Picture 2"/>
          <p:cNvPicPr>
            <a:picLocks noChangeAspect="1" noChangeArrowheads="1"/>
          </p:cNvPicPr>
          <p:nvPr/>
        </p:nvPicPr>
        <p:blipFill>
          <a:blip r:embed="rId5" cstate="print"/>
          <a:srcRect/>
          <a:stretch>
            <a:fillRect/>
          </a:stretch>
        </p:blipFill>
        <p:spPr bwMode="auto">
          <a:xfrm>
            <a:off x="685800" y="838200"/>
            <a:ext cx="7191375" cy="5534044"/>
          </a:xfrm>
          <a:prstGeom prst="rect">
            <a:avLst/>
          </a:prstGeom>
          <a:noFill/>
          <a:ln w="9525">
            <a:noFill/>
            <a:miter lim="800000"/>
            <a:headEnd/>
            <a:tailEnd/>
          </a:ln>
          <a:effectLst/>
        </p:spPr>
      </p:pic>
      <p:sp>
        <p:nvSpPr>
          <p:cNvPr id="8" name="TextBox 7"/>
          <p:cNvSpPr txBox="1"/>
          <p:nvPr/>
        </p:nvSpPr>
        <p:spPr>
          <a:xfrm>
            <a:off x="7848600" y="2949714"/>
            <a:ext cx="1219200" cy="707886"/>
          </a:xfrm>
          <a:prstGeom prst="rect">
            <a:avLst/>
          </a:prstGeom>
          <a:noFill/>
        </p:spPr>
        <p:txBody>
          <a:bodyPr wrap="square" rtlCol="0">
            <a:spAutoFit/>
          </a:bodyPr>
          <a:lstStyle/>
          <a:p>
            <a:r>
              <a:rPr lang="en-US" b="1" dirty="0" smtClean="0">
                <a:solidFill>
                  <a:srgbClr val="FF0000"/>
                </a:solidFill>
              </a:rPr>
              <a:t>Nominal Machine</a:t>
            </a:r>
            <a:endParaRPr lang="fr-FR" b="1" dirty="0">
              <a:solidFill>
                <a:srgbClr val="FF0000"/>
              </a:solidFill>
            </a:endParaRPr>
          </a:p>
        </p:txBody>
      </p:sp>
      <p:sp>
        <p:nvSpPr>
          <p:cNvPr id="9" name="Rectangle 8"/>
          <p:cNvSpPr/>
          <p:nvPr/>
        </p:nvSpPr>
        <p:spPr>
          <a:xfrm>
            <a:off x="1676400" y="6290846"/>
            <a:ext cx="5638800" cy="338554"/>
          </a:xfrm>
          <a:prstGeom prst="rect">
            <a:avLst/>
          </a:prstGeom>
        </p:spPr>
        <p:txBody>
          <a:bodyPr wrap="square">
            <a:spAutoFit/>
          </a:bodyPr>
          <a:lstStyle/>
          <a:p>
            <a:pPr>
              <a:spcBef>
                <a:spcPct val="50000"/>
              </a:spcBef>
            </a:pPr>
            <a:r>
              <a:rPr lang="en-US" sz="1600" b="1" u="sng" dirty="0" smtClean="0">
                <a:solidFill>
                  <a:srgbClr val="C00000"/>
                </a:solidFill>
              </a:rPr>
              <a:t>E.H. Maclean</a:t>
            </a:r>
            <a:r>
              <a:rPr lang="en-US" sz="1600" b="1" dirty="0" smtClean="0">
                <a:solidFill>
                  <a:srgbClr val="C00000"/>
                </a:solidFill>
              </a:rPr>
              <a:t>, R. </a:t>
            </a:r>
            <a:r>
              <a:rPr lang="en-US" sz="1600" b="1" dirty="0" err="1" smtClean="0">
                <a:solidFill>
                  <a:srgbClr val="C00000"/>
                </a:solidFill>
              </a:rPr>
              <a:t>Tomàs</a:t>
            </a:r>
            <a:r>
              <a:rPr lang="en-US" sz="1600" b="1" dirty="0" smtClean="0">
                <a:solidFill>
                  <a:srgbClr val="C00000"/>
                </a:solidFill>
              </a:rPr>
              <a:t>, F. Schmidt, and T.H.B. </a:t>
            </a:r>
            <a:r>
              <a:rPr lang="en-US" sz="1600" b="1" dirty="0" err="1" smtClean="0">
                <a:solidFill>
                  <a:srgbClr val="C00000"/>
                </a:solidFill>
              </a:rPr>
              <a:t>Persson</a:t>
            </a:r>
            <a:r>
              <a:rPr lang="en-US" sz="1600" b="1" dirty="0" smtClean="0">
                <a:solidFill>
                  <a:srgbClr val="C00000"/>
                </a:solidFill>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3" name="Text Box 7"/>
          <p:cNvSpPr txBox="1">
            <a:spLocks noChangeArrowheads="1"/>
          </p:cNvSpPr>
          <p:nvPr/>
        </p:nvSpPr>
        <p:spPr bwMode="auto">
          <a:xfrm>
            <a:off x="1676400" y="152400"/>
            <a:ext cx="6019800" cy="584775"/>
          </a:xfrm>
          <a:prstGeom prst="rect">
            <a:avLst/>
          </a:prstGeom>
          <a:noFill/>
          <a:ln w="9525">
            <a:noFill/>
            <a:miter lim="800000"/>
            <a:headEnd/>
            <a:tailEnd/>
          </a:ln>
          <a:effectLst/>
        </p:spPr>
        <p:txBody>
          <a:bodyPr>
            <a:spAutoFit/>
          </a:bodyPr>
          <a:lstStyle/>
          <a:p>
            <a:pPr algn="ctr">
              <a:spcBef>
                <a:spcPct val="50000"/>
              </a:spcBef>
            </a:pPr>
            <a:r>
              <a:rPr lang="en-US" sz="3200" b="1" i="1" dirty="0" smtClean="0">
                <a:solidFill>
                  <a:srgbClr val="FF0000"/>
                </a:solidFill>
                <a:effectLst>
                  <a:outerShdw blurRad="38100" dist="38100" dir="2700000" algn="tl">
                    <a:srgbClr val="C0C0C0"/>
                  </a:outerShdw>
                </a:effectLst>
              </a:rPr>
              <a:t>Non-Linear Coupling LHC 4/6</a:t>
            </a:r>
            <a:endParaRPr lang="en-US" sz="3200" b="1" i="1" dirty="0">
              <a:solidFill>
                <a:srgbClr val="FF0000"/>
              </a:solidFill>
              <a:effectLst>
                <a:outerShdw blurRad="38100" dist="38100" dir="2700000" algn="tl">
                  <a:srgbClr val="C0C0C0"/>
                </a:outerShdw>
              </a:effectLst>
            </a:endParaRPr>
          </a:p>
        </p:txBody>
      </p:sp>
      <p:sp>
        <p:nvSpPr>
          <p:cNvPr id="16" name="Date Placeholder 15"/>
          <p:cNvSpPr>
            <a:spLocks noGrp="1"/>
          </p:cNvSpPr>
          <p:nvPr>
            <p:ph type="dt" sz="half" idx="10"/>
          </p:nvPr>
        </p:nvSpPr>
        <p:spPr/>
        <p:txBody>
          <a:bodyPr/>
          <a:lstStyle/>
          <a:p>
            <a:pPr>
              <a:defRPr/>
            </a:pPr>
            <a:r>
              <a:rPr lang="fr-FR" dirty="0" smtClean="0"/>
              <a:t>02.12.2013</a:t>
            </a:r>
            <a:endParaRPr lang="en-US" dirty="0"/>
          </a:p>
        </p:txBody>
      </p:sp>
      <p:sp>
        <p:nvSpPr>
          <p:cNvPr id="17" name="Slide Number Placeholder 16"/>
          <p:cNvSpPr>
            <a:spLocks noGrp="1"/>
          </p:cNvSpPr>
          <p:nvPr>
            <p:ph type="sldNum" sz="quarter" idx="12"/>
          </p:nvPr>
        </p:nvSpPr>
        <p:spPr/>
        <p:txBody>
          <a:bodyPr/>
          <a:lstStyle/>
          <a:p>
            <a:pPr>
              <a:defRPr/>
            </a:pPr>
            <a:fld id="{741FB240-34A5-422F-8A4D-9183D3F6CDAD}" type="slidenum">
              <a:rPr lang="en-US" smtClean="0"/>
              <a:pPr>
                <a:defRPr/>
              </a:pPr>
              <a:t>23</a:t>
            </a:fld>
            <a:endParaRPr lang="en-US"/>
          </a:p>
        </p:txBody>
      </p:sp>
      <p:sp>
        <p:nvSpPr>
          <p:cNvPr id="18" name="Footer Placeholder 17"/>
          <p:cNvSpPr>
            <a:spLocks noGrp="1"/>
          </p:cNvSpPr>
          <p:nvPr>
            <p:ph type="ftr" sz="quarter" idx="11"/>
          </p:nvPr>
        </p:nvSpPr>
        <p:spPr/>
        <p:txBody>
          <a:bodyPr/>
          <a:lstStyle/>
          <a:p>
            <a:pPr>
              <a:defRPr/>
            </a:pPr>
            <a:r>
              <a:rPr lang="en-US" smtClean="0"/>
              <a:t>BD-E-M - F. Schmidt</a:t>
            </a:r>
            <a:endParaRPr lang="en-US"/>
          </a:p>
        </p:txBody>
      </p:sp>
      <p:pic>
        <p:nvPicPr>
          <p:cNvPr id="12"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3"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sp>
        <p:nvSpPr>
          <p:cNvPr id="70661" name="Text Box 5"/>
          <p:cNvSpPr txBox="1">
            <a:spLocks noChangeArrowheads="1"/>
          </p:cNvSpPr>
          <p:nvPr/>
        </p:nvSpPr>
        <p:spPr bwMode="auto">
          <a:xfrm>
            <a:off x="1524000" y="2286000"/>
            <a:ext cx="6781800" cy="703263"/>
          </a:xfrm>
          <a:prstGeom prst="rect">
            <a:avLst/>
          </a:prstGeom>
          <a:noFill/>
          <a:ln w="9525">
            <a:noFill/>
            <a:miter lim="800000"/>
            <a:headEnd/>
            <a:tailEnd/>
          </a:ln>
          <a:effectLst/>
        </p:spPr>
        <p:txBody>
          <a:bodyPr>
            <a:spAutoFit/>
          </a:bodyPr>
          <a:lstStyle/>
          <a:p>
            <a:pPr marL="342900" indent="-342900">
              <a:spcBef>
                <a:spcPct val="50000"/>
              </a:spcBef>
              <a:buFontTx/>
              <a:buChar char="•"/>
            </a:pPr>
            <a:endParaRPr lang="en-US" sz="1600" b="1">
              <a:solidFill>
                <a:schemeClr val="hlink"/>
              </a:solidFill>
            </a:endParaRPr>
          </a:p>
          <a:p>
            <a:pPr marL="342900" indent="-342900">
              <a:spcBef>
                <a:spcPct val="50000"/>
              </a:spcBef>
              <a:buFontTx/>
              <a:buChar char="•"/>
            </a:pPr>
            <a:endParaRPr lang="en-US" sz="1600" b="1">
              <a:solidFill>
                <a:srgbClr val="FF0000"/>
              </a:solidFill>
            </a:endParaRPr>
          </a:p>
        </p:txBody>
      </p:sp>
      <p:pic>
        <p:nvPicPr>
          <p:cNvPr id="1028" name="Picture 4"/>
          <p:cNvPicPr>
            <a:picLocks noChangeAspect="1" noChangeArrowheads="1"/>
          </p:cNvPicPr>
          <p:nvPr/>
        </p:nvPicPr>
        <p:blipFill>
          <a:blip r:embed="rId4" cstate="print"/>
          <a:srcRect/>
          <a:stretch>
            <a:fillRect/>
          </a:stretch>
        </p:blipFill>
        <p:spPr bwMode="auto">
          <a:xfrm>
            <a:off x="1828800" y="881147"/>
            <a:ext cx="5943600" cy="5443453"/>
          </a:xfrm>
          <a:prstGeom prst="rect">
            <a:avLst/>
          </a:prstGeom>
          <a:noFill/>
          <a:ln w="9525">
            <a:noFill/>
            <a:miter lim="800000"/>
            <a:headEnd/>
            <a:tailEnd/>
          </a:ln>
          <a:effectLst/>
        </p:spPr>
      </p:pic>
      <p:cxnSp>
        <p:nvCxnSpPr>
          <p:cNvPr id="20" name="Straight Arrow Connector 19"/>
          <p:cNvCxnSpPr/>
          <p:nvPr/>
        </p:nvCxnSpPr>
        <p:spPr>
          <a:xfrm>
            <a:off x="4343400" y="1524000"/>
            <a:ext cx="685800" cy="2286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4343400" y="2743200"/>
            <a:ext cx="685800" cy="6096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1143000" y="1752600"/>
            <a:ext cx="1752600" cy="762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30" name="TextBox 29"/>
          <p:cNvSpPr txBox="1"/>
          <p:nvPr/>
        </p:nvSpPr>
        <p:spPr>
          <a:xfrm>
            <a:off x="381000" y="1447800"/>
            <a:ext cx="1295400" cy="1015663"/>
          </a:xfrm>
          <a:prstGeom prst="rect">
            <a:avLst/>
          </a:prstGeom>
          <a:noFill/>
        </p:spPr>
        <p:txBody>
          <a:bodyPr wrap="square" rtlCol="0">
            <a:spAutoFit/>
          </a:bodyPr>
          <a:lstStyle/>
          <a:p>
            <a:r>
              <a:rPr lang="en-US" b="1" dirty="0" smtClean="0">
                <a:solidFill>
                  <a:srgbClr val="FF0000"/>
                </a:solidFill>
              </a:rPr>
              <a:t>Non-Linear Effect</a:t>
            </a:r>
            <a:endParaRPr lang="fr-FR" b="1" dirty="0">
              <a:solidFill>
                <a:srgbClr val="FF0000"/>
              </a:solidFill>
            </a:endParaRPr>
          </a:p>
        </p:txBody>
      </p:sp>
      <p:sp>
        <p:nvSpPr>
          <p:cNvPr id="31" name="TextBox 30"/>
          <p:cNvSpPr txBox="1"/>
          <p:nvPr/>
        </p:nvSpPr>
        <p:spPr>
          <a:xfrm>
            <a:off x="533400" y="2590800"/>
            <a:ext cx="1447800" cy="1384995"/>
          </a:xfrm>
          <a:prstGeom prst="rect">
            <a:avLst/>
          </a:prstGeom>
          <a:noFill/>
          <a:ln>
            <a:solidFill>
              <a:srgbClr val="071083"/>
            </a:solidFill>
          </a:ln>
        </p:spPr>
        <p:txBody>
          <a:bodyPr wrap="square" rtlCol="0">
            <a:spAutoFit/>
          </a:bodyPr>
          <a:lstStyle/>
          <a:p>
            <a:r>
              <a:rPr lang="en-US" sz="1400" b="1" dirty="0" smtClean="0">
                <a:solidFill>
                  <a:srgbClr val="FF0000"/>
                </a:solidFill>
              </a:rPr>
              <a:t>Nominal</a:t>
            </a:r>
          </a:p>
          <a:p>
            <a:r>
              <a:rPr lang="en-US" sz="1400" b="1" dirty="0" smtClean="0">
                <a:solidFill>
                  <a:srgbClr val="FF0000"/>
                </a:solidFill>
              </a:rPr>
              <a:t>Machine</a:t>
            </a:r>
          </a:p>
          <a:p>
            <a:endParaRPr lang="en-US" sz="1400" b="1" dirty="0" smtClean="0"/>
          </a:p>
          <a:p>
            <a:endParaRPr lang="en-US" sz="1400" b="1" dirty="0" smtClean="0"/>
          </a:p>
          <a:p>
            <a:r>
              <a:rPr lang="en-US" sz="1400" b="1" dirty="0" smtClean="0">
                <a:solidFill>
                  <a:srgbClr val="071083"/>
                </a:solidFill>
              </a:rPr>
              <a:t>Corrected </a:t>
            </a:r>
            <a:r>
              <a:rPr lang="en-US" sz="1400" b="1" dirty="0" smtClean="0">
                <a:solidFill>
                  <a:srgbClr val="071083"/>
                </a:solidFill>
              </a:rPr>
              <a:t>Machine</a:t>
            </a:r>
            <a:endParaRPr lang="fr-FR" sz="1400" b="1" dirty="0">
              <a:solidFill>
                <a:srgbClr val="071083"/>
              </a:solidFill>
            </a:endParaRPr>
          </a:p>
        </p:txBody>
      </p:sp>
      <p:cxnSp>
        <p:nvCxnSpPr>
          <p:cNvPr id="32" name="Straight Arrow Connector 31"/>
          <p:cNvCxnSpPr/>
          <p:nvPr/>
        </p:nvCxnSpPr>
        <p:spPr>
          <a:xfrm flipV="1">
            <a:off x="1524000" y="2514600"/>
            <a:ext cx="685800" cy="3048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a:off x="1524000" y="3657600"/>
            <a:ext cx="533400" cy="457200"/>
          </a:xfrm>
          <a:prstGeom prst="straightConnector1">
            <a:avLst/>
          </a:prstGeom>
          <a:ln>
            <a:solidFill>
              <a:srgbClr val="071083"/>
            </a:solidFill>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rot="16200000" flipV="1">
            <a:off x="6896100" y="3771900"/>
            <a:ext cx="838200" cy="152400"/>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sp>
        <p:nvSpPr>
          <p:cNvPr id="47" name="TextBox 46"/>
          <p:cNvSpPr txBox="1"/>
          <p:nvPr/>
        </p:nvSpPr>
        <p:spPr>
          <a:xfrm>
            <a:off x="6172200" y="4343400"/>
            <a:ext cx="2895600" cy="1384995"/>
          </a:xfrm>
          <a:prstGeom prst="rect">
            <a:avLst/>
          </a:prstGeom>
          <a:noFill/>
        </p:spPr>
        <p:txBody>
          <a:bodyPr wrap="square" rtlCol="0">
            <a:spAutoFit/>
          </a:bodyPr>
          <a:lstStyle/>
          <a:p>
            <a:r>
              <a:rPr lang="en-US" sz="1600" b="1" dirty="0" smtClean="0">
                <a:solidFill>
                  <a:srgbClr val="0070C0"/>
                </a:solidFill>
              </a:rPr>
              <a:t>Non-Linear Coupling</a:t>
            </a:r>
          </a:p>
          <a:p>
            <a:r>
              <a:rPr lang="en-US" sz="1600" b="1" dirty="0" smtClean="0">
                <a:solidFill>
                  <a:srgbClr val="0070C0"/>
                </a:solidFill>
              </a:rPr>
              <a:t>reproduced in Simulations:</a:t>
            </a:r>
          </a:p>
          <a:p>
            <a:endParaRPr lang="en-US" sz="1600" b="1" dirty="0" smtClean="0">
              <a:solidFill>
                <a:srgbClr val="0070C0"/>
              </a:solidFill>
            </a:endParaRPr>
          </a:p>
          <a:p>
            <a:r>
              <a:rPr lang="en-US" sz="1800" b="1" dirty="0" smtClean="0">
                <a:solidFill>
                  <a:srgbClr val="FF0000"/>
                </a:solidFill>
              </a:rPr>
              <a:t>Red/</a:t>
            </a:r>
            <a:r>
              <a:rPr lang="en-US" sz="1800" b="1" dirty="0" smtClean="0">
                <a:solidFill>
                  <a:srgbClr val="002060"/>
                </a:solidFill>
              </a:rPr>
              <a:t>Blue</a:t>
            </a:r>
            <a:r>
              <a:rPr lang="en-US" sz="1800" b="1" dirty="0" smtClean="0">
                <a:solidFill>
                  <a:srgbClr val="0070C0"/>
                </a:solidFill>
              </a:rPr>
              <a:t>: H &amp; V Model</a:t>
            </a:r>
          </a:p>
          <a:p>
            <a:r>
              <a:rPr lang="en-US" sz="1800" b="1" dirty="0" smtClean="0">
                <a:solidFill>
                  <a:srgbClr val="008000"/>
                </a:solidFill>
              </a:rPr>
              <a:t>Green</a:t>
            </a:r>
            <a:r>
              <a:rPr lang="en-US" sz="1800" b="1" dirty="0" smtClean="0">
                <a:solidFill>
                  <a:srgbClr val="0070C0"/>
                </a:solidFill>
              </a:rPr>
              <a:t>: Measurement</a:t>
            </a:r>
            <a:endParaRPr lang="fr-FR" sz="1800" b="1" dirty="0">
              <a:solidFill>
                <a:srgbClr val="0070C0"/>
              </a:solidFill>
            </a:endParaRPr>
          </a:p>
        </p:txBody>
      </p:sp>
      <p:sp>
        <p:nvSpPr>
          <p:cNvPr id="48" name="TextBox 47"/>
          <p:cNvSpPr txBox="1"/>
          <p:nvPr/>
        </p:nvSpPr>
        <p:spPr>
          <a:xfrm>
            <a:off x="381000" y="4648200"/>
            <a:ext cx="1371600" cy="830997"/>
          </a:xfrm>
          <a:prstGeom prst="rect">
            <a:avLst/>
          </a:prstGeom>
          <a:noFill/>
        </p:spPr>
        <p:txBody>
          <a:bodyPr wrap="square" rtlCol="0">
            <a:spAutoFit/>
          </a:bodyPr>
          <a:lstStyle/>
          <a:p>
            <a:r>
              <a:rPr lang="en-US" sz="1600" b="1" dirty="0" smtClean="0">
                <a:solidFill>
                  <a:srgbClr val="008000"/>
                </a:solidFill>
              </a:rPr>
              <a:t>Lines Linear Expectation</a:t>
            </a:r>
            <a:endParaRPr lang="fr-FR" sz="1600" b="1" dirty="0">
              <a:solidFill>
                <a:srgbClr val="008000"/>
              </a:solidFill>
            </a:endParaRPr>
          </a:p>
        </p:txBody>
      </p:sp>
      <p:cxnSp>
        <p:nvCxnSpPr>
          <p:cNvPr id="50" name="Straight Arrow Connector 49"/>
          <p:cNvCxnSpPr/>
          <p:nvPr/>
        </p:nvCxnSpPr>
        <p:spPr>
          <a:xfrm flipV="1">
            <a:off x="1219200" y="4953000"/>
            <a:ext cx="1295400" cy="152400"/>
          </a:xfrm>
          <a:prstGeom prst="straightConnector1">
            <a:avLst/>
          </a:prstGeom>
          <a:ln>
            <a:solidFill>
              <a:srgbClr val="008000"/>
            </a:solidFill>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a:off x="1219200" y="5105400"/>
            <a:ext cx="1981200" cy="381000"/>
          </a:xfrm>
          <a:prstGeom prst="straightConnector1">
            <a:avLst/>
          </a:prstGeom>
          <a:ln>
            <a:solidFill>
              <a:srgbClr val="008000"/>
            </a:solidFill>
            <a:tailEnd type="arrow"/>
          </a:ln>
        </p:spPr>
        <p:style>
          <a:lnRef idx="1">
            <a:schemeClr val="dk1"/>
          </a:lnRef>
          <a:fillRef idx="0">
            <a:schemeClr val="dk1"/>
          </a:fillRef>
          <a:effectRef idx="0">
            <a:schemeClr val="dk1"/>
          </a:effectRef>
          <a:fontRef idx="minor">
            <a:schemeClr val="tx1"/>
          </a:fontRef>
        </p:style>
      </p:cxnSp>
      <p:sp>
        <p:nvSpPr>
          <p:cNvPr id="56" name="Arc 55"/>
          <p:cNvSpPr/>
          <p:nvPr/>
        </p:nvSpPr>
        <p:spPr>
          <a:xfrm rot="17627455">
            <a:off x="2445990" y="1930893"/>
            <a:ext cx="1163681" cy="941868"/>
          </a:xfrm>
          <a:prstGeom prst="arc">
            <a:avLst>
              <a:gd name="adj1" fmla="val 15188850"/>
              <a:gd name="adj2" fmla="val 20458091"/>
            </a:avLst>
          </a:prstGeom>
          <a:ln>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3" name="Text Box 7"/>
          <p:cNvSpPr txBox="1">
            <a:spLocks noChangeArrowheads="1"/>
          </p:cNvSpPr>
          <p:nvPr/>
        </p:nvSpPr>
        <p:spPr bwMode="auto">
          <a:xfrm>
            <a:off x="914400" y="0"/>
            <a:ext cx="7010400" cy="584775"/>
          </a:xfrm>
          <a:prstGeom prst="rect">
            <a:avLst/>
          </a:prstGeom>
          <a:noFill/>
          <a:ln w="9525">
            <a:noFill/>
            <a:miter lim="800000"/>
            <a:headEnd/>
            <a:tailEnd/>
          </a:ln>
          <a:effectLst/>
        </p:spPr>
        <p:txBody>
          <a:bodyPr wrap="square">
            <a:spAutoFit/>
          </a:bodyPr>
          <a:lstStyle/>
          <a:p>
            <a:pPr algn="ctr">
              <a:spcBef>
                <a:spcPct val="50000"/>
              </a:spcBef>
            </a:pPr>
            <a:r>
              <a:rPr lang="en-US" sz="3200" b="1" i="1" dirty="0" smtClean="0">
                <a:solidFill>
                  <a:srgbClr val="FF0000"/>
                </a:solidFill>
                <a:effectLst>
                  <a:outerShdw blurRad="38100" dist="38100" dir="2700000" algn="tl">
                    <a:srgbClr val="C0C0C0"/>
                  </a:outerShdw>
                </a:effectLst>
              </a:rPr>
              <a:t>DA Nominal Machine</a:t>
            </a:r>
            <a:r>
              <a:rPr lang="en-US" sz="2800" b="1" i="1" dirty="0" smtClean="0">
                <a:solidFill>
                  <a:srgbClr val="FF0000"/>
                </a:solidFill>
                <a:effectLst>
                  <a:outerShdw blurRad="38100" dist="38100" dir="2700000" algn="tl">
                    <a:srgbClr val="C0C0C0"/>
                  </a:outerShdw>
                </a:effectLst>
              </a:rPr>
              <a:t> - LHC 5/6</a:t>
            </a:r>
          </a:p>
        </p:txBody>
      </p:sp>
      <p:sp>
        <p:nvSpPr>
          <p:cNvPr id="17" name="Slide Number Placeholder 16"/>
          <p:cNvSpPr>
            <a:spLocks noGrp="1"/>
          </p:cNvSpPr>
          <p:nvPr>
            <p:ph type="sldNum" sz="quarter" idx="12"/>
          </p:nvPr>
        </p:nvSpPr>
        <p:spPr/>
        <p:txBody>
          <a:bodyPr/>
          <a:lstStyle/>
          <a:p>
            <a:pPr>
              <a:defRPr/>
            </a:pPr>
            <a:fld id="{741FB240-34A5-422F-8A4D-9183D3F6CDAD}" type="slidenum">
              <a:rPr lang="en-US" smtClean="0"/>
              <a:pPr>
                <a:defRPr/>
              </a:pPr>
              <a:t>24</a:t>
            </a:fld>
            <a:endParaRPr lang="en-US" dirty="0"/>
          </a:p>
        </p:txBody>
      </p:sp>
      <p:pic>
        <p:nvPicPr>
          <p:cNvPr id="12" name="Picture 2"/>
          <p:cNvPicPr>
            <a:picLocks noChangeAspect="1" noChangeArrowheads="1"/>
          </p:cNvPicPr>
          <p:nvPr/>
        </p:nvPicPr>
        <p:blipFill>
          <a:blip r:embed="rId3"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3" name="Picture 4" descr="lhcdipole1"/>
          <p:cNvPicPr>
            <a:picLocks noChangeAspect="1" noChangeArrowheads="1"/>
          </p:cNvPicPr>
          <p:nvPr/>
        </p:nvPicPr>
        <p:blipFill>
          <a:blip r:embed="rId4" cstate="print"/>
          <a:srcRect/>
          <a:stretch>
            <a:fillRect/>
          </a:stretch>
        </p:blipFill>
        <p:spPr bwMode="auto">
          <a:xfrm>
            <a:off x="0" y="0"/>
            <a:ext cx="1371600" cy="1378670"/>
          </a:xfrm>
          <a:prstGeom prst="rect">
            <a:avLst/>
          </a:prstGeom>
          <a:noFill/>
        </p:spPr>
      </p:pic>
      <p:pic>
        <p:nvPicPr>
          <p:cNvPr id="5122" name="Picture 2"/>
          <p:cNvPicPr>
            <a:picLocks noChangeAspect="1" noChangeArrowheads="1"/>
          </p:cNvPicPr>
          <p:nvPr/>
        </p:nvPicPr>
        <p:blipFill>
          <a:blip r:embed="rId5" cstate="print"/>
          <a:srcRect/>
          <a:stretch>
            <a:fillRect/>
          </a:stretch>
        </p:blipFill>
        <p:spPr bwMode="auto">
          <a:xfrm>
            <a:off x="1676400" y="685800"/>
            <a:ext cx="5700059" cy="6096000"/>
          </a:xfrm>
          <a:prstGeom prst="rect">
            <a:avLst/>
          </a:prstGeom>
          <a:noFill/>
          <a:ln w="9525">
            <a:noFill/>
            <a:miter lim="800000"/>
            <a:headEnd/>
            <a:tailEnd/>
          </a:ln>
          <a:effectLst/>
        </p:spPr>
      </p:pic>
      <p:sp>
        <p:nvSpPr>
          <p:cNvPr id="7" name="Rectangle 6"/>
          <p:cNvSpPr/>
          <p:nvPr/>
        </p:nvSpPr>
        <p:spPr>
          <a:xfrm>
            <a:off x="6934200" y="2514600"/>
            <a:ext cx="2057400" cy="1323439"/>
          </a:xfrm>
          <a:prstGeom prst="rect">
            <a:avLst/>
          </a:prstGeom>
        </p:spPr>
        <p:txBody>
          <a:bodyPr wrap="square">
            <a:spAutoFit/>
          </a:bodyPr>
          <a:lstStyle/>
          <a:p>
            <a:pPr>
              <a:spcBef>
                <a:spcPct val="50000"/>
              </a:spcBef>
            </a:pPr>
            <a:r>
              <a:rPr lang="en-US" b="1" u="sng" dirty="0" smtClean="0">
                <a:solidFill>
                  <a:srgbClr val="C00000"/>
                </a:solidFill>
              </a:rPr>
              <a:t>E.H. Maclean</a:t>
            </a:r>
            <a:r>
              <a:rPr lang="en-US" b="1" dirty="0" smtClean="0">
                <a:solidFill>
                  <a:srgbClr val="C00000"/>
                </a:solidFill>
              </a:rPr>
              <a:t>, R. </a:t>
            </a:r>
            <a:r>
              <a:rPr lang="en-US" b="1" dirty="0" err="1" smtClean="0">
                <a:solidFill>
                  <a:srgbClr val="C00000"/>
                </a:solidFill>
              </a:rPr>
              <a:t>Tomàs</a:t>
            </a:r>
            <a:r>
              <a:rPr lang="en-US" b="1" dirty="0" smtClean="0">
                <a:solidFill>
                  <a:srgbClr val="C00000"/>
                </a:solidFill>
              </a:rPr>
              <a:t>,       F. Schmidt, and T.H.B. </a:t>
            </a:r>
            <a:r>
              <a:rPr lang="en-US" b="1" dirty="0" err="1" smtClean="0">
                <a:solidFill>
                  <a:srgbClr val="C00000"/>
                </a:solidFill>
              </a:rPr>
              <a:t>Persson</a:t>
            </a:r>
            <a:r>
              <a:rPr lang="en-US" b="1" dirty="0" smtClean="0">
                <a:solidFill>
                  <a:srgbClr val="C00000"/>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3" name="Text Box 7"/>
          <p:cNvSpPr txBox="1">
            <a:spLocks noChangeArrowheads="1"/>
          </p:cNvSpPr>
          <p:nvPr/>
        </p:nvSpPr>
        <p:spPr bwMode="auto">
          <a:xfrm>
            <a:off x="914400" y="0"/>
            <a:ext cx="7010400" cy="584775"/>
          </a:xfrm>
          <a:prstGeom prst="rect">
            <a:avLst/>
          </a:prstGeom>
          <a:noFill/>
          <a:ln w="9525">
            <a:noFill/>
            <a:miter lim="800000"/>
            <a:headEnd/>
            <a:tailEnd/>
          </a:ln>
          <a:effectLst/>
        </p:spPr>
        <p:txBody>
          <a:bodyPr wrap="square">
            <a:spAutoFit/>
          </a:bodyPr>
          <a:lstStyle/>
          <a:p>
            <a:pPr algn="ctr">
              <a:spcBef>
                <a:spcPct val="50000"/>
              </a:spcBef>
            </a:pPr>
            <a:r>
              <a:rPr lang="en-US" sz="3200" b="1" i="1" dirty="0" smtClean="0">
                <a:solidFill>
                  <a:srgbClr val="FF0000"/>
                </a:solidFill>
                <a:effectLst>
                  <a:outerShdw blurRad="38100" dist="38100" dir="2700000" algn="tl">
                    <a:srgbClr val="C0C0C0"/>
                  </a:outerShdw>
                </a:effectLst>
              </a:rPr>
              <a:t>DA Corrected Machine</a:t>
            </a:r>
            <a:r>
              <a:rPr lang="en-US" sz="2800" b="1" i="1" dirty="0" smtClean="0">
                <a:solidFill>
                  <a:srgbClr val="FF0000"/>
                </a:solidFill>
                <a:effectLst>
                  <a:outerShdw blurRad="38100" dist="38100" dir="2700000" algn="tl">
                    <a:srgbClr val="C0C0C0"/>
                  </a:outerShdw>
                </a:effectLst>
              </a:rPr>
              <a:t> - LHC 6/6</a:t>
            </a:r>
          </a:p>
        </p:txBody>
      </p:sp>
      <p:sp>
        <p:nvSpPr>
          <p:cNvPr id="17" name="Slide Number Placeholder 16"/>
          <p:cNvSpPr>
            <a:spLocks noGrp="1"/>
          </p:cNvSpPr>
          <p:nvPr>
            <p:ph type="sldNum" sz="quarter" idx="12"/>
          </p:nvPr>
        </p:nvSpPr>
        <p:spPr/>
        <p:txBody>
          <a:bodyPr/>
          <a:lstStyle/>
          <a:p>
            <a:pPr>
              <a:defRPr/>
            </a:pPr>
            <a:fld id="{741FB240-34A5-422F-8A4D-9183D3F6CDAD}" type="slidenum">
              <a:rPr lang="en-US" smtClean="0"/>
              <a:pPr>
                <a:defRPr/>
              </a:pPr>
              <a:t>25</a:t>
            </a:fld>
            <a:endParaRPr lang="en-US" dirty="0"/>
          </a:p>
        </p:txBody>
      </p:sp>
      <p:pic>
        <p:nvPicPr>
          <p:cNvPr id="12" name="Picture 2"/>
          <p:cNvPicPr>
            <a:picLocks noChangeAspect="1" noChangeArrowheads="1"/>
          </p:cNvPicPr>
          <p:nvPr/>
        </p:nvPicPr>
        <p:blipFill>
          <a:blip r:embed="rId3"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3" name="Picture 4" descr="lhcdipole1"/>
          <p:cNvPicPr>
            <a:picLocks noChangeAspect="1" noChangeArrowheads="1"/>
          </p:cNvPicPr>
          <p:nvPr/>
        </p:nvPicPr>
        <p:blipFill>
          <a:blip r:embed="rId4" cstate="print"/>
          <a:srcRect/>
          <a:stretch>
            <a:fillRect/>
          </a:stretch>
        </p:blipFill>
        <p:spPr bwMode="auto">
          <a:xfrm>
            <a:off x="0" y="0"/>
            <a:ext cx="1371600" cy="1378670"/>
          </a:xfrm>
          <a:prstGeom prst="rect">
            <a:avLst/>
          </a:prstGeom>
          <a:noFill/>
        </p:spPr>
      </p:pic>
      <p:pic>
        <p:nvPicPr>
          <p:cNvPr id="6146" name="Picture 2"/>
          <p:cNvPicPr>
            <a:picLocks noChangeAspect="1" noChangeArrowheads="1"/>
          </p:cNvPicPr>
          <p:nvPr/>
        </p:nvPicPr>
        <p:blipFill>
          <a:blip r:embed="rId5" cstate="print"/>
          <a:srcRect/>
          <a:stretch>
            <a:fillRect/>
          </a:stretch>
        </p:blipFill>
        <p:spPr bwMode="auto">
          <a:xfrm>
            <a:off x="1371600" y="533400"/>
            <a:ext cx="6253043" cy="6224588"/>
          </a:xfrm>
          <a:prstGeom prst="rect">
            <a:avLst/>
          </a:prstGeom>
          <a:noFill/>
          <a:ln w="9525">
            <a:noFill/>
            <a:miter lim="800000"/>
            <a:headEnd/>
            <a:tailEnd/>
          </a:ln>
          <a:effectLst/>
        </p:spPr>
      </p:pic>
      <p:sp>
        <p:nvSpPr>
          <p:cNvPr id="7" name="Rectangle 6"/>
          <p:cNvSpPr/>
          <p:nvPr/>
        </p:nvSpPr>
        <p:spPr>
          <a:xfrm>
            <a:off x="6934200" y="2743200"/>
            <a:ext cx="2057400" cy="1323439"/>
          </a:xfrm>
          <a:prstGeom prst="rect">
            <a:avLst/>
          </a:prstGeom>
        </p:spPr>
        <p:txBody>
          <a:bodyPr wrap="square">
            <a:spAutoFit/>
          </a:bodyPr>
          <a:lstStyle/>
          <a:p>
            <a:pPr>
              <a:spcBef>
                <a:spcPct val="50000"/>
              </a:spcBef>
            </a:pPr>
            <a:r>
              <a:rPr lang="en-US" b="1" u="sng" dirty="0" smtClean="0">
                <a:solidFill>
                  <a:srgbClr val="C00000"/>
                </a:solidFill>
              </a:rPr>
              <a:t>E.H. Maclean</a:t>
            </a:r>
            <a:r>
              <a:rPr lang="en-US" b="1" dirty="0" smtClean="0">
                <a:solidFill>
                  <a:srgbClr val="C00000"/>
                </a:solidFill>
              </a:rPr>
              <a:t>, R. </a:t>
            </a:r>
            <a:r>
              <a:rPr lang="en-US" b="1" dirty="0" err="1" smtClean="0">
                <a:solidFill>
                  <a:srgbClr val="C00000"/>
                </a:solidFill>
              </a:rPr>
              <a:t>Tomàs</a:t>
            </a:r>
            <a:r>
              <a:rPr lang="en-US" b="1" dirty="0" smtClean="0">
                <a:solidFill>
                  <a:srgbClr val="C00000"/>
                </a:solidFill>
              </a:rPr>
              <a:t>,       F. Schmidt, and T.H.B. </a:t>
            </a:r>
            <a:r>
              <a:rPr lang="en-US" b="1" dirty="0" err="1" smtClean="0">
                <a:solidFill>
                  <a:srgbClr val="C00000"/>
                </a:solidFill>
              </a:rPr>
              <a:t>Persson</a:t>
            </a:r>
            <a:r>
              <a:rPr lang="en-US" b="1" dirty="0" smtClean="0">
                <a:solidFill>
                  <a:srgbClr val="C00000"/>
                </a:solidFill>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1143000" y="2286000"/>
            <a:ext cx="6781800" cy="703263"/>
          </a:xfrm>
          <a:prstGeom prst="rect">
            <a:avLst/>
          </a:prstGeom>
          <a:noFill/>
          <a:ln w="9525">
            <a:noFill/>
            <a:miter lim="800000"/>
            <a:headEnd/>
            <a:tailEnd/>
          </a:ln>
          <a:effectLst/>
        </p:spPr>
        <p:txBody>
          <a:bodyPr>
            <a:spAutoFit/>
          </a:bodyPr>
          <a:lstStyle/>
          <a:p>
            <a:pPr marL="342900" indent="-342900">
              <a:spcBef>
                <a:spcPct val="50000"/>
              </a:spcBef>
              <a:buFontTx/>
              <a:buChar char="•"/>
            </a:pPr>
            <a:endParaRPr lang="en-US" sz="1600" b="1">
              <a:solidFill>
                <a:schemeClr val="hlink"/>
              </a:solidFill>
            </a:endParaRPr>
          </a:p>
          <a:p>
            <a:pPr marL="342900" indent="-342900">
              <a:spcBef>
                <a:spcPct val="50000"/>
              </a:spcBef>
              <a:buFontTx/>
              <a:buChar char="•"/>
            </a:pPr>
            <a:endParaRPr lang="en-US" sz="1600" b="1">
              <a:solidFill>
                <a:srgbClr val="FF0000"/>
              </a:solidFill>
            </a:endParaRPr>
          </a:p>
        </p:txBody>
      </p:sp>
      <p:sp>
        <p:nvSpPr>
          <p:cNvPr id="70662" name="Text Box 6"/>
          <p:cNvSpPr txBox="1">
            <a:spLocks noChangeArrowheads="1"/>
          </p:cNvSpPr>
          <p:nvPr/>
        </p:nvSpPr>
        <p:spPr bwMode="auto">
          <a:xfrm>
            <a:off x="685800" y="1676400"/>
            <a:ext cx="7924800" cy="4708981"/>
          </a:xfrm>
          <a:prstGeom prst="rect">
            <a:avLst/>
          </a:prstGeom>
          <a:noFill/>
          <a:ln w="9525">
            <a:noFill/>
            <a:miter lim="800000"/>
            <a:headEnd/>
            <a:tailEnd/>
          </a:ln>
          <a:effectLst/>
        </p:spPr>
        <p:txBody>
          <a:bodyPr wrap="square">
            <a:spAutoFit/>
          </a:bodyPr>
          <a:lstStyle/>
          <a:p>
            <a:pPr>
              <a:spcBef>
                <a:spcPct val="50000"/>
              </a:spcBef>
              <a:buFontTx/>
              <a:buChar char="•"/>
            </a:pPr>
            <a:r>
              <a:rPr lang="en-US" sz="2400" b="1" dirty="0" smtClean="0"/>
              <a:t> After </a:t>
            </a:r>
            <a:r>
              <a:rPr lang="en-US" sz="2400" b="1" dirty="0" smtClean="0">
                <a:solidFill>
                  <a:srgbClr val="C00000"/>
                </a:solidFill>
              </a:rPr>
              <a:t>30 years </a:t>
            </a:r>
            <a:r>
              <a:rPr lang="en-US" sz="2400" b="1" dirty="0" smtClean="0"/>
              <a:t>of simulations from </a:t>
            </a:r>
            <a:r>
              <a:rPr lang="en-US" sz="2400" b="1" dirty="0" smtClean="0">
                <a:solidFill>
                  <a:srgbClr val="008000"/>
                </a:solidFill>
              </a:rPr>
              <a:t>HERA, SPS, </a:t>
            </a:r>
            <a:r>
              <a:rPr lang="en-US" sz="2400" b="1" dirty="0" err="1" smtClean="0">
                <a:solidFill>
                  <a:srgbClr val="008000"/>
                </a:solidFill>
              </a:rPr>
              <a:t>Tevatron</a:t>
            </a:r>
            <a:r>
              <a:rPr lang="en-US" sz="2400" b="1" dirty="0" smtClean="0">
                <a:solidFill>
                  <a:srgbClr val="008000"/>
                </a:solidFill>
              </a:rPr>
              <a:t>, RHIC </a:t>
            </a:r>
            <a:r>
              <a:rPr lang="en-US" sz="2400" b="1" dirty="0" smtClean="0"/>
              <a:t>to</a:t>
            </a:r>
            <a:r>
              <a:rPr lang="en-US" sz="2400" b="1" dirty="0" smtClean="0">
                <a:solidFill>
                  <a:srgbClr val="008000"/>
                </a:solidFill>
              </a:rPr>
              <a:t> LHC</a:t>
            </a:r>
            <a:r>
              <a:rPr lang="en-US" sz="2400" b="1" dirty="0" smtClean="0"/>
              <a:t> we can conclude that our simulation tools are </a:t>
            </a:r>
            <a:r>
              <a:rPr lang="en-US" sz="2400" b="1" dirty="0" smtClean="0">
                <a:solidFill>
                  <a:srgbClr val="C00000"/>
                </a:solidFill>
              </a:rPr>
              <a:t>reliable</a:t>
            </a:r>
            <a:r>
              <a:rPr lang="en-US" sz="2400" b="1" dirty="0" smtClean="0"/>
              <a:t>. </a:t>
            </a:r>
          </a:p>
          <a:p>
            <a:pPr>
              <a:spcBef>
                <a:spcPct val="50000"/>
              </a:spcBef>
              <a:buFontTx/>
              <a:buChar char="•"/>
            </a:pPr>
            <a:r>
              <a:rPr lang="en-US" sz="2400" b="1" dirty="0" smtClean="0"/>
              <a:t> In particular, we can perform any kind of </a:t>
            </a:r>
            <a:r>
              <a:rPr lang="en-US" sz="2400" b="1" dirty="0" smtClean="0">
                <a:solidFill>
                  <a:srgbClr val="C00000"/>
                </a:solidFill>
              </a:rPr>
              <a:t>massive simulation</a:t>
            </a:r>
            <a:r>
              <a:rPr lang="en-US" sz="2400" b="1" dirty="0" smtClean="0"/>
              <a:t> studies via </a:t>
            </a:r>
            <a:r>
              <a:rPr lang="en-US" sz="2400" b="1" dirty="0" smtClean="0">
                <a:solidFill>
                  <a:srgbClr val="C00000"/>
                </a:solidFill>
              </a:rPr>
              <a:t>distributed</a:t>
            </a:r>
            <a:r>
              <a:rPr lang="en-US" sz="2400" b="1" dirty="0" smtClean="0"/>
              <a:t> and </a:t>
            </a:r>
            <a:r>
              <a:rPr lang="en-US" sz="2400" b="1" dirty="0" smtClean="0">
                <a:solidFill>
                  <a:srgbClr val="C00000"/>
                </a:solidFill>
              </a:rPr>
              <a:t>scalable</a:t>
            </a:r>
            <a:r>
              <a:rPr lang="en-US" sz="2400" b="1" dirty="0" smtClean="0"/>
              <a:t> computing facilities.</a:t>
            </a:r>
          </a:p>
          <a:p>
            <a:pPr>
              <a:spcBef>
                <a:spcPct val="50000"/>
              </a:spcBef>
              <a:buFontTx/>
              <a:buChar char="•"/>
            </a:pPr>
            <a:r>
              <a:rPr lang="en-US" sz="2400" b="1" dirty="0" smtClean="0"/>
              <a:t> The </a:t>
            </a:r>
            <a:r>
              <a:rPr lang="en-US" sz="2400" b="1" dirty="0" smtClean="0">
                <a:solidFill>
                  <a:srgbClr val="C00000"/>
                </a:solidFill>
              </a:rPr>
              <a:t>theoretical</a:t>
            </a:r>
            <a:r>
              <a:rPr lang="en-US" sz="2400" b="1" dirty="0" smtClean="0"/>
              <a:t> understanding is advanced enough to </a:t>
            </a:r>
            <a:r>
              <a:rPr lang="en-US" sz="2400" b="1" dirty="0" smtClean="0">
                <a:solidFill>
                  <a:srgbClr val="C00000"/>
                </a:solidFill>
              </a:rPr>
              <a:t>understand the non-linear dynamics </a:t>
            </a:r>
            <a:r>
              <a:rPr lang="en-US" sz="2400" b="1" dirty="0" smtClean="0"/>
              <a:t>caused by </a:t>
            </a:r>
            <a:r>
              <a:rPr lang="en-US" sz="2400" b="1" dirty="0" err="1" smtClean="0">
                <a:solidFill>
                  <a:srgbClr val="C00000"/>
                </a:solidFill>
              </a:rPr>
              <a:t>multipolar</a:t>
            </a:r>
            <a:r>
              <a:rPr lang="en-US" sz="2400" b="1" dirty="0" smtClean="0">
                <a:solidFill>
                  <a:srgbClr val="C00000"/>
                </a:solidFill>
              </a:rPr>
              <a:t> components</a:t>
            </a:r>
            <a:r>
              <a:rPr lang="en-US" sz="2400" b="1" dirty="0" smtClean="0"/>
              <a:t>. In particular, we understand single particle loss due to </a:t>
            </a:r>
            <a:r>
              <a:rPr lang="en-US" sz="2400" b="1" dirty="0" smtClean="0">
                <a:solidFill>
                  <a:srgbClr val="C00000"/>
                </a:solidFill>
              </a:rPr>
              <a:t>deterministic chaos</a:t>
            </a:r>
            <a:r>
              <a:rPr lang="en-US" sz="2400" b="1" dirty="0" smtClean="0"/>
              <a:t>.</a:t>
            </a:r>
          </a:p>
          <a:p>
            <a:pPr>
              <a:spcBef>
                <a:spcPct val="50000"/>
              </a:spcBef>
            </a:pPr>
            <a:endParaRPr lang="en-US" sz="2400" b="1" dirty="0" smtClean="0"/>
          </a:p>
        </p:txBody>
      </p:sp>
      <p:sp>
        <p:nvSpPr>
          <p:cNvPr id="70663" name="Text Box 7"/>
          <p:cNvSpPr txBox="1">
            <a:spLocks noChangeArrowheads="1"/>
          </p:cNvSpPr>
          <p:nvPr/>
        </p:nvSpPr>
        <p:spPr bwMode="auto">
          <a:xfrm>
            <a:off x="1676400" y="304800"/>
            <a:ext cx="6019800" cy="584775"/>
          </a:xfrm>
          <a:prstGeom prst="rect">
            <a:avLst/>
          </a:prstGeom>
          <a:noFill/>
          <a:ln w="9525">
            <a:noFill/>
            <a:miter lim="800000"/>
            <a:headEnd/>
            <a:tailEnd/>
          </a:ln>
          <a:effectLst/>
        </p:spPr>
        <p:txBody>
          <a:bodyPr>
            <a:spAutoFit/>
          </a:bodyPr>
          <a:lstStyle/>
          <a:p>
            <a:pPr algn="ctr">
              <a:spcBef>
                <a:spcPct val="50000"/>
              </a:spcBef>
            </a:pPr>
            <a:r>
              <a:rPr lang="en-US" sz="3200" b="1" i="1" dirty="0" smtClean="0">
                <a:solidFill>
                  <a:srgbClr val="FF0000"/>
                </a:solidFill>
                <a:effectLst>
                  <a:outerShdw blurRad="38100" dist="38100" dir="2700000" algn="tl">
                    <a:srgbClr val="C0C0C0"/>
                  </a:outerShdw>
                </a:effectLst>
              </a:rPr>
              <a:t>Conclusion 1/2</a:t>
            </a:r>
            <a:endParaRPr lang="en-US" sz="3200" b="1" i="1" dirty="0">
              <a:solidFill>
                <a:srgbClr val="FF0000"/>
              </a:solidFill>
              <a:effectLst>
                <a:outerShdw blurRad="38100" dist="38100" dir="2700000" algn="tl">
                  <a:srgbClr val="C0C0C0"/>
                </a:outerShdw>
              </a:effectLst>
            </a:endParaRPr>
          </a:p>
        </p:txBody>
      </p:sp>
      <p:sp>
        <p:nvSpPr>
          <p:cNvPr id="16" name="Date Placeholder 15"/>
          <p:cNvSpPr>
            <a:spLocks noGrp="1"/>
          </p:cNvSpPr>
          <p:nvPr>
            <p:ph type="dt" sz="half" idx="10"/>
          </p:nvPr>
        </p:nvSpPr>
        <p:spPr/>
        <p:txBody>
          <a:bodyPr/>
          <a:lstStyle/>
          <a:p>
            <a:pPr>
              <a:defRPr/>
            </a:pPr>
            <a:r>
              <a:rPr lang="fr-FR" smtClean="0"/>
              <a:t>02.12.2013</a:t>
            </a:r>
            <a:endParaRPr lang="en-US"/>
          </a:p>
        </p:txBody>
      </p:sp>
      <p:sp>
        <p:nvSpPr>
          <p:cNvPr id="17" name="Slide Number Placeholder 16"/>
          <p:cNvSpPr>
            <a:spLocks noGrp="1"/>
          </p:cNvSpPr>
          <p:nvPr>
            <p:ph type="sldNum" sz="quarter" idx="12"/>
          </p:nvPr>
        </p:nvSpPr>
        <p:spPr/>
        <p:txBody>
          <a:bodyPr/>
          <a:lstStyle/>
          <a:p>
            <a:pPr>
              <a:defRPr/>
            </a:pPr>
            <a:fld id="{741FB240-34A5-422F-8A4D-9183D3F6CDAD}" type="slidenum">
              <a:rPr lang="en-US" smtClean="0"/>
              <a:pPr>
                <a:defRPr/>
              </a:pPr>
              <a:t>26</a:t>
            </a:fld>
            <a:endParaRPr lang="en-US"/>
          </a:p>
        </p:txBody>
      </p:sp>
      <p:sp>
        <p:nvSpPr>
          <p:cNvPr id="18" name="Footer Placeholder 17"/>
          <p:cNvSpPr>
            <a:spLocks noGrp="1"/>
          </p:cNvSpPr>
          <p:nvPr>
            <p:ph type="ftr" sz="quarter" idx="11"/>
          </p:nvPr>
        </p:nvSpPr>
        <p:spPr/>
        <p:txBody>
          <a:bodyPr/>
          <a:lstStyle/>
          <a:p>
            <a:pPr>
              <a:defRPr/>
            </a:pPr>
            <a:r>
              <a:rPr lang="en-US" dirty="0" smtClean="0"/>
              <a:t>BD-E-M - F. Schmidt</a:t>
            </a:r>
            <a:endParaRPr lang="en-US" dirty="0"/>
          </a:p>
        </p:txBody>
      </p:sp>
      <p:pic>
        <p:nvPicPr>
          <p:cNvPr id="12"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3"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1143000" y="2286000"/>
            <a:ext cx="6781800" cy="703263"/>
          </a:xfrm>
          <a:prstGeom prst="rect">
            <a:avLst/>
          </a:prstGeom>
          <a:noFill/>
          <a:ln w="9525">
            <a:noFill/>
            <a:miter lim="800000"/>
            <a:headEnd/>
            <a:tailEnd/>
          </a:ln>
          <a:effectLst/>
        </p:spPr>
        <p:txBody>
          <a:bodyPr>
            <a:spAutoFit/>
          </a:bodyPr>
          <a:lstStyle/>
          <a:p>
            <a:pPr marL="342900" indent="-342900">
              <a:spcBef>
                <a:spcPct val="50000"/>
              </a:spcBef>
              <a:buFontTx/>
              <a:buChar char="•"/>
            </a:pPr>
            <a:endParaRPr lang="en-US" sz="1600" b="1">
              <a:solidFill>
                <a:schemeClr val="hlink"/>
              </a:solidFill>
            </a:endParaRPr>
          </a:p>
          <a:p>
            <a:pPr marL="342900" indent="-342900">
              <a:spcBef>
                <a:spcPct val="50000"/>
              </a:spcBef>
              <a:buFontTx/>
              <a:buChar char="•"/>
            </a:pPr>
            <a:endParaRPr lang="en-US" sz="1600" b="1">
              <a:solidFill>
                <a:srgbClr val="FF0000"/>
              </a:solidFill>
            </a:endParaRPr>
          </a:p>
        </p:txBody>
      </p:sp>
      <p:sp>
        <p:nvSpPr>
          <p:cNvPr id="70662" name="Text Box 6"/>
          <p:cNvSpPr txBox="1">
            <a:spLocks noChangeArrowheads="1"/>
          </p:cNvSpPr>
          <p:nvPr/>
        </p:nvSpPr>
        <p:spPr bwMode="auto">
          <a:xfrm>
            <a:off x="685800" y="1676400"/>
            <a:ext cx="7924800" cy="4093428"/>
          </a:xfrm>
          <a:prstGeom prst="rect">
            <a:avLst/>
          </a:prstGeom>
          <a:noFill/>
          <a:ln w="9525">
            <a:noFill/>
            <a:miter lim="800000"/>
            <a:headEnd/>
            <a:tailEnd/>
          </a:ln>
          <a:effectLst/>
        </p:spPr>
        <p:txBody>
          <a:bodyPr wrap="square">
            <a:spAutoFit/>
          </a:bodyPr>
          <a:lstStyle/>
          <a:p>
            <a:pPr>
              <a:spcBef>
                <a:spcPct val="50000"/>
              </a:spcBef>
              <a:buFontTx/>
              <a:buChar char="•"/>
            </a:pPr>
            <a:r>
              <a:rPr lang="en-US" b="1" dirty="0" smtClean="0"/>
              <a:t> The </a:t>
            </a:r>
            <a:r>
              <a:rPr lang="en-US" b="1" dirty="0" smtClean="0">
                <a:solidFill>
                  <a:srgbClr val="C00000"/>
                </a:solidFill>
              </a:rPr>
              <a:t>2012 LHC DA experiment (</a:t>
            </a:r>
            <a:r>
              <a:rPr lang="en-US" b="1" dirty="0" smtClean="0">
                <a:solidFill>
                  <a:srgbClr val="008000"/>
                </a:solidFill>
              </a:rPr>
              <a:t>Part II</a:t>
            </a:r>
            <a:r>
              <a:rPr lang="en-US" b="1" dirty="0" smtClean="0">
                <a:solidFill>
                  <a:srgbClr val="C00000"/>
                </a:solidFill>
              </a:rPr>
              <a:t>) </a:t>
            </a:r>
            <a:r>
              <a:rPr lang="en-US" b="1" dirty="0" smtClean="0"/>
              <a:t>using the </a:t>
            </a:r>
            <a:r>
              <a:rPr lang="en-US" b="1" dirty="0" smtClean="0">
                <a:solidFill>
                  <a:srgbClr val="C00000"/>
                </a:solidFill>
              </a:rPr>
              <a:t>classic kick technique</a:t>
            </a:r>
            <a:r>
              <a:rPr lang="en-US" b="1" dirty="0" smtClean="0"/>
              <a:t> allows to say that we can predict the </a:t>
            </a:r>
            <a:r>
              <a:rPr lang="en-US" b="1" dirty="0" smtClean="0">
                <a:solidFill>
                  <a:srgbClr val="C00000"/>
                </a:solidFill>
              </a:rPr>
              <a:t>DA</a:t>
            </a:r>
            <a:r>
              <a:rPr lang="en-US" b="1" dirty="0" smtClean="0"/>
              <a:t> to about </a:t>
            </a:r>
            <a:r>
              <a:rPr lang="en-US" b="1" dirty="0" smtClean="0">
                <a:solidFill>
                  <a:srgbClr val="C00000"/>
                </a:solidFill>
              </a:rPr>
              <a:t>10%</a:t>
            </a:r>
            <a:r>
              <a:rPr lang="en-US" b="1" dirty="0" smtClean="0"/>
              <a:t> rather than the expected </a:t>
            </a:r>
            <a:r>
              <a:rPr lang="en-US" b="1" dirty="0" smtClean="0">
                <a:solidFill>
                  <a:srgbClr val="C00000"/>
                </a:solidFill>
              </a:rPr>
              <a:t>factor 2</a:t>
            </a:r>
            <a:r>
              <a:rPr lang="en-US" b="1" dirty="0" smtClean="0"/>
              <a:t>. Reasons are:</a:t>
            </a:r>
          </a:p>
          <a:p>
            <a:pPr lvl="1">
              <a:spcBef>
                <a:spcPct val="50000"/>
              </a:spcBef>
              <a:buFontTx/>
              <a:buChar char="•"/>
            </a:pPr>
            <a:r>
              <a:rPr lang="en-US" b="1" dirty="0" smtClean="0"/>
              <a:t> </a:t>
            </a:r>
            <a:r>
              <a:rPr lang="en-US" b="1" dirty="0" smtClean="0">
                <a:solidFill>
                  <a:srgbClr val="FF0000"/>
                </a:solidFill>
              </a:rPr>
              <a:t>Excellent knowledge of </a:t>
            </a:r>
            <a:r>
              <a:rPr lang="en-US" b="1" dirty="0" err="1" smtClean="0">
                <a:solidFill>
                  <a:srgbClr val="FF0000"/>
                </a:solidFill>
              </a:rPr>
              <a:t>multipolar</a:t>
            </a:r>
            <a:r>
              <a:rPr lang="en-US" b="1" dirty="0" smtClean="0">
                <a:solidFill>
                  <a:srgbClr val="FF0000"/>
                </a:solidFill>
              </a:rPr>
              <a:t> components, magnet by magnet, including misalignments (</a:t>
            </a:r>
            <a:r>
              <a:rPr lang="en-US" b="1" dirty="0" smtClean="0">
                <a:solidFill>
                  <a:srgbClr val="008000"/>
                </a:solidFill>
              </a:rPr>
              <a:t>Fidel &amp; Wise</a:t>
            </a:r>
            <a:r>
              <a:rPr lang="en-US" b="1" dirty="0" smtClean="0">
                <a:solidFill>
                  <a:srgbClr val="FF0000"/>
                </a:solidFill>
              </a:rPr>
              <a:t>)</a:t>
            </a:r>
          </a:p>
          <a:p>
            <a:pPr lvl="1">
              <a:spcBef>
                <a:spcPct val="50000"/>
              </a:spcBef>
              <a:buFontTx/>
              <a:buChar char="•"/>
            </a:pPr>
            <a:r>
              <a:rPr lang="en-US" b="1" dirty="0" smtClean="0">
                <a:solidFill>
                  <a:srgbClr val="FF0000"/>
                </a:solidFill>
              </a:rPr>
              <a:t> Apparently the power supply ripple is under control</a:t>
            </a:r>
          </a:p>
          <a:p>
            <a:pPr>
              <a:spcBef>
                <a:spcPct val="50000"/>
              </a:spcBef>
            </a:pPr>
            <a:r>
              <a:rPr lang="en-US" b="1" dirty="0" smtClean="0"/>
              <a:t>➔ This does increase our </a:t>
            </a:r>
            <a:r>
              <a:rPr lang="en-US" b="1" dirty="0" smtClean="0">
                <a:solidFill>
                  <a:srgbClr val="C00000"/>
                </a:solidFill>
              </a:rPr>
              <a:t>confidence</a:t>
            </a:r>
            <a:r>
              <a:rPr lang="en-US" b="1" dirty="0" smtClean="0"/>
              <a:t> in simulation studies for the </a:t>
            </a:r>
            <a:r>
              <a:rPr lang="en-US" b="1" dirty="0" smtClean="0">
                <a:solidFill>
                  <a:srgbClr val="C00000"/>
                </a:solidFill>
              </a:rPr>
              <a:t>HL-LHC</a:t>
            </a:r>
            <a:r>
              <a:rPr lang="en-US" b="1" dirty="0" smtClean="0"/>
              <a:t>.</a:t>
            </a:r>
          </a:p>
          <a:p>
            <a:pPr>
              <a:spcBef>
                <a:spcPct val="50000"/>
              </a:spcBef>
              <a:buFont typeface="Arial" pitchFamily="34" charset="0"/>
              <a:buChar char="•"/>
            </a:pPr>
            <a:r>
              <a:rPr lang="en-US" b="1" dirty="0" smtClean="0"/>
              <a:t> We are waiting for </a:t>
            </a:r>
            <a:r>
              <a:rPr lang="en-US" b="1" dirty="0" smtClean="0">
                <a:solidFill>
                  <a:srgbClr val="C00000"/>
                </a:solidFill>
              </a:rPr>
              <a:t>confirmation</a:t>
            </a:r>
            <a:r>
              <a:rPr lang="en-US" b="1" dirty="0" smtClean="0"/>
              <a:t> from the </a:t>
            </a:r>
            <a:r>
              <a:rPr lang="en-US" b="1" dirty="0" smtClean="0">
                <a:solidFill>
                  <a:srgbClr val="008000"/>
                </a:solidFill>
              </a:rPr>
              <a:t>PART I</a:t>
            </a:r>
            <a:r>
              <a:rPr lang="en-US" b="1" dirty="0" smtClean="0">
                <a:solidFill>
                  <a:srgbClr val="C00000"/>
                </a:solidFill>
              </a:rPr>
              <a:t> LHC DA experiment </a:t>
            </a:r>
            <a:r>
              <a:rPr lang="en-US" b="1" dirty="0" smtClean="0"/>
              <a:t>performed on </a:t>
            </a:r>
            <a:r>
              <a:rPr lang="en-US" b="1" dirty="0" smtClean="0">
                <a:solidFill>
                  <a:srgbClr val="008000"/>
                </a:solidFill>
              </a:rPr>
              <a:t>BEAM1</a:t>
            </a:r>
            <a:r>
              <a:rPr lang="en-US" b="1" dirty="0" smtClean="0"/>
              <a:t> with </a:t>
            </a:r>
            <a:r>
              <a:rPr lang="en-US" b="1" dirty="0" smtClean="0">
                <a:solidFill>
                  <a:srgbClr val="C00000"/>
                </a:solidFill>
              </a:rPr>
              <a:t>more modern techniques</a:t>
            </a:r>
            <a:r>
              <a:rPr lang="en-US" b="1" dirty="0" smtClean="0"/>
              <a:t>.</a:t>
            </a:r>
          </a:p>
        </p:txBody>
      </p:sp>
      <p:sp>
        <p:nvSpPr>
          <p:cNvPr id="70663" name="Text Box 7"/>
          <p:cNvSpPr txBox="1">
            <a:spLocks noChangeArrowheads="1"/>
          </p:cNvSpPr>
          <p:nvPr/>
        </p:nvSpPr>
        <p:spPr bwMode="auto">
          <a:xfrm>
            <a:off x="1676400" y="304800"/>
            <a:ext cx="6019800" cy="584775"/>
          </a:xfrm>
          <a:prstGeom prst="rect">
            <a:avLst/>
          </a:prstGeom>
          <a:noFill/>
          <a:ln w="9525">
            <a:noFill/>
            <a:miter lim="800000"/>
            <a:headEnd/>
            <a:tailEnd/>
          </a:ln>
          <a:effectLst/>
        </p:spPr>
        <p:txBody>
          <a:bodyPr>
            <a:spAutoFit/>
          </a:bodyPr>
          <a:lstStyle/>
          <a:p>
            <a:pPr algn="ctr">
              <a:spcBef>
                <a:spcPct val="50000"/>
              </a:spcBef>
            </a:pPr>
            <a:r>
              <a:rPr lang="en-US" sz="3200" b="1" i="1" dirty="0" smtClean="0">
                <a:solidFill>
                  <a:srgbClr val="FF0000"/>
                </a:solidFill>
                <a:effectLst>
                  <a:outerShdw blurRad="38100" dist="38100" dir="2700000" algn="tl">
                    <a:srgbClr val="C0C0C0"/>
                  </a:outerShdw>
                </a:effectLst>
              </a:rPr>
              <a:t>Conclusion 2/2</a:t>
            </a:r>
            <a:endParaRPr lang="en-US" sz="3200" b="1" i="1" dirty="0">
              <a:solidFill>
                <a:srgbClr val="FF0000"/>
              </a:solidFill>
              <a:effectLst>
                <a:outerShdw blurRad="38100" dist="38100" dir="2700000" algn="tl">
                  <a:srgbClr val="C0C0C0"/>
                </a:outerShdw>
              </a:effectLst>
            </a:endParaRPr>
          </a:p>
        </p:txBody>
      </p:sp>
      <p:sp>
        <p:nvSpPr>
          <p:cNvPr id="16" name="Date Placeholder 15"/>
          <p:cNvSpPr>
            <a:spLocks noGrp="1"/>
          </p:cNvSpPr>
          <p:nvPr>
            <p:ph type="dt" sz="half" idx="10"/>
          </p:nvPr>
        </p:nvSpPr>
        <p:spPr/>
        <p:txBody>
          <a:bodyPr/>
          <a:lstStyle/>
          <a:p>
            <a:pPr>
              <a:defRPr/>
            </a:pPr>
            <a:r>
              <a:rPr lang="fr-FR" smtClean="0"/>
              <a:t>02.12.2013</a:t>
            </a:r>
            <a:endParaRPr lang="en-US"/>
          </a:p>
        </p:txBody>
      </p:sp>
      <p:sp>
        <p:nvSpPr>
          <p:cNvPr id="17" name="Slide Number Placeholder 16"/>
          <p:cNvSpPr>
            <a:spLocks noGrp="1"/>
          </p:cNvSpPr>
          <p:nvPr>
            <p:ph type="sldNum" sz="quarter" idx="12"/>
          </p:nvPr>
        </p:nvSpPr>
        <p:spPr/>
        <p:txBody>
          <a:bodyPr/>
          <a:lstStyle/>
          <a:p>
            <a:pPr>
              <a:defRPr/>
            </a:pPr>
            <a:fld id="{741FB240-34A5-422F-8A4D-9183D3F6CDAD}" type="slidenum">
              <a:rPr lang="en-US" smtClean="0"/>
              <a:pPr>
                <a:defRPr/>
              </a:pPr>
              <a:t>27</a:t>
            </a:fld>
            <a:endParaRPr lang="en-US"/>
          </a:p>
        </p:txBody>
      </p:sp>
      <p:sp>
        <p:nvSpPr>
          <p:cNvPr id="18" name="Footer Placeholder 17"/>
          <p:cNvSpPr>
            <a:spLocks noGrp="1"/>
          </p:cNvSpPr>
          <p:nvPr>
            <p:ph type="ftr" sz="quarter" idx="11"/>
          </p:nvPr>
        </p:nvSpPr>
        <p:spPr/>
        <p:txBody>
          <a:bodyPr/>
          <a:lstStyle/>
          <a:p>
            <a:pPr>
              <a:defRPr/>
            </a:pPr>
            <a:r>
              <a:rPr lang="en-US" smtClean="0"/>
              <a:t>BD-E-M - F. Schmidt</a:t>
            </a:r>
            <a:endParaRPr lang="en-US"/>
          </a:p>
        </p:txBody>
      </p:sp>
      <p:pic>
        <p:nvPicPr>
          <p:cNvPr id="12"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3"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676400" y="304800"/>
            <a:ext cx="6019800" cy="461665"/>
          </a:xfrm>
          <a:prstGeom prst="rect">
            <a:avLst/>
          </a:prstGeom>
          <a:noFill/>
          <a:ln w="9525">
            <a:noFill/>
            <a:miter lim="800000"/>
            <a:headEnd/>
            <a:tailEnd/>
          </a:ln>
          <a:effectLst/>
        </p:spPr>
        <p:txBody>
          <a:bodyPr>
            <a:spAutoFit/>
          </a:bodyPr>
          <a:lstStyle/>
          <a:p>
            <a:pPr algn="ctr">
              <a:spcBef>
                <a:spcPct val="50000"/>
              </a:spcBef>
            </a:pPr>
            <a:r>
              <a:rPr lang="en-US" sz="2400" b="1" i="1" dirty="0" smtClean="0">
                <a:solidFill>
                  <a:srgbClr val="002060"/>
                </a:solidFill>
                <a:effectLst>
                  <a:outerShdw blurRad="38100" dist="38100" dir="2700000" algn="tl">
                    <a:srgbClr val="C0C0C0"/>
                  </a:outerShdw>
                </a:effectLst>
              </a:rPr>
              <a:t> </a:t>
            </a:r>
            <a:endParaRPr lang="en-US" sz="2400" b="1" i="1" dirty="0">
              <a:solidFill>
                <a:srgbClr val="002060"/>
              </a:solidFill>
              <a:effectLst>
                <a:outerShdw blurRad="38100" dist="38100" dir="2700000" algn="tl">
                  <a:srgbClr val="C0C0C0"/>
                </a:outerShdw>
              </a:effectLst>
            </a:endParaRPr>
          </a:p>
        </p:txBody>
      </p:sp>
      <p:sp>
        <p:nvSpPr>
          <p:cNvPr id="15" name="Date Placeholder 14"/>
          <p:cNvSpPr>
            <a:spLocks noGrp="1"/>
          </p:cNvSpPr>
          <p:nvPr>
            <p:ph type="dt" sz="half" idx="10"/>
          </p:nvPr>
        </p:nvSpPr>
        <p:spPr/>
        <p:txBody>
          <a:bodyPr/>
          <a:lstStyle/>
          <a:p>
            <a:pPr>
              <a:defRPr/>
            </a:pPr>
            <a:r>
              <a:rPr lang="fr-FR" smtClean="0"/>
              <a:t>02.12.2013</a:t>
            </a:r>
            <a:endParaRPr lang="en-US"/>
          </a:p>
        </p:txBody>
      </p:sp>
      <p:sp>
        <p:nvSpPr>
          <p:cNvPr id="16" name="Slide Number Placeholder 15"/>
          <p:cNvSpPr>
            <a:spLocks noGrp="1"/>
          </p:cNvSpPr>
          <p:nvPr>
            <p:ph type="sldNum" sz="quarter" idx="12"/>
          </p:nvPr>
        </p:nvSpPr>
        <p:spPr/>
        <p:txBody>
          <a:bodyPr/>
          <a:lstStyle/>
          <a:p>
            <a:pPr>
              <a:defRPr/>
            </a:pPr>
            <a:fld id="{741FB240-34A5-422F-8A4D-9183D3F6CDAD}" type="slidenum">
              <a:rPr lang="en-US" smtClean="0"/>
              <a:pPr>
                <a:defRPr/>
              </a:pPr>
              <a:t>3</a:t>
            </a:fld>
            <a:endParaRPr lang="en-US"/>
          </a:p>
        </p:txBody>
      </p:sp>
      <p:sp>
        <p:nvSpPr>
          <p:cNvPr id="18" name="Footer Placeholder 17"/>
          <p:cNvSpPr>
            <a:spLocks noGrp="1"/>
          </p:cNvSpPr>
          <p:nvPr>
            <p:ph type="ftr" sz="quarter" idx="11"/>
          </p:nvPr>
        </p:nvSpPr>
        <p:spPr/>
        <p:txBody>
          <a:bodyPr/>
          <a:lstStyle/>
          <a:p>
            <a:pPr>
              <a:defRPr/>
            </a:pPr>
            <a:r>
              <a:rPr lang="en-US" smtClean="0"/>
              <a:t>BD-E-M - F. Schmidt</a:t>
            </a:r>
            <a:endParaRPr lang="en-US"/>
          </a:p>
        </p:txBody>
      </p:sp>
      <p:pic>
        <p:nvPicPr>
          <p:cNvPr id="9"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0"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sp>
        <p:nvSpPr>
          <p:cNvPr id="11" name="Text Box 2"/>
          <p:cNvSpPr txBox="1">
            <a:spLocks noChangeArrowheads="1"/>
          </p:cNvSpPr>
          <p:nvPr/>
        </p:nvSpPr>
        <p:spPr bwMode="auto">
          <a:xfrm>
            <a:off x="1447800" y="381000"/>
            <a:ext cx="6400800" cy="584775"/>
          </a:xfrm>
          <a:prstGeom prst="rect">
            <a:avLst/>
          </a:prstGeom>
          <a:noFill/>
          <a:ln w="9525">
            <a:noFill/>
            <a:miter lim="800000"/>
            <a:headEnd/>
            <a:tailEnd/>
          </a:ln>
          <a:effectLst/>
        </p:spPr>
        <p:txBody>
          <a:bodyPr wrap="square">
            <a:spAutoFit/>
          </a:bodyPr>
          <a:lstStyle/>
          <a:p>
            <a:pPr algn="ctr">
              <a:spcBef>
                <a:spcPct val="50000"/>
              </a:spcBef>
              <a:defRPr/>
            </a:pPr>
            <a:r>
              <a:rPr lang="en-US" sz="3200" b="1" i="1" dirty="0" smtClean="0">
                <a:solidFill>
                  <a:srgbClr val="FF0000"/>
                </a:solidFill>
                <a:effectLst>
                  <a:outerShdw blurRad="38100" dist="38100" dir="2700000" algn="tl">
                    <a:srgbClr val="000000"/>
                  </a:outerShdw>
                </a:effectLst>
              </a:rPr>
              <a:t>Chaos Criteria</a:t>
            </a:r>
            <a:endParaRPr lang="en-US" sz="3200" b="1" i="1" dirty="0">
              <a:solidFill>
                <a:srgbClr val="FF0000"/>
              </a:solidFill>
              <a:effectLst>
                <a:outerShdw blurRad="38100" dist="38100" dir="2700000" algn="tl">
                  <a:srgbClr val="000000"/>
                </a:outerShdw>
              </a:effectLst>
            </a:endParaRPr>
          </a:p>
        </p:txBody>
      </p:sp>
      <p:pic>
        <p:nvPicPr>
          <p:cNvPr id="7170" name="Picture 2"/>
          <p:cNvPicPr>
            <a:picLocks noChangeAspect="1" noChangeArrowheads="1"/>
          </p:cNvPicPr>
          <p:nvPr/>
        </p:nvPicPr>
        <p:blipFill>
          <a:blip r:embed="rId4" cstate="print"/>
          <a:srcRect/>
          <a:stretch>
            <a:fillRect/>
          </a:stretch>
        </p:blipFill>
        <p:spPr bwMode="auto">
          <a:xfrm>
            <a:off x="1295400" y="2590800"/>
            <a:ext cx="5943601" cy="1229392"/>
          </a:xfrm>
          <a:prstGeom prst="rect">
            <a:avLst/>
          </a:prstGeom>
          <a:noFill/>
          <a:ln w="9525">
            <a:noFill/>
            <a:miter lim="800000"/>
            <a:headEnd/>
            <a:tailEnd/>
          </a:ln>
          <a:effectLst/>
        </p:spPr>
      </p:pic>
      <p:sp>
        <p:nvSpPr>
          <p:cNvPr id="13" name="TextBox 12"/>
          <p:cNvSpPr txBox="1"/>
          <p:nvPr/>
        </p:nvSpPr>
        <p:spPr>
          <a:xfrm>
            <a:off x="1143000" y="1524000"/>
            <a:ext cx="6858000" cy="1015663"/>
          </a:xfrm>
          <a:prstGeom prst="rect">
            <a:avLst/>
          </a:prstGeom>
          <a:noFill/>
        </p:spPr>
        <p:txBody>
          <a:bodyPr wrap="square" rtlCol="0">
            <a:spAutoFit/>
          </a:bodyPr>
          <a:lstStyle/>
          <a:p>
            <a:endParaRPr lang="en-US" dirty="0" smtClean="0"/>
          </a:p>
          <a:p>
            <a:r>
              <a:rPr lang="en-US" b="1" dirty="0" smtClean="0"/>
              <a:t>PO-DA Detection ➔ find amplitude with non-zero </a:t>
            </a:r>
            <a:r>
              <a:rPr lang="en-US" b="1" dirty="0" err="1" smtClean="0"/>
              <a:t>Lyapunov</a:t>
            </a:r>
            <a:r>
              <a:rPr lang="en-US" b="1" dirty="0" smtClean="0"/>
              <a:t> Exponent:</a:t>
            </a:r>
            <a:endParaRPr lang="fr-FR" b="1" dirty="0"/>
          </a:p>
        </p:txBody>
      </p:sp>
      <p:sp>
        <p:nvSpPr>
          <p:cNvPr id="14" name="TextBox 13"/>
          <p:cNvSpPr txBox="1"/>
          <p:nvPr/>
        </p:nvSpPr>
        <p:spPr>
          <a:xfrm>
            <a:off x="1143000" y="4343400"/>
            <a:ext cx="7315200" cy="1631216"/>
          </a:xfrm>
          <a:prstGeom prst="rect">
            <a:avLst/>
          </a:prstGeom>
          <a:noFill/>
        </p:spPr>
        <p:txBody>
          <a:bodyPr wrap="square" rtlCol="0">
            <a:spAutoFit/>
          </a:bodyPr>
          <a:lstStyle/>
          <a:p>
            <a:r>
              <a:rPr lang="en-US" b="1" dirty="0" smtClean="0"/>
              <a:t>In practice, the </a:t>
            </a:r>
            <a:r>
              <a:rPr lang="en-US" b="1" dirty="0" err="1" smtClean="0"/>
              <a:t>Lyapunov</a:t>
            </a:r>
            <a:r>
              <a:rPr lang="en-US" b="1" dirty="0" smtClean="0"/>
              <a:t> is rarely evaluated directly. </a:t>
            </a:r>
          </a:p>
          <a:p>
            <a:endParaRPr lang="en-US" b="1" dirty="0" smtClean="0"/>
          </a:p>
          <a:p>
            <a:r>
              <a:rPr lang="en-US" b="1" dirty="0" smtClean="0"/>
              <a:t>Instead, one follows the evolution of the distance and most effectively by using the angular distance that is most sensitive to find even weakly chaotic motion</a:t>
            </a:r>
            <a:endParaRPr lang="fr-F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676400" y="304800"/>
            <a:ext cx="6019800" cy="579438"/>
          </a:xfrm>
          <a:prstGeom prst="rect">
            <a:avLst/>
          </a:prstGeom>
          <a:noFill/>
          <a:ln w="9525">
            <a:noFill/>
            <a:miter lim="800000"/>
            <a:headEnd/>
            <a:tailEnd/>
          </a:ln>
          <a:effectLst/>
        </p:spPr>
        <p:txBody>
          <a:bodyPr>
            <a:spAutoFit/>
          </a:bodyPr>
          <a:lstStyle/>
          <a:p>
            <a:pPr algn="ctr">
              <a:spcBef>
                <a:spcPct val="50000"/>
              </a:spcBef>
            </a:pPr>
            <a:r>
              <a:rPr lang="en-US" sz="3200" b="1" i="1">
                <a:solidFill>
                  <a:srgbClr val="FF0000"/>
                </a:solidFill>
                <a:effectLst>
                  <a:outerShdw blurRad="38100" dist="38100" dir="2700000" algn="tl">
                    <a:srgbClr val="C0C0C0"/>
                  </a:outerShdw>
                </a:effectLst>
              </a:rPr>
              <a:t>Dynamic Aperture Scheme</a:t>
            </a:r>
          </a:p>
        </p:txBody>
      </p:sp>
      <p:sp>
        <p:nvSpPr>
          <p:cNvPr id="51208" name="Text Box 8"/>
          <p:cNvSpPr txBox="1">
            <a:spLocks noChangeArrowheads="1"/>
          </p:cNvSpPr>
          <p:nvPr/>
        </p:nvSpPr>
        <p:spPr bwMode="auto">
          <a:xfrm>
            <a:off x="6477000" y="1600200"/>
            <a:ext cx="2667000" cy="3939540"/>
          </a:xfrm>
          <a:prstGeom prst="rect">
            <a:avLst/>
          </a:prstGeom>
          <a:noFill/>
          <a:ln w="9525">
            <a:noFill/>
            <a:miter lim="800000"/>
            <a:headEnd/>
            <a:tailEnd/>
          </a:ln>
          <a:effectLst/>
        </p:spPr>
        <p:txBody>
          <a:bodyPr>
            <a:spAutoFit/>
          </a:bodyPr>
          <a:lstStyle/>
          <a:p>
            <a:pPr>
              <a:spcBef>
                <a:spcPct val="50000"/>
              </a:spcBef>
            </a:pPr>
            <a:r>
              <a:rPr lang="en-US" b="1" dirty="0"/>
              <a:t>Rapid amplitude growth and loss</a:t>
            </a:r>
          </a:p>
          <a:p>
            <a:pPr>
              <a:spcBef>
                <a:spcPct val="50000"/>
              </a:spcBef>
            </a:pPr>
            <a:endParaRPr lang="en-US" b="1" dirty="0"/>
          </a:p>
          <a:p>
            <a:pPr>
              <a:spcBef>
                <a:spcPct val="50000"/>
              </a:spcBef>
            </a:pPr>
            <a:r>
              <a:rPr lang="en-US" b="1" dirty="0"/>
              <a:t>Stable Islands in chaotic sea</a:t>
            </a:r>
          </a:p>
          <a:p>
            <a:pPr>
              <a:spcBef>
                <a:spcPct val="50000"/>
              </a:spcBef>
            </a:pPr>
            <a:r>
              <a:rPr lang="en-US" b="1" dirty="0"/>
              <a:t>Fine chaotic layers in stable </a:t>
            </a:r>
            <a:r>
              <a:rPr lang="en-US" b="1" dirty="0" smtClean="0"/>
              <a:t>regime</a:t>
            </a:r>
          </a:p>
          <a:p>
            <a:pPr>
              <a:spcBef>
                <a:spcPct val="50000"/>
              </a:spcBef>
            </a:pPr>
            <a:endParaRPr lang="en-US" b="1" dirty="0"/>
          </a:p>
          <a:p>
            <a:pPr>
              <a:spcBef>
                <a:spcPct val="50000"/>
              </a:spcBef>
            </a:pPr>
            <a:r>
              <a:rPr lang="en-US" b="1" dirty="0" smtClean="0"/>
              <a:t>Mostly </a:t>
            </a:r>
            <a:r>
              <a:rPr lang="en-US" b="1" dirty="0"/>
              <a:t>stable particle motion</a:t>
            </a:r>
          </a:p>
        </p:txBody>
      </p:sp>
      <p:sp>
        <p:nvSpPr>
          <p:cNvPr id="51209" name="Text Box 9"/>
          <p:cNvSpPr txBox="1">
            <a:spLocks noChangeArrowheads="1"/>
          </p:cNvSpPr>
          <p:nvPr/>
        </p:nvSpPr>
        <p:spPr bwMode="auto">
          <a:xfrm>
            <a:off x="609600" y="2819400"/>
            <a:ext cx="1371600" cy="1323439"/>
          </a:xfrm>
          <a:prstGeom prst="rect">
            <a:avLst/>
          </a:prstGeom>
          <a:noFill/>
          <a:ln w="9525">
            <a:noFill/>
            <a:miter lim="800000"/>
            <a:headEnd/>
            <a:tailEnd/>
          </a:ln>
          <a:effectLst/>
        </p:spPr>
        <p:txBody>
          <a:bodyPr wrap="square">
            <a:spAutoFit/>
          </a:bodyPr>
          <a:lstStyle/>
          <a:p>
            <a:pPr>
              <a:spcBef>
                <a:spcPct val="50000"/>
              </a:spcBef>
            </a:pPr>
            <a:endParaRPr lang="en-US" dirty="0"/>
          </a:p>
          <a:p>
            <a:pPr>
              <a:spcBef>
                <a:spcPct val="50000"/>
              </a:spcBef>
            </a:pPr>
            <a:r>
              <a:rPr lang="en-US" dirty="0" smtClean="0">
                <a:solidFill>
                  <a:srgbClr val="FF0000"/>
                </a:solidFill>
              </a:rPr>
              <a:t>RW-DA</a:t>
            </a:r>
            <a:endParaRPr lang="en-US" dirty="0">
              <a:solidFill>
                <a:srgbClr val="FF0000"/>
              </a:solidFill>
            </a:endParaRPr>
          </a:p>
          <a:p>
            <a:pPr>
              <a:spcBef>
                <a:spcPct val="50000"/>
              </a:spcBef>
            </a:pPr>
            <a:endParaRPr lang="en-US" dirty="0"/>
          </a:p>
        </p:txBody>
      </p:sp>
      <p:sp>
        <p:nvSpPr>
          <p:cNvPr id="51211" name="Line 11"/>
          <p:cNvSpPr>
            <a:spLocks noChangeShapeType="1"/>
          </p:cNvSpPr>
          <p:nvPr/>
        </p:nvSpPr>
        <p:spPr bwMode="auto">
          <a:xfrm flipV="1">
            <a:off x="1676400" y="4267200"/>
            <a:ext cx="1066800" cy="304800"/>
          </a:xfrm>
          <a:prstGeom prst="line">
            <a:avLst/>
          </a:prstGeom>
          <a:noFill/>
          <a:ln w="38100">
            <a:solidFill>
              <a:srgbClr val="FF0000"/>
            </a:solidFill>
            <a:round/>
            <a:headEnd/>
            <a:tailEnd type="triangle" w="med" len="med"/>
          </a:ln>
          <a:effectLst/>
        </p:spPr>
        <p:txBody>
          <a:bodyPr/>
          <a:lstStyle/>
          <a:p>
            <a:endParaRPr lang="fr-FR"/>
          </a:p>
        </p:txBody>
      </p:sp>
      <p:sp>
        <p:nvSpPr>
          <p:cNvPr id="19" name="Date Placeholder 18"/>
          <p:cNvSpPr>
            <a:spLocks noGrp="1"/>
          </p:cNvSpPr>
          <p:nvPr>
            <p:ph type="dt" sz="half" idx="10"/>
          </p:nvPr>
        </p:nvSpPr>
        <p:spPr/>
        <p:txBody>
          <a:bodyPr/>
          <a:lstStyle/>
          <a:p>
            <a:pPr>
              <a:defRPr/>
            </a:pPr>
            <a:r>
              <a:rPr lang="fr-FR" smtClean="0"/>
              <a:t>02.12.2013</a:t>
            </a:r>
            <a:endParaRPr lang="en-US"/>
          </a:p>
        </p:txBody>
      </p:sp>
      <p:sp>
        <p:nvSpPr>
          <p:cNvPr id="20" name="Slide Number Placeholder 19"/>
          <p:cNvSpPr>
            <a:spLocks noGrp="1"/>
          </p:cNvSpPr>
          <p:nvPr>
            <p:ph type="sldNum" sz="quarter" idx="12"/>
          </p:nvPr>
        </p:nvSpPr>
        <p:spPr/>
        <p:txBody>
          <a:bodyPr/>
          <a:lstStyle/>
          <a:p>
            <a:pPr>
              <a:defRPr/>
            </a:pPr>
            <a:fld id="{741FB240-34A5-422F-8A4D-9183D3F6CDAD}" type="slidenum">
              <a:rPr lang="en-US" smtClean="0"/>
              <a:pPr>
                <a:defRPr/>
              </a:pPr>
              <a:t>4</a:t>
            </a:fld>
            <a:endParaRPr lang="en-US"/>
          </a:p>
        </p:txBody>
      </p:sp>
      <p:sp>
        <p:nvSpPr>
          <p:cNvPr id="21" name="Footer Placeholder 20"/>
          <p:cNvSpPr>
            <a:spLocks noGrp="1"/>
          </p:cNvSpPr>
          <p:nvPr>
            <p:ph type="ftr" sz="quarter" idx="11"/>
          </p:nvPr>
        </p:nvSpPr>
        <p:spPr/>
        <p:txBody>
          <a:bodyPr/>
          <a:lstStyle/>
          <a:p>
            <a:pPr>
              <a:defRPr/>
            </a:pPr>
            <a:r>
              <a:rPr lang="en-US" smtClean="0"/>
              <a:t>BD-E-M - F. Schmidt</a:t>
            </a:r>
            <a:endParaRPr lang="en-US"/>
          </a:p>
        </p:txBody>
      </p:sp>
      <p:pic>
        <p:nvPicPr>
          <p:cNvPr id="15"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6"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pic>
        <p:nvPicPr>
          <p:cNvPr id="13" name="Picture 12" descr="da-7b.tif"/>
          <p:cNvPicPr>
            <a:picLocks noChangeAspect="1"/>
          </p:cNvPicPr>
          <p:nvPr/>
        </p:nvPicPr>
        <p:blipFill>
          <a:blip r:embed="rId4" cstate="print"/>
          <a:stretch>
            <a:fillRect/>
          </a:stretch>
        </p:blipFill>
        <p:spPr>
          <a:xfrm>
            <a:off x="2301064" y="990600"/>
            <a:ext cx="4023536" cy="5257800"/>
          </a:xfrm>
          <a:prstGeom prst="rect">
            <a:avLst/>
          </a:prstGeom>
        </p:spPr>
      </p:pic>
      <p:sp>
        <p:nvSpPr>
          <p:cNvPr id="17" name="Left Brace 16"/>
          <p:cNvSpPr/>
          <p:nvPr/>
        </p:nvSpPr>
        <p:spPr>
          <a:xfrm>
            <a:off x="1676400" y="2667000"/>
            <a:ext cx="762000" cy="1600200"/>
          </a:xfrm>
          <a:prstGeom prst="leftBrace">
            <a:avLst/>
          </a:prstGeom>
          <a:solidFill>
            <a:schemeClr val="bg1">
              <a:lumMod val="75000"/>
            </a:schemeClr>
          </a:solidFill>
          <a:effectLst/>
        </p:spPr>
        <p:style>
          <a:lnRef idx="2">
            <a:schemeClr val="dk1"/>
          </a:lnRef>
          <a:fillRef idx="0">
            <a:schemeClr val="dk1"/>
          </a:fillRef>
          <a:effectRef idx="1">
            <a:schemeClr val="dk1"/>
          </a:effectRef>
          <a:fontRef idx="minor">
            <a:schemeClr val="tx1"/>
          </a:fontRef>
        </p:style>
        <p:txBody>
          <a:bodyPr rtlCol="0" anchor="ctr"/>
          <a:lstStyle/>
          <a:p>
            <a:pPr algn="ctr"/>
            <a:endParaRPr lang="fr-F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3" name="Text Box 9"/>
          <p:cNvSpPr txBox="1">
            <a:spLocks noChangeArrowheads="1"/>
          </p:cNvSpPr>
          <p:nvPr/>
        </p:nvSpPr>
        <p:spPr bwMode="auto">
          <a:xfrm>
            <a:off x="609600" y="3946525"/>
            <a:ext cx="1371600" cy="1311275"/>
          </a:xfrm>
          <a:prstGeom prst="rect">
            <a:avLst/>
          </a:prstGeom>
          <a:noFill/>
          <a:ln w="9525">
            <a:noFill/>
            <a:miter lim="800000"/>
            <a:headEnd/>
            <a:tailEnd/>
          </a:ln>
          <a:effectLst/>
        </p:spPr>
        <p:txBody>
          <a:bodyPr>
            <a:spAutoFit/>
          </a:bodyPr>
          <a:lstStyle/>
          <a:p>
            <a:pPr>
              <a:spcBef>
                <a:spcPct val="50000"/>
              </a:spcBef>
            </a:pPr>
            <a:endParaRPr lang="en-US" dirty="0"/>
          </a:p>
          <a:p>
            <a:pPr>
              <a:spcBef>
                <a:spcPct val="50000"/>
              </a:spcBef>
            </a:pPr>
            <a:r>
              <a:rPr lang="en-US" dirty="0" smtClean="0">
                <a:solidFill>
                  <a:srgbClr val="FF0000"/>
                </a:solidFill>
              </a:rPr>
              <a:t>PO-DA</a:t>
            </a:r>
            <a:endParaRPr lang="en-US" dirty="0">
              <a:solidFill>
                <a:srgbClr val="FF0000"/>
              </a:solidFill>
            </a:endParaRPr>
          </a:p>
          <a:p>
            <a:pPr>
              <a:spcBef>
                <a:spcPct val="50000"/>
              </a:spcBef>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r>
              <a:rPr lang="en-US"/>
              <a:t>Frank Schmidt</a:t>
            </a:r>
          </a:p>
        </p:txBody>
      </p:sp>
      <p:sp>
        <p:nvSpPr>
          <p:cNvPr id="10" name="Footer Placeholder 2"/>
          <p:cNvSpPr>
            <a:spLocks noGrp="1"/>
          </p:cNvSpPr>
          <p:nvPr>
            <p:ph type="ftr" sz="quarter" idx="11"/>
          </p:nvPr>
        </p:nvSpPr>
        <p:spPr/>
        <p:txBody>
          <a:bodyPr/>
          <a:lstStyle/>
          <a:p>
            <a:r>
              <a:rPr lang="en-US"/>
              <a:t>Dynamic Aperture</a:t>
            </a:r>
          </a:p>
        </p:txBody>
      </p:sp>
      <p:sp>
        <p:nvSpPr>
          <p:cNvPr id="11" name="Slide Number Placeholder 3"/>
          <p:cNvSpPr>
            <a:spLocks noGrp="1"/>
          </p:cNvSpPr>
          <p:nvPr>
            <p:ph type="sldNum" sz="quarter" idx="12"/>
          </p:nvPr>
        </p:nvSpPr>
        <p:spPr/>
        <p:txBody>
          <a:bodyPr/>
          <a:lstStyle/>
          <a:p>
            <a:fld id="{5D4E6ECB-DA40-4A3D-A246-8EB5DEFD8278}" type="slidenum">
              <a:rPr lang="en-US"/>
              <a:pPr/>
              <a:t>5</a:t>
            </a:fld>
            <a:endParaRPr lang="en-US"/>
          </a:p>
        </p:txBody>
      </p:sp>
      <p:sp>
        <p:nvSpPr>
          <p:cNvPr id="68610" name="Text Box 2"/>
          <p:cNvSpPr txBox="1">
            <a:spLocks noChangeArrowheads="1"/>
          </p:cNvSpPr>
          <p:nvPr/>
        </p:nvSpPr>
        <p:spPr bwMode="auto">
          <a:xfrm>
            <a:off x="1676400" y="152400"/>
            <a:ext cx="6019800" cy="519113"/>
          </a:xfrm>
          <a:prstGeom prst="rect">
            <a:avLst/>
          </a:prstGeom>
          <a:noFill/>
          <a:ln w="9525">
            <a:noFill/>
            <a:miter lim="800000"/>
            <a:headEnd/>
            <a:tailEnd/>
          </a:ln>
          <a:effectLst/>
        </p:spPr>
        <p:txBody>
          <a:bodyPr>
            <a:spAutoFit/>
          </a:bodyPr>
          <a:lstStyle/>
          <a:p>
            <a:pPr algn="ctr">
              <a:spcBef>
                <a:spcPct val="50000"/>
              </a:spcBef>
            </a:pPr>
            <a:r>
              <a:rPr lang="en-US" sz="2800" b="1" i="1">
                <a:solidFill>
                  <a:srgbClr val="FF0000"/>
                </a:solidFill>
                <a:effectLst>
                  <a:outerShdw blurRad="38100" dist="38100" dir="2700000" algn="tl">
                    <a:srgbClr val="C0C0C0"/>
                  </a:outerShdw>
                </a:effectLst>
              </a:rPr>
              <a:t>BB Survival Plots (Y. Luo et al.)</a:t>
            </a:r>
          </a:p>
        </p:txBody>
      </p:sp>
      <p:sp>
        <p:nvSpPr>
          <p:cNvPr id="68616" name="Text Box 8"/>
          <p:cNvSpPr txBox="1">
            <a:spLocks noChangeArrowheads="1"/>
          </p:cNvSpPr>
          <p:nvPr/>
        </p:nvSpPr>
        <p:spPr bwMode="auto">
          <a:xfrm>
            <a:off x="5638800" y="1828800"/>
            <a:ext cx="3276600" cy="4359275"/>
          </a:xfrm>
          <a:prstGeom prst="rect">
            <a:avLst/>
          </a:prstGeom>
          <a:noFill/>
          <a:ln w="9525">
            <a:noFill/>
            <a:miter lim="800000"/>
            <a:headEnd/>
            <a:tailEnd/>
          </a:ln>
          <a:effectLst/>
        </p:spPr>
        <p:txBody>
          <a:bodyPr>
            <a:spAutoFit/>
          </a:bodyPr>
          <a:lstStyle/>
          <a:p>
            <a:pPr>
              <a:spcBef>
                <a:spcPct val="50000"/>
              </a:spcBef>
            </a:pPr>
            <a:r>
              <a:rPr lang="en-US" b="1"/>
              <a:t>The BB force gives rise to significant broad </a:t>
            </a:r>
            <a:r>
              <a:rPr lang="en-US" b="1">
                <a:solidFill>
                  <a:srgbClr val="FF0000"/>
                </a:solidFill>
              </a:rPr>
              <a:t>chaotic “spikes”</a:t>
            </a:r>
            <a:r>
              <a:rPr lang="en-US" b="1"/>
              <a:t> below the onset of global Chaos and separated by a sizable amplitude range with stable motion. This leads to particle loss at those lower amplitudes. However, this particle loss is </a:t>
            </a:r>
            <a:r>
              <a:rPr lang="en-US" b="1">
                <a:solidFill>
                  <a:srgbClr val="FF0000"/>
                </a:solidFill>
              </a:rPr>
              <a:t>slower</a:t>
            </a:r>
            <a:r>
              <a:rPr lang="en-US" b="1"/>
              <a:t> forcing us to extend the LHC </a:t>
            </a:r>
            <a:r>
              <a:rPr lang="en-US" b="1">
                <a:solidFill>
                  <a:srgbClr val="FF0000"/>
                </a:solidFill>
              </a:rPr>
              <a:t>BB</a:t>
            </a:r>
            <a:r>
              <a:rPr lang="en-US" b="1"/>
              <a:t> tracking to more than </a:t>
            </a:r>
            <a:r>
              <a:rPr lang="en-US" b="1">
                <a:solidFill>
                  <a:srgbClr val="FF0000"/>
                </a:solidFill>
              </a:rPr>
              <a:t>1E6</a:t>
            </a:r>
            <a:r>
              <a:rPr lang="en-US" b="1"/>
              <a:t> turns.</a:t>
            </a:r>
          </a:p>
        </p:txBody>
      </p:sp>
      <p:pic>
        <p:nvPicPr>
          <p:cNvPr id="12" name="Picture 4" descr="lhcdipole1"/>
          <p:cNvPicPr>
            <a:picLocks noChangeAspect="1" noChangeArrowheads="1"/>
          </p:cNvPicPr>
          <p:nvPr/>
        </p:nvPicPr>
        <p:blipFill>
          <a:blip r:embed="rId2" cstate="print"/>
          <a:srcRect/>
          <a:stretch>
            <a:fillRect/>
          </a:stretch>
        </p:blipFill>
        <p:spPr bwMode="auto">
          <a:xfrm>
            <a:off x="0" y="0"/>
            <a:ext cx="1371600" cy="137867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152400" y="1588076"/>
            <a:ext cx="5421508" cy="45589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r>
              <a:rPr lang="en-US"/>
              <a:t>Frank Schmidt</a:t>
            </a:r>
          </a:p>
        </p:txBody>
      </p:sp>
      <p:sp>
        <p:nvSpPr>
          <p:cNvPr id="10" name="Footer Placeholder 2"/>
          <p:cNvSpPr>
            <a:spLocks noGrp="1"/>
          </p:cNvSpPr>
          <p:nvPr>
            <p:ph type="ftr" sz="quarter" idx="11"/>
          </p:nvPr>
        </p:nvSpPr>
        <p:spPr/>
        <p:txBody>
          <a:bodyPr/>
          <a:lstStyle/>
          <a:p>
            <a:r>
              <a:rPr lang="en-US"/>
              <a:t>Dynamic Aperture</a:t>
            </a:r>
          </a:p>
        </p:txBody>
      </p:sp>
      <p:sp>
        <p:nvSpPr>
          <p:cNvPr id="11" name="Slide Number Placeholder 3"/>
          <p:cNvSpPr>
            <a:spLocks noGrp="1"/>
          </p:cNvSpPr>
          <p:nvPr>
            <p:ph type="sldNum" sz="quarter" idx="12"/>
          </p:nvPr>
        </p:nvSpPr>
        <p:spPr/>
        <p:txBody>
          <a:bodyPr/>
          <a:lstStyle/>
          <a:p>
            <a:fld id="{5D4E6ECB-DA40-4A3D-A246-8EB5DEFD8278}" type="slidenum">
              <a:rPr lang="en-US"/>
              <a:pPr/>
              <a:t>6</a:t>
            </a:fld>
            <a:endParaRPr lang="en-US"/>
          </a:p>
        </p:txBody>
      </p:sp>
      <p:sp>
        <p:nvSpPr>
          <p:cNvPr id="68610" name="Text Box 2"/>
          <p:cNvSpPr txBox="1">
            <a:spLocks noChangeArrowheads="1"/>
          </p:cNvSpPr>
          <p:nvPr/>
        </p:nvSpPr>
        <p:spPr bwMode="auto">
          <a:xfrm>
            <a:off x="1524000" y="152400"/>
            <a:ext cx="6019800" cy="519113"/>
          </a:xfrm>
          <a:prstGeom prst="rect">
            <a:avLst/>
          </a:prstGeom>
          <a:noFill/>
          <a:ln w="9525">
            <a:noFill/>
            <a:miter lim="800000"/>
            <a:headEnd/>
            <a:tailEnd/>
          </a:ln>
          <a:effectLst/>
        </p:spPr>
        <p:txBody>
          <a:bodyPr>
            <a:spAutoFit/>
          </a:bodyPr>
          <a:lstStyle/>
          <a:p>
            <a:pPr algn="ctr">
              <a:spcBef>
                <a:spcPct val="50000"/>
              </a:spcBef>
            </a:pPr>
            <a:r>
              <a:rPr lang="en-US" sz="2800" b="1" i="1" dirty="0" smtClean="0">
                <a:solidFill>
                  <a:srgbClr val="FF0000"/>
                </a:solidFill>
                <a:effectLst>
                  <a:outerShdw blurRad="38100" dist="38100" dir="2700000" algn="tl">
                    <a:srgbClr val="C0C0C0"/>
                  </a:outerShdw>
                </a:effectLst>
              </a:rPr>
              <a:t>Causes for Single Particle Losses</a:t>
            </a:r>
            <a:endParaRPr lang="en-US" sz="2800" b="1" i="1" dirty="0">
              <a:solidFill>
                <a:srgbClr val="FF0000"/>
              </a:solidFill>
              <a:effectLst>
                <a:outerShdw blurRad="38100" dist="38100" dir="2700000" algn="tl">
                  <a:srgbClr val="C0C0C0"/>
                </a:outerShdw>
              </a:effectLst>
            </a:endParaRPr>
          </a:p>
        </p:txBody>
      </p:sp>
      <p:sp>
        <p:nvSpPr>
          <p:cNvPr id="68616" name="Text Box 8"/>
          <p:cNvSpPr txBox="1">
            <a:spLocks noChangeArrowheads="1"/>
          </p:cNvSpPr>
          <p:nvPr/>
        </p:nvSpPr>
        <p:spPr bwMode="auto">
          <a:xfrm>
            <a:off x="1143000" y="1841480"/>
            <a:ext cx="7086600" cy="3416320"/>
          </a:xfrm>
          <a:prstGeom prst="rect">
            <a:avLst/>
          </a:prstGeom>
          <a:noFill/>
          <a:ln w="9525">
            <a:noFill/>
            <a:miter lim="800000"/>
            <a:headEnd/>
            <a:tailEnd/>
          </a:ln>
          <a:effectLst/>
        </p:spPr>
        <p:txBody>
          <a:bodyPr wrap="square">
            <a:spAutoFit/>
          </a:bodyPr>
          <a:lstStyle/>
          <a:p>
            <a:pPr>
              <a:spcBef>
                <a:spcPct val="50000"/>
              </a:spcBef>
            </a:pPr>
            <a:r>
              <a:rPr lang="en-US" sz="2400" b="1" dirty="0" smtClean="0">
                <a:solidFill>
                  <a:srgbClr val="0070C0"/>
                </a:solidFill>
              </a:rPr>
              <a:t>The causes are basically the reason why we are all here!</a:t>
            </a:r>
          </a:p>
          <a:p>
            <a:pPr>
              <a:spcBef>
                <a:spcPct val="50000"/>
              </a:spcBef>
              <a:buFont typeface="Arial" pitchFamily="34" charset="0"/>
              <a:buChar char="•"/>
            </a:pPr>
            <a:r>
              <a:rPr lang="en-US" sz="2400" b="1" dirty="0" smtClean="0"/>
              <a:t> Wanted and un-wanted </a:t>
            </a:r>
            <a:r>
              <a:rPr lang="en-US" sz="2400" b="1" dirty="0" err="1" smtClean="0">
                <a:solidFill>
                  <a:srgbClr val="FF0000"/>
                </a:solidFill>
              </a:rPr>
              <a:t>Multipolar</a:t>
            </a:r>
            <a:r>
              <a:rPr lang="en-US" sz="2400" b="1" dirty="0" smtClean="0">
                <a:solidFill>
                  <a:srgbClr val="FF0000"/>
                </a:solidFill>
              </a:rPr>
              <a:t> Components</a:t>
            </a:r>
          </a:p>
          <a:p>
            <a:pPr>
              <a:spcBef>
                <a:spcPct val="50000"/>
              </a:spcBef>
              <a:buFont typeface="Arial" pitchFamily="34" charset="0"/>
              <a:buChar char="•"/>
            </a:pPr>
            <a:r>
              <a:rPr lang="en-US" sz="2400" b="1" dirty="0" smtClean="0"/>
              <a:t> Magnet </a:t>
            </a:r>
            <a:r>
              <a:rPr lang="en-US" sz="2400" b="1" dirty="0" smtClean="0">
                <a:solidFill>
                  <a:srgbClr val="FF0000"/>
                </a:solidFill>
              </a:rPr>
              <a:t>Misalignments</a:t>
            </a:r>
          </a:p>
          <a:p>
            <a:pPr>
              <a:spcBef>
                <a:spcPct val="50000"/>
              </a:spcBef>
              <a:buFont typeface="Arial" pitchFamily="34" charset="0"/>
              <a:buChar char="•"/>
            </a:pPr>
            <a:r>
              <a:rPr lang="en-US" sz="2400" b="1" dirty="0" smtClean="0"/>
              <a:t> Tune Modulations due to Power Supply </a:t>
            </a:r>
            <a:r>
              <a:rPr lang="en-US" sz="2400" b="1" dirty="0" smtClean="0">
                <a:solidFill>
                  <a:srgbClr val="FF0000"/>
                </a:solidFill>
              </a:rPr>
              <a:t>Ripple</a:t>
            </a:r>
          </a:p>
          <a:p>
            <a:pPr>
              <a:spcBef>
                <a:spcPct val="50000"/>
              </a:spcBef>
              <a:buFont typeface="Arial" pitchFamily="34" charset="0"/>
              <a:buChar char="•"/>
            </a:pPr>
            <a:r>
              <a:rPr lang="en-US" sz="2400" b="1" dirty="0" smtClean="0"/>
              <a:t> Weak-Strong </a:t>
            </a:r>
            <a:r>
              <a:rPr lang="en-US" sz="2400" b="1" dirty="0" smtClean="0">
                <a:solidFill>
                  <a:srgbClr val="FF0000"/>
                </a:solidFill>
              </a:rPr>
              <a:t>BB Interaction</a:t>
            </a:r>
          </a:p>
        </p:txBody>
      </p:sp>
      <p:pic>
        <p:nvPicPr>
          <p:cNvPr id="12" name="Picture 4" descr="lhcdipole1"/>
          <p:cNvPicPr>
            <a:picLocks noChangeAspect="1" noChangeArrowheads="1"/>
          </p:cNvPicPr>
          <p:nvPr/>
        </p:nvPicPr>
        <p:blipFill>
          <a:blip r:embed="rId2" cstate="print"/>
          <a:srcRect/>
          <a:stretch>
            <a:fillRect/>
          </a:stretch>
        </p:blipFill>
        <p:spPr bwMode="auto">
          <a:xfrm>
            <a:off x="0" y="0"/>
            <a:ext cx="1371600" cy="137867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7696200" y="76200"/>
            <a:ext cx="1371600" cy="12586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676400" y="304800"/>
            <a:ext cx="6019800" cy="579438"/>
          </a:xfrm>
          <a:prstGeom prst="rect">
            <a:avLst/>
          </a:prstGeom>
          <a:noFill/>
          <a:ln w="9525">
            <a:noFill/>
            <a:miter lim="800000"/>
            <a:headEnd/>
            <a:tailEnd/>
          </a:ln>
          <a:effectLst/>
        </p:spPr>
        <p:txBody>
          <a:bodyPr>
            <a:spAutoFit/>
          </a:bodyPr>
          <a:lstStyle/>
          <a:p>
            <a:pPr algn="ctr">
              <a:spcBef>
                <a:spcPct val="50000"/>
              </a:spcBef>
            </a:pPr>
            <a:r>
              <a:rPr lang="en-US" sz="3200" b="1" i="1">
                <a:solidFill>
                  <a:srgbClr val="FF0000"/>
                </a:solidFill>
                <a:effectLst>
                  <a:outerShdw blurRad="38100" dist="38100" dir="2700000" algn="tl">
                    <a:srgbClr val="C0C0C0"/>
                  </a:outerShdw>
                </a:effectLst>
              </a:rPr>
              <a:t>DA in 1D</a:t>
            </a:r>
          </a:p>
        </p:txBody>
      </p:sp>
      <p:sp>
        <p:nvSpPr>
          <p:cNvPr id="20" name="Date Placeholder 19"/>
          <p:cNvSpPr>
            <a:spLocks noGrp="1"/>
          </p:cNvSpPr>
          <p:nvPr>
            <p:ph type="dt" sz="half" idx="10"/>
          </p:nvPr>
        </p:nvSpPr>
        <p:spPr/>
        <p:txBody>
          <a:bodyPr/>
          <a:lstStyle/>
          <a:p>
            <a:pPr>
              <a:defRPr/>
            </a:pPr>
            <a:r>
              <a:rPr lang="fr-FR" smtClean="0"/>
              <a:t>02.12.2013</a:t>
            </a:r>
            <a:endParaRPr lang="en-US"/>
          </a:p>
        </p:txBody>
      </p:sp>
      <p:sp>
        <p:nvSpPr>
          <p:cNvPr id="21" name="Slide Number Placeholder 20"/>
          <p:cNvSpPr>
            <a:spLocks noGrp="1"/>
          </p:cNvSpPr>
          <p:nvPr>
            <p:ph type="sldNum" sz="quarter" idx="12"/>
          </p:nvPr>
        </p:nvSpPr>
        <p:spPr/>
        <p:txBody>
          <a:bodyPr/>
          <a:lstStyle/>
          <a:p>
            <a:pPr>
              <a:defRPr/>
            </a:pPr>
            <a:fld id="{741FB240-34A5-422F-8A4D-9183D3F6CDAD}" type="slidenum">
              <a:rPr lang="en-US" smtClean="0"/>
              <a:pPr>
                <a:defRPr/>
              </a:pPr>
              <a:t>7</a:t>
            </a:fld>
            <a:endParaRPr lang="en-US"/>
          </a:p>
        </p:txBody>
      </p:sp>
      <p:sp>
        <p:nvSpPr>
          <p:cNvPr id="22" name="Footer Placeholder 21"/>
          <p:cNvSpPr>
            <a:spLocks noGrp="1"/>
          </p:cNvSpPr>
          <p:nvPr>
            <p:ph type="ftr" sz="quarter" idx="11"/>
          </p:nvPr>
        </p:nvSpPr>
        <p:spPr/>
        <p:txBody>
          <a:bodyPr/>
          <a:lstStyle/>
          <a:p>
            <a:pPr>
              <a:defRPr/>
            </a:pPr>
            <a:r>
              <a:rPr lang="en-US" smtClean="0"/>
              <a:t>BD-E-M - F. Schmidt</a:t>
            </a:r>
            <a:endParaRPr lang="en-US"/>
          </a:p>
        </p:txBody>
      </p:sp>
      <p:pic>
        <p:nvPicPr>
          <p:cNvPr id="16"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7"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pic>
        <p:nvPicPr>
          <p:cNvPr id="15" name="Picture 14" descr="da-8a.tif"/>
          <p:cNvPicPr>
            <a:picLocks noChangeAspect="1"/>
          </p:cNvPicPr>
          <p:nvPr/>
        </p:nvPicPr>
        <p:blipFill>
          <a:blip r:embed="rId4" cstate="print"/>
          <a:stretch>
            <a:fillRect/>
          </a:stretch>
        </p:blipFill>
        <p:spPr>
          <a:xfrm>
            <a:off x="451104" y="1484376"/>
            <a:ext cx="8241792" cy="453542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676400" y="304800"/>
            <a:ext cx="6019800" cy="579438"/>
          </a:xfrm>
          <a:prstGeom prst="rect">
            <a:avLst/>
          </a:prstGeom>
          <a:noFill/>
          <a:ln w="9525">
            <a:noFill/>
            <a:miter lim="800000"/>
            <a:headEnd/>
            <a:tailEnd/>
          </a:ln>
          <a:effectLst/>
        </p:spPr>
        <p:txBody>
          <a:bodyPr>
            <a:spAutoFit/>
          </a:bodyPr>
          <a:lstStyle/>
          <a:p>
            <a:pPr algn="ctr">
              <a:spcBef>
                <a:spcPct val="50000"/>
              </a:spcBef>
            </a:pPr>
            <a:r>
              <a:rPr lang="en-US" sz="3200" b="1" i="1">
                <a:solidFill>
                  <a:srgbClr val="FF0000"/>
                </a:solidFill>
                <a:effectLst>
                  <a:outerShdw blurRad="38100" dist="38100" dir="2700000" algn="tl">
                    <a:srgbClr val="C0C0C0"/>
                  </a:outerShdw>
                </a:effectLst>
              </a:rPr>
              <a:t>1D close-up</a:t>
            </a:r>
          </a:p>
        </p:txBody>
      </p:sp>
      <p:sp>
        <p:nvSpPr>
          <p:cNvPr id="29" name="Date Placeholder 28"/>
          <p:cNvSpPr>
            <a:spLocks noGrp="1"/>
          </p:cNvSpPr>
          <p:nvPr>
            <p:ph type="dt" sz="half" idx="10"/>
          </p:nvPr>
        </p:nvSpPr>
        <p:spPr/>
        <p:txBody>
          <a:bodyPr/>
          <a:lstStyle/>
          <a:p>
            <a:pPr>
              <a:defRPr/>
            </a:pPr>
            <a:r>
              <a:rPr lang="fr-FR" smtClean="0"/>
              <a:t>02.12.2013</a:t>
            </a:r>
            <a:endParaRPr lang="en-US"/>
          </a:p>
        </p:txBody>
      </p:sp>
      <p:sp>
        <p:nvSpPr>
          <p:cNvPr id="30" name="Slide Number Placeholder 29"/>
          <p:cNvSpPr>
            <a:spLocks noGrp="1"/>
          </p:cNvSpPr>
          <p:nvPr>
            <p:ph type="sldNum" sz="quarter" idx="12"/>
          </p:nvPr>
        </p:nvSpPr>
        <p:spPr/>
        <p:txBody>
          <a:bodyPr/>
          <a:lstStyle/>
          <a:p>
            <a:pPr>
              <a:defRPr/>
            </a:pPr>
            <a:fld id="{741FB240-34A5-422F-8A4D-9183D3F6CDAD}" type="slidenum">
              <a:rPr lang="en-US" smtClean="0"/>
              <a:pPr>
                <a:defRPr/>
              </a:pPr>
              <a:t>8</a:t>
            </a:fld>
            <a:endParaRPr lang="en-US"/>
          </a:p>
        </p:txBody>
      </p:sp>
      <p:sp>
        <p:nvSpPr>
          <p:cNvPr id="31" name="Footer Placeholder 30"/>
          <p:cNvSpPr>
            <a:spLocks noGrp="1"/>
          </p:cNvSpPr>
          <p:nvPr>
            <p:ph type="ftr" sz="quarter" idx="11"/>
          </p:nvPr>
        </p:nvSpPr>
        <p:spPr/>
        <p:txBody>
          <a:bodyPr/>
          <a:lstStyle/>
          <a:p>
            <a:pPr>
              <a:defRPr/>
            </a:pPr>
            <a:r>
              <a:rPr lang="en-US" smtClean="0"/>
              <a:t>BD-E-M - F. Schmidt</a:t>
            </a:r>
            <a:endParaRPr lang="en-US"/>
          </a:p>
        </p:txBody>
      </p:sp>
      <p:pic>
        <p:nvPicPr>
          <p:cNvPr id="25"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26"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pic>
        <p:nvPicPr>
          <p:cNvPr id="24" name="Picture 23" descr="da-9a.tif"/>
          <p:cNvPicPr>
            <a:picLocks noChangeAspect="1"/>
          </p:cNvPicPr>
          <p:nvPr/>
        </p:nvPicPr>
        <p:blipFill>
          <a:blip r:embed="rId4" cstate="print"/>
          <a:stretch>
            <a:fillRect/>
          </a:stretch>
        </p:blipFill>
        <p:spPr>
          <a:xfrm>
            <a:off x="451104" y="1484376"/>
            <a:ext cx="8241792" cy="453542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057400" y="228600"/>
            <a:ext cx="5562600" cy="579438"/>
          </a:xfrm>
          <a:prstGeom prst="rect">
            <a:avLst/>
          </a:prstGeom>
          <a:noFill/>
          <a:ln w="9525">
            <a:noFill/>
            <a:miter lim="800000"/>
            <a:headEnd/>
            <a:tailEnd/>
          </a:ln>
          <a:effectLst/>
        </p:spPr>
        <p:txBody>
          <a:bodyPr>
            <a:spAutoFit/>
          </a:bodyPr>
          <a:lstStyle/>
          <a:p>
            <a:pPr algn="ctr">
              <a:spcBef>
                <a:spcPct val="50000"/>
              </a:spcBef>
            </a:pPr>
            <a:r>
              <a:rPr lang="en-US" sz="3200" b="1" i="1" dirty="0">
                <a:solidFill>
                  <a:srgbClr val="FF0000"/>
                </a:solidFill>
                <a:effectLst>
                  <a:outerShdw blurRad="38100" dist="38100" dir="2700000" algn="tl">
                    <a:srgbClr val="C0C0C0"/>
                  </a:outerShdw>
                </a:effectLst>
              </a:rPr>
              <a:t>2D Stable and Chaos</a:t>
            </a:r>
          </a:p>
        </p:txBody>
      </p:sp>
      <p:sp>
        <p:nvSpPr>
          <p:cNvPr id="18" name="Date Placeholder 17"/>
          <p:cNvSpPr>
            <a:spLocks noGrp="1"/>
          </p:cNvSpPr>
          <p:nvPr>
            <p:ph type="dt" sz="half" idx="10"/>
          </p:nvPr>
        </p:nvSpPr>
        <p:spPr/>
        <p:txBody>
          <a:bodyPr/>
          <a:lstStyle/>
          <a:p>
            <a:pPr>
              <a:defRPr/>
            </a:pPr>
            <a:r>
              <a:rPr lang="fr-FR" smtClean="0"/>
              <a:t>02.12.2013</a:t>
            </a:r>
            <a:endParaRPr lang="en-US"/>
          </a:p>
        </p:txBody>
      </p:sp>
      <p:sp>
        <p:nvSpPr>
          <p:cNvPr id="19" name="Slide Number Placeholder 18"/>
          <p:cNvSpPr>
            <a:spLocks noGrp="1"/>
          </p:cNvSpPr>
          <p:nvPr>
            <p:ph type="sldNum" sz="quarter" idx="12"/>
          </p:nvPr>
        </p:nvSpPr>
        <p:spPr/>
        <p:txBody>
          <a:bodyPr/>
          <a:lstStyle/>
          <a:p>
            <a:pPr>
              <a:defRPr/>
            </a:pPr>
            <a:fld id="{741FB240-34A5-422F-8A4D-9183D3F6CDAD}" type="slidenum">
              <a:rPr lang="en-US" smtClean="0"/>
              <a:pPr>
                <a:defRPr/>
              </a:pPr>
              <a:t>9</a:t>
            </a:fld>
            <a:endParaRPr lang="en-US"/>
          </a:p>
        </p:txBody>
      </p:sp>
      <p:sp>
        <p:nvSpPr>
          <p:cNvPr id="20" name="Footer Placeholder 19"/>
          <p:cNvSpPr>
            <a:spLocks noGrp="1"/>
          </p:cNvSpPr>
          <p:nvPr>
            <p:ph type="ftr" sz="quarter" idx="11"/>
          </p:nvPr>
        </p:nvSpPr>
        <p:spPr/>
        <p:txBody>
          <a:bodyPr/>
          <a:lstStyle/>
          <a:p>
            <a:pPr>
              <a:defRPr/>
            </a:pPr>
            <a:r>
              <a:rPr lang="en-US" smtClean="0"/>
              <a:t>BD-E-M - F. Schmidt</a:t>
            </a:r>
            <a:endParaRPr lang="en-US"/>
          </a:p>
        </p:txBody>
      </p:sp>
      <p:pic>
        <p:nvPicPr>
          <p:cNvPr id="14" name="Picture 2"/>
          <p:cNvPicPr>
            <a:picLocks noChangeAspect="1" noChangeArrowheads="1"/>
          </p:cNvPicPr>
          <p:nvPr/>
        </p:nvPicPr>
        <p:blipFill>
          <a:blip r:embed="rId2" cstate="print"/>
          <a:srcRect/>
          <a:stretch>
            <a:fillRect/>
          </a:stretch>
        </p:blipFill>
        <p:spPr bwMode="auto">
          <a:xfrm>
            <a:off x="7696200" y="76200"/>
            <a:ext cx="1371600" cy="1258619"/>
          </a:xfrm>
          <a:prstGeom prst="rect">
            <a:avLst/>
          </a:prstGeom>
          <a:noFill/>
          <a:ln w="9525">
            <a:noFill/>
            <a:miter lim="800000"/>
            <a:headEnd/>
            <a:tailEnd/>
          </a:ln>
          <a:effectLst/>
        </p:spPr>
      </p:pic>
      <p:pic>
        <p:nvPicPr>
          <p:cNvPr id="15" name="Picture 4" descr="lhcdipole1"/>
          <p:cNvPicPr>
            <a:picLocks noChangeAspect="1" noChangeArrowheads="1"/>
          </p:cNvPicPr>
          <p:nvPr/>
        </p:nvPicPr>
        <p:blipFill>
          <a:blip r:embed="rId3" cstate="print"/>
          <a:srcRect/>
          <a:stretch>
            <a:fillRect/>
          </a:stretch>
        </p:blipFill>
        <p:spPr bwMode="auto">
          <a:xfrm>
            <a:off x="0" y="0"/>
            <a:ext cx="1371600" cy="1378670"/>
          </a:xfrm>
          <a:prstGeom prst="rect">
            <a:avLst/>
          </a:prstGeom>
          <a:noFill/>
        </p:spPr>
      </p:pic>
      <p:pic>
        <p:nvPicPr>
          <p:cNvPr id="12" name="Picture 11" descr="da-10a.tif"/>
          <p:cNvPicPr>
            <a:picLocks noChangeAspect="1"/>
          </p:cNvPicPr>
          <p:nvPr/>
        </p:nvPicPr>
        <p:blipFill>
          <a:blip r:embed="rId4" cstate="print"/>
          <a:stretch>
            <a:fillRect/>
          </a:stretch>
        </p:blipFill>
        <p:spPr>
          <a:xfrm>
            <a:off x="292608" y="1511808"/>
            <a:ext cx="8558784" cy="458419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12506</TotalTime>
  <Words>1638</Words>
  <Application>Microsoft Office PowerPoint</Application>
  <PresentationFormat>On-screen Show (4:3)</PresentationFormat>
  <Paragraphs>228</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Schmidt</dc:creator>
  <cp:lastModifiedBy>frs</cp:lastModifiedBy>
  <cp:revision>536</cp:revision>
  <dcterms:created xsi:type="dcterms:W3CDTF">2006-11-23T17:14:24Z</dcterms:created>
  <dcterms:modified xsi:type="dcterms:W3CDTF">2013-11-29T13:15:43Z</dcterms:modified>
</cp:coreProperties>
</file>