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9" r:id="rId1"/>
  </p:sldMasterIdLst>
  <p:notesMasterIdLst>
    <p:notesMasterId r:id="rId29"/>
  </p:notesMasterIdLst>
  <p:handoutMasterIdLst>
    <p:handoutMasterId r:id="rId30"/>
  </p:handoutMasterIdLst>
  <p:sldIdLst>
    <p:sldId id="262" r:id="rId2"/>
    <p:sldId id="325" r:id="rId3"/>
    <p:sldId id="326" r:id="rId4"/>
    <p:sldId id="327" r:id="rId5"/>
    <p:sldId id="328" r:id="rId6"/>
    <p:sldId id="329" r:id="rId7"/>
    <p:sldId id="330" r:id="rId8"/>
    <p:sldId id="331" r:id="rId9"/>
    <p:sldId id="332" r:id="rId10"/>
    <p:sldId id="335" r:id="rId11"/>
    <p:sldId id="290" r:id="rId12"/>
    <p:sldId id="256" r:id="rId13"/>
    <p:sldId id="317" r:id="rId14"/>
    <p:sldId id="275" r:id="rId15"/>
    <p:sldId id="323" r:id="rId16"/>
    <p:sldId id="324" r:id="rId17"/>
    <p:sldId id="284" r:id="rId18"/>
    <p:sldId id="271" r:id="rId19"/>
    <p:sldId id="316" r:id="rId20"/>
    <p:sldId id="310" r:id="rId21"/>
    <p:sldId id="291" r:id="rId22"/>
    <p:sldId id="283" r:id="rId23"/>
    <p:sldId id="333" r:id="rId24"/>
    <p:sldId id="334" r:id="rId25"/>
    <p:sldId id="337" r:id="rId26"/>
    <p:sldId id="336" r:id="rId27"/>
    <p:sldId id="261" r:id="rId28"/>
  </p:sldIdLst>
  <p:sldSz cx="9144000" cy="6858000" type="screen4x3"/>
  <p:notesSz cx="6731000" cy="9856788"/>
  <p:embeddedFontLst>
    <p:embeddedFont>
      <p:font typeface="ＭＳ Ｐゴシック" panose="020B0600070205080204" pitchFamily="34" charset="-128"/>
      <p:regular r:id="rId31"/>
    </p:embeddedFont>
    <p:embeddedFont>
      <p:font typeface="Mathematica1" panose="05000502060100000001" pitchFamily="2" charset="2"/>
      <p:regular r:id="rId32"/>
      <p:bold r:id="rId3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600"/>
    <a:srgbClr val="999999"/>
    <a:srgbClr val="E6E6E6"/>
    <a:srgbClr val="66CCFF"/>
    <a:srgbClr val="00FFFF"/>
    <a:srgbClr val="00FF00"/>
    <a:srgbClr val="FF0000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 autoAdjust="0"/>
    <p:restoredTop sz="96248" autoAdjust="0"/>
  </p:normalViewPr>
  <p:slideViewPr>
    <p:cSldViewPr snapToGrid="0" showGuides="1">
      <p:cViewPr varScale="1">
        <p:scale>
          <a:sx n="61" d="100"/>
          <a:sy n="61" d="100"/>
        </p:scale>
        <p:origin x="-54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6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62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62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4663"/>
            <a:ext cx="29162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64663"/>
            <a:ext cx="29162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77C2D3D-E7D7-40D7-9260-ABA1E14D67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9371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62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62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6938" y="4681538"/>
            <a:ext cx="4937125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4663"/>
            <a:ext cx="29162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64663"/>
            <a:ext cx="29162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A50ECC2-A809-417E-816F-83F36EF5BD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56323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8CC9AB-812A-457B-8349-FB5B47810B04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676BAB-9B00-4121-8B83-47C51BC90765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3590D9-3116-4D69-8053-D7766BFEE39C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3590D9-3116-4D69-8053-D7766BFEE39C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4857DD-6013-4D63-8D73-83328A64970F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7DD717-A4FD-44E9-A41B-12F4A2682827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044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01700" y="739775"/>
            <a:ext cx="4927600" cy="3695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938" y="4681538"/>
            <a:ext cx="4937125" cy="443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2C2DAF-9288-475A-945B-80E61B7B68C9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12C4FF-745E-430B-A8F2-013E37D491A5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49421D-D760-424A-859D-48C6564B1C5B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FED002-9347-4789-AC72-213CE99F282E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D7E806-B2B5-486E-82C9-5F1D29B93162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2DEF20-7720-4051-9F2D-064B65C07051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648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01700" y="739775"/>
            <a:ext cx="4927600" cy="3695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938" y="4681538"/>
            <a:ext cx="4937125" cy="443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886D5A-E72C-4FA0-B9C1-C5681B7FF6C7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1700" y="739775"/>
            <a:ext cx="4927600" cy="3695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938" y="4681538"/>
            <a:ext cx="4937125" cy="443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290513" y="1489075"/>
            <a:ext cx="711200" cy="474663"/>
            <a:chOff x="720" y="336"/>
            <a:chExt cx="624" cy="432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720" y="336"/>
              <a:ext cx="384" cy="432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40" name="Rectangle 4"/>
            <p:cNvSpPr>
              <a:spLocks noChangeArrowheads="1"/>
            </p:cNvSpPr>
            <p:nvPr/>
          </p:nvSpPr>
          <p:spPr bwMode="auto">
            <a:xfrm>
              <a:off x="1056" y="336"/>
              <a:ext cx="288" cy="432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4341" name="Group 5"/>
          <p:cNvGrpSpPr>
            <a:grpSpLocks/>
          </p:cNvGrpSpPr>
          <p:nvPr/>
        </p:nvGrpSpPr>
        <p:grpSpPr bwMode="auto">
          <a:xfrm>
            <a:off x="414338" y="1911350"/>
            <a:ext cx="738187" cy="474663"/>
            <a:chOff x="912" y="2640"/>
            <a:chExt cx="672" cy="432"/>
          </a:xfrm>
        </p:grpSpPr>
        <p:sp>
          <p:nvSpPr>
            <p:cNvPr id="14342" name="Rectangle 6"/>
            <p:cNvSpPr>
              <a:spLocks noChangeArrowheads="1"/>
            </p:cNvSpPr>
            <p:nvPr/>
          </p:nvSpPr>
          <p:spPr bwMode="auto">
            <a:xfrm>
              <a:off x="912" y="2640"/>
              <a:ext cx="384" cy="4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43" name="Rectangle 7"/>
            <p:cNvSpPr>
              <a:spLocks noChangeArrowheads="1"/>
            </p:cNvSpPr>
            <p:nvPr/>
          </p:nvSpPr>
          <p:spPr bwMode="auto">
            <a:xfrm>
              <a:off x="1248" y="2640"/>
              <a:ext cx="336" cy="432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0" y="1838325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635000" y="1381125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46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990600" y="1071563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4347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288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4348" name="Rectangle 12"/>
          <p:cNvSpPr>
            <a:spLocks noGrp="1" noChangeArrowheads="1"/>
          </p:cNvSpPr>
          <p:nvPr>
            <p:ph type="dt" sz="half" idx="2"/>
          </p:nvPr>
        </p:nvSpPr>
        <p:spPr>
          <a:xfrm>
            <a:off x="-131764" y="6305550"/>
            <a:ext cx="4070718" cy="457200"/>
          </a:xfrm>
        </p:spPr>
        <p:txBody>
          <a:bodyPr/>
          <a:lstStyle>
            <a:lvl1pPr algn="r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altLang="en-US" smtClean="0"/>
              <a:t>2/12/2013</a:t>
            </a:r>
            <a:endParaRPr lang="en-US" altLang="en-US" dirty="0"/>
          </a:p>
        </p:txBody>
      </p:sp>
      <p:sp>
        <p:nvSpPr>
          <p:cNvPr id="14349" name="Rectangle 13"/>
          <p:cNvSpPr>
            <a:spLocks noGrp="1" noChangeArrowheads="1"/>
          </p:cNvSpPr>
          <p:nvPr>
            <p:ph type="ftr" sz="quarter" idx="3"/>
          </p:nvPr>
        </p:nvSpPr>
        <p:spPr>
          <a:xfrm>
            <a:off x="3948992" y="6305550"/>
            <a:ext cx="2704053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altLang="en-US" dirty="0"/>
              <a:t>Massimo Giovannozzi - CERN</a:t>
            </a:r>
          </a:p>
        </p:txBody>
      </p:sp>
      <p:sp>
        <p:nvSpPr>
          <p:cNvPr id="14350" name="Rectangle 1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30555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47A4FFA-602E-46D6-B441-4AB17C468AF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gray">
          <a:xfrm flipV="1">
            <a:off x="315913" y="2208213"/>
            <a:ext cx="8683625" cy="46037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eaLnBrk="1" hangingPunct="1"/>
            <a:endParaRPr kumimoji="1" lang="en-GB" altLang="en-US"/>
          </a:p>
        </p:txBody>
      </p:sp>
      <p:pic>
        <p:nvPicPr>
          <p:cNvPr id="14353" name="Picture 17" descr="LHC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338" y="19050"/>
            <a:ext cx="1060450" cy="100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20000" cy="1076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2/12/2013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Massimo Giovannozzi - CERN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5A8CB-A698-43B4-B0C7-64ED12CD03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7363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9775" y="152400"/>
            <a:ext cx="2006600" cy="5980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152400"/>
            <a:ext cx="5870575" cy="5980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2/12/2013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Massimo Giovannozzi - CERN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86A043-32F5-4900-8AE6-8AF93162AD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2051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8771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447800"/>
            <a:ext cx="3867150" cy="4684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6350" y="1447800"/>
            <a:ext cx="3868738" cy="4684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2/12/2013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09950" y="63531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Massimo Giovannozzi - CERN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531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9CEAE04-39AF-480F-B405-6CAB714336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8493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8771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447800"/>
            <a:ext cx="3867150" cy="4684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86350" y="1447800"/>
            <a:ext cx="3868738" cy="2265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86350" y="3865563"/>
            <a:ext cx="3868738" cy="2266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2/12/2013</a:t>
            </a:r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409950" y="63531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Massimo Giovannozzi - CERN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81800" y="63531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F53A994-AB96-413A-B20C-A93BCBE593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3906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2/12/2013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Massimo Giovannozzi - CERN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33B534-6029-493C-801A-E0105333BD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0007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2/12/2013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Massimo Giovannozzi - CERN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95DC26-C07C-4E76-A6AD-BF12CB3CA7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5750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447800"/>
            <a:ext cx="3867150" cy="4684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6350" y="1447800"/>
            <a:ext cx="3868738" cy="4684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2/12/2013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Massimo Giovannozzi - CERN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F3C67-A2D2-41A1-B349-DA4BAA5078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8349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2/12/2013</a:t>
            </a: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Massimo Giovannozzi - CERN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320C1-8EFC-46F6-A814-4125DEB521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1800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2/12/2013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Massimo Giovannozzi - CERN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05A7C-F166-46C0-93AE-23405D7FF2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8874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2/12/2013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Massimo Giovannozzi - CERN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A41F3-D7D0-481D-BEFE-13C61D450B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199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2/12/2013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Massimo Giovannozzi - CERN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7FC87F-28F8-4A2E-B527-5ABA7F13ED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0067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2/12/2013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Massimo Giovannozzi - CERN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334B6C-ACF7-4C6E-9BCB-F7DFD8C1E9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4983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ltGray">
          <a:xfrm>
            <a:off x="417513" y="5651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GB" altLang="en-US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ltGray">
          <a:xfrm>
            <a:off x="800100" y="5651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GB" altLang="en-US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ltGray">
          <a:xfrm>
            <a:off x="541338" y="9874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GB" altLang="en-US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ltGray">
          <a:xfrm>
            <a:off x="911225" y="9874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GB" altLang="en-US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ltGray">
          <a:xfrm>
            <a:off x="127000" y="9144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GB" altLang="en-US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gray">
          <a:xfrm>
            <a:off x="762000" y="4572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GB" altLang="en-US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gray">
          <a:xfrm flipV="1">
            <a:off x="460375" y="1295400"/>
            <a:ext cx="8683625" cy="460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eaLnBrk="1" hangingPunct="1"/>
            <a:endParaRPr kumimoji="1" lang="en-GB" altLang="en-US"/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52400"/>
            <a:ext cx="78771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33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447800"/>
            <a:ext cx="7888288" cy="468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33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53175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r>
              <a:rPr lang="en-US" altLang="en-US" smtClean="0"/>
              <a:t>2/12/2013</a:t>
            </a:r>
            <a:endParaRPr lang="en-US" altLang="en-US"/>
          </a:p>
        </p:txBody>
      </p:sp>
      <p:sp>
        <p:nvSpPr>
          <p:cNvPr id="133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09950" y="6353175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r>
              <a:rPr lang="en-US" altLang="en-US"/>
              <a:t>Massimo Giovannozzi - CERN</a:t>
            </a:r>
          </a:p>
        </p:txBody>
      </p:sp>
      <p:sp>
        <p:nvSpPr>
          <p:cNvPr id="133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53175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4A076761-9CC9-49D4-9F2A-7DB780980B1B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3326" name="Picture 14" descr="LHC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0" y="19050"/>
            <a:ext cx="1060450" cy="100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iming>
    <p:tnLst>
      <p:par>
        <p:cTn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emf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3.emf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Grp="1" noChangeArrowheads="1"/>
          </p:cNvSpPr>
          <p:nvPr>
            <p:ph type="dt" sz="half" idx="2"/>
          </p:nvPr>
        </p:nvSpPr>
        <p:spPr>
          <a:xfrm>
            <a:off x="-99865" y="6305550"/>
            <a:ext cx="4070718" cy="457200"/>
          </a:xfrm>
        </p:spPr>
        <p:txBody>
          <a:bodyPr/>
          <a:lstStyle/>
          <a:p>
            <a:r>
              <a:rPr lang="en-US" altLang="en-US" smtClean="0"/>
              <a:t>2/12/2013</a:t>
            </a:r>
            <a:endParaRPr lang="en-US" alt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/>
              <a:t>Massimo Giovannozzi - CERN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33F0C10C-4450-4A16-81CD-E48A6F332402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4641" y="877855"/>
            <a:ext cx="6889899" cy="1371600"/>
          </a:xfrm>
        </p:spPr>
        <p:txBody>
          <a:bodyPr/>
          <a:lstStyle/>
          <a:p>
            <a:r>
              <a:rPr lang="en-US" altLang="en-US" sz="3600" dirty="0" smtClean="0"/>
              <a:t>Sorting of the LHC magnets and lessons learnt</a:t>
            </a:r>
            <a:endParaRPr lang="en-US" altLang="en-US" sz="3600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2413591"/>
            <a:ext cx="8509000" cy="4344397"/>
          </a:xfrm>
        </p:spPr>
        <p:txBody>
          <a:bodyPr/>
          <a:lstStyle/>
          <a:p>
            <a:pPr marL="231775" indent="-231775">
              <a:lnSpc>
                <a:spcPct val="80000"/>
              </a:lnSpc>
            </a:pPr>
            <a:r>
              <a:rPr lang="en-US" altLang="en-US" sz="2800" dirty="0" smtClean="0"/>
              <a:t>S</a:t>
            </a:r>
            <a:r>
              <a:rPr lang="en-US" altLang="en-US" sz="2800" dirty="0"/>
              <a:t>. Fartoukh, </a:t>
            </a:r>
            <a:r>
              <a:rPr lang="en-US" altLang="en-US" sz="2800" dirty="0" smtClean="0"/>
              <a:t>M</a:t>
            </a:r>
            <a:r>
              <a:rPr lang="en-US" altLang="en-US" sz="2800" dirty="0"/>
              <a:t>. </a:t>
            </a:r>
            <a:r>
              <a:rPr lang="en-US" altLang="en-US" sz="2800" dirty="0" smtClean="0"/>
              <a:t>Giovannozzi</a:t>
            </a:r>
            <a:endParaRPr lang="en-US" altLang="en-US" sz="2800" dirty="0"/>
          </a:p>
          <a:p>
            <a:pPr marL="231775" indent="-231775" algn="r">
              <a:lnSpc>
                <a:spcPct val="80000"/>
              </a:lnSpc>
            </a:pPr>
            <a:endParaRPr lang="en-US" altLang="en-US" sz="800" dirty="0"/>
          </a:p>
          <a:p>
            <a:pPr marL="231775" indent="-231775" algn="just">
              <a:lnSpc>
                <a:spcPct val="80000"/>
              </a:lnSpc>
              <a:buFont typeface="Wingdings" pitchFamily="2" charset="2"/>
              <a:buChar char="n"/>
            </a:pPr>
            <a:r>
              <a:rPr lang="en-US" altLang="en-US" sz="2400" dirty="0" smtClean="0"/>
              <a:t>Introduction</a:t>
            </a:r>
          </a:p>
          <a:p>
            <a:pPr marL="231775" indent="-231775" algn="just">
              <a:lnSpc>
                <a:spcPct val="80000"/>
              </a:lnSpc>
              <a:buFont typeface="Wingdings" pitchFamily="2" charset="2"/>
              <a:buChar char="n"/>
            </a:pPr>
            <a:r>
              <a:rPr lang="en-US" altLang="en-US" sz="2400" dirty="0" smtClean="0"/>
              <a:t>The LHC in a nutshell</a:t>
            </a:r>
          </a:p>
          <a:p>
            <a:pPr marL="231775" indent="-231775" algn="just">
              <a:lnSpc>
                <a:spcPct val="80000"/>
              </a:lnSpc>
              <a:buFont typeface="Wingdings" pitchFamily="2" charset="2"/>
              <a:buChar char="n"/>
            </a:pPr>
            <a:r>
              <a:rPr lang="en-US" altLang="en-US" sz="2400" dirty="0"/>
              <a:t>The </a:t>
            </a:r>
            <a:r>
              <a:rPr lang="en-US" altLang="en-US" sz="2400" dirty="0" smtClean="0"/>
              <a:t>LHC magnet sorting</a:t>
            </a:r>
            <a:endParaRPr lang="en-US" altLang="en-US" sz="2400" dirty="0"/>
          </a:p>
          <a:p>
            <a:pPr marL="231775" indent="-231775" algn="just">
              <a:lnSpc>
                <a:spcPct val="80000"/>
              </a:lnSpc>
              <a:buFont typeface="Wingdings" pitchFamily="2" charset="2"/>
              <a:buChar char="n"/>
            </a:pPr>
            <a:r>
              <a:rPr lang="en-US" altLang="en-US" sz="2400" dirty="0" smtClean="0"/>
              <a:t>Sorting results (selection)</a:t>
            </a:r>
          </a:p>
          <a:p>
            <a:pPr marL="682625" lvl="1" indent="-225425" algn="just">
              <a:lnSpc>
                <a:spcPct val="80000"/>
              </a:lnSpc>
            </a:pPr>
            <a:r>
              <a:rPr lang="en-US" altLang="en-US" sz="2000" dirty="0" smtClean="0"/>
              <a:t>Arc magnets: main bends (MBs) and short straight sections (SSSs) (Q12-Q12)</a:t>
            </a:r>
          </a:p>
          <a:p>
            <a:pPr marL="682625" lvl="1" indent="-225425" algn="just">
              <a:lnSpc>
                <a:spcPct val="80000"/>
              </a:lnSpc>
            </a:pPr>
            <a:r>
              <a:rPr lang="en-US" altLang="en-US" sz="2000" dirty="0" smtClean="0"/>
              <a:t>Insertion </a:t>
            </a:r>
            <a:r>
              <a:rPr lang="en-US" altLang="en-US" sz="2000" dirty="0" err="1" smtClean="0"/>
              <a:t>quadrupoles</a:t>
            </a:r>
            <a:r>
              <a:rPr lang="en-US" altLang="en-US" sz="2000" dirty="0" smtClean="0"/>
              <a:t> (Q4-Q11)</a:t>
            </a:r>
          </a:p>
          <a:p>
            <a:pPr marL="682625" lvl="1" indent="-225425" algn="just">
              <a:lnSpc>
                <a:spcPct val="80000"/>
              </a:lnSpc>
            </a:pPr>
            <a:r>
              <a:rPr lang="en-US" altLang="en-US" sz="2000" dirty="0" smtClean="0"/>
              <a:t>Low-beta </a:t>
            </a:r>
            <a:r>
              <a:rPr lang="en-US" altLang="en-US" sz="2000" dirty="0" err="1" smtClean="0"/>
              <a:t>quadrupoles</a:t>
            </a:r>
            <a:r>
              <a:rPr lang="en-US" altLang="en-US" sz="2000" dirty="0" smtClean="0"/>
              <a:t> (Q1-Q3) </a:t>
            </a:r>
            <a:endParaRPr lang="en-US" altLang="en-US" dirty="0"/>
          </a:p>
          <a:p>
            <a:pPr marL="231775" indent="-231775" algn="just">
              <a:lnSpc>
                <a:spcPct val="80000"/>
              </a:lnSpc>
              <a:buFont typeface="Wingdings" pitchFamily="2" charset="2"/>
              <a:buChar char="n"/>
            </a:pPr>
            <a:r>
              <a:rPr lang="en-US" altLang="en-US" sz="2400" dirty="0" smtClean="0"/>
              <a:t>Lessons from LHC sorting exercise</a:t>
            </a:r>
            <a:endParaRPr lang="en-US" altLang="en-US" sz="2400" dirty="0"/>
          </a:p>
          <a:p>
            <a:pPr marL="231775" indent="-231775" algn="just">
              <a:lnSpc>
                <a:spcPct val="80000"/>
              </a:lnSpc>
              <a:buFont typeface="Wingdings" pitchFamily="2" charset="2"/>
              <a:buChar char="n"/>
            </a:pPr>
            <a:r>
              <a:rPr lang="en-US" altLang="en-US" sz="2400" dirty="0"/>
              <a:t>Acknowledgements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sorting of LHC </a:t>
            </a:r>
            <a:br>
              <a:rPr lang="en-US" dirty="0" smtClean="0"/>
            </a:br>
            <a:r>
              <a:rPr lang="en-US" dirty="0" smtClean="0"/>
              <a:t>magnets - II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96" y="1338411"/>
            <a:ext cx="9113004" cy="5303876"/>
          </a:xfrm>
        </p:spPr>
        <p:txBody>
          <a:bodyPr/>
          <a:lstStyle/>
          <a:p>
            <a:pPr algn="just"/>
            <a:r>
              <a:rPr lang="en-US" altLang="en-US" sz="2400" dirty="0" smtClean="0"/>
              <a:t>Two types of sorting:</a:t>
            </a:r>
          </a:p>
          <a:p>
            <a:pPr marL="542925" lvl="1" indent="-277813" algn="just"/>
            <a:r>
              <a:rPr lang="en-US" altLang="en-US" sz="2000" dirty="0"/>
              <a:t>Large </a:t>
            </a:r>
            <a:r>
              <a:rPr lang="en-US" altLang="en-US" sz="2000" dirty="0" smtClean="0"/>
              <a:t>scale (superconducting magnets): </a:t>
            </a:r>
            <a:r>
              <a:rPr lang="en-US" altLang="en-US" sz="2000" dirty="0"/>
              <a:t>main dipoles </a:t>
            </a:r>
            <a:r>
              <a:rPr lang="en-US" altLang="en-US" sz="2000" dirty="0" smtClean="0"/>
              <a:t>(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>1232</a:t>
            </a:r>
            <a:r>
              <a:rPr lang="en-US" altLang="en-US" sz="2000" dirty="0" smtClean="0"/>
              <a:t>) and </a:t>
            </a:r>
            <a:r>
              <a:rPr lang="en-US" altLang="en-US" sz="2000" dirty="0" err="1" smtClean="0"/>
              <a:t>quadrupoles</a:t>
            </a:r>
            <a:r>
              <a:rPr lang="en-US" altLang="en-US" sz="2000" dirty="0" smtClean="0"/>
              <a:t> (about 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>400</a:t>
            </a:r>
            <a:r>
              <a:rPr lang="en-US" altLang="en-US" sz="2000" dirty="0" smtClean="0"/>
              <a:t>).</a:t>
            </a:r>
            <a:endParaRPr lang="en-US" altLang="en-US" sz="2000" dirty="0"/>
          </a:p>
          <a:p>
            <a:pPr marL="542925" lvl="1" indent="-277813" algn="just"/>
            <a:r>
              <a:rPr lang="en-US" altLang="en-US" sz="2000" dirty="0" smtClean="0"/>
              <a:t>Small scale (superconducting and normal conducting magnets): insertion </a:t>
            </a:r>
            <a:r>
              <a:rPr lang="en-US" altLang="en-US" sz="2000" dirty="0" err="1" smtClean="0"/>
              <a:t>quadrupoles</a:t>
            </a:r>
            <a:r>
              <a:rPr lang="en-US" altLang="en-US" sz="2000" dirty="0" smtClean="0"/>
              <a:t>, separation dipoles. </a:t>
            </a:r>
          </a:p>
          <a:p>
            <a:pPr marL="542925" lvl="1" indent="0" algn="just">
              <a:buNone/>
            </a:pPr>
            <a:r>
              <a:rPr lang="en-US" altLang="en-US" sz="2000" dirty="0" smtClean="0">
                <a:solidFill>
                  <a:srgbClr val="0000FF"/>
                </a:solidFill>
              </a:rPr>
              <a:t>To note that insertion </a:t>
            </a:r>
            <a:r>
              <a:rPr lang="en-US" altLang="en-US" sz="2000" dirty="0" err="1" smtClean="0">
                <a:solidFill>
                  <a:srgbClr val="0000FF"/>
                </a:solidFill>
              </a:rPr>
              <a:t>quadrupoles</a:t>
            </a:r>
            <a:r>
              <a:rPr lang="en-US" altLang="en-US" sz="2000" dirty="0" smtClean="0">
                <a:solidFill>
                  <a:srgbClr val="0000FF"/>
                </a:solidFill>
              </a:rPr>
              <a:t> sometimes are made of more magnets in the same cryostat. Sorting of cold masses inside the same cryostat has been performed, too.</a:t>
            </a:r>
          </a:p>
          <a:p>
            <a:pPr algn="just"/>
            <a:r>
              <a:rPr lang="en-US" altLang="en-US" sz="2400" dirty="0" smtClean="0"/>
              <a:t>The Magnet Evaluation Board was the body that dealt with slot allocation of LHC magnets based on sorting, trying to</a:t>
            </a:r>
          </a:p>
          <a:p>
            <a:pPr marL="541338" lvl="1" algn="just"/>
            <a:r>
              <a:rPr lang="en-US" altLang="en-US" sz="2000" dirty="0" smtClean="0"/>
              <a:t>Find </a:t>
            </a:r>
            <a:r>
              <a:rPr lang="en-US" altLang="en-US" sz="2000" dirty="0"/>
              <a:t>suitable places (slots) for the available magnets that perform better than specified, as </a:t>
            </a:r>
            <a:r>
              <a:rPr lang="en-US" altLang="en-US" sz="2000" dirty="0" smtClean="0"/>
              <a:t>specified, </a:t>
            </a:r>
            <a:r>
              <a:rPr lang="en-US" altLang="en-US" sz="2000" dirty="0"/>
              <a:t>or </a:t>
            </a:r>
            <a:r>
              <a:rPr lang="en-US" altLang="en-US" sz="2000" dirty="0" smtClean="0"/>
              <a:t>out-of-tolerance.</a:t>
            </a:r>
            <a:endParaRPr lang="en-US" altLang="en-US" sz="2000" dirty="0"/>
          </a:p>
          <a:p>
            <a:pPr marL="541338" lvl="1" algn="just"/>
            <a:r>
              <a:rPr lang="en-US" altLang="en-US" sz="2000" dirty="0"/>
              <a:t>Preserve and (if possible) optimize the machine </a:t>
            </a:r>
            <a:r>
              <a:rPr lang="en-US" altLang="en-US" sz="2000" dirty="0" smtClean="0"/>
              <a:t>performance.</a:t>
            </a:r>
            <a:endParaRPr lang="en-US" altLang="en-US" sz="2000" dirty="0"/>
          </a:p>
          <a:p>
            <a:pPr marL="541338" lvl="1" algn="just"/>
            <a:r>
              <a:rPr lang="en-US" altLang="en-US" sz="2000" dirty="0"/>
              <a:t>Include provisions to face day-to-day </a:t>
            </a:r>
            <a:r>
              <a:rPr lang="en-US" altLang="en-US" sz="2000" dirty="0" smtClean="0"/>
              <a:t>requirements.</a:t>
            </a:r>
            <a:endParaRPr lang="en-US" altLang="en-US" sz="2000" dirty="0"/>
          </a:p>
          <a:p>
            <a:pPr marL="541338" lvl="1" algn="just"/>
            <a:r>
              <a:rPr lang="en-US" altLang="en-US" sz="2000" dirty="0"/>
              <a:t>Follow the planned installation </a:t>
            </a:r>
            <a:r>
              <a:rPr lang="en-US" altLang="en-US" sz="2000" dirty="0" smtClean="0"/>
              <a:t>schedule.</a:t>
            </a:r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2/12/2013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Massimo Giovannozzi - CERN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3B534-6029-493C-801A-E0105333BD02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527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Massimo Giovannozzi - CERN</a:t>
            </a:r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3E9B-8EAB-40CA-9148-1D45B7C682CC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MEB Workflow Diagram</a:t>
            </a:r>
          </a:p>
        </p:txBody>
      </p:sp>
      <p:grpSp>
        <p:nvGrpSpPr>
          <p:cNvPr id="103453" name="Group 29"/>
          <p:cNvGrpSpPr>
            <a:grpSpLocks/>
          </p:cNvGrpSpPr>
          <p:nvPr/>
        </p:nvGrpSpPr>
        <p:grpSpPr bwMode="auto">
          <a:xfrm>
            <a:off x="-165100" y="1524000"/>
            <a:ext cx="9080500" cy="5010150"/>
            <a:chOff x="-104" y="960"/>
            <a:chExt cx="5720" cy="3156"/>
          </a:xfrm>
        </p:grpSpPr>
        <p:sp>
          <p:nvSpPr>
            <p:cNvPr id="103427" name="AutoShape 3"/>
            <p:cNvSpPr>
              <a:spLocks noChangeArrowheads="1"/>
            </p:cNvSpPr>
            <p:nvPr/>
          </p:nvSpPr>
          <p:spPr bwMode="auto">
            <a:xfrm>
              <a:off x="3380" y="2672"/>
              <a:ext cx="1536" cy="480"/>
            </a:xfrm>
            <a:prstGeom prst="flowChartDecision">
              <a:avLst/>
            </a:prstGeom>
            <a:solidFill>
              <a:srgbClr val="E6E6E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1800"/>
                <a:t>performance </a:t>
              </a:r>
            </a:p>
            <a:p>
              <a:pPr algn="ctr"/>
              <a:r>
                <a:rPr lang="en-US" altLang="en-US" sz="1800"/>
                <a:t>OK</a:t>
              </a:r>
            </a:p>
          </p:txBody>
        </p:sp>
        <p:sp>
          <p:nvSpPr>
            <p:cNvPr id="103428" name="AutoShape 4"/>
            <p:cNvSpPr>
              <a:spLocks noChangeArrowheads="1"/>
            </p:cNvSpPr>
            <p:nvPr/>
          </p:nvSpPr>
          <p:spPr bwMode="auto">
            <a:xfrm>
              <a:off x="455" y="2598"/>
              <a:ext cx="1979" cy="1008"/>
            </a:xfrm>
            <a:prstGeom prst="flowChartMultidocumen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en-US" sz="1600"/>
                <a:t>ID card</a:t>
              </a:r>
            </a:p>
            <a:p>
              <a:r>
                <a:rPr lang="en-US" altLang="en-US" sz="1600"/>
                <a:t>Performance Assent report</a:t>
              </a:r>
            </a:p>
            <a:p>
              <a:r>
                <a:rPr lang="en-US" altLang="en-US" sz="1600"/>
                <a:t>Geometry report</a:t>
              </a:r>
            </a:p>
            <a:p>
              <a:r>
                <a:rPr lang="en-US" altLang="en-US" sz="1600"/>
                <a:t>NC report</a:t>
              </a:r>
            </a:p>
          </p:txBody>
        </p:sp>
        <p:sp>
          <p:nvSpPr>
            <p:cNvPr id="103429" name="AutoShape 5"/>
            <p:cNvSpPr>
              <a:spLocks noChangeArrowheads="1"/>
            </p:cNvSpPr>
            <p:nvPr/>
          </p:nvSpPr>
          <p:spPr bwMode="auto">
            <a:xfrm>
              <a:off x="1192" y="2016"/>
              <a:ext cx="912" cy="240"/>
            </a:xfrm>
            <a:prstGeom prst="flowChartAlternateProcess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1800"/>
                <a:t>magnet</a:t>
              </a:r>
            </a:p>
          </p:txBody>
        </p:sp>
        <p:sp>
          <p:nvSpPr>
            <p:cNvPr id="103430" name="AutoShape 6"/>
            <p:cNvSpPr>
              <a:spLocks noChangeArrowheads="1"/>
            </p:cNvSpPr>
            <p:nvPr/>
          </p:nvSpPr>
          <p:spPr bwMode="auto">
            <a:xfrm>
              <a:off x="336" y="960"/>
              <a:ext cx="1008" cy="576"/>
            </a:xfrm>
            <a:prstGeom prst="flowChartPunchedCard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1800"/>
                <a:t>Production</a:t>
              </a:r>
            </a:p>
            <a:p>
              <a:pPr algn="ctr"/>
              <a:endParaRPr lang="en-US" altLang="en-US" sz="1800"/>
            </a:p>
          </p:txBody>
        </p:sp>
        <p:sp>
          <p:nvSpPr>
            <p:cNvPr id="103431" name="Rectangle 7"/>
            <p:cNvSpPr>
              <a:spLocks noChangeArrowheads="1"/>
            </p:cNvSpPr>
            <p:nvPr/>
          </p:nvSpPr>
          <p:spPr bwMode="auto">
            <a:xfrm>
              <a:off x="-104" y="1679"/>
              <a:ext cx="1344" cy="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1800">
                  <a:solidFill>
                    <a:schemeClr val="hlink"/>
                  </a:solidFill>
                </a:rPr>
                <a:t>Co-ordinator </a:t>
              </a:r>
            </a:p>
            <a:p>
              <a:pPr algn="ctr"/>
              <a:r>
                <a:rPr lang="en-US" altLang="en-US" sz="1800">
                  <a:solidFill>
                    <a:schemeClr val="hlink"/>
                  </a:solidFill>
                </a:rPr>
                <a:t>+</a:t>
              </a:r>
            </a:p>
            <a:p>
              <a:pPr algn="ctr"/>
              <a:r>
                <a:rPr lang="en-US" altLang="en-US" sz="1800">
                  <a:solidFill>
                    <a:schemeClr val="hlink"/>
                  </a:solidFill>
                </a:rPr>
                <a:t>Accelerator Physics experts (sorting)</a:t>
              </a:r>
            </a:p>
          </p:txBody>
        </p:sp>
        <p:sp>
          <p:nvSpPr>
            <p:cNvPr id="103432" name="Rectangle 8"/>
            <p:cNvSpPr>
              <a:spLocks noChangeArrowheads="1"/>
            </p:cNvSpPr>
            <p:nvPr/>
          </p:nvSpPr>
          <p:spPr bwMode="auto">
            <a:xfrm>
              <a:off x="204" y="3600"/>
              <a:ext cx="10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1800">
                  <a:solidFill>
                    <a:schemeClr val="hlink"/>
                  </a:solidFill>
                </a:rPr>
                <a:t>Co-ordinator</a:t>
              </a:r>
              <a:endParaRPr lang="en-US" altLang="en-US" sz="1800"/>
            </a:p>
          </p:txBody>
        </p:sp>
        <p:sp>
          <p:nvSpPr>
            <p:cNvPr id="103433" name="Rectangle 9"/>
            <p:cNvSpPr>
              <a:spLocks noChangeArrowheads="1"/>
            </p:cNvSpPr>
            <p:nvPr/>
          </p:nvSpPr>
          <p:spPr bwMode="auto">
            <a:xfrm>
              <a:off x="2675" y="1352"/>
              <a:ext cx="2861" cy="116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800"/>
                <a:t>Presentation by Co-ordinator</a:t>
              </a:r>
            </a:p>
            <a:p>
              <a:r>
                <a:rPr lang="en-US" altLang="en-US" sz="1800"/>
                <a:t>Discussion by Experts</a:t>
              </a:r>
            </a:p>
            <a:p>
              <a:r>
                <a:rPr lang="en-US" altLang="en-US" sz="1200"/>
                <a:t>  Electrical performance (quench/insulation/protection)</a:t>
              </a:r>
            </a:p>
            <a:p>
              <a:r>
                <a:rPr lang="en-US" altLang="en-US" sz="1200"/>
                <a:t>  Geometry (V-lines/flanges)</a:t>
              </a:r>
            </a:p>
            <a:p>
              <a:r>
                <a:rPr lang="en-US" altLang="en-US" sz="1200"/>
                <a:t>  Field quality</a:t>
              </a:r>
            </a:p>
            <a:p>
              <a:r>
                <a:rPr lang="en-US" altLang="en-US" sz="1800"/>
                <a:t>Slot proposal </a:t>
              </a:r>
              <a:r>
                <a:rPr lang="en-US" altLang="en-US" sz="1800">
                  <a:solidFill>
                    <a:schemeClr val="hlink"/>
                  </a:solidFill>
                </a:rPr>
                <a:t>by Accelerator Physics experts, confirmed by Co-ordinator</a:t>
              </a:r>
              <a:r>
                <a:rPr lang="en-US" altLang="en-US"/>
                <a:t> </a:t>
              </a:r>
            </a:p>
          </p:txBody>
        </p:sp>
        <p:sp>
          <p:nvSpPr>
            <p:cNvPr id="103434" name="AutoShape 10"/>
            <p:cNvSpPr>
              <a:spLocks noChangeArrowheads="1"/>
            </p:cNvSpPr>
            <p:nvPr/>
          </p:nvSpPr>
          <p:spPr bwMode="auto">
            <a:xfrm>
              <a:off x="1392" y="960"/>
              <a:ext cx="1008" cy="576"/>
            </a:xfrm>
            <a:prstGeom prst="flowChartPunchedCard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1800"/>
                <a:t>Stock</a:t>
              </a:r>
            </a:p>
          </p:txBody>
        </p:sp>
        <p:sp>
          <p:nvSpPr>
            <p:cNvPr id="103435" name="Rectangle 11"/>
            <p:cNvSpPr>
              <a:spLocks noChangeArrowheads="1"/>
            </p:cNvSpPr>
            <p:nvPr/>
          </p:nvSpPr>
          <p:spPr bwMode="auto">
            <a:xfrm>
              <a:off x="2682" y="3048"/>
              <a:ext cx="856" cy="41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800"/>
                <a:t>Installation </a:t>
              </a:r>
            </a:p>
            <a:p>
              <a:pPr algn="ctr"/>
              <a:r>
                <a:rPr lang="en-US" altLang="en-US" sz="1800"/>
                <a:t>shift &amp; roll</a:t>
              </a:r>
              <a:endParaRPr lang="en-US" altLang="en-US" sz="1200"/>
            </a:p>
          </p:txBody>
        </p:sp>
        <p:sp>
          <p:nvSpPr>
            <p:cNvPr id="103436" name="Rectangle 12"/>
            <p:cNvSpPr>
              <a:spLocks noChangeArrowheads="1"/>
            </p:cNvSpPr>
            <p:nvPr/>
          </p:nvSpPr>
          <p:spPr bwMode="auto">
            <a:xfrm>
              <a:off x="3482" y="3107"/>
              <a:ext cx="119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1800">
                  <a:solidFill>
                    <a:schemeClr val="hlink"/>
                  </a:solidFill>
                </a:rPr>
                <a:t>Accelerator Physics experts</a:t>
              </a:r>
              <a:endParaRPr lang="en-US" altLang="en-US" sz="1800"/>
            </a:p>
          </p:txBody>
        </p:sp>
        <p:sp>
          <p:nvSpPr>
            <p:cNvPr id="103437" name="Rectangle 13"/>
            <p:cNvSpPr>
              <a:spLocks noChangeArrowheads="1"/>
            </p:cNvSpPr>
            <p:nvPr/>
          </p:nvSpPr>
          <p:spPr bwMode="auto">
            <a:xfrm>
              <a:off x="4515" y="960"/>
              <a:ext cx="10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800">
                  <a:solidFill>
                    <a:schemeClr val="hlink"/>
                  </a:solidFill>
                </a:rPr>
                <a:t>Board meeting</a:t>
              </a:r>
              <a:endParaRPr lang="en-US" altLang="en-US" sz="1800"/>
            </a:p>
          </p:txBody>
        </p:sp>
        <p:sp>
          <p:nvSpPr>
            <p:cNvPr id="103438" name="Rectangle 14"/>
            <p:cNvSpPr>
              <a:spLocks noChangeArrowheads="1"/>
            </p:cNvSpPr>
            <p:nvPr/>
          </p:nvSpPr>
          <p:spPr bwMode="auto">
            <a:xfrm>
              <a:off x="2592" y="1200"/>
              <a:ext cx="3024" cy="2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439" name="Freeform 15"/>
            <p:cNvSpPr>
              <a:spLocks/>
            </p:cNvSpPr>
            <p:nvPr/>
          </p:nvSpPr>
          <p:spPr bwMode="auto">
            <a:xfrm>
              <a:off x="912" y="1536"/>
              <a:ext cx="960" cy="192"/>
            </a:xfrm>
            <a:custGeom>
              <a:avLst/>
              <a:gdLst>
                <a:gd name="T0" fmla="*/ 0 w 1008"/>
                <a:gd name="T1" fmla="*/ 0 h 240"/>
                <a:gd name="T2" fmla="*/ 0 w 1008"/>
                <a:gd name="T3" fmla="*/ 240 h 240"/>
                <a:gd name="T4" fmla="*/ 1008 w 1008"/>
                <a:gd name="T5" fmla="*/ 240 h 240"/>
                <a:gd name="T6" fmla="*/ 1008 w 1008"/>
                <a:gd name="T7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8" h="240">
                  <a:moveTo>
                    <a:pt x="0" y="0"/>
                  </a:moveTo>
                  <a:lnTo>
                    <a:pt x="0" y="240"/>
                  </a:lnTo>
                  <a:lnTo>
                    <a:pt x="1008" y="240"/>
                  </a:lnTo>
                  <a:lnTo>
                    <a:pt x="1008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440" name="Line 16"/>
            <p:cNvSpPr>
              <a:spLocks noChangeShapeType="1"/>
            </p:cNvSpPr>
            <p:nvPr/>
          </p:nvSpPr>
          <p:spPr bwMode="auto">
            <a:xfrm>
              <a:off x="1648" y="1728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441" name="Line 17"/>
            <p:cNvSpPr>
              <a:spLocks noChangeShapeType="1"/>
            </p:cNvSpPr>
            <p:nvPr/>
          </p:nvSpPr>
          <p:spPr bwMode="auto">
            <a:xfrm>
              <a:off x="1648" y="2256"/>
              <a:ext cx="0" cy="33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442" name="Freeform 18"/>
            <p:cNvSpPr>
              <a:spLocks/>
            </p:cNvSpPr>
            <p:nvPr/>
          </p:nvSpPr>
          <p:spPr bwMode="auto">
            <a:xfrm>
              <a:off x="1488" y="1008"/>
              <a:ext cx="2640" cy="2880"/>
            </a:xfrm>
            <a:custGeom>
              <a:avLst/>
              <a:gdLst>
                <a:gd name="T0" fmla="*/ 0 w 3120"/>
                <a:gd name="T1" fmla="*/ 2544 h 2880"/>
                <a:gd name="T2" fmla="*/ 0 w 3120"/>
                <a:gd name="T3" fmla="*/ 2880 h 2880"/>
                <a:gd name="T4" fmla="*/ 1200 w 3120"/>
                <a:gd name="T5" fmla="*/ 2880 h 2880"/>
                <a:gd name="T6" fmla="*/ 1200 w 3120"/>
                <a:gd name="T7" fmla="*/ 0 h 2880"/>
                <a:gd name="T8" fmla="*/ 3120 w 3120"/>
                <a:gd name="T9" fmla="*/ 0 h 2880"/>
                <a:gd name="T10" fmla="*/ 3120 w 3120"/>
                <a:gd name="T11" fmla="*/ 336 h 2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0" h="2880">
                  <a:moveTo>
                    <a:pt x="0" y="2544"/>
                  </a:moveTo>
                  <a:lnTo>
                    <a:pt x="0" y="2880"/>
                  </a:lnTo>
                  <a:lnTo>
                    <a:pt x="1200" y="2880"/>
                  </a:lnTo>
                  <a:lnTo>
                    <a:pt x="1200" y="0"/>
                  </a:lnTo>
                  <a:lnTo>
                    <a:pt x="3120" y="0"/>
                  </a:lnTo>
                  <a:lnTo>
                    <a:pt x="3120" y="336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443" name="Line 19"/>
            <p:cNvSpPr>
              <a:spLocks noChangeShapeType="1"/>
            </p:cNvSpPr>
            <p:nvPr/>
          </p:nvSpPr>
          <p:spPr bwMode="auto">
            <a:xfrm>
              <a:off x="4148" y="2520"/>
              <a:ext cx="0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444" name="Freeform 20"/>
            <p:cNvSpPr>
              <a:spLocks/>
            </p:cNvSpPr>
            <p:nvPr/>
          </p:nvSpPr>
          <p:spPr bwMode="auto">
            <a:xfrm>
              <a:off x="3098" y="2908"/>
              <a:ext cx="286" cy="128"/>
            </a:xfrm>
            <a:custGeom>
              <a:avLst/>
              <a:gdLst>
                <a:gd name="T0" fmla="*/ 192 w 192"/>
                <a:gd name="T1" fmla="*/ 0 h 240"/>
                <a:gd name="T2" fmla="*/ 0 w 192"/>
                <a:gd name="T3" fmla="*/ 0 h 240"/>
                <a:gd name="T4" fmla="*/ 0 w 192"/>
                <a:gd name="T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2" h="240">
                  <a:moveTo>
                    <a:pt x="192" y="0"/>
                  </a:moveTo>
                  <a:lnTo>
                    <a:pt x="0" y="0"/>
                  </a:lnTo>
                  <a:lnTo>
                    <a:pt x="0" y="24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445" name="Line 21"/>
            <p:cNvSpPr>
              <a:spLocks noChangeShapeType="1"/>
            </p:cNvSpPr>
            <p:nvPr/>
          </p:nvSpPr>
          <p:spPr bwMode="auto">
            <a:xfrm flipH="1">
              <a:off x="3106" y="3480"/>
              <a:ext cx="4" cy="3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446" name="Freeform 22"/>
            <p:cNvSpPr>
              <a:spLocks/>
            </p:cNvSpPr>
            <p:nvPr/>
          </p:nvSpPr>
          <p:spPr bwMode="auto">
            <a:xfrm flipH="1">
              <a:off x="4916" y="2908"/>
              <a:ext cx="220" cy="112"/>
            </a:xfrm>
            <a:custGeom>
              <a:avLst/>
              <a:gdLst>
                <a:gd name="T0" fmla="*/ 192 w 192"/>
                <a:gd name="T1" fmla="*/ 0 h 240"/>
                <a:gd name="T2" fmla="*/ 0 w 192"/>
                <a:gd name="T3" fmla="*/ 0 h 240"/>
                <a:gd name="T4" fmla="*/ 0 w 192"/>
                <a:gd name="T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2" h="240">
                  <a:moveTo>
                    <a:pt x="192" y="0"/>
                  </a:moveTo>
                  <a:lnTo>
                    <a:pt x="0" y="0"/>
                  </a:lnTo>
                  <a:lnTo>
                    <a:pt x="0" y="24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447" name="Rectangle 23"/>
            <p:cNvSpPr>
              <a:spLocks noChangeArrowheads="1"/>
            </p:cNvSpPr>
            <p:nvPr/>
          </p:nvSpPr>
          <p:spPr bwMode="auto">
            <a:xfrm>
              <a:off x="3130" y="2706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1"/>
                <a:t>Y</a:t>
              </a:r>
            </a:p>
          </p:txBody>
        </p:sp>
        <p:sp>
          <p:nvSpPr>
            <p:cNvPr id="103448" name="AutoShape 24"/>
            <p:cNvSpPr>
              <a:spLocks noChangeArrowheads="1"/>
            </p:cNvSpPr>
            <p:nvPr/>
          </p:nvSpPr>
          <p:spPr bwMode="auto">
            <a:xfrm>
              <a:off x="2674" y="3876"/>
              <a:ext cx="864" cy="240"/>
            </a:xfrm>
            <a:prstGeom prst="flowChartAlternateProcess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1800"/>
                <a:t>Install OK</a:t>
              </a:r>
            </a:p>
          </p:txBody>
        </p:sp>
        <p:sp>
          <p:nvSpPr>
            <p:cNvPr id="103449" name="Rectangle 25"/>
            <p:cNvSpPr>
              <a:spLocks noChangeArrowheads="1"/>
            </p:cNvSpPr>
            <p:nvPr/>
          </p:nvSpPr>
          <p:spPr bwMode="auto">
            <a:xfrm>
              <a:off x="4824" y="3032"/>
              <a:ext cx="600" cy="5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800"/>
                <a:t>Hold</a:t>
              </a:r>
            </a:p>
            <a:p>
              <a:pPr algn="ctr"/>
              <a:r>
                <a:rPr lang="en-US" altLang="en-US" sz="1800"/>
                <a:t>+ </a:t>
              </a:r>
            </a:p>
            <a:p>
              <a:pPr algn="ctr"/>
              <a:r>
                <a:rPr lang="en-US" altLang="en-US" sz="1800"/>
                <a:t>Actions</a:t>
              </a:r>
              <a:endParaRPr lang="en-US" altLang="en-US" sz="1200"/>
            </a:p>
          </p:txBody>
        </p:sp>
        <p:sp>
          <p:nvSpPr>
            <p:cNvPr id="103450" name="Rectangle 26"/>
            <p:cNvSpPr>
              <a:spLocks noChangeArrowheads="1"/>
            </p:cNvSpPr>
            <p:nvPr/>
          </p:nvSpPr>
          <p:spPr bwMode="auto">
            <a:xfrm>
              <a:off x="4389" y="3645"/>
              <a:ext cx="10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1800">
                  <a:solidFill>
                    <a:schemeClr val="hlink"/>
                  </a:solidFill>
                </a:rPr>
                <a:t>Co-ordinator</a:t>
              </a:r>
              <a:endParaRPr lang="en-US" altLang="en-US" sz="1800"/>
            </a:p>
          </p:txBody>
        </p:sp>
        <p:sp>
          <p:nvSpPr>
            <p:cNvPr id="103451" name="Rectangle 27"/>
            <p:cNvSpPr>
              <a:spLocks noChangeArrowheads="1"/>
            </p:cNvSpPr>
            <p:nvPr/>
          </p:nvSpPr>
          <p:spPr bwMode="auto">
            <a:xfrm>
              <a:off x="4916" y="2709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1"/>
                <a:t>N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2/12/2013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Massimo Giovannozzi - CERN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E199A-13F7-4C1B-80B4-6E854DDE525F}" type="slidenum">
              <a:rPr lang="en-US" altLang="en-US"/>
              <a:pPr/>
              <a:t>12</a:t>
            </a:fld>
            <a:endParaRPr lang="en-US" altLang="en-US"/>
          </a:p>
        </p:txBody>
      </p:sp>
      <p:pic>
        <p:nvPicPr>
          <p:cNvPr id="2095" name="Picture 47" descr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" t="972" r="6146" b="1215"/>
          <a:stretch>
            <a:fillRect/>
          </a:stretch>
        </p:blipFill>
        <p:spPr bwMode="auto">
          <a:xfrm>
            <a:off x="0" y="1514475"/>
            <a:ext cx="4435475" cy="447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6" name="Rectangle 3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Slot allocation for MB’s</a:t>
            </a:r>
          </a:p>
        </p:txBody>
      </p:sp>
      <p:sp>
        <p:nvSpPr>
          <p:cNvPr id="2091" name="Rectangle 43"/>
          <p:cNvSpPr>
            <a:spLocks noGrp="1" noChangeArrowheads="1"/>
          </p:cNvSpPr>
          <p:nvPr>
            <p:ph type="body" sz="half" idx="2"/>
          </p:nvPr>
        </p:nvSpPr>
        <p:spPr>
          <a:xfrm>
            <a:off x="4305300" y="1422400"/>
            <a:ext cx="4749800" cy="4367213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n-US" altLang="en-US" sz="2000" dirty="0"/>
              <a:t>Most slotting took place in 2 years (2005 and 2006).</a:t>
            </a:r>
          </a:p>
          <a:p>
            <a:pPr algn="just">
              <a:lnSpc>
                <a:spcPct val="80000"/>
              </a:lnSpc>
            </a:pPr>
            <a:r>
              <a:rPr lang="en-US" altLang="en-US" sz="2000" dirty="0"/>
              <a:t>1232 dipoles of 4 hardware types</a:t>
            </a:r>
          </a:p>
          <a:p>
            <a:pPr lvl="1" algn="just">
              <a:lnSpc>
                <a:spcPct val="80000"/>
              </a:lnSpc>
            </a:pPr>
            <a:r>
              <a:rPr lang="en-US" altLang="en-US" sz="1800" dirty="0"/>
              <a:t>diode L/R</a:t>
            </a:r>
          </a:p>
          <a:p>
            <a:pPr lvl="1" algn="just">
              <a:lnSpc>
                <a:spcPct val="80000"/>
              </a:lnSpc>
            </a:pPr>
            <a:r>
              <a:rPr lang="en-US" altLang="en-US" sz="1800" dirty="0"/>
              <a:t>type A/B with or w/o </a:t>
            </a:r>
            <a:r>
              <a:rPr lang="en-US" altLang="en-US" sz="1800" dirty="0" err="1"/>
              <a:t>octupole</a:t>
            </a:r>
            <a:r>
              <a:rPr lang="en-US" altLang="en-US" sz="1800" dirty="0"/>
              <a:t> and </a:t>
            </a:r>
            <a:r>
              <a:rPr lang="en-US" altLang="en-US" sz="1800" dirty="0" err="1"/>
              <a:t>decapole</a:t>
            </a:r>
            <a:r>
              <a:rPr lang="en-US" altLang="en-US" sz="1800" dirty="0"/>
              <a:t> spool pieces</a:t>
            </a:r>
          </a:p>
          <a:p>
            <a:pPr algn="just">
              <a:lnSpc>
                <a:spcPct val="80000"/>
              </a:lnSpc>
            </a:pPr>
            <a:r>
              <a:rPr lang="en-US" altLang="en-US" sz="2000" dirty="0" smtClean="0"/>
              <a:t>Working </a:t>
            </a:r>
            <a:r>
              <a:rPr lang="en-US" altLang="en-US" sz="2000" dirty="0"/>
              <a:t>mode was drastically modified at the end of 2004 from </a:t>
            </a:r>
            <a:r>
              <a:rPr lang="en-US" altLang="en-US" sz="2000" b="1" i="1" dirty="0"/>
              <a:t>manual assignment</a:t>
            </a:r>
            <a:r>
              <a:rPr lang="en-US" altLang="en-US" sz="2000" dirty="0"/>
              <a:t> to </a:t>
            </a:r>
            <a:r>
              <a:rPr lang="en-US" altLang="en-US" sz="2000" b="1" i="1" dirty="0"/>
              <a:t>semi-automatic assignment by batches</a:t>
            </a:r>
            <a:r>
              <a:rPr lang="en-US" altLang="en-US" sz="2000" dirty="0"/>
              <a:t> to take profit from magnet production planning and availability on site.</a:t>
            </a:r>
          </a:p>
          <a:p>
            <a:pPr algn="just">
              <a:lnSpc>
                <a:spcPct val="80000"/>
              </a:lnSpc>
            </a:pPr>
            <a:r>
              <a:rPr lang="en-US" altLang="en-US" sz="2000" dirty="0"/>
              <a:t>A stock of 200 to 300 magnets was used for batch selection and local sorting (1 to 2 sectors at a time).</a:t>
            </a:r>
          </a:p>
          <a:p>
            <a:pPr algn="just">
              <a:lnSpc>
                <a:spcPct val="80000"/>
              </a:lnSpc>
            </a:pPr>
            <a:r>
              <a:rPr lang="en-US" altLang="en-US" sz="2000" dirty="0" smtClean="0"/>
              <a:t>Sorting </a:t>
            </a:r>
            <a:r>
              <a:rPr lang="en-US" altLang="en-US" sz="2000" dirty="0"/>
              <a:t>figure-of-merits: aperture and field quality.</a:t>
            </a:r>
          </a:p>
        </p:txBody>
      </p:sp>
      <p:sp>
        <p:nvSpPr>
          <p:cNvPr id="2101" name="AutoShape 53"/>
          <p:cNvSpPr>
            <a:spLocks/>
          </p:cNvSpPr>
          <p:nvPr/>
        </p:nvSpPr>
        <p:spPr bwMode="auto">
          <a:xfrm>
            <a:off x="-39689" y="5889171"/>
            <a:ext cx="4807631" cy="719592"/>
          </a:xfrm>
          <a:prstGeom prst="callout3">
            <a:avLst>
              <a:gd name="adj1" fmla="val 13583"/>
              <a:gd name="adj2" fmla="val 101667"/>
              <a:gd name="adj3" fmla="val 13583"/>
              <a:gd name="adj4" fmla="val 101667"/>
              <a:gd name="adj5" fmla="val -20565"/>
              <a:gd name="adj6" fmla="val 101667"/>
              <a:gd name="adj7" fmla="val -256166"/>
              <a:gd name="adj8" fmla="val 58995"/>
            </a:avLst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r>
              <a:rPr lang="en-US" altLang="en-US" sz="1800" i="1" dirty="0">
                <a:solidFill>
                  <a:schemeClr val="folHlink"/>
                </a:solidFill>
              </a:rPr>
              <a:t>Comfortable stock</a:t>
            </a:r>
            <a:r>
              <a:rPr lang="en-US" altLang="en-US" sz="1800" dirty="0">
                <a:solidFill>
                  <a:schemeClr val="folHlink"/>
                </a:solidFill>
              </a:rPr>
              <a:t> for sorting: maximum of 300 MB’s by end 2005, tapered down in 2006</a:t>
            </a:r>
          </a:p>
          <a:p>
            <a:pPr algn="ctr"/>
            <a:endParaRPr lang="en-GB" altLang="en-US" sz="2000" dirty="0"/>
          </a:p>
        </p:txBody>
      </p:sp>
      <p:pic>
        <p:nvPicPr>
          <p:cNvPr id="2096" name="Picture 48" descr="P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2/12/2013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Massimo Giovannozzi - CERN</a:t>
            </a:r>
          </a:p>
        </p:txBody>
      </p:sp>
      <p:sp>
        <p:nvSpPr>
          <p:cNvPr id="3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8A29A-D69C-4D63-99E4-594CDAAB3583}" type="slidenum">
              <a:rPr lang="en-US" altLang="en-US"/>
              <a:pPr/>
              <a:t>13</a:t>
            </a:fld>
            <a:endParaRPr lang="en-US" altLang="en-US"/>
          </a:p>
        </p:txBody>
      </p:sp>
      <p:pic>
        <p:nvPicPr>
          <p:cNvPr id="192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77" b="42590"/>
          <a:stretch>
            <a:fillRect/>
          </a:stretch>
        </p:blipFill>
        <p:spPr bwMode="auto">
          <a:xfrm>
            <a:off x="1190625" y="2314575"/>
            <a:ext cx="6858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2516" name="Text Box 4"/>
          <p:cNvSpPr txBox="1">
            <a:spLocks noChangeArrowheads="1"/>
          </p:cNvSpPr>
          <p:nvPr/>
        </p:nvSpPr>
        <p:spPr bwMode="auto">
          <a:xfrm>
            <a:off x="2293938" y="3032125"/>
            <a:ext cx="1058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FF0000"/>
                </a:solidFill>
              </a:rPr>
              <a:t>mid-cell</a:t>
            </a:r>
          </a:p>
        </p:txBody>
      </p:sp>
      <p:sp>
        <p:nvSpPr>
          <p:cNvPr id="192517" name="Text Box 5"/>
          <p:cNvSpPr txBox="1">
            <a:spLocks noChangeArrowheads="1"/>
          </p:cNvSpPr>
          <p:nvPr/>
        </p:nvSpPr>
        <p:spPr bwMode="auto">
          <a:xfrm>
            <a:off x="1390650" y="3032125"/>
            <a:ext cx="776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00FF00"/>
                </a:solidFill>
              </a:rPr>
              <a:t>silver</a:t>
            </a:r>
          </a:p>
        </p:txBody>
      </p:sp>
      <p:sp>
        <p:nvSpPr>
          <p:cNvPr id="192518" name="Text Box 6"/>
          <p:cNvSpPr txBox="1">
            <a:spLocks noChangeArrowheads="1"/>
          </p:cNvSpPr>
          <p:nvPr/>
        </p:nvSpPr>
        <p:spPr bwMode="auto">
          <a:xfrm>
            <a:off x="3338513" y="3032125"/>
            <a:ext cx="776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00FF00"/>
                </a:solidFill>
              </a:rPr>
              <a:t>silver</a:t>
            </a:r>
          </a:p>
        </p:txBody>
      </p:sp>
      <p:sp>
        <p:nvSpPr>
          <p:cNvPr id="192519" name="Text Box 7"/>
          <p:cNvSpPr txBox="1">
            <a:spLocks noChangeArrowheads="1"/>
          </p:cNvSpPr>
          <p:nvPr/>
        </p:nvSpPr>
        <p:spPr bwMode="auto">
          <a:xfrm>
            <a:off x="5638800" y="3032125"/>
            <a:ext cx="1058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FF0000"/>
                </a:solidFill>
              </a:rPr>
              <a:t>mid-cell</a:t>
            </a:r>
          </a:p>
        </p:txBody>
      </p:sp>
      <p:sp>
        <p:nvSpPr>
          <p:cNvPr id="192520" name="Text Box 8"/>
          <p:cNvSpPr txBox="1">
            <a:spLocks noChangeArrowheads="1"/>
          </p:cNvSpPr>
          <p:nvPr/>
        </p:nvSpPr>
        <p:spPr bwMode="auto">
          <a:xfrm>
            <a:off x="4762500" y="3032125"/>
            <a:ext cx="776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00FF00"/>
                </a:solidFill>
              </a:rPr>
              <a:t>silver</a:t>
            </a:r>
          </a:p>
        </p:txBody>
      </p:sp>
      <p:sp>
        <p:nvSpPr>
          <p:cNvPr id="192521" name="Text Box 9"/>
          <p:cNvSpPr txBox="1">
            <a:spLocks noChangeArrowheads="1"/>
          </p:cNvSpPr>
          <p:nvPr/>
        </p:nvSpPr>
        <p:spPr bwMode="auto">
          <a:xfrm>
            <a:off x="6691313" y="3032125"/>
            <a:ext cx="776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00FF00"/>
                </a:solidFill>
              </a:rPr>
              <a:t>silver</a:t>
            </a:r>
          </a:p>
        </p:txBody>
      </p:sp>
      <p:sp>
        <p:nvSpPr>
          <p:cNvPr id="19252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MB geometry sorting and gain</a:t>
            </a:r>
          </a:p>
        </p:txBody>
      </p:sp>
      <p:sp>
        <p:nvSpPr>
          <p:cNvPr id="192524" name="Rectangle 12"/>
          <p:cNvSpPr>
            <a:spLocks noChangeArrowheads="1"/>
          </p:cNvSpPr>
          <p:nvPr/>
        </p:nvSpPr>
        <p:spPr bwMode="auto">
          <a:xfrm>
            <a:off x="-295275" y="-14288"/>
            <a:ext cx="8651875" cy="47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/>
          <a:p>
            <a:pPr algn="r"/>
            <a:r>
              <a:rPr lang="en-US" altLang="en-US" sz="15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Proposals of S. Fartoukh and J.-B. Jeanneret, database implementation by E. Wildner et al.</a:t>
            </a:r>
          </a:p>
          <a:p>
            <a:pPr algn="r"/>
            <a:r>
              <a:rPr lang="en-US" altLang="en-US" sz="1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Proceedings Of Chamonix XIII, p. 148</a:t>
            </a:r>
          </a:p>
        </p:txBody>
      </p:sp>
      <p:grpSp>
        <p:nvGrpSpPr>
          <p:cNvPr id="192525" name="Group 13"/>
          <p:cNvGrpSpPr>
            <a:grpSpLocks/>
          </p:cNvGrpSpPr>
          <p:nvPr/>
        </p:nvGrpSpPr>
        <p:grpSpPr bwMode="auto">
          <a:xfrm>
            <a:off x="1085850" y="1447800"/>
            <a:ext cx="8077200" cy="866775"/>
            <a:chOff x="432" y="912"/>
            <a:chExt cx="5088" cy="546"/>
          </a:xfrm>
        </p:grpSpPr>
        <p:sp>
          <p:nvSpPr>
            <p:cNvPr id="192526" name="Rectangle 14"/>
            <p:cNvSpPr>
              <a:spLocks noChangeArrowheads="1"/>
            </p:cNvSpPr>
            <p:nvPr/>
          </p:nvSpPr>
          <p:spPr bwMode="auto">
            <a:xfrm>
              <a:off x="4959" y="968"/>
              <a:ext cx="561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000"/>
                <a:t>beam </a:t>
              </a:r>
            </a:p>
            <a:p>
              <a:pPr algn="ctr"/>
              <a:r>
                <a:rPr lang="en-US" altLang="en-US" sz="2000"/>
                <a:t>waist</a:t>
              </a:r>
            </a:p>
          </p:txBody>
        </p:sp>
        <p:sp>
          <p:nvSpPr>
            <p:cNvPr id="192527" name="Rectangle 15"/>
            <p:cNvSpPr>
              <a:spLocks noChangeArrowheads="1"/>
            </p:cNvSpPr>
            <p:nvPr/>
          </p:nvSpPr>
          <p:spPr bwMode="auto">
            <a:xfrm>
              <a:off x="488" y="912"/>
              <a:ext cx="2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solidFill>
                    <a:srgbClr val="FF0000"/>
                  </a:solidFill>
                </a:rPr>
                <a:t>H</a:t>
              </a:r>
            </a:p>
          </p:txBody>
        </p:sp>
        <p:sp>
          <p:nvSpPr>
            <p:cNvPr id="192528" name="Line 16"/>
            <p:cNvSpPr>
              <a:spLocks noChangeShapeType="1"/>
            </p:cNvSpPr>
            <p:nvPr/>
          </p:nvSpPr>
          <p:spPr bwMode="auto">
            <a:xfrm flipH="1" flipV="1">
              <a:off x="2832" y="981"/>
              <a:ext cx="2160" cy="18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2529" name="Line 17"/>
            <p:cNvSpPr>
              <a:spLocks noChangeShapeType="1"/>
            </p:cNvSpPr>
            <p:nvPr/>
          </p:nvSpPr>
          <p:spPr bwMode="auto">
            <a:xfrm flipH="1">
              <a:off x="2832" y="1253"/>
              <a:ext cx="2160" cy="18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2530" name="Oval 18"/>
            <p:cNvSpPr>
              <a:spLocks noChangeArrowheads="1"/>
            </p:cNvSpPr>
            <p:nvPr/>
          </p:nvSpPr>
          <p:spPr bwMode="auto">
            <a:xfrm>
              <a:off x="1608" y="1072"/>
              <a:ext cx="288" cy="271"/>
            </a:xfrm>
            <a:prstGeom prst="ellipse">
              <a:avLst/>
            </a:prstGeom>
            <a:solidFill>
              <a:srgbClr val="80808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2531" name="Oval 19"/>
            <p:cNvSpPr>
              <a:spLocks noChangeArrowheads="1"/>
            </p:cNvSpPr>
            <p:nvPr/>
          </p:nvSpPr>
          <p:spPr bwMode="auto">
            <a:xfrm>
              <a:off x="2256" y="1026"/>
              <a:ext cx="192" cy="363"/>
            </a:xfrm>
            <a:prstGeom prst="ellipse">
              <a:avLst/>
            </a:prstGeom>
            <a:solidFill>
              <a:srgbClr val="80808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2532" name="Oval 20"/>
            <p:cNvSpPr>
              <a:spLocks noChangeArrowheads="1"/>
            </p:cNvSpPr>
            <p:nvPr/>
          </p:nvSpPr>
          <p:spPr bwMode="auto">
            <a:xfrm>
              <a:off x="2784" y="981"/>
              <a:ext cx="96" cy="453"/>
            </a:xfrm>
            <a:prstGeom prst="ellipse">
              <a:avLst/>
            </a:prstGeom>
            <a:solidFill>
              <a:srgbClr val="80808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2533" name="Oval 21"/>
            <p:cNvSpPr>
              <a:spLocks noChangeArrowheads="1"/>
            </p:cNvSpPr>
            <p:nvPr/>
          </p:nvSpPr>
          <p:spPr bwMode="auto">
            <a:xfrm rot="-5400000">
              <a:off x="1061" y="1016"/>
              <a:ext cx="181" cy="384"/>
            </a:xfrm>
            <a:prstGeom prst="ellipse">
              <a:avLst/>
            </a:prstGeom>
            <a:solidFill>
              <a:srgbClr val="80808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2534" name="Oval 22"/>
            <p:cNvSpPr>
              <a:spLocks noChangeArrowheads="1"/>
            </p:cNvSpPr>
            <p:nvPr/>
          </p:nvSpPr>
          <p:spPr bwMode="auto">
            <a:xfrm rot="5400000">
              <a:off x="626" y="968"/>
              <a:ext cx="91" cy="480"/>
            </a:xfrm>
            <a:prstGeom prst="ellipse">
              <a:avLst/>
            </a:prstGeom>
            <a:solidFill>
              <a:srgbClr val="80808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2535" name="Line 23"/>
            <p:cNvSpPr>
              <a:spLocks noChangeShapeType="1"/>
            </p:cNvSpPr>
            <p:nvPr/>
          </p:nvSpPr>
          <p:spPr bwMode="auto">
            <a:xfrm flipV="1">
              <a:off x="672" y="981"/>
              <a:ext cx="2160" cy="18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2536" name="Line 24"/>
            <p:cNvSpPr>
              <a:spLocks noChangeShapeType="1"/>
            </p:cNvSpPr>
            <p:nvPr/>
          </p:nvSpPr>
          <p:spPr bwMode="auto">
            <a:xfrm>
              <a:off x="672" y="1253"/>
              <a:ext cx="2160" cy="18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2537" name="Line 25"/>
            <p:cNvSpPr>
              <a:spLocks noChangeShapeType="1"/>
            </p:cNvSpPr>
            <p:nvPr/>
          </p:nvSpPr>
          <p:spPr bwMode="auto">
            <a:xfrm>
              <a:off x="672" y="981"/>
              <a:ext cx="2160" cy="18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2538" name="Line 26"/>
            <p:cNvSpPr>
              <a:spLocks noChangeShapeType="1"/>
            </p:cNvSpPr>
            <p:nvPr/>
          </p:nvSpPr>
          <p:spPr bwMode="auto">
            <a:xfrm flipV="1">
              <a:off x="672" y="1253"/>
              <a:ext cx="2160" cy="18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2539" name="Oval 27"/>
            <p:cNvSpPr>
              <a:spLocks noChangeArrowheads="1"/>
            </p:cNvSpPr>
            <p:nvPr/>
          </p:nvSpPr>
          <p:spPr bwMode="auto">
            <a:xfrm flipH="1">
              <a:off x="3768" y="1073"/>
              <a:ext cx="288" cy="271"/>
            </a:xfrm>
            <a:prstGeom prst="ellipse">
              <a:avLst/>
            </a:prstGeom>
            <a:solidFill>
              <a:srgbClr val="80808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2540" name="Oval 28"/>
            <p:cNvSpPr>
              <a:spLocks noChangeArrowheads="1"/>
            </p:cNvSpPr>
            <p:nvPr/>
          </p:nvSpPr>
          <p:spPr bwMode="auto">
            <a:xfrm flipH="1">
              <a:off x="3216" y="1026"/>
              <a:ext cx="192" cy="363"/>
            </a:xfrm>
            <a:prstGeom prst="ellipse">
              <a:avLst/>
            </a:prstGeom>
            <a:solidFill>
              <a:srgbClr val="80808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2541" name="Oval 29"/>
            <p:cNvSpPr>
              <a:spLocks noChangeArrowheads="1"/>
            </p:cNvSpPr>
            <p:nvPr/>
          </p:nvSpPr>
          <p:spPr bwMode="auto">
            <a:xfrm rot="5400000" flipH="1">
              <a:off x="4421" y="1016"/>
              <a:ext cx="181" cy="384"/>
            </a:xfrm>
            <a:prstGeom prst="ellipse">
              <a:avLst/>
            </a:prstGeom>
            <a:solidFill>
              <a:srgbClr val="80808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2542" name="Oval 30"/>
            <p:cNvSpPr>
              <a:spLocks noChangeArrowheads="1"/>
            </p:cNvSpPr>
            <p:nvPr/>
          </p:nvSpPr>
          <p:spPr bwMode="auto">
            <a:xfrm rot="16200000" flipH="1">
              <a:off x="4946" y="968"/>
              <a:ext cx="91" cy="480"/>
            </a:xfrm>
            <a:prstGeom prst="ellipse">
              <a:avLst/>
            </a:prstGeom>
            <a:solidFill>
              <a:srgbClr val="80808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2543" name="Line 31"/>
            <p:cNvSpPr>
              <a:spLocks noChangeShapeType="1"/>
            </p:cNvSpPr>
            <p:nvPr/>
          </p:nvSpPr>
          <p:spPr bwMode="auto">
            <a:xfrm flipH="1">
              <a:off x="2832" y="981"/>
              <a:ext cx="2160" cy="18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2544" name="Line 32"/>
            <p:cNvSpPr>
              <a:spLocks noChangeShapeType="1"/>
            </p:cNvSpPr>
            <p:nvPr/>
          </p:nvSpPr>
          <p:spPr bwMode="auto">
            <a:xfrm flipH="1" flipV="1">
              <a:off x="2832" y="1253"/>
              <a:ext cx="2160" cy="18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2545" name="Rectangle 33"/>
            <p:cNvSpPr>
              <a:spLocks noChangeArrowheads="1"/>
            </p:cNvSpPr>
            <p:nvPr/>
          </p:nvSpPr>
          <p:spPr bwMode="auto">
            <a:xfrm>
              <a:off x="497" y="1208"/>
              <a:ext cx="22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solidFill>
                    <a:schemeClr val="tx2"/>
                  </a:solidFill>
                </a:rPr>
                <a:t>V</a:t>
              </a:r>
            </a:p>
          </p:txBody>
        </p:sp>
      </p:grpSp>
      <p:sp>
        <p:nvSpPr>
          <p:cNvPr id="192547" name="Rectangle 35"/>
          <p:cNvSpPr>
            <a:spLocks noChangeAspect="1" noChangeArrowheads="1"/>
          </p:cNvSpPr>
          <p:nvPr/>
        </p:nvSpPr>
        <p:spPr bwMode="auto">
          <a:xfrm>
            <a:off x="615950" y="3368675"/>
            <a:ext cx="2813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Geometry of </a:t>
            </a:r>
            <a:r>
              <a:rPr lang="en-US" altLang="en-US" sz="1800" i="1"/>
              <a:t>as-built</a:t>
            </a:r>
            <a:r>
              <a:rPr lang="en-US" altLang="en-US" sz="1800"/>
              <a:t> MB’s</a:t>
            </a:r>
          </a:p>
        </p:txBody>
      </p:sp>
      <p:sp>
        <p:nvSpPr>
          <p:cNvPr id="192549" name="Rectangle 37"/>
          <p:cNvSpPr>
            <a:spLocks noChangeArrowheads="1"/>
          </p:cNvSpPr>
          <p:nvPr/>
        </p:nvSpPr>
        <p:spPr bwMode="auto">
          <a:xfrm>
            <a:off x="3475038" y="5067300"/>
            <a:ext cx="5492750" cy="147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en-US" altLang="en-US" sz="2000">
                <a:solidFill>
                  <a:schemeClr val="hlink"/>
                </a:solidFill>
              </a:rPr>
              <a:t>More</a:t>
            </a:r>
            <a:r>
              <a:rPr lang="en-US" altLang="en-US" sz="2000"/>
              <a:t> </a:t>
            </a:r>
            <a:r>
              <a:rPr lang="en-US" altLang="en-US" sz="2000" i="1">
                <a:solidFill>
                  <a:srgbClr val="FF0000"/>
                </a:solidFill>
              </a:rPr>
              <a:t>non-silver</a:t>
            </a:r>
            <a:r>
              <a:rPr lang="en-US" altLang="en-US" sz="2000"/>
              <a:t> magnets than allowed.</a:t>
            </a:r>
          </a:p>
          <a:p>
            <a:pPr algn="just" eaLnBrk="1" hangingPunct="1"/>
            <a:r>
              <a:rPr lang="en-US" altLang="en-US" sz="2000">
                <a:solidFill>
                  <a:schemeClr val="hlink"/>
                </a:solidFill>
              </a:rPr>
              <a:t>A bit less </a:t>
            </a:r>
            <a:r>
              <a:rPr lang="en-US" altLang="en-US" sz="2000" i="1">
                <a:solidFill>
                  <a:schemeClr val="hlink"/>
                </a:solidFill>
              </a:rPr>
              <a:t>golden</a:t>
            </a:r>
            <a:r>
              <a:rPr lang="en-US" altLang="en-US" sz="2000"/>
              <a:t> magnets than desired.</a:t>
            </a:r>
          </a:p>
          <a:p>
            <a:pPr algn="just" eaLnBrk="1" hangingPunct="1"/>
            <a:r>
              <a:rPr lang="en-US" altLang="en-US" sz="2000"/>
              <a:t>Approximately 500 MB’s required sorting to avoid loss of aperture at 1 mm level.</a:t>
            </a:r>
          </a:p>
        </p:txBody>
      </p:sp>
      <p:sp>
        <p:nvSpPr>
          <p:cNvPr id="192551" name="Rectangle 39"/>
          <p:cNvSpPr>
            <a:spLocks noChangeArrowheads="1"/>
          </p:cNvSpPr>
          <p:nvPr/>
        </p:nvSpPr>
        <p:spPr bwMode="auto">
          <a:xfrm rot="16200000">
            <a:off x="-1783556" y="4753769"/>
            <a:ext cx="391636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en-US" sz="15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Data courtesy of E. Wildner and P. Hagen</a:t>
            </a:r>
          </a:p>
        </p:txBody>
      </p:sp>
      <p:pic>
        <p:nvPicPr>
          <p:cNvPr id="192552" name="Picture 40" descr="showPn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" b="8640"/>
          <a:stretch>
            <a:fillRect/>
          </a:stretch>
        </p:blipFill>
        <p:spPr bwMode="auto">
          <a:xfrm>
            <a:off x="3419475" y="3508375"/>
            <a:ext cx="566578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2/12/2013</a:t>
            </a:r>
            <a:endParaRPr lang="en-US" altLang="en-US"/>
          </a:p>
        </p:txBody>
      </p:sp>
      <p:pic>
        <p:nvPicPr>
          <p:cNvPr id="192548" name="Picture 36" descr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4" r="6215"/>
          <a:stretch>
            <a:fillRect/>
          </a:stretch>
        </p:blipFill>
        <p:spPr bwMode="auto">
          <a:xfrm>
            <a:off x="200025" y="3681413"/>
            <a:ext cx="3316288" cy="316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3526E-6 L 0.00017 -0.0580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925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1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192552"/>
                                        </p:tgtEl>
                                      </p:cBhvr>
                                      <p:by x="10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Massimo Giovannozzi - CERN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F88D-0074-494C-AFCB-AF968DCCD73C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80000" y="144000"/>
            <a:ext cx="7848000" cy="1116000"/>
          </a:xfrm>
        </p:spPr>
        <p:txBody>
          <a:bodyPr/>
          <a:lstStyle/>
          <a:p>
            <a:r>
              <a:rPr lang="en-US" altLang="en-US" sz="4000" dirty="0"/>
              <a:t>MB </a:t>
            </a:r>
            <a:r>
              <a:rPr lang="en-US" altLang="en-US" sz="4000" dirty="0" smtClean="0"/>
              <a:t>FQ </a:t>
            </a:r>
            <a:r>
              <a:rPr lang="en-US" altLang="en-US" sz="4000" dirty="0"/>
              <a:t>sorting and </a:t>
            </a:r>
            <a:r>
              <a:rPr lang="en-US" altLang="en-US" sz="4000" dirty="0" smtClean="0"/>
              <a:t>gain - I</a:t>
            </a:r>
            <a:endParaRPr lang="en-US" altLang="en-US" sz="4000" dirty="0"/>
          </a:p>
        </p:txBody>
      </p:sp>
      <p:sp>
        <p:nvSpPr>
          <p:cNvPr id="57374" name="Rectangle 30"/>
          <p:cNvSpPr>
            <a:spLocks noGrp="1" noChangeArrowheads="1"/>
          </p:cNvSpPr>
          <p:nvPr>
            <p:ph type="body" sz="half" idx="1"/>
          </p:nvPr>
        </p:nvSpPr>
        <p:spPr>
          <a:xfrm>
            <a:off x="192088" y="1435100"/>
            <a:ext cx="8710612" cy="2405063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dirty="0"/>
              <a:t>Local sorting on geometry, </a:t>
            </a:r>
            <a:r>
              <a:rPr lang="en-US" altLang="en-US" sz="2400" dirty="0" smtClean="0"/>
              <a:t>transfer function, </a:t>
            </a:r>
            <a:r>
              <a:rPr lang="en-US" altLang="en-US" sz="2400" dirty="0"/>
              <a:t>b</a:t>
            </a:r>
            <a:r>
              <a:rPr lang="en-US" altLang="en-US" sz="2400" baseline="-25000" dirty="0"/>
              <a:t>3</a:t>
            </a:r>
            <a:r>
              <a:rPr lang="en-US" altLang="en-US" sz="2400" dirty="0"/>
              <a:t>, a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w.r.t average value per sector to:</a:t>
            </a:r>
          </a:p>
          <a:p>
            <a:pPr marL="465138" lvl="1" indent="-233363" algn="just">
              <a:lnSpc>
                <a:spcPct val="80000"/>
              </a:lnSpc>
            </a:pPr>
            <a:r>
              <a:rPr lang="en-US" altLang="en-US" sz="2000" dirty="0"/>
              <a:t>Ensure that the closed orbit can be corrected with &lt; 30 % of the corrector strength (random b1).</a:t>
            </a:r>
          </a:p>
          <a:p>
            <a:pPr marL="465138" lvl="1" indent="-233363" algn="just">
              <a:lnSpc>
                <a:spcPct val="80000"/>
              </a:lnSpc>
            </a:pPr>
            <a:r>
              <a:rPr lang="en-US" altLang="en-US" sz="2000" dirty="0"/>
              <a:t>Control the driving terms of coupling resonance and vertical dispersion (random a2): </a:t>
            </a:r>
            <a:r>
              <a:rPr lang="en-US" altLang="en-US" sz="2000" dirty="0">
                <a:solidFill>
                  <a:srgbClr val="FF6600"/>
                </a:solidFill>
              </a:rPr>
              <a:t>up-down pairing at 2</a:t>
            </a:r>
            <a:r>
              <a:rPr lang="en-US" altLang="en-US" sz="2000" dirty="0">
                <a:solidFill>
                  <a:srgbClr val="FF6600"/>
                </a:solidFill>
                <a:latin typeface="Symbol" pitchFamily="18" charset="2"/>
              </a:rPr>
              <a:t>p</a:t>
            </a:r>
            <a:r>
              <a:rPr lang="en-US" altLang="en-US" sz="2000" dirty="0">
                <a:latin typeface="Symbol" pitchFamily="18" charset="2"/>
              </a:rPr>
              <a:t>.</a:t>
            </a:r>
          </a:p>
          <a:p>
            <a:pPr marL="465138" lvl="1" indent="-233363" algn="just">
              <a:lnSpc>
                <a:spcPct val="80000"/>
              </a:lnSpc>
            </a:pPr>
            <a:r>
              <a:rPr lang="en-US" altLang="en-US" sz="2000" dirty="0">
                <a:solidFill>
                  <a:schemeClr val="folHlink"/>
                </a:solidFill>
              </a:rPr>
              <a:t>Minimize the driving terms of 3</a:t>
            </a:r>
            <a:r>
              <a:rPr lang="en-US" altLang="en-US" sz="2000" baseline="30000" dirty="0">
                <a:solidFill>
                  <a:schemeClr val="folHlink"/>
                </a:solidFill>
              </a:rPr>
              <a:t>rd</a:t>
            </a:r>
            <a:r>
              <a:rPr lang="en-US" altLang="en-US" sz="2000" dirty="0">
                <a:solidFill>
                  <a:schemeClr val="folHlink"/>
                </a:solidFill>
              </a:rPr>
              <a:t> order resonance (random b3): </a:t>
            </a:r>
            <a:r>
              <a:rPr lang="en-US" altLang="en-US" sz="2000" dirty="0">
                <a:solidFill>
                  <a:srgbClr val="FF6600"/>
                </a:solidFill>
              </a:rPr>
              <a:t>up-down pairing of consecutive MBs.</a:t>
            </a:r>
            <a:endParaRPr lang="en-US" altLang="en-US" sz="2000" dirty="0">
              <a:solidFill>
                <a:srgbClr val="FF6600"/>
              </a:solidFill>
              <a:latin typeface="Symbol" pitchFamily="18" charset="2"/>
            </a:endParaRPr>
          </a:p>
        </p:txBody>
      </p:sp>
      <p:sp>
        <p:nvSpPr>
          <p:cNvPr id="57376" name="Rectangle 32"/>
          <p:cNvSpPr>
            <a:spLocks noChangeArrowheads="1"/>
          </p:cNvSpPr>
          <p:nvPr/>
        </p:nvSpPr>
        <p:spPr bwMode="auto">
          <a:xfrm>
            <a:off x="4530725" y="76200"/>
            <a:ext cx="34258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en-US" sz="1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Algorithm devised by S. Fartoukh</a:t>
            </a:r>
          </a:p>
          <a:p>
            <a:pPr algn="r"/>
            <a:r>
              <a:rPr lang="en-US" altLang="en-US" sz="1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Proceedings EPAC04, p. 176</a:t>
            </a:r>
            <a:endParaRPr lang="en-US" altLang="en-US" sz="16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7379" name="Rectangle 35"/>
          <p:cNvSpPr>
            <a:spLocks noChangeArrowheads="1"/>
          </p:cNvSpPr>
          <p:nvPr/>
        </p:nvSpPr>
        <p:spPr bwMode="auto">
          <a:xfrm>
            <a:off x="6267450" y="3736975"/>
            <a:ext cx="284162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altLang="en-US" sz="1800"/>
              <a:t>Estimated standard deviation of b</a:t>
            </a:r>
            <a:r>
              <a:rPr lang="en-US" altLang="en-US" sz="1800" baseline="-25000"/>
              <a:t>3</a:t>
            </a:r>
            <a:r>
              <a:rPr lang="en-US" altLang="en-US" sz="1800"/>
              <a:t> at start of injection, and effective standard deviation of sorted pairs for each sector batch.</a:t>
            </a:r>
          </a:p>
        </p:txBody>
      </p:sp>
      <p:graphicFrame>
        <p:nvGraphicFramePr>
          <p:cNvPr id="57380" name="Object 36"/>
          <p:cNvGraphicFramePr>
            <a:graphicFrameLocks noGrp="1" noChangeAspect="1"/>
          </p:cNvGraphicFramePr>
          <p:nvPr>
            <p:ph sz="half" idx="2"/>
          </p:nvPr>
        </p:nvGraphicFramePr>
        <p:xfrm>
          <a:off x="5045075" y="5741988"/>
          <a:ext cx="4076700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07" name="Equation" r:id="rId4" imgW="2730240" imgH="583920" progId="Equation.3">
                  <p:embed/>
                </p:oleObj>
              </mc:Choice>
              <mc:Fallback>
                <p:oleObj name="Equation" r:id="rId4" imgW="2730240" imgH="58392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5075" y="5741988"/>
                        <a:ext cx="4076700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7385" name="Picture 4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" t="5553" r="8186" b="34425"/>
          <a:stretch>
            <a:fillRect/>
          </a:stretch>
        </p:blipFill>
        <p:spPr bwMode="auto">
          <a:xfrm>
            <a:off x="0" y="3717925"/>
            <a:ext cx="6245225" cy="254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2/12/2013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44000"/>
            <a:ext cx="7848000" cy="1116000"/>
          </a:xfrm>
        </p:spPr>
        <p:txBody>
          <a:bodyPr/>
          <a:lstStyle/>
          <a:p>
            <a:r>
              <a:rPr lang="en-US" dirty="0" smtClean="0"/>
              <a:t>MB FQ sorting and gain - II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69066"/>
            <a:ext cx="9143999" cy="4684713"/>
          </a:xfrm>
        </p:spPr>
        <p:txBody>
          <a:bodyPr/>
          <a:lstStyle/>
          <a:p>
            <a:pPr marL="74613" lvl="1" indent="0">
              <a:buNone/>
            </a:pPr>
            <a:r>
              <a:rPr lang="en-US" sz="2400" dirty="0" smtClean="0"/>
              <a:t>Possibility to evaluate the beam dynamics quantities for the </a:t>
            </a:r>
            <a:r>
              <a:rPr lang="en-US" sz="2400" dirty="0" smtClean="0">
                <a:solidFill>
                  <a:srgbClr val="FF0000"/>
                </a:solidFill>
              </a:rPr>
              <a:t>machine as-built. </a:t>
            </a:r>
            <a:r>
              <a:rPr lang="en-US" sz="2400" dirty="0" smtClean="0"/>
              <a:t>Hence, possibility to evaluate </a:t>
            </a:r>
            <a:r>
              <a:rPr lang="en-US" sz="2400" dirty="0" smtClean="0">
                <a:solidFill>
                  <a:srgbClr val="FF0000"/>
                </a:solidFill>
              </a:rPr>
              <a:t>impact</a:t>
            </a:r>
            <a:r>
              <a:rPr lang="en-US" sz="2400" dirty="0" smtClean="0"/>
              <a:t> of sorting.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Massimo Giovannozzi - CERN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2878EBA-69B9-42B2-A177-4CDCE61A9FE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2/12/2013</a:t>
            </a:r>
            <a:endParaRPr lang="en-US" alt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2501821"/>
            <a:ext cx="6300000" cy="4262851"/>
            <a:chOff x="0" y="2172198"/>
            <a:chExt cx="6300000" cy="4262851"/>
          </a:xfrm>
        </p:grpSpPr>
        <p:pic>
          <p:nvPicPr>
            <p:cNvPr id="839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72198"/>
              <a:ext cx="6300000" cy="20538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397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82" y="4263194"/>
              <a:ext cx="6228000" cy="2171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5957764" y="3138948"/>
            <a:ext cx="3133071" cy="3625723"/>
          </a:xfrm>
          <a:prstGeom prst="rect">
            <a:avLst/>
          </a:prstGeom>
          <a:solidFill>
            <a:srgbClr val="CC0066"/>
          </a:solidFill>
          <a:ln w="9525">
            <a:noFill/>
            <a:miter lim="800000"/>
            <a:headEnd/>
            <a:tailEnd/>
          </a:ln>
          <a:effectLst>
            <a:outerShdw dist="89803" dir="2700000" algn="ctr" rotWithShape="0">
              <a:srgbClr val="993366">
                <a:alpha val="50000"/>
              </a:srgbClr>
            </a:outerShdw>
          </a:effectLst>
        </p:spPr>
        <p:txBody>
          <a:bodyPr lIns="36000" tIns="36000" rIns="36000" bIns="36000"/>
          <a:lstStyle/>
          <a:p>
            <a:pPr algn="just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1" charset="-128"/>
                <a:sym typeface="Mathematica1" pitchFamily="2" charset="2"/>
              </a:rPr>
              <a:t>Impact of sorting on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1" charset="-128"/>
                <a:sym typeface="Mathematica1" pitchFamily="2" charset="2"/>
              </a:rPr>
              <a:t>coupling</a:t>
            </a:r>
            <a:r>
              <a:rPr 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1" charset="-128"/>
                <a:sym typeface="Mathematica1" pitchFamily="2" charset="2"/>
              </a:rPr>
              <a:t> and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1" charset="-128"/>
                <a:sym typeface="Mathematica1" pitchFamily="2" charset="2"/>
              </a:rPr>
              <a:t>3</a:t>
            </a:r>
            <a:r>
              <a:rPr lang="en-US" sz="20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1" charset="-128"/>
                <a:sym typeface="Mathematica1" pitchFamily="2" charset="2"/>
              </a:rPr>
              <a:t>rd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1" charset="-128"/>
                <a:sym typeface="Mathematica1" pitchFamily="2" charset="2"/>
              </a:rPr>
              <a:t> order resonance strength</a:t>
            </a:r>
            <a:r>
              <a:rPr 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1" charset="-128"/>
                <a:sym typeface="Mathematica1" pitchFamily="2" charset="2"/>
              </a:rPr>
              <a:t>.</a:t>
            </a:r>
          </a:p>
          <a:p>
            <a:pPr marL="180975" indent="-180975" algn="just">
              <a:spcBef>
                <a:spcPct val="200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1" charset="-128"/>
                <a:sym typeface="Mathematica1" pitchFamily="2" charset="2"/>
              </a:rPr>
              <a:t>Selected generic seeds</a:t>
            </a:r>
          </a:p>
          <a:p>
            <a:pPr marL="180975" indent="-180975" algn="just">
              <a:spcBef>
                <a:spcPct val="200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1" charset="-128"/>
                <a:sym typeface="Mathematica1" pitchFamily="2" charset="2"/>
              </a:rPr>
              <a:t>Each sequence of errors is reshuffled.</a:t>
            </a:r>
          </a:p>
          <a:p>
            <a:pPr marL="180975" indent="-180975" algn="just">
              <a:spcBef>
                <a:spcPct val="200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1" charset="-128"/>
                <a:sym typeface="Mathematica1" pitchFamily="2" charset="2"/>
              </a:rPr>
              <a:t>The various dynamical quantities are computed.</a:t>
            </a:r>
          </a:p>
          <a:p>
            <a:pPr algn="just">
              <a:spcBef>
                <a:spcPct val="20000"/>
              </a:spcBef>
              <a:buClr>
                <a:schemeClr val="accent2"/>
              </a:buClr>
              <a:buSzPct val="100000"/>
              <a:defRPr/>
            </a:pPr>
            <a:r>
              <a:rPr 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1" charset="-128"/>
                <a:sym typeface="Mathematica1" pitchFamily="2" charset="2"/>
              </a:rPr>
              <a:t>Yellow: all seeds (initial and re-ordered)</a:t>
            </a:r>
          </a:p>
          <a:p>
            <a:pPr algn="just">
              <a:spcBef>
                <a:spcPct val="20000"/>
              </a:spcBef>
              <a:buClr>
                <a:schemeClr val="accent2"/>
              </a:buClr>
              <a:buSzPct val="100000"/>
              <a:defRPr/>
            </a:pPr>
            <a:r>
              <a:rPr 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1" charset="-128"/>
                <a:sym typeface="Mathematica1" pitchFamily="2" charset="2"/>
              </a:rPr>
              <a:t>Blue: selected seeds.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2256" y="2268000"/>
            <a:ext cx="2412000" cy="36000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 1</a:t>
            </a:r>
            <a:endParaRPr lang="en-GB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08000" y="2217168"/>
            <a:ext cx="2412000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 2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390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Massimo Giovannozzi - CERN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2878EBA-69B9-42B2-A177-4CDCE61A9FE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937916" y="2668775"/>
            <a:ext cx="3133071" cy="3976573"/>
          </a:xfrm>
          <a:prstGeom prst="rect">
            <a:avLst/>
          </a:prstGeom>
          <a:solidFill>
            <a:srgbClr val="CC0066"/>
          </a:solidFill>
          <a:ln w="9525">
            <a:noFill/>
            <a:miter lim="800000"/>
            <a:headEnd/>
            <a:tailEnd/>
          </a:ln>
          <a:effectLst>
            <a:outerShdw dist="89803" dir="2700000" algn="ctr" rotWithShape="0">
              <a:srgbClr val="993366">
                <a:alpha val="50000"/>
              </a:srgbClr>
            </a:outerShdw>
          </a:effectLst>
        </p:spPr>
        <p:txBody>
          <a:bodyPr lIns="36000" tIns="36000" rIns="36000" bIns="36000"/>
          <a:lstStyle/>
          <a:p>
            <a:pPr algn="just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1" charset="-128"/>
                <a:sym typeface="Mathematica1" pitchFamily="2" charset="2"/>
              </a:rPr>
              <a:t>Impact of sorting on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1" charset="-128"/>
                <a:sym typeface="Mathematica1" pitchFamily="2" charset="2"/>
              </a:rPr>
              <a:t>dynamic aperture</a:t>
            </a:r>
            <a:r>
              <a:rPr 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1" charset="-128"/>
                <a:sym typeface="Mathematica1" pitchFamily="2" charset="2"/>
              </a:rPr>
              <a:t>.</a:t>
            </a:r>
          </a:p>
          <a:p>
            <a:pPr marL="180975" indent="-180975" algn="just">
              <a:spcBef>
                <a:spcPct val="200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1" charset="-128"/>
                <a:sym typeface="Mathematica1" pitchFamily="2" charset="2"/>
              </a:rPr>
              <a:t>Selected generic seeds</a:t>
            </a:r>
          </a:p>
          <a:p>
            <a:pPr marL="180975" indent="-180975" algn="just">
              <a:spcBef>
                <a:spcPct val="200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1" charset="-128"/>
                <a:sym typeface="Mathematica1" pitchFamily="2" charset="2"/>
              </a:rPr>
              <a:t>Each sequence of errors is re-ordered.</a:t>
            </a:r>
          </a:p>
          <a:p>
            <a:pPr marL="180975" indent="-180975" algn="just">
              <a:spcBef>
                <a:spcPct val="200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1" charset="-128"/>
                <a:sym typeface="Mathematica1" pitchFamily="2" charset="2"/>
              </a:rPr>
              <a:t>The various dynamical quantities are computed.</a:t>
            </a:r>
          </a:p>
          <a:p>
            <a:pPr algn="just">
              <a:spcBef>
                <a:spcPct val="20000"/>
              </a:spcBef>
              <a:buClr>
                <a:schemeClr val="accent2"/>
              </a:buClr>
              <a:buSzPct val="100000"/>
              <a:defRPr/>
            </a:pPr>
            <a:r>
              <a:rPr 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1" charset="-128"/>
                <a:sym typeface="Mathematica1" pitchFamily="2" charset="2"/>
              </a:rPr>
              <a:t>Yellow: all seeds (initial and re-ordered)</a:t>
            </a:r>
          </a:p>
          <a:p>
            <a:pPr algn="just">
              <a:spcBef>
                <a:spcPct val="20000"/>
              </a:spcBef>
              <a:buClr>
                <a:schemeClr val="accent2"/>
              </a:buClr>
              <a:buSzPct val="100000"/>
              <a:defRPr/>
            </a:pPr>
            <a:r>
              <a:rPr 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1" charset="-128"/>
                <a:sym typeface="Mathematica1" pitchFamily="2" charset="2"/>
              </a:rPr>
              <a:t>Blue: selected seeds.</a:t>
            </a:r>
          </a:p>
          <a:p>
            <a:pPr algn="just">
              <a:spcBef>
                <a:spcPct val="20000"/>
              </a:spcBef>
              <a:buClr>
                <a:schemeClr val="accent2"/>
              </a:buClr>
              <a:buSzPct val="100000"/>
              <a:defRPr/>
            </a:pPr>
            <a:r>
              <a:rPr 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1" charset="-128"/>
                <a:sym typeface="Mathematica1" pitchFamily="2" charset="2"/>
              </a:rPr>
              <a:t>Red: average DA for as-built machine.</a:t>
            </a:r>
          </a:p>
          <a:p>
            <a:pPr marL="180975" indent="-180975" algn="just">
              <a:spcBef>
                <a:spcPct val="200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  <a:defRPr/>
            </a:pPr>
            <a:endParaRPr lang="en-US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pitchFamily="1" charset="-128"/>
              <a:sym typeface="Mathematica1" pitchFamily="2" charset="2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2/12/2013</a:t>
            </a:r>
            <a:endParaRPr lang="en-US" altLang="en-US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1" y="726368"/>
            <a:ext cx="5926115" cy="61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52640" y="1151535"/>
            <a:ext cx="2412000" cy="36000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 1</a:t>
            </a:r>
            <a:endParaRPr lang="en-GB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5091" y="1100703"/>
            <a:ext cx="2412000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 2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44000"/>
            <a:ext cx="7848000" cy="676940"/>
          </a:xfrm>
        </p:spPr>
        <p:txBody>
          <a:bodyPr/>
          <a:lstStyle/>
          <a:p>
            <a:r>
              <a:rPr lang="en-US" dirty="0" smtClean="0"/>
              <a:t>MB FQ sorting and gain - III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059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Massimo Giovannozzi - CERN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EA7A-3EB0-4231-8EE7-A9FC6FC888E9}" type="slidenum">
              <a:rPr lang="en-US" altLang="en-US"/>
              <a:pPr/>
              <a:t>17</a:t>
            </a:fld>
            <a:endParaRPr lang="en-US" altLang="en-US"/>
          </a:p>
        </p:txBody>
      </p:sp>
      <p:pic>
        <p:nvPicPr>
          <p:cNvPr id="89094" name="Picture 6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" b="1759"/>
          <a:stretch>
            <a:fillRect/>
          </a:stretch>
        </p:blipFill>
        <p:spPr bwMode="auto">
          <a:xfrm>
            <a:off x="55563" y="1524000"/>
            <a:ext cx="4983162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Slot allocation for SSS’s</a:t>
            </a:r>
          </a:p>
        </p:txBody>
      </p:sp>
      <p:sp>
        <p:nvSpPr>
          <p:cNvPr id="89097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833563"/>
            <a:ext cx="4383088" cy="3965575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altLang="en-US" sz="2000"/>
              <a:t>The slot approval process was driven by the magnet availability after cold test and fiducialisation.</a:t>
            </a:r>
          </a:p>
          <a:p>
            <a:pPr algn="just">
              <a:lnSpc>
                <a:spcPct val="90000"/>
              </a:lnSpc>
            </a:pPr>
            <a:r>
              <a:rPr lang="en-US" altLang="en-US" sz="2000"/>
              <a:t>MEB slotting started about half-way into the production, </a:t>
            </a:r>
            <a:r>
              <a:rPr lang="en-US" altLang="en-US" sz="2000" b="1"/>
              <a:t>reducing the sorting possibility</a:t>
            </a:r>
            <a:r>
              <a:rPr lang="en-US" altLang="en-US" sz="2000"/>
              <a:t>.</a:t>
            </a:r>
          </a:p>
          <a:p>
            <a:pPr algn="just">
              <a:lnSpc>
                <a:spcPct val="90000"/>
              </a:lnSpc>
            </a:pPr>
            <a:r>
              <a:rPr lang="en-US" altLang="en-US" sz="2000"/>
              <a:t>Approval rate doubled in February 2006, as a result of </a:t>
            </a:r>
            <a:r>
              <a:rPr lang="en-US" altLang="en-US" sz="2000" b="1"/>
              <a:t>global sorting of 4 sectors.</a:t>
            </a:r>
            <a:endParaRPr lang="en-US" altLang="en-US" sz="2000"/>
          </a:p>
          <a:p>
            <a:pPr algn="just">
              <a:lnSpc>
                <a:spcPct val="90000"/>
              </a:lnSpc>
            </a:pPr>
            <a:r>
              <a:rPr lang="en-US" altLang="en-US" sz="2000"/>
              <a:t>Partial re-shuffling of pre-allocated sectors was performed a few times to </a:t>
            </a:r>
            <a:r>
              <a:rPr lang="en-US" altLang="en-US" sz="2000" b="1"/>
              <a:t>cope, e.g., with installation schedule changes.</a:t>
            </a:r>
            <a:endParaRPr lang="en-US" altLang="en-US" sz="20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2/12/2013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3" name="Picture 9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4" b="1552"/>
          <a:stretch>
            <a:fillRect/>
          </a:stretch>
        </p:blipFill>
        <p:spPr bwMode="auto">
          <a:xfrm>
            <a:off x="6823704" y="1011238"/>
            <a:ext cx="2311400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Massimo Giovannozzi - CERN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8A695-26F7-4221-B17D-CF521BFC88F2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41995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SSS sorting and gain</a:t>
            </a:r>
          </a:p>
        </p:txBody>
      </p:sp>
      <p:sp>
        <p:nvSpPr>
          <p:cNvPr id="41996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100013" y="1524000"/>
            <a:ext cx="6824662" cy="254000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n-US" altLang="en-US" sz="2000"/>
              <a:t>SSS come in 61 different types, with </a:t>
            </a:r>
            <a:r>
              <a:rPr lang="en-US" altLang="en-US" sz="2000" b="1"/>
              <a:t>reduced sorting possibility</a:t>
            </a:r>
            <a:r>
              <a:rPr lang="en-US" altLang="en-US" sz="2000"/>
              <a:t>. </a:t>
            </a:r>
          </a:p>
          <a:p>
            <a:pPr algn="just">
              <a:lnSpc>
                <a:spcPct val="80000"/>
              </a:lnSpc>
            </a:pPr>
            <a:r>
              <a:rPr lang="en-US" altLang="en-US" sz="2000"/>
              <a:t>Batch selection and sorting is performed </a:t>
            </a:r>
            <a:r>
              <a:rPr lang="en-US" altLang="en-US" sz="2000" b="1"/>
              <a:t>in advance to cold test</a:t>
            </a:r>
            <a:r>
              <a:rPr lang="en-US" altLang="en-US" sz="2000"/>
              <a:t>, based on warm data (cold mass and collared coil): </a:t>
            </a:r>
            <a:r>
              <a:rPr lang="en-US" altLang="en-US" sz="2000">
                <a:solidFill>
                  <a:srgbClr val="FF6600"/>
                </a:solidFill>
              </a:rPr>
              <a:t>pairing at </a:t>
            </a:r>
            <a:r>
              <a:rPr lang="en-US" altLang="en-US" sz="2000">
                <a:solidFill>
                  <a:srgbClr val="FF6600"/>
                </a:solidFill>
                <a:latin typeface="Symbol" pitchFamily="18" charset="2"/>
              </a:rPr>
              <a:t></a:t>
            </a:r>
            <a:r>
              <a:rPr lang="en-US" altLang="en-US" sz="2000">
                <a:solidFill>
                  <a:srgbClr val="FF6600"/>
                </a:solidFill>
              </a:rPr>
              <a:t>/2 (or at 3</a:t>
            </a:r>
            <a:r>
              <a:rPr lang="en-US" altLang="en-US" sz="2000">
                <a:solidFill>
                  <a:srgbClr val="FF6600"/>
                </a:solidFill>
                <a:latin typeface="Symbol" pitchFamily="18" charset="2"/>
              </a:rPr>
              <a:t></a:t>
            </a:r>
            <a:r>
              <a:rPr lang="en-US" altLang="en-US" sz="2000">
                <a:solidFill>
                  <a:srgbClr val="FF6600"/>
                </a:solidFill>
              </a:rPr>
              <a:t>/2) magnets with similar TF.</a:t>
            </a:r>
          </a:p>
          <a:p>
            <a:pPr algn="just">
              <a:lnSpc>
                <a:spcPct val="80000"/>
              </a:lnSpc>
            </a:pPr>
            <a:r>
              <a:rPr lang="en-US" altLang="en-US" sz="2000"/>
              <a:t>The result of sorting was a </a:t>
            </a:r>
            <a:r>
              <a:rPr lang="en-US" altLang="en-US" sz="2000" b="1"/>
              <a:t>pre-allocation</a:t>
            </a:r>
            <a:r>
              <a:rPr lang="en-US" altLang="en-US" sz="2000"/>
              <a:t>, used for cold mass assembly and cryostating.</a:t>
            </a:r>
          </a:p>
          <a:p>
            <a:pPr algn="just">
              <a:lnSpc>
                <a:spcPct val="80000"/>
              </a:lnSpc>
            </a:pPr>
            <a:r>
              <a:rPr lang="en-US" altLang="en-US" sz="2000" b="1"/>
              <a:t>Installation shifts</a:t>
            </a:r>
            <a:r>
              <a:rPr lang="en-US" altLang="en-US" sz="2000"/>
              <a:t> were based on geometric data taken after cold test: </a:t>
            </a:r>
            <a:r>
              <a:rPr lang="en-US" altLang="en-US" sz="2000">
                <a:solidFill>
                  <a:srgbClr val="FF6600"/>
                </a:solidFill>
              </a:rPr>
              <a:t>aperture under control.</a:t>
            </a:r>
            <a:endParaRPr lang="en-US" altLang="en-US" sz="2000"/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2289175" y="76200"/>
            <a:ext cx="56737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en-US" sz="1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Algorithm devised by A. Lombardi and Y. Papaphilippou </a:t>
            </a:r>
          </a:p>
          <a:p>
            <a:pPr algn="r"/>
            <a:r>
              <a:rPr lang="en-US" altLang="en-US" sz="1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Proceedings of EPAC06, p. 2017</a:t>
            </a:r>
            <a:endParaRPr lang="en-US" altLang="en-US" sz="16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6701155" y="6480000"/>
            <a:ext cx="2442868" cy="3600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tIns="36000" bIns="36000" anchor="ctr" anchorCtr="0">
            <a:spAutoFit/>
          </a:bodyPr>
          <a:lstStyle/>
          <a:p>
            <a:pPr algn="r"/>
            <a:r>
              <a:rPr lang="en-US" altLang="en-US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Catalogue </a:t>
            </a:r>
            <a:r>
              <a:rPr lang="en-US" altLang="en-US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by courtesy of M. Modena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2/12/2013</a:t>
            </a:r>
            <a:endParaRPr lang="en-US" altLang="en-US"/>
          </a:p>
        </p:txBody>
      </p:sp>
      <p:pic>
        <p:nvPicPr>
          <p:cNvPr id="42003" name="Picture 19" descr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3"/>
          <a:stretch>
            <a:fillRect/>
          </a:stretch>
        </p:blipFill>
        <p:spPr bwMode="auto">
          <a:xfrm>
            <a:off x="0" y="3932238"/>
            <a:ext cx="6180138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363538" y="6548438"/>
            <a:ext cx="26543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r"/>
            <a:r>
              <a:rPr lang="en-US" altLang="en-US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Courtesy of Y. Papaphilippou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Massimo Giovannozzi - CERN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8069E-237D-4A17-BA4E-CCA2B5C6DF5E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63843" name="Rectangle 10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Slot allocation for insertion quadrupoles</a:t>
            </a:r>
          </a:p>
        </p:txBody>
      </p:sp>
      <p:sp>
        <p:nvSpPr>
          <p:cNvPr id="163844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165100" y="1625600"/>
            <a:ext cx="8789988" cy="4887913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n-US" altLang="en-US" sz="2400" dirty="0"/>
              <a:t>The discussion of the insertion </a:t>
            </a:r>
            <a:r>
              <a:rPr lang="en-US" altLang="en-US" sz="2400" dirty="0" err="1"/>
              <a:t>quadrupoles</a:t>
            </a:r>
            <a:r>
              <a:rPr lang="en-US" altLang="en-US" sz="2400" dirty="0"/>
              <a:t> at MEB was driven by the magnet production and installation schedule.</a:t>
            </a:r>
          </a:p>
          <a:p>
            <a:pPr algn="just">
              <a:lnSpc>
                <a:spcPct val="80000"/>
              </a:lnSpc>
            </a:pPr>
            <a:r>
              <a:rPr lang="en-US" altLang="en-US" sz="2400" dirty="0"/>
              <a:t>The approval was based on a </a:t>
            </a:r>
            <a:r>
              <a:rPr lang="en-US" altLang="en-US" sz="2400" b="1" dirty="0"/>
              <a:t>one-by-one analysis</a:t>
            </a:r>
            <a:r>
              <a:rPr lang="en-US" altLang="en-US" sz="2400" dirty="0"/>
              <a:t> of performance, aperture and field quality.</a:t>
            </a:r>
          </a:p>
          <a:p>
            <a:pPr algn="just">
              <a:lnSpc>
                <a:spcPct val="80000"/>
              </a:lnSpc>
            </a:pPr>
            <a:r>
              <a:rPr lang="en-US" altLang="en-US" sz="2400" dirty="0"/>
              <a:t>Sorting was very limited, but </a:t>
            </a:r>
            <a:r>
              <a:rPr lang="en-US" altLang="en-US" sz="2400" b="1" dirty="0"/>
              <a:t>crucial</a:t>
            </a:r>
            <a:r>
              <a:rPr lang="en-US" altLang="en-US" sz="2400" dirty="0"/>
              <a:t>:</a:t>
            </a:r>
          </a:p>
          <a:p>
            <a:pPr lvl="1" algn="just">
              <a:lnSpc>
                <a:spcPct val="80000"/>
              </a:lnSpc>
            </a:pPr>
            <a:r>
              <a:rPr lang="en-US" altLang="en-US" sz="2000" dirty="0"/>
              <a:t>Current rating of weak magnets vs. required optics.</a:t>
            </a:r>
          </a:p>
          <a:p>
            <a:pPr lvl="1" algn="just">
              <a:lnSpc>
                <a:spcPct val="80000"/>
              </a:lnSpc>
            </a:pPr>
            <a:r>
              <a:rPr lang="en-US" altLang="en-US" sz="2000" dirty="0"/>
              <a:t>Swapping of magnets based on </a:t>
            </a:r>
            <a:r>
              <a:rPr lang="en-US" altLang="en-US" sz="2000" b="1" dirty="0"/>
              <a:t>aperture considerations.</a:t>
            </a:r>
            <a:endParaRPr lang="en-US" altLang="en-US" sz="2000" dirty="0"/>
          </a:p>
          <a:p>
            <a:pPr lvl="1" algn="just">
              <a:lnSpc>
                <a:spcPct val="80000"/>
              </a:lnSpc>
            </a:pPr>
            <a:r>
              <a:rPr lang="en-US" altLang="en-US" sz="2000" dirty="0"/>
              <a:t>Local optimization of field quality for assemblies of several magnets.</a:t>
            </a:r>
          </a:p>
          <a:p>
            <a:pPr algn="just">
              <a:lnSpc>
                <a:spcPct val="80000"/>
              </a:lnSpc>
            </a:pPr>
            <a:r>
              <a:rPr lang="en-US" altLang="en-US" sz="2400" dirty="0"/>
              <a:t>Several cases resulted in </a:t>
            </a:r>
            <a:r>
              <a:rPr lang="en-US" altLang="en-US" sz="2400" b="1" dirty="0"/>
              <a:t>requests for</a:t>
            </a:r>
            <a:r>
              <a:rPr lang="en-US" altLang="en-US" sz="2400" dirty="0"/>
              <a:t> </a:t>
            </a:r>
            <a:r>
              <a:rPr lang="en-US" altLang="en-US" sz="2400" b="1" dirty="0"/>
              <a:t>additional measurements</a:t>
            </a:r>
            <a:r>
              <a:rPr lang="en-US" altLang="en-US" sz="2400" dirty="0"/>
              <a:t> (re-training and geometry).</a:t>
            </a:r>
          </a:p>
          <a:p>
            <a:pPr algn="just">
              <a:lnSpc>
                <a:spcPct val="80000"/>
              </a:lnSpc>
            </a:pPr>
            <a:r>
              <a:rPr lang="en-US" altLang="en-US" sz="2400" dirty="0"/>
              <a:t>To be noted:</a:t>
            </a:r>
          </a:p>
          <a:p>
            <a:pPr lvl="1" algn="just">
              <a:lnSpc>
                <a:spcPct val="80000"/>
              </a:lnSpc>
            </a:pPr>
            <a:r>
              <a:rPr lang="en-US" altLang="en-US" sz="2000" dirty="0" smtClean="0"/>
              <a:t>Transfer function </a:t>
            </a:r>
            <a:r>
              <a:rPr lang="en-US" altLang="en-US" sz="2000" dirty="0"/>
              <a:t>and field quality essential for machine performance (beta-beating, squeeze, and dynamic aperture).</a:t>
            </a:r>
          </a:p>
          <a:p>
            <a:pPr lvl="1" algn="just">
              <a:lnSpc>
                <a:spcPct val="80000"/>
              </a:lnSpc>
            </a:pPr>
            <a:r>
              <a:rPr lang="en-US" altLang="en-US" sz="2000" dirty="0"/>
              <a:t>Extended measurements required to ensure good knowledge of magnetic properties and hence, smooth operation.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2/12/2013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- 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32" y="1447800"/>
            <a:ext cx="8981011" cy="4684713"/>
          </a:xfrm>
        </p:spPr>
        <p:txBody>
          <a:bodyPr/>
          <a:lstStyle/>
          <a:p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Sorting</a:t>
            </a:r>
            <a:r>
              <a:rPr lang="en-US" sz="2400" dirty="0"/>
              <a:t> is any process of arranging </a:t>
            </a:r>
            <a:endParaRPr lang="en-US" sz="2400" dirty="0" smtClean="0"/>
          </a:p>
          <a:p>
            <a:pPr marL="361950" indent="0">
              <a:buNone/>
            </a:pPr>
            <a:r>
              <a:rPr lang="en-US" sz="2400" dirty="0" smtClean="0"/>
              <a:t>items according </a:t>
            </a:r>
            <a:r>
              <a:rPr lang="en-US" sz="2400" dirty="0"/>
              <a:t>to a certain </a:t>
            </a:r>
            <a:endParaRPr lang="en-US" sz="2400" dirty="0" smtClean="0"/>
          </a:p>
          <a:p>
            <a:pPr marL="361950" indent="0">
              <a:buNone/>
            </a:pPr>
            <a:r>
              <a:rPr lang="en-US" sz="2400" dirty="0" smtClean="0"/>
              <a:t>sequence </a:t>
            </a:r>
            <a:r>
              <a:rPr lang="en-US" sz="2400" dirty="0"/>
              <a:t>or in </a:t>
            </a:r>
            <a:r>
              <a:rPr lang="en-US" sz="2400" dirty="0" smtClean="0"/>
              <a:t>different </a:t>
            </a:r>
            <a:r>
              <a:rPr lang="en-US" sz="2400" dirty="0"/>
              <a:t>sets, and </a:t>
            </a:r>
            <a:endParaRPr lang="en-US" sz="2400" dirty="0" smtClean="0"/>
          </a:p>
          <a:p>
            <a:pPr marL="361950" indent="0">
              <a:buNone/>
            </a:pPr>
            <a:r>
              <a:rPr lang="en-US" sz="2400" dirty="0" smtClean="0"/>
              <a:t>therefore</a:t>
            </a:r>
            <a:r>
              <a:rPr lang="en-US" sz="2400" dirty="0"/>
              <a:t>, it has two </a:t>
            </a:r>
            <a:r>
              <a:rPr lang="en-US" sz="2400" dirty="0" smtClean="0"/>
              <a:t>common</a:t>
            </a:r>
            <a:r>
              <a:rPr lang="en-US" sz="2400" dirty="0"/>
              <a:t>, yet </a:t>
            </a:r>
            <a:endParaRPr lang="en-US" sz="2400" dirty="0" smtClean="0"/>
          </a:p>
          <a:p>
            <a:pPr marL="361950" indent="0">
              <a:buNone/>
            </a:pPr>
            <a:r>
              <a:rPr lang="en-US" sz="2400" dirty="0" smtClean="0"/>
              <a:t>distinct </a:t>
            </a:r>
            <a:r>
              <a:rPr lang="en-US" sz="2400" dirty="0"/>
              <a:t>meanings:</a:t>
            </a:r>
          </a:p>
          <a:p>
            <a:pPr marL="542925" lvl="1" indent="-312738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ordering</a:t>
            </a:r>
            <a:r>
              <a:rPr lang="en-US" sz="2400" dirty="0"/>
              <a:t>: arranging items of the same kind, class or nature, in some ordered sequence,</a:t>
            </a:r>
          </a:p>
          <a:p>
            <a:pPr marL="542925" lvl="1" indent="-312738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categorizing</a:t>
            </a:r>
            <a:r>
              <a:rPr lang="en-US" sz="2400" dirty="0"/>
              <a:t>: grouping and </a:t>
            </a:r>
            <a:endParaRPr lang="en-US" sz="2400" dirty="0" smtClean="0"/>
          </a:p>
          <a:p>
            <a:pPr marL="538163" lvl="1" indent="0">
              <a:buNone/>
            </a:pPr>
            <a:r>
              <a:rPr lang="en-US" sz="2400" dirty="0" smtClean="0"/>
              <a:t>labeling </a:t>
            </a:r>
            <a:r>
              <a:rPr lang="en-US" sz="2400" dirty="0"/>
              <a:t>items with similar </a:t>
            </a:r>
            <a:endParaRPr lang="en-US" sz="2400" dirty="0" smtClean="0"/>
          </a:p>
          <a:p>
            <a:pPr marL="538163" lvl="1" indent="0">
              <a:buNone/>
            </a:pPr>
            <a:r>
              <a:rPr lang="en-US" sz="2400" dirty="0" smtClean="0"/>
              <a:t>properties </a:t>
            </a:r>
            <a:r>
              <a:rPr lang="en-US" sz="2400" dirty="0"/>
              <a:t>together (by sorts).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2/12/2013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Massimo Giovannozzi - CERN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3B534-6029-493C-801A-E0105333BD02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2027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00" y="4362680"/>
            <a:ext cx="3780000" cy="249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275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00" y="1077217"/>
            <a:ext cx="3780000" cy="2511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08000" y="5976000"/>
            <a:ext cx="2520000" cy="432000"/>
          </a:xfrm>
          <a:prstGeom prst="rect">
            <a:avLst/>
          </a:prstGeom>
          <a:solidFill>
            <a:srgbClr val="CC0066"/>
          </a:solidFill>
          <a:ln w="9525">
            <a:noFill/>
            <a:miter lim="800000"/>
            <a:headEnd/>
            <a:tailEnd/>
          </a:ln>
          <a:effectLst>
            <a:outerShdw dist="89803" dir="2700000" algn="ctr" rotWithShape="0">
              <a:srgbClr val="993366">
                <a:alpha val="50000"/>
              </a:srgbClr>
            </a:outerShdw>
          </a:effectLst>
        </p:spPr>
        <p:txBody>
          <a:bodyPr lIns="92075" tIns="46038" rIns="92075" bIns="46038" anchor="ctr" anchorCtr="0"/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1" charset="-128"/>
                <a:sym typeface="Mathematica1" pitchFamily="2" charset="2"/>
              </a:rPr>
              <a:t>From Wikipedia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pitchFamily="1" charset="-128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4857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Massimo Giovannozzi - CERN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A50A-3FA4-4895-B288-2DE727CDA283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51564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Aperture in insertion quadrupoles</a:t>
            </a:r>
          </a:p>
        </p:txBody>
      </p:sp>
      <p:sp>
        <p:nvSpPr>
          <p:cNvPr id="151568" name="Rectangle 16"/>
          <p:cNvSpPr>
            <a:spLocks noGrp="1" noChangeArrowheads="1"/>
          </p:cNvSpPr>
          <p:nvPr>
            <p:ph type="body" sz="half" idx="1"/>
          </p:nvPr>
        </p:nvSpPr>
        <p:spPr>
          <a:xfrm>
            <a:off x="1778000" y="1447800"/>
            <a:ext cx="3359150" cy="4873625"/>
          </a:xfrm>
        </p:spPr>
        <p:txBody>
          <a:bodyPr/>
          <a:lstStyle/>
          <a:p>
            <a:pPr marL="292100" indent="-292100" algn="just"/>
            <a:r>
              <a:rPr lang="en-GB" altLang="en-US" sz="2200"/>
              <a:t>Dispersion suppressor:</a:t>
            </a:r>
          </a:p>
          <a:p>
            <a:pPr marL="635000" lvl="1" indent="-228600" algn="just"/>
            <a:r>
              <a:rPr lang="en-US" altLang="en-US" sz="2200">
                <a:solidFill>
                  <a:schemeClr val="hlink"/>
                </a:solidFill>
              </a:rPr>
              <a:t>Limited aperture loss due to the tight optics in IR3 and IR7 (~0.6 </a:t>
            </a:r>
            <a:r>
              <a:rPr lang="en-US" altLang="en-US" sz="2200">
                <a:solidFill>
                  <a:schemeClr val="hlink"/>
                </a:solidFill>
                <a:sym typeface="Symbol" pitchFamily="18" charset="2"/>
              </a:rPr>
              <a:t></a:t>
            </a:r>
            <a:r>
              <a:rPr lang="en-US" altLang="en-US" sz="2200">
                <a:solidFill>
                  <a:schemeClr val="hlink"/>
                </a:solidFill>
              </a:rPr>
              <a:t>)</a:t>
            </a:r>
          </a:p>
          <a:p>
            <a:pPr marL="635000" lvl="1" indent="-228600" algn="just"/>
            <a:endParaRPr lang="en-US" altLang="en-US" sz="2000">
              <a:solidFill>
                <a:schemeClr val="folHlink"/>
              </a:solidFill>
            </a:endParaRPr>
          </a:p>
          <a:p>
            <a:pPr marL="635000" lvl="1" indent="-228600" algn="just"/>
            <a:endParaRPr lang="en-US" altLang="en-US" sz="2000">
              <a:solidFill>
                <a:schemeClr val="folHlink"/>
              </a:solidFill>
            </a:endParaRPr>
          </a:p>
          <a:p>
            <a:pPr marL="635000" lvl="1" indent="-228600" algn="just"/>
            <a:endParaRPr lang="en-US" altLang="en-US" sz="2000">
              <a:solidFill>
                <a:schemeClr val="folHlink"/>
              </a:solidFill>
            </a:endParaRPr>
          </a:p>
          <a:p>
            <a:pPr marL="292100" indent="-292100" algn="just"/>
            <a:r>
              <a:rPr lang="en-US" altLang="en-US" sz="2200"/>
              <a:t>Matching section:</a:t>
            </a:r>
          </a:p>
          <a:p>
            <a:pPr marL="635000" lvl="1" indent="-228600" algn="just"/>
            <a:r>
              <a:rPr lang="en-US" altLang="en-US" sz="2200">
                <a:solidFill>
                  <a:schemeClr val="folHlink"/>
                </a:solidFill>
              </a:rPr>
              <a:t>Marginal aperture loss due to the tight optics (~0.3 </a:t>
            </a:r>
            <a:r>
              <a:rPr lang="en-US" altLang="en-US" sz="2200">
                <a:solidFill>
                  <a:schemeClr val="folHlink"/>
                </a:solidFill>
                <a:sym typeface="Symbol" pitchFamily="18" charset="2"/>
              </a:rPr>
              <a:t></a:t>
            </a:r>
            <a:r>
              <a:rPr lang="en-US" altLang="en-US" sz="2200">
                <a:solidFill>
                  <a:schemeClr val="folHlink"/>
                </a:solidFill>
              </a:rPr>
              <a:t>)</a:t>
            </a:r>
            <a:endParaRPr lang="en-US" altLang="en-US" sz="2000"/>
          </a:p>
        </p:txBody>
      </p:sp>
      <p:graphicFrame>
        <p:nvGraphicFramePr>
          <p:cNvPr id="151580" name="Object 2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159375" y="1422400"/>
          <a:ext cx="3930650" cy="212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829" name="Worksheet" r:id="rId4" imgW="3009746" imgH="1628723" progId="Excel.Sheet.8">
                  <p:embed/>
                </p:oleObj>
              </mc:Choice>
              <mc:Fallback>
                <p:oleObj name="Worksheet" r:id="rId4" imgW="3009746" imgH="1628723" progId="Excel.Sheet.8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75" y="1422400"/>
                        <a:ext cx="3930650" cy="212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585" name="Object 3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160963" y="4319588"/>
          <a:ext cx="3930650" cy="211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830" name="Worksheet" r:id="rId6" imgW="3019476" imgH="1628723" progId="Excel.Sheet.8">
                  <p:embed/>
                </p:oleObj>
              </mc:Choice>
              <mc:Fallback>
                <p:oleObj name="Worksheet" r:id="rId6" imgW="3019476" imgH="1628723" progId="Excel.Sheet.8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0963" y="4319588"/>
                        <a:ext cx="3930650" cy="211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2/12/2013</a:t>
            </a:r>
            <a:endParaRPr lang="en-US" altLang="en-US"/>
          </a:p>
        </p:txBody>
      </p:sp>
      <p:pic>
        <p:nvPicPr>
          <p:cNvPr id="151576" name="Picture 2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" t="1111" r="1364" b="43976"/>
          <a:stretch>
            <a:fillRect/>
          </a:stretch>
        </p:blipFill>
        <p:spPr bwMode="auto">
          <a:xfrm rot="5400000">
            <a:off x="-1677193" y="3283743"/>
            <a:ext cx="5276850" cy="18208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cxnSp>
        <p:nvCxnSpPr>
          <p:cNvPr id="4" name="Straight Connector 3"/>
          <p:cNvCxnSpPr/>
          <p:nvPr/>
        </p:nvCxnSpPr>
        <p:spPr bwMode="auto">
          <a:xfrm>
            <a:off x="900000" y="1907999"/>
            <a:ext cx="0" cy="496800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Massimo Giovannozzi - CERN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8B390-E721-4D45-9E08-80D3E571C90B}" type="slidenum">
              <a:rPr lang="en-US" altLang="en-US"/>
              <a:pPr/>
              <a:t>21</a:t>
            </a:fld>
            <a:endParaRPr lang="en-US" altLang="en-US"/>
          </a:p>
        </p:txBody>
      </p:sp>
      <p:pic>
        <p:nvPicPr>
          <p:cNvPr id="106502" name="Picture 6" descr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054100"/>
            <a:ext cx="2770188" cy="55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Low-beta quadrupoles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6324600" cy="4684713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altLang="en-US" sz="2000"/>
              <a:t>Sorting (within the constraints of hardware and magnet availability) was used to maximize the aperture.</a:t>
            </a:r>
          </a:p>
          <a:p>
            <a:pPr algn="just">
              <a:lnSpc>
                <a:spcPct val="90000"/>
              </a:lnSpc>
            </a:pPr>
            <a:r>
              <a:rPr lang="en-US" altLang="en-US" sz="2000"/>
              <a:t>Field quality is good, with good compensation between Q2a and Q2b.</a:t>
            </a:r>
          </a:p>
          <a:p>
            <a:pPr algn="just">
              <a:lnSpc>
                <a:spcPct val="90000"/>
              </a:lnSpc>
            </a:pPr>
            <a:r>
              <a:rPr lang="en-US" altLang="en-US" sz="2000"/>
              <a:t>Installation shifts (transverse and longitudinal) were chosen to:</a:t>
            </a:r>
          </a:p>
          <a:p>
            <a:pPr lvl="1" algn="just">
              <a:lnSpc>
                <a:spcPct val="90000"/>
              </a:lnSpc>
            </a:pPr>
            <a:r>
              <a:rPr lang="en-US" altLang="en-US" sz="1800"/>
              <a:t>Reduce the feed-down and the required dipole corrector strength.</a:t>
            </a:r>
          </a:p>
          <a:p>
            <a:pPr lvl="2" algn="just">
              <a:lnSpc>
                <a:spcPct val="90000"/>
              </a:lnSpc>
            </a:pPr>
            <a:r>
              <a:rPr lang="en-US" altLang="en-US" sz="1600">
                <a:solidFill>
                  <a:schemeClr val="hlink"/>
                </a:solidFill>
                <a:latin typeface="Symbol" pitchFamily="18" charset="2"/>
                <a:sym typeface="Symbol" pitchFamily="18" charset="2"/>
              </a:rPr>
              <a:t></a:t>
            </a:r>
            <a:r>
              <a:rPr lang="en-US" altLang="en-US" sz="1600">
                <a:solidFill>
                  <a:schemeClr val="hlink"/>
                </a:solidFill>
              </a:rPr>
              <a:t>z ≈ 1 mm magnetic offset at nominal conditions equals the MCBX correction capability.</a:t>
            </a:r>
          </a:p>
          <a:p>
            <a:pPr lvl="2" algn="just">
              <a:lnSpc>
                <a:spcPct val="90000"/>
              </a:lnSpc>
            </a:pPr>
            <a:r>
              <a:rPr lang="en-US" altLang="en-US" sz="1600">
                <a:solidFill>
                  <a:schemeClr val="hlink"/>
                </a:solidFill>
              </a:rPr>
              <a:t>MCBX is quench and force limited.</a:t>
            </a:r>
          </a:p>
          <a:p>
            <a:pPr lvl="1" algn="just">
              <a:lnSpc>
                <a:spcPct val="90000"/>
              </a:lnSpc>
            </a:pPr>
            <a:r>
              <a:rPr lang="en-US" altLang="en-US" sz="1800"/>
              <a:t>Achieve the required mechanical aperture.</a:t>
            </a:r>
          </a:p>
          <a:p>
            <a:pPr lvl="1" algn="just">
              <a:lnSpc>
                <a:spcPct val="90000"/>
              </a:lnSpc>
            </a:pPr>
            <a:r>
              <a:rPr lang="en-US" altLang="en-US" sz="1800"/>
              <a:t>Limit the beta-beating induced by longitudinal positioning errors.</a:t>
            </a:r>
          </a:p>
          <a:p>
            <a:pPr algn="just">
              <a:lnSpc>
                <a:spcPct val="90000"/>
              </a:lnSpc>
            </a:pPr>
            <a:r>
              <a:rPr lang="en-US" altLang="en-US" sz="2000">
                <a:solidFill>
                  <a:schemeClr val="hlink"/>
                </a:solidFill>
              </a:rPr>
              <a:t>Alignment in all directions remains critical.</a:t>
            </a:r>
            <a:endParaRPr lang="en-US" altLang="en-US" sz="2000"/>
          </a:p>
        </p:txBody>
      </p:sp>
      <p:sp>
        <p:nvSpPr>
          <p:cNvPr id="106503" name="Line 7"/>
          <p:cNvSpPr>
            <a:spLocks noChangeShapeType="1"/>
          </p:cNvSpPr>
          <p:nvPr/>
        </p:nvSpPr>
        <p:spPr bwMode="auto">
          <a:xfrm>
            <a:off x="8229600" y="1676400"/>
            <a:ext cx="0" cy="10668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6504" name="Line 8"/>
          <p:cNvSpPr>
            <a:spLocks noChangeShapeType="1"/>
          </p:cNvSpPr>
          <p:nvPr/>
        </p:nvSpPr>
        <p:spPr bwMode="auto">
          <a:xfrm>
            <a:off x="7885113" y="5402263"/>
            <a:ext cx="0" cy="10668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6506" name="Text Box 10"/>
          <p:cNvSpPr txBox="1">
            <a:spLocks noChangeArrowheads="1"/>
          </p:cNvSpPr>
          <p:nvPr/>
        </p:nvSpPr>
        <p:spPr bwMode="auto">
          <a:xfrm>
            <a:off x="8229600" y="2667000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hlink"/>
                </a:solidFill>
              </a:rPr>
              <a:t>0.5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927016" y="3124200"/>
            <a:ext cx="628650" cy="2147888"/>
            <a:chOff x="7905750" y="3124200"/>
            <a:chExt cx="628650" cy="2147888"/>
          </a:xfrm>
        </p:grpSpPr>
        <p:sp>
          <p:nvSpPr>
            <p:cNvPr id="106505" name="Line 9"/>
            <p:cNvSpPr>
              <a:spLocks noChangeShapeType="1"/>
            </p:cNvSpPr>
            <p:nvPr/>
          </p:nvSpPr>
          <p:spPr bwMode="auto">
            <a:xfrm>
              <a:off x="7935913" y="3352800"/>
              <a:ext cx="15875" cy="1919288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6507" name="Text Box 11"/>
            <p:cNvSpPr txBox="1">
              <a:spLocks noChangeArrowheads="1"/>
            </p:cNvSpPr>
            <p:nvPr/>
          </p:nvSpPr>
          <p:spPr bwMode="auto">
            <a:xfrm>
              <a:off x="7905750" y="3124200"/>
              <a:ext cx="6286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>
                  <a:solidFill>
                    <a:schemeClr val="hlink"/>
                  </a:solidFill>
                </a:rPr>
                <a:t>0.34</a:t>
              </a:r>
            </a:p>
          </p:txBody>
        </p:sp>
      </p:grpSp>
      <p:sp>
        <p:nvSpPr>
          <p:cNvPr id="106508" name="Text Box 12"/>
          <p:cNvSpPr txBox="1">
            <a:spLocks noChangeArrowheads="1"/>
          </p:cNvSpPr>
          <p:nvPr/>
        </p:nvSpPr>
        <p:spPr bwMode="auto">
          <a:xfrm>
            <a:off x="7848600" y="5410200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hlink"/>
                </a:solidFill>
              </a:rPr>
              <a:t>0.3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2/12/2013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Massimo Giovannozzi - CERN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8A84-0E44-4786-A672-2B3C4C34BBD2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Lessons from LHC sorting exercise - I</a:t>
            </a:r>
            <a:endParaRPr lang="en-US" altLang="en-US" dirty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0038" y="1508125"/>
            <a:ext cx="8512175" cy="5091113"/>
          </a:xfrm>
        </p:spPr>
        <p:txBody>
          <a:bodyPr/>
          <a:lstStyle/>
          <a:p>
            <a:pPr marL="231775" indent="-231775" algn="just">
              <a:lnSpc>
                <a:spcPct val="90000"/>
              </a:lnSpc>
            </a:pPr>
            <a:r>
              <a:rPr lang="en-US" altLang="en-US" sz="2400" dirty="0"/>
              <a:t>Field quality</a:t>
            </a:r>
          </a:p>
          <a:p>
            <a:pPr marL="566738" lvl="1" indent="-220663" algn="just">
              <a:lnSpc>
                <a:spcPct val="90000"/>
              </a:lnSpc>
            </a:pPr>
            <a:r>
              <a:rPr lang="en-US" altLang="en-US" sz="2000" dirty="0"/>
              <a:t>The magnetic properties are under control (using sorting and compensation), the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LHC should be at least as good as expected</a:t>
            </a:r>
            <a:r>
              <a:rPr lang="en-US" altLang="en-US" sz="2000" dirty="0"/>
              <a:t>.</a:t>
            </a:r>
          </a:p>
          <a:p>
            <a:pPr marL="566738" lvl="1" indent="-220663" algn="just">
              <a:lnSpc>
                <a:spcPct val="90000"/>
              </a:lnSpc>
            </a:pPr>
            <a:r>
              <a:rPr lang="en-US" altLang="en-US" sz="2000" dirty="0"/>
              <a:t>The installation sequence was optimized to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gain margin </a:t>
            </a:r>
            <a:r>
              <a:rPr lang="en-US" altLang="en-US" sz="2000" dirty="0"/>
              <a:t>(limiting linear imperfections, required corrector strength, and low-order resonance driving terms).</a:t>
            </a:r>
          </a:p>
          <a:p>
            <a:pPr marL="231775" indent="-231775" algn="just">
              <a:lnSpc>
                <a:spcPct val="90000"/>
              </a:lnSpc>
            </a:pPr>
            <a:r>
              <a:rPr lang="en-US" altLang="en-US" sz="2400" dirty="0"/>
              <a:t>Aperture</a:t>
            </a:r>
          </a:p>
          <a:p>
            <a:pPr marL="566738" lvl="1" indent="-220663" algn="just">
              <a:lnSpc>
                <a:spcPct val="90000"/>
              </a:lnSpc>
            </a:pPr>
            <a:r>
              <a:rPr lang="en-US" altLang="en-US" sz="2000" dirty="0"/>
              <a:t>The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mechanical aperture has been preserved/kept </a:t>
            </a:r>
            <a:r>
              <a:rPr lang="en-US" altLang="en-US" sz="2000" dirty="0"/>
              <a:t>at the target value of </a:t>
            </a:r>
            <a:r>
              <a:rPr lang="en-US" altLang="en-US" sz="2000" dirty="0">
                <a:solidFill>
                  <a:srgbClr val="FF6600"/>
                </a:solidFill>
              </a:rPr>
              <a:t>8.4 sigma</a:t>
            </a:r>
            <a:r>
              <a:rPr lang="en-US" altLang="en-US" sz="2000" dirty="0"/>
              <a:t> using sorting and installation shifts/rolls on most magnets as well as other </a:t>
            </a:r>
            <a:r>
              <a:rPr lang="en-US" altLang="en-US" sz="2000" i="1" dirty="0"/>
              <a:t>passive</a:t>
            </a:r>
            <a:r>
              <a:rPr lang="en-US" altLang="en-US" sz="2000" dirty="0"/>
              <a:t> elements (MKI, MKD, LE, DFB).</a:t>
            </a:r>
          </a:p>
          <a:p>
            <a:pPr marL="566738" lvl="1" indent="-220663" algn="just">
              <a:lnSpc>
                <a:spcPct val="90000"/>
              </a:lnSpc>
            </a:pPr>
            <a:r>
              <a:rPr lang="en-US" altLang="en-US" sz="2000" dirty="0"/>
              <a:t>Exceptions:</a:t>
            </a:r>
          </a:p>
          <a:p>
            <a:pPr marL="914400" lvl="2" indent="-231775" algn="just">
              <a:lnSpc>
                <a:spcPct val="90000"/>
              </a:lnSpc>
            </a:pPr>
            <a:r>
              <a:rPr lang="en-US" altLang="en-US" sz="1800" b="1" dirty="0"/>
              <a:t>Negligible aperture loss in arc </a:t>
            </a:r>
            <a:r>
              <a:rPr lang="en-US" altLang="en-US" sz="1800" b="1" dirty="0" err="1"/>
              <a:t>quadrupoles</a:t>
            </a:r>
            <a:r>
              <a:rPr lang="en-US" altLang="en-US" sz="1800" b="1" dirty="0"/>
              <a:t> (</a:t>
            </a:r>
            <a:r>
              <a:rPr lang="en-US" altLang="en-US" sz="1800" b="1" dirty="0">
                <a:solidFill>
                  <a:srgbClr val="FF6600"/>
                </a:solidFill>
              </a:rPr>
              <a:t>slots: 12/360</a:t>
            </a:r>
            <a:r>
              <a:rPr lang="en-US" altLang="en-US" sz="1800" b="1" dirty="0"/>
              <a:t>).</a:t>
            </a:r>
          </a:p>
          <a:p>
            <a:pPr marL="914400" lvl="2" indent="-231775" algn="just">
              <a:lnSpc>
                <a:spcPct val="90000"/>
              </a:lnSpc>
            </a:pPr>
            <a:r>
              <a:rPr lang="en-US" altLang="en-US" sz="1800" b="1" dirty="0"/>
              <a:t>Modest aperture loss in insertion </a:t>
            </a:r>
            <a:r>
              <a:rPr lang="en-US" altLang="en-US" sz="1800" b="1" dirty="0" err="1"/>
              <a:t>quadrupoles</a:t>
            </a:r>
            <a:r>
              <a:rPr lang="en-US" altLang="en-US" sz="1800" b="1" dirty="0"/>
              <a:t>. A study is in progress to re-match the optics (</a:t>
            </a:r>
            <a:r>
              <a:rPr lang="en-US" altLang="en-US" sz="1800" b="1" dirty="0">
                <a:solidFill>
                  <a:srgbClr val="FF6600"/>
                </a:solidFill>
              </a:rPr>
              <a:t>slots: 8/64</a:t>
            </a:r>
            <a:r>
              <a:rPr lang="en-US" altLang="en-US" sz="1800" b="1" dirty="0"/>
              <a:t>).</a:t>
            </a:r>
          </a:p>
          <a:p>
            <a:pPr marL="914400" lvl="2" indent="-231775" algn="just">
              <a:lnSpc>
                <a:spcPct val="90000"/>
              </a:lnSpc>
            </a:pPr>
            <a:r>
              <a:rPr lang="en-US" altLang="en-US" sz="1800" b="1" dirty="0">
                <a:solidFill>
                  <a:schemeClr val="tx2"/>
                </a:solidFill>
              </a:rPr>
              <a:t>Isolated insertion </a:t>
            </a:r>
            <a:r>
              <a:rPr lang="en-US" altLang="en-US" sz="1800" b="1" dirty="0" err="1">
                <a:solidFill>
                  <a:schemeClr val="tx2"/>
                </a:solidFill>
              </a:rPr>
              <a:t>quadrupoles</a:t>
            </a:r>
            <a:r>
              <a:rPr lang="en-US" altLang="en-US" sz="1800" b="1" dirty="0">
                <a:solidFill>
                  <a:schemeClr val="tx2"/>
                </a:solidFill>
              </a:rPr>
              <a:t> have larger aperture reduction. A study is in progress to re-match the optics (</a:t>
            </a:r>
            <a:r>
              <a:rPr lang="en-US" altLang="en-US" sz="1800" b="1" dirty="0">
                <a:solidFill>
                  <a:srgbClr val="FF6600"/>
                </a:solidFill>
              </a:rPr>
              <a:t>slots: 8/50</a:t>
            </a:r>
            <a:r>
              <a:rPr lang="en-US" altLang="en-US" sz="1800" b="1" dirty="0">
                <a:solidFill>
                  <a:schemeClr val="tx2"/>
                </a:solidFill>
              </a:rPr>
              <a:t>).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2/12/2013</a:t>
            </a:r>
            <a:endParaRPr lang="en-US" alt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060000" y="1188000"/>
            <a:ext cx="6012000" cy="648000"/>
          </a:xfrm>
          <a:prstGeom prst="rect">
            <a:avLst/>
          </a:prstGeom>
          <a:solidFill>
            <a:srgbClr val="CC0066"/>
          </a:solidFill>
          <a:ln w="9525">
            <a:noFill/>
            <a:miter lim="800000"/>
            <a:headEnd/>
            <a:tailEnd/>
          </a:ln>
          <a:effectLst>
            <a:outerShdw dist="89803" dir="2700000" algn="ctr" rotWithShape="0">
              <a:srgbClr val="993366">
                <a:alpha val="50000"/>
              </a:srgbClr>
            </a:outerShdw>
          </a:effectLst>
        </p:spPr>
        <p:txBody>
          <a:bodyPr lIns="92075" tIns="46038" rIns="92075" bIns="46038" anchor="ctr" anchorCtr="0"/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1" charset="-128"/>
                <a:sym typeface="Mathematica1" pitchFamily="2" charset="2"/>
              </a:rPr>
              <a:t>From PAC 2007 paper, “Magnet </a:t>
            </a:r>
            <a:r>
              <a:rPr 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1" charset="-128"/>
                <a:sym typeface="Mathematica1" pitchFamily="2" charset="2"/>
              </a:rPr>
              <a:t>Acceptance and Allocation at the LHC Magnet Evaluation </a:t>
            </a:r>
            <a:r>
              <a:rPr 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1" charset="-128"/>
                <a:sym typeface="Mathematica1" pitchFamily="2" charset="2"/>
              </a:rPr>
              <a:t>Board”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pitchFamily="1" charset="-128"/>
              <a:sym typeface="Mathematica1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Massimo Giovannozzi - CERN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8A84-0E44-4786-A672-2B3C4C34BBD2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Lessons from LHC sorting exercise - II</a:t>
            </a:r>
            <a:endParaRPr lang="en-US" altLang="en-US" dirty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5181" y="1454961"/>
            <a:ext cx="8623005" cy="4573692"/>
          </a:xfrm>
        </p:spPr>
        <p:txBody>
          <a:bodyPr/>
          <a:lstStyle/>
          <a:p>
            <a:pPr marL="231775" indent="-231775" algn="just">
              <a:lnSpc>
                <a:spcPct val="90000"/>
              </a:lnSpc>
            </a:pPr>
            <a:r>
              <a:rPr lang="en-US" altLang="en-US" sz="2800" dirty="0" smtClean="0"/>
              <a:t>After the end of LHC Run I, i.e.</a:t>
            </a:r>
            <a:endParaRPr lang="en-US" altLang="en-US" sz="2800" dirty="0"/>
          </a:p>
          <a:p>
            <a:pPr marL="566738" lvl="1" indent="-220663" algn="just">
              <a:lnSpc>
                <a:spcPct val="90000"/>
              </a:lnSpc>
            </a:pPr>
            <a:r>
              <a:rPr lang="en-US" altLang="en-US" sz="2400" dirty="0" smtClean="0"/>
              <a:t>Three years of full exploitation of the machine</a:t>
            </a:r>
          </a:p>
          <a:p>
            <a:pPr marL="566738" lvl="1" indent="-220663" algn="just">
              <a:lnSpc>
                <a:spcPct val="90000"/>
              </a:lnSpc>
            </a:pPr>
            <a:r>
              <a:rPr lang="en-US" altLang="en-US" sz="2400" dirty="0" smtClean="0"/>
              <a:t>A final performance of </a:t>
            </a:r>
          </a:p>
          <a:p>
            <a:pPr marL="966788" lvl="2" indent="-220663" algn="just">
              <a:lnSpc>
                <a:spcPct val="90000"/>
              </a:lnSpc>
            </a:pPr>
            <a:r>
              <a:rPr lang="en-US" altLang="en-US" sz="2200" dirty="0" smtClean="0"/>
              <a:t>Peak luminosity: 0.7×10</a:t>
            </a:r>
            <a:r>
              <a:rPr lang="en-US" altLang="en-US" sz="2200" baseline="30000" dirty="0" smtClean="0"/>
              <a:t>34</a:t>
            </a:r>
            <a:r>
              <a:rPr lang="en-US" altLang="en-US" sz="2200" dirty="0" smtClean="0"/>
              <a:t> cm</a:t>
            </a:r>
            <a:r>
              <a:rPr lang="en-US" altLang="en-US" sz="2200" baseline="30000" dirty="0" smtClean="0"/>
              <a:t>-2</a:t>
            </a:r>
            <a:r>
              <a:rPr lang="en-US" altLang="en-US" sz="2200" dirty="0" smtClean="0"/>
              <a:t> s</a:t>
            </a:r>
            <a:r>
              <a:rPr lang="en-US" altLang="en-US" sz="2200" baseline="30000" dirty="0" smtClean="0"/>
              <a:t>-1</a:t>
            </a:r>
            <a:r>
              <a:rPr lang="en-US" altLang="en-US" sz="2200" dirty="0" smtClean="0"/>
              <a:t> (nominal 1×10</a:t>
            </a:r>
            <a:r>
              <a:rPr lang="en-US" altLang="en-US" sz="2200" baseline="30000" dirty="0" smtClean="0"/>
              <a:t>34</a:t>
            </a:r>
            <a:r>
              <a:rPr lang="en-US" altLang="en-US" sz="2200" dirty="0" smtClean="0"/>
              <a:t> </a:t>
            </a:r>
            <a:r>
              <a:rPr lang="en-US" altLang="en-US" sz="2200" dirty="0"/>
              <a:t>cm</a:t>
            </a:r>
            <a:r>
              <a:rPr lang="en-US" altLang="en-US" sz="2200" baseline="30000" dirty="0"/>
              <a:t>-2</a:t>
            </a:r>
            <a:r>
              <a:rPr lang="en-US" altLang="en-US" sz="2200" dirty="0"/>
              <a:t> </a:t>
            </a:r>
            <a:r>
              <a:rPr lang="en-US" altLang="en-US" sz="2200" dirty="0" smtClean="0"/>
              <a:t>s</a:t>
            </a:r>
            <a:r>
              <a:rPr lang="en-US" altLang="en-US" sz="2200" baseline="30000" dirty="0" smtClean="0"/>
              <a:t>-1</a:t>
            </a:r>
            <a:r>
              <a:rPr lang="en-US" altLang="en-US" sz="2200" dirty="0" smtClean="0"/>
              <a:t>)</a:t>
            </a:r>
          </a:p>
          <a:p>
            <a:pPr marL="966788" lvl="2" indent="-220663" algn="just">
              <a:lnSpc>
                <a:spcPct val="90000"/>
              </a:lnSpc>
            </a:pPr>
            <a:r>
              <a:rPr lang="en-US" altLang="en-US" sz="2200" dirty="0" smtClean="0"/>
              <a:t>Beta* in ATLAS and CMS: 60 cm (nominal 55 cm) </a:t>
            </a:r>
          </a:p>
          <a:p>
            <a:pPr marL="966788" lvl="2" indent="-220663" algn="just">
              <a:lnSpc>
                <a:spcPct val="90000"/>
              </a:lnSpc>
            </a:pPr>
            <a:r>
              <a:rPr lang="en-US" altLang="en-US" sz="2200" dirty="0" smtClean="0"/>
              <a:t>Energy in collision: 4 </a:t>
            </a:r>
            <a:r>
              <a:rPr lang="en-US" altLang="en-US" sz="2200" dirty="0" err="1" smtClean="0"/>
              <a:t>TeV</a:t>
            </a:r>
            <a:r>
              <a:rPr lang="en-US" altLang="en-US" sz="2200" dirty="0" smtClean="0"/>
              <a:t> (nominal 7 </a:t>
            </a:r>
            <a:r>
              <a:rPr lang="en-US" altLang="en-US" sz="2200" dirty="0" err="1" smtClean="0"/>
              <a:t>TeV</a:t>
            </a:r>
            <a:r>
              <a:rPr lang="en-US" altLang="en-US" sz="2200" dirty="0" smtClean="0"/>
              <a:t>)</a:t>
            </a:r>
          </a:p>
          <a:p>
            <a:pPr marL="966788" lvl="2" indent="-220663" algn="just">
              <a:lnSpc>
                <a:spcPct val="90000"/>
              </a:lnSpc>
            </a:pPr>
            <a:r>
              <a:rPr lang="en-US" altLang="en-US" sz="2200" dirty="0" smtClean="0"/>
              <a:t>Beta-beating in collision: 7% (expected 20%)</a:t>
            </a:r>
            <a:endParaRPr lang="en-US" altLang="en-US" sz="2200" dirty="0"/>
          </a:p>
          <a:p>
            <a:pPr marL="566738" lvl="1" indent="-220663" algn="just">
              <a:lnSpc>
                <a:spcPct val="90000"/>
              </a:lnSpc>
            </a:pPr>
            <a:r>
              <a:rPr lang="en-US" altLang="en-US" sz="2400" dirty="0" smtClean="0"/>
              <a:t>A detailed series of measurements, e.g., mechanical aperture, optics, non-linear beam dynamics</a:t>
            </a:r>
            <a:endParaRPr lang="en-US" altLang="en-US" sz="2400" dirty="0"/>
          </a:p>
          <a:p>
            <a:pPr marL="230400" indent="-230400" algn="just">
              <a:lnSpc>
                <a:spcPct val="90000"/>
              </a:lnSpc>
            </a:pPr>
            <a:r>
              <a:rPr lang="en-US" altLang="en-US" sz="2800" dirty="0" smtClean="0"/>
              <a:t>The statement made at the end of MEB activity is certainly true! And even more…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2/12/2013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549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 short digression - 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84002"/>
            <a:ext cx="9144000" cy="5123121"/>
          </a:xfrm>
        </p:spPr>
        <p:txBody>
          <a:bodyPr/>
          <a:lstStyle/>
          <a:p>
            <a:pPr marL="625475" lvl="1"/>
            <a:r>
              <a:rPr lang="en-US" sz="2200" dirty="0" smtClean="0"/>
              <a:t>High-luminosity upgrade aims at a performance increase by</a:t>
            </a:r>
          </a:p>
          <a:p>
            <a:pPr marL="1025525" lvl="2"/>
            <a:r>
              <a:rPr lang="en-US" sz="2000" dirty="0" smtClean="0"/>
              <a:t>Improving beam parameters (current and brightness).</a:t>
            </a:r>
          </a:p>
          <a:p>
            <a:pPr marL="1025525" lvl="2"/>
            <a:r>
              <a:rPr lang="en-US" sz="2000" dirty="0" smtClean="0"/>
              <a:t>Reducing beta* in the LHC.</a:t>
            </a:r>
          </a:p>
          <a:p>
            <a:pPr marL="625475" lvl="1"/>
            <a:r>
              <a:rPr lang="en-US" sz="2200" dirty="0" smtClean="0"/>
              <a:t>Recently, the ATS scheme (by S. Fartoukh) as been proposed to achieve small beta* with perfectly controlled chromatic properties of the </a:t>
            </a:r>
            <a:r>
              <a:rPr lang="en-US" sz="2400" dirty="0" smtClean="0"/>
              <a:t>lattice.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2/12/2013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Massimo Giovannozzi - CERN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3B534-6029-493C-801A-E0105333BD02}" type="slidenum">
              <a:rPr lang="en-US" altLang="en-US" smtClean="0"/>
              <a:pPr/>
              <a:t>24</a:t>
            </a:fld>
            <a:endParaRPr lang="en-US" altLang="en-US"/>
          </a:p>
        </p:txBody>
      </p:sp>
      <p:pic>
        <p:nvPicPr>
          <p:cNvPr id="20480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5" b="13279"/>
          <a:stretch/>
        </p:blipFill>
        <p:spPr bwMode="auto">
          <a:xfrm>
            <a:off x="972000" y="3697367"/>
            <a:ext cx="7200000" cy="31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164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 short digression - II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84002"/>
            <a:ext cx="9144000" cy="5123121"/>
          </a:xfrm>
        </p:spPr>
        <p:txBody>
          <a:bodyPr/>
          <a:lstStyle/>
          <a:p>
            <a:pPr marL="625475" lvl="1"/>
            <a:r>
              <a:rPr lang="en-US" sz="2400" dirty="0" smtClean="0"/>
              <a:t>The principle of the ATS requires to increase the beta-functions in the arcs, thus possibly enhancing the harmful effect of the field quality of the main dipoles.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2/12/2013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Massimo Giovannozzi - CERN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3B534-6029-493C-801A-E0105333BD02}" type="slidenum">
              <a:rPr lang="en-US" altLang="en-US" smtClean="0"/>
              <a:pPr/>
              <a:t>25</a:t>
            </a:fld>
            <a:endParaRPr lang="en-US" altLang="en-US"/>
          </a:p>
        </p:txBody>
      </p:sp>
      <p:pic>
        <p:nvPicPr>
          <p:cNvPr id="2058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977" y="2538000"/>
            <a:ext cx="6616023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-1" y="2628000"/>
            <a:ext cx="2556000" cy="3780000"/>
          </a:xfrm>
          <a:prstGeom prst="rect">
            <a:avLst/>
          </a:prstGeom>
          <a:solidFill>
            <a:srgbClr val="CC0066"/>
          </a:solidFill>
          <a:ln w="9525">
            <a:noFill/>
            <a:miter lim="800000"/>
            <a:headEnd/>
            <a:tailEnd/>
          </a:ln>
          <a:effectLst>
            <a:outerShdw dist="89803" dir="2700000" algn="ctr" rotWithShape="0">
              <a:srgbClr val="993366">
                <a:alpha val="50000"/>
              </a:srgbClr>
            </a:outerShdw>
          </a:effectLst>
        </p:spPr>
        <p:txBody>
          <a:bodyPr lIns="36000" tIns="36000" rIns="36000" bIns="36000"/>
          <a:lstStyle/>
          <a:p>
            <a:pPr algn="just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US" sz="1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1" charset="-128"/>
                <a:sym typeface="Mathematica1" pitchFamily="2" charset="2"/>
              </a:rPr>
              <a:t>Impact of sorting on </a:t>
            </a: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1" charset="-128"/>
                <a:sym typeface="Mathematica1" pitchFamily="2" charset="2"/>
              </a:rPr>
              <a:t>dynamic aperture for ATS optics</a:t>
            </a:r>
            <a:r>
              <a:rPr lang="en-US" sz="1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1" charset="-128"/>
                <a:sym typeface="Mathematica1" pitchFamily="2" charset="2"/>
              </a:rPr>
              <a:t>.</a:t>
            </a:r>
          </a:p>
          <a:p>
            <a:pPr algn="just">
              <a:spcBef>
                <a:spcPct val="20000"/>
              </a:spcBef>
              <a:buClr>
                <a:schemeClr val="accent2"/>
              </a:buClr>
              <a:buSzPct val="100000"/>
              <a:defRPr/>
            </a:pPr>
            <a:r>
              <a:rPr lang="en-US" sz="1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1" charset="-128"/>
                <a:sym typeface="Mathematica1" pitchFamily="2" charset="2"/>
              </a:rPr>
              <a:t>Error bars represent the effect of different </a:t>
            </a:r>
            <a:r>
              <a:rPr lang="en-US" sz="18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1" charset="-128"/>
                <a:sym typeface="Mathematica1" pitchFamily="2" charset="2"/>
              </a:rPr>
              <a:t>realisations</a:t>
            </a:r>
            <a:r>
              <a:rPr lang="en-US" sz="1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1" charset="-128"/>
                <a:sym typeface="Mathematica1" pitchFamily="2" charset="2"/>
              </a:rPr>
              <a:t> of the random magnetic field errors.</a:t>
            </a:r>
          </a:p>
          <a:p>
            <a:pPr algn="just">
              <a:spcBef>
                <a:spcPct val="20000"/>
              </a:spcBef>
              <a:buClr>
                <a:schemeClr val="accent2"/>
              </a:buClr>
              <a:buSzPct val="100000"/>
              <a:defRPr/>
            </a:pPr>
            <a:r>
              <a:rPr lang="en-US" sz="1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1" charset="-128"/>
                <a:sym typeface="Mathematica1" pitchFamily="2" charset="2"/>
              </a:rPr>
              <a:t>Red: reshuffled sequence of dipoles. </a:t>
            </a:r>
          </a:p>
          <a:p>
            <a:pPr algn="just">
              <a:spcBef>
                <a:spcPct val="20000"/>
              </a:spcBef>
              <a:buClr>
                <a:schemeClr val="accent2"/>
              </a:buClr>
              <a:buSzPct val="100000"/>
              <a:defRPr/>
            </a:pPr>
            <a:r>
              <a:rPr lang="en-US" sz="1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1" charset="-128"/>
                <a:sym typeface="Mathematica1" pitchFamily="2" charset="2"/>
              </a:rPr>
              <a:t>Blue: sorted sequence of dipoles for as-built machine.</a:t>
            </a:r>
          </a:p>
        </p:txBody>
      </p:sp>
    </p:spTree>
    <p:extLst>
      <p:ext uri="{BB962C8B-B14F-4D97-AF65-F5344CB8AC3E}">
        <p14:creationId xmlns:p14="http://schemas.microsoft.com/office/powerpoint/2010/main" val="299888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Lessons from LHC sorting exercise - </a:t>
            </a:r>
            <a:r>
              <a:rPr lang="en-US" altLang="en-US" dirty="0" smtClean="0"/>
              <a:t>III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84002"/>
            <a:ext cx="9144000" cy="5123121"/>
          </a:xfrm>
        </p:spPr>
        <p:txBody>
          <a:bodyPr/>
          <a:lstStyle/>
          <a:p>
            <a:r>
              <a:rPr lang="en-US" sz="2800" dirty="0" smtClean="0"/>
              <a:t>Other comments:</a:t>
            </a:r>
          </a:p>
          <a:p>
            <a:pPr marL="625475" lvl="1"/>
            <a:r>
              <a:rPr lang="en-US" sz="2400" dirty="0" smtClean="0"/>
              <a:t>Detailed measurement </a:t>
            </a:r>
            <a:r>
              <a:rPr lang="en-US" sz="2400" dirty="0" err="1" smtClean="0"/>
              <a:t>programme</a:t>
            </a:r>
            <a:r>
              <a:rPr lang="en-US" sz="2400" dirty="0" smtClean="0"/>
              <a:t> (mechanical, geometry and magnetic properties) is an added value for</a:t>
            </a:r>
          </a:p>
          <a:p>
            <a:pPr lvl="2"/>
            <a:r>
              <a:rPr lang="en-US" sz="2000" dirty="0" smtClean="0"/>
              <a:t>Installation (sorting)</a:t>
            </a:r>
          </a:p>
          <a:p>
            <a:pPr lvl="2"/>
            <a:r>
              <a:rPr lang="en-US" sz="2000" dirty="0" smtClean="0"/>
              <a:t>Operation (field model)</a:t>
            </a:r>
          </a:p>
          <a:p>
            <a:pPr marL="625475" lvl="1"/>
            <a:r>
              <a:rPr lang="en-US" sz="2400" dirty="0" smtClean="0"/>
              <a:t>Magnet sorting is multi-disciplinary activity: it requires detailed preparation well before it is needed.</a:t>
            </a:r>
          </a:p>
          <a:p>
            <a:pPr marL="625475" lvl="1"/>
            <a:r>
              <a:rPr lang="en-US" sz="2400" dirty="0" smtClean="0"/>
              <a:t>Software infrastructure is essential (huge amount of data to be stored over a long time): it </a:t>
            </a:r>
            <a:r>
              <a:rPr lang="en-US" sz="2400" dirty="0"/>
              <a:t>requires detailed preparation </a:t>
            </a:r>
            <a:r>
              <a:rPr lang="en-US" sz="2400" dirty="0" smtClean="0"/>
              <a:t> and long-term views.</a:t>
            </a:r>
          </a:p>
          <a:p>
            <a:pPr marL="625475" lvl="1"/>
            <a:r>
              <a:rPr lang="en-US" sz="2400" dirty="0" smtClean="0"/>
              <a:t>A core structure (team and infrastructure) should be kept alive even after completion of machine installation (magnets’ replacement, incidents, upgrades).</a:t>
            </a:r>
            <a:endParaRPr lang="en-US" sz="2400" dirty="0"/>
          </a:p>
          <a:p>
            <a:pPr lvl="1"/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2/12/2013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Massimo Giovannozzi - CERN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3B534-6029-493C-801A-E0105333BD02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549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Massimo Giovannozzi - CERN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798BA-3A10-4944-8563-981047ABAC1D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12438" name="Rectangle 150"/>
          <p:cNvSpPr>
            <a:spLocks noGrp="1" noChangeArrowheads="1"/>
          </p:cNvSpPr>
          <p:nvPr>
            <p:ph type="title"/>
          </p:nvPr>
        </p:nvSpPr>
        <p:spPr>
          <a:xfrm>
            <a:off x="1214438" y="152400"/>
            <a:ext cx="6530975" cy="1143000"/>
          </a:xfrm>
          <a:noFill/>
        </p:spPr>
        <p:txBody>
          <a:bodyPr/>
          <a:lstStyle/>
          <a:p>
            <a:r>
              <a:rPr lang="en-US" altLang="en-US"/>
              <a:t>Acknowledgements</a:t>
            </a:r>
          </a:p>
        </p:txBody>
      </p:sp>
      <p:sp>
        <p:nvSpPr>
          <p:cNvPr id="12439" name="Rectangle 151"/>
          <p:cNvSpPr>
            <a:spLocks noGrp="1" noChangeArrowheads="1"/>
          </p:cNvSpPr>
          <p:nvPr>
            <p:ph type="body" idx="1"/>
          </p:nvPr>
        </p:nvSpPr>
        <p:spPr>
          <a:xfrm>
            <a:off x="0" y="1478246"/>
            <a:ext cx="9144000" cy="4924425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n-US" altLang="en-US" sz="2000" dirty="0"/>
              <a:t>The </a:t>
            </a:r>
            <a:r>
              <a:rPr lang="en-US" altLang="en-US" sz="2000" dirty="0" err="1"/>
              <a:t>Manifacturing</a:t>
            </a:r>
            <a:r>
              <a:rPr lang="en-US" altLang="en-US" sz="2000" dirty="0"/>
              <a:t> and Test Folder </a:t>
            </a:r>
            <a:r>
              <a:rPr lang="en-US" altLang="en-US" sz="2000" b="1" dirty="0">
                <a:solidFill>
                  <a:srgbClr val="FF0000"/>
                </a:solidFill>
              </a:rPr>
              <a:t>database team</a:t>
            </a:r>
            <a:r>
              <a:rPr lang="en-US" altLang="en-US" sz="2000" dirty="0"/>
              <a:t> (T. </a:t>
            </a:r>
            <a:r>
              <a:rPr lang="en-US" altLang="en-US" sz="2000" dirty="0" err="1"/>
              <a:t>Pettersson</a:t>
            </a:r>
            <a:r>
              <a:rPr lang="en-US" altLang="en-US" sz="2000" dirty="0"/>
              <a:t>, E. </a:t>
            </a:r>
            <a:r>
              <a:rPr lang="en-US" altLang="en-US" sz="2000" dirty="0" err="1"/>
              <a:t>Manola-Poggioli</a:t>
            </a:r>
            <a:r>
              <a:rPr lang="en-US" altLang="en-US" sz="2000" dirty="0"/>
              <a:t>, </a:t>
            </a:r>
            <a:r>
              <a:rPr lang="en-US" altLang="en-US" sz="2000" i="1" dirty="0"/>
              <a:t>et al</a:t>
            </a:r>
            <a:r>
              <a:rPr lang="en-US" altLang="en-US" sz="2000" dirty="0"/>
              <a:t>.) for the steady support of tools, reports, views.</a:t>
            </a:r>
          </a:p>
          <a:p>
            <a:pPr algn="just">
              <a:lnSpc>
                <a:spcPct val="80000"/>
              </a:lnSpc>
            </a:pPr>
            <a:r>
              <a:rPr lang="en-US" altLang="en-US" sz="2000" dirty="0">
                <a:solidFill>
                  <a:schemeClr val="tx2"/>
                </a:solidFill>
              </a:rPr>
              <a:t>The database </a:t>
            </a:r>
            <a:r>
              <a:rPr lang="en-US" altLang="en-US" sz="2000" dirty="0" err="1">
                <a:solidFill>
                  <a:schemeClr val="tx2"/>
                </a:solidFill>
              </a:rPr>
              <a:t>responsible’s</a:t>
            </a:r>
            <a:r>
              <a:rPr lang="en-US" altLang="en-US" sz="2000" dirty="0">
                <a:solidFill>
                  <a:schemeClr val="tx2"/>
                </a:solidFill>
              </a:rPr>
              <a:t> and services for </a:t>
            </a:r>
            <a:r>
              <a:rPr lang="en-US" altLang="en-US" sz="2000" b="1" dirty="0">
                <a:solidFill>
                  <a:srgbClr val="FF0000"/>
                </a:solidFill>
              </a:rPr>
              <a:t>magnetic data and alignment</a:t>
            </a:r>
            <a:r>
              <a:rPr lang="en-US" altLang="en-US" sz="2000" dirty="0">
                <a:solidFill>
                  <a:schemeClr val="tx2"/>
                </a:solidFill>
              </a:rPr>
              <a:t> (L. Deniau, </a:t>
            </a:r>
            <a:r>
              <a:rPr lang="en-US" altLang="en-US" sz="2000" i="1" dirty="0">
                <a:solidFill>
                  <a:schemeClr val="tx2"/>
                </a:solidFill>
              </a:rPr>
              <a:t>et al</a:t>
            </a:r>
            <a:r>
              <a:rPr lang="en-US" altLang="en-US" sz="2000" dirty="0">
                <a:solidFill>
                  <a:schemeClr val="tx2"/>
                </a:solidFill>
              </a:rPr>
              <a:t>., P. Hagen, E. Todesco, </a:t>
            </a:r>
            <a:r>
              <a:rPr lang="en-US" altLang="en-US" sz="2000" i="1" dirty="0">
                <a:solidFill>
                  <a:schemeClr val="tx2"/>
                </a:solidFill>
              </a:rPr>
              <a:t>et al</a:t>
            </a:r>
            <a:r>
              <a:rPr lang="en-US" altLang="en-US" sz="2000" dirty="0">
                <a:solidFill>
                  <a:schemeClr val="tx2"/>
                </a:solidFill>
              </a:rPr>
              <a:t>.) for </a:t>
            </a:r>
            <a:r>
              <a:rPr lang="en-US" altLang="en-US" sz="2000" dirty="0" smtClean="0">
                <a:solidFill>
                  <a:schemeClr val="tx2"/>
                </a:solidFill>
              </a:rPr>
              <a:t>input </a:t>
            </a:r>
            <a:r>
              <a:rPr lang="en-US" altLang="en-US" sz="2000" dirty="0">
                <a:solidFill>
                  <a:schemeClr val="tx2"/>
                </a:solidFill>
              </a:rPr>
              <a:t>to the sorting work.</a:t>
            </a:r>
          </a:p>
          <a:p>
            <a:pPr algn="just">
              <a:lnSpc>
                <a:spcPct val="80000"/>
              </a:lnSpc>
            </a:pPr>
            <a:r>
              <a:rPr lang="en-US" altLang="en-US" sz="2000" dirty="0"/>
              <a:t>The </a:t>
            </a:r>
            <a:r>
              <a:rPr lang="en-US" altLang="en-US" sz="2000" b="1" dirty="0" err="1">
                <a:solidFill>
                  <a:srgbClr val="FF0000"/>
                </a:solidFill>
              </a:rPr>
              <a:t>fiducialisation</a:t>
            </a:r>
            <a:r>
              <a:rPr lang="en-US" altLang="en-US" sz="2000" b="1" dirty="0">
                <a:solidFill>
                  <a:srgbClr val="FF0000"/>
                </a:solidFill>
              </a:rPr>
              <a:t> team </a:t>
            </a:r>
            <a:r>
              <a:rPr lang="en-US" altLang="en-US" sz="2000" dirty="0"/>
              <a:t>for their competence and precision.</a:t>
            </a:r>
          </a:p>
          <a:p>
            <a:pPr algn="just">
              <a:lnSpc>
                <a:spcPct val="80000"/>
              </a:lnSpc>
            </a:pPr>
            <a:r>
              <a:rPr lang="en-US" altLang="en-US" sz="2000" dirty="0">
                <a:solidFill>
                  <a:schemeClr val="tx2"/>
                </a:solidFill>
              </a:rPr>
              <a:t>The </a:t>
            </a:r>
            <a:r>
              <a:rPr lang="en-US" altLang="en-US" sz="2000" b="1" dirty="0">
                <a:solidFill>
                  <a:srgbClr val="FF0000"/>
                </a:solidFill>
              </a:rPr>
              <a:t>cold test team </a:t>
            </a:r>
            <a:r>
              <a:rPr lang="en-US" altLang="en-US" sz="2000" dirty="0">
                <a:solidFill>
                  <a:schemeClr val="tx2"/>
                </a:solidFill>
              </a:rPr>
              <a:t>supporting groups (L. </a:t>
            </a:r>
            <a:r>
              <a:rPr lang="en-US" altLang="en-US" sz="2000" dirty="0" err="1">
                <a:solidFill>
                  <a:schemeClr val="tx2"/>
                </a:solidFill>
              </a:rPr>
              <a:t>Walckiers</a:t>
            </a:r>
            <a:r>
              <a:rPr lang="en-US" altLang="en-US" sz="2000" dirty="0">
                <a:solidFill>
                  <a:schemeClr val="tx2"/>
                </a:solidFill>
              </a:rPr>
              <a:t>, </a:t>
            </a:r>
            <a:r>
              <a:rPr lang="en-US" altLang="en-US" sz="2000" i="1" dirty="0">
                <a:solidFill>
                  <a:schemeClr val="tx2"/>
                </a:solidFill>
              </a:rPr>
              <a:t>et al</a:t>
            </a:r>
            <a:r>
              <a:rPr lang="en-US" altLang="en-US" sz="2000" dirty="0">
                <a:solidFill>
                  <a:schemeClr val="tx2"/>
                </a:solidFill>
              </a:rPr>
              <a:t>.).</a:t>
            </a:r>
          </a:p>
          <a:p>
            <a:pPr algn="just">
              <a:lnSpc>
                <a:spcPct val="80000"/>
              </a:lnSpc>
            </a:pPr>
            <a:r>
              <a:rPr lang="en-US" altLang="en-US" sz="2000" dirty="0"/>
              <a:t>The many engineers, technicians, operators that have </a:t>
            </a:r>
            <a:r>
              <a:rPr lang="en-US" altLang="en-US" sz="2000" b="1" dirty="0">
                <a:solidFill>
                  <a:srgbClr val="FF0000"/>
                </a:solidFill>
              </a:rPr>
              <a:t>entered an overwhelming amount of data</a:t>
            </a:r>
            <a:r>
              <a:rPr lang="en-US" altLang="en-US" sz="2000" dirty="0"/>
              <a:t> that we looked at, and thought we made sense of</a:t>
            </a:r>
            <a:r>
              <a:rPr lang="en-US" altLang="en-US" sz="2000" dirty="0" smtClean="0"/>
              <a:t>.</a:t>
            </a:r>
          </a:p>
          <a:p>
            <a:pPr algn="just">
              <a:lnSpc>
                <a:spcPct val="80000"/>
              </a:lnSpc>
            </a:pPr>
            <a:r>
              <a:rPr lang="en-US" altLang="en-US" sz="2000" dirty="0" smtClean="0">
                <a:solidFill>
                  <a:schemeClr val="tx2"/>
                </a:solidFill>
              </a:rPr>
              <a:t>The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Magnet evaluation Board members </a:t>
            </a:r>
            <a:r>
              <a:rPr lang="en-US" altLang="en-US" sz="2000" dirty="0" smtClean="0">
                <a:solidFill>
                  <a:schemeClr val="tx2"/>
                </a:solidFill>
              </a:rPr>
              <a:t>(P. Bestmann, L. Bottura, N. Catalan-</a:t>
            </a:r>
            <a:r>
              <a:rPr lang="en-US" altLang="en-US" sz="2000" dirty="0" err="1" smtClean="0">
                <a:solidFill>
                  <a:schemeClr val="tx2"/>
                </a:solidFill>
              </a:rPr>
              <a:t>Lasheras</a:t>
            </a:r>
            <a:r>
              <a:rPr lang="en-US" altLang="en-US" sz="2000" dirty="0" smtClean="0">
                <a:solidFill>
                  <a:schemeClr val="tx2"/>
                </a:solidFill>
              </a:rPr>
              <a:t>, S. Fartoukh, S. Gilardoni, M. Giovannozzi, J. B. Jeanneret, M. Karppinen, A. Lombardi, K.-H. </a:t>
            </a:r>
            <a:r>
              <a:rPr lang="en-US" altLang="en-US" sz="2000" dirty="0" err="1" smtClean="0">
                <a:solidFill>
                  <a:schemeClr val="tx2"/>
                </a:solidFill>
              </a:rPr>
              <a:t>Meß</a:t>
            </a:r>
            <a:r>
              <a:rPr lang="en-US" altLang="en-US" sz="2000" dirty="0" smtClean="0">
                <a:solidFill>
                  <a:schemeClr val="tx2"/>
                </a:solidFill>
              </a:rPr>
              <a:t>, D. Missiaen, M. Modena, A. </a:t>
            </a:r>
            <a:r>
              <a:rPr lang="en-US" altLang="en-US" sz="2000" dirty="0" err="1" smtClean="0">
                <a:solidFill>
                  <a:schemeClr val="tx2"/>
                </a:solidFill>
              </a:rPr>
              <a:t>Musso</a:t>
            </a:r>
            <a:r>
              <a:rPr lang="en-US" altLang="en-US" sz="2000" dirty="0" smtClean="0">
                <a:solidFill>
                  <a:schemeClr val="tx2"/>
                </a:solidFill>
              </a:rPr>
              <a:t>, R. </a:t>
            </a:r>
            <a:r>
              <a:rPr lang="en-US" altLang="en-US" sz="2000" dirty="0" err="1" smtClean="0">
                <a:solidFill>
                  <a:schemeClr val="tx2"/>
                </a:solidFill>
              </a:rPr>
              <a:t>Ostojic</a:t>
            </a:r>
            <a:r>
              <a:rPr lang="en-US" altLang="en-US" sz="2000" dirty="0" smtClean="0">
                <a:solidFill>
                  <a:schemeClr val="tx2"/>
                </a:solidFill>
              </a:rPr>
              <a:t>, Y. Papaphilippou, P. </a:t>
            </a:r>
            <a:r>
              <a:rPr lang="en-US" altLang="en-US" sz="2000" dirty="0" err="1" smtClean="0">
                <a:solidFill>
                  <a:schemeClr val="tx2"/>
                </a:solidFill>
              </a:rPr>
              <a:t>Pugnat</a:t>
            </a:r>
            <a:r>
              <a:rPr lang="en-US" altLang="en-US" sz="2000" dirty="0" smtClean="0">
                <a:solidFill>
                  <a:schemeClr val="tx2"/>
                </a:solidFill>
              </a:rPr>
              <a:t>, S. </a:t>
            </a:r>
            <a:r>
              <a:rPr lang="en-US" altLang="en-US" sz="2000" dirty="0" err="1" smtClean="0">
                <a:solidFill>
                  <a:schemeClr val="tx2"/>
                </a:solidFill>
              </a:rPr>
              <a:t>Ramberger</a:t>
            </a:r>
            <a:r>
              <a:rPr lang="en-US" altLang="en-US" sz="2000" dirty="0" smtClean="0">
                <a:solidFill>
                  <a:schemeClr val="tx2"/>
                </a:solidFill>
              </a:rPr>
              <a:t>, S. </a:t>
            </a:r>
            <a:r>
              <a:rPr lang="en-US" altLang="en-US" sz="2000" dirty="0" err="1" smtClean="0">
                <a:solidFill>
                  <a:schemeClr val="tx2"/>
                </a:solidFill>
              </a:rPr>
              <a:t>Sanfilippo</a:t>
            </a:r>
            <a:r>
              <a:rPr lang="en-US" altLang="en-US" sz="2000" dirty="0" smtClean="0">
                <a:solidFill>
                  <a:schemeClr val="tx2"/>
                </a:solidFill>
              </a:rPr>
              <a:t>, W. Scandale, F. Schmidt, N. Siegel, A. Siemko, T. </a:t>
            </a:r>
            <a:r>
              <a:rPr lang="en-US" altLang="en-US" sz="2000" dirty="0" err="1" smtClean="0">
                <a:solidFill>
                  <a:schemeClr val="tx2"/>
                </a:solidFill>
              </a:rPr>
              <a:t>Tortschanoff</a:t>
            </a:r>
            <a:r>
              <a:rPr lang="en-US" altLang="en-US" sz="2000" dirty="0" smtClean="0">
                <a:solidFill>
                  <a:schemeClr val="tx2"/>
                </a:solidFill>
              </a:rPr>
              <a:t>, D. Tommasini, E. </a:t>
            </a:r>
            <a:r>
              <a:rPr lang="en-US" altLang="en-US" sz="2000" dirty="0" err="1" smtClean="0">
                <a:solidFill>
                  <a:schemeClr val="tx2"/>
                </a:solidFill>
              </a:rPr>
              <a:t>Wildner</a:t>
            </a:r>
            <a:r>
              <a:rPr lang="en-US" altLang="en-US" sz="2000" dirty="0" smtClean="0">
                <a:solidFill>
                  <a:schemeClr val="tx2"/>
                </a:solidFill>
              </a:rPr>
              <a:t>) for the good time during the 169 meetings required to allocate all the LHC magnets</a:t>
            </a:r>
            <a:r>
              <a:rPr lang="en-US" altLang="en-US" sz="2000" dirty="0" smtClean="0">
                <a:solidFill>
                  <a:schemeClr val="tx2"/>
                </a:solidFill>
              </a:rPr>
              <a:t>.</a:t>
            </a:r>
          </a:p>
          <a:p>
            <a:pPr algn="just">
              <a:lnSpc>
                <a:spcPct val="80000"/>
              </a:lnSpc>
            </a:pPr>
            <a:r>
              <a:rPr lang="en-US" altLang="en-US" sz="2000" dirty="0" smtClean="0"/>
              <a:t>Accelerator Beam Physics sorting team</a:t>
            </a:r>
            <a:r>
              <a:rPr lang="en-US" altLang="en-US" sz="2000" dirty="0"/>
              <a:t>: </a:t>
            </a:r>
            <a:r>
              <a:rPr lang="en-US" altLang="en-US" sz="2000" dirty="0" smtClean="0"/>
              <a:t>MBs (S. Fartoukh), MQs </a:t>
            </a:r>
            <a:r>
              <a:rPr lang="en-US" altLang="en-US" sz="2000" dirty="0"/>
              <a:t>(</a:t>
            </a:r>
            <a:r>
              <a:rPr lang="en-US" altLang="en-US" sz="2000" dirty="0" smtClean="0"/>
              <a:t>Y. Papaphilippou, A. Lombardi), </a:t>
            </a:r>
            <a:r>
              <a:rPr lang="en-US" altLang="en-US" sz="2000" dirty="0"/>
              <a:t>insertion </a:t>
            </a:r>
            <a:r>
              <a:rPr lang="en-US" altLang="en-US" sz="2000" dirty="0" smtClean="0"/>
              <a:t>magnets (M. Giovannozzi), triplets </a:t>
            </a:r>
            <a:r>
              <a:rPr lang="en-US" altLang="en-US" sz="2000" dirty="0"/>
              <a:t>(</a:t>
            </a:r>
            <a:r>
              <a:rPr lang="en-US" altLang="en-US" sz="2000" dirty="0" smtClean="0"/>
              <a:t>F. Schmidt), geometry (B. Jeanneret, global, and S. Gilardoni, MBs). </a:t>
            </a:r>
            <a:endParaRPr lang="en-US" altLang="en-US" sz="2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2/12/2013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- II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97" y="1596662"/>
            <a:ext cx="8981011" cy="4684713"/>
          </a:xfrm>
        </p:spPr>
        <p:txBody>
          <a:bodyPr/>
          <a:lstStyle/>
          <a:p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Magnet Sorting</a:t>
            </a:r>
            <a:r>
              <a:rPr lang="en-US" sz="2400" dirty="0" smtClean="0"/>
              <a:t> comprises both stages:</a:t>
            </a:r>
          </a:p>
          <a:p>
            <a:pPr marL="542925" lvl="1" indent="-312738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categorizing</a:t>
            </a:r>
            <a:r>
              <a:rPr lang="en-US" sz="2400" dirty="0"/>
              <a:t>: grouping </a:t>
            </a:r>
            <a:r>
              <a:rPr lang="en-US" sz="2400" dirty="0" smtClean="0"/>
              <a:t>magnets with </a:t>
            </a:r>
            <a:r>
              <a:rPr lang="en-US" sz="2400" dirty="0"/>
              <a:t>similar </a:t>
            </a:r>
            <a:r>
              <a:rPr lang="en-US" sz="2400" dirty="0" smtClean="0"/>
              <a:t> properties together.</a:t>
            </a:r>
          </a:p>
          <a:p>
            <a:pPr marL="542925" lvl="1" indent="-312738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ordering</a:t>
            </a:r>
            <a:r>
              <a:rPr lang="en-US" sz="2400" dirty="0"/>
              <a:t>: arranging </a:t>
            </a:r>
            <a:r>
              <a:rPr lang="en-US" sz="2400" dirty="0" smtClean="0"/>
              <a:t>magnets from the various categories in </a:t>
            </a:r>
            <a:r>
              <a:rPr lang="en-US" sz="2400" dirty="0"/>
              <a:t>some ordered </a:t>
            </a:r>
            <a:r>
              <a:rPr lang="en-US" sz="2400" dirty="0" smtClean="0"/>
              <a:t>sequence.</a:t>
            </a:r>
          </a:p>
          <a:p>
            <a:pPr marL="361950" indent="-361950"/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 dynamics </a:t>
            </a:r>
            <a:r>
              <a:rPr lang="en-US" sz="2400" dirty="0" smtClean="0"/>
              <a:t>specifies the figure-of-merit function to perform categorizing and ordering.</a:t>
            </a:r>
          </a:p>
          <a:p>
            <a:pPr marL="361950" indent="-361950"/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Magnets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provides the best design possible and the best data for perform sorting.</a:t>
            </a:r>
            <a:endParaRPr lang="en-US" sz="2400" dirty="0"/>
          </a:p>
          <a:p>
            <a:pPr marL="538163" lvl="1" indent="0">
              <a:buNone/>
            </a:pPr>
            <a:endParaRPr lang="en-US" sz="2400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2/12/2013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Massimo Giovannozzi - CERN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3B534-6029-493C-801A-E0105333BD02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756000" y="5328000"/>
            <a:ext cx="7596000" cy="972000"/>
          </a:xfrm>
          <a:prstGeom prst="rect">
            <a:avLst/>
          </a:prstGeom>
          <a:solidFill>
            <a:srgbClr val="CC0066"/>
          </a:solidFill>
          <a:ln w="9525">
            <a:noFill/>
            <a:miter lim="800000"/>
            <a:headEnd/>
            <a:tailEnd/>
          </a:ln>
          <a:effectLst>
            <a:outerShdw dist="89803" dir="2700000" algn="ctr" rotWithShape="0">
              <a:srgbClr val="993366">
                <a:alpha val="50000"/>
              </a:srgbClr>
            </a:outerShdw>
          </a:effectLst>
        </p:spPr>
        <p:txBody>
          <a:bodyPr lIns="36000" tIns="46038" rIns="36000" bIns="46038" anchor="ctr" anchorCtr="0"/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1" charset="-128"/>
                <a:sym typeface="Mathematica1" pitchFamily="2" charset="2"/>
              </a:rPr>
              <a:t>Sorting requires that Beam Dynamics meets Magnets!</a:t>
            </a:r>
            <a:endParaRPr lang="en-US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pitchFamily="1" charset="-128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4305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- III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32" y="1483311"/>
            <a:ext cx="9129868" cy="4684713"/>
          </a:xfrm>
        </p:spPr>
        <p:txBody>
          <a:bodyPr/>
          <a:lstStyle/>
          <a:p>
            <a:pPr marL="444500" lvl="1"/>
            <a:r>
              <a:rPr lang="en-US" sz="2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Magnet Sorting</a:t>
            </a:r>
            <a:r>
              <a:rPr lang="en-US" sz="2200" dirty="0" smtClean="0"/>
              <a:t> algorithms are affected by combinatorial explosion.</a:t>
            </a:r>
          </a:p>
          <a:p>
            <a:pPr marL="444500" lvl="1"/>
            <a:r>
              <a:rPr lang="en-US" sz="2200" dirty="0" smtClean="0"/>
              <a:t>In practice, each magnet class (e.g., main dipoles) are present in a number of hardware types, which reduce the number of possible combinations, but also the effectiveness of sorting.</a:t>
            </a:r>
          </a:p>
          <a:p>
            <a:pPr marL="444500" lvl="1"/>
            <a:r>
              <a:rPr lang="en-US" sz="2200" dirty="0" smtClean="0"/>
              <a:t>To perform an effective magnet sorting it is mandatory to act early in the construction phase, i.e., before characterizing the hardware for a specific machine location.</a:t>
            </a:r>
          </a:p>
          <a:p>
            <a:pPr marL="444500" lvl="1"/>
            <a:r>
              <a:rPr lang="en-US" sz="2200" dirty="0" smtClean="0"/>
              <a:t>Production rate and installation schedule are essential for an effective magnet sorting as they define the set of magnets available for sorting. </a:t>
            </a:r>
            <a:r>
              <a:rPr lang="en-US" sz="2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stock of magnets corresponding to 8 FODO cells is ideal.</a:t>
            </a:r>
            <a:endParaRPr lang="en-US" sz="22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4500" lvl="1"/>
            <a:r>
              <a:rPr lang="en-US" sz="2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Magnet sorting </a:t>
            </a:r>
            <a:r>
              <a:rPr lang="en-US" sz="2200" dirty="0" smtClean="0"/>
              <a:t>acts on random variations of certain quantities, by reducing their spread. The smaller the random variations the less effective will be the sorting.</a:t>
            </a:r>
          </a:p>
          <a:p>
            <a:pPr marL="541338" lvl="1"/>
            <a:endParaRPr lang="en-US" sz="2000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2/12/2013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Massimo Giovannozzi - CERN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3B534-6029-493C-801A-E0105333BD02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249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- IV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2/12/2013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Massimo Giovannozzi - CERN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3B534-6029-493C-801A-E0105333BD02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20275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095" y="3961399"/>
            <a:ext cx="5040000" cy="785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3999" cy="4684713"/>
          </a:xfrm>
        </p:spPr>
        <p:txBody>
          <a:bodyPr/>
          <a:lstStyle/>
          <a:p>
            <a:r>
              <a:rPr lang="en-US" sz="2800" dirty="0" smtClean="0"/>
              <a:t>Properties useful for magnet sorting</a:t>
            </a:r>
          </a:p>
          <a:p>
            <a:endParaRPr lang="en-US" sz="1800" dirty="0" smtClean="0"/>
          </a:p>
          <a:p>
            <a:pPr marL="625475" lvl="1"/>
            <a:r>
              <a:rPr lang="en-US" sz="2400" dirty="0" smtClean="0"/>
              <a:t>Magnet geometry </a:t>
            </a:r>
            <a:r>
              <a:rPr lang="en-US" sz="2400" dirty="0"/>
              <a:t>→</a:t>
            </a:r>
            <a:r>
              <a:rPr lang="en-US" sz="2400" dirty="0" smtClean="0"/>
              <a:t> beam aperture</a:t>
            </a:r>
          </a:p>
          <a:p>
            <a:pPr marL="625475" lvl="1"/>
            <a:r>
              <a:rPr lang="en-US" sz="2400" dirty="0" smtClean="0"/>
              <a:t>Magnet alignment → beam aperture</a:t>
            </a:r>
          </a:p>
          <a:p>
            <a:pPr marL="625475" lvl="1"/>
            <a:r>
              <a:rPr lang="en-US" sz="2400" dirty="0" smtClean="0"/>
              <a:t>Transfer function → closed orbit (dipoles)</a:t>
            </a:r>
          </a:p>
          <a:p>
            <a:pPr marL="625475" lvl="1" indent="1588">
              <a:buNone/>
            </a:pPr>
            <a:r>
              <a:rPr lang="en-US" sz="2400" dirty="0" smtClean="0"/>
              <a:t>                            → optics (</a:t>
            </a:r>
            <a:r>
              <a:rPr lang="en-US" sz="2400" dirty="0" err="1" smtClean="0"/>
              <a:t>quadrupoles</a:t>
            </a:r>
            <a:r>
              <a:rPr lang="en-US" sz="2400" dirty="0" smtClean="0"/>
              <a:t>)</a:t>
            </a:r>
          </a:p>
          <a:p>
            <a:pPr marL="625475" lvl="1"/>
            <a:r>
              <a:rPr lang="en-US" sz="2400" dirty="0" smtClean="0"/>
              <a:t>Field quality</a:t>
            </a:r>
          </a:p>
          <a:p>
            <a:pPr marL="625475" lvl="1"/>
            <a:r>
              <a:rPr lang="en-US" sz="2400" dirty="0" smtClean="0"/>
              <a:t>a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               → linear coupling</a:t>
            </a:r>
          </a:p>
          <a:p>
            <a:pPr marL="625475" lvl="1"/>
            <a:r>
              <a:rPr lang="en-US" sz="2400" dirty="0" smtClean="0"/>
              <a:t>b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               → chromaticity correction, off-momentum effects</a:t>
            </a:r>
          </a:p>
          <a:p>
            <a:pPr marL="625475" lvl="1"/>
            <a:r>
              <a:rPr lang="en-US" sz="2400" dirty="0" smtClean="0"/>
              <a:t>a</a:t>
            </a:r>
            <a:r>
              <a:rPr lang="en-US" sz="2400" baseline="-25000" dirty="0" smtClean="0"/>
              <a:t>n</a:t>
            </a:r>
            <a:r>
              <a:rPr lang="en-US" sz="2400" dirty="0" smtClean="0"/>
              <a:t>, </a:t>
            </a:r>
            <a:r>
              <a:rPr lang="en-US" sz="2400" dirty="0" err="1" smtClean="0"/>
              <a:t>b</a:t>
            </a:r>
            <a:r>
              <a:rPr lang="en-US" sz="2400" baseline="-25000" dirty="0" err="1" smtClean="0"/>
              <a:t>n</a:t>
            </a:r>
            <a:r>
              <a:rPr lang="en-US" sz="2400" dirty="0" smtClean="0"/>
              <a:t>, n ≥ 3 → resonances, dynamic aperture</a:t>
            </a:r>
            <a:endParaRPr lang="en-GB" sz="2400" dirty="0" smtClean="0"/>
          </a:p>
          <a:p>
            <a:pPr lvl="1"/>
            <a:endParaRPr lang="en-US" dirty="0" smtClean="0"/>
          </a:p>
        </p:txBody>
      </p:sp>
      <p:grpSp>
        <p:nvGrpSpPr>
          <p:cNvPr id="10" name="Group 9"/>
          <p:cNvGrpSpPr/>
          <p:nvPr/>
        </p:nvGrpSpPr>
        <p:grpSpPr>
          <a:xfrm>
            <a:off x="6581557" y="2424252"/>
            <a:ext cx="2551815" cy="1537147"/>
            <a:chOff x="6581557" y="2424252"/>
            <a:chExt cx="2551815" cy="1537147"/>
          </a:xfrm>
        </p:grpSpPr>
        <p:sp>
          <p:nvSpPr>
            <p:cNvPr id="7" name="TextBox 6"/>
            <p:cNvSpPr txBox="1"/>
            <p:nvPr/>
          </p:nvSpPr>
          <p:spPr>
            <a:xfrm>
              <a:off x="6581557" y="2424252"/>
              <a:ext cx="255181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Increased complexity in the evaluation of the beam dynamics quantity</a:t>
              </a:r>
              <a:endParaRPr lang="en-GB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>
              <a:off x="6628095" y="2541181"/>
              <a:ext cx="0" cy="1420218"/>
            </a:xfrm>
            <a:prstGeom prst="straightConnector1">
              <a:avLst/>
            </a:prstGeom>
            <a:solidFill>
              <a:schemeClr val="accent1"/>
            </a:solidFill>
            <a:ln w="444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stealth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5765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LHC in a nutshell - </a:t>
            </a:r>
            <a:r>
              <a:rPr lang="en-US" dirty="0" smtClean="0"/>
              <a:t>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2/12/2013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Massimo Giovannozzi - CERN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3B534-6029-493C-801A-E0105333BD02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" r="2832"/>
          <a:stretch>
            <a:fillRect/>
          </a:stretch>
        </p:blipFill>
        <p:spPr bwMode="auto">
          <a:xfrm>
            <a:off x="0" y="1371600"/>
            <a:ext cx="490537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870450" y="1433513"/>
            <a:ext cx="4187825" cy="50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dirty="0"/>
              <a:t>The LHC machine has an </a:t>
            </a:r>
            <a:r>
              <a:rPr lang="en-US" dirty="0">
                <a:solidFill>
                  <a:schemeClr val="folHlink"/>
                </a:solidFill>
              </a:rPr>
              <a:t>height-fold </a:t>
            </a:r>
            <a:r>
              <a:rPr lang="en-US" dirty="0"/>
              <a:t>symmetry.</a:t>
            </a:r>
          </a:p>
          <a:p>
            <a:pPr marL="342900" indent="-342900" algn="just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dirty="0"/>
              <a:t>Eight </a:t>
            </a:r>
            <a:r>
              <a:rPr lang="en-US" dirty="0">
                <a:solidFill>
                  <a:schemeClr val="folHlink"/>
                </a:solidFill>
              </a:rPr>
              <a:t>arcs</a:t>
            </a:r>
            <a:r>
              <a:rPr lang="en-US" dirty="0"/>
              <a:t> (arc is the curved periodic part of the machine).</a:t>
            </a:r>
          </a:p>
          <a:p>
            <a:pPr marL="342900" indent="-342900" algn="just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dirty="0"/>
              <a:t>Sixteen </a:t>
            </a:r>
            <a:r>
              <a:rPr lang="en-US" dirty="0">
                <a:solidFill>
                  <a:schemeClr val="folHlink"/>
                </a:solidFill>
              </a:rPr>
              <a:t>dispersion suppressors</a:t>
            </a:r>
            <a:r>
              <a:rPr lang="en-US" dirty="0"/>
              <a:t> to match the arc with the straight sections (geometry and optics).</a:t>
            </a:r>
          </a:p>
          <a:p>
            <a:pPr marL="342900" indent="-342900" algn="just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dirty="0"/>
              <a:t>Eight </a:t>
            </a:r>
            <a:r>
              <a:rPr lang="en-US" dirty="0">
                <a:solidFill>
                  <a:schemeClr val="folHlink"/>
                </a:solidFill>
              </a:rPr>
              <a:t>long straight sections</a:t>
            </a:r>
            <a:r>
              <a:rPr lang="en-US" dirty="0"/>
              <a:t> (also called insertion regions).</a:t>
            </a:r>
          </a:p>
        </p:txBody>
      </p:sp>
    </p:spTree>
    <p:extLst>
      <p:ext uri="{BB962C8B-B14F-4D97-AF65-F5344CB8AC3E}">
        <p14:creationId xmlns:p14="http://schemas.microsoft.com/office/powerpoint/2010/main" val="188874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LHC in a nutshell - II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2/12/2013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Massimo Giovannozzi - CERN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3B534-6029-493C-801A-E0105333BD02}" type="slidenum">
              <a:rPr lang="en-US" altLang="en-US" smtClean="0"/>
              <a:pPr/>
              <a:t>7</a:t>
            </a:fld>
            <a:endParaRPr lang="en-US" altLang="en-US"/>
          </a:p>
        </p:txBody>
      </p: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514350" y="1419225"/>
            <a:ext cx="8077200" cy="2162175"/>
            <a:chOff x="684" y="912"/>
            <a:chExt cx="5088" cy="1362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977" b="42590"/>
            <a:stretch>
              <a:fillRect/>
            </a:stretch>
          </p:blipFill>
          <p:spPr bwMode="auto">
            <a:xfrm>
              <a:off x="750" y="1458"/>
              <a:ext cx="432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1445" y="1910"/>
              <a:ext cx="66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2000">
                  <a:solidFill>
                    <a:srgbClr val="FF0000"/>
                  </a:solidFill>
                </a:rPr>
                <a:t>mid-cell</a:t>
              </a:r>
            </a:p>
          </p:txBody>
        </p:sp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876" y="1910"/>
              <a:ext cx="48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2000">
                  <a:solidFill>
                    <a:srgbClr val="00FF00"/>
                  </a:solidFill>
                </a:rPr>
                <a:t>silver</a:t>
              </a:r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2103" y="1910"/>
              <a:ext cx="48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2000">
                  <a:solidFill>
                    <a:srgbClr val="00FF00"/>
                  </a:solidFill>
                </a:rPr>
                <a:t>silver</a:t>
              </a:r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3552" y="1910"/>
              <a:ext cx="66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2000">
                  <a:solidFill>
                    <a:srgbClr val="FF0000"/>
                  </a:solidFill>
                </a:rPr>
                <a:t>mid-cell</a:t>
              </a:r>
            </a:p>
          </p:txBody>
        </p:sp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3000" y="1910"/>
              <a:ext cx="48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2000">
                  <a:solidFill>
                    <a:srgbClr val="00FF00"/>
                  </a:solidFill>
                </a:rPr>
                <a:t>silver</a:t>
              </a:r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4215" y="1910"/>
              <a:ext cx="48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2000">
                  <a:solidFill>
                    <a:srgbClr val="00FF00"/>
                  </a:solidFill>
                </a:rPr>
                <a:t>silver</a:t>
              </a:r>
            </a:p>
          </p:txBody>
        </p:sp>
        <p:grpSp>
          <p:nvGrpSpPr>
            <p:cNvPr id="15" name="Group 13"/>
            <p:cNvGrpSpPr>
              <a:grpSpLocks/>
            </p:cNvGrpSpPr>
            <p:nvPr/>
          </p:nvGrpSpPr>
          <p:grpSpPr bwMode="auto">
            <a:xfrm>
              <a:off x="684" y="912"/>
              <a:ext cx="5088" cy="546"/>
              <a:chOff x="432" y="912"/>
              <a:chExt cx="5088" cy="546"/>
            </a:xfrm>
          </p:grpSpPr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959" y="968"/>
                <a:ext cx="561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beam </a:t>
                </a:r>
              </a:p>
              <a:p>
                <a:pPr algn="ctr" eaLnBrk="0" hangingPunct="0"/>
                <a:r>
                  <a:rPr lang="en-US" sz="2000"/>
                  <a:t>waist</a:t>
                </a: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8" y="912"/>
                <a:ext cx="23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>
                    <a:solidFill>
                      <a:srgbClr val="FF0000"/>
                    </a:solidFill>
                  </a:rPr>
                  <a:t>H</a:t>
                </a:r>
              </a:p>
            </p:txBody>
          </p:sp>
          <p:sp>
            <p:nvSpPr>
              <p:cNvPr id="18" name="Line 16"/>
              <p:cNvSpPr>
                <a:spLocks noChangeShapeType="1"/>
              </p:cNvSpPr>
              <p:nvPr/>
            </p:nvSpPr>
            <p:spPr bwMode="auto">
              <a:xfrm flipH="1" flipV="1">
                <a:off x="2832" y="981"/>
                <a:ext cx="2160" cy="181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" name="Line 17"/>
              <p:cNvSpPr>
                <a:spLocks noChangeShapeType="1"/>
              </p:cNvSpPr>
              <p:nvPr/>
            </p:nvSpPr>
            <p:spPr bwMode="auto">
              <a:xfrm flipH="1">
                <a:off x="2832" y="1253"/>
                <a:ext cx="2160" cy="181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" name="Oval 18"/>
              <p:cNvSpPr>
                <a:spLocks noChangeArrowheads="1"/>
              </p:cNvSpPr>
              <p:nvPr/>
            </p:nvSpPr>
            <p:spPr bwMode="auto">
              <a:xfrm>
                <a:off x="1608" y="1072"/>
                <a:ext cx="288" cy="271"/>
              </a:xfrm>
              <a:prstGeom prst="ellipse">
                <a:avLst/>
              </a:prstGeom>
              <a:solidFill>
                <a:srgbClr val="80808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" name="Oval 19"/>
              <p:cNvSpPr>
                <a:spLocks noChangeArrowheads="1"/>
              </p:cNvSpPr>
              <p:nvPr/>
            </p:nvSpPr>
            <p:spPr bwMode="auto">
              <a:xfrm>
                <a:off x="2256" y="1026"/>
                <a:ext cx="192" cy="363"/>
              </a:xfrm>
              <a:prstGeom prst="ellipse">
                <a:avLst/>
              </a:prstGeom>
              <a:solidFill>
                <a:srgbClr val="80808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2" name="Oval 20"/>
              <p:cNvSpPr>
                <a:spLocks noChangeArrowheads="1"/>
              </p:cNvSpPr>
              <p:nvPr/>
            </p:nvSpPr>
            <p:spPr bwMode="auto">
              <a:xfrm>
                <a:off x="2784" y="981"/>
                <a:ext cx="96" cy="453"/>
              </a:xfrm>
              <a:prstGeom prst="ellipse">
                <a:avLst/>
              </a:prstGeom>
              <a:solidFill>
                <a:srgbClr val="80808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3" name="Oval 21"/>
              <p:cNvSpPr>
                <a:spLocks noChangeArrowheads="1"/>
              </p:cNvSpPr>
              <p:nvPr/>
            </p:nvSpPr>
            <p:spPr bwMode="auto">
              <a:xfrm rot="-5400000">
                <a:off x="1061" y="1016"/>
                <a:ext cx="181" cy="384"/>
              </a:xfrm>
              <a:prstGeom prst="ellipse">
                <a:avLst/>
              </a:prstGeom>
              <a:solidFill>
                <a:srgbClr val="80808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4" name="Oval 22"/>
              <p:cNvSpPr>
                <a:spLocks noChangeArrowheads="1"/>
              </p:cNvSpPr>
              <p:nvPr/>
            </p:nvSpPr>
            <p:spPr bwMode="auto">
              <a:xfrm rot="5400000">
                <a:off x="626" y="968"/>
                <a:ext cx="91" cy="480"/>
              </a:xfrm>
              <a:prstGeom prst="ellipse">
                <a:avLst/>
              </a:prstGeom>
              <a:solidFill>
                <a:srgbClr val="80808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5" name="Line 23"/>
              <p:cNvSpPr>
                <a:spLocks noChangeShapeType="1"/>
              </p:cNvSpPr>
              <p:nvPr/>
            </p:nvSpPr>
            <p:spPr bwMode="auto">
              <a:xfrm flipV="1">
                <a:off x="672" y="981"/>
                <a:ext cx="2160" cy="181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6" name="Line 24"/>
              <p:cNvSpPr>
                <a:spLocks noChangeShapeType="1"/>
              </p:cNvSpPr>
              <p:nvPr/>
            </p:nvSpPr>
            <p:spPr bwMode="auto">
              <a:xfrm>
                <a:off x="672" y="1253"/>
                <a:ext cx="2160" cy="181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7" name="Line 25"/>
              <p:cNvSpPr>
                <a:spLocks noChangeShapeType="1"/>
              </p:cNvSpPr>
              <p:nvPr/>
            </p:nvSpPr>
            <p:spPr bwMode="auto">
              <a:xfrm>
                <a:off x="672" y="981"/>
                <a:ext cx="2160" cy="181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8" name="Line 26"/>
              <p:cNvSpPr>
                <a:spLocks noChangeShapeType="1"/>
              </p:cNvSpPr>
              <p:nvPr/>
            </p:nvSpPr>
            <p:spPr bwMode="auto">
              <a:xfrm flipV="1">
                <a:off x="672" y="1253"/>
                <a:ext cx="2160" cy="181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9" name="Oval 27"/>
              <p:cNvSpPr>
                <a:spLocks noChangeArrowheads="1"/>
              </p:cNvSpPr>
              <p:nvPr/>
            </p:nvSpPr>
            <p:spPr bwMode="auto">
              <a:xfrm flipH="1">
                <a:off x="3768" y="1073"/>
                <a:ext cx="288" cy="271"/>
              </a:xfrm>
              <a:prstGeom prst="ellipse">
                <a:avLst/>
              </a:prstGeom>
              <a:solidFill>
                <a:srgbClr val="80808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0" name="Oval 28"/>
              <p:cNvSpPr>
                <a:spLocks noChangeArrowheads="1"/>
              </p:cNvSpPr>
              <p:nvPr/>
            </p:nvSpPr>
            <p:spPr bwMode="auto">
              <a:xfrm flipH="1">
                <a:off x="3216" y="1026"/>
                <a:ext cx="192" cy="363"/>
              </a:xfrm>
              <a:prstGeom prst="ellipse">
                <a:avLst/>
              </a:prstGeom>
              <a:solidFill>
                <a:srgbClr val="80808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1" name="Oval 29"/>
              <p:cNvSpPr>
                <a:spLocks noChangeArrowheads="1"/>
              </p:cNvSpPr>
              <p:nvPr/>
            </p:nvSpPr>
            <p:spPr bwMode="auto">
              <a:xfrm rot="5400000" flipH="1">
                <a:off x="4421" y="1016"/>
                <a:ext cx="181" cy="384"/>
              </a:xfrm>
              <a:prstGeom prst="ellipse">
                <a:avLst/>
              </a:prstGeom>
              <a:solidFill>
                <a:srgbClr val="80808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2" name="Oval 30"/>
              <p:cNvSpPr>
                <a:spLocks noChangeArrowheads="1"/>
              </p:cNvSpPr>
              <p:nvPr/>
            </p:nvSpPr>
            <p:spPr bwMode="auto">
              <a:xfrm rot="16200000" flipH="1">
                <a:off x="4946" y="968"/>
                <a:ext cx="91" cy="480"/>
              </a:xfrm>
              <a:prstGeom prst="ellipse">
                <a:avLst/>
              </a:prstGeom>
              <a:solidFill>
                <a:srgbClr val="80808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3" name="Line 31"/>
              <p:cNvSpPr>
                <a:spLocks noChangeShapeType="1"/>
              </p:cNvSpPr>
              <p:nvPr/>
            </p:nvSpPr>
            <p:spPr bwMode="auto">
              <a:xfrm flipH="1">
                <a:off x="2832" y="981"/>
                <a:ext cx="2160" cy="181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4" name="Line 32"/>
              <p:cNvSpPr>
                <a:spLocks noChangeShapeType="1"/>
              </p:cNvSpPr>
              <p:nvPr/>
            </p:nvSpPr>
            <p:spPr bwMode="auto">
              <a:xfrm flipH="1" flipV="1">
                <a:off x="2832" y="1253"/>
                <a:ext cx="2160" cy="181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97" y="1208"/>
                <a:ext cx="22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>
                    <a:solidFill>
                      <a:schemeClr val="tx2"/>
                    </a:solidFill>
                  </a:rPr>
                  <a:t>V</a:t>
                </a:r>
              </a:p>
            </p:txBody>
          </p:sp>
        </p:grpSp>
      </p:grpSp>
      <p:pic>
        <p:nvPicPr>
          <p:cNvPr id="36" name="Picture 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3414713"/>
            <a:ext cx="4210050" cy="316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37"/>
          <p:cNvSpPr>
            <a:spLocks noChangeArrowheads="1"/>
          </p:cNvSpPr>
          <p:nvPr/>
        </p:nvSpPr>
        <p:spPr bwMode="auto">
          <a:xfrm>
            <a:off x="3760788" y="3424238"/>
            <a:ext cx="5275262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000" dirty="0">
                <a:solidFill>
                  <a:schemeClr val="hlink"/>
                </a:solidFill>
              </a:rPr>
              <a:t>Six dipoles </a:t>
            </a:r>
            <a:r>
              <a:rPr lang="en-US" sz="2000" dirty="0"/>
              <a:t>are located in each cell. Each dipole comprises correctors:</a:t>
            </a:r>
          </a:p>
          <a:p>
            <a:pPr marL="742950" lvl="1" indent="-285750" algn="just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US" sz="1800" dirty="0" err="1"/>
              <a:t>Sextupoles</a:t>
            </a:r>
            <a:endParaRPr lang="en-US" sz="1800" dirty="0"/>
          </a:p>
          <a:p>
            <a:pPr marL="742950" lvl="1" indent="-285750" algn="just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US" sz="1800" dirty="0" err="1"/>
              <a:t>Octupoles</a:t>
            </a:r>
            <a:r>
              <a:rPr lang="en-US" sz="1800" dirty="0"/>
              <a:t> and </a:t>
            </a:r>
            <a:r>
              <a:rPr lang="en-US" sz="1800" dirty="0" err="1"/>
              <a:t>decapoles</a:t>
            </a:r>
            <a:endParaRPr lang="en-US" sz="1800" dirty="0"/>
          </a:p>
          <a:p>
            <a:pPr marL="342900" indent="-342900" algn="just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000" dirty="0">
                <a:solidFill>
                  <a:schemeClr val="hlink"/>
                </a:solidFill>
              </a:rPr>
              <a:t>Two </a:t>
            </a:r>
            <a:r>
              <a:rPr lang="en-US" sz="2000" dirty="0" err="1">
                <a:solidFill>
                  <a:schemeClr val="hlink"/>
                </a:solidFill>
              </a:rPr>
              <a:t>quadrupoles</a:t>
            </a:r>
            <a:r>
              <a:rPr lang="en-US" sz="2000" dirty="0"/>
              <a:t> are located in each cell. Each </a:t>
            </a:r>
            <a:r>
              <a:rPr lang="en-US" sz="2000" dirty="0" err="1"/>
              <a:t>quadrupole</a:t>
            </a:r>
            <a:r>
              <a:rPr lang="en-US" sz="2000" dirty="0"/>
              <a:t> is e	quipped with:</a:t>
            </a:r>
          </a:p>
          <a:p>
            <a:pPr marL="742950" lvl="1" indent="-285750" algn="just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US" sz="1800" dirty="0"/>
              <a:t>Beam Position Monitor </a:t>
            </a:r>
          </a:p>
          <a:p>
            <a:pPr marL="742950" lvl="1" indent="-285750" algn="just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US" sz="1800" dirty="0"/>
              <a:t>Dipole corrector (for closed orbit)</a:t>
            </a:r>
          </a:p>
          <a:p>
            <a:pPr marL="742950" lvl="1" indent="-285750" algn="just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US" sz="1800" dirty="0" err="1"/>
              <a:t>Sextupoles</a:t>
            </a:r>
            <a:r>
              <a:rPr lang="en-US" sz="1800" dirty="0"/>
              <a:t> (for chromaticity)</a:t>
            </a:r>
          </a:p>
        </p:txBody>
      </p:sp>
    </p:spTree>
    <p:extLst>
      <p:ext uri="{BB962C8B-B14F-4D97-AF65-F5344CB8AC3E}">
        <p14:creationId xmlns:p14="http://schemas.microsoft.com/office/powerpoint/2010/main" val="373108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LHC in a nutshell - </a:t>
            </a:r>
            <a:r>
              <a:rPr lang="en-US" dirty="0" smtClean="0"/>
              <a:t>III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2/12/2013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Massimo Giovannozzi - CERN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3B534-6029-493C-801A-E0105333BD02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3013"/>
            <a:ext cx="9144000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4"/>
          <p:cNvSpPr>
            <a:spLocks/>
          </p:cNvSpPr>
          <p:nvPr/>
        </p:nvSpPr>
        <p:spPr bwMode="auto">
          <a:xfrm>
            <a:off x="1036638" y="5892800"/>
            <a:ext cx="2351087" cy="392113"/>
          </a:xfrm>
          <a:prstGeom prst="accentCallout1">
            <a:avLst>
              <a:gd name="adj1" fmla="val 29148"/>
              <a:gd name="adj2" fmla="val -3241"/>
              <a:gd name="adj3" fmla="val -348176"/>
              <a:gd name="adj4" fmla="val -19380"/>
            </a:avLst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1" charset="-128"/>
              </a:rPr>
              <a:t>Interaction point</a:t>
            </a:r>
          </a:p>
        </p:txBody>
      </p:sp>
      <p:sp>
        <p:nvSpPr>
          <p:cNvPr id="9" name="AutoShape 15"/>
          <p:cNvSpPr>
            <a:spLocks/>
          </p:cNvSpPr>
          <p:nvPr/>
        </p:nvSpPr>
        <p:spPr bwMode="auto">
          <a:xfrm>
            <a:off x="1971675" y="5260975"/>
            <a:ext cx="3092450" cy="392113"/>
          </a:xfrm>
          <a:prstGeom prst="accentCallout1">
            <a:avLst>
              <a:gd name="adj1" fmla="val 29148"/>
              <a:gd name="adj2" fmla="val -2463"/>
              <a:gd name="adj3" fmla="val -195954"/>
              <a:gd name="adj4" fmla="val -9495"/>
            </a:avLst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1" charset="-128"/>
              </a:rPr>
              <a:t>Low-beta quadrupoles</a:t>
            </a:r>
          </a:p>
        </p:txBody>
      </p:sp>
      <p:sp>
        <p:nvSpPr>
          <p:cNvPr id="10" name="AutoShape 17"/>
          <p:cNvSpPr>
            <a:spLocks/>
          </p:cNvSpPr>
          <p:nvPr/>
        </p:nvSpPr>
        <p:spPr bwMode="auto">
          <a:xfrm>
            <a:off x="2968625" y="4764088"/>
            <a:ext cx="4224338" cy="392112"/>
          </a:xfrm>
          <a:prstGeom prst="accentCallout1">
            <a:avLst>
              <a:gd name="adj1" fmla="val 29148"/>
              <a:gd name="adj2" fmla="val -1806"/>
              <a:gd name="adj3" fmla="val -74088"/>
              <a:gd name="adj4" fmla="val -5977"/>
            </a:avLst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1" charset="-128"/>
              </a:rPr>
              <a:t>Separation/ricombination dipole</a:t>
            </a:r>
          </a:p>
        </p:txBody>
      </p:sp>
      <p:sp>
        <p:nvSpPr>
          <p:cNvPr id="11" name="AutoShape 18"/>
          <p:cNvSpPr>
            <a:spLocks/>
          </p:cNvSpPr>
          <p:nvPr/>
        </p:nvSpPr>
        <p:spPr bwMode="auto">
          <a:xfrm>
            <a:off x="250825" y="1704975"/>
            <a:ext cx="4224338" cy="392113"/>
          </a:xfrm>
          <a:prstGeom prst="accentCallout1">
            <a:avLst>
              <a:gd name="adj1" fmla="val 29148"/>
              <a:gd name="adj2" fmla="val 101806"/>
              <a:gd name="adj3" fmla="val 225912"/>
              <a:gd name="adj4" fmla="val 119616"/>
            </a:avLst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1" charset="-128"/>
              </a:rPr>
              <a:t>Separation/ricombination dipole</a:t>
            </a:r>
          </a:p>
        </p:txBody>
      </p:sp>
      <p:sp>
        <p:nvSpPr>
          <p:cNvPr id="12" name="AutoShape 19"/>
          <p:cNvSpPr>
            <a:spLocks/>
          </p:cNvSpPr>
          <p:nvPr/>
        </p:nvSpPr>
        <p:spPr bwMode="auto">
          <a:xfrm>
            <a:off x="-209550" y="2116138"/>
            <a:ext cx="4224338" cy="392112"/>
          </a:xfrm>
          <a:prstGeom prst="accentCallout1">
            <a:avLst>
              <a:gd name="adj1" fmla="val 29148"/>
              <a:gd name="adj2" fmla="val 101806"/>
              <a:gd name="adj3" fmla="val 225912"/>
              <a:gd name="adj4" fmla="val 119616"/>
            </a:avLst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1" charset="-128"/>
              </a:rPr>
              <a:t>Absorber (neutral particles)</a:t>
            </a:r>
          </a:p>
        </p:txBody>
      </p:sp>
      <p:sp>
        <p:nvSpPr>
          <p:cNvPr id="13" name="AutoShape 20"/>
          <p:cNvSpPr>
            <a:spLocks/>
          </p:cNvSpPr>
          <p:nvPr/>
        </p:nvSpPr>
        <p:spPr bwMode="auto">
          <a:xfrm>
            <a:off x="4749800" y="1477963"/>
            <a:ext cx="3657600" cy="609600"/>
          </a:xfrm>
          <a:prstGeom prst="callout1">
            <a:avLst>
              <a:gd name="adj1" fmla="val 18750"/>
              <a:gd name="adj2" fmla="val 102083"/>
              <a:gd name="adj3" fmla="val 16407"/>
              <a:gd name="adj4" fmla="val 117926"/>
            </a:avLst>
          </a:prstGeom>
          <a:noFill/>
          <a:ln w="63500">
            <a:solidFill>
              <a:schemeClr val="tx1"/>
            </a:solidFill>
            <a:miter lim="800000"/>
            <a:headEnd type="none" w="lg" len="lg"/>
            <a:tailEnd type="stealth" w="lg" len="lg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1" charset="-128"/>
              </a:rPr>
              <a:t>Towards dispersion suppressor and arc</a:t>
            </a: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5078413" y="5846763"/>
            <a:ext cx="4122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  <a:defRPr/>
            </a:pPr>
            <a:r>
              <a:rPr lang="en-GB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1" charset="-128"/>
              </a:rPr>
              <a:t>High luminosity insertions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893135" y="2551811"/>
            <a:ext cx="6007395" cy="2083984"/>
            <a:chOff x="893135" y="2551811"/>
            <a:chExt cx="6007395" cy="2083984"/>
          </a:xfrm>
        </p:grpSpPr>
        <p:sp>
          <p:nvSpPr>
            <p:cNvPr id="16" name="Rectangle 15"/>
            <p:cNvSpPr/>
            <p:nvPr/>
          </p:nvSpPr>
          <p:spPr bwMode="auto">
            <a:xfrm>
              <a:off x="893135" y="2615609"/>
              <a:ext cx="6007395" cy="2020186"/>
            </a:xfrm>
            <a:prstGeom prst="rect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92321" y="2551811"/>
              <a:ext cx="3285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To be replaced for upgrade</a:t>
              </a:r>
              <a:endParaRPr lang="en-GB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142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48" b="11136"/>
          <a:stretch/>
        </p:blipFill>
        <p:spPr bwMode="auto">
          <a:xfrm>
            <a:off x="6376445" y="2084087"/>
            <a:ext cx="2753698" cy="27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sorting of LHC </a:t>
            </a:r>
            <a:br>
              <a:rPr lang="en-US" dirty="0" smtClean="0"/>
            </a:br>
            <a:r>
              <a:rPr lang="en-US" dirty="0" smtClean="0"/>
              <a:t>magnets - 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650" y="1394635"/>
            <a:ext cx="8710539" cy="4684713"/>
          </a:xfrm>
        </p:spPr>
        <p:txBody>
          <a:bodyPr/>
          <a:lstStyle/>
          <a:p>
            <a:r>
              <a:rPr lang="en-US" sz="2400" dirty="0" smtClean="0"/>
              <a:t>Past studies on magnet sorting focused on the dynamic aperture as figure-of-merit to define the optimal sequence.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1200" dirty="0" smtClean="0"/>
          </a:p>
          <a:p>
            <a:r>
              <a:rPr lang="en-US" sz="2400" dirty="0" smtClean="0"/>
              <a:t>For the LHC a different approach has been </a:t>
            </a:r>
          </a:p>
          <a:p>
            <a:pPr marL="361950" indent="0">
              <a:buNone/>
            </a:pPr>
            <a:r>
              <a:rPr lang="en-US" sz="2400" dirty="0" smtClean="0"/>
              <a:t>selected, namely using</a:t>
            </a:r>
          </a:p>
          <a:p>
            <a:pPr lvl="1"/>
            <a:r>
              <a:rPr lang="en-US" sz="2000" dirty="0" smtClean="0"/>
              <a:t>Aperture (geometry and alignment)</a:t>
            </a:r>
          </a:p>
          <a:p>
            <a:pPr lvl="1"/>
            <a:r>
              <a:rPr lang="en-US" sz="2000" dirty="0" smtClean="0"/>
              <a:t>Transfer function</a:t>
            </a:r>
          </a:p>
          <a:p>
            <a:pPr lvl="1"/>
            <a:r>
              <a:rPr lang="en-US" sz="2000" dirty="0" smtClean="0"/>
              <a:t>Coupling</a:t>
            </a:r>
          </a:p>
          <a:p>
            <a:pPr lvl="1"/>
            <a:r>
              <a:rPr lang="en-US" sz="2000" dirty="0" smtClean="0"/>
              <a:t>Strength of 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order resonance</a:t>
            </a:r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 smtClean="0"/>
              <a:t>2/12/2013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Massimo Giovannozzi - CERN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3B534-6029-493C-801A-E0105333BD02}" type="slidenum">
              <a:rPr lang="en-US" altLang="en-US" smtClean="0"/>
              <a:pPr/>
              <a:t>9</a:t>
            </a:fld>
            <a:endParaRPr lang="en-US" altLang="en-US"/>
          </a:p>
        </p:txBody>
      </p:sp>
      <p:grpSp>
        <p:nvGrpSpPr>
          <p:cNvPr id="9" name="Group 8"/>
          <p:cNvGrpSpPr/>
          <p:nvPr/>
        </p:nvGrpSpPr>
        <p:grpSpPr>
          <a:xfrm>
            <a:off x="5092256" y="5109738"/>
            <a:ext cx="3626456" cy="1332000"/>
            <a:chOff x="4752000" y="3132000"/>
            <a:chExt cx="3626456" cy="1332000"/>
          </a:xfrm>
        </p:grpSpPr>
        <p:sp>
          <p:nvSpPr>
            <p:cNvPr id="7" name="TextBox 6"/>
            <p:cNvSpPr txBox="1"/>
            <p:nvPr/>
          </p:nvSpPr>
          <p:spPr>
            <a:xfrm>
              <a:off x="5082336" y="3444957"/>
              <a:ext cx="32961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00FF"/>
                  </a:solidFill>
                </a:rPr>
                <a:t>Figure-of-merit of beam dynamics </a:t>
              </a:r>
              <a:r>
                <a:rPr lang="en-US" sz="2000" b="1" dirty="0" err="1" smtClean="0">
                  <a:solidFill>
                    <a:srgbClr val="0000FF"/>
                  </a:solidFill>
                </a:rPr>
                <a:t>behaviour</a:t>
              </a:r>
              <a:r>
                <a:rPr lang="en-US" sz="2000" b="1" dirty="0" smtClean="0">
                  <a:solidFill>
                    <a:srgbClr val="0000FF"/>
                  </a:solidFill>
                </a:rPr>
                <a:t>.</a:t>
              </a:r>
              <a:endParaRPr lang="en-GB" sz="2000" b="1" dirty="0">
                <a:solidFill>
                  <a:srgbClr val="0000FF"/>
                </a:solidFill>
              </a:endParaRPr>
            </a:p>
          </p:txBody>
        </p:sp>
        <p:sp>
          <p:nvSpPr>
            <p:cNvPr id="8" name="Right Brace 7"/>
            <p:cNvSpPr/>
            <p:nvPr/>
          </p:nvSpPr>
          <p:spPr bwMode="auto">
            <a:xfrm>
              <a:off x="4752000" y="3132000"/>
              <a:ext cx="216000" cy="1332000"/>
            </a:xfrm>
            <a:prstGeom prst="rightBrac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180207" y="2339163"/>
            <a:ext cx="5270669" cy="170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5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3600" dirty="0" smtClean="0"/>
              <a:t>Dynamic aperture of a model of the LHC ring in physical space: </a:t>
            </a:r>
          </a:p>
          <a:p>
            <a:pPr marL="265113" lvl="1" indent="-227013"/>
            <a:r>
              <a:rPr lang="en-US" sz="2900" dirty="0" smtClean="0">
                <a:solidFill>
                  <a:srgbClr val="FF0000"/>
                </a:solidFill>
              </a:rPr>
              <a:t>The red points represent the initial conditions stable up to 10</a:t>
            </a:r>
            <a:r>
              <a:rPr lang="en-US" sz="2900" baseline="30000" dirty="0" smtClean="0">
                <a:solidFill>
                  <a:srgbClr val="FF0000"/>
                </a:solidFill>
              </a:rPr>
              <a:t>5</a:t>
            </a:r>
            <a:r>
              <a:rPr lang="en-US" sz="2900" dirty="0" smtClean="0">
                <a:solidFill>
                  <a:srgbClr val="FF0000"/>
                </a:solidFill>
              </a:rPr>
              <a:t> turns </a:t>
            </a:r>
          </a:p>
          <a:p>
            <a:pPr marL="265113" lvl="1" indent="-227013"/>
            <a:r>
              <a:rPr lang="en-US" sz="2900" dirty="0" smtClean="0">
                <a:solidFill>
                  <a:srgbClr val="0000FF"/>
                </a:solidFill>
              </a:rPr>
              <a:t>The blue points represent unstable conditions and their size is proportional to the number of turns by which their motion is still bounded. </a:t>
            </a:r>
          </a:p>
        </p:txBody>
      </p:sp>
    </p:spTree>
    <p:extLst>
      <p:ext uri="{BB962C8B-B14F-4D97-AF65-F5344CB8AC3E}">
        <p14:creationId xmlns:p14="http://schemas.microsoft.com/office/powerpoint/2010/main" val="319568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2004:Templates:Presentations:Designs:Blends</Template>
  <TotalTime>7860</TotalTime>
  <Words>2729</Words>
  <Application>Microsoft Office PowerPoint</Application>
  <PresentationFormat>On-screen Show (4:3)</PresentationFormat>
  <Paragraphs>381</Paragraphs>
  <Slides>27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Wingdings</vt:lpstr>
      <vt:lpstr>ＭＳ Ｐゴシック</vt:lpstr>
      <vt:lpstr>Mathematica1</vt:lpstr>
      <vt:lpstr>Symbol</vt:lpstr>
      <vt:lpstr>Blends</vt:lpstr>
      <vt:lpstr>Equation</vt:lpstr>
      <vt:lpstr>Worksheet</vt:lpstr>
      <vt:lpstr>Sorting of the LHC magnets and lessons learnt</vt:lpstr>
      <vt:lpstr>Introduction - I</vt:lpstr>
      <vt:lpstr>Introduction - II</vt:lpstr>
      <vt:lpstr>Introduction - III</vt:lpstr>
      <vt:lpstr>Introduction - IV</vt:lpstr>
      <vt:lpstr>The LHC in a nutshell - I</vt:lpstr>
      <vt:lpstr>The LHC in a nutshell - II</vt:lpstr>
      <vt:lpstr>The LHC in a nutshell - III</vt:lpstr>
      <vt:lpstr>The sorting of LHC  magnets - I</vt:lpstr>
      <vt:lpstr>The sorting of LHC  magnets - II</vt:lpstr>
      <vt:lpstr>MEB Workflow Diagram</vt:lpstr>
      <vt:lpstr>Slot allocation for MB’s</vt:lpstr>
      <vt:lpstr>MB geometry sorting and gain</vt:lpstr>
      <vt:lpstr>MB FQ sorting and gain - I</vt:lpstr>
      <vt:lpstr>MB FQ sorting and gain - II</vt:lpstr>
      <vt:lpstr>MB FQ sorting and gain - III</vt:lpstr>
      <vt:lpstr>Slot allocation for SSS’s</vt:lpstr>
      <vt:lpstr>SSS sorting and gain</vt:lpstr>
      <vt:lpstr>Slot allocation for insertion quadrupoles</vt:lpstr>
      <vt:lpstr>Aperture in insertion quadrupoles</vt:lpstr>
      <vt:lpstr>Low-beta quadrupoles</vt:lpstr>
      <vt:lpstr>Lessons from LHC sorting exercise - I</vt:lpstr>
      <vt:lpstr>Lessons from LHC sorting exercise - II</vt:lpstr>
      <vt:lpstr>A short digression - I</vt:lpstr>
      <vt:lpstr>A short digression - II</vt:lpstr>
      <vt:lpstr>Lessons from LHC sorting exercise - III</vt:lpstr>
      <vt:lpstr>Acknowledgements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ting of the LHC magnets and lessons learned</dc:title>
  <dc:creator>Massimo.Giovannozzi@cern.ch</dc:creator>
  <cp:lastModifiedBy>Massimo Giovannozzi</cp:lastModifiedBy>
  <cp:revision>399</cp:revision>
  <cp:lastPrinted>2007-05-22T16:12:25Z</cp:lastPrinted>
  <dcterms:created xsi:type="dcterms:W3CDTF">2005-11-23T16:43:14Z</dcterms:created>
  <dcterms:modified xsi:type="dcterms:W3CDTF">2013-12-02T20:56:51Z</dcterms:modified>
</cp:coreProperties>
</file>