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3" r:id="rId2"/>
    <p:sldId id="374" r:id="rId3"/>
    <p:sldId id="375" r:id="rId4"/>
    <p:sldId id="414" r:id="rId5"/>
    <p:sldId id="415" r:id="rId6"/>
    <p:sldId id="416" r:id="rId7"/>
    <p:sldId id="417" r:id="rId8"/>
    <p:sldId id="418" r:id="rId9"/>
    <p:sldId id="419" r:id="rId10"/>
    <p:sldId id="413" r:id="rId11"/>
    <p:sldId id="399" r:id="rId12"/>
    <p:sldId id="398" r:id="rId13"/>
    <p:sldId id="378" r:id="rId14"/>
    <p:sldId id="409" r:id="rId15"/>
    <p:sldId id="410" r:id="rId16"/>
    <p:sldId id="379" r:id="rId17"/>
    <p:sldId id="397" r:id="rId18"/>
    <p:sldId id="382" r:id="rId19"/>
    <p:sldId id="401" r:id="rId20"/>
    <p:sldId id="383" r:id="rId21"/>
    <p:sldId id="384" r:id="rId22"/>
    <p:sldId id="403" r:id="rId23"/>
    <p:sldId id="404" r:id="rId24"/>
    <p:sldId id="402" r:id="rId25"/>
    <p:sldId id="385" r:id="rId26"/>
    <p:sldId id="400" r:id="rId27"/>
    <p:sldId id="386" r:id="rId28"/>
    <p:sldId id="387" r:id="rId29"/>
    <p:sldId id="388" r:id="rId30"/>
    <p:sldId id="406" r:id="rId31"/>
    <p:sldId id="389" r:id="rId32"/>
    <p:sldId id="381" r:id="rId33"/>
    <p:sldId id="405" r:id="rId34"/>
    <p:sldId id="391" r:id="rId35"/>
    <p:sldId id="408" r:id="rId36"/>
    <p:sldId id="376" r:id="rId37"/>
    <p:sldId id="377" r:id="rId38"/>
    <p:sldId id="407" r:id="rId39"/>
  </p:sldIdLst>
  <p:sldSz cx="9906000" cy="6858000" type="A4"/>
  <p:notesSz cx="9928225" cy="6797675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8">
          <p15:clr>
            <a:srgbClr val="A4A3A4"/>
          </p15:clr>
        </p15:guide>
        <p15:guide id="2" pos="14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B43C00"/>
    <a:srgbClr val="FFFFFF"/>
    <a:srgbClr val="66FFFF"/>
    <a:srgbClr val="800000"/>
    <a:srgbClr val="660066"/>
    <a:srgbClr val="FFFFCC"/>
    <a:srgbClr val="00FF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1" autoAdjust="0"/>
    <p:restoredTop sz="94945" autoAdjust="0"/>
  </p:normalViewPr>
  <p:slideViewPr>
    <p:cSldViewPr snapToObjects="1">
      <p:cViewPr varScale="1">
        <p:scale>
          <a:sx n="60" d="100"/>
          <a:sy n="60" d="100"/>
        </p:scale>
        <p:origin x="932" y="52"/>
      </p:cViewPr>
      <p:guideLst>
        <p:guide orient="horz" pos="3408"/>
        <p:guide pos="14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111" d="100"/>
          <a:sy n="111" d="100"/>
        </p:scale>
        <p:origin x="-696" y="-72"/>
      </p:cViewPr>
      <p:guideLst>
        <p:guide orient="horz" pos="2142"/>
        <p:guide pos="312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100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80" tIns="48094" rIns="96180" bIns="48094" numCol="1" anchor="t" anchorCtr="0" compatLnSpc="1">
            <a:prstTxWarp prst="textNoShape">
              <a:avLst/>
            </a:prstTxWarp>
          </a:bodyPr>
          <a:lstStyle>
            <a:lvl1pPr algn="l" defTabSz="962025">
              <a:defRPr sz="1300"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8163" y="0"/>
            <a:ext cx="4310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80" tIns="48094" rIns="96180" bIns="48094" numCol="1" anchor="t" anchorCtr="0" compatLnSpc="1">
            <a:prstTxWarp prst="textNoShape">
              <a:avLst/>
            </a:prstTxWarp>
          </a:bodyPr>
          <a:lstStyle>
            <a:lvl1pPr algn="r" defTabSz="962025">
              <a:defRPr sz="1300"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0650"/>
            <a:ext cx="43100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80" tIns="48094" rIns="96180" bIns="48094" numCol="1" anchor="b" anchorCtr="0" compatLnSpc="1">
            <a:prstTxWarp prst="textNoShape">
              <a:avLst/>
            </a:prstTxWarp>
          </a:bodyPr>
          <a:lstStyle>
            <a:lvl1pPr algn="l" defTabSz="962025">
              <a:defRPr sz="1300" b="1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8163" y="6470650"/>
            <a:ext cx="43100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80" tIns="48094" rIns="96180" bIns="48094" numCol="1" anchor="b" anchorCtr="0" compatLnSpc="1">
            <a:prstTxWarp prst="textNoShape">
              <a:avLst/>
            </a:prstTxWarp>
          </a:bodyPr>
          <a:lstStyle>
            <a:lvl1pPr algn="r" defTabSz="962025">
              <a:defRPr sz="1300" b="1"/>
            </a:lvl1pPr>
          </a:lstStyle>
          <a:p>
            <a:pPr>
              <a:defRPr/>
            </a:pPr>
            <a:fld id="{21084D03-CBA1-46C8-ACB2-DC870EA0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3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291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3424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64276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fr-CH" dirty="0" err="1" smtClean="0"/>
              <a:t>precision</a:t>
            </a:r>
            <a:r>
              <a:rPr lang="fr-CH" dirty="0" smtClean="0"/>
              <a:t> </a:t>
            </a:r>
            <a:r>
              <a:rPr lang="fr-CH" dirty="0" err="1" smtClean="0"/>
              <a:t>often</a:t>
            </a:r>
            <a:r>
              <a:rPr lang="fr-CH" dirty="0" smtClean="0"/>
              <a:t> </a:t>
            </a:r>
            <a:r>
              <a:rPr lang="fr-CH" dirty="0" err="1" smtClean="0"/>
              <a:t>confused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accuracy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07452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6763" y="849313"/>
            <a:ext cx="3314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Hard constraints</a:t>
            </a:r>
            <a:r>
              <a:rPr lang="en-US" baseline="0" dirty="0" smtClean="0"/>
              <a:t> vs. elastic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253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fr-CH" dirty="0" err="1" smtClean="0"/>
              <a:t>Typical</a:t>
            </a:r>
            <a:r>
              <a:rPr lang="fr-CH" dirty="0" smtClean="0"/>
              <a:t> ranges (power</a:t>
            </a:r>
            <a:r>
              <a:rPr lang="fr-CH" baseline="0" dirty="0" smtClean="0"/>
              <a:t> important for </a:t>
            </a:r>
            <a:r>
              <a:rPr lang="fr-CH" baseline="0" dirty="0" err="1" smtClean="0"/>
              <a:t>handheld</a:t>
            </a:r>
            <a:r>
              <a:rPr lang="fr-CH" baseline="0" dirty="0" smtClean="0"/>
              <a:t> or </a:t>
            </a:r>
            <a:r>
              <a:rPr lang="fr-CH" baseline="0" dirty="0" err="1" smtClean="0"/>
              <a:t>embedded</a:t>
            </a:r>
            <a:r>
              <a:rPr lang="fr-CH" baseline="0" smtClean="0"/>
              <a:t> application</a:t>
            </a:r>
            <a:r>
              <a:rPr lang="fr-CH" baseline="0" dirty="0" smtClean="0"/>
              <a:t>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3823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03773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en-GB" dirty="0" smtClean="0"/>
              <a:t>No EPR/ESR/FMR </a:t>
            </a:r>
            <a:r>
              <a:rPr lang="en-GB" dirty="0" err="1" smtClean="0"/>
              <a:t>teslameters</a:t>
            </a:r>
            <a:r>
              <a:rPr lang="en-GB" dirty="0" smtClean="0"/>
              <a:t> in commerce; custom application at CERN</a:t>
            </a:r>
            <a:r>
              <a:rPr lang="en-GB" baseline="0" dirty="0" smtClean="0"/>
              <a:t> as a marker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33218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en-GB" dirty="0" err="1" smtClean="0"/>
              <a:t>Avg</a:t>
            </a:r>
            <a:r>
              <a:rPr lang="en-GB" dirty="0" smtClean="0"/>
              <a:t> on sensor</a:t>
            </a:r>
            <a:r>
              <a:rPr lang="en-GB" baseline="0" dirty="0" smtClean="0"/>
              <a:t> volume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006356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53453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599617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41074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en-US" sz="1200" dirty="0" smtClean="0">
                <a:latin typeface="Calibri" pitchFamily="34" charset="0"/>
                <a:cs typeface="Calibri" pitchFamily="34" charset="0"/>
              </a:rPr>
              <a:t>Fields for accelerator magnets: confined volume, longitudinal = along the beam</a:t>
            </a:r>
            <a:br>
              <a:rPr lang="en-US" sz="1200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choice = f(available</a:t>
            </a:r>
            <a:r>
              <a:rPr lang="en-US" sz="1200" baseline="0" dirty="0" smtClean="0">
                <a:latin typeface="Calibri" pitchFamily="34" charset="0"/>
                <a:cs typeface="Calibri" pitchFamily="34" charset="0"/>
              </a:rPr>
              <a:t> resources, logistics)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54276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160522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fr-CH" dirty="0" smtClean="0"/>
              <a:t>QA = not </a:t>
            </a:r>
            <a:r>
              <a:rPr lang="fr-CH" dirty="0" err="1" smtClean="0"/>
              <a:t>true</a:t>
            </a:r>
            <a:r>
              <a:rPr lang="fr-CH" dirty="0" smtClean="0"/>
              <a:t> MM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9839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4560137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r>
              <a:rPr lang="fr-CH" dirty="0" smtClean="0"/>
              <a:t>or induction/flux </a:t>
            </a:r>
            <a:r>
              <a:rPr lang="fr-CH" dirty="0" err="1" smtClean="0"/>
              <a:t>coil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7196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975681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54078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82589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586227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1331493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55073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64276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76413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94925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943879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283323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549031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 smtClean="0"/>
              <a:t>Take</a:t>
            </a:r>
            <a:r>
              <a:rPr lang="fr-CH" dirty="0" smtClean="0"/>
              <a:t>-home message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452683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3" y="3228975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9" tIns="47554" rIns="95109" bIns="47554"/>
          <a:lstStyle/>
          <a:p>
            <a:pPr marL="0" marR="0" indent="0" algn="l" defTabSz="7620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H" dirty="0" err="1" smtClean="0"/>
              <a:t>Take</a:t>
            </a:r>
            <a:r>
              <a:rPr lang="fr-CH" dirty="0" smtClean="0"/>
              <a:t>-home message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565792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43527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380975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62327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4473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0765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5364" y="3228976"/>
            <a:ext cx="7940675" cy="3059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102" tIns="47550" rIns="95102" bIns="47550"/>
          <a:lstStyle/>
          <a:p>
            <a:r>
              <a:rPr lang="en-GB" dirty="0" smtClean="0"/>
              <a:t>complementarity</a:t>
            </a:r>
          </a:p>
        </p:txBody>
      </p:sp>
    </p:spTree>
    <p:extLst>
      <p:ext uri="{BB962C8B-B14F-4D97-AF65-F5344CB8AC3E}">
        <p14:creationId xmlns:p14="http://schemas.microsoft.com/office/powerpoint/2010/main" val="101217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87815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marco.buzio@cern.ch" TargetMode="External"/><Relationship Id="rId7" Type="http://schemas.openxmlformats.org/officeDocument/2006/relationships/image" Target="../media/image4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3"/>
          <p:cNvSpPr>
            <a:spLocks noChangeArrowheads="1"/>
          </p:cNvSpPr>
          <p:nvPr/>
        </p:nvSpPr>
        <p:spPr bwMode="auto">
          <a:xfrm>
            <a:off x="0" y="6435725"/>
            <a:ext cx="9896475" cy="4206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GB"/>
          </a:p>
        </p:txBody>
      </p:sp>
      <p:sp>
        <p:nvSpPr>
          <p:cNvPr id="1094" name="Text Box 70"/>
          <p:cNvSpPr txBox="1">
            <a:spLocks noChangeArrowheads="1"/>
          </p:cNvSpPr>
          <p:nvPr/>
        </p:nvSpPr>
        <p:spPr bwMode="auto">
          <a:xfrm>
            <a:off x="2339776" y="6449270"/>
            <a:ext cx="5349528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 smtClean="0">
                <a:solidFill>
                  <a:schemeClr val="bg2"/>
                </a:solidFill>
                <a:latin typeface="Calibri" pitchFamily="34" charset="0"/>
              </a:rPr>
              <a:t>“Magnetic measurements: an o</a:t>
            </a:r>
            <a:r>
              <a:rPr lang="en-GB" sz="1000" i="1" dirty="0" err="1" smtClean="0">
                <a:solidFill>
                  <a:schemeClr val="bg2"/>
                </a:solidFill>
                <a:latin typeface="Calibri" pitchFamily="34" charset="0"/>
              </a:rPr>
              <a:t>verview</a:t>
            </a:r>
            <a:r>
              <a:rPr lang="en-US" sz="1000" i="1" dirty="0" smtClean="0">
                <a:solidFill>
                  <a:schemeClr val="bg2"/>
                </a:solidFill>
                <a:latin typeface="Calibri" pitchFamily="34" charset="0"/>
              </a:rPr>
              <a:t>” ,                        </a:t>
            </a:r>
            <a:r>
              <a:rPr lang="en-US" sz="1000" dirty="0" smtClean="0">
                <a:solidFill>
                  <a:schemeClr val="bg2"/>
                </a:solidFill>
                <a:latin typeface="Calibri" pitchFamily="34" charset="0"/>
                <a:hlinkClick r:id="rId3"/>
              </a:rPr>
              <a:t>marco.buzio@cern.ch</a:t>
            </a:r>
            <a:r>
              <a:rPr lang="en-US" sz="1000" dirty="0" smtClean="0">
                <a:solidFill>
                  <a:schemeClr val="bg2"/>
                </a:solidFill>
                <a:latin typeface="Calibri" pitchFamily="34" charset="0"/>
              </a:rPr>
              <a:t/>
            </a:r>
            <a:br>
              <a:rPr lang="en-US" sz="1000" dirty="0" smtClean="0">
                <a:solidFill>
                  <a:schemeClr val="bg2"/>
                </a:solidFill>
                <a:latin typeface="Calibri" pitchFamily="34" charset="0"/>
              </a:rPr>
            </a:br>
            <a:r>
              <a:rPr lang="en-US" sz="1000" dirty="0" smtClean="0">
                <a:solidFill>
                  <a:schemeClr val="bg2"/>
                </a:solidFill>
                <a:latin typeface="Calibri" pitchFamily="34" charset="0"/>
              </a:rPr>
              <a:t>Beam Dynamics</a:t>
            </a:r>
            <a:r>
              <a:rPr lang="en-US" sz="1000" baseline="0" dirty="0" smtClean="0">
                <a:solidFill>
                  <a:schemeClr val="bg2"/>
                </a:solidFill>
                <a:latin typeface="Calibri" pitchFamily="34" charset="0"/>
              </a:rPr>
              <a:t> meets Magnets </a:t>
            </a:r>
            <a:r>
              <a:rPr lang="en-US" sz="1000" dirty="0" smtClean="0">
                <a:solidFill>
                  <a:schemeClr val="bg2"/>
                </a:solidFill>
                <a:latin typeface="Calibri" pitchFamily="34" charset="0"/>
              </a:rPr>
              <a:t>Workshop,  December 2-4, 2013, Darmstadt</a:t>
            </a:r>
          </a:p>
        </p:txBody>
      </p:sp>
      <p:sp>
        <p:nvSpPr>
          <p:cNvPr id="1107" name="Text Box 83"/>
          <p:cNvSpPr txBox="1">
            <a:spLocks noChangeArrowheads="1"/>
          </p:cNvSpPr>
          <p:nvPr/>
        </p:nvSpPr>
        <p:spPr bwMode="auto">
          <a:xfrm>
            <a:off x="6645188" y="6525344"/>
            <a:ext cx="684076" cy="153888"/>
          </a:xfrm>
          <a:prstGeom prst="rect">
            <a:avLst/>
          </a:prstGeom>
          <a:noFill/>
          <a:ln w="3175" algn="ctr">
            <a:noFill/>
            <a:miter lim="800000"/>
            <a:headEnd/>
            <a:tailEnd type="none" w="sm" len="sm"/>
          </a:ln>
          <a:effectLst/>
        </p:spPr>
        <p:txBody>
          <a:bodyPr wrap="square" lIns="0" tIns="0" rIns="0" bIns="0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1E04F8E3-268C-43E5-862D-0B66ED4484B4}" type="slidenum">
              <a:rPr lang="en-US" sz="1000" smtClean="0">
                <a:solidFill>
                  <a:schemeClr val="bg2"/>
                </a:solidFill>
                <a:latin typeface="Calibri" pitchFamily="34" charset="0"/>
              </a:rPr>
              <a:pPr>
                <a:defRPr/>
              </a:pPr>
              <a:t>‹#›</a:t>
            </a:fld>
            <a:r>
              <a:rPr lang="en-US" sz="1000" dirty="0" smtClean="0">
                <a:solidFill>
                  <a:schemeClr val="bg2"/>
                </a:solidFill>
                <a:latin typeface="Calibri" pitchFamily="34" charset="0"/>
              </a:rPr>
              <a:t>/38</a:t>
            </a:r>
          </a:p>
        </p:txBody>
      </p:sp>
      <p:sp>
        <p:nvSpPr>
          <p:cNvPr id="1029" name="Line 37"/>
          <p:cNvSpPr>
            <a:spLocks noChangeShapeType="1"/>
          </p:cNvSpPr>
          <p:nvPr/>
        </p:nvSpPr>
        <p:spPr bwMode="auto">
          <a:xfrm>
            <a:off x="0" y="6416675"/>
            <a:ext cx="9906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pic>
        <p:nvPicPr>
          <p:cNvPr id="1030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-1319213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</p:pic>
      <p:pic>
        <p:nvPicPr>
          <p:cNvPr id="1031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6453188"/>
            <a:ext cx="4000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A5698"/>
                  </a:outerShdw>
                </a:effectLst>
              </a14:hiddenEffects>
            </a:ext>
          </a:extLst>
        </p:spPr>
      </p:pic>
      <p:pic>
        <p:nvPicPr>
          <p:cNvPr id="1032" name="Picture 1" descr="te_h_6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762" r="84199" b="-1"/>
          <a:stretch/>
        </p:blipFill>
        <p:spPr bwMode="auto">
          <a:xfrm>
            <a:off x="452438" y="6453189"/>
            <a:ext cx="35844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4" y="6502792"/>
            <a:ext cx="1373631" cy="31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538" y="6525344"/>
            <a:ext cx="2298006" cy="26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24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SzPct val="100000"/>
        <a:buFont typeface="Wingdings" pitchFamily="2" charset="2"/>
        <a:buChar char="u"/>
        <a:defRPr sz="1400" b="1">
          <a:solidFill>
            <a:srgbClr val="0000FF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»"/>
        <a:defRPr sz="1400" b="1">
          <a:solidFill>
            <a:srgbClr val="0000FF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defRPr sz="1400" b="1">
          <a:solidFill>
            <a:srgbClr val="0000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wmf"/><Relationship Id="rId11" Type="http://schemas.openxmlformats.org/officeDocument/2006/relationships/image" Target="../media/image51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9.w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59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52.png"/><Relationship Id="rId4" Type="http://schemas.openxmlformats.org/officeDocument/2006/relationships/image" Target="../media/image62.emf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8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10" Type="http://schemas.openxmlformats.org/officeDocument/2006/relationships/image" Target="../media/image10.em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2504728" y="2636912"/>
            <a:ext cx="5256584" cy="3528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358775" indent="-358775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Contents</a:t>
            </a:r>
            <a:endParaRPr lang="en-US" sz="1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58775" indent="-358775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endParaRPr lang="en-US" sz="1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58775" indent="-358775" algn="l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 – </a:t>
            </a: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	Introduction</a:t>
            </a:r>
            <a: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en-US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Why to do magnetic measurements ?</a:t>
            </a:r>
          </a:p>
          <a:p>
            <a:pPr marL="358775" indent="-358775" algn="l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endParaRPr lang="en-US" sz="1400" b="1" dirty="0">
              <a:latin typeface="Calibri" pitchFamily="34" charset="0"/>
            </a:endParaRPr>
          </a:p>
          <a:p>
            <a:pPr marL="358775" lvl="0" indent="-358775" algn="l">
              <a:spcBef>
                <a:spcPct val="0"/>
              </a:spcBef>
              <a:buClr>
                <a:srgbClr val="FC0128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 –</a:t>
            </a: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Overview of measurement techniques</a:t>
            </a:r>
            <a:b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General outline of methods, performances and limitations</a:t>
            </a:r>
            <a:br>
              <a:rPr lang="en-US" sz="1400" b="1" dirty="0" smtClean="0"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Criteria for the choice of the best combination of instruments</a:t>
            </a:r>
          </a:p>
          <a:p>
            <a:pPr marL="358775" lvl="0" indent="-358775" algn="l">
              <a:spcBef>
                <a:spcPct val="0"/>
              </a:spcBef>
              <a:buClr>
                <a:srgbClr val="FC0128"/>
              </a:buClr>
              <a:defRPr/>
            </a:pPr>
            <a:endParaRPr lang="en-US" sz="1400" b="1" dirty="0">
              <a:solidFill>
                <a:srgbClr val="00AE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58775" lvl="0" indent="-358775" algn="l">
              <a:spcBef>
                <a:spcPct val="0"/>
              </a:spcBef>
              <a:buClr>
                <a:srgbClr val="FC0128"/>
              </a:buClr>
              <a:defRPr/>
            </a:pPr>
            <a:r>
              <a:rPr lang="en-US" sz="1800" b="1" dirty="0" smtClean="0">
                <a:solidFill>
                  <a:srgbClr val="00AE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 </a:t>
            </a:r>
            <a:r>
              <a:rPr lang="en-US" sz="1800" b="1" dirty="0">
                <a:solidFill>
                  <a:srgbClr val="00AE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	</a:t>
            </a:r>
            <a:r>
              <a:rPr lang="en-US" sz="1800" b="1" dirty="0">
                <a:solidFill>
                  <a:srgbClr val="00AE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Instruments for accelerator magnets</a:t>
            </a:r>
            <a:br>
              <a:rPr lang="en-US" sz="1800" b="1" dirty="0">
                <a:solidFill>
                  <a:srgbClr val="00AE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Calibri" pitchFamily="34" charset="0"/>
              </a:rPr>
              <a:t>NMR and Hall probes, fixed/rotating coils, stretched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</a:rPr>
              <a:t>wires</a:t>
            </a:r>
            <a:br>
              <a:rPr lang="en-US" sz="1400" b="1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en-US" sz="1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58775" indent="-358775" algn="l">
              <a:spcBef>
                <a:spcPct val="0"/>
              </a:spcBef>
              <a:buClr>
                <a:schemeClr val="hlink"/>
              </a:buClr>
              <a:defRPr/>
            </a:pP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 </a:t>
            </a:r>
            <a:r>
              <a:rPr lang="en-US" sz="1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Conclusions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marL="358775" indent="-358775" algn="l">
              <a:spcBef>
                <a:spcPct val="0"/>
              </a:spcBef>
              <a:buClr>
                <a:schemeClr val="hlink"/>
              </a:buClr>
              <a:buFont typeface="Symbol" pitchFamily="18" charset="2"/>
              <a:buNone/>
              <a:defRPr/>
            </a:pP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416688" y="676463"/>
            <a:ext cx="9180636" cy="152503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GB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Magnetic measurements:</a:t>
            </a:r>
            <a:br>
              <a:rPr lang="en-GB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en-GB" sz="4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an overview</a:t>
            </a:r>
            <a:endParaRPr lang="en-GB" sz="44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5000"/>
              </a:lnSpc>
              <a:defRPr/>
            </a:pP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Marco Buzio, </a:t>
            </a:r>
            <a:r>
              <a:rPr lang="en-GB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CERN, Technology 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Department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528504" y="800708"/>
            <a:ext cx="8920711" cy="46166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Overview</a:t>
            </a:r>
            <a:r>
              <a:rPr lang="en-US" sz="100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en-US" sz="10000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of measurement </a:t>
            </a:r>
            <a:b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techniques</a:t>
            </a:r>
            <a:endParaRPr lang="en-US" sz="10000" dirty="0" smtClean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5836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Metrology recap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7170" name="Picture 2" descr="http://www.knowitsdifference.com/wp-content/uploads/2011/11/Accuracy-and-precisi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8"/>
          <a:stretch/>
        </p:blipFill>
        <p:spPr bwMode="auto">
          <a:xfrm>
            <a:off x="920552" y="512676"/>
            <a:ext cx="3542606" cy="11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169023" y="440668"/>
                <a:ext cx="4752851" cy="54421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l">
                  <a:spcBef>
                    <a:spcPts val="0"/>
                  </a:spcBef>
                  <a:defRPr/>
                </a:pPr>
                <a:r>
                  <a:rPr lang="en-US" sz="1800" b="1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qualitative terms (to be avoided)</a:t>
                </a:r>
                <a:br>
                  <a:rPr lang="en-US" sz="1800" b="1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</a:br>
                <a:endParaRPr lang="en-US" sz="1800" b="1" i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sz="1800" b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precision: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measure of dispersion</a:t>
                </a:r>
                <a:endParaRPr lang="en-US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285750" lvl="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accuracy</a:t>
                </a: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closeness of agreement between measured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(average) and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true value </a:t>
                </a:r>
              </a:p>
              <a:p>
                <a:pPr marL="285750" lvl="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resolution</a:t>
                </a: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: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smallest detectable 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change</a:t>
                </a:r>
              </a:p>
              <a:p>
                <a:pPr lvl="0" algn="l">
                  <a:spcBef>
                    <a:spcPts val="0"/>
                  </a:spcBef>
                  <a:defRPr/>
                </a:pPr>
                <a:endParaRPr lang="en-US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lvl="0" algn="l">
                  <a:spcBef>
                    <a:spcPts val="0"/>
                  </a:spcBef>
                  <a:defRPr/>
                </a:pPr>
                <a:endParaRPr lang="en-US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lvl="0" algn="l">
                  <a:spcBef>
                    <a:spcPts val="0"/>
                  </a:spcBef>
                  <a:defRPr/>
                </a:pPr>
                <a:endParaRPr lang="en-US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lvl="0" algn="l">
                  <a:spcBef>
                    <a:spcPts val="0"/>
                  </a:spcBef>
                  <a:defRPr/>
                </a:pPr>
                <a:r>
                  <a:rPr lang="en-US" sz="1800" b="1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use instead:</a:t>
                </a:r>
                <a:endParaRPr lang="en-US" sz="1800" b="1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285750" lvl="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endParaRPr lang="en-US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285750" lvl="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estimated standard deviation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sz="1800" b="1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  <a:sym typeface="Symbol"/>
                  </a:rPr>
                  <a:t>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/>
                </a:r>
                <a:b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</a:b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measure of dispersion </a:t>
                </a:r>
                <a:r>
                  <a:rPr lang="en-US" sz="1800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(“</a:t>
                </a:r>
                <a:r>
                  <a:rPr lang="en-US" sz="1800" i="1" dirty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noise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”) obtained from a finite sample :</a:t>
                </a:r>
                <a14:m>
                  <m:oMath xmlns:m="http://schemas.openxmlformats.org/officeDocument/2006/math">
                    <m:r>
                      <a:rPr lang="fr-CH" sz="1800" b="0" i="0" smtClean="0">
                        <a:latin typeface="Cambria Math"/>
                      </a:rPr>
                      <m:t>       </m:t>
                    </m:r>
                    <m:sSup>
                      <m:sSup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latin typeface="Cambria Math"/>
                          </a:rPr>
                          <m:t>𝜎</m:t>
                        </m:r>
                      </m:e>
                      <m:sup>
                        <m:r>
                          <a:rPr lang="en-GB" sz="1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GB" sz="1800" i="1">
                        <a:latin typeface="Cambria Math"/>
                      </a:rPr>
                      <m:t>=</m:t>
                    </m:r>
                    <m:box>
                      <m:box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sz="18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l-GR" sz="1800" i="1">
                                <a:latin typeface="Cambria Math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limLoc m:val="undOvr"/>
                            <m:subHide m:val="on"/>
                            <m:supHide m:val="on"/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l-GR" sz="1800" i="1"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l-GR" sz="1800" i="1">
                                        <a:latin typeface="Cambria Math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̅"/>
                                        <m:ctrlPr>
                                          <a:rPr lang="en-GB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l-GR" sz="18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l-GR" sz="18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box>
                  </m:oMath>
                </a14:m>
                <a:endParaRPr lang="en-GB" sz="1800" dirty="0"/>
              </a:p>
              <a:p>
                <a:pPr marL="273050" lvl="0" indent="-273050" algn="l">
                  <a:spcBef>
                    <a:spcPts val="0"/>
                  </a:spcBef>
                  <a:defRPr/>
                </a:pP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	NB: all sources of dispersion add </a:t>
                </a:r>
                <a:r>
                  <a:rPr lang="en-US" sz="1800" u="sng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quadratically</a:t>
                </a: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/>
                </a:r>
                <a:b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</a:br>
                <a:endParaRPr lang="en-US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  <a:defRPr/>
                </a:pP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standard measurement uncertainty </a:t>
                </a:r>
                <a:r>
                  <a:rPr lang="en-US" sz="1800" b="1" i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u</a:t>
                </a:r>
                <a: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/>
                </a:r>
                <a:br>
                  <a:rPr lang="en-US" sz="1800" b="1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</a:br>
                <a:r>
                  <a:rPr lang="en-US" sz="1800" dirty="0" smtClean="0">
                    <a:solidFill>
                      <a:srgbClr val="000000"/>
                    </a:solidFill>
                    <a:latin typeface="Calibri" pitchFamily="34" charset="0"/>
                    <a:cs typeface="Calibri" pitchFamily="34" charset="0"/>
                  </a:rPr>
                  <a:t>quantitative parameter of the dispersion of a measurement result x̅: </a:t>
                </a:r>
                <a14:m>
                  <m:oMath xmlns:m="http://schemas.openxmlformats.org/officeDocument/2006/math">
                    <m:r>
                      <a:rPr lang="fr-CH" sz="1800" b="0" i="1" smtClean="0">
                        <a:latin typeface="Cambria Math"/>
                      </a:rPr>
                      <m:t>𝑢</m:t>
                    </m:r>
                    <m:r>
                      <a:rPr lang="en-GB" sz="1800" i="1">
                        <a:latin typeface="Cambria Math"/>
                      </a:rPr>
                      <m:t>=</m:t>
                    </m:r>
                    <m:box>
                      <m:boxPr>
                        <m:ctrlPr>
                          <a:rPr lang="en-GB" sz="1800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r>
                          <m:rPr>
                            <m:brk m:alnAt="63"/>
                          </m:rPr>
                          <a:rPr lang="en-GB" sz="1800" i="1" smtClean="0">
                            <a:latin typeface="Cambria Math"/>
                            <a:ea typeface="Cambria Math"/>
                          </a:rPr>
                          <m:t>±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/>
                              </a:rPr>
                              <m:t>𝜎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l-GR" sz="1800" i="1">
                                    <a:latin typeface="Cambria Math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box>
                  </m:oMath>
                </a14:m>
                <a:endParaRPr lang="en-GB" sz="1800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023" y="440668"/>
                <a:ext cx="4752851" cy="5442131"/>
              </a:xfrm>
              <a:prstGeom prst="rect">
                <a:avLst/>
              </a:prstGeom>
              <a:blipFill rotWithShape="0">
                <a:blip r:embed="rId4"/>
                <a:stretch>
                  <a:fillRect l="-1154" t="-560" r="-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556956" y="6140333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/>
              <a:t>Reference: ISO  GUM  (</a:t>
            </a:r>
            <a:r>
              <a:rPr lang="en-GB" sz="1200" i="1" dirty="0" smtClean="0"/>
              <a:t>Guide </a:t>
            </a:r>
            <a:r>
              <a:rPr lang="en-GB" sz="1200" i="1" dirty="0"/>
              <a:t>to the Expression </a:t>
            </a:r>
            <a:r>
              <a:rPr lang="en-GB" sz="1200" i="1" dirty="0" smtClean="0"/>
              <a:t>of Uncertainty </a:t>
            </a:r>
            <a:r>
              <a:rPr lang="en-GB" sz="1200" i="1" dirty="0"/>
              <a:t>in </a:t>
            </a:r>
            <a:r>
              <a:rPr lang="en-GB" sz="1200" i="1" dirty="0" smtClean="0"/>
              <a:t>Measurement)</a:t>
            </a:r>
            <a:endParaRPr lang="en-GB" sz="1200" dirty="0"/>
          </a:p>
        </p:txBody>
      </p:sp>
      <p:sp>
        <p:nvSpPr>
          <p:cNvPr id="16" name="Freeform 15"/>
          <p:cNvSpPr/>
          <p:nvPr/>
        </p:nvSpPr>
        <p:spPr bwMode="auto">
          <a:xfrm>
            <a:off x="345685" y="1942291"/>
            <a:ext cx="3632880" cy="2879490"/>
          </a:xfrm>
          <a:custGeom>
            <a:avLst/>
            <a:gdLst>
              <a:gd name="connsiteX0" fmla="*/ 0 w 4732943"/>
              <a:gd name="connsiteY0" fmla="*/ 3578470 h 3640016"/>
              <a:gd name="connsiteX1" fmla="*/ 17585 w 4732943"/>
              <a:gd name="connsiteY1" fmla="*/ 3534508 h 3640016"/>
              <a:gd name="connsiteX2" fmla="*/ 70338 w 4732943"/>
              <a:gd name="connsiteY2" fmla="*/ 3516923 h 3640016"/>
              <a:gd name="connsiteX3" fmla="*/ 96715 w 4732943"/>
              <a:gd name="connsiteY3" fmla="*/ 3490547 h 3640016"/>
              <a:gd name="connsiteX4" fmla="*/ 140677 w 4732943"/>
              <a:gd name="connsiteY4" fmla="*/ 3508131 h 3640016"/>
              <a:gd name="connsiteX5" fmla="*/ 167054 w 4732943"/>
              <a:gd name="connsiteY5" fmla="*/ 3525716 h 3640016"/>
              <a:gd name="connsiteX6" fmla="*/ 193431 w 4732943"/>
              <a:gd name="connsiteY6" fmla="*/ 3613639 h 3640016"/>
              <a:gd name="connsiteX7" fmla="*/ 246185 w 4732943"/>
              <a:gd name="connsiteY7" fmla="*/ 3631223 h 3640016"/>
              <a:gd name="connsiteX8" fmla="*/ 272562 w 4732943"/>
              <a:gd name="connsiteY8" fmla="*/ 3604847 h 3640016"/>
              <a:gd name="connsiteX9" fmla="*/ 325315 w 4732943"/>
              <a:gd name="connsiteY9" fmla="*/ 3640016 h 3640016"/>
              <a:gd name="connsiteX10" fmla="*/ 386862 w 4732943"/>
              <a:gd name="connsiteY10" fmla="*/ 3596054 h 3640016"/>
              <a:gd name="connsiteX11" fmla="*/ 430823 w 4732943"/>
              <a:gd name="connsiteY11" fmla="*/ 3560885 h 3640016"/>
              <a:gd name="connsiteX12" fmla="*/ 465992 w 4732943"/>
              <a:gd name="connsiteY12" fmla="*/ 3578470 h 3640016"/>
              <a:gd name="connsiteX13" fmla="*/ 474785 w 4732943"/>
              <a:gd name="connsiteY13" fmla="*/ 3552093 h 3640016"/>
              <a:gd name="connsiteX14" fmla="*/ 527538 w 4732943"/>
              <a:gd name="connsiteY14" fmla="*/ 3569677 h 3640016"/>
              <a:gd name="connsiteX15" fmla="*/ 545123 w 4732943"/>
              <a:gd name="connsiteY15" fmla="*/ 3516923 h 3640016"/>
              <a:gd name="connsiteX16" fmla="*/ 597877 w 4732943"/>
              <a:gd name="connsiteY16" fmla="*/ 3534508 h 3640016"/>
              <a:gd name="connsiteX17" fmla="*/ 624254 w 4732943"/>
              <a:gd name="connsiteY17" fmla="*/ 3543300 h 3640016"/>
              <a:gd name="connsiteX18" fmla="*/ 650631 w 4732943"/>
              <a:gd name="connsiteY18" fmla="*/ 3516923 h 3640016"/>
              <a:gd name="connsiteX19" fmla="*/ 668215 w 4732943"/>
              <a:gd name="connsiteY19" fmla="*/ 3490547 h 3640016"/>
              <a:gd name="connsiteX20" fmla="*/ 703385 w 4732943"/>
              <a:gd name="connsiteY20" fmla="*/ 3508131 h 3640016"/>
              <a:gd name="connsiteX21" fmla="*/ 738554 w 4732943"/>
              <a:gd name="connsiteY21" fmla="*/ 3508131 h 3640016"/>
              <a:gd name="connsiteX22" fmla="*/ 782515 w 4732943"/>
              <a:gd name="connsiteY22" fmla="*/ 3499339 h 3640016"/>
              <a:gd name="connsiteX23" fmla="*/ 800100 w 4732943"/>
              <a:gd name="connsiteY23" fmla="*/ 3464170 h 3640016"/>
              <a:gd name="connsiteX24" fmla="*/ 826477 w 4732943"/>
              <a:gd name="connsiteY24" fmla="*/ 3446585 h 3640016"/>
              <a:gd name="connsiteX25" fmla="*/ 835269 w 4732943"/>
              <a:gd name="connsiteY25" fmla="*/ 3402623 h 3640016"/>
              <a:gd name="connsiteX26" fmla="*/ 844062 w 4732943"/>
              <a:gd name="connsiteY26" fmla="*/ 3376247 h 3640016"/>
              <a:gd name="connsiteX27" fmla="*/ 879231 w 4732943"/>
              <a:gd name="connsiteY27" fmla="*/ 3464170 h 3640016"/>
              <a:gd name="connsiteX28" fmla="*/ 888023 w 4732943"/>
              <a:gd name="connsiteY28" fmla="*/ 3490547 h 3640016"/>
              <a:gd name="connsiteX29" fmla="*/ 896815 w 4732943"/>
              <a:gd name="connsiteY29" fmla="*/ 3464170 h 3640016"/>
              <a:gd name="connsiteX30" fmla="*/ 905608 w 4732943"/>
              <a:gd name="connsiteY30" fmla="*/ 3393831 h 3640016"/>
              <a:gd name="connsiteX31" fmla="*/ 923192 w 4732943"/>
              <a:gd name="connsiteY31" fmla="*/ 3420208 h 3640016"/>
              <a:gd name="connsiteX32" fmla="*/ 967154 w 4732943"/>
              <a:gd name="connsiteY32" fmla="*/ 3385039 h 3640016"/>
              <a:gd name="connsiteX33" fmla="*/ 993531 w 4732943"/>
              <a:gd name="connsiteY33" fmla="*/ 3393831 h 3640016"/>
              <a:gd name="connsiteX34" fmla="*/ 1037492 w 4732943"/>
              <a:gd name="connsiteY34" fmla="*/ 3358662 h 3640016"/>
              <a:gd name="connsiteX35" fmla="*/ 1063869 w 4732943"/>
              <a:gd name="connsiteY35" fmla="*/ 3376247 h 3640016"/>
              <a:gd name="connsiteX36" fmla="*/ 1081454 w 4732943"/>
              <a:gd name="connsiteY36" fmla="*/ 3341077 h 3640016"/>
              <a:gd name="connsiteX37" fmla="*/ 1116623 w 4732943"/>
              <a:gd name="connsiteY37" fmla="*/ 3305908 h 3640016"/>
              <a:gd name="connsiteX38" fmla="*/ 1143000 w 4732943"/>
              <a:gd name="connsiteY38" fmla="*/ 3297116 h 3640016"/>
              <a:gd name="connsiteX39" fmla="*/ 1204546 w 4732943"/>
              <a:gd name="connsiteY39" fmla="*/ 3305908 h 3640016"/>
              <a:gd name="connsiteX40" fmla="*/ 1230923 w 4732943"/>
              <a:gd name="connsiteY40" fmla="*/ 3253154 h 3640016"/>
              <a:gd name="connsiteX41" fmla="*/ 1257300 w 4732943"/>
              <a:gd name="connsiteY41" fmla="*/ 3270739 h 3640016"/>
              <a:gd name="connsiteX42" fmla="*/ 1266092 w 4732943"/>
              <a:gd name="connsiteY42" fmla="*/ 3182816 h 3640016"/>
              <a:gd name="connsiteX43" fmla="*/ 1283677 w 4732943"/>
              <a:gd name="connsiteY43" fmla="*/ 3209193 h 3640016"/>
              <a:gd name="connsiteX44" fmla="*/ 1292469 w 4732943"/>
              <a:gd name="connsiteY44" fmla="*/ 3174023 h 3640016"/>
              <a:gd name="connsiteX45" fmla="*/ 1301262 w 4732943"/>
              <a:gd name="connsiteY45" fmla="*/ 3147647 h 3640016"/>
              <a:gd name="connsiteX46" fmla="*/ 1327638 w 4732943"/>
              <a:gd name="connsiteY46" fmla="*/ 3174023 h 3640016"/>
              <a:gd name="connsiteX47" fmla="*/ 1354015 w 4732943"/>
              <a:gd name="connsiteY47" fmla="*/ 3138854 h 3640016"/>
              <a:gd name="connsiteX48" fmla="*/ 1380392 w 4732943"/>
              <a:gd name="connsiteY48" fmla="*/ 3165231 h 3640016"/>
              <a:gd name="connsiteX49" fmla="*/ 1415562 w 4732943"/>
              <a:gd name="connsiteY49" fmla="*/ 3112477 h 3640016"/>
              <a:gd name="connsiteX50" fmla="*/ 1441938 w 4732943"/>
              <a:gd name="connsiteY50" fmla="*/ 3094893 h 3640016"/>
              <a:gd name="connsiteX51" fmla="*/ 1450731 w 4732943"/>
              <a:gd name="connsiteY51" fmla="*/ 3006970 h 3640016"/>
              <a:gd name="connsiteX52" fmla="*/ 1459523 w 4732943"/>
              <a:gd name="connsiteY52" fmla="*/ 2875085 h 3640016"/>
              <a:gd name="connsiteX53" fmla="*/ 1485900 w 4732943"/>
              <a:gd name="connsiteY53" fmla="*/ 2866293 h 3640016"/>
              <a:gd name="connsiteX54" fmla="*/ 1529862 w 4732943"/>
              <a:gd name="connsiteY54" fmla="*/ 2813539 h 3640016"/>
              <a:gd name="connsiteX55" fmla="*/ 1538654 w 4732943"/>
              <a:gd name="connsiteY55" fmla="*/ 2787162 h 3640016"/>
              <a:gd name="connsiteX56" fmla="*/ 1573823 w 4732943"/>
              <a:gd name="connsiteY56" fmla="*/ 2795954 h 3640016"/>
              <a:gd name="connsiteX57" fmla="*/ 1591408 w 4732943"/>
              <a:gd name="connsiteY57" fmla="*/ 2769577 h 3640016"/>
              <a:gd name="connsiteX58" fmla="*/ 1600200 w 4732943"/>
              <a:gd name="connsiteY58" fmla="*/ 2611316 h 3640016"/>
              <a:gd name="connsiteX59" fmla="*/ 1635369 w 4732943"/>
              <a:gd name="connsiteY59" fmla="*/ 2602523 h 3640016"/>
              <a:gd name="connsiteX60" fmla="*/ 1644162 w 4732943"/>
              <a:gd name="connsiteY60" fmla="*/ 2540977 h 3640016"/>
              <a:gd name="connsiteX61" fmla="*/ 1670538 w 4732943"/>
              <a:gd name="connsiteY61" fmla="*/ 2523393 h 3640016"/>
              <a:gd name="connsiteX62" fmla="*/ 1688123 w 4732943"/>
              <a:gd name="connsiteY62" fmla="*/ 2470639 h 3640016"/>
              <a:gd name="connsiteX63" fmla="*/ 1696915 w 4732943"/>
              <a:gd name="connsiteY63" fmla="*/ 2409093 h 3640016"/>
              <a:gd name="connsiteX64" fmla="*/ 1723292 w 4732943"/>
              <a:gd name="connsiteY64" fmla="*/ 2400300 h 3640016"/>
              <a:gd name="connsiteX65" fmla="*/ 1740877 w 4732943"/>
              <a:gd name="connsiteY65" fmla="*/ 2365131 h 3640016"/>
              <a:gd name="connsiteX66" fmla="*/ 1749669 w 4732943"/>
              <a:gd name="connsiteY66" fmla="*/ 2294793 h 3640016"/>
              <a:gd name="connsiteX67" fmla="*/ 1758462 w 4732943"/>
              <a:gd name="connsiteY67" fmla="*/ 2268416 h 3640016"/>
              <a:gd name="connsiteX68" fmla="*/ 1767254 w 4732943"/>
              <a:gd name="connsiteY68" fmla="*/ 2198077 h 3640016"/>
              <a:gd name="connsiteX69" fmla="*/ 1811215 w 4732943"/>
              <a:gd name="connsiteY69" fmla="*/ 2189285 h 3640016"/>
              <a:gd name="connsiteX70" fmla="*/ 1828800 w 4732943"/>
              <a:gd name="connsiteY70" fmla="*/ 2154116 h 3640016"/>
              <a:gd name="connsiteX71" fmla="*/ 1837592 w 4732943"/>
              <a:gd name="connsiteY71" fmla="*/ 2092570 h 3640016"/>
              <a:gd name="connsiteX72" fmla="*/ 1899138 w 4732943"/>
              <a:gd name="connsiteY72" fmla="*/ 2083777 h 3640016"/>
              <a:gd name="connsiteX73" fmla="*/ 1907931 w 4732943"/>
              <a:gd name="connsiteY73" fmla="*/ 2057400 h 3640016"/>
              <a:gd name="connsiteX74" fmla="*/ 1916723 w 4732943"/>
              <a:gd name="connsiteY74" fmla="*/ 1987062 h 3640016"/>
              <a:gd name="connsiteX75" fmla="*/ 1943100 w 4732943"/>
              <a:gd name="connsiteY75" fmla="*/ 1978270 h 3640016"/>
              <a:gd name="connsiteX76" fmla="*/ 1951892 w 4732943"/>
              <a:gd name="connsiteY76" fmla="*/ 1916723 h 3640016"/>
              <a:gd name="connsiteX77" fmla="*/ 1978269 w 4732943"/>
              <a:gd name="connsiteY77" fmla="*/ 1907931 h 3640016"/>
              <a:gd name="connsiteX78" fmla="*/ 2057400 w 4732943"/>
              <a:gd name="connsiteY78" fmla="*/ 1820008 h 3640016"/>
              <a:gd name="connsiteX79" fmla="*/ 2074985 w 4732943"/>
              <a:gd name="connsiteY79" fmla="*/ 1793631 h 3640016"/>
              <a:gd name="connsiteX80" fmla="*/ 2083777 w 4732943"/>
              <a:gd name="connsiteY80" fmla="*/ 1758462 h 3640016"/>
              <a:gd name="connsiteX81" fmla="*/ 2145323 w 4732943"/>
              <a:gd name="connsiteY81" fmla="*/ 1749670 h 3640016"/>
              <a:gd name="connsiteX82" fmla="*/ 2154115 w 4732943"/>
              <a:gd name="connsiteY82" fmla="*/ 1723293 h 3640016"/>
              <a:gd name="connsiteX83" fmla="*/ 2215662 w 4732943"/>
              <a:gd name="connsiteY83" fmla="*/ 1732085 h 3640016"/>
              <a:gd name="connsiteX84" fmla="*/ 2294792 w 4732943"/>
              <a:gd name="connsiteY84" fmla="*/ 1723293 h 3640016"/>
              <a:gd name="connsiteX85" fmla="*/ 2365131 w 4732943"/>
              <a:gd name="connsiteY85" fmla="*/ 1732085 h 3640016"/>
              <a:gd name="connsiteX86" fmla="*/ 2435469 w 4732943"/>
              <a:gd name="connsiteY86" fmla="*/ 1749670 h 3640016"/>
              <a:gd name="connsiteX87" fmla="*/ 2470638 w 4732943"/>
              <a:gd name="connsiteY87" fmla="*/ 1758462 h 3640016"/>
              <a:gd name="connsiteX88" fmla="*/ 2540977 w 4732943"/>
              <a:gd name="connsiteY88" fmla="*/ 1767254 h 3640016"/>
              <a:gd name="connsiteX89" fmla="*/ 2576146 w 4732943"/>
              <a:gd name="connsiteY89" fmla="*/ 1784839 h 3640016"/>
              <a:gd name="connsiteX90" fmla="*/ 2716823 w 4732943"/>
              <a:gd name="connsiteY90" fmla="*/ 1784839 h 3640016"/>
              <a:gd name="connsiteX91" fmla="*/ 2778369 w 4732943"/>
              <a:gd name="connsiteY91" fmla="*/ 1776047 h 3640016"/>
              <a:gd name="connsiteX92" fmla="*/ 2831123 w 4732943"/>
              <a:gd name="connsiteY92" fmla="*/ 1749670 h 3640016"/>
              <a:gd name="connsiteX93" fmla="*/ 2883877 w 4732943"/>
              <a:gd name="connsiteY93" fmla="*/ 1740877 h 3640016"/>
              <a:gd name="connsiteX94" fmla="*/ 2910254 w 4732943"/>
              <a:gd name="connsiteY94" fmla="*/ 1705708 h 3640016"/>
              <a:gd name="connsiteX95" fmla="*/ 3068515 w 4732943"/>
              <a:gd name="connsiteY95" fmla="*/ 1688123 h 3640016"/>
              <a:gd name="connsiteX96" fmla="*/ 3332285 w 4732943"/>
              <a:gd name="connsiteY96" fmla="*/ 1696916 h 3640016"/>
              <a:gd name="connsiteX97" fmla="*/ 3464169 w 4732943"/>
              <a:gd name="connsiteY97" fmla="*/ 1688123 h 3640016"/>
              <a:gd name="connsiteX98" fmla="*/ 3490546 w 4732943"/>
              <a:gd name="connsiteY98" fmla="*/ 1670539 h 3640016"/>
              <a:gd name="connsiteX99" fmla="*/ 3525715 w 4732943"/>
              <a:gd name="connsiteY99" fmla="*/ 1652954 h 3640016"/>
              <a:gd name="connsiteX100" fmla="*/ 3552092 w 4732943"/>
              <a:gd name="connsiteY100" fmla="*/ 1626577 h 3640016"/>
              <a:gd name="connsiteX101" fmla="*/ 3604846 w 4732943"/>
              <a:gd name="connsiteY101" fmla="*/ 1617785 h 3640016"/>
              <a:gd name="connsiteX102" fmla="*/ 3631223 w 4732943"/>
              <a:gd name="connsiteY102" fmla="*/ 1608993 h 3640016"/>
              <a:gd name="connsiteX103" fmla="*/ 3657600 w 4732943"/>
              <a:gd name="connsiteY103" fmla="*/ 1582616 h 3640016"/>
              <a:gd name="connsiteX104" fmla="*/ 3666392 w 4732943"/>
              <a:gd name="connsiteY104" fmla="*/ 1556239 h 3640016"/>
              <a:gd name="connsiteX105" fmla="*/ 3727938 w 4732943"/>
              <a:gd name="connsiteY105" fmla="*/ 1538654 h 3640016"/>
              <a:gd name="connsiteX106" fmla="*/ 3771900 w 4732943"/>
              <a:gd name="connsiteY106" fmla="*/ 1494693 h 3640016"/>
              <a:gd name="connsiteX107" fmla="*/ 3833446 w 4732943"/>
              <a:gd name="connsiteY107" fmla="*/ 1468316 h 3640016"/>
              <a:gd name="connsiteX108" fmla="*/ 3886200 w 4732943"/>
              <a:gd name="connsiteY108" fmla="*/ 1433147 h 3640016"/>
              <a:gd name="connsiteX109" fmla="*/ 3894992 w 4732943"/>
              <a:gd name="connsiteY109" fmla="*/ 1406770 h 3640016"/>
              <a:gd name="connsiteX110" fmla="*/ 3921369 w 4732943"/>
              <a:gd name="connsiteY110" fmla="*/ 1397977 h 3640016"/>
              <a:gd name="connsiteX111" fmla="*/ 4009292 w 4732943"/>
              <a:gd name="connsiteY111" fmla="*/ 1389185 h 3640016"/>
              <a:gd name="connsiteX112" fmla="*/ 4088423 w 4732943"/>
              <a:gd name="connsiteY112" fmla="*/ 1371600 h 3640016"/>
              <a:gd name="connsiteX113" fmla="*/ 4106008 w 4732943"/>
              <a:gd name="connsiteY113" fmla="*/ 1345223 h 3640016"/>
              <a:gd name="connsiteX114" fmla="*/ 4114800 w 4732943"/>
              <a:gd name="connsiteY114" fmla="*/ 1283677 h 3640016"/>
              <a:gd name="connsiteX115" fmla="*/ 4123592 w 4732943"/>
              <a:gd name="connsiteY115" fmla="*/ 1239716 h 3640016"/>
              <a:gd name="connsiteX116" fmla="*/ 4149969 w 4732943"/>
              <a:gd name="connsiteY116" fmla="*/ 1222131 h 3640016"/>
              <a:gd name="connsiteX117" fmla="*/ 4273062 w 4732943"/>
              <a:gd name="connsiteY117" fmla="*/ 1204547 h 3640016"/>
              <a:gd name="connsiteX118" fmla="*/ 4325815 w 4732943"/>
              <a:gd name="connsiteY118" fmla="*/ 1151793 h 3640016"/>
              <a:gd name="connsiteX119" fmla="*/ 4360985 w 4732943"/>
              <a:gd name="connsiteY119" fmla="*/ 1116623 h 3640016"/>
              <a:gd name="connsiteX120" fmla="*/ 4422531 w 4732943"/>
              <a:gd name="connsiteY120" fmla="*/ 1002323 h 3640016"/>
              <a:gd name="connsiteX121" fmla="*/ 4510454 w 4732943"/>
              <a:gd name="connsiteY121" fmla="*/ 1081454 h 3640016"/>
              <a:gd name="connsiteX122" fmla="*/ 4519246 w 4732943"/>
              <a:gd name="connsiteY122" fmla="*/ 984739 h 3640016"/>
              <a:gd name="connsiteX123" fmla="*/ 4528038 w 4732943"/>
              <a:gd name="connsiteY123" fmla="*/ 949570 h 3640016"/>
              <a:gd name="connsiteX124" fmla="*/ 4536831 w 4732943"/>
              <a:gd name="connsiteY124" fmla="*/ 879231 h 3640016"/>
              <a:gd name="connsiteX125" fmla="*/ 4563208 w 4732943"/>
              <a:gd name="connsiteY125" fmla="*/ 870439 h 3640016"/>
              <a:gd name="connsiteX126" fmla="*/ 4572000 w 4732943"/>
              <a:gd name="connsiteY126" fmla="*/ 782516 h 3640016"/>
              <a:gd name="connsiteX127" fmla="*/ 4624754 w 4732943"/>
              <a:gd name="connsiteY127" fmla="*/ 764931 h 3640016"/>
              <a:gd name="connsiteX128" fmla="*/ 4633546 w 4732943"/>
              <a:gd name="connsiteY128" fmla="*/ 738554 h 3640016"/>
              <a:gd name="connsiteX129" fmla="*/ 4651131 w 4732943"/>
              <a:gd name="connsiteY129" fmla="*/ 668216 h 3640016"/>
              <a:gd name="connsiteX130" fmla="*/ 4659923 w 4732943"/>
              <a:gd name="connsiteY130" fmla="*/ 641839 h 3640016"/>
              <a:gd name="connsiteX131" fmla="*/ 4686300 w 4732943"/>
              <a:gd name="connsiteY131" fmla="*/ 633047 h 3640016"/>
              <a:gd name="connsiteX132" fmla="*/ 4695092 w 4732943"/>
              <a:gd name="connsiteY132" fmla="*/ 501162 h 3640016"/>
              <a:gd name="connsiteX133" fmla="*/ 4730262 w 4732943"/>
              <a:gd name="connsiteY133" fmla="*/ 492370 h 3640016"/>
              <a:gd name="connsiteX134" fmla="*/ 4721469 w 4732943"/>
              <a:gd name="connsiteY134" fmla="*/ 131885 h 3640016"/>
              <a:gd name="connsiteX135" fmla="*/ 4730262 w 4732943"/>
              <a:gd name="connsiteY135" fmla="*/ 105508 h 3640016"/>
              <a:gd name="connsiteX136" fmla="*/ 4695092 w 4732943"/>
              <a:gd name="connsiteY136" fmla="*/ 17585 h 3640016"/>
              <a:gd name="connsiteX137" fmla="*/ 4712677 w 4732943"/>
              <a:gd name="connsiteY137" fmla="*/ 0 h 364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4732943" h="3640016">
                <a:moveTo>
                  <a:pt x="0" y="3578470"/>
                </a:moveTo>
                <a:cubicBezTo>
                  <a:pt x="5862" y="3563816"/>
                  <a:pt x="5707" y="3544901"/>
                  <a:pt x="17585" y="3534508"/>
                </a:cubicBezTo>
                <a:cubicBezTo>
                  <a:pt x="31534" y="3522302"/>
                  <a:pt x="70338" y="3516923"/>
                  <a:pt x="70338" y="3516923"/>
                </a:cubicBezTo>
                <a:cubicBezTo>
                  <a:pt x="96316" y="3594854"/>
                  <a:pt x="85876" y="3588100"/>
                  <a:pt x="96715" y="3490547"/>
                </a:cubicBezTo>
                <a:cubicBezTo>
                  <a:pt x="135006" y="3547980"/>
                  <a:pt x="90624" y="3499788"/>
                  <a:pt x="140677" y="3508131"/>
                </a:cubicBezTo>
                <a:cubicBezTo>
                  <a:pt x="151100" y="3509868"/>
                  <a:pt x="158262" y="3519854"/>
                  <a:pt x="167054" y="3525716"/>
                </a:cubicBezTo>
                <a:cubicBezTo>
                  <a:pt x="170193" y="3538272"/>
                  <a:pt x="187592" y="3611693"/>
                  <a:pt x="193431" y="3613639"/>
                </a:cubicBezTo>
                <a:lnTo>
                  <a:pt x="246185" y="3631223"/>
                </a:lnTo>
                <a:cubicBezTo>
                  <a:pt x="254977" y="3622431"/>
                  <a:pt x="260204" y="3603474"/>
                  <a:pt x="272562" y="3604847"/>
                </a:cubicBezTo>
                <a:cubicBezTo>
                  <a:pt x="293567" y="3607181"/>
                  <a:pt x="325315" y="3640016"/>
                  <a:pt x="325315" y="3640016"/>
                </a:cubicBezTo>
                <a:cubicBezTo>
                  <a:pt x="340290" y="3630033"/>
                  <a:pt x="375959" y="3606957"/>
                  <a:pt x="386862" y="3596054"/>
                </a:cubicBezTo>
                <a:cubicBezTo>
                  <a:pt x="426632" y="3556284"/>
                  <a:pt x="379472" y="3578002"/>
                  <a:pt x="430823" y="3560885"/>
                </a:cubicBezTo>
                <a:cubicBezTo>
                  <a:pt x="442546" y="3566747"/>
                  <a:pt x="453140" y="3581040"/>
                  <a:pt x="465992" y="3578470"/>
                </a:cubicBezTo>
                <a:cubicBezTo>
                  <a:pt x="475080" y="3576652"/>
                  <a:pt x="465610" y="3553404"/>
                  <a:pt x="474785" y="3552093"/>
                </a:cubicBezTo>
                <a:cubicBezTo>
                  <a:pt x="493134" y="3549471"/>
                  <a:pt x="527538" y="3569677"/>
                  <a:pt x="527538" y="3569677"/>
                </a:cubicBezTo>
                <a:cubicBezTo>
                  <a:pt x="533400" y="3552092"/>
                  <a:pt x="527538" y="3511061"/>
                  <a:pt x="545123" y="3516923"/>
                </a:cubicBezTo>
                <a:lnTo>
                  <a:pt x="597877" y="3534508"/>
                </a:lnTo>
                <a:lnTo>
                  <a:pt x="624254" y="3543300"/>
                </a:lnTo>
                <a:cubicBezTo>
                  <a:pt x="633046" y="3534508"/>
                  <a:pt x="642671" y="3526475"/>
                  <a:pt x="650631" y="3516923"/>
                </a:cubicBezTo>
                <a:cubicBezTo>
                  <a:pt x="657396" y="3508805"/>
                  <a:pt x="657792" y="3492284"/>
                  <a:pt x="668215" y="3490547"/>
                </a:cubicBezTo>
                <a:cubicBezTo>
                  <a:pt x="681144" y="3488392"/>
                  <a:pt x="691662" y="3502270"/>
                  <a:pt x="703385" y="3508131"/>
                </a:cubicBezTo>
                <a:cubicBezTo>
                  <a:pt x="760216" y="3564962"/>
                  <a:pt x="708016" y="3528490"/>
                  <a:pt x="738554" y="3508131"/>
                </a:cubicBezTo>
                <a:cubicBezTo>
                  <a:pt x="750988" y="3499842"/>
                  <a:pt x="767861" y="3502270"/>
                  <a:pt x="782515" y="3499339"/>
                </a:cubicBezTo>
                <a:cubicBezTo>
                  <a:pt x="788377" y="3487616"/>
                  <a:pt x="791709" y="3474239"/>
                  <a:pt x="800100" y="3464170"/>
                </a:cubicBezTo>
                <a:cubicBezTo>
                  <a:pt x="806865" y="3456052"/>
                  <a:pt x="821234" y="3455760"/>
                  <a:pt x="826477" y="3446585"/>
                </a:cubicBezTo>
                <a:cubicBezTo>
                  <a:pt x="833891" y="3433610"/>
                  <a:pt x="831644" y="3417121"/>
                  <a:pt x="835269" y="3402623"/>
                </a:cubicBezTo>
                <a:cubicBezTo>
                  <a:pt x="837517" y="3393632"/>
                  <a:pt x="841131" y="3385039"/>
                  <a:pt x="844062" y="3376247"/>
                </a:cubicBezTo>
                <a:cubicBezTo>
                  <a:pt x="869934" y="3427993"/>
                  <a:pt x="857502" y="3398984"/>
                  <a:pt x="879231" y="3464170"/>
                </a:cubicBezTo>
                <a:lnTo>
                  <a:pt x="888023" y="3490547"/>
                </a:lnTo>
                <a:cubicBezTo>
                  <a:pt x="890954" y="3481755"/>
                  <a:pt x="895157" y="3473288"/>
                  <a:pt x="896815" y="3464170"/>
                </a:cubicBezTo>
                <a:cubicBezTo>
                  <a:pt x="901042" y="3440922"/>
                  <a:pt x="893451" y="3414093"/>
                  <a:pt x="905608" y="3393831"/>
                </a:cubicBezTo>
                <a:cubicBezTo>
                  <a:pt x="911045" y="3384770"/>
                  <a:pt x="917331" y="3411416"/>
                  <a:pt x="923192" y="3420208"/>
                </a:cubicBezTo>
                <a:cubicBezTo>
                  <a:pt x="936695" y="3399954"/>
                  <a:pt x="938841" y="3385039"/>
                  <a:pt x="967154" y="3385039"/>
                </a:cubicBezTo>
                <a:cubicBezTo>
                  <a:pt x="976422" y="3385039"/>
                  <a:pt x="984739" y="3390900"/>
                  <a:pt x="993531" y="3393831"/>
                </a:cubicBezTo>
                <a:cubicBezTo>
                  <a:pt x="1003805" y="3378419"/>
                  <a:pt x="1012010" y="3354415"/>
                  <a:pt x="1037492" y="3358662"/>
                </a:cubicBezTo>
                <a:cubicBezTo>
                  <a:pt x="1047915" y="3360399"/>
                  <a:pt x="1055077" y="3370385"/>
                  <a:pt x="1063869" y="3376247"/>
                </a:cubicBezTo>
                <a:cubicBezTo>
                  <a:pt x="1069731" y="3364524"/>
                  <a:pt x="1077688" y="3353631"/>
                  <a:pt x="1081454" y="3341077"/>
                </a:cubicBezTo>
                <a:cubicBezTo>
                  <a:pt x="1099003" y="3282580"/>
                  <a:pt x="1071252" y="3275660"/>
                  <a:pt x="1116623" y="3305908"/>
                </a:cubicBezTo>
                <a:cubicBezTo>
                  <a:pt x="1125415" y="3302977"/>
                  <a:pt x="1133825" y="3295805"/>
                  <a:pt x="1143000" y="3297116"/>
                </a:cubicBezTo>
                <a:cubicBezTo>
                  <a:pt x="1219053" y="3307980"/>
                  <a:pt x="1142687" y="3326527"/>
                  <a:pt x="1204546" y="3305908"/>
                </a:cubicBezTo>
                <a:cubicBezTo>
                  <a:pt x="1245699" y="3367636"/>
                  <a:pt x="1198747" y="3309462"/>
                  <a:pt x="1230923" y="3253154"/>
                </a:cubicBezTo>
                <a:cubicBezTo>
                  <a:pt x="1236166" y="3243979"/>
                  <a:pt x="1248508" y="3264877"/>
                  <a:pt x="1257300" y="3270739"/>
                </a:cubicBezTo>
                <a:cubicBezTo>
                  <a:pt x="1260231" y="3241431"/>
                  <a:pt x="1254490" y="3209888"/>
                  <a:pt x="1266092" y="3182816"/>
                </a:cubicBezTo>
                <a:cubicBezTo>
                  <a:pt x="1270255" y="3173103"/>
                  <a:pt x="1273652" y="3212535"/>
                  <a:pt x="1283677" y="3209193"/>
                </a:cubicBezTo>
                <a:cubicBezTo>
                  <a:pt x="1295141" y="3205371"/>
                  <a:pt x="1289149" y="3185642"/>
                  <a:pt x="1292469" y="3174023"/>
                </a:cubicBezTo>
                <a:cubicBezTo>
                  <a:pt x="1295015" y="3165112"/>
                  <a:pt x="1298331" y="3156439"/>
                  <a:pt x="1301262" y="3147647"/>
                </a:cubicBezTo>
                <a:cubicBezTo>
                  <a:pt x="1310054" y="3156439"/>
                  <a:pt x="1319678" y="3164471"/>
                  <a:pt x="1327638" y="3174023"/>
                </a:cubicBezTo>
                <a:cubicBezTo>
                  <a:pt x="1357782" y="3210196"/>
                  <a:pt x="1341642" y="3225465"/>
                  <a:pt x="1354015" y="3138854"/>
                </a:cubicBezTo>
                <a:cubicBezTo>
                  <a:pt x="1362807" y="3147646"/>
                  <a:pt x="1368127" y="3163187"/>
                  <a:pt x="1380392" y="3165231"/>
                </a:cubicBezTo>
                <a:cubicBezTo>
                  <a:pt x="1413502" y="3170750"/>
                  <a:pt x="1408005" y="3123813"/>
                  <a:pt x="1415562" y="3112477"/>
                </a:cubicBezTo>
                <a:cubicBezTo>
                  <a:pt x="1421423" y="3103685"/>
                  <a:pt x="1433146" y="3100754"/>
                  <a:pt x="1441938" y="3094893"/>
                </a:cubicBezTo>
                <a:cubicBezTo>
                  <a:pt x="1444869" y="3065585"/>
                  <a:pt x="1448382" y="3036330"/>
                  <a:pt x="1450731" y="3006970"/>
                </a:cubicBezTo>
                <a:cubicBezTo>
                  <a:pt x="1454245" y="2963051"/>
                  <a:pt x="1448837" y="2917829"/>
                  <a:pt x="1459523" y="2875085"/>
                </a:cubicBezTo>
                <a:cubicBezTo>
                  <a:pt x="1461771" y="2866094"/>
                  <a:pt x="1477108" y="2869224"/>
                  <a:pt x="1485900" y="2866293"/>
                </a:cubicBezTo>
                <a:cubicBezTo>
                  <a:pt x="1505344" y="2846849"/>
                  <a:pt x="1517622" y="2838020"/>
                  <a:pt x="1529862" y="2813539"/>
                </a:cubicBezTo>
                <a:cubicBezTo>
                  <a:pt x="1534007" y="2805250"/>
                  <a:pt x="1535723" y="2795954"/>
                  <a:pt x="1538654" y="2787162"/>
                </a:cubicBezTo>
                <a:cubicBezTo>
                  <a:pt x="1550377" y="2790093"/>
                  <a:pt x="1562359" y="2799775"/>
                  <a:pt x="1573823" y="2795954"/>
                </a:cubicBezTo>
                <a:cubicBezTo>
                  <a:pt x="1583848" y="2792612"/>
                  <a:pt x="1589914" y="2780038"/>
                  <a:pt x="1591408" y="2769577"/>
                </a:cubicBezTo>
                <a:cubicBezTo>
                  <a:pt x="1598880" y="2717273"/>
                  <a:pt x="1586754" y="2662411"/>
                  <a:pt x="1600200" y="2611316"/>
                </a:cubicBezTo>
                <a:cubicBezTo>
                  <a:pt x="1603275" y="2599630"/>
                  <a:pt x="1623646" y="2605454"/>
                  <a:pt x="1635369" y="2602523"/>
                </a:cubicBezTo>
                <a:cubicBezTo>
                  <a:pt x="1638300" y="2582008"/>
                  <a:pt x="1635745" y="2559915"/>
                  <a:pt x="1644162" y="2540977"/>
                </a:cubicBezTo>
                <a:cubicBezTo>
                  <a:pt x="1648454" y="2531321"/>
                  <a:pt x="1664938" y="2532354"/>
                  <a:pt x="1670538" y="2523393"/>
                </a:cubicBezTo>
                <a:cubicBezTo>
                  <a:pt x="1680362" y="2507675"/>
                  <a:pt x="1688123" y="2470639"/>
                  <a:pt x="1688123" y="2470639"/>
                </a:cubicBezTo>
                <a:cubicBezTo>
                  <a:pt x="1691054" y="2450124"/>
                  <a:pt x="1687647" y="2427629"/>
                  <a:pt x="1696915" y="2409093"/>
                </a:cubicBezTo>
                <a:cubicBezTo>
                  <a:pt x="1701060" y="2400803"/>
                  <a:pt x="1716739" y="2406853"/>
                  <a:pt x="1723292" y="2400300"/>
                </a:cubicBezTo>
                <a:cubicBezTo>
                  <a:pt x="1732560" y="2391032"/>
                  <a:pt x="1735015" y="2376854"/>
                  <a:pt x="1740877" y="2365131"/>
                </a:cubicBezTo>
                <a:cubicBezTo>
                  <a:pt x="1743808" y="2341685"/>
                  <a:pt x="1745442" y="2318040"/>
                  <a:pt x="1749669" y="2294793"/>
                </a:cubicBezTo>
                <a:cubicBezTo>
                  <a:pt x="1751327" y="2285674"/>
                  <a:pt x="1756804" y="2277535"/>
                  <a:pt x="1758462" y="2268416"/>
                </a:cubicBezTo>
                <a:cubicBezTo>
                  <a:pt x="1762689" y="2245168"/>
                  <a:pt x="1754147" y="2217737"/>
                  <a:pt x="1767254" y="2198077"/>
                </a:cubicBezTo>
                <a:cubicBezTo>
                  <a:pt x="1775543" y="2185643"/>
                  <a:pt x="1796561" y="2192216"/>
                  <a:pt x="1811215" y="2189285"/>
                </a:cubicBezTo>
                <a:cubicBezTo>
                  <a:pt x="1817077" y="2177562"/>
                  <a:pt x="1825351" y="2166761"/>
                  <a:pt x="1828800" y="2154116"/>
                </a:cubicBezTo>
                <a:cubicBezTo>
                  <a:pt x="1834253" y="2134123"/>
                  <a:pt x="1822938" y="2107224"/>
                  <a:pt x="1837592" y="2092570"/>
                </a:cubicBezTo>
                <a:cubicBezTo>
                  <a:pt x="1852246" y="2077916"/>
                  <a:pt x="1878623" y="2086708"/>
                  <a:pt x="1899138" y="2083777"/>
                </a:cubicBezTo>
                <a:cubicBezTo>
                  <a:pt x="1902069" y="2074985"/>
                  <a:pt x="1906273" y="2066519"/>
                  <a:pt x="1907931" y="2057400"/>
                </a:cubicBezTo>
                <a:cubicBezTo>
                  <a:pt x="1912158" y="2034153"/>
                  <a:pt x="1907127" y="2008654"/>
                  <a:pt x="1916723" y="1987062"/>
                </a:cubicBezTo>
                <a:cubicBezTo>
                  <a:pt x="1920487" y="1978593"/>
                  <a:pt x="1934308" y="1981201"/>
                  <a:pt x="1943100" y="1978270"/>
                </a:cubicBezTo>
                <a:cubicBezTo>
                  <a:pt x="1946031" y="1957754"/>
                  <a:pt x="1942624" y="1935259"/>
                  <a:pt x="1951892" y="1916723"/>
                </a:cubicBezTo>
                <a:cubicBezTo>
                  <a:pt x="1956037" y="1908434"/>
                  <a:pt x="1974505" y="1916400"/>
                  <a:pt x="1978269" y="1907931"/>
                </a:cubicBezTo>
                <a:cubicBezTo>
                  <a:pt x="2023956" y="1805138"/>
                  <a:pt x="1929469" y="1851992"/>
                  <a:pt x="2057400" y="1820008"/>
                </a:cubicBezTo>
                <a:cubicBezTo>
                  <a:pt x="2063262" y="1811216"/>
                  <a:pt x="2070822" y="1803344"/>
                  <a:pt x="2074985" y="1793631"/>
                </a:cubicBezTo>
                <a:cubicBezTo>
                  <a:pt x="2079745" y="1782524"/>
                  <a:pt x="2073530" y="1764866"/>
                  <a:pt x="2083777" y="1758462"/>
                </a:cubicBezTo>
                <a:cubicBezTo>
                  <a:pt x="2101351" y="1747479"/>
                  <a:pt x="2124808" y="1752601"/>
                  <a:pt x="2145323" y="1749670"/>
                </a:cubicBezTo>
                <a:cubicBezTo>
                  <a:pt x="2148254" y="1740878"/>
                  <a:pt x="2145124" y="1725541"/>
                  <a:pt x="2154115" y="1723293"/>
                </a:cubicBezTo>
                <a:cubicBezTo>
                  <a:pt x="2174220" y="1718267"/>
                  <a:pt x="2194938" y="1732085"/>
                  <a:pt x="2215662" y="1732085"/>
                </a:cubicBezTo>
                <a:cubicBezTo>
                  <a:pt x="2242201" y="1732085"/>
                  <a:pt x="2268415" y="1726224"/>
                  <a:pt x="2294792" y="1723293"/>
                </a:cubicBezTo>
                <a:cubicBezTo>
                  <a:pt x="2340587" y="1708027"/>
                  <a:pt x="2304995" y="1713581"/>
                  <a:pt x="2365131" y="1732085"/>
                </a:cubicBezTo>
                <a:cubicBezTo>
                  <a:pt x="2388230" y="1739192"/>
                  <a:pt x="2412023" y="1743808"/>
                  <a:pt x="2435469" y="1749670"/>
                </a:cubicBezTo>
                <a:cubicBezTo>
                  <a:pt x="2447192" y="1752601"/>
                  <a:pt x="2458648" y="1756963"/>
                  <a:pt x="2470638" y="1758462"/>
                </a:cubicBezTo>
                <a:lnTo>
                  <a:pt x="2540977" y="1767254"/>
                </a:lnTo>
                <a:cubicBezTo>
                  <a:pt x="2552700" y="1773116"/>
                  <a:pt x="2564099" y="1779676"/>
                  <a:pt x="2576146" y="1784839"/>
                </a:cubicBezTo>
                <a:cubicBezTo>
                  <a:pt x="2626973" y="1806622"/>
                  <a:pt x="2641941" y="1790599"/>
                  <a:pt x="2716823" y="1784839"/>
                </a:cubicBezTo>
                <a:cubicBezTo>
                  <a:pt x="2768150" y="1750620"/>
                  <a:pt x="2715915" y="1776047"/>
                  <a:pt x="2778369" y="1776047"/>
                </a:cubicBezTo>
                <a:cubicBezTo>
                  <a:pt x="2808262" y="1776047"/>
                  <a:pt x="2804455" y="1758559"/>
                  <a:pt x="2831123" y="1749670"/>
                </a:cubicBezTo>
                <a:cubicBezTo>
                  <a:pt x="2848035" y="1744033"/>
                  <a:pt x="2866292" y="1743808"/>
                  <a:pt x="2883877" y="1740877"/>
                </a:cubicBezTo>
                <a:cubicBezTo>
                  <a:pt x="2892669" y="1729154"/>
                  <a:pt x="2902984" y="1718431"/>
                  <a:pt x="2910254" y="1705708"/>
                </a:cubicBezTo>
                <a:cubicBezTo>
                  <a:pt x="2951812" y="1632982"/>
                  <a:pt x="2818335" y="1673407"/>
                  <a:pt x="3068515" y="1688123"/>
                </a:cubicBezTo>
                <a:cubicBezTo>
                  <a:pt x="3171109" y="1739420"/>
                  <a:pt x="3095133" y="1708485"/>
                  <a:pt x="3332285" y="1696916"/>
                </a:cubicBezTo>
                <a:cubicBezTo>
                  <a:pt x="3376292" y="1694769"/>
                  <a:pt x="3420208" y="1691054"/>
                  <a:pt x="3464169" y="1688123"/>
                </a:cubicBezTo>
                <a:cubicBezTo>
                  <a:pt x="3472961" y="1682262"/>
                  <a:pt x="3481371" y="1675782"/>
                  <a:pt x="3490546" y="1670539"/>
                </a:cubicBezTo>
                <a:cubicBezTo>
                  <a:pt x="3501926" y="1664036"/>
                  <a:pt x="3515050" y="1660572"/>
                  <a:pt x="3525715" y="1652954"/>
                </a:cubicBezTo>
                <a:cubicBezTo>
                  <a:pt x="3535833" y="1645727"/>
                  <a:pt x="3540729" y="1631627"/>
                  <a:pt x="3552092" y="1626577"/>
                </a:cubicBezTo>
                <a:cubicBezTo>
                  <a:pt x="3568383" y="1619337"/>
                  <a:pt x="3587443" y="1621652"/>
                  <a:pt x="3604846" y="1617785"/>
                </a:cubicBezTo>
                <a:cubicBezTo>
                  <a:pt x="3613893" y="1615775"/>
                  <a:pt x="3622431" y="1611924"/>
                  <a:pt x="3631223" y="1608993"/>
                </a:cubicBezTo>
                <a:cubicBezTo>
                  <a:pt x="3640015" y="1600201"/>
                  <a:pt x="3650703" y="1592962"/>
                  <a:pt x="3657600" y="1582616"/>
                </a:cubicBezTo>
                <a:cubicBezTo>
                  <a:pt x="3662741" y="1574905"/>
                  <a:pt x="3659839" y="1562792"/>
                  <a:pt x="3666392" y="1556239"/>
                </a:cubicBezTo>
                <a:cubicBezTo>
                  <a:pt x="3670595" y="1552036"/>
                  <a:pt x="3727636" y="1538729"/>
                  <a:pt x="3727938" y="1538654"/>
                </a:cubicBezTo>
                <a:cubicBezTo>
                  <a:pt x="3798272" y="1491766"/>
                  <a:pt x="3713288" y="1553305"/>
                  <a:pt x="3771900" y="1494693"/>
                </a:cubicBezTo>
                <a:cubicBezTo>
                  <a:pt x="3792140" y="1474453"/>
                  <a:pt x="3806540" y="1475042"/>
                  <a:pt x="3833446" y="1468316"/>
                </a:cubicBezTo>
                <a:cubicBezTo>
                  <a:pt x="3851031" y="1456593"/>
                  <a:pt x="3879517" y="1453197"/>
                  <a:pt x="3886200" y="1433147"/>
                </a:cubicBezTo>
                <a:cubicBezTo>
                  <a:pt x="3889131" y="1424355"/>
                  <a:pt x="3888439" y="1413323"/>
                  <a:pt x="3894992" y="1406770"/>
                </a:cubicBezTo>
                <a:cubicBezTo>
                  <a:pt x="3901545" y="1400216"/>
                  <a:pt x="3912209" y="1399386"/>
                  <a:pt x="3921369" y="1397977"/>
                </a:cubicBezTo>
                <a:cubicBezTo>
                  <a:pt x="3950480" y="1393498"/>
                  <a:pt x="3979984" y="1392116"/>
                  <a:pt x="4009292" y="1389185"/>
                </a:cubicBezTo>
                <a:cubicBezTo>
                  <a:pt x="4035669" y="1383323"/>
                  <a:pt x="4063824" y="1382781"/>
                  <a:pt x="4088423" y="1371600"/>
                </a:cubicBezTo>
                <a:cubicBezTo>
                  <a:pt x="4098043" y="1367227"/>
                  <a:pt x="4102972" y="1355344"/>
                  <a:pt x="4106008" y="1345223"/>
                </a:cubicBezTo>
                <a:cubicBezTo>
                  <a:pt x="4111963" y="1325373"/>
                  <a:pt x="4111393" y="1304119"/>
                  <a:pt x="4114800" y="1283677"/>
                </a:cubicBezTo>
                <a:cubicBezTo>
                  <a:pt x="4117257" y="1268936"/>
                  <a:pt x="4116178" y="1252691"/>
                  <a:pt x="4123592" y="1239716"/>
                </a:cubicBezTo>
                <a:cubicBezTo>
                  <a:pt x="4128835" y="1230541"/>
                  <a:pt x="4139683" y="1224551"/>
                  <a:pt x="4149969" y="1222131"/>
                </a:cubicBezTo>
                <a:cubicBezTo>
                  <a:pt x="4190315" y="1212638"/>
                  <a:pt x="4232031" y="1210408"/>
                  <a:pt x="4273062" y="1204547"/>
                </a:cubicBezTo>
                <a:cubicBezTo>
                  <a:pt x="4345213" y="1150433"/>
                  <a:pt x="4279530" y="1205792"/>
                  <a:pt x="4325815" y="1151793"/>
                </a:cubicBezTo>
                <a:cubicBezTo>
                  <a:pt x="4336605" y="1139205"/>
                  <a:pt x="4351349" y="1130114"/>
                  <a:pt x="4360985" y="1116623"/>
                </a:cubicBezTo>
                <a:cubicBezTo>
                  <a:pt x="4408917" y="1049517"/>
                  <a:pt x="4405529" y="1053324"/>
                  <a:pt x="4422531" y="1002323"/>
                </a:cubicBezTo>
                <a:cubicBezTo>
                  <a:pt x="4491549" y="1071342"/>
                  <a:pt x="4459936" y="1047777"/>
                  <a:pt x="4510454" y="1081454"/>
                </a:cubicBezTo>
                <a:cubicBezTo>
                  <a:pt x="4513385" y="1049216"/>
                  <a:pt x="4514968" y="1016826"/>
                  <a:pt x="4519246" y="984739"/>
                </a:cubicBezTo>
                <a:cubicBezTo>
                  <a:pt x="4520843" y="972761"/>
                  <a:pt x="4526051" y="961489"/>
                  <a:pt x="4528038" y="949570"/>
                </a:cubicBezTo>
                <a:cubicBezTo>
                  <a:pt x="4531923" y="926263"/>
                  <a:pt x="4527234" y="900823"/>
                  <a:pt x="4536831" y="879231"/>
                </a:cubicBezTo>
                <a:cubicBezTo>
                  <a:pt x="4540595" y="870762"/>
                  <a:pt x="4554416" y="873370"/>
                  <a:pt x="4563208" y="870439"/>
                </a:cubicBezTo>
                <a:cubicBezTo>
                  <a:pt x="4566139" y="841131"/>
                  <a:pt x="4557159" y="807958"/>
                  <a:pt x="4572000" y="782516"/>
                </a:cubicBezTo>
                <a:cubicBezTo>
                  <a:pt x="4581340" y="766505"/>
                  <a:pt x="4609671" y="775705"/>
                  <a:pt x="4624754" y="764931"/>
                </a:cubicBezTo>
                <a:cubicBezTo>
                  <a:pt x="4632296" y="759544"/>
                  <a:pt x="4631107" y="747495"/>
                  <a:pt x="4633546" y="738554"/>
                </a:cubicBezTo>
                <a:cubicBezTo>
                  <a:pt x="4639905" y="715238"/>
                  <a:pt x="4643489" y="691144"/>
                  <a:pt x="4651131" y="668216"/>
                </a:cubicBezTo>
                <a:cubicBezTo>
                  <a:pt x="4654062" y="659424"/>
                  <a:pt x="4653370" y="648392"/>
                  <a:pt x="4659923" y="641839"/>
                </a:cubicBezTo>
                <a:cubicBezTo>
                  <a:pt x="4666476" y="635286"/>
                  <a:pt x="4677508" y="635978"/>
                  <a:pt x="4686300" y="633047"/>
                </a:cubicBezTo>
                <a:cubicBezTo>
                  <a:pt x="4689231" y="589085"/>
                  <a:pt x="4681950" y="543216"/>
                  <a:pt x="4695092" y="501162"/>
                </a:cubicBezTo>
                <a:cubicBezTo>
                  <a:pt x="4698696" y="489628"/>
                  <a:pt x="4729401" y="504423"/>
                  <a:pt x="4730262" y="492370"/>
                </a:cubicBezTo>
                <a:cubicBezTo>
                  <a:pt x="4738826" y="372478"/>
                  <a:pt x="4724400" y="252047"/>
                  <a:pt x="4721469" y="131885"/>
                </a:cubicBezTo>
                <a:cubicBezTo>
                  <a:pt x="4724400" y="123093"/>
                  <a:pt x="4731573" y="114683"/>
                  <a:pt x="4730262" y="105508"/>
                </a:cubicBezTo>
                <a:cubicBezTo>
                  <a:pt x="4728242" y="91366"/>
                  <a:pt x="4683086" y="29591"/>
                  <a:pt x="4695092" y="17585"/>
                </a:cubicBezTo>
                <a:lnTo>
                  <a:pt x="4712677" y="0"/>
                </a:lnTo>
              </a:path>
            </a:pathLst>
          </a:custGeom>
          <a:noFill/>
          <a:ln w="19050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372680" y="1879243"/>
            <a:ext cx="3630822" cy="2921672"/>
          </a:xfrm>
          <a:custGeom>
            <a:avLst/>
            <a:gdLst>
              <a:gd name="connsiteX0" fmla="*/ 0 w 4730262"/>
              <a:gd name="connsiteY0" fmla="*/ 3693339 h 3693339"/>
              <a:gd name="connsiteX1" fmla="*/ 8793 w 4730262"/>
              <a:gd name="connsiteY1" fmla="*/ 3614208 h 3693339"/>
              <a:gd name="connsiteX2" fmla="*/ 35169 w 4730262"/>
              <a:gd name="connsiteY2" fmla="*/ 3596623 h 3693339"/>
              <a:gd name="connsiteX3" fmla="*/ 87923 w 4730262"/>
              <a:gd name="connsiteY3" fmla="*/ 3561454 h 3693339"/>
              <a:gd name="connsiteX4" fmla="*/ 140677 w 4730262"/>
              <a:gd name="connsiteY4" fmla="*/ 3570247 h 3693339"/>
              <a:gd name="connsiteX5" fmla="*/ 167054 w 4730262"/>
              <a:gd name="connsiteY5" fmla="*/ 3623000 h 3693339"/>
              <a:gd name="connsiteX6" fmla="*/ 193431 w 4730262"/>
              <a:gd name="connsiteY6" fmla="*/ 3614208 h 3693339"/>
              <a:gd name="connsiteX7" fmla="*/ 219808 w 4730262"/>
              <a:gd name="connsiteY7" fmla="*/ 3596623 h 3693339"/>
              <a:gd name="connsiteX8" fmla="*/ 228600 w 4730262"/>
              <a:gd name="connsiteY8" fmla="*/ 3623000 h 3693339"/>
              <a:gd name="connsiteX9" fmla="*/ 263769 w 4730262"/>
              <a:gd name="connsiteY9" fmla="*/ 3614208 h 3693339"/>
              <a:gd name="connsiteX10" fmla="*/ 298939 w 4730262"/>
              <a:gd name="connsiteY10" fmla="*/ 3596623 h 3693339"/>
              <a:gd name="connsiteX11" fmla="*/ 307731 w 4730262"/>
              <a:gd name="connsiteY11" fmla="*/ 3570247 h 3693339"/>
              <a:gd name="connsiteX12" fmla="*/ 360485 w 4730262"/>
              <a:gd name="connsiteY12" fmla="*/ 3623000 h 3693339"/>
              <a:gd name="connsiteX13" fmla="*/ 369277 w 4730262"/>
              <a:gd name="connsiteY13" fmla="*/ 3587831 h 3693339"/>
              <a:gd name="connsiteX14" fmla="*/ 430823 w 4730262"/>
              <a:gd name="connsiteY14" fmla="*/ 3587831 h 3693339"/>
              <a:gd name="connsiteX15" fmla="*/ 448408 w 4730262"/>
              <a:gd name="connsiteY15" fmla="*/ 3535077 h 3693339"/>
              <a:gd name="connsiteX16" fmla="*/ 527539 w 4730262"/>
              <a:gd name="connsiteY16" fmla="*/ 3491116 h 3693339"/>
              <a:gd name="connsiteX17" fmla="*/ 553916 w 4730262"/>
              <a:gd name="connsiteY17" fmla="*/ 3508700 h 3693339"/>
              <a:gd name="connsiteX18" fmla="*/ 580293 w 4730262"/>
              <a:gd name="connsiteY18" fmla="*/ 3535077 h 3693339"/>
              <a:gd name="connsiteX19" fmla="*/ 606669 w 4730262"/>
              <a:gd name="connsiteY19" fmla="*/ 3499908 h 3693339"/>
              <a:gd name="connsiteX20" fmla="*/ 641839 w 4730262"/>
              <a:gd name="connsiteY20" fmla="*/ 3508700 h 3693339"/>
              <a:gd name="connsiteX21" fmla="*/ 694593 w 4730262"/>
              <a:gd name="connsiteY21" fmla="*/ 3464739 h 3693339"/>
              <a:gd name="connsiteX22" fmla="*/ 729762 w 4730262"/>
              <a:gd name="connsiteY22" fmla="*/ 3473531 h 3693339"/>
              <a:gd name="connsiteX23" fmla="*/ 756139 w 4730262"/>
              <a:gd name="connsiteY23" fmla="*/ 3394400 h 3693339"/>
              <a:gd name="connsiteX24" fmla="*/ 826477 w 4730262"/>
              <a:gd name="connsiteY24" fmla="*/ 3394400 h 3693339"/>
              <a:gd name="connsiteX25" fmla="*/ 844062 w 4730262"/>
              <a:gd name="connsiteY25" fmla="*/ 3368023 h 3693339"/>
              <a:gd name="connsiteX26" fmla="*/ 905608 w 4730262"/>
              <a:gd name="connsiteY26" fmla="*/ 3350439 h 3693339"/>
              <a:gd name="connsiteX27" fmla="*/ 940777 w 4730262"/>
              <a:gd name="connsiteY27" fmla="*/ 3332854 h 3693339"/>
              <a:gd name="connsiteX28" fmla="*/ 993531 w 4730262"/>
              <a:gd name="connsiteY28" fmla="*/ 3288893 h 3693339"/>
              <a:gd name="connsiteX29" fmla="*/ 1037493 w 4730262"/>
              <a:gd name="connsiteY29" fmla="*/ 3297685 h 3693339"/>
              <a:gd name="connsiteX30" fmla="*/ 1090246 w 4730262"/>
              <a:gd name="connsiteY30" fmla="*/ 3280100 h 3693339"/>
              <a:gd name="connsiteX31" fmla="*/ 1116623 w 4730262"/>
              <a:gd name="connsiteY31" fmla="*/ 3288893 h 3693339"/>
              <a:gd name="connsiteX32" fmla="*/ 1143000 w 4730262"/>
              <a:gd name="connsiteY32" fmla="*/ 3271308 h 3693339"/>
              <a:gd name="connsiteX33" fmla="*/ 1169377 w 4730262"/>
              <a:gd name="connsiteY33" fmla="*/ 3262516 h 3693339"/>
              <a:gd name="connsiteX34" fmla="*/ 1213339 w 4730262"/>
              <a:gd name="connsiteY34" fmla="*/ 3244931 h 3693339"/>
              <a:gd name="connsiteX35" fmla="*/ 1239716 w 4730262"/>
              <a:gd name="connsiteY35" fmla="*/ 3236139 h 3693339"/>
              <a:gd name="connsiteX36" fmla="*/ 1266093 w 4730262"/>
              <a:gd name="connsiteY36" fmla="*/ 3253723 h 3693339"/>
              <a:gd name="connsiteX37" fmla="*/ 1274885 w 4730262"/>
              <a:gd name="connsiteY37" fmla="*/ 3209762 h 3693339"/>
              <a:gd name="connsiteX38" fmla="*/ 1301262 w 4730262"/>
              <a:gd name="connsiteY38" fmla="*/ 3200970 h 3693339"/>
              <a:gd name="connsiteX39" fmla="*/ 1362808 w 4730262"/>
              <a:gd name="connsiteY39" fmla="*/ 3174593 h 3693339"/>
              <a:gd name="connsiteX40" fmla="*/ 1397977 w 4730262"/>
              <a:gd name="connsiteY40" fmla="*/ 3139423 h 3693339"/>
              <a:gd name="connsiteX41" fmla="*/ 1415562 w 4730262"/>
              <a:gd name="connsiteY41" fmla="*/ 3113047 h 3693339"/>
              <a:gd name="connsiteX42" fmla="*/ 1441939 w 4730262"/>
              <a:gd name="connsiteY42" fmla="*/ 3095462 h 3693339"/>
              <a:gd name="connsiteX43" fmla="*/ 1468316 w 4730262"/>
              <a:gd name="connsiteY43" fmla="*/ 2989954 h 3693339"/>
              <a:gd name="connsiteX44" fmla="*/ 1512277 w 4730262"/>
              <a:gd name="connsiteY44" fmla="*/ 2972370 h 3693339"/>
              <a:gd name="connsiteX45" fmla="*/ 1538654 w 4730262"/>
              <a:gd name="connsiteY45" fmla="*/ 2963577 h 3693339"/>
              <a:gd name="connsiteX46" fmla="*/ 1529862 w 4730262"/>
              <a:gd name="connsiteY46" fmla="*/ 2937200 h 3693339"/>
              <a:gd name="connsiteX47" fmla="*/ 1556239 w 4730262"/>
              <a:gd name="connsiteY47" fmla="*/ 2902031 h 3693339"/>
              <a:gd name="connsiteX48" fmla="*/ 1573823 w 4730262"/>
              <a:gd name="connsiteY48" fmla="*/ 2875654 h 3693339"/>
              <a:gd name="connsiteX49" fmla="*/ 1617785 w 4730262"/>
              <a:gd name="connsiteY49" fmla="*/ 2884447 h 3693339"/>
              <a:gd name="connsiteX50" fmla="*/ 1652954 w 4730262"/>
              <a:gd name="connsiteY50" fmla="*/ 2831693 h 3693339"/>
              <a:gd name="connsiteX51" fmla="*/ 1749669 w 4730262"/>
              <a:gd name="connsiteY51" fmla="*/ 2796523 h 3693339"/>
              <a:gd name="connsiteX52" fmla="*/ 1767254 w 4730262"/>
              <a:gd name="connsiteY52" fmla="*/ 2770147 h 3693339"/>
              <a:gd name="connsiteX53" fmla="*/ 1776046 w 4730262"/>
              <a:gd name="connsiteY53" fmla="*/ 2743770 h 3693339"/>
              <a:gd name="connsiteX54" fmla="*/ 1802423 w 4730262"/>
              <a:gd name="connsiteY54" fmla="*/ 2726185 h 3693339"/>
              <a:gd name="connsiteX55" fmla="*/ 1811216 w 4730262"/>
              <a:gd name="connsiteY55" fmla="*/ 2655847 h 3693339"/>
              <a:gd name="connsiteX56" fmla="*/ 1828800 w 4730262"/>
              <a:gd name="connsiteY56" fmla="*/ 2585508 h 3693339"/>
              <a:gd name="connsiteX57" fmla="*/ 1837593 w 4730262"/>
              <a:gd name="connsiteY57" fmla="*/ 2418454 h 3693339"/>
              <a:gd name="connsiteX58" fmla="*/ 1846385 w 4730262"/>
              <a:gd name="connsiteY58" fmla="*/ 2392077 h 3693339"/>
              <a:gd name="connsiteX59" fmla="*/ 1863969 w 4730262"/>
              <a:gd name="connsiteY59" fmla="*/ 2365700 h 3693339"/>
              <a:gd name="connsiteX60" fmla="*/ 1881554 w 4730262"/>
              <a:gd name="connsiteY60" fmla="*/ 2304154 h 3693339"/>
              <a:gd name="connsiteX61" fmla="*/ 1907931 w 4730262"/>
              <a:gd name="connsiteY61" fmla="*/ 2295362 h 3693339"/>
              <a:gd name="connsiteX62" fmla="*/ 1943100 w 4730262"/>
              <a:gd name="connsiteY62" fmla="*/ 2277777 h 3693339"/>
              <a:gd name="connsiteX63" fmla="*/ 1951893 w 4730262"/>
              <a:gd name="connsiteY63" fmla="*/ 2198647 h 3693339"/>
              <a:gd name="connsiteX64" fmla="*/ 1960685 w 4730262"/>
              <a:gd name="connsiteY64" fmla="*/ 2172270 h 3693339"/>
              <a:gd name="connsiteX65" fmla="*/ 1969477 w 4730262"/>
              <a:gd name="connsiteY65" fmla="*/ 2137100 h 3693339"/>
              <a:gd name="connsiteX66" fmla="*/ 1995854 w 4730262"/>
              <a:gd name="connsiteY66" fmla="*/ 2145893 h 3693339"/>
              <a:gd name="connsiteX67" fmla="*/ 2004646 w 4730262"/>
              <a:gd name="connsiteY67" fmla="*/ 2093139 h 3693339"/>
              <a:gd name="connsiteX68" fmla="*/ 2013439 w 4730262"/>
              <a:gd name="connsiteY68" fmla="*/ 2066762 h 3693339"/>
              <a:gd name="connsiteX69" fmla="*/ 2022231 w 4730262"/>
              <a:gd name="connsiteY69" fmla="*/ 2022800 h 3693339"/>
              <a:gd name="connsiteX70" fmla="*/ 2048608 w 4730262"/>
              <a:gd name="connsiteY70" fmla="*/ 2014008 h 3693339"/>
              <a:gd name="connsiteX71" fmla="*/ 2066193 w 4730262"/>
              <a:gd name="connsiteY71" fmla="*/ 1987631 h 3693339"/>
              <a:gd name="connsiteX72" fmla="*/ 2074985 w 4730262"/>
              <a:gd name="connsiteY72" fmla="*/ 1961254 h 3693339"/>
              <a:gd name="connsiteX73" fmla="*/ 2110154 w 4730262"/>
              <a:gd name="connsiteY73" fmla="*/ 1952462 h 3693339"/>
              <a:gd name="connsiteX74" fmla="*/ 2171700 w 4730262"/>
              <a:gd name="connsiteY74" fmla="*/ 1908500 h 3693339"/>
              <a:gd name="connsiteX75" fmla="*/ 2198077 w 4730262"/>
              <a:gd name="connsiteY75" fmla="*/ 1899708 h 3693339"/>
              <a:gd name="connsiteX76" fmla="*/ 2215662 w 4730262"/>
              <a:gd name="connsiteY76" fmla="*/ 1926085 h 3693339"/>
              <a:gd name="connsiteX77" fmla="*/ 2268416 w 4730262"/>
              <a:gd name="connsiteY77" fmla="*/ 1970047 h 3693339"/>
              <a:gd name="connsiteX78" fmla="*/ 2294793 w 4730262"/>
              <a:gd name="connsiteY78" fmla="*/ 1970047 h 3693339"/>
              <a:gd name="connsiteX79" fmla="*/ 2338754 w 4730262"/>
              <a:gd name="connsiteY79" fmla="*/ 1952462 h 3693339"/>
              <a:gd name="connsiteX80" fmla="*/ 2347546 w 4730262"/>
              <a:gd name="connsiteY80" fmla="*/ 1890916 h 3693339"/>
              <a:gd name="connsiteX81" fmla="*/ 2409093 w 4730262"/>
              <a:gd name="connsiteY81" fmla="*/ 1926085 h 3693339"/>
              <a:gd name="connsiteX82" fmla="*/ 2417885 w 4730262"/>
              <a:gd name="connsiteY82" fmla="*/ 1890916 h 3693339"/>
              <a:gd name="connsiteX83" fmla="*/ 2426677 w 4730262"/>
              <a:gd name="connsiteY83" fmla="*/ 1864539 h 3693339"/>
              <a:gd name="connsiteX84" fmla="*/ 2435469 w 4730262"/>
              <a:gd name="connsiteY84" fmla="*/ 1908500 h 3693339"/>
              <a:gd name="connsiteX85" fmla="*/ 2453054 w 4730262"/>
              <a:gd name="connsiteY85" fmla="*/ 1952462 h 3693339"/>
              <a:gd name="connsiteX86" fmla="*/ 2461846 w 4730262"/>
              <a:gd name="connsiteY86" fmla="*/ 1978839 h 3693339"/>
              <a:gd name="connsiteX87" fmla="*/ 2479431 w 4730262"/>
              <a:gd name="connsiteY87" fmla="*/ 2005216 h 3693339"/>
              <a:gd name="connsiteX88" fmla="*/ 2497016 w 4730262"/>
              <a:gd name="connsiteY88" fmla="*/ 2040385 h 3693339"/>
              <a:gd name="connsiteX89" fmla="*/ 2532185 w 4730262"/>
              <a:gd name="connsiteY89" fmla="*/ 2031593 h 3693339"/>
              <a:gd name="connsiteX90" fmla="*/ 2549769 w 4730262"/>
              <a:gd name="connsiteY90" fmla="*/ 1996423 h 3693339"/>
              <a:gd name="connsiteX91" fmla="*/ 2558562 w 4730262"/>
              <a:gd name="connsiteY91" fmla="*/ 1934877 h 3693339"/>
              <a:gd name="connsiteX92" fmla="*/ 2611316 w 4730262"/>
              <a:gd name="connsiteY92" fmla="*/ 1926085 h 3693339"/>
              <a:gd name="connsiteX93" fmla="*/ 2620108 w 4730262"/>
              <a:gd name="connsiteY93" fmla="*/ 1899708 h 3693339"/>
              <a:gd name="connsiteX94" fmla="*/ 2655277 w 4730262"/>
              <a:gd name="connsiteY94" fmla="*/ 1908500 h 3693339"/>
              <a:gd name="connsiteX95" fmla="*/ 2681654 w 4730262"/>
              <a:gd name="connsiteY95" fmla="*/ 1917293 h 3693339"/>
              <a:gd name="connsiteX96" fmla="*/ 2699239 w 4730262"/>
              <a:gd name="connsiteY96" fmla="*/ 1882123 h 3693339"/>
              <a:gd name="connsiteX97" fmla="*/ 2725616 w 4730262"/>
              <a:gd name="connsiteY97" fmla="*/ 1873331 h 3693339"/>
              <a:gd name="connsiteX98" fmla="*/ 2760785 w 4730262"/>
              <a:gd name="connsiteY98" fmla="*/ 1846954 h 3693339"/>
              <a:gd name="connsiteX99" fmla="*/ 2804746 w 4730262"/>
              <a:gd name="connsiteY99" fmla="*/ 1794200 h 3693339"/>
              <a:gd name="connsiteX100" fmla="*/ 2875085 w 4730262"/>
              <a:gd name="connsiteY100" fmla="*/ 1785408 h 3693339"/>
              <a:gd name="connsiteX101" fmla="*/ 2883877 w 4730262"/>
              <a:gd name="connsiteY101" fmla="*/ 1759031 h 3693339"/>
              <a:gd name="connsiteX102" fmla="*/ 2927839 w 4730262"/>
              <a:gd name="connsiteY102" fmla="*/ 1767823 h 3693339"/>
              <a:gd name="connsiteX103" fmla="*/ 2954216 w 4730262"/>
              <a:gd name="connsiteY103" fmla="*/ 1759031 h 3693339"/>
              <a:gd name="connsiteX104" fmla="*/ 2963008 w 4730262"/>
              <a:gd name="connsiteY104" fmla="*/ 1732654 h 3693339"/>
              <a:gd name="connsiteX105" fmla="*/ 3015762 w 4730262"/>
              <a:gd name="connsiteY105" fmla="*/ 1741447 h 3693339"/>
              <a:gd name="connsiteX106" fmla="*/ 3068516 w 4730262"/>
              <a:gd name="connsiteY106" fmla="*/ 1706277 h 3693339"/>
              <a:gd name="connsiteX107" fmla="*/ 3094893 w 4730262"/>
              <a:gd name="connsiteY107" fmla="*/ 1697485 h 3693339"/>
              <a:gd name="connsiteX108" fmla="*/ 3112477 w 4730262"/>
              <a:gd name="connsiteY108" fmla="*/ 1732654 h 3693339"/>
              <a:gd name="connsiteX109" fmla="*/ 3130062 w 4730262"/>
              <a:gd name="connsiteY109" fmla="*/ 1759031 h 3693339"/>
              <a:gd name="connsiteX110" fmla="*/ 3147646 w 4730262"/>
              <a:gd name="connsiteY110" fmla="*/ 1706277 h 3693339"/>
              <a:gd name="connsiteX111" fmla="*/ 3200400 w 4730262"/>
              <a:gd name="connsiteY111" fmla="*/ 1697485 h 3693339"/>
              <a:gd name="connsiteX112" fmla="*/ 3244362 w 4730262"/>
              <a:gd name="connsiteY112" fmla="*/ 1671108 h 3693339"/>
              <a:gd name="connsiteX113" fmla="*/ 3270739 w 4730262"/>
              <a:gd name="connsiteY113" fmla="*/ 1644731 h 3693339"/>
              <a:gd name="connsiteX114" fmla="*/ 3314700 w 4730262"/>
              <a:gd name="connsiteY114" fmla="*/ 1653523 h 3693339"/>
              <a:gd name="connsiteX115" fmla="*/ 3341077 w 4730262"/>
              <a:gd name="connsiteY115" fmla="*/ 1662316 h 3693339"/>
              <a:gd name="connsiteX116" fmla="*/ 3349869 w 4730262"/>
              <a:gd name="connsiteY116" fmla="*/ 1627147 h 3693339"/>
              <a:gd name="connsiteX117" fmla="*/ 3358662 w 4730262"/>
              <a:gd name="connsiteY117" fmla="*/ 1600770 h 3693339"/>
              <a:gd name="connsiteX118" fmla="*/ 3385039 w 4730262"/>
              <a:gd name="connsiteY118" fmla="*/ 1591977 h 3693339"/>
              <a:gd name="connsiteX119" fmla="*/ 3508131 w 4730262"/>
              <a:gd name="connsiteY119" fmla="*/ 1591977 h 3693339"/>
              <a:gd name="connsiteX120" fmla="*/ 3516923 w 4730262"/>
              <a:gd name="connsiteY120" fmla="*/ 1565600 h 3693339"/>
              <a:gd name="connsiteX121" fmla="*/ 3604846 w 4730262"/>
              <a:gd name="connsiteY121" fmla="*/ 1539223 h 3693339"/>
              <a:gd name="connsiteX122" fmla="*/ 3640016 w 4730262"/>
              <a:gd name="connsiteY122" fmla="*/ 1477677 h 3693339"/>
              <a:gd name="connsiteX123" fmla="*/ 3648808 w 4730262"/>
              <a:gd name="connsiteY123" fmla="*/ 1451300 h 3693339"/>
              <a:gd name="connsiteX124" fmla="*/ 3692769 w 4730262"/>
              <a:gd name="connsiteY124" fmla="*/ 1460093 h 3693339"/>
              <a:gd name="connsiteX125" fmla="*/ 3719146 w 4730262"/>
              <a:gd name="connsiteY125" fmla="*/ 1477677 h 3693339"/>
              <a:gd name="connsiteX126" fmla="*/ 3736731 w 4730262"/>
              <a:gd name="connsiteY126" fmla="*/ 1451300 h 3693339"/>
              <a:gd name="connsiteX127" fmla="*/ 3745523 w 4730262"/>
              <a:gd name="connsiteY127" fmla="*/ 1407339 h 3693339"/>
              <a:gd name="connsiteX128" fmla="*/ 3771900 w 4730262"/>
              <a:gd name="connsiteY128" fmla="*/ 1398547 h 3693339"/>
              <a:gd name="connsiteX129" fmla="*/ 3824654 w 4730262"/>
              <a:gd name="connsiteY129" fmla="*/ 1354585 h 3693339"/>
              <a:gd name="connsiteX130" fmla="*/ 3833446 w 4730262"/>
              <a:gd name="connsiteY130" fmla="*/ 1328208 h 3693339"/>
              <a:gd name="connsiteX131" fmla="*/ 3894993 w 4730262"/>
              <a:gd name="connsiteY131" fmla="*/ 1354585 h 3693339"/>
              <a:gd name="connsiteX132" fmla="*/ 3930162 w 4730262"/>
              <a:gd name="connsiteY132" fmla="*/ 1319416 h 3693339"/>
              <a:gd name="connsiteX133" fmla="*/ 3947746 w 4730262"/>
              <a:gd name="connsiteY133" fmla="*/ 1293039 h 3693339"/>
              <a:gd name="connsiteX134" fmla="*/ 4018085 w 4730262"/>
              <a:gd name="connsiteY134" fmla="*/ 1284247 h 3693339"/>
              <a:gd name="connsiteX135" fmla="*/ 4044462 w 4730262"/>
              <a:gd name="connsiteY135" fmla="*/ 1249077 h 3693339"/>
              <a:gd name="connsiteX136" fmla="*/ 4062046 w 4730262"/>
              <a:gd name="connsiteY136" fmla="*/ 1161154 h 3693339"/>
              <a:gd name="connsiteX137" fmla="*/ 4123593 w 4730262"/>
              <a:gd name="connsiteY137" fmla="*/ 1152362 h 3693339"/>
              <a:gd name="connsiteX138" fmla="*/ 4141177 w 4730262"/>
              <a:gd name="connsiteY138" fmla="*/ 1117193 h 3693339"/>
              <a:gd name="connsiteX139" fmla="*/ 4149969 w 4730262"/>
              <a:gd name="connsiteY139" fmla="*/ 1090816 h 3693339"/>
              <a:gd name="connsiteX140" fmla="*/ 4176346 w 4730262"/>
              <a:gd name="connsiteY140" fmla="*/ 1082023 h 3693339"/>
              <a:gd name="connsiteX141" fmla="*/ 4246685 w 4730262"/>
              <a:gd name="connsiteY141" fmla="*/ 1064439 h 3693339"/>
              <a:gd name="connsiteX142" fmla="*/ 4308231 w 4730262"/>
              <a:gd name="connsiteY142" fmla="*/ 994100 h 3693339"/>
              <a:gd name="connsiteX143" fmla="*/ 4369777 w 4730262"/>
              <a:gd name="connsiteY143" fmla="*/ 985308 h 3693339"/>
              <a:gd name="connsiteX144" fmla="*/ 4378569 w 4730262"/>
              <a:gd name="connsiteY144" fmla="*/ 950139 h 3693339"/>
              <a:gd name="connsiteX145" fmla="*/ 4431323 w 4730262"/>
              <a:gd name="connsiteY145" fmla="*/ 923762 h 3693339"/>
              <a:gd name="connsiteX146" fmla="*/ 4440116 w 4730262"/>
              <a:gd name="connsiteY146" fmla="*/ 888593 h 3693339"/>
              <a:gd name="connsiteX147" fmla="*/ 4448908 w 4730262"/>
              <a:gd name="connsiteY147" fmla="*/ 844631 h 3693339"/>
              <a:gd name="connsiteX148" fmla="*/ 4492869 w 4730262"/>
              <a:gd name="connsiteY148" fmla="*/ 835839 h 3693339"/>
              <a:gd name="connsiteX149" fmla="*/ 4510454 w 4730262"/>
              <a:gd name="connsiteY149" fmla="*/ 783085 h 3693339"/>
              <a:gd name="connsiteX150" fmla="*/ 4519246 w 4730262"/>
              <a:gd name="connsiteY150" fmla="*/ 721539 h 3693339"/>
              <a:gd name="connsiteX151" fmla="*/ 4528039 w 4730262"/>
              <a:gd name="connsiteY151" fmla="*/ 668785 h 3693339"/>
              <a:gd name="connsiteX152" fmla="*/ 4545623 w 4730262"/>
              <a:gd name="connsiteY152" fmla="*/ 484147 h 3693339"/>
              <a:gd name="connsiteX153" fmla="*/ 4572000 w 4730262"/>
              <a:gd name="connsiteY153" fmla="*/ 492939 h 3693339"/>
              <a:gd name="connsiteX154" fmla="*/ 4580793 w 4730262"/>
              <a:gd name="connsiteY154" fmla="*/ 466562 h 3693339"/>
              <a:gd name="connsiteX155" fmla="*/ 4589585 w 4730262"/>
              <a:gd name="connsiteY155" fmla="*/ 396223 h 3693339"/>
              <a:gd name="connsiteX156" fmla="*/ 4598377 w 4730262"/>
              <a:gd name="connsiteY156" fmla="*/ 369847 h 3693339"/>
              <a:gd name="connsiteX157" fmla="*/ 4615962 w 4730262"/>
              <a:gd name="connsiteY157" fmla="*/ 290716 h 3693339"/>
              <a:gd name="connsiteX158" fmla="*/ 4624754 w 4730262"/>
              <a:gd name="connsiteY158" fmla="*/ 202793 h 3693339"/>
              <a:gd name="connsiteX159" fmla="*/ 4642339 w 4730262"/>
              <a:gd name="connsiteY159" fmla="*/ 176416 h 3693339"/>
              <a:gd name="connsiteX160" fmla="*/ 4659923 w 4730262"/>
              <a:gd name="connsiteY160" fmla="*/ 132454 h 3693339"/>
              <a:gd name="connsiteX161" fmla="*/ 4668716 w 4730262"/>
              <a:gd name="connsiteY161" fmla="*/ 79700 h 3693339"/>
              <a:gd name="connsiteX162" fmla="*/ 4695093 w 4730262"/>
              <a:gd name="connsiteY162" fmla="*/ 70908 h 3693339"/>
              <a:gd name="connsiteX163" fmla="*/ 4730262 w 4730262"/>
              <a:gd name="connsiteY163" fmla="*/ 18154 h 369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730262" h="3693339">
                <a:moveTo>
                  <a:pt x="0" y="3693339"/>
                </a:moveTo>
                <a:cubicBezTo>
                  <a:pt x="2931" y="3666962"/>
                  <a:pt x="-277" y="3639150"/>
                  <a:pt x="8793" y="3614208"/>
                </a:cubicBezTo>
                <a:cubicBezTo>
                  <a:pt x="12404" y="3604277"/>
                  <a:pt x="28568" y="3604874"/>
                  <a:pt x="35169" y="3596623"/>
                </a:cubicBezTo>
                <a:cubicBezTo>
                  <a:pt x="71216" y="3551564"/>
                  <a:pt x="-1452" y="3579331"/>
                  <a:pt x="87923" y="3561454"/>
                </a:cubicBezTo>
                <a:cubicBezTo>
                  <a:pt x="105508" y="3564385"/>
                  <a:pt x="124732" y="3562274"/>
                  <a:pt x="140677" y="3570247"/>
                </a:cubicBezTo>
                <a:cubicBezTo>
                  <a:pt x="154314" y="3577065"/>
                  <a:pt x="162893" y="3610515"/>
                  <a:pt x="167054" y="3623000"/>
                </a:cubicBezTo>
                <a:cubicBezTo>
                  <a:pt x="175846" y="3620069"/>
                  <a:pt x="185142" y="3618353"/>
                  <a:pt x="193431" y="3614208"/>
                </a:cubicBezTo>
                <a:cubicBezTo>
                  <a:pt x="202883" y="3609482"/>
                  <a:pt x="209556" y="3594060"/>
                  <a:pt x="219808" y="3596623"/>
                </a:cubicBezTo>
                <a:cubicBezTo>
                  <a:pt x="228799" y="3598871"/>
                  <a:pt x="225669" y="3614208"/>
                  <a:pt x="228600" y="3623000"/>
                </a:cubicBezTo>
                <a:cubicBezTo>
                  <a:pt x="240323" y="3620069"/>
                  <a:pt x="255224" y="3622752"/>
                  <a:pt x="263769" y="3614208"/>
                </a:cubicBezTo>
                <a:cubicBezTo>
                  <a:pt x="295564" y="3582413"/>
                  <a:pt x="244634" y="3560421"/>
                  <a:pt x="298939" y="3596623"/>
                </a:cubicBezTo>
                <a:cubicBezTo>
                  <a:pt x="301870" y="3587831"/>
                  <a:pt x="299213" y="3566596"/>
                  <a:pt x="307731" y="3570247"/>
                </a:cubicBezTo>
                <a:cubicBezTo>
                  <a:pt x="330588" y="3580043"/>
                  <a:pt x="360485" y="3623000"/>
                  <a:pt x="360485" y="3623000"/>
                </a:cubicBezTo>
                <a:cubicBezTo>
                  <a:pt x="363416" y="3611277"/>
                  <a:pt x="360732" y="3596376"/>
                  <a:pt x="369277" y="3587831"/>
                </a:cubicBezTo>
                <a:cubicBezTo>
                  <a:pt x="388597" y="3568511"/>
                  <a:pt x="412034" y="3581568"/>
                  <a:pt x="430823" y="3587831"/>
                </a:cubicBezTo>
                <a:cubicBezTo>
                  <a:pt x="436685" y="3570246"/>
                  <a:pt x="432985" y="3545359"/>
                  <a:pt x="448408" y="3535077"/>
                </a:cubicBezTo>
                <a:cubicBezTo>
                  <a:pt x="508873" y="3494767"/>
                  <a:pt x="481112" y="3506591"/>
                  <a:pt x="527539" y="3491116"/>
                </a:cubicBezTo>
                <a:cubicBezTo>
                  <a:pt x="536331" y="3496977"/>
                  <a:pt x="545798" y="3501935"/>
                  <a:pt x="553916" y="3508700"/>
                </a:cubicBezTo>
                <a:cubicBezTo>
                  <a:pt x="563468" y="3516660"/>
                  <a:pt x="568028" y="3537121"/>
                  <a:pt x="580293" y="3535077"/>
                </a:cubicBezTo>
                <a:cubicBezTo>
                  <a:pt x="594747" y="3532668"/>
                  <a:pt x="597877" y="3511631"/>
                  <a:pt x="606669" y="3499908"/>
                </a:cubicBezTo>
                <a:cubicBezTo>
                  <a:pt x="618392" y="3502839"/>
                  <a:pt x="629876" y="3510409"/>
                  <a:pt x="641839" y="3508700"/>
                </a:cubicBezTo>
                <a:cubicBezTo>
                  <a:pt x="656121" y="3506660"/>
                  <a:pt x="687150" y="3472182"/>
                  <a:pt x="694593" y="3464739"/>
                </a:cubicBezTo>
                <a:cubicBezTo>
                  <a:pt x="706316" y="3467670"/>
                  <a:pt x="718954" y="3478935"/>
                  <a:pt x="729762" y="3473531"/>
                </a:cubicBezTo>
                <a:cubicBezTo>
                  <a:pt x="745939" y="3465442"/>
                  <a:pt x="754000" y="3405096"/>
                  <a:pt x="756139" y="3394400"/>
                </a:cubicBezTo>
                <a:cubicBezTo>
                  <a:pt x="778675" y="3398908"/>
                  <a:pt x="804847" y="3411704"/>
                  <a:pt x="826477" y="3394400"/>
                </a:cubicBezTo>
                <a:cubicBezTo>
                  <a:pt x="834729" y="3387799"/>
                  <a:pt x="835810" y="3374624"/>
                  <a:pt x="844062" y="3368023"/>
                </a:cubicBezTo>
                <a:cubicBezTo>
                  <a:pt x="849795" y="3363437"/>
                  <a:pt x="903311" y="3351013"/>
                  <a:pt x="905608" y="3350439"/>
                </a:cubicBezTo>
                <a:cubicBezTo>
                  <a:pt x="923537" y="3296651"/>
                  <a:pt x="899402" y="3339750"/>
                  <a:pt x="940777" y="3332854"/>
                </a:cubicBezTo>
                <a:cubicBezTo>
                  <a:pt x="955467" y="3330406"/>
                  <a:pt x="985608" y="3296816"/>
                  <a:pt x="993531" y="3288893"/>
                </a:cubicBezTo>
                <a:cubicBezTo>
                  <a:pt x="1008185" y="3291824"/>
                  <a:pt x="1022610" y="3299038"/>
                  <a:pt x="1037493" y="3297685"/>
                </a:cubicBezTo>
                <a:cubicBezTo>
                  <a:pt x="1055952" y="3296007"/>
                  <a:pt x="1090246" y="3280100"/>
                  <a:pt x="1090246" y="3280100"/>
                </a:cubicBezTo>
                <a:cubicBezTo>
                  <a:pt x="1099038" y="3283031"/>
                  <a:pt x="1107481" y="3290417"/>
                  <a:pt x="1116623" y="3288893"/>
                </a:cubicBezTo>
                <a:cubicBezTo>
                  <a:pt x="1127046" y="3287156"/>
                  <a:pt x="1133548" y="3276034"/>
                  <a:pt x="1143000" y="3271308"/>
                </a:cubicBezTo>
                <a:cubicBezTo>
                  <a:pt x="1151289" y="3267163"/>
                  <a:pt x="1160585" y="3265447"/>
                  <a:pt x="1169377" y="3262516"/>
                </a:cubicBezTo>
                <a:cubicBezTo>
                  <a:pt x="1239851" y="3280134"/>
                  <a:pt x="1180543" y="3277726"/>
                  <a:pt x="1213339" y="3244931"/>
                </a:cubicBezTo>
                <a:cubicBezTo>
                  <a:pt x="1219892" y="3238378"/>
                  <a:pt x="1230924" y="3239070"/>
                  <a:pt x="1239716" y="3236139"/>
                </a:cubicBezTo>
                <a:cubicBezTo>
                  <a:pt x="1248508" y="3242000"/>
                  <a:pt x="1257639" y="3260063"/>
                  <a:pt x="1266093" y="3253723"/>
                </a:cubicBezTo>
                <a:cubicBezTo>
                  <a:pt x="1278048" y="3244757"/>
                  <a:pt x="1266596" y="3222196"/>
                  <a:pt x="1274885" y="3209762"/>
                </a:cubicBezTo>
                <a:cubicBezTo>
                  <a:pt x="1280026" y="3202051"/>
                  <a:pt x="1292743" y="3204621"/>
                  <a:pt x="1301262" y="3200970"/>
                </a:cubicBezTo>
                <a:cubicBezTo>
                  <a:pt x="1377315" y="3168376"/>
                  <a:pt x="1300949" y="3195212"/>
                  <a:pt x="1362808" y="3174593"/>
                </a:cubicBezTo>
                <a:cubicBezTo>
                  <a:pt x="1381990" y="3117046"/>
                  <a:pt x="1355349" y="3173525"/>
                  <a:pt x="1397977" y="3139423"/>
                </a:cubicBezTo>
                <a:cubicBezTo>
                  <a:pt x="1406228" y="3132822"/>
                  <a:pt x="1408090" y="3120519"/>
                  <a:pt x="1415562" y="3113047"/>
                </a:cubicBezTo>
                <a:cubicBezTo>
                  <a:pt x="1423034" y="3105575"/>
                  <a:pt x="1433147" y="3101324"/>
                  <a:pt x="1441939" y="3095462"/>
                </a:cubicBezTo>
                <a:cubicBezTo>
                  <a:pt x="1465160" y="3025796"/>
                  <a:pt x="1456476" y="3060992"/>
                  <a:pt x="1468316" y="2989954"/>
                </a:cubicBezTo>
                <a:cubicBezTo>
                  <a:pt x="1538789" y="3007574"/>
                  <a:pt x="1479483" y="3005165"/>
                  <a:pt x="1512277" y="2972370"/>
                </a:cubicBezTo>
                <a:cubicBezTo>
                  <a:pt x="1518830" y="2965816"/>
                  <a:pt x="1529862" y="2966508"/>
                  <a:pt x="1538654" y="2963577"/>
                </a:cubicBezTo>
                <a:cubicBezTo>
                  <a:pt x="1535723" y="2954785"/>
                  <a:pt x="1527316" y="2946111"/>
                  <a:pt x="1529862" y="2937200"/>
                </a:cubicBezTo>
                <a:cubicBezTo>
                  <a:pt x="1533888" y="2923110"/>
                  <a:pt x="1547722" y="2913955"/>
                  <a:pt x="1556239" y="2902031"/>
                </a:cubicBezTo>
                <a:cubicBezTo>
                  <a:pt x="1562381" y="2893432"/>
                  <a:pt x="1567962" y="2884446"/>
                  <a:pt x="1573823" y="2875654"/>
                </a:cubicBezTo>
                <a:cubicBezTo>
                  <a:pt x="1588477" y="2878585"/>
                  <a:pt x="1604721" y="2891704"/>
                  <a:pt x="1617785" y="2884447"/>
                </a:cubicBezTo>
                <a:cubicBezTo>
                  <a:pt x="1636260" y="2874184"/>
                  <a:pt x="1652954" y="2831693"/>
                  <a:pt x="1652954" y="2831693"/>
                </a:cubicBezTo>
                <a:cubicBezTo>
                  <a:pt x="1673734" y="2769350"/>
                  <a:pt x="1644025" y="2831737"/>
                  <a:pt x="1749669" y="2796523"/>
                </a:cubicBezTo>
                <a:cubicBezTo>
                  <a:pt x="1759694" y="2793181"/>
                  <a:pt x="1761392" y="2778939"/>
                  <a:pt x="1767254" y="2770147"/>
                </a:cubicBezTo>
                <a:cubicBezTo>
                  <a:pt x="1770185" y="2761355"/>
                  <a:pt x="1770256" y="2751007"/>
                  <a:pt x="1776046" y="2743770"/>
                </a:cubicBezTo>
                <a:cubicBezTo>
                  <a:pt x="1782647" y="2735518"/>
                  <a:pt x="1798498" y="2735996"/>
                  <a:pt x="1802423" y="2726185"/>
                </a:cubicBezTo>
                <a:cubicBezTo>
                  <a:pt x="1811199" y="2704247"/>
                  <a:pt x="1806862" y="2679071"/>
                  <a:pt x="1811216" y="2655847"/>
                </a:cubicBezTo>
                <a:cubicBezTo>
                  <a:pt x="1815670" y="2632093"/>
                  <a:pt x="1828800" y="2585508"/>
                  <a:pt x="1828800" y="2585508"/>
                </a:cubicBezTo>
                <a:cubicBezTo>
                  <a:pt x="1831731" y="2529823"/>
                  <a:pt x="1832544" y="2473987"/>
                  <a:pt x="1837593" y="2418454"/>
                </a:cubicBezTo>
                <a:cubicBezTo>
                  <a:pt x="1838432" y="2409224"/>
                  <a:pt x="1842240" y="2400367"/>
                  <a:pt x="1846385" y="2392077"/>
                </a:cubicBezTo>
                <a:cubicBezTo>
                  <a:pt x="1851111" y="2382626"/>
                  <a:pt x="1858108" y="2374492"/>
                  <a:pt x="1863969" y="2365700"/>
                </a:cubicBezTo>
                <a:cubicBezTo>
                  <a:pt x="1864044" y="2365398"/>
                  <a:pt x="1877351" y="2308357"/>
                  <a:pt x="1881554" y="2304154"/>
                </a:cubicBezTo>
                <a:cubicBezTo>
                  <a:pt x="1888107" y="2297601"/>
                  <a:pt x="1899412" y="2299013"/>
                  <a:pt x="1907931" y="2295362"/>
                </a:cubicBezTo>
                <a:cubicBezTo>
                  <a:pt x="1919978" y="2290199"/>
                  <a:pt x="1931377" y="2283639"/>
                  <a:pt x="1943100" y="2277777"/>
                </a:cubicBezTo>
                <a:cubicBezTo>
                  <a:pt x="1946031" y="2251400"/>
                  <a:pt x="1947530" y="2224825"/>
                  <a:pt x="1951893" y="2198647"/>
                </a:cubicBezTo>
                <a:cubicBezTo>
                  <a:pt x="1953417" y="2189505"/>
                  <a:pt x="1958139" y="2181181"/>
                  <a:pt x="1960685" y="2172270"/>
                </a:cubicBezTo>
                <a:cubicBezTo>
                  <a:pt x="1964005" y="2160651"/>
                  <a:pt x="1966546" y="2148823"/>
                  <a:pt x="1969477" y="2137100"/>
                </a:cubicBezTo>
                <a:cubicBezTo>
                  <a:pt x="1978269" y="2140031"/>
                  <a:pt x="1990064" y="2153130"/>
                  <a:pt x="1995854" y="2145893"/>
                </a:cubicBezTo>
                <a:cubicBezTo>
                  <a:pt x="2006991" y="2131972"/>
                  <a:pt x="2000779" y="2110542"/>
                  <a:pt x="2004646" y="2093139"/>
                </a:cubicBezTo>
                <a:cubicBezTo>
                  <a:pt x="2006657" y="2084092"/>
                  <a:pt x="2011191" y="2075753"/>
                  <a:pt x="2013439" y="2066762"/>
                </a:cubicBezTo>
                <a:cubicBezTo>
                  <a:pt x="2017064" y="2052264"/>
                  <a:pt x="2013942" y="2035234"/>
                  <a:pt x="2022231" y="2022800"/>
                </a:cubicBezTo>
                <a:cubicBezTo>
                  <a:pt x="2027372" y="2015089"/>
                  <a:pt x="2039816" y="2016939"/>
                  <a:pt x="2048608" y="2014008"/>
                </a:cubicBezTo>
                <a:cubicBezTo>
                  <a:pt x="2054470" y="2005216"/>
                  <a:pt x="2061467" y="1997083"/>
                  <a:pt x="2066193" y="1987631"/>
                </a:cubicBezTo>
                <a:cubicBezTo>
                  <a:pt x="2070338" y="1979342"/>
                  <a:pt x="2067748" y="1967044"/>
                  <a:pt x="2074985" y="1961254"/>
                </a:cubicBezTo>
                <a:cubicBezTo>
                  <a:pt x="2084421" y="1953705"/>
                  <a:pt x="2098431" y="1955393"/>
                  <a:pt x="2110154" y="1952462"/>
                </a:cubicBezTo>
                <a:cubicBezTo>
                  <a:pt x="2124807" y="1908500"/>
                  <a:pt x="2110154" y="1929015"/>
                  <a:pt x="2171700" y="1908500"/>
                </a:cubicBezTo>
                <a:lnTo>
                  <a:pt x="2198077" y="1899708"/>
                </a:lnTo>
                <a:cubicBezTo>
                  <a:pt x="2203939" y="1908500"/>
                  <a:pt x="2208897" y="1917967"/>
                  <a:pt x="2215662" y="1926085"/>
                </a:cubicBezTo>
                <a:cubicBezTo>
                  <a:pt x="2236818" y="1951472"/>
                  <a:pt x="2242480" y="1952756"/>
                  <a:pt x="2268416" y="1970047"/>
                </a:cubicBezTo>
                <a:cubicBezTo>
                  <a:pt x="2303986" y="2023402"/>
                  <a:pt x="2271392" y="1989548"/>
                  <a:pt x="2294793" y="1970047"/>
                </a:cubicBezTo>
                <a:cubicBezTo>
                  <a:pt x="2306918" y="1959943"/>
                  <a:pt x="2324100" y="1958324"/>
                  <a:pt x="2338754" y="1952462"/>
                </a:cubicBezTo>
                <a:cubicBezTo>
                  <a:pt x="2341685" y="1931947"/>
                  <a:pt x="2334279" y="1906836"/>
                  <a:pt x="2347546" y="1890916"/>
                </a:cubicBezTo>
                <a:cubicBezTo>
                  <a:pt x="2363649" y="1871593"/>
                  <a:pt x="2406204" y="1923196"/>
                  <a:pt x="2409093" y="1926085"/>
                </a:cubicBezTo>
                <a:cubicBezTo>
                  <a:pt x="2412024" y="1914362"/>
                  <a:pt x="2414565" y="1902535"/>
                  <a:pt x="2417885" y="1890916"/>
                </a:cubicBezTo>
                <a:cubicBezTo>
                  <a:pt x="2420431" y="1882005"/>
                  <a:pt x="2420124" y="1857986"/>
                  <a:pt x="2426677" y="1864539"/>
                </a:cubicBezTo>
                <a:cubicBezTo>
                  <a:pt x="2437244" y="1875106"/>
                  <a:pt x="2431175" y="1894186"/>
                  <a:pt x="2435469" y="1908500"/>
                </a:cubicBezTo>
                <a:cubicBezTo>
                  <a:pt x="2440004" y="1923617"/>
                  <a:pt x="2447512" y="1937684"/>
                  <a:pt x="2453054" y="1952462"/>
                </a:cubicBezTo>
                <a:cubicBezTo>
                  <a:pt x="2456308" y="1961140"/>
                  <a:pt x="2457701" y="1970550"/>
                  <a:pt x="2461846" y="1978839"/>
                </a:cubicBezTo>
                <a:cubicBezTo>
                  <a:pt x="2466572" y="1988291"/>
                  <a:pt x="2474188" y="1996041"/>
                  <a:pt x="2479431" y="2005216"/>
                </a:cubicBezTo>
                <a:cubicBezTo>
                  <a:pt x="2485934" y="2016596"/>
                  <a:pt x="2491154" y="2028662"/>
                  <a:pt x="2497016" y="2040385"/>
                </a:cubicBezTo>
                <a:cubicBezTo>
                  <a:pt x="2521415" y="1967186"/>
                  <a:pt x="2484112" y="2050823"/>
                  <a:pt x="2532185" y="2031593"/>
                </a:cubicBezTo>
                <a:cubicBezTo>
                  <a:pt x="2544354" y="2026725"/>
                  <a:pt x="2543908" y="2008146"/>
                  <a:pt x="2549769" y="1996423"/>
                </a:cubicBezTo>
                <a:cubicBezTo>
                  <a:pt x="2552700" y="1975908"/>
                  <a:pt x="2544915" y="1950473"/>
                  <a:pt x="2558562" y="1934877"/>
                </a:cubicBezTo>
                <a:cubicBezTo>
                  <a:pt x="2570301" y="1921461"/>
                  <a:pt x="2595838" y="1934930"/>
                  <a:pt x="2611316" y="1926085"/>
                </a:cubicBezTo>
                <a:cubicBezTo>
                  <a:pt x="2619363" y="1921487"/>
                  <a:pt x="2617177" y="1908500"/>
                  <a:pt x="2620108" y="1899708"/>
                </a:cubicBezTo>
                <a:cubicBezTo>
                  <a:pt x="2631831" y="1902639"/>
                  <a:pt x="2643658" y="1905180"/>
                  <a:pt x="2655277" y="1908500"/>
                </a:cubicBezTo>
                <a:cubicBezTo>
                  <a:pt x="2664188" y="1911046"/>
                  <a:pt x="2673707" y="1922061"/>
                  <a:pt x="2681654" y="1917293"/>
                </a:cubicBezTo>
                <a:cubicBezTo>
                  <a:pt x="2692893" y="1910549"/>
                  <a:pt x="2689971" y="1891391"/>
                  <a:pt x="2699239" y="1882123"/>
                </a:cubicBezTo>
                <a:cubicBezTo>
                  <a:pt x="2705792" y="1875570"/>
                  <a:pt x="2716824" y="1876262"/>
                  <a:pt x="2725616" y="1873331"/>
                </a:cubicBezTo>
                <a:cubicBezTo>
                  <a:pt x="2737339" y="1864539"/>
                  <a:pt x="2751249" y="1858080"/>
                  <a:pt x="2760785" y="1846954"/>
                </a:cubicBezTo>
                <a:cubicBezTo>
                  <a:pt x="2783514" y="1820436"/>
                  <a:pt x="2767125" y="1804460"/>
                  <a:pt x="2804746" y="1794200"/>
                </a:cubicBezTo>
                <a:cubicBezTo>
                  <a:pt x="2827542" y="1787983"/>
                  <a:pt x="2851639" y="1788339"/>
                  <a:pt x="2875085" y="1785408"/>
                </a:cubicBezTo>
                <a:cubicBezTo>
                  <a:pt x="2878016" y="1776616"/>
                  <a:pt x="2875085" y="1761962"/>
                  <a:pt x="2883877" y="1759031"/>
                </a:cubicBezTo>
                <a:cubicBezTo>
                  <a:pt x="2898054" y="1754305"/>
                  <a:pt x="2912895" y="1767823"/>
                  <a:pt x="2927839" y="1767823"/>
                </a:cubicBezTo>
                <a:cubicBezTo>
                  <a:pt x="2937107" y="1767823"/>
                  <a:pt x="2945424" y="1761962"/>
                  <a:pt x="2954216" y="1759031"/>
                </a:cubicBezTo>
                <a:cubicBezTo>
                  <a:pt x="2957147" y="1750239"/>
                  <a:pt x="2956455" y="1739207"/>
                  <a:pt x="2963008" y="1732654"/>
                </a:cubicBezTo>
                <a:cubicBezTo>
                  <a:pt x="2984849" y="1710813"/>
                  <a:pt x="2998276" y="1729789"/>
                  <a:pt x="3015762" y="1741447"/>
                </a:cubicBezTo>
                <a:cubicBezTo>
                  <a:pt x="3078483" y="1720538"/>
                  <a:pt x="3002651" y="1750186"/>
                  <a:pt x="3068516" y="1706277"/>
                </a:cubicBezTo>
                <a:cubicBezTo>
                  <a:pt x="3076227" y="1701136"/>
                  <a:pt x="3086101" y="1700416"/>
                  <a:pt x="3094893" y="1697485"/>
                </a:cubicBezTo>
                <a:cubicBezTo>
                  <a:pt x="3100754" y="1709208"/>
                  <a:pt x="3105974" y="1721274"/>
                  <a:pt x="3112477" y="1732654"/>
                </a:cubicBezTo>
                <a:cubicBezTo>
                  <a:pt x="3117720" y="1741829"/>
                  <a:pt x="3121608" y="1765371"/>
                  <a:pt x="3130062" y="1759031"/>
                </a:cubicBezTo>
                <a:cubicBezTo>
                  <a:pt x="3144891" y="1747909"/>
                  <a:pt x="3129362" y="1709324"/>
                  <a:pt x="3147646" y="1706277"/>
                </a:cubicBezTo>
                <a:lnTo>
                  <a:pt x="3200400" y="1697485"/>
                </a:lnTo>
                <a:cubicBezTo>
                  <a:pt x="3244085" y="1610117"/>
                  <a:pt x="3190026" y="1689220"/>
                  <a:pt x="3244362" y="1671108"/>
                </a:cubicBezTo>
                <a:cubicBezTo>
                  <a:pt x="3256158" y="1667176"/>
                  <a:pt x="3261947" y="1653523"/>
                  <a:pt x="3270739" y="1644731"/>
                </a:cubicBezTo>
                <a:cubicBezTo>
                  <a:pt x="3285393" y="1647662"/>
                  <a:pt x="3300202" y="1649898"/>
                  <a:pt x="3314700" y="1653523"/>
                </a:cubicBezTo>
                <a:cubicBezTo>
                  <a:pt x="3323691" y="1655771"/>
                  <a:pt x="3333663" y="1667877"/>
                  <a:pt x="3341077" y="1662316"/>
                </a:cubicBezTo>
                <a:cubicBezTo>
                  <a:pt x="3350744" y="1655066"/>
                  <a:pt x="3346549" y="1638766"/>
                  <a:pt x="3349869" y="1627147"/>
                </a:cubicBezTo>
                <a:cubicBezTo>
                  <a:pt x="3352415" y="1618236"/>
                  <a:pt x="3352109" y="1607323"/>
                  <a:pt x="3358662" y="1600770"/>
                </a:cubicBezTo>
                <a:cubicBezTo>
                  <a:pt x="3365215" y="1594217"/>
                  <a:pt x="3376247" y="1594908"/>
                  <a:pt x="3385039" y="1591977"/>
                </a:cubicBezTo>
                <a:cubicBezTo>
                  <a:pt x="3426384" y="1598868"/>
                  <a:pt x="3466116" y="1610651"/>
                  <a:pt x="3508131" y="1591977"/>
                </a:cubicBezTo>
                <a:cubicBezTo>
                  <a:pt x="3516600" y="1588213"/>
                  <a:pt x="3511133" y="1572837"/>
                  <a:pt x="3516923" y="1565600"/>
                </a:cubicBezTo>
                <a:cubicBezTo>
                  <a:pt x="3537559" y="1539805"/>
                  <a:pt x="3577915" y="1543071"/>
                  <a:pt x="3604846" y="1539223"/>
                </a:cubicBezTo>
                <a:cubicBezTo>
                  <a:pt x="3625008" y="1478743"/>
                  <a:pt x="3597429" y="1552206"/>
                  <a:pt x="3640016" y="1477677"/>
                </a:cubicBezTo>
                <a:cubicBezTo>
                  <a:pt x="3644614" y="1469630"/>
                  <a:pt x="3645877" y="1460092"/>
                  <a:pt x="3648808" y="1451300"/>
                </a:cubicBezTo>
                <a:cubicBezTo>
                  <a:pt x="3663462" y="1454231"/>
                  <a:pt x="3678777" y="1454846"/>
                  <a:pt x="3692769" y="1460093"/>
                </a:cubicBezTo>
                <a:cubicBezTo>
                  <a:pt x="3702663" y="1463803"/>
                  <a:pt x="3708784" y="1479749"/>
                  <a:pt x="3719146" y="1477677"/>
                </a:cubicBezTo>
                <a:cubicBezTo>
                  <a:pt x="3729508" y="1475604"/>
                  <a:pt x="3730869" y="1460092"/>
                  <a:pt x="3736731" y="1451300"/>
                </a:cubicBezTo>
                <a:cubicBezTo>
                  <a:pt x="3739662" y="1436646"/>
                  <a:pt x="3737234" y="1419773"/>
                  <a:pt x="3745523" y="1407339"/>
                </a:cubicBezTo>
                <a:cubicBezTo>
                  <a:pt x="3750664" y="1399628"/>
                  <a:pt x="3763611" y="1402692"/>
                  <a:pt x="3771900" y="1398547"/>
                </a:cubicBezTo>
                <a:cubicBezTo>
                  <a:pt x="3796381" y="1386307"/>
                  <a:pt x="3805210" y="1374029"/>
                  <a:pt x="3824654" y="1354585"/>
                </a:cubicBezTo>
                <a:cubicBezTo>
                  <a:pt x="3827585" y="1345793"/>
                  <a:pt x="3824841" y="1331650"/>
                  <a:pt x="3833446" y="1328208"/>
                </a:cubicBezTo>
                <a:cubicBezTo>
                  <a:pt x="3851190" y="1321110"/>
                  <a:pt x="3882765" y="1346433"/>
                  <a:pt x="3894993" y="1354585"/>
                </a:cubicBezTo>
                <a:cubicBezTo>
                  <a:pt x="3906716" y="1342862"/>
                  <a:pt x="3919373" y="1332004"/>
                  <a:pt x="3930162" y="1319416"/>
                </a:cubicBezTo>
                <a:cubicBezTo>
                  <a:pt x="3937039" y="1311393"/>
                  <a:pt x="3937935" y="1296963"/>
                  <a:pt x="3947746" y="1293039"/>
                </a:cubicBezTo>
                <a:cubicBezTo>
                  <a:pt x="3969685" y="1284264"/>
                  <a:pt x="3994639" y="1287178"/>
                  <a:pt x="4018085" y="1284247"/>
                </a:cubicBezTo>
                <a:cubicBezTo>
                  <a:pt x="4026877" y="1272524"/>
                  <a:pt x="4039533" y="1262877"/>
                  <a:pt x="4044462" y="1249077"/>
                </a:cubicBezTo>
                <a:cubicBezTo>
                  <a:pt x="4054514" y="1220930"/>
                  <a:pt x="4032458" y="1165381"/>
                  <a:pt x="4062046" y="1161154"/>
                </a:cubicBezTo>
                <a:lnTo>
                  <a:pt x="4123593" y="1152362"/>
                </a:lnTo>
                <a:cubicBezTo>
                  <a:pt x="4129454" y="1140639"/>
                  <a:pt x="4136014" y="1129240"/>
                  <a:pt x="4141177" y="1117193"/>
                </a:cubicBezTo>
                <a:cubicBezTo>
                  <a:pt x="4144828" y="1108674"/>
                  <a:pt x="4143416" y="1097369"/>
                  <a:pt x="4149969" y="1090816"/>
                </a:cubicBezTo>
                <a:cubicBezTo>
                  <a:pt x="4156522" y="1084262"/>
                  <a:pt x="4167405" y="1084462"/>
                  <a:pt x="4176346" y="1082023"/>
                </a:cubicBezTo>
                <a:cubicBezTo>
                  <a:pt x="4199662" y="1075664"/>
                  <a:pt x="4223239" y="1070300"/>
                  <a:pt x="4246685" y="1064439"/>
                </a:cubicBezTo>
                <a:cubicBezTo>
                  <a:pt x="4260850" y="1043191"/>
                  <a:pt x="4277702" y="1003259"/>
                  <a:pt x="4308231" y="994100"/>
                </a:cubicBezTo>
                <a:cubicBezTo>
                  <a:pt x="4328081" y="988145"/>
                  <a:pt x="4349262" y="988239"/>
                  <a:pt x="4369777" y="985308"/>
                </a:cubicBezTo>
                <a:cubicBezTo>
                  <a:pt x="4372708" y="973585"/>
                  <a:pt x="4371866" y="960193"/>
                  <a:pt x="4378569" y="950139"/>
                </a:cubicBezTo>
                <a:cubicBezTo>
                  <a:pt x="4388309" y="935529"/>
                  <a:pt x="4416276" y="928778"/>
                  <a:pt x="4431323" y="923762"/>
                </a:cubicBezTo>
                <a:cubicBezTo>
                  <a:pt x="4434254" y="912039"/>
                  <a:pt x="4437495" y="900389"/>
                  <a:pt x="4440116" y="888593"/>
                </a:cubicBezTo>
                <a:cubicBezTo>
                  <a:pt x="4443358" y="874005"/>
                  <a:pt x="4438341" y="855198"/>
                  <a:pt x="4448908" y="844631"/>
                </a:cubicBezTo>
                <a:cubicBezTo>
                  <a:pt x="4459475" y="834064"/>
                  <a:pt x="4478215" y="838770"/>
                  <a:pt x="4492869" y="835839"/>
                </a:cubicBezTo>
                <a:cubicBezTo>
                  <a:pt x="4498731" y="818254"/>
                  <a:pt x="4507833" y="801435"/>
                  <a:pt x="4510454" y="783085"/>
                </a:cubicBezTo>
                <a:cubicBezTo>
                  <a:pt x="4513385" y="762570"/>
                  <a:pt x="4516095" y="742022"/>
                  <a:pt x="4519246" y="721539"/>
                </a:cubicBezTo>
                <a:cubicBezTo>
                  <a:pt x="4521957" y="703919"/>
                  <a:pt x="4526070" y="686503"/>
                  <a:pt x="4528039" y="668785"/>
                </a:cubicBezTo>
                <a:cubicBezTo>
                  <a:pt x="4534866" y="607339"/>
                  <a:pt x="4545623" y="484147"/>
                  <a:pt x="4545623" y="484147"/>
                </a:cubicBezTo>
                <a:cubicBezTo>
                  <a:pt x="4554415" y="487078"/>
                  <a:pt x="4563711" y="497084"/>
                  <a:pt x="4572000" y="492939"/>
                </a:cubicBezTo>
                <a:cubicBezTo>
                  <a:pt x="4580290" y="488794"/>
                  <a:pt x="4579135" y="475681"/>
                  <a:pt x="4580793" y="466562"/>
                </a:cubicBezTo>
                <a:cubicBezTo>
                  <a:pt x="4585020" y="443314"/>
                  <a:pt x="4585358" y="419471"/>
                  <a:pt x="4589585" y="396223"/>
                </a:cubicBezTo>
                <a:cubicBezTo>
                  <a:pt x="4591243" y="387105"/>
                  <a:pt x="4595831" y="378758"/>
                  <a:pt x="4598377" y="369847"/>
                </a:cubicBezTo>
                <a:cubicBezTo>
                  <a:pt x="4606652" y="340884"/>
                  <a:pt x="4609920" y="320922"/>
                  <a:pt x="4615962" y="290716"/>
                </a:cubicBezTo>
                <a:cubicBezTo>
                  <a:pt x="4618893" y="261408"/>
                  <a:pt x="4618131" y="231493"/>
                  <a:pt x="4624754" y="202793"/>
                </a:cubicBezTo>
                <a:cubicBezTo>
                  <a:pt x="4627130" y="192496"/>
                  <a:pt x="4637613" y="185868"/>
                  <a:pt x="4642339" y="176416"/>
                </a:cubicBezTo>
                <a:cubicBezTo>
                  <a:pt x="4649397" y="162299"/>
                  <a:pt x="4654062" y="147108"/>
                  <a:pt x="4659923" y="132454"/>
                </a:cubicBezTo>
                <a:cubicBezTo>
                  <a:pt x="4662854" y="114869"/>
                  <a:pt x="4659871" y="95178"/>
                  <a:pt x="4668716" y="79700"/>
                </a:cubicBezTo>
                <a:cubicBezTo>
                  <a:pt x="4673314" y="71653"/>
                  <a:pt x="4690592" y="79010"/>
                  <a:pt x="4695093" y="70908"/>
                </a:cubicBezTo>
                <a:cubicBezTo>
                  <a:pt x="4730084" y="7924"/>
                  <a:pt x="4690306" y="-21799"/>
                  <a:pt x="4730262" y="18154"/>
                </a:cubicBezTo>
              </a:path>
            </a:pathLst>
          </a:cu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rot="153208">
            <a:off x="401646" y="1835300"/>
            <a:ext cx="3699495" cy="2998326"/>
          </a:xfrm>
          <a:custGeom>
            <a:avLst/>
            <a:gdLst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57400 w 4819730"/>
              <a:gd name="connsiteY67" fmla="*/ 2286000 h 3790239"/>
              <a:gd name="connsiteX68" fmla="*/ 2066192 w 4819730"/>
              <a:gd name="connsiteY68" fmla="*/ 2259623 h 3790239"/>
              <a:gd name="connsiteX69" fmla="*/ 2092569 w 4819730"/>
              <a:gd name="connsiteY69" fmla="*/ 2250831 h 3790239"/>
              <a:gd name="connsiteX70" fmla="*/ 2110153 w 4819730"/>
              <a:gd name="connsiteY70" fmla="*/ 2215662 h 3790239"/>
              <a:gd name="connsiteX71" fmla="*/ 2171700 w 4819730"/>
              <a:gd name="connsiteY71" fmla="*/ 2215662 h 3790239"/>
              <a:gd name="connsiteX72" fmla="*/ 2189284 w 4819730"/>
              <a:gd name="connsiteY72" fmla="*/ 2154115 h 3790239"/>
              <a:gd name="connsiteX73" fmla="*/ 2215661 w 4819730"/>
              <a:gd name="connsiteY73" fmla="*/ 2162908 h 3790239"/>
              <a:gd name="connsiteX74" fmla="*/ 2259623 w 4819730"/>
              <a:gd name="connsiteY74" fmla="*/ 2101362 h 3790239"/>
              <a:gd name="connsiteX75" fmla="*/ 2268415 w 4819730"/>
              <a:gd name="connsiteY75" fmla="*/ 2039815 h 3790239"/>
              <a:gd name="connsiteX76" fmla="*/ 2286000 w 4819730"/>
              <a:gd name="connsiteY76" fmla="*/ 2013438 h 3790239"/>
              <a:gd name="connsiteX77" fmla="*/ 2329961 w 4819730"/>
              <a:gd name="connsiteY77" fmla="*/ 2031023 h 3790239"/>
              <a:gd name="connsiteX78" fmla="*/ 2373923 w 4819730"/>
              <a:gd name="connsiteY78" fmla="*/ 2066192 h 3790239"/>
              <a:gd name="connsiteX79" fmla="*/ 2391507 w 4819730"/>
              <a:gd name="connsiteY79" fmla="*/ 2092569 h 3790239"/>
              <a:gd name="connsiteX80" fmla="*/ 2417884 w 4819730"/>
              <a:gd name="connsiteY80" fmla="*/ 2110154 h 3790239"/>
              <a:gd name="connsiteX81" fmla="*/ 2426677 w 4819730"/>
              <a:gd name="connsiteY81" fmla="*/ 2083777 h 3790239"/>
              <a:gd name="connsiteX82" fmla="*/ 2479430 w 4819730"/>
              <a:gd name="connsiteY82" fmla="*/ 2048608 h 3790239"/>
              <a:gd name="connsiteX83" fmla="*/ 2532184 w 4819730"/>
              <a:gd name="connsiteY83" fmla="*/ 2057400 h 3790239"/>
              <a:gd name="connsiteX84" fmla="*/ 2567353 w 4819730"/>
              <a:gd name="connsiteY84" fmla="*/ 2066192 h 3790239"/>
              <a:gd name="connsiteX85" fmla="*/ 2620107 w 4819730"/>
              <a:gd name="connsiteY85" fmla="*/ 2048608 h 3790239"/>
              <a:gd name="connsiteX86" fmla="*/ 2646484 w 4819730"/>
              <a:gd name="connsiteY86" fmla="*/ 2022231 h 3790239"/>
              <a:gd name="connsiteX87" fmla="*/ 2734407 w 4819730"/>
              <a:gd name="connsiteY87" fmla="*/ 2048608 h 3790239"/>
              <a:gd name="connsiteX88" fmla="*/ 2760784 w 4819730"/>
              <a:gd name="connsiteY88" fmla="*/ 2057400 h 3790239"/>
              <a:gd name="connsiteX89" fmla="*/ 2813538 w 4819730"/>
              <a:gd name="connsiteY89" fmla="*/ 2039815 h 3790239"/>
              <a:gd name="connsiteX90" fmla="*/ 2831123 w 4819730"/>
              <a:gd name="connsiteY90" fmla="*/ 2004646 h 3790239"/>
              <a:gd name="connsiteX91" fmla="*/ 2839915 w 4819730"/>
              <a:gd name="connsiteY91" fmla="*/ 1978269 h 3790239"/>
              <a:gd name="connsiteX92" fmla="*/ 2875084 w 4819730"/>
              <a:gd name="connsiteY92" fmla="*/ 1969477 h 3790239"/>
              <a:gd name="connsiteX93" fmla="*/ 2910253 w 4819730"/>
              <a:gd name="connsiteY93" fmla="*/ 1916723 h 3790239"/>
              <a:gd name="connsiteX94" fmla="*/ 2963007 w 4819730"/>
              <a:gd name="connsiteY94" fmla="*/ 1899138 h 3790239"/>
              <a:gd name="connsiteX95" fmla="*/ 2971800 w 4819730"/>
              <a:gd name="connsiteY95" fmla="*/ 1863969 h 3790239"/>
              <a:gd name="connsiteX96" fmla="*/ 2998177 w 4819730"/>
              <a:gd name="connsiteY96" fmla="*/ 1855177 h 3790239"/>
              <a:gd name="connsiteX97" fmla="*/ 3033346 w 4819730"/>
              <a:gd name="connsiteY97" fmla="*/ 1863969 h 3790239"/>
              <a:gd name="connsiteX98" fmla="*/ 3094892 w 4819730"/>
              <a:gd name="connsiteY98" fmla="*/ 1872762 h 3790239"/>
              <a:gd name="connsiteX99" fmla="*/ 3174023 w 4819730"/>
              <a:gd name="connsiteY99" fmla="*/ 1863969 h 3790239"/>
              <a:gd name="connsiteX100" fmla="*/ 3226777 w 4819730"/>
              <a:gd name="connsiteY100" fmla="*/ 1846385 h 3790239"/>
              <a:gd name="connsiteX101" fmla="*/ 3235569 w 4819730"/>
              <a:gd name="connsiteY101" fmla="*/ 1820008 h 3790239"/>
              <a:gd name="connsiteX102" fmla="*/ 3323492 w 4819730"/>
              <a:gd name="connsiteY102" fmla="*/ 1846385 h 3790239"/>
              <a:gd name="connsiteX103" fmla="*/ 3349869 w 4819730"/>
              <a:gd name="connsiteY103" fmla="*/ 1855177 h 3790239"/>
              <a:gd name="connsiteX104" fmla="*/ 3429000 w 4819730"/>
              <a:gd name="connsiteY104" fmla="*/ 1820008 h 3790239"/>
              <a:gd name="connsiteX105" fmla="*/ 3455377 w 4819730"/>
              <a:gd name="connsiteY105" fmla="*/ 1802423 h 3790239"/>
              <a:gd name="connsiteX106" fmla="*/ 3481753 w 4819730"/>
              <a:gd name="connsiteY106" fmla="*/ 1793631 h 3790239"/>
              <a:gd name="connsiteX107" fmla="*/ 3508130 w 4819730"/>
              <a:gd name="connsiteY107" fmla="*/ 1802423 h 3790239"/>
              <a:gd name="connsiteX108" fmla="*/ 3587261 w 4819730"/>
              <a:gd name="connsiteY108" fmla="*/ 1784838 h 3790239"/>
              <a:gd name="connsiteX109" fmla="*/ 3780692 w 4819730"/>
              <a:gd name="connsiteY109" fmla="*/ 1776046 h 3790239"/>
              <a:gd name="connsiteX110" fmla="*/ 3851030 w 4819730"/>
              <a:gd name="connsiteY110" fmla="*/ 1696915 h 3790239"/>
              <a:gd name="connsiteX111" fmla="*/ 3859823 w 4819730"/>
              <a:gd name="connsiteY111" fmla="*/ 1670538 h 3790239"/>
              <a:gd name="connsiteX112" fmla="*/ 3886200 w 4819730"/>
              <a:gd name="connsiteY112" fmla="*/ 1644162 h 3790239"/>
              <a:gd name="connsiteX113" fmla="*/ 3912577 w 4819730"/>
              <a:gd name="connsiteY113" fmla="*/ 1608992 h 3790239"/>
              <a:gd name="connsiteX114" fmla="*/ 3947746 w 4819730"/>
              <a:gd name="connsiteY114" fmla="*/ 1538654 h 3790239"/>
              <a:gd name="connsiteX115" fmla="*/ 3965330 w 4819730"/>
              <a:gd name="connsiteY115" fmla="*/ 1512277 h 3790239"/>
              <a:gd name="connsiteX116" fmla="*/ 4009292 w 4819730"/>
              <a:gd name="connsiteY116" fmla="*/ 1503485 h 3790239"/>
              <a:gd name="connsiteX117" fmla="*/ 4088423 w 4819730"/>
              <a:gd name="connsiteY117" fmla="*/ 1433146 h 3790239"/>
              <a:gd name="connsiteX118" fmla="*/ 4114800 w 4819730"/>
              <a:gd name="connsiteY118" fmla="*/ 1424354 h 3790239"/>
              <a:gd name="connsiteX119" fmla="*/ 4149969 w 4819730"/>
              <a:gd name="connsiteY119" fmla="*/ 1397977 h 3790239"/>
              <a:gd name="connsiteX120" fmla="*/ 4176346 w 4819730"/>
              <a:gd name="connsiteY120" fmla="*/ 1371600 h 3790239"/>
              <a:gd name="connsiteX121" fmla="*/ 4211515 w 4819730"/>
              <a:gd name="connsiteY121" fmla="*/ 1380392 h 3790239"/>
              <a:gd name="connsiteX122" fmla="*/ 4237892 w 4819730"/>
              <a:gd name="connsiteY122" fmla="*/ 1397977 h 3790239"/>
              <a:gd name="connsiteX123" fmla="*/ 4299438 w 4819730"/>
              <a:gd name="connsiteY123" fmla="*/ 1380392 h 3790239"/>
              <a:gd name="connsiteX124" fmla="*/ 4343400 w 4819730"/>
              <a:gd name="connsiteY124" fmla="*/ 1371600 h 3790239"/>
              <a:gd name="connsiteX125" fmla="*/ 4369777 w 4819730"/>
              <a:gd name="connsiteY125" fmla="*/ 1362808 h 3790239"/>
              <a:gd name="connsiteX126" fmla="*/ 4413738 w 4819730"/>
              <a:gd name="connsiteY126" fmla="*/ 1354015 h 3790239"/>
              <a:gd name="connsiteX127" fmla="*/ 4431323 w 4819730"/>
              <a:gd name="connsiteY127" fmla="*/ 1274885 h 3790239"/>
              <a:gd name="connsiteX128" fmla="*/ 4440115 w 4819730"/>
              <a:gd name="connsiteY128" fmla="*/ 1204546 h 3790239"/>
              <a:gd name="connsiteX129" fmla="*/ 4492869 w 4819730"/>
              <a:gd name="connsiteY129" fmla="*/ 1266092 h 3790239"/>
              <a:gd name="connsiteX130" fmla="*/ 4519246 w 4819730"/>
              <a:gd name="connsiteY130" fmla="*/ 1178169 h 3790239"/>
              <a:gd name="connsiteX131" fmla="*/ 4563207 w 4819730"/>
              <a:gd name="connsiteY131" fmla="*/ 1204546 h 3790239"/>
              <a:gd name="connsiteX132" fmla="*/ 4572000 w 4819730"/>
              <a:gd name="connsiteY132" fmla="*/ 1169377 h 3790239"/>
              <a:gd name="connsiteX133" fmla="*/ 4589584 w 4819730"/>
              <a:gd name="connsiteY133" fmla="*/ 1134208 h 3790239"/>
              <a:gd name="connsiteX134" fmla="*/ 4598377 w 4819730"/>
              <a:gd name="connsiteY134" fmla="*/ 1063869 h 3790239"/>
              <a:gd name="connsiteX135" fmla="*/ 4607169 w 4819730"/>
              <a:gd name="connsiteY135" fmla="*/ 1037492 h 3790239"/>
              <a:gd name="connsiteX136" fmla="*/ 4615961 w 4819730"/>
              <a:gd name="connsiteY136" fmla="*/ 1063869 h 3790239"/>
              <a:gd name="connsiteX137" fmla="*/ 4642338 w 4819730"/>
              <a:gd name="connsiteY137" fmla="*/ 1081454 h 3790239"/>
              <a:gd name="connsiteX138" fmla="*/ 4651130 w 4819730"/>
              <a:gd name="connsiteY138" fmla="*/ 984738 h 3790239"/>
              <a:gd name="connsiteX139" fmla="*/ 4668715 w 4819730"/>
              <a:gd name="connsiteY139" fmla="*/ 958362 h 3790239"/>
              <a:gd name="connsiteX140" fmla="*/ 4677507 w 4819730"/>
              <a:gd name="connsiteY140" fmla="*/ 993531 h 3790239"/>
              <a:gd name="connsiteX141" fmla="*/ 4695092 w 4819730"/>
              <a:gd name="connsiteY141" fmla="*/ 1037492 h 3790239"/>
              <a:gd name="connsiteX142" fmla="*/ 4712677 w 4819730"/>
              <a:gd name="connsiteY142" fmla="*/ 993531 h 3790239"/>
              <a:gd name="connsiteX143" fmla="*/ 4703884 w 4819730"/>
              <a:gd name="connsiteY143" fmla="*/ 967154 h 3790239"/>
              <a:gd name="connsiteX144" fmla="*/ 4668715 w 4819730"/>
              <a:gd name="connsiteY144" fmla="*/ 852854 h 3790239"/>
              <a:gd name="connsiteX145" fmla="*/ 4686300 w 4819730"/>
              <a:gd name="connsiteY145" fmla="*/ 791308 h 3790239"/>
              <a:gd name="connsiteX146" fmla="*/ 4695092 w 4819730"/>
              <a:gd name="connsiteY146" fmla="*/ 756138 h 3790239"/>
              <a:gd name="connsiteX147" fmla="*/ 4703884 w 4819730"/>
              <a:gd name="connsiteY147" fmla="*/ 668215 h 3790239"/>
              <a:gd name="connsiteX148" fmla="*/ 4712677 w 4819730"/>
              <a:gd name="connsiteY148" fmla="*/ 641838 h 3790239"/>
              <a:gd name="connsiteX149" fmla="*/ 4747846 w 4819730"/>
              <a:gd name="connsiteY149" fmla="*/ 668215 h 3790239"/>
              <a:gd name="connsiteX150" fmla="*/ 4756638 w 4819730"/>
              <a:gd name="connsiteY150" fmla="*/ 641838 h 3790239"/>
              <a:gd name="connsiteX151" fmla="*/ 4774223 w 4819730"/>
              <a:gd name="connsiteY151" fmla="*/ 501162 h 3790239"/>
              <a:gd name="connsiteX152" fmla="*/ 4800600 w 4819730"/>
              <a:gd name="connsiteY152" fmla="*/ 492369 h 3790239"/>
              <a:gd name="connsiteX153" fmla="*/ 4818184 w 4819730"/>
              <a:gd name="connsiteY153" fmla="*/ 351692 h 3790239"/>
              <a:gd name="connsiteX154" fmla="*/ 4800600 w 4819730"/>
              <a:gd name="connsiteY154" fmla="*/ 298938 h 3790239"/>
              <a:gd name="connsiteX155" fmla="*/ 4774223 w 4819730"/>
              <a:gd name="connsiteY155" fmla="*/ 237392 h 3790239"/>
              <a:gd name="connsiteX156" fmla="*/ 4765430 w 4819730"/>
              <a:gd name="connsiteY156" fmla="*/ 202223 h 3790239"/>
              <a:gd name="connsiteX157" fmla="*/ 4747846 w 4819730"/>
              <a:gd name="connsiteY157" fmla="*/ 149469 h 3790239"/>
              <a:gd name="connsiteX158" fmla="*/ 4739053 w 4819730"/>
              <a:gd name="connsiteY158" fmla="*/ 96715 h 3790239"/>
              <a:gd name="connsiteX159" fmla="*/ 4730261 w 4819730"/>
              <a:gd name="connsiteY159" fmla="*/ 35169 h 3790239"/>
              <a:gd name="connsiteX160" fmla="*/ 4721469 w 4819730"/>
              <a:gd name="connsiteY160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57400 w 4819730"/>
              <a:gd name="connsiteY67" fmla="*/ 2286000 h 3790239"/>
              <a:gd name="connsiteX68" fmla="*/ 2066192 w 4819730"/>
              <a:gd name="connsiteY68" fmla="*/ 2259623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9284 w 4819730"/>
              <a:gd name="connsiteY72" fmla="*/ 2154115 h 3790239"/>
              <a:gd name="connsiteX73" fmla="*/ 2215661 w 4819730"/>
              <a:gd name="connsiteY73" fmla="*/ 2162908 h 3790239"/>
              <a:gd name="connsiteX74" fmla="*/ 2259623 w 4819730"/>
              <a:gd name="connsiteY74" fmla="*/ 2101362 h 3790239"/>
              <a:gd name="connsiteX75" fmla="*/ 2268415 w 4819730"/>
              <a:gd name="connsiteY75" fmla="*/ 2039815 h 3790239"/>
              <a:gd name="connsiteX76" fmla="*/ 2286000 w 4819730"/>
              <a:gd name="connsiteY76" fmla="*/ 2013438 h 3790239"/>
              <a:gd name="connsiteX77" fmla="*/ 2329961 w 4819730"/>
              <a:gd name="connsiteY77" fmla="*/ 2031023 h 3790239"/>
              <a:gd name="connsiteX78" fmla="*/ 2373923 w 4819730"/>
              <a:gd name="connsiteY78" fmla="*/ 2066192 h 3790239"/>
              <a:gd name="connsiteX79" fmla="*/ 2391507 w 4819730"/>
              <a:gd name="connsiteY79" fmla="*/ 2092569 h 3790239"/>
              <a:gd name="connsiteX80" fmla="*/ 2417884 w 4819730"/>
              <a:gd name="connsiteY80" fmla="*/ 2110154 h 3790239"/>
              <a:gd name="connsiteX81" fmla="*/ 2426677 w 4819730"/>
              <a:gd name="connsiteY81" fmla="*/ 2083777 h 3790239"/>
              <a:gd name="connsiteX82" fmla="*/ 2479430 w 4819730"/>
              <a:gd name="connsiteY82" fmla="*/ 2048608 h 3790239"/>
              <a:gd name="connsiteX83" fmla="*/ 2532184 w 4819730"/>
              <a:gd name="connsiteY83" fmla="*/ 2057400 h 3790239"/>
              <a:gd name="connsiteX84" fmla="*/ 2567353 w 4819730"/>
              <a:gd name="connsiteY84" fmla="*/ 2066192 h 3790239"/>
              <a:gd name="connsiteX85" fmla="*/ 2620107 w 4819730"/>
              <a:gd name="connsiteY85" fmla="*/ 2048608 h 3790239"/>
              <a:gd name="connsiteX86" fmla="*/ 2646484 w 4819730"/>
              <a:gd name="connsiteY86" fmla="*/ 2022231 h 3790239"/>
              <a:gd name="connsiteX87" fmla="*/ 2734407 w 4819730"/>
              <a:gd name="connsiteY87" fmla="*/ 2048608 h 3790239"/>
              <a:gd name="connsiteX88" fmla="*/ 2760784 w 4819730"/>
              <a:gd name="connsiteY88" fmla="*/ 2057400 h 3790239"/>
              <a:gd name="connsiteX89" fmla="*/ 2813538 w 4819730"/>
              <a:gd name="connsiteY89" fmla="*/ 2039815 h 3790239"/>
              <a:gd name="connsiteX90" fmla="*/ 2831123 w 4819730"/>
              <a:gd name="connsiteY90" fmla="*/ 2004646 h 3790239"/>
              <a:gd name="connsiteX91" fmla="*/ 2839915 w 4819730"/>
              <a:gd name="connsiteY91" fmla="*/ 1978269 h 3790239"/>
              <a:gd name="connsiteX92" fmla="*/ 2875084 w 4819730"/>
              <a:gd name="connsiteY92" fmla="*/ 1969477 h 3790239"/>
              <a:gd name="connsiteX93" fmla="*/ 2910253 w 4819730"/>
              <a:gd name="connsiteY93" fmla="*/ 1916723 h 3790239"/>
              <a:gd name="connsiteX94" fmla="*/ 2963007 w 4819730"/>
              <a:gd name="connsiteY94" fmla="*/ 1899138 h 3790239"/>
              <a:gd name="connsiteX95" fmla="*/ 2971800 w 4819730"/>
              <a:gd name="connsiteY95" fmla="*/ 1863969 h 3790239"/>
              <a:gd name="connsiteX96" fmla="*/ 2998177 w 4819730"/>
              <a:gd name="connsiteY96" fmla="*/ 1855177 h 3790239"/>
              <a:gd name="connsiteX97" fmla="*/ 3033346 w 4819730"/>
              <a:gd name="connsiteY97" fmla="*/ 1863969 h 3790239"/>
              <a:gd name="connsiteX98" fmla="*/ 3094892 w 4819730"/>
              <a:gd name="connsiteY98" fmla="*/ 1872762 h 3790239"/>
              <a:gd name="connsiteX99" fmla="*/ 3174023 w 4819730"/>
              <a:gd name="connsiteY99" fmla="*/ 1863969 h 3790239"/>
              <a:gd name="connsiteX100" fmla="*/ 3226777 w 4819730"/>
              <a:gd name="connsiteY100" fmla="*/ 1846385 h 3790239"/>
              <a:gd name="connsiteX101" fmla="*/ 3235569 w 4819730"/>
              <a:gd name="connsiteY101" fmla="*/ 1820008 h 3790239"/>
              <a:gd name="connsiteX102" fmla="*/ 3323492 w 4819730"/>
              <a:gd name="connsiteY102" fmla="*/ 1846385 h 3790239"/>
              <a:gd name="connsiteX103" fmla="*/ 3349869 w 4819730"/>
              <a:gd name="connsiteY103" fmla="*/ 1855177 h 3790239"/>
              <a:gd name="connsiteX104" fmla="*/ 3429000 w 4819730"/>
              <a:gd name="connsiteY104" fmla="*/ 1820008 h 3790239"/>
              <a:gd name="connsiteX105" fmla="*/ 3455377 w 4819730"/>
              <a:gd name="connsiteY105" fmla="*/ 1802423 h 3790239"/>
              <a:gd name="connsiteX106" fmla="*/ 3481753 w 4819730"/>
              <a:gd name="connsiteY106" fmla="*/ 1793631 h 3790239"/>
              <a:gd name="connsiteX107" fmla="*/ 3508130 w 4819730"/>
              <a:gd name="connsiteY107" fmla="*/ 1802423 h 3790239"/>
              <a:gd name="connsiteX108" fmla="*/ 3587261 w 4819730"/>
              <a:gd name="connsiteY108" fmla="*/ 1784838 h 3790239"/>
              <a:gd name="connsiteX109" fmla="*/ 3780692 w 4819730"/>
              <a:gd name="connsiteY109" fmla="*/ 1776046 h 3790239"/>
              <a:gd name="connsiteX110" fmla="*/ 3851030 w 4819730"/>
              <a:gd name="connsiteY110" fmla="*/ 1696915 h 3790239"/>
              <a:gd name="connsiteX111" fmla="*/ 3859823 w 4819730"/>
              <a:gd name="connsiteY111" fmla="*/ 1670538 h 3790239"/>
              <a:gd name="connsiteX112" fmla="*/ 3886200 w 4819730"/>
              <a:gd name="connsiteY112" fmla="*/ 1644162 h 3790239"/>
              <a:gd name="connsiteX113" fmla="*/ 3912577 w 4819730"/>
              <a:gd name="connsiteY113" fmla="*/ 1608992 h 3790239"/>
              <a:gd name="connsiteX114" fmla="*/ 3947746 w 4819730"/>
              <a:gd name="connsiteY114" fmla="*/ 1538654 h 3790239"/>
              <a:gd name="connsiteX115" fmla="*/ 3965330 w 4819730"/>
              <a:gd name="connsiteY115" fmla="*/ 1512277 h 3790239"/>
              <a:gd name="connsiteX116" fmla="*/ 4009292 w 4819730"/>
              <a:gd name="connsiteY116" fmla="*/ 1503485 h 3790239"/>
              <a:gd name="connsiteX117" fmla="*/ 4088423 w 4819730"/>
              <a:gd name="connsiteY117" fmla="*/ 1433146 h 3790239"/>
              <a:gd name="connsiteX118" fmla="*/ 4114800 w 4819730"/>
              <a:gd name="connsiteY118" fmla="*/ 1424354 h 3790239"/>
              <a:gd name="connsiteX119" fmla="*/ 4149969 w 4819730"/>
              <a:gd name="connsiteY119" fmla="*/ 1397977 h 3790239"/>
              <a:gd name="connsiteX120" fmla="*/ 4176346 w 4819730"/>
              <a:gd name="connsiteY120" fmla="*/ 1371600 h 3790239"/>
              <a:gd name="connsiteX121" fmla="*/ 4211515 w 4819730"/>
              <a:gd name="connsiteY121" fmla="*/ 1380392 h 3790239"/>
              <a:gd name="connsiteX122" fmla="*/ 4237892 w 4819730"/>
              <a:gd name="connsiteY122" fmla="*/ 1397977 h 3790239"/>
              <a:gd name="connsiteX123" fmla="*/ 4299438 w 4819730"/>
              <a:gd name="connsiteY123" fmla="*/ 1380392 h 3790239"/>
              <a:gd name="connsiteX124" fmla="*/ 4343400 w 4819730"/>
              <a:gd name="connsiteY124" fmla="*/ 1371600 h 3790239"/>
              <a:gd name="connsiteX125" fmla="*/ 4369777 w 4819730"/>
              <a:gd name="connsiteY125" fmla="*/ 1362808 h 3790239"/>
              <a:gd name="connsiteX126" fmla="*/ 4413738 w 4819730"/>
              <a:gd name="connsiteY126" fmla="*/ 1354015 h 3790239"/>
              <a:gd name="connsiteX127" fmla="*/ 4431323 w 4819730"/>
              <a:gd name="connsiteY127" fmla="*/ 1274885 h 3790239"/>
              <a:gd name="connsiteX128" fmla="*/ 4440115 w 4819730"/>
              <a:gd name="connsiteY128" fmla="*/ 1204546 h 3790239"/>
              <a:gd name="connsiteX129" fmla="*/ 4492869 w 4819730"/>
              <a:gd name="connsiteY129" fmla="*/ 1266092 h 3790239"/>
              <a:gd name="connsiteX130" fmla="*/ 4519246 w 4819730"/>
              <a:gd name="connsiteY130" fmla="*/ 1178169 h 3790239"/>
              <a:gd name="connsiteX131" fmla="*/ 4563207 w 4819730"/>
              <a:gd name="connsiteY131" fmla="*/ 1204546 h 3790239"/>
              <a:gd name="connsiteX132" fmla="*/ 4572000 w 4819730"/>
              <a:gd name="connsiteY132" fmla="*/ 1169377 h 3790239"/>
              <a:gd name="connsiteX133" fmla="*/ 4589584 w 4819730"/>
              <a:gd name="connsiteY133" fmla="*/ 1134208 h 3790239"/>
              <a:gd name="connsiteX134" fmla="*/ 4598377 w 4819730"/>
              <a:gd name="connsiteY134" fmla="*/ 1063869 h 3790239"/>
              <a:gd name="connsiteX135" fmla="*/ 4607169 w 4819730"/>
              <a:gd name="connsiteY135" fmla="*/ 1037492 h 3790239"/>
              <a:gd name="connsiteX136" fmla="*/ 4615961 w 4819730"/>
              <a:gd name="connsiteY136" fmla="*/ 1063869 h 3790239"/>
              <a:gd name="connsiteX137" fmla="*/ 4642338 w 4819730"/>
              <a:gd name="connsiteY137" fmla="*/ 1081454 h 3790239"/>
              <a:gd name="connsiteX138" fmla="*/ 4651130 w 4819730"/>
              <a:gd name="connsiteY138" fmla="*/ 984738 h 3790239"/>
              <a:gd name="connsiteX139" fmla="*/ 4668715 w 4819730"/>
              <a:gd name="connsiteY139" fmla="*/ 958362 h 3790239"/>
              <a:gd name="connsiteX140" fmla="*/ 4677507 w 4819730"/>
              <a:gd name="connsiteY140" fmla="*/ 993531 h 3790239"/>
              <a:gd name="connsiteX141" fmla="*/ 4695092 w 4819730"/>
              <a:gd name="connsiteY141" fmla="*/ 1037492 h 3790239"/>
              <a:gd name="connsiteX142" fmla="*/ 4712677 w 4819730"/>
              <a:gd name="connsiteY142" fmla="*/ 993531 h 3790239"/>
              <a:gd name="connsiteX143" fmla="*/ 4703884 w 4819730"/>
              <a:gd name="connsiteY143" fmla="*/ 967154 h 3790239"/>
              <a:gd name="connsiteX144" fmla="*/ 4668715 w 4819730"/>
              <a:gd name="connsiteY144" fmla="*/ 852854 h 3790239"/>
              <a:gd name="connsiteX145" fmla="*/ 4686300 w 4819730"/>
              <a:gd name="connsiteY145" fmla="*/ 791308 h 3790239"/>
              <a:gd name="connsiteX146" fmla="*/ 4695092 w 4819730"/>
              <a:gd name="connsiteY146" fmla="*/ 756138 h 3790239"/>
              <a:gd name="connsiteX147" fmla="*/ 4703884 w 4819730"/>
              <a:gd name="connsiteY147" fmla="*/ 668215 h 3790239"/>
              <a:gd name="connsiteX148" fmla="*/ 4712677 w 4819730"/>
              <a:gd name="connsiteY148" fmla="*/ 641838 h 3790239"/>
              <a:gd name="connsiteX149" fmla="*/ 4747846 w 4819730"/>
              <a:gd name="connsiteY149" fmla="*/ 668215 h 3790239"/>
              <a:gd name="connsiteX150" fmla="*/ 4756638 w 4819730"/>
              <a:gd name="connsiteY150" fmla="*/ 641838 h 3790239"/>
              <a:gd name="connsiteX151" fmla="*/ 4774223 w 4819730"/>
              <a:gd name="connsiteY151" fmla="*/ 501162 h 3790239"/>
              <a:gd name="connsiteX152" fmla="*/ 4800600 w 4819730"/>
              <a:gd name="connsiteY152" fmla="*/ 492369 h 3790239"/>
              <a:gd name="connsiteX153" fmla="*/ 4818184 w 4819730"/>
              <a:gd name="connsiteY153" fmla="*/ 351692 h 3790239"/>
              <a:gd name="connsiteX154" fmla="*/ 4800600 w 4819730"/>
              <a:gd name="connsiteY154" fmla="*/ 298938 h 3790239"/>
              <a:gd name="connsiteX155" fmla="*/ 4774223 w 4819730"/>
              <a:gd name="connsiteY155" fmla="*/ 237392 h 3790239"/>
              <a:gd name="connsiteX156" fmla="*/ 4765430 w 4819730"/>
              <a:gd name="connsiteY156" fmla="*/ 202223 h 3790239"/>
              <a:gd name="connsiteX157" fmla="*/ 4747846 w 4819730"/>
              <a:gd name="connsiteY157" fmla="*/ 149469 h 3790239"/>
              <a:gd name="connsiteX158" fmla="*/ 4739053 w 4819730"/>
              <a:gd name="connsiteY158" fmla="*/ 96715 h 3790239"/>
              <a:gd name="connsiteX159" fmla="*/ 4730261 w 4819730"/>
              <a:gd name="connsiteY159" fmla="*/ 35169 h 3790239"/>
              <a:gd name="connsiteX160" fmla="*/ 4721469 w 4819730"/>
              <a:gd name="connsiteY160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80604 w 4819730"/>
              <a:gd name="connsiteY67" fmla="*/ 2317655 h 3790239"/>
              <a:gd name="connsiteX68" fmla="*/ 2066192 w 4819730"/>
              <a:gd name="connsiteY68" fmla="*/ 2259623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9284 w 4819730"/>
              <a:gd name="connsiteY72" fmla="*/ 2154115 h 3790239"/>
              <a:gd name="connsiteX73" fmla="*/ 2215661 w 4819730"/>
              <a:gd name="connsiteY73" fmla="*/ 2162908 h 3790239"/>
              <a:gd name="connsiteX74" fmla="*/ 2259623 w 4819730"/>
              <a:gd name="connsiteY74" fmla="*/ 2101362 h 3790239"/>
              <a:gd name="connsiteX75" fmla="*/ 2268415 w 4819730"/>
              <a:gd name="connsiteY75" fmla="*/ 2039815 h 3790239"/>
              <a:gd name="connsiteX76" fmla="*/ 2286000 w 4819730"/>
              <a:gd name="connsiteY76" fmla="*/ 2013438 h 3790239"/>
              <a:gd name="connsiteX77" fmla="*/ 2329961 w 4819730"/>
              <a:gd name="connsiteY77" fmla="*/ 2031023 h 3790239"/>
              <a:gd name="connsiteX78" fmla="*/ 2373923 w 4819730"/>
              <a:gd name="connsiteY78" fmla="*/ 2066192 h 3790239"/>
              <a:gd name="connsiteX79" fmla="*/ 2391507 w 4819730"/>
              <a:gd name="connsiteY79" fmla="*/ 2092569 h 3790239"/>
              <a:gd name="connsiteX80" fmla="*/ 2417884 w 4819730"/>
              <a:gd name="connsiteY80" fmla="*/ 2110154 h 3790239"/>
              <a:gd name="connsiteX81" fmla="*/ 2426677 w 4819730"/>
              <a:gd name="connsiteY81" fmla="*/ 2083777 h 3790239"/>
              <a:gd name="connsiteX82" fmla="*/ 2479430 w 4819730"/>
              <a:gd name="connsiteY82" fmla="*/ 2048608 h 3790239"/>
              <a:gd name="connsiteX83" fmla="*/ 2532184 w 4819730"/>
              <a:gd name="connsiteY83" fmla="*/ 2057400 h 3790239"/>
              <a:gd name="connsiteX84" fmla="*/ 2567353 w 4819730"/>
              <a:gd name="connsiteY84" fmla="*/ 2066192 h 3790239"/>
              <a:gd name="connsiteX85" fmla="*/ 2620107 w 4819730"/>
              <a:gd name="connsiteY85" fmla="*/ 2048608 h 3790239"/>
              <a:gd name="connsiteX86" fmla="*/ 2646484 w 4819730"/>
              <a:gd name="connsiteY86" fmla="*/ 2022231 h 3790239"/>
              <a:gd name="connsiteX87" fmla="*/ 2734407 w 4819730"/>
              <a:gd name="connsiteY87" fmla="*/ 2048608 h 3790239"/>
              <a:gd name="connsiteX88" fmla="*/ 2760784 w 4819730"/>
              <a:gd name="connsiteY88" fmla="*/ 2057400 h 3790239"/>
              <a:gd name="connsiteX89" fmla="*/ 2813538 w 4819730"/>
              <a:gd name="connsiteY89" fmla="*/ 2039815 h 3790239"/>
              <a:gd name="connsiteX90" fmla="*/ 2831123 w 4819730"/>
              <a:gd name="connsiteY90" fmla="*/ 2004646 h 3790239"/>
              <a:gd name="connsiteX91" fmla="*/ 2839915 w 4819730"/>
              <a:gd name="connsiteY91" fmla="*/ 1978269 h 3790239"/>
              <a:gd name="connsiteX92" fmla="*/ 2875084 w 4819730"/>
              <a:gd name="connsiteY92" fmla="*/ 1969477 h 3790239"/>
              <a:gd name="connsiteX93" fmla="*/ 2910253 w 4819730"/>
              <a:gd name="connsiteY93" fmla="*/ 1916723 h 3790239"/>
              <a:gd name="connsiteX94" fmla="*/ 2963007 w 4819730"/>
              <a:gd name="connsiteY94" fmla="*/ 1899138 h 3790239"/>
              <a:gd name="connsiteX95" fmla="*/ 2971800 w 4819730"/>
              <a:gd name="connsiteY95" fmla="*/ 1863969 h 3790239"/>
              <a:gd name="connsiteX96" fmla="*/ 2998177 w 4819730"/>
              <a:gd name="connsiteY96" fmla="*/ 1855177 h 3790239"/>
              <a:gd name="connsiteX97" fmla="*/ 3033346 w 4819730"/>
              <a:gd name="connsiteY97" fmla="*/ 1863969 h 3790239"/>
              <a:gd name="connsiteX98" fmla="*/ 3094892 w 4819730"/>
              <a:gd name="connsiteY98" fmla="*/ 1872762 h 3790239"/>
              <a:gd name="connsiteX99" fmla="*/ 3174023 w 4819730"/>
              <a:gd name="connsiteY99" fmla="*/ 1863969 h 3790239"/>
              <a:gd name="connsiteX100" fmla="*/ 3226777 w 4819730"/>
              <a:gd name="connsiteY100" fmla="*/ 1846385 h 3790239"/>
              <a:gd name="connsiteX101" fmla="*/ 3235569 w 4819730"/>
              <a:gd name="connsiteY101" fmla="*/ 1820008 h 3790239"/>
              <a:gd name="connsiteX102" fmla="*/ 3323492 w 4819730"/>
              <a:gd name="connsiteY102" fmla="*/ 1846385 h 3790239"/>
              <a:gd name="connsiteX103" fmla="*/ 3349869 w 4819730"/>
              <a:gd name="connsiteY103" fmla="*/ 1855177 h 3790239"/>
              <a:gd name="connsiteX104" fmla="*/ 3429000 w 4819730"/>
              <a:gd name="connsiteY104" fmla="*/ 1820008 h 3790239"/>
              <a:gd name="connsiteX105" fmla="*/ 3455377 w 4819730"/>
              <a:gd name="connsiteY105" fmla="*/ 1802423 h 3790239"/>
              <a:gd name="connsiteX106" fmla="*/ 3481753 w 4819730"/>
              <a:gd name="connsiteY106" fmla="*/ 1793631 h 3790239"/>
              <a:gd name="connsiteX107" fmla="*/ 3508130 w 4819730"/>
              <a:gd name="connsiteY107" fmla="*/ 1802423 h 3790239"/>
              <a:gd name="connsiteX108" fmla="*/ 3587261 w 4819730"/>
              <a:gd name="connsiteY108" fmla="*/ 1784838 h 3790239"/>
              <a:gd name="connsiteX109" fmla="*/ 3780692 w 4819730"/>
              <a:gd name="connsiteY109" fmla="*/ 1776046 h 3790239"/>
              <a:gd name="connsiteX110" fmla="*/ 3851030 w 4819730"/>
              <a:gd name="connsiteY110" fmla="*/ 1696915 h 3790239"/>
              <a:gd name="connsiteX111" fmla="*/ 3859823 w 4819730"/>
              <a:gd name="connsiteY111" fmla="*/ 1670538 h 3790239"/>
              <a:gd name="connsiteX112" fmla="*/ 3886200 w 4819730"/>
              <a:gd name="connsiteY112" fmla="*/ 1644162 h 3790239"/>
              <a:gd name="connsiteX113" fmla="*/ 3912577 w 4819730"/>
              <a:gd name="connsiteY113" fmla="*/ 1608992 h 3790239"/>
              <a:gd name="connsiteX114" fmla="*/ 3947746 w 4819730"/>
              <a:gd name="connsiteY114" fmla="*/ 1538654 h 3790239"/>
              <a:gd name="connsiteX115" fmla="*/ 3965330 w 4819730"/>
              <a:gd name="connsiteY115" fmla="*/ 1512277 h 3790239"/>
              <a:gd name="connsiteX116" fmla="*/ 4009292 w 4819730"/>
              <a:gd name="connsiteY116" fmla="*/ 1503485 h 3790239"/>
              <a:gd name="connsiteX117" fmla="*/ 4088423 w 4819730"/>
              <a:gd name="connsiteY117" fmla="*/ 1433146 h 3790239"/>
              <a:gd name="connsiteX118" fmla="*/ 4114800 w 4819730"/>
              <a:gd name="connsiteY118" fmla="*/ 1424354 h 3790239"/>
              <a:gd name="connsiteX119" fmla="*/ 4149969 w 4819730"/>
              <a:gd name="connsiteY119" fmla="*/ 1397977 h 3790239"/>
              <a:gd name="connsiteX120" fmla="*/ 4176346 w 4819730"/>
              <a:gd name="connsiteY120" fmla="*/ 1371600 h 3790239"/>
              <a:gd name="connsiteX121" fmla="*/ 4211515 w 4819730"/>
              <a:gd name="connsiteY121" fmla="*/ 1380392 h 3790239"/>
              <a:gd name="connsiteX122" fmla="*/ 4237892 w 4819730"/>
              <a:gd name="connsiteY122" fmla="*/ 1397977 h 3790239"/>
              <a:gd name="connsiteX123" fmla="*/ 4299438 w 4819730"/>
              <a:gd name="connsiteY123" fmla="*/ 1380392 h 3790239"/>
              <a:gd name="connsiteX124" fmla="*/ 4343400 w 4819730"/>
              <a:gd name="connsiteY124" fmla="*/ 1371600 h 3790239"/>
              <a:gd name="connsiteX125" fmla="*/ 4369777 w 4819730"/>
              <a:gd name="connsiteY125" fmla="*/ 1362808 h 3790239"/>
              <a:gd name="connsiteX126" fmla="*/ 4413738 w 4819730"/>
              <a:gd name="connsiteY126" fmla="*/ 1354015 h 3790239"/>
              <a:gd name="connsiteX127" fmla="*/ 4431323 w 4819730"/>
              <a:gd name="connsiteY127" fmla="*/ 1274885 h 3790239"/>
              <a:gd name="connsiteX128" fmla="*/ 4440115 w 4819730"/>
              <a:gd name="connsiteY128" fmla="*/ 1204546 h 3790239"/>
              <a:gd name="connsiteX129" fmla="*/ 4492869 w 4819730"/>
              <a:gd name="connsiteY129" fmla="*/ 1266092 h 3790239"/>
              <a:gd name="connsiteX130" fmla="*/ 4519246 w 4819730"/>
              <a:gd name="connsiteY130" fmla="*/ 1178169 h 3790239"/>
              <a:gd name="connsiteX131" fmla="*/ 4563207 w 4819730"/>
              <a:gd name="connsiteY131" fmla="*/ 1204546 h 3790239"/>
              <a:gd name="connsiteX132" fmla="*/ 4572000 w 4819730"/>
              <a:gd name="connsiteY132" fmla="*/ 1169377 h 3790239"/>
              <a:gd name="connsiteX133" fmla="*/ 4589584 w 4819730"/>
              <a:gd name="connsiteY133" fmla="*/ 1134208 h 3790239"/>
              <a:gd name="connsiteX134" fmla="*/ 4598377 w 4819730"/>
              <a:gd name="connsiteY134" fmla="*/ 1063869 h 3790239"/>
              <a:gd name="connsiteX135" fmla="*/ 4607169 w 4819730"/>
              <a:gd name="connsiteY135" fmla="*/ 1037492 h 3790239"/>
              <a:gd name="connsiteX136" fmla="*/ 4615961 w 4819730"/>
              <a:gd name="connsiteY136" fmla="*/ 1063869 h 3790239"/>
              <a:gd name="connsiteX137" fmla="*/ 4642338 w 4819730"/>
              <a:gd name="connsiteY137" fmla="*/ 1081454 h 3790239"/>
              <a:gd name="connsiteX138" fmla="*/ 4651130 w 4819730"/>
              <a:gd name="connsiteY138" fmla="*/ 984738 h 3790239"/>
              <a:gd name="connsiteX139" fmla="*/ 4668715 w 4819730"/>
              <a:gd name="connsiteY139" fmla="*/ 958362 h 3790239"/>
              <a:gd name="connsiteX140" fmla="*/ 4677507 w 4819730"/>
              <a:gd name="connsiteY140" fmla="*/ 993531 h 3790239"/>
              <a:gd name="connsiteX141" fmla="*/ 4695092 w 4819730"/>
              <a:gd name="connsiteY141" fmla="*/ 1037492 h 3790239"/>
              <a:gd name="connsiteX142" fmla="*/ 4712677 w 4819730"/>
              <a:gd name="connsiteY142" fmla="*/ 993531 h 3790239"/>
              <a:gd name="connsiteX143" fmla="*/ 4703884 w 4819730"/>
              <a:gd name="connsiteY143" fmla="*/ 967154 h 3790239"/>
              <a:gd name="connsiteX144" fmla="*/ 4668715 w 4819730"/>
              <a:gd name="connsiteY144" fmla="*/ 852854 h 3790239"/>
              <a:gd name="connsiteX145" fmla="*/ 4686300 w 4819730"/>
              <a:gd name="connsiteY145" fmla="*/ 791308 h 3790239"/>
              <a:gd name="connsiteX146" fmla="*/ 4695092 w 4819730"/>
              <a:gd name="connsiteY146" fmla="*/ 756138 h 3790239"/>
              <a:gd name="connsiteX147" fmla="*/ 4703884 w 4819730"/>
              <a:gd name="connsiteY147" fmla="*/ 668215 h 3790239"/>
              <a:gd name="connsiteX148" fmla="*/ 4712677 w 4819730"/>
              <a:gd name="connsiteY148" fmla="*/ 641838 h 3790239"/>
              <a:gd name="connsiteX149" fmla="*/ 4747846 w 4819730"/>
              <a:gd name="connsiteY149" fmla="*/ 668215 h 3790239"/>
              <a:gd name="connsiteX150" fmla="*/ 4756638 w 4819730"/>
              <a:gd name="connsiteY150" fmla="*/ 641838 h 3790239"/>
              <a:gd name="connsiteX151" fmla="*/ 4774223 w 4819730"/>
              <a:gd name="connsiteY151" fmla="*/ 501162 h 3790239"/>
              <a:gd name="connsiteX152" fmla="*/ 4800600 w 4819730"/>
              <a:gd name="connsiteY152" fmla="*/ 492369 h 3790239"/>
              <a:gd name="connsiteX153" fmla="*/ 4818184 w 4819730"/>
              <a:gd name="connsiteY153" fmla="*/ 351692 h 3790239"/>
              <a:gd name="connsiteX154" fmla="*/ 4800600 w 4819730"/>
              <a:gd name="connsiteY154" fmla="*/ 298938 h 3790239"/>
              <a:gd name="connsiteX155" fmla="*/ 4774223 w 4819730"/>
              <a:gd name="connsiteY155" fmla="*/ 237392 h 3790239"/>
              <a:gd name="connsiteX156" fmla="*/ 4765430 w 4819730"/>
              <a:gd name="connsiteY156" fmla="*/ 202223 h 3790239"/>
              <a:gd name="connsiteX157" fmla="*/ 4747846 w 4819730"/>
              <a:gd name="connsiteY157" fmla="*/ 149469 h 3790239"/>
              <a:gd name="connsiteX158" fmla="*/ 4739053 w 4819730"/>
              <a:gd name="connsiteY158" fmla="*/ 96715 h 3790239"/>
              <a:gd name="connsiteX159" fmla="*/ 4730261 w 4819730"/>
              <a:gd name="connsiteY159" fmla="*/ 35169 h 3790239"/>
              <a:gd name="connsiteX160" fmla="*/ 4721469 w 4819730"/>
              <a:gd name="connsiteY160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80604 w 4819730"/>
              <a:gd name="connsiteY67" fmla="*/ 2317655 h 3790239"/>
              <a:gd name="connsiteX68" fmla="*/ 2080080 w 4819730"/>
              <a:gd name="connsiteY68" fmla="*/ 2204520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9284 w 4819730"/>
              <a:gd name="connsiteY72" fmla="*/ 2154115 h 3790239"/>
              <a:gd name="connsiteX73" fmla="*/ 2215661 w 4819730"/>
              <a:gd name="connsiteY73" fmla="*/ 2162908 h 3790239"/>
              <a:gd name="connsiteX74" fmla="*/ 2259623 w 4819730"/>
              <a:gd name="connsiteY74" fmla="*/ 2101362 h 3790239"/>
              <a:gd name="connsiteX75" fmla="*/ 2268415 w 4819730"/>
              <a:gd name="connsiteY75" fmla="*/ 2039815 h 3790239"/>
              <a:gd name="connsiteX76" fmla="*/ 2286000 w 4819730"/>
              <a:gd name="connsiteY76" fmla="*/ 2013438 h 3790239"/>
              <a:gd name="connsiteX77" fmla="*/ 2329961 w 4819730"/>
              <a:gd name="connsiteY77" fmla="*/ 2031023 h 3790239"/>
              <a:gd name="connsiteX78" fmla="*/ 2373923 w 4819730"/>
              <a:gd name="connsiteY78" fmla="*/ 2066192 h 3790239"/>
              <a:gd name="connsiteX79" fmla="*/ 2391507 w 4819730"/>
              <a:gd name="connsiteY79" fmla="*/ 2092569 h 3790239"/>
              <a:gd name="connsiteX80" fmla="*/ 2417884 w 4819730"/>
              <a:gd name="connsiteY80" fmla="*/ 2110154 h 3790239"/>
              <a:gd name="connsiteX81" fmla="*/ 2426677 w 4819730"/>
              <a:gd name="connsiteY81" fmla="*/ 2083777 h 3790239"/>
              <a:gd name="connsiteX82" fmla="*/ 2479430 w 4819730"/>
              <a:gd name="connsiteY82" fmla="*/ 2048608 h 3790239"/>
              <a:gd name="connsiteX83" fmla="*/ 2532184 w 4819730"/>
              <a:gd name="connsiteY83" fmla="*/ 2057400 h 3790239"/>
              <a:gd name="connsiteX84" fmla="*/ 2567353 w 4819730"/>
              <a:gd name="connsiteY84" fmla="*/ 2066192 h 3790239"/>
              <a:gd name="connsiteX85" fmla="*/ 2620107 w 4819730"/>
              <a:gd name="connsiteY85" fmla="*/ 2048608 h 3790239"/>
              <a:gd name="connsiteX86" fmla="*/ 2646484 w 4819730"/>
              <a:gd name="connsiteY86" fmla="*/ 2022231 h 3790239"/>
              <a:gd name="connsiteX87" fmla="*/ 2734407 w 4819730"/>
              <a:gd name="connsiteY87" fmla="*/ 2048608 h 3790239"/>
              <a:gd name="connsiteX88" fmla="*/ 2760784 w 4819730"/>
              <a:gd name="connsiteY88" fmla="*/ 2057400 h 3790239"/>
              <a:gd name="connsiteX89" fmla="*/ 2813538 w 4819730"/>
              <a:gd name="connsiteY89" fmla="*/ 2039815 h 3790239"/>
              <a:gd name="connsiteX90" fmla="*/ 2831123 w 4819730"/>
              <a:gd name="connsiteY90" fmla="*/ 2004646 h 3790239"/>
              <a:gd name="connsiteX91" fmla="*/ 2839915 w 4819730"/>
              <a:gd name="connsiteY91" fmla="*/ 1978269 h 3790239"/>
              <a:gd name="connsiteX92" fmla="*/ 2875084 w 4819730"/>
              <a:gd name="connsiteY92" fmla="*/ 1969477 h 3790239"/>
              <a:gd name="connsiteX93" fmla="*/ 2910253 w 4819730"/>
              <a:gd name="connsiteY93" fmla="*/ 1916723 h 3790239"/>
              <a:gd name="connsiteX94" fmla="*/ 2963007 w 4819730"/>
              <a:gd name="connsiteY94" fmla="*/ 1899138 h 3790239"/>
              <a:gd name="connsiteX95" fmla="*/ 2971800 w 4819730"/>
              <a:gd name="connsiteY95" fmla="*/ 1863969 h 3790239"/>
              <a:gd name="connsiteX96" fmla="*/ 2998177 w 4819730"/>
              <a:gd name="connsiteY96" fmla="*/ 1855177 h 3790239"/>
              <a:gd name="connsiteX97" fmla="*/ 3033346 w 4819730"/>
              <a:gd name="connsiteY97" fmla="*/ 1863969 h 3790239"/>
              <a:gd name="connsiteX98" fmla="*/ 3094892 w 4819730"/>
              <a:gd name="connsiteY98" fmla="*/ 1872762 h 3790239"/>
              <a:gd name="connsiteX99" fmla="*/ 3174023 w 4819730"/>
              <a:gd name="connsiteY99" fmla="*/ 1863969 h 3790239"/>
              <a:gd name="connsiteX100" fmla="*/ 3226777 w 4819730"/>
              <a:gd name="connsiteY100" fmla="*/ 1846385 h 3790239"/>
              <a:gd name="connsiteX101" fmla="*/ 3235569 w 4819730"/>
              <a:gd name="connsiteY101" fmla="*/ 1820008 h 3790239"/>
              <a:gd name="connsiteX102" fmla="*/ 3323492 w 4819730"/>
              <a:gd name="connsiteY102" fmla="*/ 1846385 h 3790239"/>
              <a:gd name="connsiteX103" fmla="*/ 3349869 w 4819730"/>
              <a:gd name="connsiteY103" fmla="*/ 1855177 h 3790239"/>
              <a:gd name="connsiteX104" fmla="*/ 3429000 w 4819730"/>
              <a:gd name="connsiteY104" fmla="*/ 1820008 h 3790239"/>
              <a:gd name="connsiteX105" fmla="*/ 3455377 w 4819730"/>
              <a:gd name="connsiteY105" fmla="*/ 1802423 h 3790239"/>
              <a:gd name="connsiteX106" fmla="*/ 3481753 w 4819730"/>
              <a:gd name="connsiteY106" fmla="*/ 1793631 h 3790239"/>
              <a:gd name="connsiteX107" fmla="*/ 3508130 w 4819730"/>
              <a:gd name="connsiteY107" fmla="*/ 1802423 h 3790239"/>
              <a:gd name="connsiteX108" fmla="*/ 3587261 w 4819730"/>
              <a:gd name="connsiteY108" fmla="*/ 1784838 h 3790239"/>
              <a:gd name="connsiteX109" fmla="*/ 3780692 w 4819730"/>
              <a:gd name="connsiteY109" fmla="*/ 1776046 h 3790239"/>
              <a:gd name="connsiteX110" fmla="*/ 3851030 w 4819730"/>
              <a:gd name="connsiteY110" fmla="*/ 1696915 h 3790239"/>
              <a:gd name="connsiteX111" fmla="*/ 3859823 w 4819730"/>
              <a:gd name="connsiteY111" fmla="*/ 1670538 h 3790239"/>
              <a:gd name="connsiteX112" fmla="*/ 3886200 w 4819730"/>
              <a:gd name="connsiteY112" fmla="*/ 1644162 h 3790239"/>
              <a:gd name="connsiteX113" fmla="*/ 3912577 w 4819730"/>
              <a:gd name="connsiteY113" fmla="*/ 1608992 h 3790239"/>
              <a:gd name="connsiteX114" fmla="*/ 3947746 w 4819730"/>
              <a:gd name="connsiteY114" fmla="*/ 1538654 h 3790239"/>
              <a:gd name="connsiteX115" fmla="*/ 3965330 w 4819730"/>
              <a:gd name="connsiteY115" fmla="*/ 1512277 h 3790239"/>
              <a:gd name="connsiteX116" fmla="*/ 4009292 w 4819730"/>
              <a:gd name="connsiteY116" fmla="*/ 1503485 h 3790239"/>
              <a:gd name="connsiteX117" fmla="*/ 4088423 w 4819730"/>
              <a:gd name="connsiteY117" fmla="*/ 1433146 h 3790239"/>
              <a:gd name="connsiteX118" fmla="*/ 4114800 w 4819730"/>
              <a:gd name="connsiteY118" fmla="*/ 1424354 h 3790239"/>
              <a:gd name="connsiteX119" fmla="*/ 4149969 w 4819730"/>
              <a:gd name="connsiteY119" fmla="*/ 1397977 h 3790239"/>
              <a:gd name="connsiteX120" fmla="*/ 4176346 w 4819730"/>
              <a:gd name="connsiteY120" fmla="*/ 1371600 h 3790239"/>
              <a:gd name="connsiteX121" fmla="*/ 4211515 w 4819730"/>
              <a:gd name="connsiteY121" fmla="*/ 1380392 h 3790239"/>
              <a:gd name="connsiteX122" fmla="*/ 4237892 w 4819730"/>
              <a:gd name="connsiteY122" fmla="*/ 1397977 h 3790239"/>
              <a:gd name="connsiteX123" fmla="*/ 4299438 w 4819730"/>
              <a:gd name="connsiteY123" fmla="*/ 1380392 h 3790239"/>
              <a:gd name="connsiteX124" fmla="*/ 4343400 w 4819730"/>
              <a:gd name="connsiteY124" fmla="*/ 1371600 h 3790239"/>
              <a:gd name="connsiteX125" fmla="*/ 4369777 w 4819730"/>
              <a:gd name="connsiteY125" fmla="*/ 1362808 h 3790239"/>
              <a:gd name="connsiteX126" fmla="*/ 4413738 w 4819730"/>
              <a:gd name="connsiteY126" fmla="*/ 1354015 h 3790239"/>
              <a:gd name="connsiteX127" fmla="*/ 4431323 w 4819730"/>
              <a:gd name="connsiteY127" fmla="*/ 1274885 h 3790239"/>
              <a:gd name="connsiteX128" fmla="*/ 4440115 w 4819730"/>
              <a:gd name="connsiteY128" fmla="*/ 1204546 h 3790239"/>
              <a:gd name="connsiteX129" fmla="*/ 4492869 w 4819730"/>
              <a:gd name="connsiteY129" fmla="*/ 1266092 h 3790239"/>
              <a:gd name="connsiteX130" fmla="*/ 4519246 w 4819730"/>
              <a:gd name="connsiteY130" fmla="*/ 1178169 h 3790239"/>
              <a:gd name="connsiteX131" fmla="*/ 4563207 w 4819730"/>
              <a:gd name="connsiteY131" fmla="*/ 1204546 h 3790239"/>
              <a:gd name="connsiteX132" fmla="*/ 4572000 w 4819730"/>
              <a:gd name="connsiteY132" fmla="*/ 1169377 h 3790239"/>
              <a:gd name="connsiteX133" fmla="*/ 4589584 w 4819730"/>
              <a:gd name="connsiteY133" fmla="*/ 1134208 h 3790239"/>
              <a:gd name="connsiteX134" fmla="*/ 4598377 w 4819730"/>
              <a:gd name="connsiteY134" fmla="*/ 1063869 h 3790239"/>
              <a:gd name="connsiteX135" fmla="*/ 4607169 w 4819730"/>
              <a:gd name="connsiteY135" fmla="*/ 1037492 h 3790239"/>
              <a:gd name="connsiteX136" fmla="*/ 4615961 w 4819730"/>
              <a:gd name="connsiteY136" fmla="*/ 1063869 h 3790239"/>
              <a:gd name="connsiteX137" fmla="*/ 4642338 w 4819730"/>
              <a:gd name="connsiteY137" fmla="*/ 1081454 h 3790239"/>
              <a:gd name="connsiteX138" fmla="*/ 4651130 w 4819730"/>
              <a:gd name="connsiteY138" fmla="*/ 984738 h 3790239"/>
              <a:gd name="connsiteX139" fmla="*/ 4668715 w 4819730"/>
              <a:gd name="connsiteY139" fmla="*/ 958362 h 3790239"/>
              <a:gd name="connsiteX140" fmla="*/ 4677507 w 4819730"/>
              <a:gd name="connsiteY140" fmla="*/ 993531 h 3790239"/>
              <a:gd name="connsiteX141" fmla="*/ 4695092 w 4819730"/>
              <a:gd name="connsiteY141" fmla="*/ 1037492 h 3790239"/>
              <a:gd name="connsiteX142" fmla="*/ 4712677 w 4819730"/>
              <a:gd name="connsiteY142" fmla="*/ 993531 h 3790239"/>
              <a:gd name="connsiteX143" fmla="*/ 4703884 w 4819730"/>
              <a:gd name="connsiteY143" fmla="*/ 967154 h 3790239"/>
              <a:gd name="connsiteX144" fmla="*/ 4668715 w 4819730"/>
              <a:gd name="connsiteY144" fmla="*/ 852854 h 3790239"/>
              <a:gd name="connsiteX145" fmla="*/ 4686300 w 4819730"/>
              <a:gd name="connsiteY145" fmla="*/ 791308 h 3790239"/>
              <a:gd name="connsiteX146" fmla="*/ 4695092 w 4819730"/>
              <a:gd name="connsiteY146" fmla="*/ 756138 h 3790239"/>
              <a:gd name="connsiteX147" fmla="*/ 4703884 w 4819730"/>
              <a:gd name="connsiteY147" fmla="*/ 668215 h 3790239"/>
              <a:gd name="connsiteX148" fmla="*/ 4712677 w 4819730"/>
              <a:gd name="connsiteY148" fmla="*/ 641838 h 3790239"/>
              <a:gd name="connsiteX149" fmla="*/ 4747846 w 4819730"/>
              <a:gd name="connsiteY149" fmla="*/ 668215 h 3790239"/>
              <a:gd name="connsiteX150" fmla="*/ 4756638 w 4819730"/>
              <a:gd name="connsiteY150" fmla="*/ 641838 h 3790239"/>
              <a:gd name="connsiteX151" fmla="*/ 4774223 w 4819730"/>
              <a:gd name="connsiteY151" fmla="*/ 501162 h 3790239"/>
              <a:gd name="connsiteX152" fmla="*/ 4800600 w 4819730"/>
              <a:gd name="connsiteY152" fmla="*/ 492369 h 3790239"/>
              <a:gd name="connsiteX153" fmla="*/ 4818184 w 4819730"/>
              <a:gd name="connsiteY153" fmla="*/ 351692 h 3790239"/>
              <a:gd name="connsiteX154" fmla="*/ 4800600 w 4819730"/>
              <a:gd name="connsiteY154" fmla="*/ 298938 h 3790239"/>
              <a:gd name="connsiteX155" fmla="*/ 4774223 w 4819730"/>
              <a:gd name="connsiteY155" fmla="*/ 237392 h 3790239"/>
              <a:gd name="connsiteX156" fmla="*/ 4765430 w 4819730"/>
              <a:gd name="connsiteY156" fmla="*/ 202223 h 3790239"/>
              <a:gd name="connsiteX157" fmla="*/ 4747846 w 4819730"/>
              <a:gd name="connsiteY157" fmla="*/ 149469 h 3790239"/>
              <a:gd name="connsiteX158" fmla="*/ 4739053 w 4819730"/>
              <a:gd name="connsiteY158" fmla="*/ 96715 h 3790239"/>
              <a:gd name="connsiteX159" fmla="*/ 4730261 w 4819730"/>
              <a:gd name="connsiteY159" fmla="*/ 35169 h 3790239"/>
              <a:gd name="connsiteX160" fmla="*/ 4721469 w 4819730"/>
              <a:gd name="connsiteY160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80604 w 4819730"/>
              <a:gd name="connsiteY67" fmla="*/ 2317655 h 3790239"/>
              <a:gd name="connsiteX68" fmla="*/ 2080080 w 4819730"/>
              <a:gd name="connsiteY68" fmla="*/ 2204520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1248 w 4819730"/>
              <a:gd name="connsiteY72" fmla="*/ 2226428 h 3790239"/>
              <a:gd name="connsiteX73" fmla="*/ 2189284 w 4819730"/>
              <a:gd name="connsiteY73" fmla="*/ 2154115 h 3790239"/>
              <a:gd name="connsiteX74" fmla="*/ 2215661 w 4819730"/>
              <a:gd name="connsiteY74" fmla="*/ 2162908 h 3790239"/>
              <a:gd name="connsiteX75" fmla="*/ 2259623 w 4819730"/>
              <a:gd name="connsiteY75" fmla="*/ 2101362 h 3790239"/>
              <a:gd name="connsiteX76" fmla="*/ 2268415 w 4819730"/>
              <a:gd name="connsiteY76" fmla="*/ 2039815 h 3790239"/>
              <a:gd name="connsiteX77" fmla="*/ 2286000 w 4819730"/>
              <a:gd name="connsiteY77" fmla="*/ 2013438 h 3790239"/>
              <a:gd name="connsiteX78" fmla="*/ 2329961 w 4819730"/>
              <a:gd name="connsiteY78" fmla="*/ 2031023 h 3790239"/>
              <a:gd name="connsiteX79" fmla="*/ 2373923 w 4819730"/>
              <a:gd name="connsiteY79" fmla="*/ 2066192 h 3790239"/>
              <a:gd name="connsiteX80" fmla="*/ 2391507 w 4819730"/>
              <a:gd name="connsiteY80" fmla="*/ 2092569 h 3790239"/>
              <a:gd name="connsiteX81" fmla="*/ 2417884 w 4819730"/>
              <a:gd name="connsiteY81" fmla="*/ 2110154 h 3790239"/>
              <a:gd name="connsiteX82" fmla="*/ 2426677 w 4819730"/>
              <a:gd name="connsiteY82" fmla="*/ 2083777 h 3790239"/>
              <a:gd name="connsiteX83" fmla="*/ 2479430 w 4819730"/>
              <a:gd name="connsiteY83" fmla="*/ 2048608 h 3790239"/>
              <a:gd name="connsiteX84" fmla="*/ 2532184 w 4819730"/>
              <a:gd name="connsiteY84" fmla="*/ 2057400 h 3790239"/>
              <a:gd name="connsiteX85" fmla="*/ 2567353 w 4819730"/>
              <a:gd name="connsiteY85" fmla="*/ 2066192 h 3790239"/>
              <a:gd name="connsiteX86" fmla="*/ 2620107 w 4819730"/>
              <a:gd name="connsiteY86" fmla="*/ 2048608 h 3790239"/>
              <a:gd name="connsiteX87" fmla="*/ 2646484 w 4819730"/>
              <a:gd name="connsiteY87" fmla="*/ 2022231 h 3790239"/>
              <a:gd name="connsiteX88" fmla="*/ 2734407 w 4819730"/>
              <a:gd name="connsiteY88" fmla="*/ 2048608 h 3790239"/>
              <a:gd name="connsiteX89" fmla="*/ 2760784 w 4819730"/>
              <a:gd name="connsiteY89" fmla="*/ 2057400 h 3790239"/>
              <a:gd name="connsiteX90" fmla="*/ 2813538 w 4819730"/>
              <a:gd name="connsiteY90" fmla="*/ 2039815 h 3790239"/>
              <a:gd name="connsiteX91" fmla="*/ 2831123 w 4819730"/>
              <a:gd name="connsiteY91" fmla="*/ 2004646 h 3790239"/>
              <a:gd name="connsiteX92" fmla="*/ 2839915 w 4819730"/>
              <a:gd name="connsiteY92" fmla="*/ 1978269 h 3790239"/>
              <a:gd name="connsiteX93" fmla="*/ 2875084 w 4819730"/>
              <a:gd name="connsiteY93" fmla="*/ 1969477 h 3790239"/>
              <a:gd name="connsiteX94" fmla="*/ 2910253 w 4819730"/>
              <a:gd name="connsiteY94" fmla="*/ 1916723 h 3790239"/>
              <a:gd name="connsiteX95" fmla="*/ 2963007 w 4819730"/>
              <a:gd name="connsiteY95" fmla="*/ 1899138 h 3790239"/>
              <a:gd name="connsiteX96" fmla="*/ 2971800 w 4819730"/>
              <a:gd name="connsiteY96" fmla="*/ 1863969 h 3790239"/>
              <a:gd name="connsiteX97" fmla="*/ 2998177 w 4819730"/>
              <a:gd name="connsiteY97" fmla="*/ 1855177 h 3790239"/>
              <a:gd name="connsiteX98" fmla="*/ 3033346 w 4819730"/>
              <a:gd name="connsiteY98" fmla="*/ 1863969 h 3790239"/>
              <a:gd name="connsiteX99" fmla="*/ 3094892 w 4819730"/>
              <a:gd name="connsiteY99" fmla="*/ 1872762 h 3790239"/>
              <a:gd name="connsiteX100" fmla="*/ 3174023 w 4819730"/>
              <a:gd name="connsiteY100" fmla="*/ 1863969 h 3790239"/>
              <a:gd name="connsiteX101" fmla="*/ 3226777 w 4819730"/>
              <a:gd name="connsiteY101" fmla="*/ 1846385 h 3790239"/>
              <a:gd name="connsiteX102" fmla="*/ 3235569 w 4819730"/>
              <a:gd name="connsiteY102" fmla="*/ 1820008 h 3790239"/>
              <a:gd name="connsiteX103" fmla="*/ 3323492 w 4819730"/>
              <a:gd name="connsiteY103" fmla="*/ 1846385 h 3790239"/>
              <a:gd name="connsiteX104" fmla="*/ 3349869 w 4819730"/>
              <a:gd name="connsiteY104" fmla="*/ 1855177 h 3790239"/>
              <a:gd name="connsiteX105" fmla="*/ 3429000 w 4819730"/>
              <a:gd name="connsiteY105" fmla="*/ 1820008 h 3790239"/>
              <a:gd name="connsiteX106" fmla="*/ 3455377 w 4819730"/>
              <a:gd name="connsiteY106" fmla="*/ 1802423 h 3790239"/>
              <a:gd name="connsiteX107" fmla="*/ 3481753 w 4819730"/>
              <a:gd name="connsiteY107" fmla="*/ 1793631 h 3790239"/>
              <a:gd name="connsiteX108" fmla="*/ 3508130 w 4819730"/>
              <a:gd name="connsiteY108" fmla="*/ 1802423 h 3790239"/>
              <a:gd name="connsiteX109" fmla="*/ 3587261 w 4819730"/>
              <a:gd name="connsiteY109" fmla="*/ 1784838 h 3790239"/>
              <a:gd name="connsiteX110" fmla="*/ 3780692 w 4819730"/>
              <a:gd name="connsiteY110" fmla="*/ 1776046 h 3790239"/>
              <a:gd name="connsiteX111" fmla="*/ 3851030 w 4819730"/>
              <a:gd name="connsiteY111" fmla="*/ 1696915 h 3790239"/>
              <a:gd name="connsiteX112" fmla="*/ 3859823 w 4819730"/>
              <a:gd name="connsiteY112" fmla="*/ 1670538 h 3790239"/>
              <a:gd name="connsiteX113" fmla="*/ 3886200 w 4819730"/>
              <a:gd name="connsiteY113" fmla="*/ 1644162 h 3790239"/>
              <a:gd name="connsiteX114" fmla="*/ 3912577 w 4819730"/>
              <a:gd name="connsiteY114" fmla="*/ 1608992 h 3790239"/>
              <a:gd name="connsiteX115" fmla="*/ 3947746 w 4819730"/>
              <a:gd name="connsiteY115" fmla="*/ 1538654 h 3790239"/>
              <a:gd name="connsiteX116" fmla="*/ 3965330 w 4819730"/>
              <a:gd name="connsiteY116" fmla="*/ 1512277 h 3790239"/>
              <a:gd name="connsiteX117" fmla="*/ 4009292 w 4819730"/>
              <a:gd name="connsiteY117" fmla="*/ 1503485 h 3790239"/>
              <a:gd name="connsiteX118" fmla="*/ 4088423 w 4819730"/>
              <a:gd name="connsiteY118" fmla="*/ 1433146 h 3790239"/>
              <a:gd name="connsiteX119" fmla="*/ 4114800 w 4819730"/>
              <a:gd name="connsiteY119" fmla="*/ 1424354 h 3790239"/>
              <a:gd name="connsiteX120" fmla="*/ 4149969 w 4819730"/>
              <a:gd name="connsiteY120" fmla="*/ 1397977 h 3790239"/>
              <a:gd name="connsiteX121" fmla="*/ 4176346 w 4819730"/>
              <a:gd name="connsiteY121" fmla="*/ 1371600 h 3790239"/>
              <a:gd name="connsiteX122" fmla="*/ 4211515 w 4819730"/>
              <a:gd name="connsiteY122" fmla="*/ 1380392 h 3790239"/>
              <a:gd name="connsiteX123" fmla="*/ 4237892 w 4819730"/>
              <a:gd name="connsiteY123" fmla="*/ 1397977 h 3790239"/>
              <a:gd name="connsiteX124" fmla="*/ 4299438 w 4819730"/>
              <a:gd name="connsiteY124" fmla="*/ 1380392 h 3790239"/>
              <a:gd name="connsiteX125" fmla="*/ 4343400 w 4819730"/>
              <a:gd name="connsiteY125" fmla="*/ 1371600 h 3790239"/>
              <a:gd name="connsiteX126" fmla="*/ 4369777 w 4819730"/>
              <a:gd name="connsiteY126" fmla="*/ 1362808 h 3790239"/>
              <a:gd name="connsiteX127" fmla="*/ 4413738 w 4819730"/>
              <a:gd name="connsiteY127" fmla="*/ 1354015 h 3790239"/>
              <a:gd name="connsiteX128" fmla="*/ 4431323 w 4819730"/>
              <a:gd name="connsiteY128" fmla="*/ 1274885 h 3790239"/>
              <a:gd name="connsiteX129" fmla="*/ 4440115 w 4819730"/>
              <a:gd name="connsiteY129" fmla="*/ 1204546 h 3790239"/>
              <a:gd name="connsiteX130" fmla="*/ 4492869 w 4819730"/>
              <a:gd name="connsiteY130" fmla="*/ 1266092 h 3790239"/>
              <a:gd name="connsiteX131" fmla="*/ 4519246 w 4819730"/>
              <a:gd name="connsiteY131" fmla="*/ 1178169 h 3790239"/>
              <a:gd name="connsiteX132" fmla="*/ 4563207 w 4819730"/>
              <a:gd name="connsiteY132" fmla="*/ 1204546 h 3790239"/>
              <a:gd name="connsiteX133" fmla="*/ 4572000 w 4819730"/>
              <a:gd name="connsiteY133" fmla="*/ 1169377 h 3790239"/>
              <a:gd name="connsiteX134" fmla="*/ 4589584 w 4819730"/>
              <a:gd name="connsiteY134" fmla="*/ 1134208 h 3790239"/>
              <a:gd name="connsiteX135" fmla="*/ 4598377 w 4819730"/>
              <a:gd name="connsiteY135" fmla="*/ 1063869 h 3790239"/>
              <a:gd name="connsiteX136" fmla="*/ 4607169 w 4819730"/>
              <a:gd name="connsiteY136" fmla="*/ 1037492 h 3790239"/>
              <a:gd name="connsiteX137" fmla="*/ 4615961 w 4819730"/>
              <a:gd name="connsiteY137" fmla="*/ 1063869 h 3790239"/>
              <a:gd name="connsiteX138" fmla="*/ 4642338 w 4819730"/>
              <a:gd name="connsiteY138" fmla="*/ 1081454 h 3790239"/>
              <a:gd name="connsiteX139" fmla="*/ 4651130 w 4819730"/>
              <a:gd name="connsiteY139" fmla="*/ 984738 h 3790239"/>
              <a:gd name="connsiteX140" fmla="*/ 4668715 w 4819730"/>
              <a:gd name="connsiteY140" fmla="*/ 958362 h 3790239"/>
              <a:gd name="connsiteX141" fmla="*/ 4677507 w 4819730"/>
              <a:gd name="connsiteY141" fmla="*/ 993531 h 3790239"/>
              <a:gd name="connsiteX142" fmla="*/ 4695092 w 4819730"/>
              <a:gd name="connsiteY142" fmla="*/ 1037492 h 3790239"/>
              <a:gd name="connsiteX143" fmla="*/ 4712677 w 4819730"/>
              <a:gd name="connsiteY143" fmla="*/ 993531 h 3790239"/>
              <a:gd name="connsiteX144" fmla="*/ 4703884 w 4819730"/>
              <a:gd name="connsiteY144" fmla="*/ 967154 h 3790239"/>
              <a:gd name="connsiteX145" fmla="*/ 4668715 w 4819730"/>
              <a:gd name="connsiteY145" fmla="*/ 852854 h 3790239"/>
              <a:gd name="connsiteX146" fmla="*/ 4686300 w 4819730"/>
              <a:gd name="connsiteY146" fmla="*/ 791308 h 3790239"/>
              <a:gd name="connsiteX147" fmla="*/ 4695092 w 4819730"/>
              <a:gd name="connsiteY147" fmla="*/ 756138 h 3790239"/>
              <a:gd name="connsiteX148" fmla="*/ 4703884 w 4819730"/>
              <a:gd name="connsiteY148" fmla="*/ 668215 h 3790239"/>
              <a:gd name="connsiteX149" fmla="*/ 4712677 w 4819730"/>
              <a:gd name="connsiteY149" fmla="*/ 641838 h 3790239"/>
              <a:gd name="connsiteX150" fmla="*/ 4747846 w 4819730"/>
              <a:gd name="connsiteY150" fmla="*/ 668215 h 3790239"/>
              <a:gd name="connsiteX151" fmla="*/ 4756638 w 4819730"/>
              <a:gd name="connsiteY151" fmla="*/ 641838 h 3790239"/>
              <a:gd name="connsiteX152" fmla="*/ 4774223 w 4819730"/>
              <a:gd name="connsiteY152" fmla="*/ 501162 h 3790239"/>
              <a:gd name="connsiteX153" fmla="*/ 4800600 w 4819730"/>
              <a:gd name="connsiteY153" fmla="*/ 492369 h 3790239"/>
              <a:gd name="connsiteX154" fmla="*/ 4818184 w 4819730"/>
              <a:gd name="connsiteY154" fmla="*/ 351692 h 3790239"/>
              <a:gd name="connsiteX155" fmla="*/ 4800600 w 4819730"/>
              <a:gd name="connsiteY155" fmla="*/ 298938 h 3790239"/>
              <a:gd name="connsiteX156" fmla="*/ 4774223 w 4819730"/>
              <a:gd name="connsiteY156" fmla="*/ 237392 h 3790239"/>
              <a:gd name="connsiteX157" fmla="*/ 4765430 w 4819730"/>
              <a:gd name="connsiteY157" fmla="*/ 202223 h 3790239"/>
              <a:gd name="connsiteX158" fmla="*/ 4747846 w 4819730"/>
              <a:gd name="connsiteY158" fmla="*/ 149469 h 3790239"/>
              <a:gd name="connsiteX159" fmla="*/ 4739053 w 4819730"/>
              <a:gd name="connsiteY159" fmla="*/ 96715 h 3790239"/>
              <a:gd name="connsiteX160" fmla="*/ 4730261 w 4819730"/>
              <a:gd name="connsiteY160" fmla="*/ 35169 h 3790239"/>
              <a:gd name="connsiteX161" fmla="*/ 4721469 w 4819730"/>
              <a:gd name="connsiteY161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80604 w 4819730"/>
              <a:gd name="connsiteY67" fmla="*/ 2317655 h 3790239"/>
              <a:gd name="connsiteX68" fmla="*/ 2080080 w 4819730"/>
              <a:gd name="connsiteY68" fmla="*/ 2204520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1248 w 4819730"/>
              <a:gd name="connsiteY72" fmla="*/ 2226428 h 3790239"/>
              <a:gd name="connsiteX73" fmla="*/ 2189284 w 4819730"/>
              <a:gd name="connsiteY73" fmla="*/ 2154115 h 3790239"/>
              <a:gd name="connsiteX74" fmla="*/ 2187262 w 4819730"/>
              <a:gd name="connsiteY74" fmla="*/ 2136932 h 3790239"/>
              <a:gd name="connsiteX75" fmla="*/ 2259623 w 4819730"/>
              <a:gd name="connsiteY75" fmla="*/ 2101362 h 3790239"/>
              <a:gd name="connsiteX76" fmla="*/ 2268415 w 4819730"/>
              <a:gd name="connsiteY76" fmla="*/ 2039815 h 3790239"/>
              <a:gd name="connsiteX77" fmla="*/ 2286000 w 4819730"/>
              <a:gd name="connsiteY77" fmla="*/ 2013438 h 3790239"/>
              <a:gd name="connsiteX78" fmla="*/ 2329961 w 4819730"/>
              <a:gd name="connsiteY78" fmla="*/ 2031023 h 3790239"/>
              <a:gd name="connsiteX79" fmla="*/ 2373923 w 4819730"/>
              <a:gd name="connsiteY79" fmla="*/ 2066192 h 3790239"/>
              <a:gd name="connsiteX80" fmla="*/ 2391507 w 4819730"/>
              <a:gd name="connsiteY80" fmla="*/ 2092569 h 3790239"/>
              <a:gd name="connsiteX81" fmla="*/ 2417884 w 4819730"/>
              <a:gd name="connsiteY81" fmla="*/ 2110154 h 3790239"/>
              <a:gd name="connsiteX82" fmla="*/ 2426677 w 4819730"/>
              <a:gd name="connsiteY82" fmla="*/ 2083777 h 3790239"/>
              <a:gd name="connsiteX83" fmla="*/ 2479430 w 4819730"/>
              <a:gd name="connsiteY83" fmla="*/ 2048608 h 3790239"/>
              <a:gd name="connsiteX84" fmla="*/ 2532184 w 4819730"/>
              <a:gd name="connsiteY84" fmla="*/ 2057400 h 3790239"/>
              <a:gd name="connsiteX85" fmla="*/ 2567353 w 4819730"/>
              <a:gd name="connsiteY85" fmla="*/ 2066192 h 3790239"/>
              <a:gd name="connsiteX86" fmla="*/ 2620107 w 4819730"/>
              <a:gd name="connsiteY86" fmla="*/ 2048608 h 3790239"/>
              <a:gd name="connsiteX87" fmla="*/ 2646484 w 4819730"/>
              <a:gd name="connsiteY87" fmla="*/ 2022231 h 3790239"/>
              <a:gd name="connsiteX88" fmla="*/ 2734407 w 4819730"/>
              <a:gd name="connsiteY88" fmla="*/ 2048608 h 3790239"/>
              <a:gd name="connsiteX89" fmla="*/ 2760784 w 4819730"/>
              <a:gd name="connsiteY89" fmla="*/ 2057400 h 3790239"/>
              <a:gd name="connsiteX90" fmla="*/ 2813538 w 4819730"/>
              <a:gd name="connsiteY90" fmla="*/ 2039815 h 3790239"/>
              <a:gd name="connsiteX91" fmla="*/ 2831123 w 4819730"/>
              <a:gd name="connsiteY91" fmla="*/ 2004646 h 3790239"/>
              <a:gd name="connsiteX92" fmla="*/ 2839915 w 4819730"/>
              <a:gd name="connsiteY92" fmla="*/ 1978269 h 3790239"/>
              <a:gd name="connsiteX93" fmla="*/ 2875084 w 4819730"/>
              <a:gd name="connsiteY93" fmla="*/ 1969477 h 3790239"/>
              <a:gd name="connsiteX94" fmla="*/ 2910253 w 4819730"/>
              <a:gd name="connsiteY94" fmla="*/ 1916723 h 3790239"/>
              <a:gd name="connsiteX95" fmla="*/ 2963007 w 4819730"/>
              <a:gd name="connsiteY95" fmla="*/ 1899138 h 3790239"/>
              <a:gd name="connsiteX96" fmla="*/ 2971800 w 4819730"/>
              <a:gd name="connsiteY96" fmla="*/ 1863969 h 3790239"/>
              <a:gd name="connsiteX97" fmla="*/ 2998177 w 4819730"/>
              <a:gd name="connsiteY97" fmla="*/ 1855177 h 3790239"/>
              <a:gd name="connsiteX98" fmla="*/ 3033346 w 4819730"/>
              <a:gd name="connsiteY98" fmla="*/ 1863969 h 3790239"/>
              <a:gd name="connsiteX99" fmla="*/ 3094892 w 4819730"/>
              <a:gd name="connsiteY99" fmla="*/ 1872762 h 3790239"/>
              <a:gd name="connsiteX100" fmla="*/ 3174023 w 4819730"/>
              <a:gd name="connsiteY100" fmla="*/ 1863969 h 3790239"/>
              <a:gd name="connsiteX101" fmla="*/ 3226777 w 4819730"/>
              <a:gd name="connsiteY101" fmla="*/ 1846385 h 3790239"/>
              <a:gd name="connsiteX102" fmla="*/ 3235569 w 4819730"/>
              <a:gd name="connsiteY102" fmla="*/ 1820008 h 3790239"/>
              <a:gd name="connsiteX103" fmla="*/ 3323492 w 4819730"/>
              <a:gd name="connsiteY103" fmla="*/ 1846385 h 3790239"/>
              <a:gd name="connsiteX104" fmla="*/ 3349869 w 4819730"/>
              <a:gd name="connsiteY104" fmla="*/ 1855177 h 3790239"/>
              <a:gd name="connsiteX105" fmla="*/ 3429000 w 4819730"/>
              <a:gd name="connsiteY105" fmla="*/ 1820008 h 3790239"/>
              <a:gd name="connsiteX106" fmla="*/ 3455377 w 4819730"/>
              <a:gd name="connsiteY106" fmla="*/ 1802423 h 3790239"/>
              <a:gd name="connsiteX107" fmla="*/ 3481753 w 4819730"/>
              <a:gd name="connsiteY107" fmla="*/ 1793631 h 3790239"/>
              <a:gd name="connsiteX108" fmla="*/ 3508130 w 4819730"/>
              <a:gd name="connsiteY108" fmla="*/ 1802423 h 3790239"/>
              <a:gd name="connsiteX109" fmla="*/ 3587261 w 4819730"/>
              <a:gd name="connsiteY109" fmla="*/ 1784838 h 3790239"/>
              <a:gd name="connsiteX110" fmla="*/ 3780692 w 4819730"/>
              <a:gd name="connsiteY110" fmla="*/ 1776046 h 3790239"/>
              <a:gd name="connsiteX111" fmla="*/ 3851030 w 4819730"/>
              <a:gd name="connsiteY111" fmla="*/ 1696915 h 3790239"/>
              <a:gd name="connsiteX112" fmla="*/ 3859823 w 4819730"/>
              <a:gd name="connsiteY112" fmla="*/ 1670538 h 3790239"/>
              <a:gd name="connsiteX113" fmla="*/ 3886200 w 4819730"/>
              <a:gd name="connsiteY113" fmla="*/ 1644162 h 3790239"/>
              <a:gd name="connsiteX114" fmla="*/ 3912577 w 4819730"/>
              <a:gd name="connsiteY114" fmla="*/ 1608992 h 3790239"/>
              <a:gd name="connsiteX115" fmla="*/ 3947746 w 4819730"/>
              <a:gd name="connsiteY115" fmla="*/ 1538654 h 3790239"/>
              <a:gd name="connsiteX116" fmla="*/ 3965330 w 4819730"/>
              <a:gd name="connsiteY116" fmla="*/ 1512277 h 3790239"/>
              <a:gd name="connsiteX117" fmla="*/ 4009292 w 4819730"/>
              <a:gd name="connsiteY117" fmla="*/ 1503485 h 3790239"/>
              <a:gd name="connsiteX118" fmla="*/ 4088423 w 4819730"/>
              <a:gd name="connsiteY118" fmla="*/ 1433146 h 3790239"/>
              <a:gd name="connsiteX119" fmla="*/ 4114800 w 4819730"/>
              <a:gd name="connsiteY119" fmla="*/ 1424354 h 3790239"/>
              <a:gd name="connsiteX120" fmla="*/ 4149969 w 4819730"/>
              <a:gd name="connsiteY120" fmla="*/ 1397977 h 3790239"/>
              <a:gd name="connsiteX121" fmla="*/ 4176346 w 4819730"/>
              <a:gd name="connsiteY121" fmla="*/ 1371600 h 3790239"/>
              <a:gd name="connsiteX122" fmla="*/ 4211515 w 4819730"/>
              <a:gd name="connsiteY122" fmla="*/ 1380392 h 3790239"/>
              <a:gd name="connsiteX123" fmla="*/ 4237892 w 4819730"/>
              <a:gd name="connsiteY123" fmla="*/ 1397977 h 3790239"/>
              <a:gd name="connsiteX124" fmla="*/ 4299438 w 4819730"/>
              <a:gd name="connsiteY124" fmla="*/ 1380392 h 3790239"/>
              <a:gd name="connsiteX125" fmla="*/ 4343400 w 4819730"/>
              <a:gd name="connsiteY125" fmla="*/ 1371600 h 3790239"/>
              <a:gd name="connsiteX126" fmla="*/ 4369777 w 4819730"/>
              <a:gd name="connsiteY126" fmla="*/ 1362808 h 3790239"/>
              <a:gd name="connsiteX127" fmla="*/ 4413738 w 4819730"/>
              <a:gd name="connsiteY127" fmla="*/ 1354015 h 3790239"/>
              <a:gd name="connsiteX128" fmla="*/ 4431323 w 4819730"/>
              <a:gd name="connsiteY128" fmla="*/ 1274885 h 3790239"/>
              <a:gd name="connsiteX129" fmla="*/ 4440115 w 4819730"/>
              <a:gd name="connsiteY129" fmla="*/ 1204546 h 3790239"/>
              <a:gd name="connsiteX130" fmla="*/ 4492869 w 4819730"/>
              <a:gd name="connsiteY130" fmla="*/ 1266092 h 3790239"/>
              <a:gd name="connsiteX131" fmla="*/ 4519246 w 4819730"/>
              <a:gd name="connsiteY131" fmla="*/ 1178169 h 3790239"/>
              <a:gd name="connsiteX132" fmla="*/ 4563207 w 4819730"/>
              <a:gd name="connsiteY132" fmla="*/ 1204546 h 3790239"/>
              <a:gd name="connsiteX133" fmla="*/ 4572000 w 4819730"/>
              <a:gd name="connsiteY133" fmla="*/ 1169377 h 3790239"/>
              <a:gd name="connsiteX134" fmla="*/ 4589584 w 4819730"/>
              <a:gd name="connsiteY134" fmla="*/ 1134208 h 3790239"/>
              <a:gd name="connsiteX135" fmla="*/ 4598377 w 4819730"/>
              <a:gd name="connsiteY135" fmla="*/ 1063869 h 3790239"/>
              <a:gd name="connsiteX136" fmla="*/ 4607169 w 4819730"/>
              <a:gd name="connsiteY136" fmla="*/ 1037492 h 3790239"/>
              <a:gd name="connsiteX137" fmla="*/ 4615961 w 4819730"/>
              <a:gd name="connsiteY137" fmla="*/ 1063869 h 3790239"/>
              <a:gd name="connsiteX138" fmla="*/ 4642338 w 4819730"/>
              <a:gd name="connsiteY138" fmla="*/ 1081454 h 3790239"/>
              <a:gd name="connsiteX139" fmla="*/ 4651130 w 4819730"/>
              <a:gd name="connsiteY139" fmla="*/ 984738 h 3790239"/>
              <a:gd name="connsiteX140" fmla="*/ 4668715 w 4819730"/>
              <a:gd name="connsiteY140" fmla="*/ 958362 h 3790239"/>
              <a:gd name="connsiteX141" fmla="*/ 4677507 w 4819730"/>
              <a:gd name="connsiteY141" fmla="*/ 993531 h 3790239"/>
              <a:gd name="connsiteX142" fmla="*/ 4695092 w 4819730"/>
              <a:gd name="connsiteY142" fmla="*/ 1037492 h 3790239"/>
              <a:gd name="connsiteX143" fmla="*/ 4712677 w 4819730"/>
              <a:gd name="connsiteY143" fmla="*/ 993531 h 3790239"/>
              <a:gd name="connsiteX144" fmla="*/ 4703884 w 4819730"/>
              <a:gd name="connsiteY144" fmla="*/ 967154 h 3790239"/>
              <a:gd name="connsiteX145" fmla="*/ 4668715 w 4819730"/>
              <a:gd name="connsiteY145" fmla="*/ 852854 h 3790239"/>
              <a:gd name="connsiteX146" fmla="*/ 4686300 w 4819730"/>
              <a:gd name="connsiteY146" fmla="*/ 791308 h 3790239"/>
              <a:gd name="connsiteX147" fmla="*/ 4695092 w 4819730"/>
              <a:gd name="connsiteY147" fmla="*/ 756138 h 3790239"/>
              <a:gd name="connsiteX148" fmla="*/ 4703884 w 4819730"/>
              <a:gd name="connsiteY148" fmla="*/ 668215 h 3790239"/>
              <a:gd name="connsiteX149" fmla="*/ 4712677 w 4819730"/>
              <a:gd name="connsiteY149" fmla="*/ 641838 h 3790239"/>
              <a:gd name="connsiteX150" fmla="*/ 4747846 w 4819730"/>
              <a:gd name="connsiteY150" fmla="*/ 668215 h 3790239"/>
              <a:gd name="connsiteX151" fmla="*/ 4756638 w 4819730"/>
              <a:gd name="connsiteY151" fmla="*/ 641838 h 3790239"/>
              <a:gd name="connsiteX152" fmla="*/ 4774223 w 4819730"/>
              <a:gd name="connsiteY152" fmla="*/ 501162 h 3790239"/>
              <a:gd name="connsiteX153" fmla="*/ 4800600 w 4819730"/>
              <a:gd name="connsiteY153" fmla="*/ 492369 h 3790239"/>
              <a:gd name="connsiteX154" fmla="*/ 4818184 w 4819730"/>
              <a:gd name="connsiteY154" fmla="*/ 351692 h 3790239"/>
              <a:gd name="connsiteX155" fmla="*/ 4800600 w 4819730"/>
              <a:gd name="connsiteY155" fmla="*/ 298938 h 3790239"/>
              <a:gd name="connsiteX156" fmla="*/ 4774223 w 4819730"/>
              <a:gd name="connsiteY156" fmla="*/ 237392 h 3790239"/>
              <a:gd name="connsiteX157" fmla="*/ 4765430 w 4819730"/>
              <a:gd name="connsiteY157" fmla="*/ 202223 h 3790239"/>
              <a:gd name="connsiteX158" fmla="*/ 4747846 w 4819730"/>
              <a:gd name="connsiteY158" fmla="*/ 149469 h 3790239"/>
              <a:gd name="connsiteX159" fmla="*/ 4739053 w 4819730"/>
              <a:gd name="connsiteY159" fmla="*/ 96715 h 3790239"/>
              <a:gd name="connsiteX160" fmla="*/ 4730261 w 4819730"/>
              <a:gd name="connsiteY160" fmla="*/ 35169 h 3790239"/>
              <a:gd name="connsiteX161" fmla="*/ 4721469 w 4819730"/>
              <a:gd name="connsiteY161" fmla="*/ 0 h 3790239"/>
              <a:gd name="connsiteX0" fmla="*/ 0 w 4819730"/>
              <a:gd name="connsiteY0" fmla="*/ 3745523 h 3790239"/>
              <a:gd name="connsiteX1" fmla="*/ 17584 w 4819730"/>
              <a:gd name="connsiteY1" fmla="*/ 3701562 h 3790239"/>
              <a:gd name="connsiteX2" fmla="*/ 70338 w 4819730"/>
              <a:gd name="connsiteY2" fmla="*/ 3719146 h 3790239"/>
              <a:gd name="connsiteX3" fmla="*/ 114300 w 4819730"/>
              <a:gd name="connsiteY3" fmla="*/ 3727938 h 3790239"/>
              <a:gd name="connsiteX4" fmla="*/ 140677 w 4819730"/>
              <a:gd name="connsiteY4" fmla="*/ 3745523 h 3790239"/>
              <a:gd name="connsiteX5" fmla="*/ 158261 w 4819730"/>
              <a:gd name="connsiteY5" fmla="*/ 3719146 h 3790239"/>
              <a:gd name="connsiteX6" fmla="*/ 193430 w 4819730"/>
              <a:gd name="connsiteY6" fmla="*/ 3780692 h 3790239"/>
              <a:gd name="connsiteX7" fmla="*/ 263769 w 4819730"/>
              <a:gd name="connsiteY7" fmla="*/ 3771900 h 3790239"/>
              <a:gd name="connsiteX8" fmla="*/ 290146 w 4819730"/>
              <a:gd name="connsiteY8" fmla="*/ 3754315 h 3790239"/>
              <a:gd name="connsiteX9" fmla="*/ 316523 w 4819730"/>
              <a:gd name="connsiteY9" fmla="*/ 3789485 h 3790239"/>
              <a:gd name="connsiteX10" fmla="*/ 369277 w 4819730"/>
              <a:gd name="connsiteY10" fmla="*/ 3763108 h 3790239"/>
              <a:gd name="connsiteX11" fmla="*/ 492369 w 4819730"/>
              <a:gd name="connsiteY11" fmla="*/ 3745523 h 3790239"/>
              <a:gd name="connsiteX12" fmla="*/ 571500 w 4819730"/>
              <a:gd name="connsiteY12" fmla="*/ 3745523 h 3790239"/>
              <a:gd name="connsiteX13" fmla="*/ 580292 w 4819730"/>
              <a:gd name="connsiteY13" fmla="*/ 3719146 h 3790239"/>
              <a:gd name="connsiteX14" fmla="*/ 606669 w 4819730"/>
              <a:gd name="connsiteY14" fmla="*/ 3710354 h 3790239"/>
              <a:gd name="connsiteX15" fmla="*/ 633046 w 4819730"/>
              <a:gd name="connsiteY15" fmla="*/ 3692769 h 3790239"/>
              <a:gd name="connsiteX16" fmla="*/ 641838 w 4819730"/>
              <a:gd name="connsiteY16" fmla="*/ 3719146 h 3790239"/>
              <a:gd name="connsiteX17" fmla="*/ 650630 w 4819730"/>
              <a:gd name="connsiteY17" fmla="*/ 3640015 h 3790239"/>
              <a:gd name="connsiteX18" fmla="*/ 738553 w 4819730"/>
              <a:gd name="connsiteY18" fmla="*/ 3683977 h 3790239"/>
              <a:gd name="connsiteX19" fmla="*/ 764930 w 4819730"/>
              <a:gd name="connsiteY19" fmla="*/ 3701562 h 3790239"/>
              <a:gd name="connsiteX20" fmla="*/ 791307 w 4819730"/>
              <a:gd name="connsiteY20" fmla="*/ 3710354 h 3790239"/>
              <a:gd name="connsiteX21" fmla="*/ 800100 w 4819730"/>
              <a:gd name="connsiteY21" fmla="*/ 3657600 h 3790239"/>
              <a:gd name="connsiteX22" fmla="*/ 826477 w 4819730"/>
              <a:gd name="connsiteY22" fmla="*/ 3640015 h 3790239"/>
              <a:gd name="connsiteX23" fmla="*/ 861646 w 4819730"/>
              <a:gd name="connsiteY23" fmla="*/ 3596054 h 3790239"/>
              <a:gd name="connsiteX24" fmla="*/ 879230 w 4819730"/>
              <a:gd name="connsiteY24" fmla="*/ 3622431 h 3790239"/>
              <a:gd name="connsiteX25" fmla="*/ 905607 w 4819730"/>
              <a:gd name="connsiteY25" fmla="*/ 3631223 h 3790239"/>
              <a:gd name="connsiteX26" fmla="*/ 931984 w 4819730"/>
              <a:gd name="connsiteY26" fmla="*/ 3648808 h 3790239"/>
              <a:gd name="connsiteX27" fmla="*/ 949569 w 4819730"/>
              <a:gd name="connsiteY27" fmla="*/ 3622431 h 3790239"/>
              <a:gd name="connsiteX28" fmla="*/ 1011115 w 4819730"/>
              <a:gd name="connsiteY28" fmla="*/ 3604846 h 3790239"/>
              <a:gd name="connsiteX29" fmla="*/ 1046284 w 4819730"/>
              <a:gd name="connsiteY29" fmla="*/ 3543300 h 3790239"/>
              <a:gd name="connsiteX30" fmla="*/ 1072661 w 4819730"/>
              <a:gd name="connsiteY30" fmla="*/ 3525715 h 3790239"/>
              <a:gd name="connsiteX31" fmla="*/ 1090246 w 4819730"/>
              <a:gd name="connsiteY31" fmla="*/ 3552092 h 3790239"/>
              <a:gd name="connsiteX32" fmla="*/ 1134207 w 4819730"/>
              <a:gd name="connsiteY32" fmla="*/ 3508131 h 3790239"/>
              <a:gd name="connsiteX33" fmla="*/ 1160584 w 4819730"/>
              <a:gd name="connsiteY33" fmla="*/ 3499338 h 3790239"/>
              <a:gd name="connsiteX34" fmla="*/ 1169377 w 4819730"/>
              <a:gd name="connsiteY34" fmla="*/ 3464169 h 3790239"/>
              <a:gd name="connsiteX35" fmla="*/ 1222130 w 4819730"/>
              <a:gd name="connsiteY35" fmla="*/ 3499338 h 3790239"/>
              <a:gd name="connsiteX36" fmla="*/ 1230923 w 4819730"/>
              <a:gd name="connsiteY36" fmla="*/ 3472962 h 3790239"/>
              <a:gd name="connsiteX37" fmla="*/ 1257300 w 4819730"/>
              <a:gd name="connsiteY37" fmla="*/ 3464169 h 3790239"/>
              <a:gd name="connsiteX38" fmla="*/ 1283677 w 4819730"/>
              <a:gd name="connsiteY38" fmla="*/ 3437792 h 3790239"/>
              <a:gd name="connsiteX39" fmla="*/ 1292469 w 4819730"/>
              <a:gd name="connsiteY39" fmla="*/ 3411415 h 3790239"/>
              <a:gd name="connsiteX40" fmla="*/ 1336430 w 4819730"/>
              <a:gd name="connsiteY40" fmla="*/ 3402623 h 3790239"/>
              <a:gd name="connsiteX41" fmla="*/ 1362807 w 4819730"/>
              <a:gd name="connsiteY41" fmla="*/ 3393831 h 3790239"/>
              <a:gd name="connsiteX42" fmla="*/ 1380392 w 4819730"/>
              <a:gd name="connsiteY42" fmla="*/ 3341077 h 3790239"/>
              <a:gd name="connsiteX43" fmla="*/ 1441938 w 4819730"/>
              <a:gd name="connsiteY43" fmla="*/ 3305908 h 3790239"/>
              <a:gd name="connsiteX44" fmla="*/ 1485900 w 4819730"/>
              <a:gd name="connsiteY44" fmla="*/ 3244362 h 3790239"/>
              <a:gd name="connsiteX45" fmla="*/ 1521069 w 4819730"/>
              <a:gd name="connsiteY45" fmla="*/ 3174023 h 3790239"/>
              <a:gd name="connsiteX46" fmla="*/ 1538653 w 4819730"/>
              <a:gd name="connsiteY46" fmla="*/ 3147646 h 3790239"/>
              <a:gd name="connsiteX47" fmla="*/ 1547446 w 4819730"/>
              <a:gd name="connsiteY47" fmla="*/ 3094892 h 3790239"/>
              <a:gd name="connsiteX48" fmla="*/ 1556238 w 4819730"/>
              <a:gd name="connsiteY48" fmla="*/ 3059723 h 3790239"/>
              <a:gd name="connsiteX49" fmla="*/ 1591407 w 4819730"/>
              <a:gd name="connsiteY49" fmla="*/ 3068515 h 3790239"/>
              <a:gd name="connsiteX50" fmla="*/ 1600200 w 4819730"/>
              <a:gd name="connsiteY50" fmla="*/ 3033346 h 3790239"/>
              <a:gd name="connsiteX51" fmla="*/ 1626577 w 4819730"/>
              <a:gd name="connsiteY51" fmla="*/ 3015762 h 3790239"/>
              <a:gd name="connsiteX52" fmla="*/ 1644161 w 4819730"/>
              <a:gd name="connsiteY52" fmla="*/ 2945423 h 3790239"/>
              <a:gd name="connsiteX53" fmla="*/ 1652953 w 4819730"/>
              <a:gd name="connsiteY53" fmla="*/ 2848708 h 3790239"/>
              <a:gd name="connsiteX54" fmla="*/ 1661746 w 4819730"/>
              <a:gd name="connsiteY54" fmla="*/ 2822331 h 3790239"/>
              <a:gd name="connsiteX55" fmla="*/ 1670538 w 4819730"/>
              <a:gd name="connsiteY55" fmla="*/ 2743200 h 3790239"/>
              <a:gd name="connsiteX56" fmla="*/ 1714500 w 4819730"/>
              <a:gd name="connsiteY56" fmla="*/ 2725615 h 3790239"/>
              <a:gd name="connsiteX57" fmla="*/ 1723292 w 4819730"/>
              <a:gd name="connsiteY57" fmla="*/ 2611315 h 3790239"/>
              <a:gd name="connsiteX58" fmla="*/ 1820007 w 4819730"/>
              <a:gd name="connsiteY58" fmla="*/ 2549769 h 3790239"/>
              <a:gd name="connsiteX59" fmla="*/ 1846384 w 4819730"/>
              <a:gd name="connsiteY59" fmla="*/ 2540977 h 3790239"/>
              <a:gd name="connsiteX60" fmla="*/ 1863969 w 4819730"/>
              <a:gd name="connsiteY60" fmla="*/ 2514600 h 3790239"/>
              <a:gd name="connsiteX61" fmla="*/ 1881553 w 4819730"/>
              <a:gd name="connsiteY61" fmla="*/ 2453054 h 3790239"/>
              <a:gd name="connsiteX62" fmla="*/ 1890346 w 4819730"/>
              <a:gd name="connsiteY62" fmla="*/ 2426677 h 3790239"/>
              <a:gd name="connsiteX63" fmla="*/ 1916723 w 4819730"/>
              <a:gd name="connsiteY63" fmla="*/ 2400300 h 3790239"/>
              <a:gd name="connsiteX64" fmla="*/ 1934307 w 4819730"/>
              <a:gd name="connsiteY64" fmla="*/ 2365131 h 3790239"/>
              <a:gd name="connsiteX65" fmla="*/ 1943100 w 4819730"/>
              <a:gd name="connsiteY65" fmla="*/ 2329962 h 3790239"/>
              <a:gd name="connsiteX66" fmla="*/ 1995853 w 4819730"/>
              <a:gd name="connsiteY66" fmla="*/ 2321169 h 3790239"/>
              <a:gd name="connsiteX67" fmla="*/ 2080604 w 4819730"/>
              <a:gd name="connsiteY67" fmla="*/ 2317655 h 3790239"/>
              <a:gd name="connsiteX68" fmla="*/ 2080080 w 4819730"/>
              <a:gd name="connsiteY68" fmla="*/ 2204520 h 3790239"/>
              <a:gd name="connsiteX69" fmla="*/ 2092569 w 4819730"/>
              <a:gd name="connsiteY69" fmla="*/ 2250831 h 3790239"/>
              <a:gd name="connsiteX70" fmla="*/ 2108456 w 4819730"/>
              <a:gd name="connsiteY70" fmla="*/ 2177600 h 3790239"/>
              <a:gd name="connsiteX71" fmla="*/ 2171700 w 4819730"/>
              <a:gd name="connsiteY71" fmla="*/ 2215662 h 3790239"/>
              <a:gd name="connsiteX72" fmla="*/ 2181248 w 4819730"/>
              <a:gd name="connsiteY72" fmla="*/ 2226428 h 3790239"/>
              <a:gd name="connsiteX73" fmla="*/ 2189284 w 4819730"/>
              <a:gd name="connsiteY73" fmla="*/ 2154115 h 3790239"/>
              <a:gd name="connsiteX74" fmla="*/ 2215662 w 4819730"/>
              <a:gd name="connsiteY74" fmla="*/ 2162906 h 3790239"/>
              <a:gd name="connsiteX75" fmla="*/ 2259623 w 4819730"/>
              <a:gd name="connsiteY75" fmla="*/ 2101362 h 3790239"/>
              <a:gd name="connsiteX76" fmla="*/ 2268415 w 4819730"/>
              <a:gd name="connsiteY76" fmla="*/ 2039815 h 3790239"/>
              <a:gd name="connsiteX77" fmla="*/ 2286000 w 4819730"/>
              <a:gd name="connsiteY77" fmla="*/ 2013438 h 3790239"/>
              <a:gd name="connsiteX78" fmla="*/ 2329961 w 4819730"/>
              <a:gd name="connsiteY78" fmla="*/ 2031023 h 3790239"/>
              <a:gd name="connsiteX79" fmla="*/ 2373923 w 4819730"/>
              <a:gd name="connsiteY79" fmla="*/ 2066192 h 3790239"/>
              <a:gd name="connsiteX80" fmla="*/ 2391507 w 4819730"/>
              <a:gd name="connsiteY80" fmla="*/ 2092569 h 3790239"/>
              <a:gd name="connsiteX81" fmla="*/ 2417884 w 4819730"/>
              <a:gd name="connsiteY81" fmla="*/ 2110154 h 3790239"/>
              <a:gd name="connsiteX82" fmla="*/ 2426677 w 4819730"/>
              <a:gd name="connsiteY82" fmla="*/ 2083777 h 3790239"/>
              <a:gd name="connsiteX83" fmla="*/ 2479430 w 4819730"/>
              <a:gd name="connsiteY83" fmla="*/ 2048608 h 3790239"/>
              <a:gd name="connsiteX84" fmla="*/ 2532184 w 4819730"/>
              <a:gd name="connsiteY84" fmla="*/ 2057400 h 3790239"/>
              <a:gd name="connsiteX85" fmla="*/ 2567353 w 4819730"/>
              <a:gd name="connsiteY85" fmla="*/ 2066192 h 3790239"/>
              <a:gd name="connsiteX86" fmla="*/ 2620107 w 4819730"/>
              <a:gd name="connsiteY86" fmla="*/ 2048608 h 3790239"/>
              <a:gd name="connsiteX87" fmla="*/ 2646484 w 4819730"/>
              <a:gd name="connsiteY87" fmla="*/ 2022231 h 3790239"/>
              <a:gd name="connsiteX88" fmla="*/ 2734407 w 4819730"/>
              <a:gd name="connsiteY88" fmla="*/ 2048608 h 3790239"/>
              <a:gd name="connsiteX89" fmla="*/ 2760784 w 4819730"/>
              <a:gd name="connsiteY89" fmla="*/ 2057400 h 3790239"/>
              <a:gd name="connsiteX90" fmla="*/ 2813538 w 4819730"/>
              <a:gd name="connsiteY90" fmla="*/ 2039815 h 3790239"/>
              <a:gd name="connsiteX91" fmla="*/ 2831123 w 4819730"/>
              <a:gd name="connsiteY91" fmla="*/ 2004646 h 3790239"/>
              <a:gd name="connsiteX92" fmla="*/ 2839915 w 4819730"/>
              <a:gd name="connsiteY92" fmla="*/ 1978269 h 3790239"/>
              <a:gd name="connsiteX93" fmla="*/ 2875084 w 4819730"/>
              <a:gd name="connsiteY93" fmla="*/ 1969477 h 3790239"/>
              <a:gd name="connsiteX94" fmla="*/ 2910253 w 4819730"/>
              <a:gd name="connsiteY94" fmla="*/ 1916723 h 3790239"/>
              <a:gd name="connsiteX95" fmla="*/ 2963007 w 4819730"/>
              <a:gd name="connsiteY95" fmla="*/ 1899138 h 3790239"/>
              <a:gd name="connsiteX96" fmla="*/ 2971800 w 4819730"/>
              <a:gd name="connsiteY96" fmla="*/ 1863969 h 3790239"/>
              <a:gd name="connsiteX97" fmla="*/ 2998177 w 4819730"/>
              <a:gd name="connsiteY97" fmla="*/ 1855177 h 3790239"/>
              <a:gd name="connsiteX98" fmla="*/ 3033346 w 4819730"/>
              <a:gd name="connsiteY98" fmla="*/ 1863969 h 3790239"/>
              <a:gd name="connsiteX99" fmla="*/ 3094892 w 4819730"/>
              <a:gd name="connsiteY99" fmla="*/ 1872762 h 3790239"/>
              <a:gd name="connsiteX100" fmla="*/ 3174023 w 4819730"/>
              <a:gd name="connsiteY100" fmla="*/ 1863969 h 3790239"/>
              <a:gd name="connsiteX101" fmla="*/ 3226777 w 4819730"/>
              <a:gd name="connsiteY101" fmla="*/ 1846385 h 3790239"/>
              <a:gd name="connsiteX102" fmla="*/ 3235569 w 4819730"/>
              <a:gd name="connsiteY102" fmla="*/ 1820008 h 3790239"/>
              <a:gd name="connsiteX103" fmla="*/ 3323492 w 4819730"/>
              <a:gd name="connsiteY103" fmla="*/ 1846385 h 3790239"/>
              <a:gd name="connsiteX104" fmla="*/ 3349869 w 4819730"/>
              <a:gd name="connsiteY104" fmla="*/ 1855177 h 3790239"/>
              <a:gd name="connsiteX105" fmla="*/ 3429000 w 4819730"/>
              <a:gd name="connsiteY105" fmla="*/ 1820008 h 3790239"/>
              <a:gd name="connsiteX106" fmla="*/ 3455377 w 4819730"/>
              <a:gd name="connsiteY106" fmla="*/ 1802423 h 3790239"/>
              <a:gd name="connsiteX107" fmla="*/ 3481753 w 4819730"/>
              <a:gd name="connsiteY107" fmla="*/ 1793631 h 3790239"/>
              <a:gd name="connsiteX108" fmla="*/ 3508130 w 4819730"/>
              <a:gd name="connsiteY108" fmla="*/ 1802423 h 3790239"/>
              <a:gd name="connsiteX109" fmla="*/ 3587261 w 4819730"/>
              <a:gd name="connsiteY109" fmla="*/ 1784838 h 3790239"/>
              <a:gd name="connsiteX110" fmla="*/ 3780692 w 4819730"/>
              <a:gd name="connsiteY110" fmla="*/ 1776046 h 3790239"/>
              <a:gd name="connsiteX111" fmla="*/ 3851030 w 4819730"/>
              <a:gd name="connsiteY111" fmla="*/ 1696915 h 3790239"/>
              <a:gd name="connsiteX112" fmla="*/ 3859823 w 4819730"/>
              <a:gd name="connsiteY112" fmla="*/ 1670538 h 3790239"/>
              <a:gd name="connsiteX113" fmla="*/ 3886200 w 4819730"/>
              <a:gd name="connsiteY113" fmla="*/ 1644162 h 3790239"/>
              <a:gd name="connsiteX114" fmla="*/ 3912577 w 4819730"/>
              <a:gd name="connsiteY114" fmla="*/ 1608992 h 3790239"/>
              <a:gd name="connsiteX115" fmla="*/ 3947746 w 4819730"/>
              <a:gd name="connsiteY115" fmla="*/ 1538654 h 3790239"/>
              <a:gd name="connsiteX116" fmla="*/ 3965330 w 4819730"/>
              <a:gd name="connsiteY116" fmla="*/ 1512277 h 3790239"/>
              <a:gd name="connsiteX117" fmla="*/ 4009292 w 4819730"/>
              <a:gd name="connsiteY117" fmla="*/ 1503485 h 3790239"/>
              <a:gd name="connsiteX118" fmla="*/ 4088423 w 4819730"/>
              <a:gd name="connsiteY118" fmla="*/ 1433146 h 3790239"/>
              <a:gd name="connsiteX119" fmla="*/ 4114800 w 4819730"/>
              <a:gd name="connsiteY119" fmla="*/ 1424354 h 3790239"/>
              <a:gd name="connsiteX120" fmla="*/ 4149969 w 4819730"/>
              <a:gd name="connsiteY120" fmla="*/ 1397977 h 3790239"/>
              <a:gd name="connsiteX121" fmla="*/ 4176346 w 4819730"/>
              <a:gd name="connsiteY121" fmla="*/ 1371600 h 3790239"/>
              <a:gd name="connsiteX122" fmla="*/ 4211515 w 4819730"/>
              <a:gd name="connsiteY122" fmla="*/ 1380392 h 3790239"/>
              <a:gd name="connsiteX123" fmla="*/ 4237892 w 4819730"/>
              <a:gd name="connsiteY123" fmla="*/ 1397977 h 3790239"/>
              <a:gd name="connsiteX124" fmla="*/ 4299438 w 4819730"/>
              <a:gd name="connsiteY124" fmla="*/ 1380392 h 3790239"/>
              <a:gd name="connsiteX125" fmla="*/ 4343400 w 4819730"/>
              <a:gd name="connsiteY125" fmla="*/ 1371600 h 3790239"/>
              <a:gd name="connsiteX126" fmla="*/ 4369777 w 4819730"/>
              <a:gd name="connsiteY126" fmla="*/ 1362808 h 3790239"/>
              <a:gd name="connsiteX127" fmla="*/ 4413738 w 4819730"/>
              <a:gd name="connsiteY127" fmla="*/ 1354015 h 3790239"/>
              <a:gd name="connsiteX128" fmla="*/ 4431323 w 4819730"/>
              <a:gd name="connsiteY128" fmla="*/ 1274885 h 3790239"/>
              <a:gd name="connsiteX129" fmla="*/ 4440115 w 4819730"/>
              <a:gd name="connsiteY129" fmla="*/ 1204546 h 3790239"/>
              <a:gd name="connsiteX130" fmla="*/ 4492869 w 4819730"/>
              <a:gd name="connsiteY130" fmla="*/ 1266092 h 3790239"/>
              <a:gd name="connsiteX131" fmla="*/ 4519246 w 4819730"/>
              <a:gd name="connsiteY131" fmla="*/ 1178169 h 3790239"/>
              <a:gd name="connsiteX132" fmla="*/ 4563207 w 4819730"/>
              <a:gd name="connsiteY132" fmla="*/ 1204546 h 3790239"/>
              <a:gd name="connsiteX133" fmla="*/ 4572000 w 4819730"/>
              <a:gd name="connsiteY133" fmla="*/ 1169377 h 3790239"/>
              <a:gd name="connsiteX134" fmla="*/ 4589584 w 4819730"/>
              <a:gd name="connsiteY134" fmla="*/ 1134208 h 3790239"/>
              <a:gd name="connsiteX135" fmla="*/ 4598377 w 4819730"/>
              <a:gd name="connsiteY135" fmla="*/ 1063869 h 3790239"/>
              <a:gd name="connsiteX136" fmla="*/ 4607169 w 4819730"/>
              <a:gd name="connsiteY136" fmla="*/ 1037492 h 3790239"/>
              <a:gd name="connsiteX137" fmla="*/ 4615961 w 4819730"/>
              <a:gd name="connsiteY137" fmla="*/ 1063869 h 3790239"/>
              <a:gd name="connsiteX138" fmla="*/ 4642338 w 4819730"/>
              <a:gd name="connsiteY138" fmla="*/ 1081454 h 3790239"/>
              <a:gd name="connsiteX139" fmla="*/ 4651130 w 4819730"/>
              <a:gd name="connsiteY139" fmla="*/ 984738 h 3790239"/>
              <a:gd name="connsiteX140" fmla="*/ 4668715 w 4819730"/>
              <a:gd name="connsiteY140" fmla="*/ 958362 h 3790239"/>
              <a:gd name="connsiteX141" fmla="*/ 4677507 w 4819730"/>
              <a:gd name="connsiteY141" fmla="*/ 993531 h 3790239"/>
              <a:gd name="connsiteX142" fmla="*/ 4695092 w 4819730"/>
              <a:gd name="connsiteY142" fmla="*/ 1037492 h 3790239"/>
              <a:gd name="connsiteX143" fmla="*/ 4712677 w 4819730"/>
              <a:gd name="connsiteY143" fmla="*/ 993531 h 3790239"/>
              <a:gd name="connsiteX144" fmla="*/ 4703884 w 4819730"/>
              <a:gd name="connsiteY144" fmla="*/ 967154 h 3790239"/>
              <a:gd name="connsiteX145" fmla="*/ 4668715 w 4819730"/>
              <a:gd name="connsiteY145" fmla="*/ 852854 h 3790239"/>
              <a:gd name="connsiteX146" fmla="*/ 4686300 w 4819730"/>
              <a:gd name="connsiteY146" fmla="*/ 791308 h 3790239"/>
              <a:gd name="connsiteX147" fmla="*/ 4695092 w 4819730"/>
              <a:gd name="connsiteY147" fmla="*/ 756138 h 3790239"/>
              <a:gd name="connsiteX148" fmla="*/ 4703884 w 4819730"/>
              <a:gd name="connsiteY148" fmla="*/ 668215 h 3790239"/>
              <a:gd name="connsiteX149" fmla="*/ 4712677 w 4819730"/>
              <a:gd name="connsiteY149" fmla="*/ 641838 h 3790239"/>
              <a:gd name="connsiteX150" fmla="*/ 4747846 w 4819730"/>
              <a:gd name="connsiteY150" fmla="*/ 668215 h 3790239"/>
              <a:gd name="connsiteX151" fmla="*/ 4756638 w 4819730"/>
              <a:gd name="connsiteY151" fmla="*/ 641838 h 3790239"/>
              <a:gd name="connsiteX152" fmla="*/ 4774223 w 4819730"/>
              <a:gd name="connsiteY152" fmla="*/ 501162 h 3790239"/>
              <a:gd name="connsiteX153" fmla="*/ 4800600 w 4819730"/>
              <a:gd name="connsiteY153" fmla="*/ 492369 h 3790239"/>
              <a:gd name="connsiteX154" fmla="*/ 4818184 w 4819730"/>
              <a:gd name="connsiteY154" fmla="*/ 351692 h 3790239"/>
              <a:gd name="connsiteX155" fmla="*/ 4800600 w 4819730"/>
              <a:gd name="connsiteY155" fmla="*/ 298938 h 3790239"/>
              <a:gd name="connsiteX156" fmla="*/ 4774223 w 4819730"/>
              <a:gd name="connsiteY156" fmla="*/ 237392 h 3790239"/>
              <a:gd name="connsiteX157" fmla="*/ 4765430 w 4819730"/>
              <a:gd name="connsiteY157" fmla="*/ 202223 h 3790239"/>
              <a:gd name="connsiteX158" fmla="*/ 4747846 w 4819730"/>
              <a:gd name="connsiteY158" fmla="*/ 149469 h 3790239"/>
              <a:gd name="connsiteX159" fmla="*/ 4739053 w 4819730"/>
              <a:gd name="connsiteY159" fmla="*/ 96715 h 3790239"/>
              <a:gd name="connsiteX160" fmla="*/ 4730261 w 4819730"/>
              <a:gd name="connsiteY160" fmla="*/ 35169 h 3790239"/>
              <a:gd name="connsiteX161" fmla="*/ 4721469 w 4819730"/>
              <a:gd name="connsiteY161" fmla="*/ 0 h 379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819730" h="3790239">
                <a:moveTo>
                  <a:pt x="0" y="3745523"/>
                </a:moveTo>
                <a:cubicBezTo>
                  <a:pt x="5861" y="3730869"/>
                  <a:pt x="2806" y="3707104"/>
                  <a:pt x="17584" y="3701562"/>
                </a:cubicBezTo>
                <a:cubicBezTo>
                  <a:pt x="34940" y="3695054"/>
                  <a:pt x="70338" y="3719146"/>
                  <a:pt x="70338" y="3719146"/>
                </a:cubicBezTo>
                <a:cubicBezTo>
                  <a:pt x="109416" y="3777762"/>
                  <a:pt x="63499" y="3727938"/>
                  <a:pt x="114300" y="3727938"/>
                </a:cubicBezTo>
                <a:cubicBezTo>
                  <a:pt x="124867" y="3727938"/>
                  <a:pt x="131885" y="3739661"/>
                  <a:pt x="140677" y="3745523"/>
                </a:cubicBezTo>
                <a:cubicBezTo>
                  <a:pt x="146538" y="3736731"/>
                  <a:pt x="147899" y="3717074"/>
                  <a:pt x="158261" y="3719146"/>
                </a:cubicBezTo>
                <a:cubicBezTo>
                  <a:pt x="177272" y="3722948"/>
                  <a:pt x="188180" y="3764941"/>
                  <a:pt x="193430" y="3780692"/>
                </a:cubicBezTo>
                <a:cubicBezTo>
                  <a:pt x="255290" y="3739453"/>
                  <a:pt x="176849" y="3782766"/>
                  <a:pt x="263769" y="3771900"/>
                </a:cubicBezTo>
                <a:cubicBezTo>
                  <a:pt x="274255" y="3770589"/>
                  <a:pt x="281354" y="3760177"/>
                  <a:pt x="290146" y="3754315"/>
                </a:cubicBezTo>
                <a:cubicBezTo>
                  <a:pt x="298938" y="3766038"/>
                  <a:pt x="303416" y="3782932"/>
                  <a:pt x="316523" y="3789485"/>
                </a:cubicBezTo>
                <a:cubicBezTo>
                  <a:pt x="328221" y="3795334"/>
                  <a:pt x="363355" y="3765329"/>
                  <a:pt x="369277" y="3763108"/>
                </a:cubicBezTo>
                <a:cubicBezTo>
                  <a:pt x="392856" y="3754266"/>
                  <a:pt x="480799" y="3746809"/>
                  <a:pt x="492369" y="3745523"/>
                </a:cubicBezTo>
                <a:cubicBezTo>
                  <a:pt x="514397" y="3749928"/>
                  <a:pt x="549150" y="3763403"/>
                  <a:pt x="571500" y="3745523"/>
                </a:cubicBezTo>
                <a:cubicBezTo>
                  <a:pt x="578737" y="3739733"/>
                  <a:pt x="573739" y="3725699"/>
                  <a:pt x="580292" y="3719146"/>
                </a:cubicBezTo>
                <a:cubicBezTo>
                  <a:pt x="586845" y="3712593"/>
                  <a:pt x="597877" y="3713285"/>
                  <a:pt x="606669" y="3710354"/>
                </a:cubicBezTo>
                <a:cubicBezTo>
                  <a:pt x="615461" y="3704492"/>
                  <a:pt x="622794" y="3690206"/>
                  <a:pt x="633046" y="3692769"/>
                </a:cubicBezTo>
                <a:cubicBezTo>
                  <a:pt x="642037" y="3695017"/>
                  <a:pt x="638907" y="3727938"/>
                  <a:pt x="641838" y="3719146"/>
                </a:cubicBezTo>
                <a:cubicBezTo>
                  <a:pt x="650230" y="3693969"/>
                  <a:pt x="647699" y="3666392"/>
                  <a:pt x="650630" y="3640015"/>
                </a:cubicBezTo>
                <a:cubicBezTo>
                  <a:pt x="713438" y="3681888"/>
                  <a:pt x="682881" y="3670059"/>
                  <a:pt x="738553" y="3683977"/>
                </a:cubicBezTo>
                <a:cubicBezTo>
                  <a:pt x="747345" y="3689839"/>
                  <a:pt x="755478" y="3696836"/>
                  <a:pt x="764930" y="3701562"/>
                </a:cubicBezTo>
                <a:cubicBezTo>
                  <a:pt x="773219" y="3705707"/>
                  <a:pt x="785517" y="3717591"/>
                  <a:pt x="791307" y="3710354"/>
                </a:cubicBezTo>
                <a:cubicBezTo>
                  <a:pt x="802444" y="3696433"/>
                  <a:pt x="792127" y="3673545"/>
                  <a:pt x="800100" y="3657600"/>
                </a:cubicBezTo>
                <a:cubicBezTo>
                  <a:pt x="804826" y="3648148"/>
                  <a:pt x="817685" y="3645877"/>
                  <a:pt x="826477" y="3640015"/>
                </a:cubicBezTo>
                <a:cubicBezTo>
                  <a:pt x="830514" y="3627905"/>
                  <a:pt x="836789" y="3591082"/>
                  <a:pt x="861646" y="3596054"/>
                </a:cubicBezTo>
                <a:cubicBezTo>
                  <a:pt x="872008" y="3598127"/>
                  <a:pt x="870979" y="3615830"/>
                  <a:pt x="879230" y="3622431"/>
                </a:cubicBezTo>
                <a:cubicBezTo>
                  <a:pt x="886467" y="3628221"/>
                  <a:pt x="896815" y="3628292"/>
                  <a:pt x="905607" y="3631223"/>
                </a:cubicBezTo>
                <a:cubicBezTo>
                  <a:pt x="914399" y="3637085"/>
                  <a:pt x="921622" y="3650880"/>
                  <a:pt x="931984" y="3648808"/>
                </a:cubicBezTo>
                <a:cubicBezTo>
                  <a:pt x="942346" y="3646736"/>
                  <a:pt x="941317" y="3629032"/>
                  <a:pt x="949569" y="3622431"/>
                </a:cubicBezTo>
                <a:cubicBezTo>
                  <a:pt x="955304" y="3617843"/>
                  <a:pt x="1008814" y="3605421"/>
                  <a:pt x="1011115" y="3604846"/>
                </a:cubicBezTo>
                <a:cubicBezTo>
                  <a:pt x="1018010" y="3591057"/>
                  <a:pt x="1033859" y="3555726"/>
                  <a:pt x="1046284" y="3543300"/>
                </a:cubicBezTo>
                <a:cubicBezTo>
                  <a:pt x="1053756" y="3535828"/>
                  <a:pt x="1063869" y="3531577"/>
                  <a:pt x="1072661" y="3525715"/>
                </a:cubicBezTo>
                <a:cubicBezTo>
                  <a:pt x="1078523" y="3534507"/>
                  <a:pt x="1079823" y="3550355"/>
                  <a:pt x="1090246" y="3552092"/>
                </a:cubicBezTo>
                <a:cubicBezTo>
                  <a:pt x="1140235" y="3560424"/>
                  <a:pt x="1116653" y="3525686"/>
                  <a:pt x="1134207" y="3508131"/>
                </a:cubicBezTo>
                <a:cubicBezTo>
                  <a:pt x="1140760" y="3501577"/>
                  <a:pt x="1151792" y="3502269"/>
                  <a:pt x="1160584" y="3499338"/>
                </a:cubicBezTo>
                <a:cubicBezTo>
                  <a:pt x="1163515" y="3487615"/>
                  <a:pt x="1159015" y="3470386"/>
                  <a:pt x="1169377" y="3464169"/>
                </a:cubicBezTo>
                <a:cubicBezTo>
                  <a:pt x="1196413" y="3447948"/>
                  <a:pt x="1213919" y="3487022"/>
                  <a:pt x="1222130" y="3499338"/>
                </a:cubicBezTo>
                <a:cubicBezTo>
                  <a:pt x="1225061" y="3490546"/>
                  <a:pt x="1224370" y="3479515"/>
                  <a:pt x="1230923" y="3472962"/>
                </a:cubicBezTo>
                <a:cubicBezTo>
                  <a:pt x="1237477" y="3466409"/>
                  <a:pt x="1249589" y="3469310"/>
                  <a:pt x="1257300" y="3464169"/>
                </a:cubicBezTo>
                <a:cubicBezTo>
                  <a:pt x="1267646" y="3457272"/>
                  <a:pt x="1274885" y="3446584"/>
                  <a:pt x="1283677" y="3437792"/>
                </a:cubicBezTo>
                <a:cubicBezTo>
                  <a:pt x="1286608" y="3429000"/>
                  <a:pt x="1284758" y="3416556"/>
                  <a:pt x="1292469" y="3411415"/>
                </a:cubicBezTo>
                <a:cubicBezTo>
                  <a:pt x="1304903" y="3403126"/>
                  <a:pt x="1321932" y="3406247"/>
                  <a:pt x="1336430" y="3402623"/>
                </a:cubicBezTo>
                <a:cubicBezTo>
                  <a:pt x="1345421" y="3400375"/>
                  <a:pt x="1354015" y="3396762"/>
                  <a:pt x="1362807" y="3393831"/>
                </a:cubicBezTo>
                <a:lnTo>
                  <a:pt x="1380392" y="3341077"/>
                </a:lnTo>
                <a:cubicBezTo>
                  <a:pt x="1394822" y="3297787"/>
                  <a:pt x="1380041" y="3316224"/>
                  <a:pt x="1441938" y="3305908"/>
                </a:cubicBezTo>
                <a:cubicBezTo>
                  <a:pt x="1462454" y="3244362"/>
                  <a:pt x="1441938" y="3259015"/>
                  <a:pt x="1485900" y="3244362"/>
                </a:cubicBezTo>
                <a:cubicBezTo>
                  <a:pt x="1541410" y="3262864"/>
                  <a:pt x="1499928" y="3258590"/>
                  <a:pt x="1521069" y="3174023"/>
                </a:cubicBezTo>
                <a:cubicBezTo>
                  <a:pt x="1523632" y="3163772"/>
                  <a:pt x="1532792" y="3156438"/>
                  <a:pt x="1538653" y="3147646"/>
                </a:cubicBezTo>
                <a:cubicBezTo>
                  <a:pt x="1541584" y="3130061"/>
                  <a:pt x="1543950" y="3112373"/>
                  <a:pt x="1547446" y="3094892"/>
                </a:cubicBezTo>
                <a:cubicBezTo>
                  <a:pt x="1549816" y="3083043"/>
                  <a:pt x="1545876" y="3065940"/>
                  <a:pt x="1556238" y="3059723"/>
                </a:cubicBezTo>
                <a:cubicBezTo>
                  <a:pt x="1566600" y="3053506"/>
                  <a:pt x="1579684" y="3065584"/>
                  <a:pt x="1591407" y="3068515"/>
                </a:cubicBezTo>
                <a:cubicBezTo>
                  <a:pt x="1594338" y="3056792"/>
                  <a:pt x="1593497" y="3043400"/>
                  <a:pt x="1600200" y="3033346"/>
                </a:cubicBezTo>
                <a:cubicBezTo>
                  <a:pt x="1606062" y="3024554"/>
                  <a:pt x="1621851" y="3025213"/>
                  <a:pt x="1626577" y="3015762"/>
                </a:cubicBezTo>
                <a:cubicBezTo>
                  <a:pt x="1637385" y="2994146"/>
                  <a:pt x="1644161" y="2945423"/>
                  <a:pt x="1644161" y="2945423"/>
                </a:cubicBezTo>
                <a:cubicBezTo>
                  <a:pt x="1647092" y="2913185"/>
                  <a:pt x="1648375" y="2880754"/>
                  <a:pt x="1652953" y="2848708"/>
                </a:cubicBezTo>
                <a:cubicBezTo>
                  <a:pt x="1654264" y="2839533"/>
                  <a:pt x="1660222" y="2831473"/>
                  <a:pt x="1661746" y="2822331"/>
                </a:cubicBezTo>
                <a:cubicBezTo>
                  <a:pt x="1666109" y="2796153"/>
                  <a:pt x="1657830" y="2766499"/>
                  <a:pt x="1670538" y="2743200"/>
                </a:cubicBezTo>
                <a:cubicBezTo>
                  <a:pt x="1678096" y="2729344"/>
                  <a:pt x="1699846" y="2731477"/>
                  <a:pt x="1714500" y="2725615"/>
                </a:cubicBezTo>
                <a:cubicBezTo>
                  <a:pt x="1717431" y="2687515"/>
                  <a:pt x="1717332" y="2649060"/>
                  <a:pt x="1723292" y="2611315"/>
                </a:cubicBezTo>
                <a:cubicBezTo>
                  <a:pt x="1735353" y="2534931"/>
                  <a:pt x="1742381" y="2558395"/>
                  <a:pt x="1820007" y="2549769"/>
                </a:cubicBezTo>
                <a:cubicBezTo>
                  <a:pt x="1828799" y="2546838"/>
                  <a:pt x="1839147" y="2546767"/>
                  <a:pt x="1846384" y="2540977"/>
                </a:cubicBezTo>
                <a:cubicBezTo>
                  <a:pt x="1854636" y="2534376"/>
                  <a:pt x="1859243" y="2524052"/>
                  <a:pt x="1863969" y="2514600"/>
                </a:cubicBezTo>
                <a:cubicBezTo>
                  <a:pt x="1870996" y="2500547"/>
                  <a:pt x="1877797" y="2466199"/>
                  <a:pt x="1881553" y="2453054"/>
                </a:cubicBezTo>
                <a:cubicBezTo>
                  <a:pt x="1884099" y="2444143"/>
                  <a:pt x="1885205" y="2434388"/>
                  <a:pt x="1890346" y="2426677"/>
                </a:cubicBezTo>
                <a:cubicBezTo>
                  <a:pt x="1897243" y="2416331"/>
                  <a:pt x="1907931" y="2409092"/>
                  <a:pt x="1916723" y="2400300"/>
                </a:cubicBezTo>
                <a:cubicBezTo>
                  <a:pt x="1922584" y="2388577"/>
                  <a:pt x="1929705" y="2377403"/>
                  <a:pt x="1934307" y="2365131"/>
                </a:cubicBezTo>
                <a:cubicBezTo>
                  <a:pt x="1938550" y="2353817"/>
                  <a:pt x="1933267" y="2336986"/>
                  <a:pt x="1943100" y="2329962"/>
                </a:cubicBezTo>
                <a:cubicBezTo>
                  <a:pt x="1957606" y="2319600"/>
                  <a:pt x="1978269" y="2324100"/>
                  <a:pt x="1995853" y="2321169"/>
                </a:cubicBezTo>
                <a:cubicBezTo>
                  <a:pt x="2015647" y="2261790"/>
                  <a:pt x="2066566" y="2337096"/>
                  <a:pt x="2080604" y="2317655"/>
                </a:cubicBezTo>
                <a:cubicBezTo>
                  <a:pt x="2094642" y="2298214"/>
                  <a:pt x="2078086" y="2215657"/>
                  <a:pt x="2080080" y="2204520"/>
                </a:cubicBezTo>
                <a:cubicBezTo>
                  <a:pt x="2082074" y="2193383"/>
                  <a:pt x="2083777" y="2253762"/>
                  <a:pt x="2092569" y="2250831"/>
                </a:cubicBezTo>
                <a:cubicBezTo>
                  <a:pt x="2098430" y="2239108"/>
                  <a:pt x="2098387" y="2185991"/>
                  <a:pt x="2108456" y="2177600"/>
                </a:cubicBezTo>
                <a:cubicBezTo>
                  <a:pt x="2130538" y="2159199"/>
                  <a:pt x="2150793" y="2208693"/>
                  <a:pt x="2171700" y="2215662"/>
                </a:cubicBezTo>
                <a:cubicBezTo>
                  <a:pt x="2182683" y="2218403"/>
                  <a:pt x="2178317" y="2236686"/>
                  <a:pt x="2181248" y="2226428"/>
                </a:cubicBezTo>
                <a:cubicBezTo>
                  <a:pt x="2184179" y="2216170"/>
                  <a:pt x="2183548" y="2164702"/>
                  <a:pt x="2189284" y="2154115"/>
                </a:cubicBezTo>
                <a:cubicBezTo>
                  <a:pt x="2195020" y="2143528"/>
                  <a:pt x="2209108" y="2169459"/>
                  <a:pt x="2215662" y="2162906"/>
                </a:cubicBezTo>
                <a:cubicBezTo>
                  <a:pt x="2297725" y="2080845"/>
                  <a:pt x="2184888" y="2126273"/>
                  <a:pt x="2259623" y="2101362"/>
                </a:cubicBezTo>
                <a:cubicBezTo>
                  <a:pt x="2262554" y="2080846"/>
                  <a:pt x="2262460" y="2059665"/>
                  <a:pt x="2268415" y="2039815"/>
                </a:cubicBezTo>
                <a:cubicBezTo>
                  <a:pt x="2271451" y="2029694"/>
                  <a:pt x="2275539" y="2014932"/>
                  <a:pt x="2286000" y="2013438"/>
                </a:cubicBezTo>
                <a:cubicBezTo>
                  <a:pt x="2301624" y="2011206"/>
                  <a:pt x="2315307" y="2025161"/>
                  <a:pt x="2329961" y="2031023"/>
                </a:cubicBezTo>
                <a:cubicBezTo>
                  <a:pt x="2380359" y="2106619"/>
                  <a:pt x="2313251" y="2017654"/>
                  <a:pt x="2373923" y="2066192"/>
                </a:cubicBezTo>
                <a:cubicBezTo>
                  <a:pt x="2382174" y="2072793"/>
                  <a:pt x="2384035" y="2085097"/>
                  <a:pt x="2391507" y="2092569"/>
                </a:cubicBezTo>
                <a:cubicBezTo>
                  <a:pt x="2398979" y="2100041"/>
                  <a:pt x="2409092" y="2104292"/>
                  <a:pt x="2417884" y="2110154"/>
                </a:cubicBezTo>
                <a:cubicBezTo>
                  <a:pt x="2420815" y="2101362"/>
                  <a:pt x="2420124" y="2090330"/>
                  <a:pt x="2426677" y="2083777"/>
                </a:cubicBezTo>
                <a:cubicBezTo>
                  <a:pt x="2441621" y="2068833"/>
                  <a:pt x="2479430" y="2048608"/>
                  <a:pt x="2479430" y="2048608"/>
                </a:cubicBezTo>
                <a:cubicBezTo>
                  <a:pt x="2497015" y="2051539"/>
                  <a:pt x="2514703" y="2053904"/>
                  <a:pt x="2532184" y="2057400"/>
                </a:cubicBezTo>
                <a:cubicBezTo>
                  <a:pt x="2544033" y="2059770"/>
                  <a:pt x="2555329" y="2067394"/>
                  <a:pt x="2567353" y="2066192"/>
                </a:cubicBezTo>
                <a:cubicBezTo>
                  <a:pt x="2585797" y="2064348"/>
                  <a:pt x="2602522" y="2054469"/>
                  <a:pt x="2620107" y="2048608"/>
                </a:cubicBezTo>
                <a:cubicBezTo>
                  <a:pt x="2628899" y="2039816"/>
                  <a:pt x="2634291" y="2024670"/>
                  <a:pt x="2646484" y="2022231"/>
                </a:cubicBezTo>
                <a:cubicBezTo>
                  <a:pt x="2703592" y="2010809"/>
                  <a:pt x="2698384" y="2030597"/>
                  <a:pt x="2734407" y="2048608"/>
                </a:cubicBezTo>
                <a:cubicBezTo>
                  <a:pt x="2742696" y="2052753"/>
                  <a:pt x="2751992" y="2054469"/>
                  <a:pt x="2760784" y="2057400"/>
                </a:cubicBezTo>
                <a:cubicBezTo>
                  <a:pt x="2778369" y="2051538"/>
                  <a:pt x="2798709" y="2050937"/>
                  <a:pt x="2813538" y="2039815"/>
                </a:cubicBezTo>
                <a:cubicBezTo>
                  <a:pt x="2824023" y="2031951"/>
                  <a:pt x="2825960" y="2016693"/>
                  <a:pt x="2831123" y="2004646"/>
                </a:cubicBezTo>
                <a:cubicBezTo>
                  <a:pt x="2834774" y="1996127"/>
                  <a:pt x="2832678" y="1984059"/>
                  <a:pt x="2839915" y="1978269"/>
                </a:cubicBezTo>
                <a:cubicBezTo>
                  <a:pt x="2849351" y="1970720"/>
                  <a:pt x="2863361" y="1972408"/>
                  <a:pt x="2875084" y="1969477"/>
                </a:cubicBezTo>
                <a:cubicBezTo>
                  <a:pt x="2886807" y="1951892"/>
                  <a:pt x="2890203" y="1923406"/>
                  <a:pt x="2910253" y="1916723"/>
                </a:cubicBezTo>
                <a:lnTo>
                  <a:pt x="2963007" y="1899138"/>
                </a:lnTo>
                <a:cubicBezTo>
                  <a:pt x="2965938" y="1887415"/>
                  <a:pt x="2964251" y="1873405"/>
                  <a:pt x="2971800" y="1863969"/>
                </a:cubicBezTo>
                <a:cubicBezTo>
                  <a:pt x="2977590" y="1856732"/>
                  <a:pt x="2988909" y="1855177"/>
                  <a:pt x="2998177" y="1855177"/>
                </a:cubicBezTo>
                <a:cubicBezTo>
                  <a:pt x="3010261" y="1855177"/>
                  <a:pt x="3021457" y="1861807"/>
                  <a:pt x="3033346" y="1863969"/>
                </a:cubicBezTo>
                <a:cubicBezTo>
                  <a:pt x="3053735" y="1867676"/>
                  <a:pt x="3074377" y="1869831"/>
                  <a:pt x="3094892" y="1872762"/>
                </a:cubicBezTo>
                <a:cubicBezTo>
                  <a:pt x="3138854" y="1887416"/>
                  <a:pt x="3112476" y="1884485"/>
                  <a:pt x="3174023" y="1863969"/>
                </a:cubicBezTo>
                <a:lnTo>
                  <a:pt x="3226777" y="1846385"/>
                </a:lnTo>
                <a:cubicBezTo>
                  <a:pt x="3229708" y="1837593"/>
                  <a:pt x="3226578" y="1822256"/>
                  <a:pt x="3235569" y="1820008"/>
                </a:cubicBezTo>
                <a:cubicBezTo>
                  <a:pt x="3288869" y="1806683"/>
                  <a:pt x="3289411" y="1829344"/>
                  <a:pt x="3323492" y="1846385"/>
                </a:cubicBezTo>
                <a:cubicBezTo>
                  <a:pt x="3331781" y="1850530"/>
                  <a:pt x="3341077" y="1852246"/>
                  <a:pt x="3349869" y="1855177"/>
                </a:cubicBezTo>
                <a:cubicBezTo>
                  <a:pt x="3367823" y="1801314"/>
                  <a:pt x="3345157" y="1842874"/>
                  <a:pt x="3429000" y="1820008"/>
                </a:cubicBezTo>
                <a:cubicBezTo>
                  <a:pt x="3439195" y="1817228"/>
                  <a:pt x="3445926" y="1807149"/>
                  <a:pt x="3455377" y="1802423"/>
                </a:cubicBezTo>
                <a:cubicBezTo>
                  <a:pt x="3463666" y="1798278"/>
                  <a:pt x="3472961" y="1796562"/>
                  <a:pt x="3481753" y="1793631"/>
                </a:cubicBezTo>
                <a:cubicBezTo>
                  <a:pt x="3490545" y="1796562"/>
                  <a:pt x="3498862" y="1802423"/>
                  <a:pt x="3508130" y="1802423"/>
                </a:cubicBezTo>
                <a:cubicBezTo>
                  <a:pt x="3704784" y="1802423"/>
                  <a:pt x="3473914" y="1793906"/>
                  <a:pt x="3587261" y="1784838"/>
                </a:cubicBezTo>
                <a:cubicBezTo>
                  <a:pt x="3651599" y="1779691"/>
                  <a:pt x="3716215" y="1778977"/>
                  <a:pt x="3780692" y="1776046"/>
                </a:cubicBezTo>
                <a:cubicBezTo>
                  <a:pt x="3803999" y="1752739"/>
                  <a:pt x="3835339" y="1728297"/>
                  <a:pt x="3851030" y="1696915"/>
                </a:cubicBezTo>
                <a:cubicBezTo>
                  <a:pt x="3855175" y="1688625"/>
                  <a:pt x="3854682" y="1678249"/>
                  <a:pt x="3859823" y="1670538"/>
                </a:cubicBezTo>
                <a:cubicBezTo>
                  <a:pt x="3866720" y="1660192"/>
                  <a:pt x="3878108" y="1653603"/>
                  <a:pt x="3886200" y="1644162"/>
                </a:cubicBezTo>
                <a:cubicBezTo>
                  <a:pt x="3895737" y="1633036"/>
                  <a:pt x="3904060" y="1620917"/>
                  <a:pt x="3912577" y="1608992"/>
                </a:cubicBezTo>
                <a:cubicBezTo>
                  <a:pt x="3946524" y="1561465"/>
                  <a:pt x="3914872" y="1604402"/>
                  <a:pt x="3947746" y="1538654"/>
                </a:cubicBezTo>
                <a:cubicBezTo>
                  <a:pt x="3952472" y="1529203"/>
                  <a:pt x="3956155" y="1517520"/>
                  <a:pt x="3965330" y="1512277"/>
                </a:cubicBezTo>
                <a:cubicBezTo>
                  <a:pt x="3978305" y="1504863"/>
                  <a:pt x="3994638" y="1506416"/>
                  <a:pt x="4009292" y="1503485"/>
                </a:cubicBezTo>
                <a:cubicBezTo>
                  <a:pt x="4032592" y="1480185"/>
                  <a:pt x="4057045" y="1448835"/>
                  <a:pt x="4088423" y="1433146"/>
                </a:cubicBezTo>
                <a:cubicBezTo>
                  <a:pt x="4096712" y="1429001"/>
                  <a:pt x="4106008" y="1427285"/>
                  <a:pt x="4114800" y="1424354"/>
                </a:cubicBezTo>
                <a:cubicBezTo>
                  <a:pt x="4126523" y="1415562"/>
                  <a:pt x="4138843" y="1407514"/>
                  <a:pt x="4149969" y="1397977"/>
                </a:cubicBezTo>
                <a:cubicBezTo>
                  <a:pt x="4159410" y="1389885"/>
                  <a:pt x="4164390" y="1375016"/>
                  <a:pt x="4176346" y="1371600"/>
                </a:cubicBezTo>
                <a:cubicBezTo>
                  <a:pt x="4187965" y="1368280"/>
                  <a:pt x="4199792" y="1377461"/>
                  <a:pt x="4211515" y="1380392"/>
                </a:cubicBezTo>
                <a:cubicBezTo>
                  <a:pt x="4220307" y="1386254"/>
                  <a:pt x="4227431" y="1396482"/>
                  <a:pt x="4237892" y="1397977"/>
                </a:cubicBezTo>
                <a:cubicBezTo>
                  <a:pt x="4248361" y="1399473"/>
                  <a:pt x="4287438" y="1383392"/>
                  <a:pt x="4299438" y="1380392"/>
                </a:cubicBezTo>
                <a:cubicBezTo>
                  <a:pt x="4313936" y="1376767"/>
                  <a:pt x="4328902" y="1375224"/>
                  <a:pt x="4343400" y="1371600"/>
                </a:cubicBezTo>
                <a:cubicBezTo>
                  <a:pt x="4352391" y="1369352"/>
                  <a:pt x="4360786" y="1365056"/>
                  <a:pt x="4369777" y="1362808"/>
                </a:cubicBezTo>
                <a:cubicBezTo>
                  <a:pt x="4384275" y="1359183"/>
                  <a:pt x="4399084" y="1356946"/>
                  <a:pt x="4413738" y="1354015"/>
                </a:cubicBezTo>
                <a:cubicBezTo>
                  <a:pt x="4420737" y="1326019"/>
                  <a:pt x="4426860" y="1303895"/>
                  <a:pt x="4431323" y="1274885"/>
                </a:cubicBezTo>
                <a:cubicBezTo>
                  <a:pt x="4434916" y="1251531"/>
                  <a:pt x="4437184" y="1227992"/>
                  <a:pt x="4440115" y="1204546"/>
                </a:cubicBezTo>
                <a:cubicBezTo>
                  <a:pt x="4447871" y="1216180"/>
                  <a:pt x="4480077" y="1268224"/>
                  <a:pt x="4492869" y="1266092"/>
                </a:cubicBezTo>
                <a:cubicBezTo>
                  <a:pt x="4504834" y="1264098"/>
                  <a:pt x="4517934" y="1184730"/>
                  <a:pt x="4519246" y="1178169"/>
                </a:cubicBezTo>
                <a:cubicBezTo>
                  <a:pt x="4556028" y="1233343"/>
                  <a:pt x="4549279" y="1253293"/>
                  <a:pt x="4563207" y="1204546"/>
                </a:cubicBezTo>
                <a:cubicBezTo>
                  <a:pt x="4566527" y="1192927"/>
                  <a:pt x="4567757" y="1180691"/>
                  <a:pt x="4572000" y="1169377"/>
                </a:cubicBezTo>
                <a:cubicBezTo>
                  <a:pt x="4576602" y="1157105"/>
                  <a:pt x="4583723" y="1145931"/>
                  <a:pt x="4589584" y="1134208"/>
                </a:cubicBezTo>
                <a:cubicBezTo>
                  <a:pt x="4592515" y="1110762"/>
                  <a:pt x="4594150" y="1087117"/>
                  <a:pt x="4598377" y="1063869"/>
                </a:cubicBezTo>
                <a:cubicBezTo>
                  <a:pt x="4600035" y="1054751"/>
                  <a:pt x="4597901" y="1037492"/>
                  <a:pt x="4607169" y="1037492"/>
                </a:cubicBezTo>
                <a:cubicBezTo>
                  <a:pt x="4616437" y="1037492"/>
                  <a:pt x="4610171" y="1056632"/>
                  <a:pt x="4615961" y="1063869"/>
                </a:cubicBezTo>
                <a:cubicBezTo>
                  <a:pt x="4622562" y="1072121"/>
                  <a:pt x="4633546" y="1075592"/>
                  <a:pt x="4642338" y="1081454"/>
                </a:cubicBezTo>
                <a:cubicBezTo>
                  <a:pt x="4645269" y="1049215"/>
                  <a:pt x="4644347" y="1016391"/>
                  <a:pt x="4651130" y="984738"/>
                </a:cubicBezTo>
                <a:cubicBezTo>
                  <a:pt x="4653344" y="974406"/>
                  <a:pt x="4658690" y="955020"/>
                  <a:pt x="4668715" y="958362"/>
                </a:cubicBezTo>
                <a:cubicBezTo>
                  <a:pt x="4680179" y="962183"/>
                  <a:pt x="4673686" y="982067"/>
                  <a:pt x="4677507" y="993531"/>
                </a:cubicBezTo>
                <a:cubicBezTo>
                  <a:pt x="4682498" y="1008504"/>
                  <a:pt x="4689230" y="1022838"/>
                  <a:pt x="4695092" y="1037492"/>
                </a:cubicBezTo>
                <a:cubicBezTo>
                  <a:pt x="4700954" y="1022838"/>
                  <a:pt x="4710719" y="1009192"/>
                  <a:pt x="4712677" y="993531"/>
                </a:cubicBezTo>
                <a:cubicBezTo>
                  <a:pt x="4713827" y="984335"/>
                  <a:pt x="4707138" y="975832"/>
                  <a:pt x="4703884" y="967154"/>
                </a:cubicBezTo>
                <a:cubicBezTo>
                  <a:pt x="4674007" y="887480"/>
                  <a:pt x="4695209" y="958827"/>
                  <a:pt x="4668715" y="852854"/>
                </a:cubicBezTo>
                <a:cubicBezTo>
                  <a:pt x="4696204" y="742896"/>
                  <a:pt x="4661070" y="879614"/>
                  <a:pt x="4686300" y="791308"/>
                </a:cubicBezTo>
                <a:cubicBezTo>
                  <a:pt x="4689620" y="779689"/>
                  <a:pt x="4692161" y="767861"/>
                  <a:pt x="4695092" y="756138"/>
                </a:cubicBezTo>
                <a:cubicBezTo>
                  <a:pt x="4698023" y="726830"/>
                  <a:pt x="4699405" y="697326"/>
                  <a:pt x="4703884" y="668215"/>
                </a:cubicBezTo>
                <a:cubicBezTo>
                  <a:pt x="4705293" y="659055"/>
                  <a:pt x="4703409" y="641838"/>
                  <a:pt x="4712677" y="641838"/>
                </a:cubicBezTo>
                <a:cubicBezTo>
                  <a:pt x="4727331" y="641838"/>
                  <a:pt x="4736123" y="659423"/>
                  <a:pt x="4747846" y="668215"/>
                </a:cubicBezTo>
                <a:cubicBezTo>
                  <a:pt x="4750777" y="659423"/>
                  <a:pt x="4755193" y="650992"/>
                  <a:pt x="4756638" y="641838"/>
                </a:cubicBezTo>
                <a:cubicBezTo>
                  <a:pt x="4764008" y="595159"/>
                  <a:pt x="4760889" y="546499"/>
                  <a:pt x="4774223" y="501162"/>
                </a:cubicBezTo>
                <a:cubicBezTo>
                  <a:pt x="4776838" y="492271"/>
                  <a:pt x="4791808" y="495300"/>
                  <a:pt x="4800600" y="492369"/>
                </a:cubicBezTo>
                <a:cubicBezTo>
                  <a:pt x="4818123" y="439798"/>
                  <a:pt x="4822503" y="433764"/>
                  <a:pt x="4818184" y="351692"/>
                </a:cubicBezTo>
                <a:cubicBezTo>
                  <a:pt x="4817210" y="333182"/>
                  <a:pt x="4805926" y="316692"/>
                  <a:pt x="4800600" y="298938"/>
                </a:cubicBezTo>
                <a:cubicBezTo>
                  <a:pt x="4785116" y="247326"/>
                  <a:pt x="4802119" y="279238"/>
                  <a:pt x="4774223" y="237392"/>
                </a:cubicBezTo>
                <a:cubicBezTo>
                  <a:pt x="4771292" y="225669"/>
                  <a:pt x="4768902" y="213797"/>
                  <a:pt x="4765430" y="202223"/>
                </a:cubicBezTo>
                <a:cubicBezTo>
                  <a:pt x="4760104" y="184469"/>
                  <a:pt x="4750893" y="167753"/>
                  <a:pt x="4747846" y="149469"/>
                </a:cubicBezTo>
                <a:cubicBezTo>
                  <a:pt x="4744915" y="131884"/>
                  <a:pt x="4741764" y="114335"/>
                  <a:pt x="4739053" y="96715"/>
                </a:cubicBezTo>
                <a:cubicBezTo>
                  <a:pt x="4735902" y="76232"/>
                  <a:pt x="4734325" y="55490"/>
                  <a:pt x="4730261" y="35169"/>
                </a:cubicBezTo>
                <a:cubicBezTo>
                  <a:pt x="4720542" y="-13426"/>
                  <a:pt x="4721469" y="24207"/>
                  <a:pt x="4721469" y="0"/>
                </a:cubicBezTo>
              </a:path>
            </a:pathLst>
          </a:custGeom>
          <a:noFill/>
          <a:ln w="190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7172" name="Group 7171"/>
          <p:cNvGrpSpPr/>
          <p:nvPr/>
        </p:nvGrpSpPr>
        <p:grpSpPr>
          <a:xfrm>
            <a:off x="3096725" y="3299914"/>
            <a:ext cx="1892279" cy="1414020"/>
            <a:chOff x="3096725" y="3299914"/>
            <a:chExt cx="1892279" cy="1414020"/>
          </a:xfrm>
        </p:grpSpPr>
        <p:cxnSp>
          <p:nvCxnSpPr>
            <p:cNvPr id="22" name="Straight Arrow Connector 21"/>
            <p:cNvCxnSpPr>
              <a:stCxn id="20" idx="108"/>
            </p:cNvCxnSpPr>
            <p:nvPr/>
          </p:nvCxnSpPr>
          <p:spPr>
            <a:xfrm>
              <a:off x="3096725" y="3299914"/>
              <a:ext cx="0" cy="1414020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277241" y="3537012"/>
              <a:ext cx="1711763" cy="38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error </a:t>
              </a:r>
              <a:r>
                <a:rPr lang="en-GB" sz="1600" i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(unknown!)</a:t>
              </a:r>
              <a:br>
                <a:rPr lang="en-GB" sz="1600" i="1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difference between true and measured</a:t>
              </a:r>
              <a:endParaRPr lang="en-GB" sz="1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425" y="4144304"/>
            <a:ext cx="4550215" cy="1802834"/>
            <a:chOff x="332425" y="4144304"/>
            <a:chExt cx="4550215" cy="1802834"/>
          </a:xfrm>
        </p:grpSpPr>
        <p:cxnSp>
          <p:nvCxnSpPr>
            <p:cNvPr id="21" name="Straight Connector 20"/>
            <p:cNvCxnSpPr/>
            <p:nvPr/>
          </p:nvCxnSpPr>
          <p:spPr bwMode="auto">
            <a:xfrm flipV="1">
              <a:off x="332425" y="4315193"/>
              <a:ext cx="3646140" cy="16319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4012485" y="4144304"/>
              <a:ext cx="870155" cy="38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  <a:t>y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=</a:t>
              </a:r>
              <a:r>
                <a:rPr lang="en-GB" sz="1600" dirty="0" err="1" smtClean="0">
                  <a:latin typeface="Calibri" pitchFamily="34" charset="0"/>
                  <a:cs typeface="Calibri" pitchFamily="34" charset="0"/>
                  <a:sym typeface="Symbol"/>
                </a:rPr>
                <a:t>k</a:t>
              </a:r>
              <a:r>
                <a:rPr lang="en-GB" sz="16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x</a:t>
              </a:r>
              <a: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  <a:t/>
              </a:r>
              <a:b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latin typeface="Calibri" pitchFamily="34" charset="0"/>
                  <a:cs typeface="Calibri" pitchFamily="34" charset="0"/>
                  <a:sym typeface="Symbol"/>
                </a:rPr>
                <a:t>k= ideal sensitivity</a:t>
              </a:r>
              <a:endParaRPr lang="en-GB" sz="10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2425" y="2161972"/>
            <a:ext cx="4889091" cy="2671184"/>
            <a:chOff x="332425" y="2150598"/>
            <a:chExt cx="4889091" cy="2671184"/>
          </a:xfrm>
        </p:grpSpPr>
        <p:cxnSp>
          <p:nvCxnSpPr>
            <p:cNvPr id="15" name="Straight Connector 14"/>
            <p:cNvCxnSpPr/>
            <p:nvPr/>
          </p:nvCxnSpPr>
          <p:spPr bwMode="auto">
            <a:xfrm flipV="1">
              <a:off x="332425" y="2150598"/>
              <a:ext cx="3997501" cy="2671184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5" name="TextBox 24"/>
            <p:cNvSpPr txBox="1"/>
            <p:nvPr/>
          </p:nvSpPr>
          <p:spPr>
            <a:xfrm>
              <a:off x="4268924" y="2281838"/>
              <a:ext cx="952592" cy="38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err="1" smtClean="0">
                  <a:latin typeface="Calibri" pitchFamily="34" charset="0"/>
                  <a:cs typeface="Calibri" pitchFamily="34" charset="0"/>
                  <a:sym typeface="Symbol"/>
                </a:rPr>
                <a:t>dy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=(k+k)</a:t>
              </a:r>
              <a: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  <a:t>dx</a:t>
              </a:r>
              <a:b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latin typeface="Calibri" pitchFamily="34" charset="0"/>
                  <a:cs typeface="Calibri" pitchFamily="34" charset="0"/>
                  <a:sym typeface="Symbol"/>
                </a:rPr>
                <a:t>k = gain error</a:t>
              </a:r>
              <a:endParaRPr lang="en-GB" sz="10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3704" y="4821781"/>
            <a:ext cx="1393662" cy="1125358"/>
            <a:chOff x="83704" y="4821781"/>
            <a:chExt cx="1393662" cy="1125358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84570" y="4821782"/>
              <a:ext cx="0" cy="1125357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16496" y="4977172"/>
              <a:ext cx="1060870" cy="38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y</a:t>
              </a:r>
              <a:r>
                <a:rPr lang="en-GB" sz="1600" baseline="-25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0</a:t>
              </a:r>
              <a: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/>
              </a:r>
              <a:b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bias (systematic offset)</a:t>
              </a:r>
              <a:endParaRPr lang="en-GB" sz="1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83704" y="4821781"/>
              <a:ext cx="248721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>
            <a:off x="3666669" y="2264524"/>
            <a:ext cx="0" cy="424183"/>
          </a:xfrm>
          <a:prstGeom prst="straightConnector1">
            <a:avLst/>
          </a:prstGeom>
          <a:ln w="317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66669" y="3012737"/>
            <a:ext cx="0" cy="424183"/>
          </a:xfrm>
          <a:prstGeom prst="straightConnector1">
            <a:avLst/>
          </a:prstGeom>
          <a:ln w="317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1" name="Group 7170"/>
          <p:cNvGrpSpPr/>
          <p:nvPr/>
        </p:nvGrpSpPr>
        <p:grpSpPr>
          <a:xfrm>
            <a:off x="524508" y="3392996"/>
            <a:ext cx="1026320" cy="1631195"/>
            <a:chOff x="524508" y="3392996"/>
            <a:chExt cx="1026320" cy="1631195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1179456" y="3851795"/>
              <a:ext cx="0" cy="424183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179456" y="4600008"/>
              <a:ext cx="0" cy="424183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24508" y="3392996"/>
              <a:ext cx="1026320" cy="389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linearity error</a:t>
              </a:r>
              <a:b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systematic</a:t>
              </a:r>
              <a:endParaRPr lang="en-GB" sz="1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168" name="Group 7167"/>
          <p:cNvGrpSpPr/>
          <p:nvPr/>
        </p:nvGrpSpPr>
        <p:grpSpPr>
          <a:xfrm>
            <a:off x="798" y="1865783"/>
            <a:ext cx="4494942" cy="4349173"/>
            <a:chOff x="798" y="1865783"/>
            <a:chExt cx="4494942" cy="4349173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 flipV="1">
              <a:off x="332425" y="1865783"/>
              <a:ext cx="0" cy="4215264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83704" y="5938639"/>
              <a:ext cx="4412036" cy="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3885204" y="5947138"/>
              <a:ext cx="610536" cy="267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  <a:t>x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 (true)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-375563" y="2304713"/>
              <a:ext cx="1012587" cy="259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dirty="0" smtClean="0">
                  <a:latin typeface="Calibri" pitchFamily="34" charset="0"/>
                  <a:cs typeface="Calibri" pitchFamily="34" charset="0"/>
                  <a:sym typeface="Symbol"/>
                </a:rPr>
                <a:t>y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 (measured)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169" name="Group 7168"/>
          <p:cNvGrpSpPr/>
          <p:nvPr/>
        </p:nvGrpSpPr>
        <p:grpSpPr>
          <a:xfrm>
            <a:off x="312848" y="2600908"/>
            <a:ext cx="2335896" cy="1423782"/>
            <a:chOff x="312848" y="2600908"/>
            <a:chExt cx="2335896" cy="1423782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2021112" y="3106327"/>
              <a:ext cx="0" cy="424183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025290" y="3600507"/>
              <a:ext cx="0" cy="424183"/>
            </a:xfrm>
            <a:prstGeom prst="straightConnector1">
              <a:avLst/>
            </a:prstGeom>
            <a:ln w="317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12848" y="2600908"/>
              <a:ext cx="23358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repeatability error</a:t>
              </a:r>
              <a:r>
                <a:rPr lang="en-GB" sz="16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/>
              </a:r>
              <a:br>
                <a:rPr lang="en-GB" sz="16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random noise in the same </a:t>
              </a:r>
              <a:r>
                <a:rPr lang="en-GB" sz="1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test conditions</a:t>
              </a:r>
              <a:endParaRPr lang="en-GB" sz="1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231126" y="1772816"/>
            <a:ext cx="2389726" cy="511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reproducibility error</a:t>
            </a:r>
            <a:r>
              <a:rPr lang="en-GB" sz="1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/>
            </a:r>
            <a:br>
              <a:rPr lang="en-GB" sz="16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random noise when test conditions change</a:t>
            </a:r>
            <a:br>
              <a:rPr lang="en-GB" sz="1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GB" sz="1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(method, time, temperature, current cycles, operator …)</a:t>
            </a:r>
            <a:endParaRPr lang="en-GB" sz="1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377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 animBg="1"/>
      <p:bldP spid="17" grpId="0" animBg="1"/>
      <p:bldP spid="20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37" y="368660"/>
            <a:ext cx="9779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Criteria for instrument selection (in order of priority)</a:t>
            </a:r>
          </a:p>
          <a:p>
            <a:pPr algn="l">
              <a:spcBef>
                <a:spcPts val="0"/>
              </a:spcBef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Compatibility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with field level/gradients (could not work at all!)</a:t>
            </a:r>
          </a:p>
          <a:p>
            <a:pPr marL="342900" indent="-342900" algn="l">
              <a:spcBef>
                <a:spcPts val="0"/>
              </a:spcBef>
              <a:buFont typeface="+mj-lt"/>
              <a:buAutoNum type="arabicParenR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Transverse size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(it must fit, and should reach as wide as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possible)</a:t>
            </a:r>
            <a:br>
              <a:rPr lang="en-US" sz="18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- a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ccuracy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of harmonics degrades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with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transversal size</a:t>
            </a:r>
            <a:br>
              <a:rPr lang="en-US" sz="1200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- extrapolation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can be applied, at a cost  </a:t>
            </a:r>
          </a:p>
          <a:p>
            <a:pPr algn="l">
              <a:spcBef>
                <a:spcPts val="0"/>
              </a:spcBef>
              <a:defRPr/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 algn="l">
              <a:spcBef>
                <a:spcPts val="0"/>
              </a:spcBef>
              <a:buFont typeface="+mj-lt"/>
              <a:buAutoNum type="arabicParenR" startAt="3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Bandwidth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(it must see a signal)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sensitivity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decays at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the bounds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+mj-lt"/>
              <a:buAutoNum type="arabicParenR" startAt="3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Longitudinal size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(do we want integral or profile)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integral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 be computed by scanning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longitudinally (time-consuming)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 de-convolution of longitudinal scans done with a longer probe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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low-pass filter, noise</a:t>
            </a:r>
          </a:p>
          <a:p>
            <a:pPr marL="342900" lvl="0" indent="-342900" algn="l">
              <a:spcBef>
                <a:spcPts val="0"/>
              </a:spcBef>
              <a:buFont typeface="+mj-lt"/>
              <a:buAutoNum type="arabicParenR" startAt="3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Accuracy</a:t>
            </a:r>
            <a:br>
              <a:rPr lang="en-US" sz="18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uncertainty can be reduced by repetition, changing orientation, cross-checks …</a:t>
            </a:r>
            <a:endParaRPr lang="en-US" sz="1800" b="1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+mj-lt"/>
              <a:buAutoNum type="arabicParenR" startAt="3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Result format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: harmonics vs. uniformity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can be translated into one another, with caveats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marL="342900" lvl="0" indent="-342900" algn="l">
              <a:spcBef>
                <a:spcPts val="0"/>
              </a:spcBef>
              <a:buFont typeface="+mj-lt"/>
              <a:buAutoNum type="arabicParenR" startAt="3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Practical considerations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: cost, measurement time,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</a:rPr>
              <a:t>output signal format, cabling length,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</a:rPr>
              <a:t>availability of trained personnel …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Instrument selection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Right Brace 6"/>
          <p:cNvSpPr/>
          <p:nvPr/>
        </p:nvSpPr>
        <p:spPr bwMode="auto">
          <a:xfrm>
            <a:off x="6404756" y="1124744"/>
            <a:ext cx="648072" cy="1296144"/>
          </a:xfrm>
          <a:prstGeom prst="rightBrac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6404756" y="2924944"/>
            <a:ext cx="648072" cy="2865994"/>
          </a:xfrm>
          <a:prstGeom prst="rightBrac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45" name="Picture 5" descr="http://images03.olx.in/ui/16/64/57/1384817799_567675757_1-Pictures-of--Need-bouncerChandigarh-bouncer-servicesBest-bouncer-service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5"/>
          <a:stretch/>
        </p:blipFill>
        <p:spPr bwMode="auto">
          <a:xfrm>
            <a:off x="7446343" y="836712"/>
            <a:ext cx="1729254" cy="18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static.davidreport.com/2011/03/TAF_Rubber_ZERO_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0" b="18106"/>
          <a:stretch/>
        </p:blipFill>
        <p:spPr bwMode="auto">
          <a:xfrm>
            <a:off x="7223034" y="3933056"/>
            <a:ext cx="2446490" cy="89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635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Typical performance of B measurement techniques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365778"/>
              </p:ext>
            </p:extLst>
          </p:nvPr>
        </p:nvGraphicFramePr>
        <p:xfrm>
          <a:off x="92460" y="298639"/>
          <a:ext cx="9757083" cy="5846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442"/>
                <a:gridCol w="239039"/>
                <a:gridCol w="968823"/>
                <a:gridCol w="468052"/>
                <a:gridCol w="812537"/>
                <a:gridCol w="611079"/>
                <a:gridCol w="954427"/>
                <a:gridCol w="1108901"/>
                <a:gridCol w="3065783"/>
              </a:tblGrid>
              <a:tr h="417396">
                <a:tc>
                  <a:txBody>
                    <a:bodyPr/>
                    <a:lstStyle/>
                    <a:p>
                      <a:r>
                        <a:rPr lang="fr-CH" sz="1300" dirty="0" err="1" smtClean="0">
                          <a:latin typeface="Calibri" panose="020F0502020204030204" pitchFamily="34" charset="0"/>
                        </a:rPr>
                        <a:t>Method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Type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300" b="0" baseline="300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vert="vert2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Range</a:t>
                      </a:r>
                      <a:br>
                        <a:rPr lang="fr-CH" sz="13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[T]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u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[-]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BW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/>
                      </a:r>
                      <a:br>
                        <a:rPr lang="fr-CH" sz="13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[Hz]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Cost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fr-CH" sz="130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[€]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Size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/>
                      </a:r>
                      <a:br>
                        <a:rPr lang="fr-CH" sz="13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[mm]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Length</a:t>
                      </a:r>
                      <a:r>
                        <a:rPr lang="fr-CH" sz="1300" b="0" baseline="30000" dirty="0" smtClean="0"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/>
                      </a:r>
                      <a:br>
                        <a:rPr lang="fr-CH" sz="13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1300" dirty="0" smtClean="0">
                          <a:latin typeface="Calibri" panose="020F0502020204030204" pitchFamily="34" charset="0"/>
                        </a:rPr>
                        <a:t>[mm]</a:t>
                      </a:r>
                      <a:endParaRPr lang="en-GB" sz="13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1400" dirty="0" smtClean="0">
                          <a:latin typeface="Calibri" panose="020F0502020204030204" pitchFamily="34" charset="0"/>
                        </a:rPr>
                        <a:t>Notes</a:t>
                      </a:r>
                      <a:endParaRPr lang="en-GB" sz="1400" dirty="0">
                        <a:latin typeface="Calibri" panose="020F0502020204030204" pitchFamily="34" charset="0"/>
                      </a:endParaRPr>
                    </a:p>
                  </a:txBody>
                  <a:tcPr marL="54000" marR="54000" marT="46800" marB="46800" anchor="ctr"/>
                </a:tc>
              </a:tr>
              <a:tr h="285416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SQUID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-14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-5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Highest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sensitivity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needs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cryogenics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94268">
                <a:tc>
                  <a:txBody>
                    <a:bodyPr/>
                    <a:lstStyle/>
                    <a:p>
                      <a:r>
                        <a:rPr lang="fr-CH" sz="1200" b="1" dirty="0" err="1" smtClean="0">
                          <a:latin typeface="Calibri" panose="020F0502020204030204" pitchFamily="34" charset="0"/>
                        </a:rPr>
                        <a:t>Fluxgate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-7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Main application: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geomagnetic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fields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02155">
                <a:tc>
                  <a:txBody>
                    <a:bodyPr/>
                    <a:lstStyle/>
                    <a:p>
                      <a:r>
                        <a:rPr lang="fr-CH" sz="1200" b="1" dirty="0" err="1" smtClean="0">
                          <a:latin typeface="Calibri" panose="020F0502020204030204" pitchFamily="34" charset="0"/>
                        </a:rPr>
                        <a:t>Fiber</a:t>
                      </a:r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1200" b="1" dirty="0" err="1" smtClean="0">
                          <a:latin typeface="Calibri" panose="020F0502020204030204" pitchFamily="34" charset="0"/>
                        </a:rPr>
                        <a:t>optic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-12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-6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30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err="1" smtClean="0">
                          <a:latin typeface="Calibri" panose="020F0502020204030204" pitchFamily="34" charset="0"/>
                        </a:rPr>
                        <a:t>Magneto</a:t>
                      </a:r>
                      <a:r>
                        <a:rPr lang="en-GB" sz="900" baseline="0" dirty="0" err="1" smtClean="0">
                          <a:latin typeface="Calibri" panose="020F0502020204030204" pitchFamily="34" charset="0"/>
                        </a:rPr>
                        <a:t>strictive</a:t>
                      </a:r>
                      <a:r>
                        <a:rPr lang="en-GB" sz="900" baseline="0" dirty="0" smtClean="0">
                          <a:latin typeface="Calibri" panose="020F0502020204030204" pitchFamily="34" charset="0"/>
                        </a:rPr>
                        <a:t> sample deformation detected by Mach-</a:t>
                      </a:r>
                      <a:r>
                        <a:rPr lang="en-GB" sz="900" baseline="0" dirty="0" err="1" smtClean="0">
                          <a:latin typeface="Calibri" panose="020F0502020204030204" pitchFamily="34" charset="0"/>
                        </a:rPr>
                        <a:t>Zender</a:t>
                      </a:r>
                      <a:r>
                        <a:rPr lang="en-GB" sz="900" baseline="0" dirty="0" smtClean="0">
                          <a:latin typeface="Calibri" panose="020F0502020204030204" pitchFamily="34" charset="0"/>
                        </a:rPr>
                        <a:t> interferometer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02155">
                <a:tc>
                  <a:txBody>
                    <a:bodyPr/>
                    <a:lstStyle/>
                    <a:p>
                      <a:r>
                        <a:rPr lang="en-GB" sz="1200" b="1" dirty="0" smtClean="0">
                          <a:latin typeface="Calibri" panose="020F0502020204030204" pitchFamily="34" charset="0"/>
                        </a:rPr>
                        <a:t>M-optical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Faraday effect (rotation of polarization). Extreme </a:t>
                      </a:r>
                      <a:r>
                        <a:rPr lang="en-GB" sz="900" baseline="0" dirty="0" smtClean="0">
                          <a:latin typeface="Calibri" panose="020F0502020204030204" pitchFamily="34" charset="0"/>
                        </a:rPr>
                        <a:t>BW, compatible with extremely high fields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28577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M-induction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-6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5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Used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for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-power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compass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devices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in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GPS, smartphones …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/>
                      </a:r>
                      <a:br>
                        <a:rPr lang="fr-CH" sz="9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Digital out, T-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insensitive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36360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M-</a:t>
                      </a:r>
                      <a:r>
                        <a:rPr lang="fr-CH" sz="1200" b="1" dirty="0" err="1" smtClean="0">
                          <a:latin typeface="Calibri" panose="020F0502020204030204" pitchFamily="34" charset="0"/>
                        </a:rPr>
                        <a:t>resistance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-9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GMR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sensor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vital for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magnetic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recording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industry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; non-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linear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285416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M-diode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-5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High sensitivity = 10x Hall, non-linear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97839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M-transistor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-6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 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Very high sensitivity = 100x Hall, non-linear</a:t>
                      </a:r>
                    </a:p>
                  </a:txBody>
                  <a:tcPr marL="90000" marR="90000" marT="18000" marB="18000" anchor="ctr"/>
                </a:tc>
              </a:tr>
              <a:tr h="439135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Hall </a:t>
                      </a:r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effect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-5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&lt;1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Higher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low-prec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BW</a:t>
                      </a:r>
                      <a:r>
                        <a:rPr lang="en-GB" sz="900" baseline="0" noProof="0" dirty="0" smtClean="0">
                          <a:latin typeface="Calibri" panose="020F0502020204030204" pitchFamily="34" charset="0"/>
                        </a:rPr>
                        <a:t>simple, cheap, commercially available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900" baseline="0" noProof="0" dirty="0" smtClean="0">
                          <a:latin typeface="Calibri" panose="020F0502020204030204" pitchFamily="34" charset="0"/>
                        </a:rPr>
                        <a:t>accuracy requires laborious calibration</a:t>
                      </a:r>
                    </a:p>
                  </a:txBody>
                  <a:tcPr marL="90000" marR="90000" marT="18000" marB="18000" anchor="ctr"/>
                </a:tc>
              </a:tr>
              <a:tr h="394268">
                <a:tc>
                  <a:txBody>
                    <a:bodyPr/>
                    <a:lstStyle/>
                    <a:p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Fixed</a:t>
                      </a:r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coil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-2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6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  <a:sym typeface="Symbol"/>
                        </a:rPr>
                        <a:t>5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  <a:sym typeface="Symbol"/>
                        </a:rPr>
                        <a:t>500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1 mm 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GB" sz="1200" baseline="0" dirty="0" smtClean="0"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Linear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sensitivity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increases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wth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BW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94268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Rotating</a:t>
                      </a:r>
                      <a:r>
                        <a:rPr lang="fr-CH" sz="12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1200" b="1" baseline="0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coil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  <a:sym typeface="Symbol"/>
                        </a:rPr>
                        <a:t>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8-400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1 mm 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 2</a:t>
                      </a:r>
                      <a:r>
                        <a:rPr lang="en-GB" sz="1200" baseline="0" dirty="0" smtClean="0">
                          <a:latin typeface="Calibri" panose="020F0502020204030204" pitchFamily="34" charset="0"/>
                        </a:rPr>
                        <a:t> m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Best all-round performer for accelerator magnets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02449">
                <a:tc>
                  <a:txBody>
                    <a:bodyPr/>
                    <a:lstStyle/>
                    <a:p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Translating</a:t>
                      </a:r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wire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  <a:sym typeface="Symbol"/>
                        </a:rPr>
                        <a:t>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0.1 </a:t>
                      </a: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&lt; 20 m</a:t>
                      </a: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Classical system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02449">
                <a:tc>
                  <a:txBody>
                    <a:bodyPr/>
                    <a:lstStyle/>
                    <a:p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Oscillating</a:t>
                      </a:r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1200" b="1" dirty="0" err="1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wire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V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&gt;10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-3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>
                          <a:latin typeface="Calibri" panose="020F0502020204030204" pitchFamily="34" charset="0"/>
                          <a:sym typeface="Symbol"/>
                        </a:rPr>
                        <a:t></a:t>
                      </a: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0.1 </a:t>
                      </a: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smtClean="0">
                          <a:latin typeface="Calibri" panose="020F0502020204030204" pitchFamily="34" charset="0"/>
                        </a:rPr>
                        <a:t>&lt; 20 m</a:t>
                      </a: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Ongoing R&amp;D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290915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NMR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S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-5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-6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Low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field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range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only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with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custom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flowing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/water </a:t>
                      </a:r>
                      <a:r>
                        <a:rPr lang="fr-CH" sz="900" baseline="0" dirty="0" err="1" smtClean="0">
                          <a:latin typeface="Calibri" panose="020F0502020204030204" pitchFamily="34" charset="0"/>
                        </a:rPr>
                        <a:t>method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235238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FMR/EPR</a:t>
                      </a:r>
                      <a:endParaRPr lang="en-GB" sz="1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S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-8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-1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40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40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latin typeface="Calibri" panose="020F0502020204030204" pitchFamily="34" charset="0"/>
                        </a:rPr>
                        <a:t>Experimental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  <a:tr h="349913">
                <a:tc>
                  <a:txBody>
                    <a:bodyPr/>
                    <a:lstStyle/>
                    <a:p>
                      <a:r>
                        <a:rPr lang="fr-CH" sz="1200" b="1" dirty="0" smtClean="0">
                          <a:latin typeface="Calibri" panose="020F0502020204030204" pitchFamily="34" charset="0"/>
                        </a:rPr>
                        <a:t>Optical </a:t>
                      </a:r>
                      <a:r>
                        <a:rPr lang="fr-CH" sz="1200" b="1" dirty="0" err="1" smtClean="0">
                          <a:latin typeface="Calibri" panose="020F0502020204030204" pitchFamily="34" charset="0"/>
                        </a:rPr>
                        <a:t>pump</a:t>
                      </a:r>
                      <a:endParaRPr lang="en-GB" sz="1200" b="1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S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-5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-4</a:t>
                      </a:r>
                      <a:endParaRPr lang="en-GB" sz="1200" dirty="0" smtClean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-6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DC</a:t>
                      </a:r>
                      <a:r>
                        <a:rPr lang="fr-CH" sz="1200" baseline="0" dirty="0" smtClean="0">
                          <a:latin typeface="Calibri" panose="020F0502020204030204" pitchFamily="34" charset="0"/>
                          <a:sym typeface="Symbol"/>
                        </a:rPr>
                        <a:t></a:t>
                      </a:r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fr-CH" sz="1200" baseline="30000" dirty="0" smtClean="0">
                          <a:latin typeface="Calibri" panose="020F0502020204030204" pitchFamily="34" charset="0"/>
                        </a:rPr>
                        <a:t>4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100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200" dirty="0" smtClean="0">
                          <a:latin typeface="Calibri" panose="020F0502020204030204" pitchFamily="34" charset="0"/>
                        </a:rPr>
                        <a:t>1 m</a:t>
                      </a:r>
                      <a:endParaRPr lang="en-GB" sz="12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Based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on Zeeman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effect</a:t>
                      </a:r>
                      <a:r>
                        <a:rPr lang="fr-CH" sz="900" baseline="0" dirty="0" smtClean="0">
                          <a:latin typeface="Calibri" panose="020F0502020204030204" pitchFamily="34" charset="0"/>
                        </a:rPr>
                        <a:t> in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 Rb, Ce</a:t>
                      </a:r>
                      <a:br>
                        <a:rPr lang="fr-CH" sz="900" dirty="0" smtClean="0">
                          <a:latin typeface="Calibri" panose="020F0502020204030204" pitchFamily="34" charset="0"/>
                        </a:rPr>
                      </a:b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Best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resolution</a:t>
                      </a:r>
                      <a:r>
                        <a:rPr lang="fr-CH" sz="900" dirty="0" smtClean="0">
                          <a:latin typeface="Calibri" panose="020F0502020204030204" pitchFamily="34" charset="0"/>
                        </a:rPr>
                        <a:t>: 10 </a:t>
                      </a:r>
                      <a:r>
                        <a:rPr lang="fr-CH" sz="900" dirty="0" err="1" smtClean="0">
                          <a:latin typeface="Calibri" panose="020F0502020204030204" pitchFamily="34" charset="0"/>
                        </a:rPr>
                        <a:t>pT</a:t>
                      </a:r>
                      <a:endParaRPr lang="en-GB" sz="900" dirty="0">
                        <a:latin typeface="Calibri" panose="020F0502020204030204" pitchFamily="34" charset="0"/>
                      </a:endParaRPr>
                    </a:p>
                  </a:txBody>
                  <a:tcPr marL="90000" marR="90000" marT="18000" marB="18000"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0452" y="6140333"/>
            <a:ext cx="96130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200" dirty="0" smtClean="0"/>
              <a:t>(1) V=vector, S=scalar</a:t>
            </a:r>
            <a:r>
              <a:rPr lang="en-GB" sz="1200" dirty="0"/>
              <a:t> </a:t>
            </a:r>
            <a:r>
              <a:rPr lang="en-GB" sz="1200" dirty="0" smtClean="0"/>
              <a:t> (2) u=typical uncertainty   (3) bandwidth (4) system cost   (5) transversal sensor size (6) sensor size along the beam direction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12646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" y="404664"/>
            <a:ext cx="9289032" cy="58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4473810" y="1232756"/>
            <a:ext cx="3395514" cy="1707067"/>
          </a:xfrm>
          <a:prstGeom prst="round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Fixed coils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tabLst>
                  <a:tab pos="4929188" algn="l"/>
                </a:tabLst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Select instrument by size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2144688" y="3212976"/>
            <a:ext cx="1152128" cy="1008112"/>
          </a:xfrm>
          <a:prstGeom prst="round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Hall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sensor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4488915" y="1592796"/>
            <a:ext cx="2804345" cy="1296144"/>
          </a:xfrm>
          <a:prstGeom prst="roundRect">
            <a:avLst/>
          </a:prstGeom>
          <a:solidFill>
            <a:srgbClr val="00B05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Rotating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coils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3897746" y="1988840"/>
            <a:ext cx="1199270" cy="1105561"/>
          </a:xfrm>
          <a:prstGeom prst="roundRect">
            <a:avLst/>
          </a:prstGeom>
          <a:solidFill>
            <a:srgbClr val="66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FMR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447108" y="3969060"/>
            <a:ext cx="4214304" cy="364539"/>
          </a:xfrm>
          <a:prstGeom prst="roundRect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Stretched wires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9538" y="826839"/>
            <a:ext cx="579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(mm)</a:t>
            </a:r>
            <a:endParaRPr lang="en-GB" sz="1400" dirty="0"/>
          </a:p>
        </p:txBody>
      </p:sp>
      <p:sp>
        <p:nvSpPr>
          <p:cNvPr id="23" name="Rectangle 22"/>
          <p:cNvSpPr/>
          <p:nvPr/>
        </p:nvSpPr>
        <p:spPr>
          <a:xfrm>
            <a:off x="8265368" y="6021288"/>
            <a:ext cx="5790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(mm)</a:t>
            </a:r>
            <a:endParaRPr lang="en-GB" sz="14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3728864" y="2348880"/>
            <a:ext cx="1152128" cy="1008112"/>
          </a:xfrm>
          <a:prstGeom prst="roundRect">
            <a:avLst/>
          </a:prstGeom>
          <a:solidFill>
            <a:srgbClr val="FF00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NMR</a:t>
            </a:r>
          </a:p>
        </p:txBody>
      </p:sp>
    </p:spTree>
    <p:extLst>
      <p:ext uri="{BB962C8B-B14F-4D97-AF65-F5344CB8AC3E}">
        <p14:creationId xmlns:p14="http://schemas.microsoft.com/office/powerpoint/2010/main" val="4457243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0" y="315490"/>
            <a:ext cx="9593262" cy="606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ounded Rectangle 14"/>
          <p:cNvSpPr/>
          <p:nvPr/>
        </p:nvSpPr>
        <p:spPr bwMode="auto">
          <a:xfrm>
            <a:off x="812540" y="3212976"/>
            <a:ext cx="8712968" cy="1008111"/>
          </a:xfrm>
          <a:prstGeom prst="roundRect">
            <a:avLst/>
          </a:prstGeom>
          <a:solidFill>
            <a:srgbClr val="FF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                                         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Fixed/rotating coils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tabLst>
                  <a:tab pos="4929188" algn="l"/>
                </a:tabLst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Select instrument by field range and uncertainty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2" name="Rounded Rectangle 11"/>
          <p:cNvSpPr/>
          <p:nvPr/>
        </p:nvSpPr>
        <p:spPr bwMode="auto">
          <a:xfrm>
            <a:off x="4998996" y="3284984"/>
            <a:ext cx="4346492" cy="1800200"/>
          </a:xfrm>
          <a:prstGeom prst="round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/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/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/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Hall sensor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5096240" y="1412777"/>
            <a:ext cx="2269027" cy="552780"/>
          </a:xfrm>
          <a:prstGeom prst="roundRect">
            <a:avLst/>
          </a:prstGeom>
          <a:solidFill>
            <a:srgbClr val="66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FMR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609184" y="2996952"/>
            <a:ext cx="2736304" cy="1224135"/>
          </a:xfrm>
          <a:prstGeom prst="roundRect">
            <a:avLst/>
          </a:prstGeom>
          <a:solidFill>
            <a:srgbClr val="FFC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Stretched wires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4008" y="728700"/>
            <a:ext cx="3481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(-)</a:t>
            </a:r>
            <a:endParaRPr lang="en-GB" sz="1400" dirty="0"/>
          </a:p>
        </p:txBody>
      </p:sp>
      <p:sp>
        <p:nvSpPr>
          <p:cNvPr id="23" name="Rectangle 22"/>
          <p:cNvSpPr/>
          <p:nvPr/>
        </p:nvSpPr>
        <p:spPr>
          <a:xfrm>
            <a:off x="9417496" y="5712134"/>
            <a:ext cx="381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(T)</a:t>
            </a:r>
            <a:endParaRPr lang="en-GB" sz="14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6681192" y="1036476"/>
            <a:ext cx="2448272" cy="592323"/>
          </a:xfrm>
          <a:prstGeom prst="roundRect">
            <a:avLst/>
          </a:prstGeom>
          <a:solidFill>
            <a:srgbClr val="FF00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NMR</a:t>
            </a:r>
          </a:p>
        </p:txBody>
      </p:sp>
    </p:spTree>
    <p:extLst>
      <p:ext uri="{BB962C8B-B14F-4D97-AF65-F5344CB8AC3E}">
        <p14:creationId xmlns:p14="http://schemas.microsoft.com/office/powerpoint/2010/main" val="3715637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59686" y="1287338"/>
            <a:ext cx="5629618" cy="30777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Magnetic</a:t>
            </a:r>
            <a:r>
              <a:rPr lang="en-US" sz="10000" dirty="0">
                <a:solidFill>
                  <a:schemeClr val="accent2"/>
                </a:solidFill>
                <a:latin typeface="Calibri" pitchFamily="34" charset="0"/>
              </a:rPr>
              <a:t/>
            </a:r>
            <a:br>
              <a:rPr lang="en-US" sz="10000" dirty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Resonance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408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itchFamily="34" charset="0"/>
                  <a:cs typeface="Calibri" pitchFamily="34" charset="0"/>
                  <a:sym typeface="Symbol" pitchFamily="18" charset="2"/>
                </a:rPr>
                <a:t>Magnetic resonance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>
                <a:latin typeface="Calibri" pitchFamily="34" charset="0"/>
                <a:cs typeface="Calibri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4468" y="5156591"/>
                <a:ext cx="4829655" cy="5406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CH" sz="16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1600" i="1" smtClean="0">
                          <a:latin typeface="Cambria Math"/>
                        </a:rPr>
                        <m:t>=</m:t>
                      </m:r>
                      <m:r>
                        <a:rPr lang="fr-CH" sz="1600" b="0" i="1" smtClean="0">
                          <a:latin typeface="Cambria Math"/>
                        </a:rPr>
                        <m:t>𝑔</m:t>
                      </m:r>
                      <m:f>
                        <m:f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fr-CH" sz="1600" b="0" i="1" smtClean="0">
                              <a:latin typeface="Cambria Math"/>
                            </a:rPr>
                            <m:t>4</m:t>
                          </m:r>
                          <m:r>
                            <a:rPr lang="fr-CH" sz="16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fr-CH" sz="16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GB" sz="16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 b="0" i="0" smtClean="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p>
                                    <m:r>
                                      <a:rPr lang="en-GB" sz="1600" b="0" i="0" smtClean="0">
                                        <a:latin typeface="Cambria Math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m:rPr>
                                    <m:brk m:alnAt="7"/>
                                  </m:rPr>
                                  <a:rPr lang="en-GB" sz="1600" b="0" i="0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/>
                                  </a:rPr>
                                  <m:t>proton</m:t>
                                </m:r>
                                <m:r>
                                  <a:rPr lang="en-GB" sz="1600" b="0" i="0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42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577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/>
                                  </a:rPr>
                                  <m:t>free</m:t>
                                </m:r>
                                <m:r>
                                  <a:rPr lang="en-GB" sz="1600" b="0" i="0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sz="1600" b="0" i="0" smtClean="0">
                                    <a:latin typeface="Cambria Math"/>
                                  </a:rPr>
                                  <m:t>electron</m:t>
                                </m:r>
                              </m:e>
                              <m:e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28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015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.</m:t>
                                </m:r>
                                <m:r>
                                  <a:rPr lang="en-GB" sz="1600" b="0" i="1" smtClean="0">
                                    <a:latin typeface="Cambria Math"/>
                                  </a:rPr>
                                  <m:t>737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sz="1600" b="0" i="1" smtClean="0">
                          <a:latin typeface="Cambria Math"/>
                        </a:rPr>
                        <m:t>    </m:t>
                      </m:r>
                      <m:r>
                        <a:rPr lang="en-GB" sz="1600" b="0" i="1" smtClean="0">
                          <a:latin typeface="Cambria Math"/>
                        </a:rPr>
                        <m:t>𝑀𝐻𝑧</m:t>
                      </m:r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CH" sz="1600" i="1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fr-CH" sz="1600" i="1">
                              <a:latin typeface="Cambria Math"/>
                            </a:rPr>
                            <m:t>−</m:t>
                          </m:r>
                          <m:r>
                            <a:rPr lang="fr-CH" sz="1600" i="1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468" y="5156591"/>
                <a:ext cx="4829655" cy="540661"/>
              </a:xfrm>
              <a:prstGeom prst="rect">
                <a:avLst/>
              </a:prstGeom>
              <a:blipFill rotWithShape="1">
                <a:blip r:embed="rId3"/>
                <a:stretch>
                  <a:fillRect t="-166292" b="-2460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97216" y="2168613"/>
                <a:ext cx="2378215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600" i="1" smtClean="0">
                          <a:latin typeface="Cambria Math"/>
                        </a:rPr>
                        <m:t>=</m:t>
                      </m:r>
                      <m:r>
                        <a:rPr lang="fr-CH" sz="1600" b="0" i="1" smtClean="0">
                          <a:latin typeface="Cambria Math"/>
                        </a:rPr>
                        <m:t>𝐼𝐴</m:t>
                      </m:r>
                      <m:r>
                        <a:rPr lang="fr-CH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fr-CH" sz="16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fr-CH" sz="1600" b="0" i="1" smtClean="0">
                          <a:latin typeface="Cambria Math"/>
                        </a:rPr>
                        <m:t>𝑞</m:t>
                      </m:r>
                      <m:sSup>
                        <m:sSup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0" i="1" smtClean="0">
                              <a:latin typeface="Cambria Math"/>
                              <a:ea typeface="Cambria Math"/>
                            </a:rPr>
                            <m:t>𝜔</m:t>
                          </m:r>
                          <m:r>
                            <a:rPr lang="fr-CH" sz="16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fr-CH" sz="16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fr-CH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fr-CH" sz="1600" i="1">
                              <a:latin typeface="Cambria Math"/>
                            </a:rPr>
                            <m:t>2</m:t>
                          </m:r>
                          <m:r>
                            <a:rPr lang="fr-CH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fr-CH" sz="1600" i="1">
                          <a:latin typeface="Cambria Math"/>
                        </a:rPr>
                        <m:t>𝑙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216" y="2168613"/>
                <a:ext cx="2378215" cy="5549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56456" y="368660"/>
                <a:ext cx="9733595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rgbClr val="3A5698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>
                    <a:latin typeface="Calibri" pitchFamily="34" charset="0"/>
                    <a:cs typeface="Tahoma" pitchFamily="34" charset="0"/>
                  </a:rPr>
                  <a:t>C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</a:rPr>
                  <a:t>lassical model of a rotating charge: </a:t>
                </a:r>
                <a:r>
                  <a:rPr lang="en-US" sz="18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Tahoma" pitchFamily="34" charset="0"/>
                  </a:rPr>
                  <a:t>magnetic moment </a:t>
                </a:r>
                <a:r>
                  <a:rPr lang="en-US" sz="1800" b="1" i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Tahoma" pitchFamily="34" charset="0"/>
                    <a:sym typeface="Symbol"/>
                  </a:rPr>
                  <a:t></a:t>
                </a:r>
                <a:r>
                  <a:rPr lang="en-US" sz="1800" b="1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Tahoma" pitchFamily="34" charset="0"/>
                    <a:sym typeface="Symbol"/>
                  </a:rPr>
                  <a:t> </a:t>
                </a:r>
                <a:r>
                  <a:rPr lang="en-US" sz="1800" dirty="0" smtClean="0">
                    <a:solidFill>
                      <a:schemeClr val="accent1">
                        <a:lumMod val="75000"/>
                      </a:schemeClr>
                    </a:solidFill>
                    <a:latin typeface="Calibri" pitchFamily="34" charset="0"/>
                    <a:cs typeface="Tahoma" pitchFamily="34" charset="0"/>
                  </a:rPr>
                  <a:t>proportional to angular momentum</a:t>
                </a:r>
                <a14:m>
                  <m:oMath xmlns:m="http://schemas.openxmlformats.org/officeDocument/2006/math">
                    <m:r>
                      <a:rPr lang="en-GB" sz="1800" b="0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  <a:ea typeface="Cambria Math" pitchFamily="18" charset="0"/>
                      </a:rPr>
                      <m:t> </m:t>
                    </m:r>
                    <m:r>
                      <a:rPr lang="fr-CH" sz="1800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itchFamily="18" charset="0"/>
                        <a:ea typeface="Cambria Math" pitchFamily="18" charset="0"/>
                      </a:rPr>
                      <m:t>𝒍</m:t>
                    </m:r>
                  </m:oMath>
                </a14:m>
                <a:endParaRPr lang="en-US" sz="1800" b="1" i="1" dirty="0" smtClean="0">
                  <a:latin typeface="Calibri" pitchFamily="34" charset="0"/>
                  <a:cs typeface="Tahoma" pitchFamily="34" charset="0"/>
                </a:endParaRPr>
              </a:p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>
                    <a:latin typeface="Calibri" pitchFamily="34" charset="0"/>
                    <a:cs typeface="Tahoma" pitchFamily="34" charset="0"/>
                  </a:rPr>
                  <a:t>E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</a:rPr>
                  <a:t>xternal field 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  <a:sym typeface="Symbol"/>
                  </a:rPr>
                  <a:t>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</a:rPr>
                  <a:t> magnetic torque </a:t>
                </a:r>
                <a:r>
                  <a:rPr lang="en-US" sz="1800" i="1" dirty="0" smtClean="0">
                    <a:latin typeface="Calibri" pitchFamily="34" charset="0"/>
                    <a:cs typeface="Tahoma" pitchFamily="34" charset="0"/>
                  </a:rPr>
                  <a:t>T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</a:rPr>
                  <a:t> </a:t>
                </a:r>
                <a:r>
                  <a:rPr lang="en-US" sz="1800" dirty="0">
                    <a:latin typeface="Calibri" pitchFamily="34" charset="0"/>
                    <a:cs typeface="Tahoma" pitchFamily="34" charset="0"/>
                    <a:sym typeface="Symbol"/>
                  </a:rPr>
                  <a:t> </a:t>
                </a:r>
                <a:r>
                  <a:rPr lang="en-US" sz="1800" dirty="0" smtClean="0">
                    <a:solidFill>
                      <a:srgbClr val="FF6600"/>
                    </a:solidFill>
                    <a:latin typeface="Calibri" pitchFamily="34" charset="0"/>
                    <a:cs typeface="Tahoma" pitchFamily="34" charset="0"/>
                  </a:rPr>
                  <a:t>precession</a:t>
                </a:r>
                <a:r>
                  <a:rPr lang="en-US" sz="1800" dirty="0" smtClean="0">
                    <a:latin typeface="Calibri" pitchFamily="34" charset="0"/>
                    <a:cs typeface="Tahoma" pitchFamily="34" charset="0"/>
                  </a:rPr>
                  <a:t> at angular velocity </a:t>
                </a:r>
                <a:r>
                  <a:rPr lang="en-US" sz="1800" i="1" dirty="0" smtClean="0">
                    <a:latin typeface="Calibri" pitchFamily="34" charset="0"/>
                    <a:cs typeface="Tahoma" pitchFamily="34" charset="0"/>
                    <a:sym typeface="Symbol"/>
                  </a:rPr>
                  <a:t></a:t>
                </a:r>
              </a:p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dirty="0" smtClean="0">
                    <a:latin typeface="Calibri" pitchFamily="34" charset="0"/>
                    <a:cs typeface="Tahoma" pitchFamily="34" charset="0"/>
                    <a:sym typeface="Symbol"/>
                  </a:rPr>
                  <a:t>Quantum description: essentially the same result holds for orbital and spin degrees of freedom, </a:t>
                </a:r>
                <a:br>
                  <a:rPr lang="en-US" sz="1800" dirty="0" smtClean="0">
                    <a:latin typeface="Calibri" pitchFamily="34" charset="0"/>
                    <a:cs typeface="Tahoma" pitchFamily="34" charset="0"/>
                    <a:sym typeface="Symbol"/>
                  </a:rPr>
                </a:br>
                <a:r>
                  <a:rPr lang="en-US" sz="1800" dirty="0" smtClean="0">
                    <a:latin typeface="Calibri" pitchFamily="34" charset="0"/>
                    <a:cs typeface="Tahoma" pitchFamily="34" charset="0"/>
                    <a:sym typeface="Symbol"/>
                  </a:rPr>
                  <a:t>with the introduction of the Zeeman correction factor </a:t>
                </a:r>
                <a:r>
                  <a:rPr lang="en-US" sz="1800" i="1" dirty="0" smtClean="0">
                    <a:latin typeface="Calibri" pitchFamily="34" charset="0"/>
                    <a:cs typeface="Tahoma" pitchFamily="34" charset="0"/>
                    <a:sym typeface="Symbol"/>
                  </a:rPr>
                  <a:t>g</a:t>
                </a:r>
              </a:p>
              <a:p>
                <a:pPr marL="285750" indent="-285750" algn="l">
                  <a:spcBef>
                    <a:spcPts val="0"/>
                  </a:spcBef>
                  <a:buFont typeface="Arial" pitchFamily="34" charset="0"/>
                  <a:buChar char="•"/>
                </a:pPr>
                <a:r>
                  <a:rPr lang="en-US" sz="1800" u="sng" dirty="0" smtClean="0">
                    <a:latin typeface="Calibri" pitchFamily="34" charset="0"/>
                    <a:cs typeface="Tahoma" pitchFamily="34" charset="0"/>
                    <a:sym typeface="Symbol"/>
                  </a:rPr>
                  <a:t>Incident EM waves at frequency /2 are absorbed and re-emitted with high efficiency (resonance)</a:t>
                </a:r>
                <a:endParaRPr lang="en-US" sz="1800" u="sng" dirty="0" smtClean="0">
                  <a:latin typeface="Calibri" pitchFamily="34" charset="0"/>
                  <a:cs typeface="Tahoma" pitchFamily="34" charset="0"/>
                </a:endParaRPr>
              </a:p>
            </p:txBody>
          </p:sp>
        </mc:Choice>
        <mc:Fallback xmlns="">
          <p:sp>
            <p:nvSpPr>
              <p:cNvPr id="8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56" y="368660"/>
                <a:ext cx="9733595" cy="1384995"/>
              </a:xfrm>
              <a:prstGeom prst="rect">
                <a:avLst/>
              </a:prstGeom>
              <a:blipFill rotWithShape="0">
                <a:blip r:embed="rId5"/>
                <a:stretch>
                  <a:fillRect l="-1315" t="-657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3A5698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352694" y="3488544"/>
                <a:ext cx="13605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b="0" i="1" smtClean="0">
                          <a:latin typeface="Cambria Math"/>
                          <a:ea typeface="Cambria Math"/>
                        </a:rPr>
                        <m:t>𝑇</m:t>
                      </m:r>
                      <m:r>
                        <a:rPr lang="en-US" sz="1600" i="1" smtClean="0">
                          <a:latin typeface="Cambria Math"/>
                        </a:rPr>
                        <m:t>=</m:t>
                      </m:r>
                      <m:r>
                        <a:rPr lang="fr-CH" sz="1600" i="1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fr-CH" sz="1600" b="0" i="1" smtClean="0">
                          <a:latin typeface="Cambria Math"/>
                        </a:rPr>
                        <m:t>𝐵</m:t>
                      </m:r>
                      <m:r>
                        <a:rPr lang="fr-CH" sz="1600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1600" i="1">
                          <a:latin typeface="Cambria Math"/>
                          <a:ea typeface="Cambria Math"/>
                        </a:rPr>
                        <m:t>Ω</m:t>
                      </m:r>
                      <m:r>
                        <a:rPr lang="fr-CH" sz="1600" i="1"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694" y="3488544"/>
                <a:ext cx="1360565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85400" y="4028905"/>
                <a:ext cx="2895152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16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en-US" sz="16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fr-CH" sz="1600" i="1">
                              <a:latin typeface="Cambria Math"/>
                            </a:rPr>
                            <m:t>2</m:t>
                          </m:r>
                          <m:r>
                            <a:rPr lang="fr-CH" sz="16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fr-CH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6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r>
                            <a:rPr lang="fr-CH" sz="1600" b="0" i="1" smtClean="0">
                              <a:latin typeface="Cambria Math"/>
                            </a:rPr>
                            <m:t>𝑙</m:t>
                          </m:r>
                        </m:den>
                      </m:f>
                      <m:r>
                        <a:rPr lang="fr-CH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/>
                              <a:ea typeface="Cambria Math"/>
                            </a:rPr>
                            <m:t>Ω</m:t>
                          </m:r>
                        </m:num>
                        <m:den>
                          <m:r>
                            <a:rPr lang="fr-CH" sz="1600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fr-CH" sz="1600" b="0" i="1" smtClean="0">
                          <a:latin typeface="Cambria Math"/>
                        </a:rPr>
                        <m:t>   </m:t>
                      </m:r>
                      <m:r>
                        <a:rPr lang="fr-CH" sz="1600" b="0" i="1" smtClean="0">
                          <a:latin typeface="Cambria Math"/>
                        </a:rPr>
                        <m:t>𝑟𝑎𝑑</m:t>
                      </m:r>
                      <m:r>
                        <a:rPr lang="fr-CH" sz="16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CH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0" i="1" smtClean="0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fr-CH" sz="16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r-CH" sz="1600" b="0" i="1" smtClean="0">
                              <a:latin typeface="Cambria Math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fr-CH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sz="1600" b="0" i="1" smtClean="0">
                              <a:latin typeface="Cambria Math"/>
                            </a:rPr>
                            <m:t>𝑇</m:t>
                          </m:r>
                        </m:e>
                        <m:sup>
                          <m:r>
                            <a:rPr lang="fr-CH" sz="1600" i="1">
                              <a:latin typeface="Cambria Math"/>
                            </a:rPr>
                            <m:t>−</m:t>
                          </m:r>
                          <m:r>
                            <a:rPr lang="fr-CH" sz="1600" i="1">
                              <a:latin typeface="Cambria Math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400" y="4028905"/>
                <a:ext cx="2895152" cy="55496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931732" y="2522513"/>
            <a:ext cx="5137392" cy="1923063"/>
            <a:chOff x="2395354" y="1721961"/>
            <a:chExt cx="5137392" cy="1923063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>
              <a:off x="4472245" y="3026546"/>
              <a:ext cx="250362" cy="429747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4549343" y="3015098"/>
              <a:ext cx="2648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i="1" smtClean="0">
                  <a:sym typeface="Symbol"/>
                </a:rPr>
                <a:t>r</a:t>
              </a:r>
              <a:endParaRPr lang="en-GB" sz="1600" i="1"/>
            </a:p>
          </p:txBody>
        </p:sp>
        <p:sp>
          <p:nvSpPr>
            <p:cNvPr id="14" name="Oval 13"/>
            <p:cNvSpPr/>
            <p:nvPr/>
          </p:nvSpPr>
          <p:spPr bwMode="auto">
            <a:xfrm rot="1727324">
              <a:off x="3553654" y="2609283"/>
              <a:ext cx="1837183" cy="711904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stealth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021033" y="3185462"/>
              <a:ext cx="396044" cy="396044"/>
            </a:xfrm>
            <a:prstGeom prst="ellipse">
              <a:avLst/>
            </a:prstGeom>
            <a:gradFill flip="none" rotWithShape="1">
              <a:gsLst>
                <a:gs pos="72000">
                  <a:schemeClr val="accent1">
                    <a:tint val="66000"/>
                    <a:satMod val="160000"/>
                    <a:alpha val="2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4424181" y="1952794"/>
              <a:ext cx="596852" cy="114576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5021033" y="1721961"/>
              <a:ext cx="2511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smtClean="0">
                  <a:sym typeface="Symbol"/>
                </a:rPr>
                <a:t> </a:t>
              </a:r>
              <a:r>
                <a:rPr lang="en-GB" sz="2000" smtClean="0">
                  <a:latin typeface="Calibri" pitchFamily="34" charset="0"/>
                  <a:cs typeface="Calibri" pitchFamily="34" charset="0"/>
                  <a:sym typeface="Symbol"/>
                </a:rPr>
                <a:t>(magnetic moment)</a:t>
              </a:r>
              <a:endParaRPr lang="en-GB" sz="2000"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3932185" y="3026546"/>
              <a:ext cx="361685" cy="250646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stealth" w="lg" len="lg"/>
              <a:tailEnd type="non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4004193" y="2414478"/>
              <a:ext cx="370692" cy="10018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dash"/>
              <a:round/>
              <a:headEnd type="stealth" w="lg" len="lg"/>
              <a:tailEnd type="none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2395354" y="3044930"/>
              <a:ext cx="16878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angular velocity </a:t>
              </a:r>
              <a:endParaRPr lang="en-GB" sz="16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57791" y="3060249"/>
              <a:ext cx="9190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  <a:t>charge </a:t>
              </a:r>
              <a:r>
                <a:rPr lang="en-GB" sz="1600" i="1" smtClean="0">
                  <a:latin typeface="Calibri" pitchFamily="34" charset="0"/>
                  <a:cs typeface="Calibri" pitchFamily="34" charset="0"/>
                  <a:sym typeface="Symbol"/>
                </a:rPr>
                <a:t>q</a:t>
              </a:r>
              <a: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  <a:t/>
              </a:r>
              <a:b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  <a:t>mass </a:t>
              </a:r>
              <a:r>
                <a:rPr lang="en-GB" sz="1600" i="1" smtClean="0">
                  <a:latin typeface="Calibri" pitchFamily="34" charset="0"/>
                  <a:cs typeface="Calibri" pitchFamily="34" charset="0"/>
                  <a:sym typeface="Symbol"/>
                </a:rPr>
                <a:t>m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0492" y="2594442"/>
            <a:ext cx="3155445" cy="389736"/>
            <a:chOff x="1856656" y="1793890"/>
            <a:chExt cx="3155445" cy="389736"/>
          </a:xfrm>
        </p:grpSpPr>
        <p:sp>
          <p:nvSpPr>
            <p:cNvPr id="23" name="Oval 22"/>
            <p:cNvSpPr/>
            <p:nvPr/>
          </p:nvSpPr>
          <p:spPr bwMode="auto">
            <a:xfrm>
              <a:off x="3912691" y="1793890"/>
              <a:ext cx="1099410" cy="389657"/>
            </a:xfrm>
            <a:prstGeom prst="ellipse">
              <a:avLst/>
            </a:prstGeom>
            <a:noFill/>
            <a:ln w="31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stealth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H="1" flipV="1">
              <a:off x="4123444" y="2133534"/>
              <a:ext cx="185346" cy="5009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0000"/>
              </a:solidFill>
              <a:prstDash val="dash"/>
              <a:round/>
              <a:headEnd type="stealth" w="lg" len="lg"/>
              <a:tailEnd type="none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10800000" flipH="1" flipV="1">
              <a:off x="4693359" y="1804680"/>
              <a:ext cx="185346" cy="5009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0000"/>
              </a:solidFill>
              <a:prstDash val="dash"/>
              <a:round/>
              <a:headEnd type="stealth" w="lg" len="lg"/>
              <a:tailEnd type="none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1856656" y="1819441"/>
              <a:ext cx="20009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precession velocity </a:t>
              </a:r>
              <a:endParaRPr lang="en-GB" sz="160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41131" y="2060848"/>
            <a:ext cx="3183253" cy="1925166"/>
            <a:chOff x="4117295" y="1260296"/>
            <a:chExt cx="3183253" cy="1925166"/>
          </a:xfrm>
        </p:grpSpPr>
        <p:cxnSp>
          <p:nvCxnSpPr>
            <p:cNvPr id="28" name="Straight Arrow Connector 27"/>
            <p:cNvCxnSpPr/>
            <p:nvPr/>
          </p:nvCxnSpPr>
          <p:spPr bwMode="auto">
            <a:xfrm flipV="1">
              <a:off x="4472245" y="1584085"/>
              <a:ext cx="0" cy="160137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117295" y="1368061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400" b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B</a:t>
              </a:r>
              <a:endParaRPr lang="en-GB" sz="2400" b="1">
                <a:solidFill>
                  <a:srgbClr val="00B05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Arc 29"/>
            <p:cNvSpPr/>
            <p:nvPr/>
          </p:nvSpPr>
          <p:spPr bwMode="auto">
            <a:xfrm rot="6273302" flipH="1">
              <a:off x="4455952" y="1335494"/>
              <a:ext cx="606122" cy="1038556"/>
            </a:xfrm>
            <a:prstGeom prst="arc">
              <a:avLst>
                <a:gd name="adj1" fmla="val 18842020"/>
                <a:gd name="adj2" fmla="val 2811760"/>
              </a:avLst>
            </a:prstGeom>
            <a:noFill/>
            <a:ln w="190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12101" y="1260296"/>
              <a:ext cx="22884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T </a:t>
              </a:r>
              <a:r>
                <a:rPr lang="en-GB" sz="2000" smtClean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rPr>
                <a:t>(magnetic torque)</a:t>
              </a:r>
              <a:endParaRPr lang="en-GB" sz="2000">
                <a:solidFill>
                  <a:srgbClr val="00B05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49244" y="2712583"/>
            <a:ext cx="1896404" cy="464389"/>
            <a:chOff x="7149244" y="3036619"/>
            <a:chExt cx="1896404" cy="464389"/>
          </a:xfrm>
        </p:grpSpPr>
        <p:sp>
          <p:nvSpPr>
            <p:cNvPr id="33" name="Rectangle 32"/>
            <p:cNvSpPr/>
            <p:nvPr/>
          </p:nvSpPr>
          <p:spPr>
            <a:xfrm>
              <a:off x="7149244" y="3162454"/>
              <a:ext cx="18860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gyromagnetic ratio </a:t>
              </a:r>
              <a:r>
                <a:rPr lang="en-GB" sz="1600" b="1" dirty="0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</a:t>
              </a:r>
              <a:endParaRPr lang="en-GB" sz="1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4" name="Right Brace 33"/>
            <p:cNvSpPr/>
            <p:nvPr/>
          </p:nvSpPr>
          <p:spPr bwMode="auto">
            <a:xfrm rot="5400000">
              <a:off x="8794044" y="2955834"/>
              <a:ext cx="170819" cy="332389"/>
            </a:xfrm>
            <a:prstGeom prst="rightBrace">
              <a:avLst/>
            </a:prstGeom>
            <a:noFill/>
            <a:ln w="317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36876" y="4941168"/>
            <a:ext cx="5520814" cy="584775"/>
            <a:chOff x="3987766" y="5011289"/>
            <a:chExt cx="5520814" cy="584775"/>
          </a:xfrm>
        </p:grpSpPr>
        <p:sp>
          <p:nvSpPr>
            <p:cNvPr id="36" name="Rectangle 35"/>
            <p:cNvSpPr/>
            <p:nvPr/>
          </p:nvSpPr>
          <p:spPr>
            <a:xfrm>
              <a:off x="5828235" y="5011289"/>
              <a:ext cx="368034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NMR (Nuclear Magnetic Resonance)</a:t>
              </a:r>
              <a:b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  constant to better than 1 ppm</a:t>
              </a:r>
              <a:endParaRPr lang="en-GB" sz="1600" b="1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flipH="1">
              <a:off x="3987766" y="5205090"/>
              <a:ext cx="2128501" cy="14280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812540" y="5553236"/>
            <a:ext cx="8612570" cy="830997"/>
            <a:chOff x="1208584" y="5553236"/>
            <a:chExt cx="8612570" cy="830997"/>
          </a:xfrm>
        </p:grpSpPr>
        <p:sp>
          <p:nvSpPr>
            <p:cNvPr id="39" name="Rectangle 38"/>
            <p:cNvSpPr/>
            <p:nvPr/>
          </p:nvSpPr>
          <p:spPr>
            <a:xfrm>
              <a:off x="1208584" y="5553236"/>
              <a:ext cx="861257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/>
              </a:r>
              <a:b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EPR/ESR (Electron Paramagnetic/Spin Resonance), FMR (</a:t>
              </a:r>
              <a:r>
                <a:rPr lang="en-GB" sz="1600" dirty="0" err="1" smtClean="0">
                  <a:latin typeface="Calibri" pitchFamily="34" charset="0"/>
                  <a:cs typeface="Calibri" pitchFamily="34" charset="0"/>
                  <a:sym typeface="Symbol"/>
                </a:rPr>
                <a:t>FerriMagnetic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 Resonance)</a:t>
              </a:r>
              <a:b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actual value in materials depends on: </a:t>
              </a:r>
              <a: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  <a:t>chemical </a:t>
              </a:r>
              <a:r>
                <a:rPr lang="en-GB" sz="1600" smtClean="0">
                  <a:latin typeface="Calibri" pitchFamily="34" charset="0"/>
                  <a:cs typeface="Calibri" pitchFamily="34" charset="0"/>
                  <a:sym typeface="Symbol"/>
                </a:rPr>
                <a:t>composition, </a:t>
              </a:r>
              <a:r>
                <a:rPr lang="en-GB" sz="1600" dirty="0" smtClean="0">
                  <a:latin typeface="Calibri" pitchFamily="34" charset="0"/>
                  <a:cs typeface="Calibri" pitchFamily="34" charset="0"/>
                  <a:sym typeface="Symbol"/>
                </a:rPr>
                <a:t>temperature …</a:t>
              </a:r>
              <a:endParaRPr lang="en-GB" sz="1600" b="1" dirty="0"/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flipH="1" flipV="1">
              <a:off x="4290213" y="5625244"/>
              <a:ext cx="785991" cy="144016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540722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1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itchFamily="34" charset="0"/>
                  <a:cs typeface="Calibri" pitchFamily="34" charset="0"/>
                  <a:sym typeface="Symbol" pitchFamily="18" charset="2"/>
                </a:rPr>
                <a:t>Metrolab NMR Teslameter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endParaRPr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6456" y="368660"/>
            <a:ext cx="9757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cs typeface="Tahoma" pitchFamily="34" charset="0"/>
              </a:rPr>
              <a:t>Metrological reference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Tahoma" pitchFamily="34" charset="0"/>
              </a:rPr>
              <a:t> 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for </a:t>
            </a:r>
            <a:r>
              <a:rPr lang="en-US" sz="1800" dirty="0" smtClean="0">
                <a:latin typeface="Calibri" pitchFamily="34" charset="0"/>
                <a:cs typeface="Tahoma" pitchFamily="34" charset="0"/>
                <a:sym typeface="Symbol"/>
              </a:rPr>
              <a:t></a:t>
            </a:r>
            <a:r>
              <a:rPr lang="en-US" sz="1800" b="1" dirty="0" smtClean="0">
                <a:latin typeface="Calibri" pitchFamily="34" charset="0"/>
                <a:cs typeface="Tahoma" pitchFamily="34" charset="0"/>
              </a:rPr>
              <a:t>B</a:t>
            </a:r>
            <a:r>
              <a:rPr lang="en-US" sz="1800" dirty="0" smtClean="0">
                <a:latin typeface="Calibri" pitchFamily="34" charset="0"/>
                <a:cs typeface="Tahoma" pitchFamily="34" charset="0"/>
                <a:sym typeface="Symbol"/>
              </a:rPr>
              <a:t></a:t>
            </a:r>
            <a:r>
              <a:rPr lang="en-US" sz="1800" b="1" dirty="0" smtClean="0">
                <a:latin typeface="Calibri" pitchFamily="34" charset="0"/>
                <a:cs typeface="Tahoma" pitchFamily="34" charset="0"/>
              </a:rPr>
              <a:t>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used as a calibration standard for uniform fields (</a:t>
            </a:r>
            <a:r>
              <a:rPr lang="en-US" sz="1800" dirty="0" smtClean="0">
                <a:latin typeface="Calibri" pitchFamily="34" charset="0"/>
                <a:cs typeface="Tahoma" pitchFamily="34" charset="0"/>
                <a:sym typeface="Symbol"/>
              </a:rPr>
              <a:t> =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0.1 ppm, u=5 ppm)</a:t>
            </a:r>
          </a:p>
          <a:p>
            <a:pPr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Major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Tahoma" pitchFamily="34" charset="0"/>
              </a:rPr>
              <a:t>limitations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:</a:t>
            </a:r>
            <a:endParaRPr lang="en-US" sz="1800" dirty="0">
              <a:latin typeface="Calibri" pitchFamily="34" charset="0"/>
              <a:cs typeface="Tahoma" pitchFamily="34" charset="0"/>
            </a:endParaRP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 lowest 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field level 430 G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(lower range possible with flowing water NMR, no commercial solutions)  </a:t>
            </a:r>
            <a:endParaRPr lang="en-US" sz="1800" dirty="0">
              <a:latin typeface="Calibri" pitchFamily="34" charset="0"/>
              <a:cs typeface="Tahoma" pitchFamily="34" charset="0"/>
            </a:endParaRP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 max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. tracking rate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1%/s 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(4.5 G/s @ 450 G)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 max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. field gradient for tracking 2%/m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(10 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G/m @ 450 G)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456" y="2060848"/>
            <a:ext cx="6421425" cy="4212468"/>
            <a:chOff x="1230658" y="1996244"/>
            <a:chExt cx="6421425" cy="4212468"/>
          </a:xfrm>
        </p:grpSpPr>
        <p:pic>
          <p:nvPicPr>
            <p:cNvPr id="13" name="Picture 5" descr="NM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0" r="6109"/>
            <a:stretch/>
          </p:blipFill>
          <p:spPr bwMode="auto">
            <a:xfrm>
              <a:off x="1230658" y="1996244"/>
              <a:ext cx="6421425" cy="421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1316596" y="5862464"/>
              <a:ext cx="15648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GB" sz="9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Courtesy www.metrolab.com</a:t>
              </a:r>
              <a:endParaRPr lang="en-GB" sz="9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912763" y="2024844"/>
            <a:ext cx="4900777" cy="4212468"/>
            <a:chOff x="4912763" y="2024844"/>
            <a:chExt cx="4900777" cy="4212468"/>
          </a:xfrm>
        </p:grpSpPr>
        <p:grpSp>
          <p:nvGrpSpPr>
            <p:cNvPr id="3" name="Group 2"/>
            <p:cNvGrpSpPr/>
            <p:nvPr/>
          </p:nvGrpSpPr>
          <p:grpSpPr>
            <a:xfrm>
              <a:off x="6690921" y="2024844"/>
              <a:ext cx="3014607" cy="2303043"/>
              <a:chOff x="785070" y="649941"/>
              <a:chExt cx="3896604" cy="2779059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070" y="649941"/>
                <a:ext cx="3896604" cy="2779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2763707" y="944724"/>
                <a:ext cx="76495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FF00"/>
                    </a:solidFill>
                    <a:latin typeface="Calibri" pitchFamily="34" charset="0"/>
                    <a:sym typeface="Symbol"/>
                  </a:rPr>
                  <a:t> </a:t>
                </a:r>
                <a:r>
                  <a:rPr lang="en-US" sz="14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10 </a:t>
                </a:r>
                <a:r>
                  <a:rPr lang="en-US" sz="1400" b="1" dirty="0" smtClean="0">
                    <a:solidFill>
                      <a:srgbClr val="FFFF00"/>
                    </a:solidFill>
                    <a:latin typeface="Calibri" pitchFamily="34" charset="0"/>
                    <a:sym typeface="Symbol"/>
                  </a:rPr>
                  <a:t></a:t>
                </a:r>
                <a:r>
                  <a:rPr lang="en-US" sz="1400" b="1" dirty="0" smtClean="0">
                    <a:solidFill>
                      <a:srgbClr val="FFFF00"/>
                    </a:solidFill>
                    <a:latin typeface="Calibri" pitchFamily="34" charset="0"/>
                  </a:rPr>
                  <a:t>T</a:t>
                </a:r>
                <a:endParaRPr lang="en-US" sz="1400" b="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 bwMode="auto">
              <a:xfrm>
                <a:off x="1369467" y="1125957"/>
                <a:ext cx="59520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  <p:cxnSp>
            <p:nvCxnSpPr>
              <p:cNvPr id="19" name="Straight Arrow Connector 18"/>
              <p:cNvCxnSpPr/>
              <p:nvPr/>
            </p:nvCxnSpPr>
            <p:spPr bwMode="auto">
              <a:xfrm flipH="1">
                <a:off x="2144688" y="1125957"/>
                <a:ext cx="595201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</p:cxnSp>
        </p:grpSp>
        <p:sp>
          <p:nvSpPr>
            <p:cNvPr id="4" name="Curved Up Arrow 3"/>
            <p:cNvSpPr/>
            <p:nvPr/>
          </p:nvSpPr>
          <p:spPr bwMode="auto">
            <a:xfrm rot="20804115">
              <a:off x="4912763" y="4548194"/>
              <a:ext cx="2312540" cy="1036125"/>
            </a:xfrm>
            <a:prstGeom prst="curvedUpArrow">
              <a:avLst>
                <a:gd name="adj1" fmla="val 11349"/>
                <a:gd name="adj2" fmla="val 23064"/>
                <a:gd name="adj3" fmla="val 23777"/>
              </a:avLst>
            </a:prstGeom>
            <a:solidFill>
              <a:srgbClr val="FFFFFF"/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H="1" flipV="1">
              <a:off x="7437276" y="3068960"/>
              <a:ext cx="27232" cy="2988332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7421539" y="4293096"/>
              <a:ext cx="239200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smtClean="0">
                  <a:latin typeface="Calibri" pitchFamily="34" charset="0"/>
                  <a:cs typeface="Tahoma" pitchFamily="34" charset="0"/>
                </a:rPr>
                <a:t>demodulated RF output in “marker mode”</a:t>
              </a:r>
              <a:endParaRPr lang="en-GB" sz="1000" dirty="0"/>
            </a:p>
          </p:txBody>
        </p:sp>
        <p:sp>
          <p:nvSpPr>
            <p:cNvPr id="30" name="Left Arrow 29"/>
            <p:cNvSpPr/>
            <p:nvPr/>
          </p:nvSpPr>
          <p:spPr bwMode="auto">
            <a:xfrm>
              <a:off x="5277036" y="4581128"/>
              <a:ext cx="880922" cy="540060"/>
            </a:xfrm>
            <a:prstGeom prst="leftArrow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1400" b="1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kumimoji="0" lang="fr-CH" sz="1400" b="1" i="0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0</a:t>
              </a:r>
              <a:endParaRPr kumimoji="0" lang="en-GB" sz="14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609184" y="5210272"/>
              <a:ext cx="3060340" cy="1027040"/>
              <a:chOff x="6537176" y="5066256"/>
              <a:chExt cx="3060340" cy="1027040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 flipV="1">
                <a:off x="7077236" y="5128592"/>
                <a:ext cx="0" cy="964704"/>
              </a:xfrm>
              <a:prstGeom prst="straightConnector1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7041232" y="6036453"/>
                <a:ext cx="2556284" cy="0"/>
              </a:xfrm>
              <a:prstGeom prst="straightConnector1">
                <a:avLst/>
              </a:prstGeom>
              <a:solidFill>
                <a:schemeClr val="accent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7100042" y="5066256"/>
                <a:ext cx="2317454" cy="76954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Rectangle 26"/>
              <p:cNvSpPr/>
              <p:nvPr/>
            </p:nvSpPr>
            <p:spPr>
              <a:xfrm>
                <a:off x="9103910" y="5085184"/>
                <a:ext cx="41229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</a:rPr>
                  <a:t>B(t)</a:t>
                </a:r>
                <a:endParaRPr lang="en-GB" sz="12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537176" y="5517232"/>
                <a:ext cx="56297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</a:rPr>
                  <a:t>B</a:t>
                </a:r>
                <a:r>
                  <a:rPr lang="en-US" sz="1200" b="1" baseline="-25000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</a:rPr>
                  <a:t>0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</a:rPr>
                  <a:t>=</a:t>
                </a:r>
                <a:r>
                  <a:rPr lang="en-US" sz="1200" b="1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  <a:sym typeface="Symbol"/>
                  </a:rPr>
                  <a:t></a:t>
                </a:r>
                <a:r>
                  <a:rPr lang="en-US" sz="1200" b="1" i="1" dirty="0" smtClean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  <a:sym typeface="Symbol"/>
                  </a:rPr>
                  <a:t>f</a:t>
                </a:r>
                <a:r>
                  <a:rPr lang="en-US" sz="1200" b="1" baseline="-25000" dirty="0">
                    <a:solidFill>
                      <a:srgbClr val="FF0000"/>
                    </a:solidFill>
                    <a:latin typeface="Calibri" pitchFamily="34" charset="0"/>
                    <a:cs typeface="Tahoma" pitchFamily="34" charset="0"/>
                  </a:rPr>
                  <a:t>0</a:t>
                </a:r>
                <a:endParaRPr lang="en-GB" sz="1200" b="1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7" name="Straight Connector 36"/>
              <p:cNvCxnSpPr/>
              <p:nvPr/>
            </p:nvCxnSpPr>
            <p:spPr bwMode="auto">
              <a:xfrm>
                <a:off x="7041232" y="5694154"/>
                <a:ext cx="504056" cy="0"/>
              </a:xfrm>
              <a:prstGeom prst="line">
                <a:avLst/>
              </a:prstGeom>
              <a:solidFill>
                <a:schemeClr val="accent1"/>
              </a:solidFill>
              <a:ln w="31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8705596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360712" y="1503362"/>
            <a:ext cx="5266249" cy="30777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Hall effect</a:t>
            </a:r>
            <a:b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sensors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410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Acknowledgement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56456" y="368660"/>
            <a:ext cx="9779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This talk is based on the results of many years of work of past and present members of the</a:t>
            </a:r>
            <a:b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Magnetic Measurement team: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Pasquale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Arpaia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Anthony Beaumont, Jacques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Billan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Ricardo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Beltron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Luca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Bottura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Didier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Cornuet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Domenico Caiazza, Dominique Cote, Regis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Chritin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Ernesto De Matteis, Vincenzo Della Selva,</a:t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Guy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Deferne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Laurent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Deniau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Olaf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Dunkel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Lucette Gaborit, Peter Galbraith, Juan Garcia Perez,</a:t>
            </a:r>
            <a:b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Lucio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Fiscarelli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David Giloteaux, Giancarlo Golluccio,  Samira Kasaei, Mario Kazazi, Oliver Koester, Giuseppe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Montenero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Daniel Oberson, Carlo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Petrone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Vittorio Remondino, Stephan Russenschuck, Louis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Walckiers</a:t>
            </a:r>
            <a:endParaRPr lang="en-US" sz="1800" b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2612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Hall effect sensors</a:t>
              </a:r>
              <a:endParaRPr lang="en-GB" sz="1800" b="1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83389" y="4293096"/>
                <a:ext cx="411035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GB" sz="1600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GB" sz="16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sz="1600" b="0" i="1" smtClean="0">
                          <a:latin typeface="Cambria Math"/>
                        </a:rPr>
                        <m:t>+</m:t>
                      </m:r>
                      <m:r>
                        <a:rPr lang="en-GB" sz="1600" b="0" i="1" smtClean="0">
                          <a:latin typeface="Cambria Math"/>
                        </a:rPr>
                        <m:t>𝐺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i="1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GB" sz="1600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fr-CH" sz="1600" b="0" i="1" smtClean="0">
                          <a:latin typeface="Cambria Math"/>
                        </a:rPr>
                        <m:t>(</m:t>
                      </m:r>
                      <m:r>
                        <a:rPr lang="fr-CH" sz="1600" b="0" i="1" smtClean="0">
                          <a:latin typeface="Cambria Math"/>
                        </a:rPr>
                        <m:t>𝐵</m:t>
                      </m:r>
                      <m:r>
                        <a:rPr lang="fr-CH" sz="1600" b="0" i="1" smtClean="0">
                          <a:latin typeface="Cambria Math"/>
                        </a:rPr>
                        <m:t>)</m:t>
                      </m:r>
                      <m:r>
                        <a:rPr lang="en-GB" sz="1600" b="0" i="1" smtClean="0">
                          <a:latin typeface="Cambria Math"/>
                        </a:rPr>
                        <m:t>𝐼</m:t>
                      </m:r>
                      <m:r>
                        <a:rPr lang="en-GB" sz="16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sz="16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GB" sz="1600">
                          <a:latin typeface="Cambria Math"/>
                        </a:rPr>
                        <m:t> </m:t>
                      </m:r>
                      <m:r>
                        <a:rPr lang="en-GB" sz="16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16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GB" sz="1600" i="1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fr-CH" sz="1600" i="1">
                          <a:latin typeface="Cambria Math"/>
                        </a:rPr>
                        <m:t>(</m:t>
                      </m:r>
                      <m:r>
                        <a:rPr lang="fr-CH" sz="1600" i="1">
                          <a:latin typeface="Cambria Math"/>
                        </a:rPr>
                        <m:t>𝐵</m:t>
                      </m:r>
                      <m:r>
                        <a:rPr lang="fr-CH" sz="1600" i="1">
                          <a:latin typeface="Cambria Math"/>
                        </a:rPr>
                        <m:t>)</m:t>
                      </m:r>
                      <m:r>
                        <a:rPr lang="en-GB" sz="1600" i="1">
                          <a:latin typeface="Cambria Math"/>
                        </a:rPr>
                        <m:t>𝐼𝐵</m:t>
                      </m:r>
                      <m:func>
                        <m:func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600">
                              <a:latin typeface="Cambria Math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fr-CH" sz="1600" b="0" i="0" smtClean="0">
                              <a:latin typeface="Cambria Math"/>
                            </a:rPr>
                            <m:t>in</m:t>
                          </m:r>
                        </m:fName>
                        <m:e>
                          <m:r>
                            <a:rPr lang="en-GB" sz="1600" i="1">
                              <a:latin typeface="Cambria Math"/>
                            </a:rPr>
                            <m:t>𝜃</m:t>
                          </m:r>
                        </m:e>
                      </m:func>
                      <m:r>
                        <a:rPr lang="en-GB" sz="160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389" y="4293096"/>
                <a:ext cx="4110356" cy="338554"/>
              </a:xfrm>
              <a:prstGeom prst="rect">
                <a:avLst/>
              </a:prstGeom>
              <a:blipFill rotWithShape="1">
                <a:blip r:embed="rId3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0827" y="296652"/>
            <a:ext cx="99107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Widespread sensor based on a semiconductor plate (Si, </a:t>
            </a:r>
            <a:r>
              <a:rPr lang="en-GB" sz="1800" kern="1500" dirty="0" err="1" smtClean="0">
                <a:latin typeface="Calibri" pitchFamily="34" charset="0"/>
                <a:cs typeface="Calibri" pitchFamily="34" charset="0"/>
              </a:rPr>
              <a:t>InAs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GB" sz="1800" kern="1500" dirty="0" err="1" smtClean="0">
                <a:latin typeface="Calibri" pitchFamily="34" charset="0"/>
                <a:cs typeface="Calibri" pitchFamily="34" charset="0"/>
              </a:rPr>
              <a:t>InSb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GB" sz="1800" kern="1500" dirty="0" err="1" smtClean="0">
                <a:latin typeface="Calibri" pitchFamily="34" charset="0"/>
                <a:cs typeface="Calibri" pitchFamily="34" charset="0"/>
              </a:rPr>
              <a:t>GaAs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Charge carriers separate under the effect of Lorentz forces 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 </a:t>
            </a:r>
            <a:r>
              <a:rPr lang="en-GB" sz="1800" kern="15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Hall voltage V</a:t>
            </a:r>
            <a:r>
              <a:rPr lang="en-GB" sz="1800" kern="150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 panose="05050102010706020507" pitchFamily="18" charset="2"/>
              </a:rPr>
              <a:t>H</a:t>
            </a:r>
            <a:endParaRPr lang="en-GB" sz="1800" kern="1500" baseline="-2500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1" kern="1500" dirty="0" smtClean="0">
                <a:latin typeface="Calibri" pitchFamily="34" charset="0"/>
                <a:cs typeface="Calibri" pitchFamily="34" charset="0"/>
              </a:rPr>
              <a:t>Pros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: small (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  <a:sym typeface="Symbol"/>
              </a:rPr>
              <a:t> 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field maps), rugged, cheap, easy to use</a:t>
            </a:r>
          </a:p>
          <a:p>
            <a:pPr marL="182563" indent="-182563" algn="l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800" b="1" kern="1500" dirty="0" smtClean="0">
                <a:latin typeface="Calibri" pitchFamily="34" charset="0"/>
                <a:cs typeface="Calibri" pitchFamily="34" charset="0"/>
              </a:rPr>
              <a:t>Cons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</a:rPr>
              <a:t>: non-linearity, sensitivity and offset drifts with temperature, sensitivity to in-plane field components </a:t>
            </a:r>
            <a:r>
              <a:rPr lang="en-GB" sz="1800" kern="1500" dirty="0" smtClean="0">
                <a:latin typeface="Calibri" pitchFamily="34" charset="0"/>
                <a:cs typeface="Calibri" pitchFamily="34" charset="0"/>
                <a:sym typeface="Symbol"/>
              </a:rPr>
              <a:t> frequent calibration needed, thermal compensation or stabilization desirable</a:t>
            </a:r>
            <a:endParaRPr lang="en-GB" sz="1800" kern="15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4" y="3897052"/>
            <a:ext cx="2556607" cy="248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833320" y="4201924"/>
            <a:ext cx="1804203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b="1" kern="1500" dirty="0" smtClean="0">
                <a:latin typeface="Calibri" pitchFamily="34" charset="0"/>
                <a:cs typeface="Calibri" pitchFamily="34" charset="0"/>
              </a:rPr>
              <a:t>typical non-linearity</a:t>
            </a:r>
          </a:p>
          <a:p>
            <a:pPr>
              <a:spcBef>
                <a:spcPts val="0"/>
              </a:spcBef>
            </a:pPr>
            <a:r>
              <a:rPr lang="en-GB" sz="1400" b="1" kern="1500" dirty="0" smtClean="0">
                <a:latin typeface="Calibri" pitchFamily="34" charset="0"/>
                <a:cs typeface="Calibri" pitchFamily="34" charset="0"/>
              </a:rPr>
              <a:t>0.5%-2%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8464" y="5054232"/>
            <a:ext cx="2374048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offset due to:</a:t>
            </a:r>
            <a:br>
              <a:rPr lang="en-GB" sz="1400" kern="1500" dirty="0" smtClean="0">
                <a:latin typeface="Calibri" pitchFamily="34" charset="0"/>
                <a:cs typeface="Calibri" pitchFamily="34" charset="0"/>
              </a:rPr>
            </a:b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geometrical asymmetry,</a:t>
            </a:r>
            <a:br>
              <a:rPr lang="en-GB" sz="1400" kern="1500" dirty="0" smtClean="0">
                <a:latin typeface="Calibri" pitchFamily="34" charset="0"/>
                <a:cs typeface="Calibri" pitchFamily="34" charset="0"/>
              </a:rPr>
            </a:br>
            <a:r>
              <a:rPr lang="en-GB" sz="1400" kern="1500" dirty="0" err="1" smtClean="0">
                <a:latin typeface="Calibri" pitchFamily="34" charset="0"/>
                <a:cs typeface="Calibri" pitchFamily="34" charset="0"/>
              </a:rPr>
              <a:t>piezoresistive</a:t>
            </a: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 effects</a:t>
            </a:r>
            <a:br>
              <a:rPr lang="en-GB" sz="1400" kern="1500" dirty="0" smtClean="0">
                <a:latin typeface="Calibri" pitchFamily="34" charset="0"/>
                <a:cs typeface="Calibri" pitchFamily="34" charset="0"/>
              </a:rPr>
            </a:b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drifts </a:t>
            </a:r>
            <a:r>
              <a:rPr lang="en-GB" sz="1400" u="sng" kern="1500" dirty="0" smtClean="0">
                <a:latin typeface="Calibri" pitchFamily="34" charset="0"/>
                <a:cs typeface="Calibri" pitchFamily="34" charset="0"/>
              </a:rPr>
              <a:t>randomly</a:t>
            </a: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 due to T, ageing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23" y="1746312"/>
            <a:ext cx="2969629" cy="211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 bwMode="auto">
          <a:xfrm flipV="1">
            <a:off x="1172580" y="4631650"/>
            <a:ext cx="1066980" cy="509146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76" y="2109420"/>
            <a:ext cx="2486550" cy="178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152" y="2024844"/>
            <a:ext cx="3064012" cy="187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4324766" y="4784754"/>
            <a:ext cx="24807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planar Hall coefficient</a:t>
            </a:r>
            <a:br>
              <a:rPr lang="en-GB" sz="1400" kern="1500" dirty="0" smtClean="0">
                <a:latin typeface="Calibri" pitchFamily="34" charset="0"/>
                <a:cs typeface="Calibri" pitchFamily="34" charset="0"/>
              </a:rPr>
            </a:b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(1</a:t>
            </a:r>
            <a:r>
              <a:rPr lang="en-GB" sz="1400" kern="1500" dirty="0" smtClean="0">
                <a:latin typeface="Calibri" pitchFamily="34" charset="0"/>
                <a:cs typeface="Calibri" pitchFamily="34" charset="0"/>
                <a:sym typeface="Symbol"/>
              </a:rPr>
              <a:t>2% error if uncorrected</a:t>
            </a:r>
            <a:r>
              <a:rPr lang="en-GB" sz="1400" kern="15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39560" y="4586711"/>
            <a:ext cx="3749965" cy="1806349"/>
            <a:chOff x="2239560" y="4586711"/>
            <a:chExt cx="3749965" cy="1806349"/>
          </a:xfrm>
        </p:grpSpPr>
        <p:sp>
          <p:nvSpPr>
            <p:cNvPr id="16" name="Rectangle 15"/>
            <p:cNvSpPr/>
            <p:nvPr/>
          </p:nvSpPr>
          <p:spPr>
            <a:xfrm>
              <a:off x="2864768" y="5654396"/>
              <a:ext cx="312475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400" kern="1500" dirty="0" smtClean="0">
                  <a:latin typeface="Calibri" pitchFamily="34" charset="0"/>
                  <a:cs typeface="Calibri" pitchFamily="34" charset="0"/>
                </a:rPr>
                <a:t>sensitivity (material parameter)</a:t>
              </a:r>
              <a:br>
                <a:rPr lang="en-GB" sz="1400" kern="1500" dirty="0" smtClean="0">
                  <a:latin typeface="Calibri" pitchFamily="34" charset="0"/>
                  <a:cs typeface="Calibri" pitchFamily="34" charset="0"/>
                </a:rPr>
              </a:br>
              <a:r>
                <a:rPr lang="en-GB" sz="1400" kern="1500" dirty="0" smtClean="0">
                  <a:latin typeface="Calibri" pitchFamily="34" charset="0"/>
                  <a:cs typeface="Calibri" pitchFamily="34" charset="0"/>
                </a:rPr>
                <a:t>depends reproducibly upon T</a:t>
              </a:r>
            </a:p>
            <a:p>
              <a:pPr>
                <a:spcBef>
                  <a:spcPts val="0"/>
                </a:spcBef>
              </a:pPr>
              <a:r>
                <a:rPr lang="en-GB" sz="1400" kern="1500" dirty="0" smtClean="0">
                  <a:latin typeface="Calibri" pitchFamily="34" charset="0"/>
                  <a:cs typeface="Calibri" pitchFamily="34" charset="0"/>
                </a:rPr>
                <a:t>typical values: 50-1000 mV/T </a:t>
              </a:r>
            </a:p>
          </p:txBody>
        </p:sp>
        <p:cxnSp>
          <p:nvCxnSpPr>
            <p:cNvPr id="19" name="Straight Arrow Connector 18"/>
            <p:cNvCxnSpPr>
              <a:stCxn id="28" idx="0"/>
            </p:cNvCxnSpPr>
            <p:nvPr/>
          </p:nvCxnSpPr>
          <p:spPr bwMode="auto">
            <a:xfrm flipH="1" flipV="1">
              <a:off x="2709604" y="4586711"/>
              <a:ext cx="13422" cy="49795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8" name="Rectangle 27"/>
            <p:cNvSpPr/>
            <p:nvPr/>
          </p:nvSpPr>
          <p:spPr>
            <a:xfrm>
              <a:off x="2239560" y="5084661"/>
              <a:ext cx="9669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GB" sz="1400" kern="1500" dirty="0" smtClean="0">
                  <a:latin typeface="Calibri" pitchFamily="34" charset="0"/>
                  <a:cs typeface="Calibri" pitchFamily="34" charset="0"/>
                </a:rPr>
                <a:t>geometric </a:t>
              </a:r>
              <a:br>
                <a:rPr lang="en-GB" sz="1400" kern="1500" dirty="0" smtClean="0">
                  <a:latin typeface="Calibri" pitchFamily="34" charset="0"/>
                  <a:cs typeface="Calibri" pitchFamily="34" charset="0"/>
                </a:rPr>
              </a:br>
              <a:r>
                <a:rPr lang="en-GB" sz="1400" kern="1500" dirty="0" smtClean="0">
                  <a:latin typeface="Calibri" pitchFamily="34" charset="0"/>
                  <a:cs typeface="Calibri" pitchFamily="34" charset="0"/>
                </a:rPr>
                <a:t>factor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 bwMode="auto">
            <a:xfrm flipH="1" flipV="1">
              <a:off x="3080792" y="4602114"/>
              <a:ext cx="900100" cy="113114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34" name="Straight Arrow Connector 33"/>
          <p:cNvCxnSpPr/>
          <p:nvPr/>
        </p:nvCxnSpPr>
        <p:spPr bwMode="auto">
          <a:xfrm flipH="1" flipV="1">
            <a:off x="4556956" y="4631650"/>
            <a:ext cx="576064" cy="248975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3794074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989864" y="420719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30738" y="5829473"/>
            <a:ext cx="518318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algn="l">
              <a:spcBef>
                <a:spcPct val="0"/>
              </a:spcBef>
            </a:pPr>
            <a:r>
              <a:rPr lang="en-GB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b3/b5 probe: </a:t>
            </a: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based on rings of fixed Hall plates</a:t>
            </a:r>
          </a:p>
          <a:p>
            <a:pPr marL="0" lvl="1" algn="r">
              <a:spcBef>
                <a:spcPct val="0"/>
              </a:spcBef>
            </a:pP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 kHz local harmonic decay and snapback in SC magnets</a:t>
            </a:r>
            <a:endParaRPr lang="en-GB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4653136"/>
            <a:ext cx="5319712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112102" y="4162040"/>
            <a:ext cx="4776787" cy="21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>
              <a:spcBef>
                <a:spcPct val="0"/>
              </a:spcBef>
            </a:pP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3D/3D hall probe mapper</a:t>
            </a:r>
            <a:endParaRPr lang="en-GB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89864" y="420719"/>
            <a:ext cx="4899025" cy="3675063"/>
            <a:chOff x="4989864" y="420719"/>
            <a:chExt cx="4899025" cy="3675063"/>
          </a:xfrm>
        </p:grpSpPr>
        <p:pic>
          <p:nvPicPr>
            <p:cNvPr id="7171" name="Picture 3" descr="Photo076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864" y="420719"/>
              <a:ext cx="4899025" cy="3675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2"/>
            <p:cNvCxnSpPr>
              <a:cxnSpLocks noChangeShapeType="1"/>
            </p:cNvCxnSpPr>
            <p:nvPr/>
          </p:nvCxnSpPr>
          <p:spPr bwMode="auto">
            <a:xfrm>
              <a:off x="6104955" y="1064530"/>
              <a:ext cx="217487" cy="541338"/>
            </a:xfrm>
            <a:prstGeom prst="straightConnector1">
              <a:avLst/>
            </a:prstGeom>
            <a:noFill/>
            <a:ln w="3175" algn="ctr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5765230" y="848630"/>
              <a:ext cx="825500" cy="21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marL="342900" indent="-342900"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tabLst>
                  <a:tab pos="914400" algn="l"/>
                </a:tabLst>
                <a:defRPr sz="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lvl="1">
                <a:spcBef>
                  <a:spcPct val="0"/>
                </a:spcBef>
              </a:pPr>
              <a:r>
                <a:rPr lang="en-GB" sz="1400" smtClean="0">
                  <a:solidFill>
                    <a:srgbClr val="FFFFFF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Hall head</a:t>
              </a:r>
              <a:endParaRPr lang="en-GB" sz="140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  <p:cxnSp>
          <p:nvCxnSpPr>
            <p:cNvPr id="9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6272807" y="1722179"/>
              <a:ext cx="865187" cy="22225"/>
            </a:xfrm>
            <a:prstGeom prst="straightConnector1">
              <a:avLst/>
            </a:prstGeom>
            <a:noFill/>
            <a:ln w="3175" algn="ctr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17"/>
            <p:cNvCxnSpPr>
              <a:cxnSpLocks noChangeShapeType="1"/>
            </p:cNvCxnSpPr>
            <p:nvPr/>
          </p:nvCxnSpPr>
          <p:spPr bwMode="auto">
            <a:xfrm flipV="1">
              <a:off x="8769424" y="1399492"/>
              <a:ext cx="0" cy="757238"/>
            </a:xfrm>
            <a:prstGeom prst="straightConnector1">
              <a:avLst/>
            </a:prstGeom>
            <a:noFill/>
            <a:ln w="3175" algn="ctr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20"/>
            <p:cNvCxnSpPr>
              <a:cxnSpLocks noChangeShapeType="1"/>
            </p:cNvCxnSpPr>
            <p:nvPr/>
          </p:nvCxnSpPr>
          <p:spPr bwMode="auto">
            <a:xfrm>
              <a:off x="7905328" y="2528900"/>
              <a:ext cx="805179" cy="139793"/>
            </a:xfrm>
            <a:prstGeom prst="straightConnector1">
              <a:avLst/>
            </a:prstGeom>
            <a:noFill/>
            <a:ln w="3175" algn="ctr">
              <a:solidFill>
                <a:srgbClr val="FFFF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Hall-based instruments</a:t>
              </a:r>
              <a:endParaRPr lang="en-GB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 dirty="0">
                <a:latin typeface="Calibri" panose="020F0502020204030204" pitchFamily="34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15248" b="25347"/>
          <a:stretch/>
        </p:blipFill>
        <p:spPr>
          <a:xfrm>
            <a:off x="244435" y="3969060"/>
            <a:ext cx="4266589" cy="799367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2414718" y="4818395"/>
            <a:ext cx="20538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algn="l">
              <a:spcBef>
                <a:spcPct val="0"/>
              </a:spcBef>
            </a:pP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rotating hall probe</a:t>
            </a:r>
            <a:b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polarity checker</a:t>
            </a:r>
            <a:br>
              <a:rPr lang="en-GB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(high tolerance !)</a:t>
            </a:r>
            <a:endParaRPr lang="en-GB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3" name="Picture 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3" y="332656"/>
            <a:ext cx="4227513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632520" y="3429000"/>
            <a:ext cx="356439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>
              <a:spcBef>
                <a:spcPct val="0"/>
              </a:spcBef>
            </a:pPr>
            <a:r>
              <a:rPr lang="en-GB" sz="14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3D Teslameter</a:t>
            </a: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based on 3x Hall probe sensors</a:t>
            </a:r>
            <a:b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(typically 1% absolute uncertainty)</a:t>
            </a:r>
            <a:endParaRPr lang="en-GB" sz="1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7" y="4812850"/>
            <a:ext cx="2021740" cy="152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62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 w="285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baseline="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</a:rPr>
                <a:t>Example of results: </a:t>
              </a:r>
              <a:r>
                <a:rPr lang="en-US" sz="1800" b="1" baseline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</a:rPr>
                <a:t>fringe field of a resistive dipole</a:t>
              </a:r>
            </a:p>
          </p:txBody>
        </p:sp>
        <p:sp>
          <p:nvSpPr>
            <p:cNvPr id="21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 b="1">
                <a:latin typeface="Calibri" panose="020F0502020204030204" pitchFamily="34" charset="0"/>
              </a:endParaRPr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800" b="1"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Group 19"/>
          <p:cNvGrpSpPr>
            <a:grpSpLocks/>
          </p:cNvGrpSpPr>
          <p:nvPr/>
        </p:nvGrpSpPr>
        <p:grpSpPr bwMode="auto">
          <a:xfrm>
            <a:off x="0" y="296863"/>
            <a:ext cx="9740900" cy="6140450"/>
            <a:chOff x="0" y="187"/>
            <a:chExt cx="6136" cy="3868"/>
          </a:xfrm>
        </p:grpSpPr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84" r="22409" b="6471"/>
            <a:stretch>
              <a:fillRect/>
            </a:stretch>
          </p:blipFill>
          <p:spPr bwMode="auto">
            <a:xfrm>
              <a:off x="1531" y="187"/>
              <a:ext cx="4605" cy="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8" t="12759" r="9996"/>
            <a:stretch>
              <a:fillRect/>
            </a:stretch>
          </p:blipFill>
          <p:spPr bwMode="auto">
            <a:xfrm>
              <a:off x="0" y="2407"/>
              <a:ext cx="2508" cy="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9"/>
            <p:cNvSpPr>
              <a:spLocks noChangeArrowheads="1"/>
            </p:cNvSpPr>
            <p:nvPr/>
          </p:nvSpPr>
          <p:spPr bwMode="auto">
            <a:xfrm rot="1164386">
              <a:off x="2372" y="1891"/>
              <a:ext cx="930" cy="428"/>
            </a:xfrm>
            <a:prstGeom prst="ellipse">
              <a:avLst/>
            </a:prstGeom>
            <a:noFill/>
            <a:ln w="19050" algn="ctr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27" name="Line 10"/>
            <p:cNvSpPr>
              <a:spLocks noChangeShapeType="1"/>
            </p:cNvSpPr>
            <p:nvPr/>
          </p:nvSpPr>
          <p:spPr bwMode="auto">
            <a:xfrm flipH="1">
              <a:off x="102" y="1919"/>
              <a:ext cx="2316" cy="45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H="1">
              <a:off x="2536" y="2287"/>
              <a:ext cx="739" cy="170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Rectangle 9"/>
            <p:cNvSpPr>
              <a:spLocks noChangeArrowheads="1"/>
            </p:cNvSpPr>
            <p:nvPr/>
          </p:nvSpPr>
          <p:spPr bwMode="auto">
            <a:xfrm>
              <a:off x="1565" y="2364"/>
              <a:ext cx="716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600" baseline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1.5 T inside</a:t>
              </a: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1102" y="3780"/>
              <a:ext cx="1408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600" baseline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5 mT @ 260 mm outside</a:t>
              </a: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>
              <a:off x="1751" y="2530"/>
              <a:ext cx="280" cy="88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flipH="1" flipV="1">
              <a:off x="1875" y="2519"/>
              <a:ext cx="17" cy="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flipV="1">
              <a:off x="1374" y="3589"/>
              <a:ext cx="157" cy="227"/>
            </a:xfrm>
            <a:prstGeom prst="line">
              <a:avLst/>
            </a:prstGeom>
            <a:noFill/>
            <a:ln w="31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Rectangle 9"/>
            <p:cNvSpPr>
              <a:spLocks noChangeArrowheads="1"/>
            </p:cNvSpPr>
            <p:nvPr/>
          </p:nvSpPr>
          <p:spPr bwMode="auto">
            <a:xfrm>
              <a:off x="4526" y="1289"/>
              <a:ext cx="1318" cy="3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r"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60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B &lt; 1 mT </a:t>
              </a:r>
              <a:br>
                <a:rPr lang="en-US" sz="160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</a:br>
              <a:r>
                <a:rPr lang="en-US" sz="1600" baseline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itchFamily="34" charset="0"/>
                </a:rPr>
                <a:t>externally to iron yoke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893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52400" y="549275"/>
            <a:ext cx="966114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l">
              <a:spcBef>
                <a:spcPct val="0"/>
              </a:spcBef>
              <a:buClr>
                <a:schemeClr val="tx1"/>
              </a:buClr>
              <a:defRPr/>
            </a:pPr>
            <a:r>
              <a:rPr lang="fr-CH" sz="1800" b="1" dirty="0" err="1" smtClean="0">
                <a:latin typeface="Calibri" pitchFamily="34" charset="0"/>
                <a:sym typeface="Symbol" pitchFamily="18" charset="2"/>
              </a:rPr>
              <a:t>Typical</a:t>
            </a:r>
            <a:r>
              <a:rPr lang="fr-CH" sz="1800" b="1" dirty="0" smtClean="0">
                <a:latin typeface="Calibri" pitchFamily="34" charset="0"/>
                <a:sym typeface="Symbol" pitchFamily="18" charset="2"/>
              </a:rPr>
              <a:t> applications</a:t>
            </a:r>
          </a:p>
          <a:p>
            <a:pPr algn="l">
              <a:spcBef>
                <a:spcPct val="0"/>
              </a:spcBef>
              <a:buClr>
                <a:schemeClr val="tx1"/>
              </a:buClr>
              <a:defRPr/>
            </a:pPr>
            <a:endParaRPr lang="en-GB" sz="1800" u="sng" dirty="0" smtClean="0">
              <a:latin typeface="Calibri" pitchFamily="34" charset="0"/>
              <a:sym typeface="Symbol" pitchFamily="18" charset="2"/>
            </a:endParaRP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 smtClean="0">
                <a:latin typeface="Calibri" pitchFamily="34" charset="0"/>
                <a:sym typeface="Symbol" pitchFamily="18" charset="2"/>
              </a:rPr>
              <a:t>“</a:t>
            </a:r>
            <a:r>
              <a:rPr lang="en-GB" sz="1800" dirty="0" smtClean="0">
                <a:solidFill>
                  <a:srgbClr val="FF00FF"/>
                </a:solidFill>
                <a:latin typeface="Calibri" pitchFamily="34" charset="0"/>
                <a:sym typeface="Symbol" pitchFamily="18" charset="2"/>
              </a:rPr>
              <a:t>Quality Assurance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” checks</a:t>
            </a:r>
            <a:br>
              <a:rPr lang="en-GB" sz="1800" dirty="0" smtClean="0">
                <a:latin typeface="Calibri" pitchFamily="34" charset="0"/>
                <a:sym typeface="Symbol" pitchFamily="18" charset="2"/>
              </a:rPr>
            </a:br>
            <a:r>
              <a:rPr lang="en-GB" sz="1800" dirty="0" smtClean="0">
                <a:latin typeface="Calibri" pitchFamily="34" charset="0"/>
                <a:sym typeface="Symbol" pitchFamily="18" charset="2"/>
              </a:rPr>
              <a:t> few % accuracy acceptable to spot gross errors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field polarity</a:t>
            </a:r>
            <a:r>
              <a:rPr lang="en-GB" sz="1800" dirty="0">
                <a:latin typeface="Calibri" pitchFamily="34" charset="0"/>
                <a:sym typeface="Symbol" pitchFamily="18" charset="2"/>
              </a:rPr>
              <a:t/>
            </a:r>
            <a:br>
              <a:rPr lang="en-GB" sz="1800" dirty="0">
                <a:latin typeface="Calibri" pitchFamily="34" charset="0"/>
                <a:sym typeface="Symbol" pitchFamily="18" charset="2"/>
              </a:rPr>
            </a:br>
            <a:r>
              <a:rPr lang="en-GB" sz="1800" dirty="0" smtClean="0">
                <a:latin typeface="Calibri" pitchFamily="34" charset="0"/>
                <a:sym typeface="Symbol" pitchFamily="18" charset="2"/>
              </a:rPr>
              <a:t>much easier to verify than with rotating coils</a:t>
            </a:r>
            <a:endParaRPr lang="en-GB" sz="1800" dirty="0">
              <a:latin typeface="Calibri" pitchFamily="34" charset="0"/>
              <a:sym typeface="Symbol" pitchFamily="18" charset="2"/>
            </a:endParaRP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 smtClean="0">
                <a:latin typeface="Calibri" pitchFamily="34" charset="0"/>
                <a:sym typeface="Symbol" pitchFamily="18" charset="2"/>
              </a:rPr>
              <a:t>detailed </a:t>
            </a:r>
            <a:r>
              <a:rPr lang="en-GB" sz="1800" dirty="0" smtClean="0">
                <a:solidFill>
                  <a:srgbClr val="00B050"/>
                </a:solidFill>
                <a:latin typeface="Calibri" pitchFamily="34" charset="0"/>
                <a:sym typeface="Symbol" pitchFamily="18" charset="2"/>
              </a:rPr>
              <a:t>maps of gradient field </a:t>
            </a:r>
            <a:r>
              <a:rPr lang="en-GB" sz="1800" dirty="0" smtClean="0">
                <a:solidFill>
                  <a:srgbClr val="00B050"/>
                </a:solidFill>
                <a:latin typeface="Calibri" pitchFamily="34" charset="0"/>
                <a:sym typeface="Symbol" pitchFamily="18" charset="2"/>
              </a:rPr>
              <a:t>zones 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such as: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/>
            </a:r>
            <a:br>
              <a:rPr lang="en-GB" sz="1800" dirty="0" smtClean="0">
                <a:latin typeface="Calibri" pitchFamily="34" charset="0"/>
                <a:sym typeface="Symbol" pitchFamily="18" charset="2"/>
              </a:rPr>
            </a:br>
            <a:r>
              <a:rPr lang="en-GB" sz="1800" dirty="0" smtClean="0">
                <a:latin typeface="Calibri" pitchFamily="34" charset="0"/>
                <a:sym typeface="Symbol" pitchFamily="18" charset="2"/>
              </a:rPr>
              <a:t>magnetic lenses, fringe field of </a:t>
            </a:r>
            <a:r>
              <a:rPr lang="en-GB" sz="1800" dirty="0" err="1" smtClean="0">
                <a:latin typeface="Calibri" pitchFamily="34" charset="0"/>
                <a:sym typeface="Symbol" pitchFamily="18" charset="2"/>
              </a:rPr>
              <a:t>bendings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, dipoles with large harmonic errors, spectrometers …</a:t>
            </a:r>
            <a:br>
              <a:rPr lang="en-GB" sz="1800" dirty="0" smtClean="0">
                <a:latin typeface="Calibri" pitchFamily="34" charset="0"/>
                <a:sym typeface="Symbol" pitchFamily="18" charset="2"/>
              </a:rPr>
            </a:br>
            <a:r>
              <a:rPr lang="en-GB" sz="1800" dirty="0" smtClean="0">
                <a:latin typeface="Calibri" pitchFamily="34" charset="0"/>
                <a:sym typeface="Symbol" pitchFamily="18" charset="2"/>
              </a:rPr>
              <a:t>works where NMR does not work (need overlap for calibration)</a:t>
            </a:r>
          </a:p>
          <a:p>
            <a:pPr algn="l">
              <a:spcBef>
                <a:spcPct val="0"/>
              </a:spcBef>
              <a:buClr>
                <a:schemeClr val="tx1"/>
              </a:buClr>
              <a:defRPr/>
            </a:pPr>
            <a:endParaRPr lang="en-GB" sz="1800" dirty="0" smtClean="0">
              <a:latin typeface="Calibri" pitchFamily="34" charset="0"/>
              <a:sym typeface="Symbol" pitchFamily="18" charset="2"/>
            </a:endParaRPr>
          </a:p>
          <a:p>
            <a:pPr algn="l">
              <a:spcBef>
                <a:spcPct val="0"/>
              </a:spcBef>
              <a:buClr>
                <a:schemeClr val="tx1"/>
              </a:buClr>
              <a:defRPr/>
            </a:pPr>
            <a:r>
              <a:rPr lang="en-GB" sz="1800" b="1" dirty="0" smtClean="0">
                <a:latin typeface="Calibri" pitchFamily="34" charset="0"/>
                <a:sym typeface="Symbol" pitchFamily="18" charset="2"/>
              </a:rPr>
              <a:t>Caveats</a:t>
            </a:r>
            <a:br>
              <a:rPr lang="en-GB" sz="1800" b="1" dirty="0" smtClean="0">
                <a:latin typeface="Calibri" pitchFamily="34" charset="0"/>
                <a:sym typeface="Symbol" pitchFamily="18" charset="2"/>
              </a:rPr>
            </a:br>
            <a:endParaRPr lang="en-GB" sz="1800" b="1" dirty="0" smtClean="0">
              <a:latin typeface="Calibri" pitchFamily="34" charset="0"/>
              <a:sym typeface="Symbol" pitchFamily="18" charset="2"/>
            </a:endParaRP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 smtClean="0">
                <a:latin typeface="Calibri" pitchFamily="34" charset="0"/>
                <a:sym typeface="Symbol" pitchFamily="18" charset="2"/>
              </a:rPr>
              <a:t>sees </a:t>
            </a:r>
            <a:r>
              <a:rPr lang="en-GB" sz="18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sym typeface="Symbol" pitchFamily="18" charset="2"/>
              </a:rPr>
              <a:t>local effects 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(&lt; 1 mm</a:t>
            </a:r>
            <a:r>
              <a:rPr lang="en-GB" sz="1800" baseline="30000" dirty="0" smtClean="0">
                <a:latin typeface="Calibri" pitchFamily="34" charset="0"/>
                <a:sym typeface="Symbol" pitchFamily="18" charset="2"/>
              </a:rPr>
              <a:t>2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) </a:t>
            </a:r>
            <a:r>
              <a:rPr lang="en-GB" sz="1800" dirty="0" smtClean="0">
                <a:latin typeface="Calibri" pitchFamily="34" charset="0"/>
                <a:sym typeface="Symbol"/>
              </a:rPr>
              <a:t> 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integrals require </a:t>
            </a:r>
            <a:r>
              <a:rPr lang="en-GB" sz="1800" u="sng" dirty="0" smtClean="0">
                <a:latin typeface="Calibri" pitchFamily="34" charset="0"/>
                <a:sym typeface="Symbol" pitchFamily="18" charset="2"/>
              </a:rPr>
              <a:t>many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 points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 smtClean="0">
                <a:latin typeface="Calibri" pitchFamily="34" charset="0"/>
                <a:sym typeface="Symbol" pitchFamily="18" charset="2"/>
              </a:rPr>
              <a:t>small size </a:t>
            </a:r>
            <a:r>
              <a:rPr lang="en-GB" sz="1800" dirty="0" smtClean="0">
                <a:latin typeface="Calibri" pitchFamily="34" charset="0"/>
                <a:sym typeface="Symbol"/>
              </a:rPr>
              <a:t> </a:t>
            </a:r>
            <a:r>
              <a:rPr lang="en-GB" sz="18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precise mechanical alignment </a:t>
            </a:r>
            <a:r>
              <a:rPr lang="en-GB" sz="1800" dirty="0" smtClean="0">
                <a:latin typeface="Calibri" pitchFamily="34" charset="0"/>
                <a:sym typeface="Symbol"/>
              </a:rPr>
              <a:t>is difficult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fr-CH" sz="1800" dirty="0" err="1" smtClean="0">
                <a:latin typeface="Calibri" pitchFamily="34" charset="0"/>
                <a:sym typeface="Symbol"/>
              </a:rPr>
              <a:t>uncertainty</a:t>
            </a:r>
            <a:r>
              <a:rPr lang="fr-CH" sz="1800" dirty="0" smtClean="0">
                <a:latin typeface="Calibri" pitchFamily="34" charset="0"/>
                <a:sym typeface="Symbol"/>
              </a:rPr>
              <a:t> &lt; </a:t>
            </a:r>
            <a:r>
              <a:rPr lang="en-GB" sz="1800" dirty="0" smtClean="0">
                <a:latin typeface="Calibri" pitchFamily="34" charset="0"/>
                <a:sym typeface="Symbol"/>
              </a:rPr>
              <a:t>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10</a:t>
            </a:r>
            <a:r>
              <a:rPr lang="en-GB" sz="1800" baseline="30000" dirty="0" smtClean="0">
                <a:latin typeface="Calibri" pitchFamily="34" charset="0"/>
                <a:sym typeface="Symbol" pitchFamily="18" charset="2"/>
              </a:rPr>
              <a:t>-3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 </a:t>
            </a:r>
            <a:r>
              <a:rPr lang="en-GB" sz="1800" dirty="0">
                <a:latin typeface="Calibri" pitchFamily="34" charset="0"/>
                <a:sym typeface="Symbol" pitchFamily="18" charset="2"/>
              </a:rPr>
              <a:t>requires </a:t>
            </a:r>
            <a:r>
              <a:rPr lang="en-GB" sz="18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rigorous </a:t>
            </a:r>
            <a:r>
              <a:rPr lang="en-GB" sz="18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and time-consuming calibration</a:t>
            </a:r>
            <a:r>
              <a:rPr lang="en-GB" sz="18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, T control, mechanics</a:t>
            </a:r>
            <a:endParaRPr lang="en-GB" sz="1800" dirty="0" smtClean="0">
              <a:solidFill>
                <a:srgbClr val="FF0000"/>
              </a:solidFill>
              <a:latin typeface="Calibri" pitchFamily="34" charset="0"/>
              <a:sym typeface="Symbol" pitchFamily="18" charset="2"/>
            </a:endParaRP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GB" sz="1800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AC measurements affected by errors </a:t>
            </a:r>
            <a:r>
              <a:rPr lang="en-GB" sz="1800" dirty="0" smtClean="0">
                <a:latin typeface="Calibri" pitchFamily="34" charset="0"/>
                <a:sym typeface="Symbol" pitchFamily="18" charset="2"/>
              </a:rPr>
              <a:t>unless special techniques are used (powering, wiring …)</a:t>
            </a:r>
            <a:br>
              <a:rPr lang="en-GB" sz="1800" dirty="0" smtClean="0">
                <a:latin typeface="Calibri" pitchFamily="34" charset="0"/>
                <a:sym typeface="Symbol" pitchFamily="18" charset="2"/>
              </a:rPr>
            </a:br>
            <a:endParaRPr lang="en-GB" sz="1800" dirty="0" smtClean="0">
              <a:latin typeface="Calibri" pitchFamily="34" charset="0"/>
              <a:sym typeface="Symbol" pitchFamily="18" charset="2"/>
            </a:endParaRPr>
          </a:p>
        </p:txBody>
      </p:sp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Practical considerations</a:t>
              </a:r>
              <a:endParaRPr lang="en-GB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15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69511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26614" y="1647378"/>
            <a:ext cx="9378914" cy="30777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Fixed and rotating</a:t>
            </a:r>
            <a:b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search coils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298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-15552" y="423825"/>
            <a:ext cx="993742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465138" indent="-28575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Workhorse of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CERN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instrumentation park: 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most </a:t>
            </a: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accurate and cost-effective method</a:t>
            </a: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Size, effective surface, number of turns, resistance, assemblies … must be adapted to the specific requirements of each magnet  </a:t>
            </a:r>
            <a:r>
              <a:rPr lang="en-US" sz="1800" dirty="0" smtClean="0">
                <a:solidFill>
                  <a:srgbClr val="FF9933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no commercial solution, (traditionally) in-house winding </a:t>
            </a: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Main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parameter: total area exposed to flux change Ac, which determines the peak</a:t>
            </a:r>
            <a:b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induced voltage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(dictated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by electronics, typically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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or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  <a:sym typeface="Symbol"/>
              </a:rPr>
              <a:t>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10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V) </a:t>
            </a: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1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Search coils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1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 dirty="0">
                <a:latin typeface="Calibri" panose="020F0502020204030204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178178" y="2060848"/>
            <a:ext cx="9579801" cy="1602760"/>
            <a:chOff x="272480" y="476672"/>
            <a:chExt cx="9579801" cy="1602760"/>
          </a:xfrm>
        </p:grpSpPr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7891948"/>
                </p:ext>
              </p:extLst>
            </p:nvPr>
          </p:nvGraphicFramePr>
          <p:xfrm>
            <a:off x="4363226" y="584684"/>
            <a:ext cx="4807931" cy="649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16" name="Equation" r:id="rId4" imgW="3314700" imgH="444500" progId="Equation.3">
                    <p:embed/>
                  </p:oleObj>
                </mc:Choice>
                <mc:Fallback>
                  <p:oleObj name="Equation" r:id="rId4" imgW="3314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3226" y="584684"/>
                          <a:ext cx="4807931" cy="64934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80" y="476672"/>
              <a:ext cx="2720975" cy="1390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3163895" y="1448490"/>
              <a:ext cx="260706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Faraday’s Law (total derivative)</a:t>
              </a:r>
              <a:b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+ Lenz Law (energy conservation)</a:t>
              </a:r>
              <a:endParaRPr lang="en-GB" sz="1400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184038" y="1340768"/>
              <a:ext cx="14685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latin typeface="Calibri" pitchFamily="34" charset="0"/>
                </a:rPr>
                <a:t>fixed-coil,</a:t>
              </a:r>
              <a:br>
                <a:rPr lang="en-US" sz="1400" dirty="0" smtClean="0">
                  <a:latin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</a:rPr>
                <a:t>time-varying field</a:t>
              </a:r>
              <a:endParaRPr lang="en-GB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95783" y="1340768"/>
              <a:ext cx="1956498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coil </a:t>
              </a:r>
              <a:r>
                <a:rPr lang="en-US" sz="1400" dirty="0" smtClean="0">
                  <a:latin typeface="Calibri" pitchFamily="34" charset="0"/>
                </a:rPr>
                <a:t>rotating,</a:t>
              </a:r>
              <a:br>
                <a:rPr lang="en-US" sz="1400" dirty="0" smtClean="0">
                  <a:latin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</a:rPr>
                <a:t>translating or deforming</a:t>
              </a:r>
              <a:br>
                <a:rPr lang="en-US" sz="1400" dirty="0" smtClean="0">
                  <a:latin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</a:rPr>
                <a:t>(stretched wire)</a:t>
              </a:r>
              <a:endParaRPr lang="en-GB" sz="1400" dirty="0"/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7365268" y="1124744"/>
              <a:ext cx="72008" cy="43204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8589404" y="1088740"/>
              <a:ext cx="360040" cy="310226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4772980" y="1027829"/>
              <a:ext cx="187957" cy="43204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8" name="Group 27"/>
          <p:cNvGrpSpPr/>
          <p:nvPr/>
        </p:nvGrpSpPr>
        <p:grpSpPr>
          <a:xfrm>
            <a:off x="1100572" y="3789040"/>
            <a:ext cx="7848872" cy="1140954"/>
            <a:chOff x="1352600" y="4908338"/>
            <a:chExt cx="7848872" cy="1140954"/>
          </a:xfrm>
        </p:grpSpPr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3554993"/>
                </p:ext>
              </p:extLst>
            </p:nvPr>
          </p:nvGraphicFramePr>
          <p:xfrm>
            <a:off x="1352600" y="4908338"/>
            <a:ext cx="2006770" cy="11409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17" name="Equation" r:id="rId7" imgW="1295280" imgH="736560" progId="Equation.3">
                    <p:embed/>
                  </p:oleObj>
                </mc:Choice>
                <mc:Fallback>
                  <p:oleObj name="Equation" r:id="rId7" imgW="1295280" imgH="736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2600" y="4908338"/>
                          <a:ext cx="2006770" cy="11409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3692860" y="5013176"/>
              <a:ext cx="5508612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1100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rgbClr val="4D4D4D">
                        <a:alpha val="80000"/>
                      </a:srgbClr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en-US" sz="1600" dirty="0"/>
                <a:t>Fixed coil in a time-varying field</a:t>
              </a:r>
            </a:p>
            <a:p>
              <a:r>
                <a:rPr lang="en-US" sz="1600" dirty="0"/>
                <a:t>Coil rotating at angular speed </a:t>
              </a:r>
              <a:r>
                <a:rPr lang="en-US" sz="1600" dirty="0">
                  <a:sym typeface="Symbol" pitchFamily="18" charset="2"/>
                </a:rPr>
                <a:t> in stationary, </a:t>
              </a:r>
              <a:r>
                <a:rPr lang="en-US" sz="1600" dirty="0" smtClean="0">
                  <a:sym typeface="Symbol" pitchFamily="18" charset="2"/>
                </a:rPr>
                <a:t>uniform field</a:t>
              </a:r>
              <a:endParaRPr lang="en-US" sz="1600" dirty="0">
                <a:sym typeface="Symbol" pitchFamily="18" charset="2"/>
              </a:endParaRPr>
            </a:p>
            <a:p>
              <a:r>
                <a:rPr lang="en-US" sz="1600" dirty="0"/>
                <a:t>Coil translating at speed </a:t>
              </a:r>
              <a:r>
                <a:rPr lang="en-US" sz="1600" i="1" dirty="0"/>
                <a:t>v</a:t>
              </a:r>
              <a:r>
                <a:rPr lang="en-US" sz="1600" dirty="0"/>
                <a:t> in stationary field with gradient</a:t>
              </a:r>
              <a:r>
                <a:rPr lang="en-US" sz="1600" dirty="0">
                  <a:sym typeface="Symbol" pitchFamily="18" charset="2"/>
                </a:rPr>
                <a:t>B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8178" y="5349986"/>
            <a:ext cx="9383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lvl="1"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Main advantages</a:t>
            </a:r>
          </a:p>
          <a:p>
            <a:pPr marL="324000" lvl="1" indent="-252000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u="sng" dirty="0">
                <a:solidFill>
                  <a:srgbClr val="00B050"/>
                </a:solidFill>
                <a:latin typeface="Calibri" pitchFamily="34" charset="0"/>
                <a:cs typeface="Tahoma" pitchFamily="34" charset="0"/>
              </a:rPr>
              <a:t>inherently linear sensor</a:t>
            </a:r>
            <a:r>
              <a:rPr lang="en-US" sz="1800" dirty="0">
                <a:latin typeface="Calibri" pitchFamily="34" charset="0"/>
                <a:cs typeface="Tahoma" pitchFamily="34" charset="0"/>
              </a:rPr>
              <a:t> w.r.t.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B</a:t>
            </a:r>
          </a:p>
          <a:p>
            <a:pPr marL="324000" lvl="1" indent="-252000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Calibri" pitchFamily="34" charset="0"/>
                <a:cs typeface="Tahoma" pitchFamily="34" charset="0"/>
              </a:rPr>
              <a:t>sensitivity increases with frequency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Tahoma" pitchFamily="34" charset="0"/>
              </a:rPr>
              <a:t>(attention to self and parasitic L, C)</a:t>
            </a: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903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Fixed coils (fluxmeter)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33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p:sp>
        <p:nvSpPr>
          <p:cNvPr id="35" name="Text Box 132"/>
          <p:cNvSpPr txBox="1">
            <a:spLocks noChangeArrowheads="1"/>
          </p:cNvSpPr>
          <p:nvPr/>
        </p:nvSpPr>
        <p:spPr bwMode="auto">
          <a:xfrm>
            <a:off x="100012" y="439738"/>
            <a:ext cx="5717083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68288" indent="-268288"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Natural solution to </a:t>
            </a: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cs typeface="Tahoma" pitchFamily="34" charset="0"/>
              </a:rPr>
              <a:t>measure AC fields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over large areas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Arrays measure </a:t>
            </a:r>
            <a:r>
              <a:rPr lang="en-US" sz="1800" dirty="0" smtClean="0">
                <a:latin typeface="Calibri" pitchFamily="34" charset="0"/>
                <a:cs typeface="Tahoma" pitchFamily="34" charset="0"/>
              </a:rPr>
              <a:t>field quality in one go</a:t>
            </a:r>
            <a:endParaRPr lang="en-US" sz="1800" dirty="0" smtClean="0">
              <a:latin typeface="Calibri" pitchFamily="34" charset="0"/>
              <a:cs typeface="Tahoma" pitchFamily="34" charset="0"/>
            </a:endParaRP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</a:rPr>
              <a:t>PCB technology for inexpensive, precise large series runs (but: lower winding density, high resistance)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Tahoma" pitchFamily="34" charset="0"/>
              </a:rPr>
              <a:t>Absolute calibration requires adequately sized reference magnet </a:t>
            </a:r>
            <a:r>
              <a:rPr lang="en-US" sz="1800" dirty="0" smtClean="0">
                <a:latin typeface="Calibri" pitchFamily="34" charset="0"/>
                <a:cs typeface="Tahoma" pitchFamily="34" charset="0"/>
                <a:sym typeface="Symbol"/>
              </a:rPr>
              <a:t> often impossible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itchFamily="34" charset="0"/>
                <a:cs typeface="Tahoma" pitchFamily="34" charset="0"/>
                <a:sym typeface="Symbol"/>
              </a:rPr>
              <a:t>Relative calibration OK for </a:t>
            </a:r>
            <a:r>
              <a:rPr lang="en-US" sz="1800" dirty="0" err="1" smtClean="0">
                <a:latin typeface="Calibri" pitchFamily="34" charset="0"/>
                <a:cs typeface="Tahoma" pitchFamily="34" charset="0"/>
                <a:sym typeface="Symbol"/>
              </a:rPr>
              <a:t>Bd</a:t>
            </a:r>
            <a:r>
              <a:rPr lang="en-US" sz="1800" dirty="0" smtClean="0">
                <a:latin typeface="Calibri" pitchFamily="34" charset="0"/>
                <a:cs typeface="Tahoma" pitchFamily="34" charset="0"/>
                <a:sym typeface="MT Extra"/>
              </a:rPr>
              <a:t> measurements</a:t>
            </a:r>
            <a:endParaRPr lang="en-US" sz="1800" dirty="0">
              <a:latin typeface="Calibri" pitchFamily="34" charset="0"/>
              <a:cs typeface="Tahoma" pitchFamily="34" charset="0"/>
            </a:endParaRPr>
          </a:p>
          <a:p>
            <a:pPr algn="l">
              <a:spcBef>
                <a:spcPct val="0"/>
              </a:spcBef>
              <a:buFontTx/>
              <a:buChar char="•"/>
            </a:pPr>
            <a:endParaRPr lang="en-US" sz="1800" dirty="0">
              <a:latin typeface="Calibri" pitchFamily="34" charset="0"/>
              <a:cs typeface="Tahoma" pitchFamily="34" charset="0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2452688"/>
            <a:ext cx="990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GB"/>
          </a:p>
        </p:txBody>
      </p:sp>
      <p:pic>
        <p:nvPicPr>
          <p:cNvPr id="37" name="Picture 7" descr="fulxemtre vertical-isole-sa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96" y="2534460"/>
            <a:ext cx="2792760" cy="382919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02" name="Picture 35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-3950" r="20313" b="3950"/>
          <a:stretch/>
        </p:blipFill>
        <p:spPr bwMode="auto">
          <a:xfrm>
            <a:off x="92460" y="2384884"/>
            <a:ext cx="2847095" cy="311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03" name="Picture 35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8"/>
          <a:stretch/>
        </p:blipFill>
        <p:spPr bwMode="auto">
          <a:xfrm>
            <a:off x="6029984" y="296651"/>
            <a:ext cx="3876015" cy="606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04" name="Picture 36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77"/>
          <a:stretch/>
        </p:blipFill>
        <p:spPr bwMode="auto">
          <a:xfrm>
            <a:off x="6223579" y="5263120"/>
            <a:ext cx="3517953" cy="974192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56455" y="5517232"/>
            <a:ext cx="2902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algn="l">
              <a:spcBef>
                <a:spcPct val="0"/>
              </a:spcBef>
            </a:pPr>
            <a:r>
              <a:rPr lang="en-GB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AC fluxmeter for current centroid localization of ITER TF coils</a:t>
            </a:r>
            <a:endParaRPr lang="en-GB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8464" y="5994322"/>
            <a:ext cx="29020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algn="r">
              <a:spcBef>
                <a:spcPct val="0"/>
              </a:spcBef>
            </a:pPr>
            <a:r>
              <a:rPr lang="en-GB" sz="1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bent-coil  integrated field strength and homogeneity fluxmeter for CNAO dipoles</a:t>
            </a:r>
            <a:endParaRPr lang="en-GB" sz="1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6105128" y="368660"/>
            <a:ext cx="36364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914400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algn="l">
              <a:spcBef>
                <a:spcPct val="0"/>
              </a:spcBef>
            </a:pPr>
            <a:r>
              <a:rPr lang="en-GB" sz="1200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2-part PCB fluxmeter for the integrated field strength and </a:t>
            </a:r>
            <a:br>
              <a:rPr lang="en-GB" sz="1200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GB" sz="1200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homogeneity of </a:t>
            </a:r>
            <a:r>
              <a:rPr lang="en-GB" sz="1200" dirty="0" err="1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MedAustron</a:t>
            </a:r>
            <a:r>
              <a:rPr lang="en-GB" sz="1200" dirty="0" smtClean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dipoles</a:t>
            </a:r>
            <a:endParaRPr lang="en-GB" sz="1200" dirty="0">
              <a:solidFill>
                <a:srgbClr val="FFFFFF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70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216" y="1124744"/>
            <a:ext cx="3353978" cy="2306078"/>
            <a:chOff x="128464" y="2420888"/>
            <a:chExt cx="3353978" cy="2306078"/>
          </a:xfrm>
        </p:grpSpPr>
        <p:pic>
          <p:nvPicPr>
            <p:cNvPr id="3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64" y="2420888"/>
              <a:ext cx="3353978" cy="2306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15556" y="2458714"/>
              <a:ext cx="23165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2D </a:t>
              </a:r>
              <a:r>
                <a:rPr lang="en-US" sz="1400" i="1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ideal</a:t>
              </a:r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rectangular rotating </a:t>
              </a:r>
              <a:b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4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coil geometry</a:t>
              </a:r>
              <a:endParaRPr lang="en-GB" sz="1400" dirty="0"/>
            </a:p>
          </p:txBody>
        </p:sp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697286"/>
              </p:ext>
            </p:extLst>
          </p:nvPr>
        </p:nvGraphicFramePr>
        <p:xfrm>
          <a:off x="4353606" y="1016732"/>
          <a:ext cx="4878388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1" name="Equation" r:id="rId5" imgW="3441700" imgH="889000" progId="Equation.3">
                  <p:embed/>
                </p:oleObj>
              </mc:Choice>
              <mc:Fallback>
                <p:oleObj name="Equation" r:id="rId5" imgW="3441700" imgH="889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3606" y="1016732"/>
                        <a:ext cx="4878388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776222" y="1772816"/>
            <a:ext cx="1680834" cy="1555723"/>
            <a:chOff x="3776222" y="2017293"/>
            <a:chExt cx="1680834" cy="1555723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4520952" y="2017293"/>
              <a:ext cx="684076" cy="56146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Rectangle 7"/>
            <p:cNvSpPr/>
            <p:nvPr/>
          </p:nvSpPr>
          <p:spPr>
            <a:xfrm>
              <a:off x="3776222" y="2557353"/>
              <a:ext cx="16808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integration constant: </a:t>
              </a:r>
              <a:r>
                <a:rPr lang="en-US" sz="1200" u="sng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lost</a:t>
              </a: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with fixed coil measurements,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200" u="sng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irrelevant</a:t>
              </a: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 (unphysical) for rotating coils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62178" y="1844824"/>
            <a:ext cx="2484276" cy="1483715"/>
            <a:chOff x="5462178" y="2089301"/>
            <a:chExt cx="2484276" cy="1483715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5817096" y="2089301"/>
              <a:ext cx="648072" cy="65271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5462178" y="2742019"/>
              <a:ext cx="24842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integration bounds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set by precise angular encoder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  <a:sym typeface="Symbol"/>
                </a:rPr>
                <a:t> rotation speed fluctuations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  <a:sym typeface="Symbol"/>
                </a:rPr>
              </a:b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  <a:sym typeface="Symbol"/>
                </a:rPr>
                <a:t>have negligible effects</a:t>
              </a:r>
              <a:endParaRPr lang="en-GB" sz="1200" dirty="0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Rotating coils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1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 dirty="0">
                <a:latin typeface="Calibri" panose="020F0502020204030204" pitchFamily="34" charset="0"/>
              </a:endParaRPr>
            </a:p>
          </p:txBody>
        </p:sp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 dirty="0">
                <a:latin typeface="Calibri" panose="020F050202020403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1212" y="467380"/>
            <a:ext cx="9838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lvl="2" algn="l">
              <a:spcBef>
                <a:spcPct val="0"/>
              </a:spcBef>
            </a:pPr>
            <a:r>
              <a:rPr lang="en-US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Rotating coils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yield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simultaneously field strength, quality (harmonics), direction and 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center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946454" y="1844824"/>
            <a:ext cx="1745102" cy="1440160"/>
            <a:chOff x="7946454" y="2089301"/>
            <a:chExt cx="1745102" cy="1440160"/>
          </a:xfrm>
        </p:grpSpPr>
        <p:sp>
          <p:nvSpPr>
            <p:cNvPr id="18" name="Rectangle 17"/>
            <p:cNvSpPr/>
            <p:nvPr/>
          </p:nvSpPr>
          <p:spPr>
            <a:xfrm>
              <a:off x="8013340" y="2883130"/>
              <a:ext cx="16782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measured flux depends 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on both the field</a:t>
              </a:r>
              <a:br>
                <a:rPr lang="en-US" sz="1200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</a:br>
              <a:r>
                <a:rPr lang="en-US" sz="1200" dirty="0">
                  <a:latin typeface="Calibri" pitchFamily="34" charset="0"/>
                  <a:ea typeface="Calibri" pitchFamily="34" charset="0"/>
                  <a:cs typeface="Calibri" pitchFamily="34" charset="0"/>
                </a:rPr>
                <a:t>and coil geometry </a:t>
              </a:r>
              <a:endParaRPr lang="en-GB" sz="1200" dirty="0"/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7946454" y="2512159"/>
              <a:ext cx="905994" cy="37097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18" idx="0"/>
            </p:cNvCxnSpPr>
            <p:nvPr/>
          </p:nvCxnSpPr>
          <p:spPr bwMode="auto">
            <a:xfrm flipH="1" flipV="1">
              <a:off x="8733420" y="2089301"/>
              <a:ext cx="119028" cy="793829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3514905" y="4027782"/>
            <a:ext cx="6118615" cy="877382"/>
            <a:chOff x="3514905" y="3897052"/>
            <a:chExt cx="6118615" cy="877382"/>
          </a:xfrm>
        </p:grpSpPr>
        <p:sp>
          <p:nvSpPr>
            <p:cNvPr id="22" name="Rectangle 21"/>
            <p:cNvSpPr/>
            <p:nvPr/>
          </p:nvSpPr>
          <p:spPr>
            <a:xfrm>
              <a:off x="3514905" y="3897052"/>
              <a:ext cx="6118615" cy="87738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GB" sz="1800" b="1" dirty="0" smtClean="0">
                <a:latin typeface="Calibri" pitchFamily="34" charset="0"/>
              </a:endParaRPr>
            </a:p>
          </p:txBody>
        </p:sp>
        <p:graphicFrame>
          <p:nvGraphicFramePr>
            <p:cNvPr id="2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6472340"/>
                </p:ext>
              </p:extLst>
            </p:nvPr>
          </p:nvGraphicFramePr>
          <p:xfrm>
            <a:off x="3528864" y="4342386"/>
            <a:ext cx="4412468" cy="305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32" name="Equation" r:id="rId7" imgW="2946240" imgH="228600" progId="Equation.3">
                    <p:embed/>
                  </p:oleObj>
                </mc:Choice>
                <mc:Fallback>
                  <p:oleObj name="Equation" r:id="rId7" imgW="29462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8864" y="4342386"/>
                          <a:ext cx="4412468" cy="305368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3514905" y="3897052"/>
              <a:ext cx="5900526" cy="33855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0"/>
                </a:spcBef>
                <a:buClr>
                  <a:schemeClr val="tx1"/>
                </a:buClr>
                <a:defRPr/>
              </a:pPr>
              <a:r>
                <a:rPr lang="en-US" sz="1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sym typeface="Symbol" pitchFamily="18" charset="2"/>
                </a:rPr>
                <a:t>Discrete </a:t>
              </a:r>
              <a:r>
                <a: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sym typeface="Symbol" pitchFamily="18" charset="2"/>
                </a:rPr>
                <a:t>sampling of flux </a:t>
              </a:r>
              <a:r>
                <a: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  <a:sym typeface="Symbol" pitchFamily="18" charset="2"/>
                </a:rPr>
                <a:t>→ </a:t>
              </a:r>
              <a:r>
                <a: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sym typeface="Symbol" pitchFamily="18" charset="2"/>
                </a:rPr>
                <a:t>Fourier </a:t>
              </a:r>
              <a:r>
                <a:rPr lang="en-US" sz="1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sym typeface="Symbol" pitchFamily="18" charset="2"/>
                </a:rPr>
                <a:t>components </a:t>
              </a:r>
              <a:r>
                <a:rPr lang="en-US" sz="16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  <a:sym typeface="Symbol" pitchFamily="18" charset="2"/>
                </a:rPr>
                <a:t>→ </a:t>
              </a:r>
              <a:r>
                <a:rPr lang="en-US" sz="16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sym typeface="Symbol" pitchFamily="18" charset="2"/>
                </a:rPr>
                <a:t>field harmonics</a:t>
              </a:r>
              <a:endParaRPr lang="en-US" sz="1600" baseline="30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endParaRPr>
            </a:p>
          </p:txBody>
        </p:sp>
        <p:graphicFrame>
          <p:nvGraphicFramePr>
            <p:cNvPr id="25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1377598"/>
                </p:ext>
              </p:extLst>
            </p:nvPr>
          </p:nvGraphicFramePr>
          <p:xfrm>
            <a:off x="8085348" y="4174043"/>
            <a:ext cx="1548172" cy="600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933" name="Equation" r:id="rId9" imgW="1079280" imgH="469800" progId="Equation.3">
                    <p:embed/>
                  </p:oleObj>
                </mc:Choice>
                <mc:Fallback>
                  <p:oleObj name="Equation" r:id="rId9" imgW="10792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85348" y="4174043"/>
                          <a:ext cx="1548172" cy="600391"/>
                        </a:xfrm>
                        <a:prstGeom prst="rect">
                          <a:avLst/>
                        </a:prstGeom>
                        <a:solidFill>
                          <a:srgbClr val="FFFF00"/>
                        </a:solidFill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6" y="4027782"/>
            <a:ext cx="3353977" cy="22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96" y="4914326"/>
            <a:ext cx="5479144" cy="137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4401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4" b="12571"/>
          <a:stretch/>
        </p:blipFill>
        <p:spPr bwMode="auto">
          <a:xfrm>
            <a:off x="0" y="264134"/>
            <a:ext cx="8573560" cy="320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</a14:hiddenEffects>
            </a:ext>
          </a:extLst>
        </p:spPr>
      </p:pic>
      <p:pic>
        <p:nvPicPr>
          <p:cNvPr id="3" name="Picture 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203" y="2744924"/>
            <a:ext cx="4859345" cy="364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Rotating coil types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Calibri" panose="020F0502020204030204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Calibri" panose="020F0502020204030204" pitchFamily="34" charset="0"/>
              </a:endParaRPr>
            </a:p>
          </p:txBody>
        </p:sp>
      </p:grp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451" y="3537012"/>
            <a:ext cx="4940485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465138" indent="-28575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tabLst>
                <a:tab pos="801688" algn="l"/>
              </a:tabLs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9388" lvl="1" indent="0" algn="l">
              <a:spcBef>
                <a:spcPct val="0"/>
              </a:spcBef>
            </a:pPr>
            <a:r>
              <a:rPr lang="en-US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Tangential coils</a:t>
            </a: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higher signal for the same area</a:t>
            </a:r>
            <a:b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4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(the coil moves on the boundary of the convergence domain)</a:t>
            </a: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blind spot; difficult to align precisely</a:t>
            </a: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algn="l">
              <a:spcBef>
                <a:spcPct val="0"/>
              </a:spcBef>
              <a:buFont typeface="Arial" pitchFamily="34" charset="0"/>
              <a:buChar char="•"/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179388" lvl="1" indent="0" algn="r">
              <a:spcBef>
                <a:spcPct val="0"/>
              </a:spcBef>
            </a:pPr>
            <a:r>
              <a:rPr lang="en-US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Radial coils</a:t>
            </a:r>
            <a:endParaRPr lang="en-US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algn="r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easier to build and to calibrate</a:t>
            </a:r>
          </a:p>
          <a:p>
            <a:pPr lvl="1" algn="r">
              <a:spcBef>
                <a:spcPct val="0"/>
              </a:spcBef>
              <a:buFont typeface="Arial" pitchFamily="34" charset="0"/>
              <a:buChar char="•"/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sensitive to all harmonics</a:t>
            </a:r>
          </a:p>
        </p:txBody>
      </p:sp>
    </p:spTree>
    <p:extLst>
      <p:ext uri="{BB962C8B-B14F-4D97-AF65-F5344CB8AC3E}">
        <p14:creationId xmlns:p14="http://schemas.microsoft.com/office/powerpoint/2010/main" val="36197997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Coil sensitivity factors</a:t>
              </a:r>
              <a:endParaRPr lang="en-GB" sz="1800" b="1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r="15584" b="5096"/>
          <a:stretch/>
        </p:blipFill>
        <p:spPr bwMode="auto">
          <a:xfrm>
            <a:off x="1172580" y="512676"/>
            <a:ext cx="7676419" cy="3816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</p:pic>
      <p:sp>
        <p:nvSpPr>
          <p:cNvPr id="7" name="Text Box 132"/>
          <p:cNvSpPr txBox="1">
            <a:spLocks noChangeArrowheads="1"/>
          </p:cNvSpPr>
          <p:nvPr/>
        </p:nvSpPr>
        <p:spPr bwMode="auto">
          <a:xfrm>
            <a:off x="1077032" y="4617132"/>
            <a:ext cx="715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265113" indent="-265113"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Char char="•"/>
            </a:pPr>
            <a:r>
              <a:rPr lang="en-GB" sz="1800" smtClean="0">
                <a:latin typeface="Calibri" pitchFamily="34" charset="0"/>
                <a:cs typeface="Tahoma" pitchFamily="34" charset="0"/>
              </a:rPr>
              <a:t>All coefficients can be calculated from coil length L, width w and radius R</a:t>
            </a:r>
            <a:r>
              <a:rPr lang="en-GB" sz="1800" baseline="-25000" smtClean="0">
                <a:latin typeface="Calibri" pitchFamily="34" charset="0"/>
                <a:cs typeface="Tahoma" pitchFamily="34" charset="0"/>
              </a:rPr>
              <a:t>0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GB" sz="1800" smtClean="0">
                <a:latin typeface="Calibri" pitchFamily="34" charset="0"/>
                <a:cs typeface="Tahoma" pitchFamily="34" charset="0"/>
              </a:rPr>
              <a:t>All coefficients proportional to total coil area A</a:t>
            </a:r>
            <a:r>
              <a:rPr lang="en-GB" sz="1800" baseline="-25000" smtClean="0">
                <a:latin typeface="Calibri" pitchFamily="34" charset="0"/>
                <a:cs typeface="Tahoma" pitchFamily="34" charset="0"/>
              </a:rPr>
              <a:t>c</a:t>
            </a:r>
            <a:r>
              <a:rPr lang="en-GB" sz="1800" smtClean="0">
                <a:latin typeface="Calibri" pitchFamily="34" charset="0"/>
                <a:cs typeface="Tahoma" pitchFamily="34" charset="0"/>
              </a:rPr>
              <a:t>=N</a:t>
            </a:r>
            <a:r>
              <a:rPr lang="en-GB" sz="1800" baseline="-25000" smtClean="0">
                <a:latin typeface="Calibri" pitchFamily="34" charset="0"/>
                <a:cs typeface="Tahoma" pitchFamily="34" charset="0"/>
              </a:rPr>
              <a:t>T</a:t>
            </a:r>
            <a:r>
              <a:rPr lang="en-GB" sz="1800" smtClean="0">
                <a:latin typeface="Calibri" pitchFamily="34" charset="0"/>
                <a:cs typeface="Tahoma" pitchFamily="34" charset="0"/>
              </a:rPr>
              <a:t>Lw 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GB" sz="1800" smtClean="0">
                <a:latin typeface="Calibri" pitchFamily="34" charset="0"/>
                <a:cs typeface="Tahoma" pitchFamily="34" charset="0"/>
              </a:rPr>
              <a:t>All coefficents increase like </a:t>
            </a:r>
            <a:r>
              <a:rPr lang="en-GB" sz="1800" smtClean="0">
                <a:latin typeface="Calibri" pitchFamily="34" charset="0"/>
                <a:cs typeface="Tahoma" pitchFamily="34" charset="0"/>
                <a:sym typeface="Symbol" pitchFamily="18" charset="2"/>
              </a:rPr>
              <a:t>radius R</a:t>
            </a:r>
            <a:r>
              <a:rPr lang="en-GB" sz="1800" baseline="-25000" smtClean="0">
                <a:latin typeface="Calibri" pitchFamily="34" charset="0"/>
                <a:cs typeface="Tahoma" pitchFamily="34" charset="0"/>
                <a:sym typeface="Symbol" pitchFamily="18" charset="2"/>
              </a:rPr>
              <a:t>0</a:t>
            </a:r>
            <a:r>
              <a:rPr lang="en-GB" sz="1800" baseline="30000" smtClean="0">
                <a:latin typeface="Calibri" pitchFamily="34" charset="0"/>
                <a:cs typeface="Tahoma" pitchFamily="34" charset="0"/>
                <a:sym typeface="Symbol" pitchFamily="18" charset="2"/>
              </a:rPr>
              <a:t>n-1</a:t>
            </a:r>
            <a:endParaRPr lang="en-GB" sz="1800">
              <a:latin typeface="Calibri" pitchFamily="34" charset="0"/>
              <a:cs typeface="Tahoma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59161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48644" y="2204864"/>
            <a:ext cx="6480428" cy="15388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Introduction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5437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Random and systematic errors of rotating coils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288641" y="4844991"/>
                <a:ext cx="3723199" cy="6244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𝑐𝑛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1400" i="1">
                          <a:latin typeface="Cambria Math"/>
                        </a:rPr>
                        <m:t>≈</m:t>
                      </m:r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𝑚𝑎𝑖𝑛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𝑟𝑐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/>
                            </a:rPr>
                            <m:t>+</m:t>
                          </m:r>
                          <m:d>
                            <m:dPr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latin typeface="Cambria Math"/>
                                    </a:rPr>
                                    <m:t>4</m:t>
                                  </m:r>
                                  <m:r>
                                    <a:rPr lang="en-US" sz="1400" i="1">
                                      <a:latin typeface="Cambria Math"/>
                                    </a:rPr>
                                    <m:t> 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𝛷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𝛷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641" y="4844991"/>
                <a:ext cx="3723199" cy="62440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-15552" y="346233"/>
            <a:ext cx="556691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 lvl="1" algn="l">
              <a:spcBef>
                <a:spcPct val="0"/>
              </a:spcBef>
            </a:pPr>
            <a:r>
              <a:rPr lang="en-US" sz="18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Propagation of random errors</a:t>
            </a: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absolute harmonic coefficients:</a:t>
            </a: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relative uncertainty:</a:t>
            </a: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normalized harmonic coefficients:</a:t>
            </a:r>
          </a:p>
          <a:p>
            <a:pPr marL="72000" lvl="1" algn="l">
              <a:spcBef>
                <a:spcPct val="0"/>
              </a:spcBef>
            </a:pPr>
            <a:endParaRPr lang="en-US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72000" lvl="1" algn="l">
              <a:spcBef>
                <a:spcPct val="0"/>
              </a:spcBef>
            </a:pP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relative </a:t>
            </a:r>
            <a:r>
              <a:rPr lang="en-US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uncertainty:</a:t>
            </a:r>
          </a:p>
          <a:p>
            <a:pPr marL="72000" lvl="1" algn="l">
              <a:spcBef>
                <a:spcPct val="0"/>
              </a:spcBef>
            </a:pPr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49143" y="266741"/>
            <a:ext cx="3672731" cy="6120978"/>
            <a:chOff x="6249143" y="266741"/>
            <a:chExt cx="3672731" cy="6120978"/>
          </a:xfrm>
        </p:grpSpPr>
        <p:sp>
          <p:nvSpPr>
            <p:cNvPr id="18" name="Bevel 17"/>
            <p:cNvSpPr/>
            <p:nvPr/>
          </p:nvSpPr>
          <p:spPr bwMode="auto">
            <a:xfrm>
              <a:off x="6249143" y="266741"/>
              <a:ext cx="3672731" cy="6120978"/>
            </a:xfrm>
            <a:prstGeom prst="bevel">
              <a:avLst>
                <a:gd name="adj" fmla="val 1890"/>
              </a:avLst>
            </a:prstGeom>
            <a:solidFill>
              <a:schemeClr val="bg1">
                <a:lumMod val="20000"/>
                <a:lumOff val="8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429164" y="5229200"/>
                  <a:ext cx="3312830" cy="6853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𝑚𝑒𝑎𝑠</m:t>
                                    </m:r>
                                  </m:sup>
                                </m:sSubSup>
                                <m:r>
                                  <a:rPr lang="en-GB" sz="1200" i="1">
                                    <a:latin typeface="Cambria Math"/>
                                  </a:rPr>
                                  <m:t>=∆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GB" sz="1200" i="1">
                                    <a:latin typeface="Cambria Math"/>
                                  </a:rPr>
                                  <m:t>      </m:t>
                                </m:r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∆</m:t>
                                    </m:r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𝑚𝑒𝑎𝑠</m:t>
                                    </m:r>
                                  </m:sup>
                                </m:sSubSup>
                                <m:r>
                                  <a:rPr lang="en-GB" sz="1200" i="1">
                                    <a:latin typeface="Cambria Math"/>
                                  </a:rPr>
                                  <m:t>=∆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a14:m>
                  <a:r>
                    <a:rPr lang="en-GB" sz="1200" dirty="0">
                      <a:sym typeface="Symbol"/>
                    </a:rPr>
                    <a:t></a:t>
                  </a:r>
                  <a:r>
                    <a:rPr lang="en-GB" sz="1200" dirty="0"/>
                    <a:t> 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r>
                                  <a:rPr lang="en-GB" sz="1200" i="1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𝑚𝑒𝑎𝑠</m:t>
                                        </m:r>
                                      </m:sup>
                                    </m:sSubSup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𝑚𝑒𝑎𝑠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GB" sz="1200" i="1">
                                    <a:latin typeface="Cambria Math"/>
                                  </a:rPr>
                                  <m:t>∆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GB" sz="1200" i="1"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GB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b>
                                      <m:sup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𝑚𝑒𝑎𝑠</m:t>
                                        </m:r>
                                      </m:sup>
                                    </m:sSubSup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GB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∆</m:t>
                                        </m:r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GB" sz="1200" i="1">
                                            <a:latin typeface="Cambria Math"/>
                                          </a:rPr>
                                          <m:t>𝑚𝑒𝑎𝑠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lang="en-GB" sz="1200" i="1"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a14:m>
                  <a:endParaRPr lang="en-GB" sz="12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164" y="5229200"/>
                  <a:ext cx="3312830" cy="685316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216" y="800708"/>
              <a:ext cx="2603587" cy="4356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429164" y="368660"/>
              <a:ext cx="33354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72000" lvl="1" algn="l">
                <a:spcBef>
                  <a:spcPct val="0"/>
                </a:spcBef>
              </a:pPr>
              <a:r>
                <a:rPr lang="en-US" sz="1800" b="1" dirty="0" smtClean="0">
                  <a:latin typeface="Calibri" pitchFamily="34" charset="0"/>
                  <a:ea typeface="Calibri" pitchFamily="34" charset="0"/>
                  <a:cs typeface="Calibri" pitchFamily="34" charset="0"/>
                </a:rPr>
                <a:t>Systematic axis offset correction</a:t>
              </a:r>
              <a:endParaRPr lang="en-US" sz="1800" b="1" dirty="0">
                <a:latin typeface="Calibri" pitchFamily="34" charset="0"/>
                <a:ea typeface="Calibri" pitchFamily="34" charset="0"/>
                <a:cs typeface="Calibri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476836" y="3598800"/>
                <a:ext cx="2430281" cy="4782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it-IT" sz="16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/>
                          </a:rPr>
                          <m:t>4</m:t>
                        </m:r>
                      </m:sup>
                    </m:sSup>
                    <m:f>
                      <m:f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i="1">
                                <a:latin typeface="Cambria Math"/>
                              </a:rPr>
                              <m:t>𝑚𝑎𝑖𝑛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1400" dirty="0" smtClean="0"/>
                  <a:t>  </a:t>
                </a:r>
                <a:r>
                  <a:rPr lang="en-GB" sz="1400" dirty="0" smtClean="0">
                    <a:latin typeface="Cambria" panose="02040503050406030204" pitchFamily="18" charset="0"/>
                  </a:rPr>
                  <a:t>[units @ </a:t>
                </a:r>
                <a:r>
                  <a:rPr lang="en-GB" sz="1400" dirty="0" err="1" smtClean="0">
                    <a:latin typeface="Cambria" panose="02040503050406030204" pitchFamily="18" charset="0"/>
                  </a:rPr>
                  <a:t>r</a:t>
                </a:r>
                <a:r>
                  <a:rPr lang="en-GB" sz="1400" baseline="-25000" dirty="0" err="1" smtClean="0">
                    <a:latin typeface="Cambria" panose="02040503050406030204" pitchFamily="18" charset="0"/>
                  </a:rPr>
                  <a:t>ref</a:t>
                </a:r>
                <a:r>
                  <a:rPr lang="en-GB" sz="1400" dirty="0" smtClean="0">
                    <a:latin typeface="Cambria" panose="02040503050406030204" pitchFamily="18" charset="0"/>
                  </a:rPr>
                  <a:t>]</a:t>
                </a:r>
                <a:endParaRPr lang="en-GB" sz="1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36" y="3598800"/>
                <a:ext cx="2430281" cy="478272"/>
              </a:xfrm>
              <a:prstGeom prst="rect">
                <a:avLst/>
              </a:prstGeom>
              <a:blipFill rotWithShape="1">
                <a:blip r:embed="rId8"/>
                <a:stretch>
                  <a:fillRect r="-5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368824" y="451701"/>
            <a:ext cx="2829756" cy="1278514"/>
            <a:chOff x="3368824" y="451701"/>
            <a:chExt cx="2829756" cy="12785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368824" y="872716"/>
                  <a:ext cx="2598917" cy="4801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US" sz="1600" i="1">
                              <a:latin typeface="Cambria Math"/>
                            </a:rPr>
                            <m:t>𝑟𝑒𝑓</m:t>
                          </m:r>
                        </m:sub>
                        <m:sup>
                          <m:r>
                            <a:rPr lang="en-US" sz="1600" i="1">
                              <a:latin typeface="Cambria Math"/>
                            </a:rPr>
                            <m:t>𝑛</m:t>
                          </m:r>
                          <m:r>
                            <a:rPr lang="en-US" sz="1600" i="1">
                              <a:latin typeface="Cambria Math"/>
                            </a:rPr>
                            <m:t>−</m:t>
                          </m:r>
                          <m:r>
                            <a:rPr lang="en-US" sz="1600" i="1">
                              <a:latin typeface="Cambria Math"/>
                            </a:rPr>
                            <m:t>1</m:t>
                          </m:r>
                        </m:sup>
                      </m:sSubSup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1</m:t>
                              </m:r>
                            </m:sup>
                          </m:sSubSup>
                        </m:den>
                      </m:f>
                    </m:oMath>
                  </a14:m>
                  <a:r>
                    <a:rPr lang="en-GB" sz="1400" dirty="0" smtClean="0"/>
                    <a:t>   </a:t>
                  </a:r>
                  <a:r>
                    <a:rPr lang="en-GB" sz="1400" dirty="0" smtClean="0">
                      <a:latin typeface="Cambria" panose="02040503050406030204" pitchFamily="18" charset="0"/>
                    </a:rPr>
                    <a:t>[T @ </a:t>
                  </a:r>
                  <a:r>
                    <a:rPr lang="en-GB" sz="1400" dirty="0" err="1" smtClean="0">
                      <a:latin typeface="Cambria" panose="02040503050406030204" pitchFamily="18" charset="0"/>
                    </a:rPr>
                    <a:t>r</a:t>
                  </a:r>
                  <a:r>
                    <a:rPr lang="en-GB" sz="1400" baseline="-25000" dirty="0" err="1" smtClean="0">
                      <a:latin typeface="Cambria" panose="02040503050406030204" pitchFamily="18" charset="0"/>
                    </a:rPr>
                    <a:t>ref</a:t>
                  </a:r>
                  <a:r>
                    <a:rPr lang="en-GB" sz="1400" dirty="0" smtClean="0">
                      <a:latin typeface="Cambria" panose="02040503050406030204" pitchFamily="18" charset="0"/>
                    </a:rPr>
                    <a:t> ]</a:t>
                  </a:r>
                  <a:endParaRPr lang="en-GB" sz="1400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824" y="872716"/>
                  <a:ext cx="2598917" cy="480131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23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 bwMode="auto">
            <a:xfrm flipH="1">
              <a:off x="4772980" y="692696"/>
              <a:ext cx="108012" cy="25202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3679045" y="451701"/>
              <a:ext cx="205857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Fourier component of the flux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3476836" y="1453198"/>
              <a:ext cx="729239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Coil area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>
              <a:off x="4826986" y="1453216"/>
              <a:ext cx="1371594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Coil rotation radius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4826986" y="1352847"/>
              <a:ext cx="270030" cy="16794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4150240" y="1352847"/>
              <a:ext cx="334708" cy="16794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8" name="Group 7"/>
          <p:cNvGrpSpPr/>
          <p:nvPr/>
        </p:nvGrpSpPr>
        <p:grpSpPr>
          <a:xfrm>
            <a:off x="2340194" y="2132856"/>
            <a:ext cx="3800938" cy="1217749"/>
            <a:chOff x="2340194" y="2132856"/>
            <a:chExt cx="3800938" cy="12177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2340194" y="2132856"/>
                  <a:ext cx="3620094" cy="618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𝐶𝑛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𝐶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sz="1400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𝐴𝑐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 </m:t>
                                        </m:r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𝑛</m:t>
                                    </m:r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4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𝑟𝑐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sz="1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latin typeface="Cambria Math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GB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GB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latin typeface="Cambria Math"/>
                                          </a:rPr>
                                          <m:t>𝛹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400" i="1">
                                        <a:latin typeface="Cambria Math"/>
                                      </a:rPr>
                                      <m:t>𝛹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0194" y="2132856"/>
                  <a:ext cx="3620094" cy="61888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751474" y="2888940"/>
              <a:ext cx="545342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 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-4</a:t>
              </a:r>
              <a:endParaRPr lang="en-US" sz="1200" baseline="30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V="1">
              <a:off x="3170795" y="2751743"/>
              <a:ext cx="234033" cy="16826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35" name="Rectangle 9"/>
            <p:cNvSpPr>
              <a:spLocks noChangeArrowheads="1"/>
            </p:cNvSpPr>
            <p:nvPr/>
          </p:nvSpPr>
          <p:spPr bwMode="auto">
            <a:xfrm>
              <a:off x="3270331" y="2888940"/>
              <a:ext cx="2462662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-3  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 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-4</a:t>
              </a:r>
              <a:b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</a:b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dominant term for higher harmonics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flipV="1">
              <a:off x="4534651" y="2765643"/>
              <a:ext cx="234033" cy="16826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5637076" y="2672916"/>
              <a:ext cx="204644" cy="212473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41" name="Rectangle 9"/>
            <p:cNvSpPr>
              <a:spLocks noChangeArrowheads="1"/>
            </p:cNvSpPr>
            <p:nvPr/>
          </p:nvSpPr>
          <p:spPr bwMode="auto">
            <a:xfrm>
              <a:off x="5310455" y="2888940"/>
              <a:ext cx="83067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-3  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 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-4</a:t>
              </a:r>
              <a:endParaRPr lang="en-US" sz="1200" baseline="300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2385645" y="5571858"/>
            <a:ext cx="246266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10</a:t>
            </a:r>
            <a:r>
              <a:rPr lang="en-US" sz="1200" baseline="30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-3  </a:t>
            </a: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 10</a:t>
            </a:r>
            <a:r>
              <a:rPr lang="en-US" sz="1200" baseline="30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-4</a:t>
            </a:r>
            <a:br>
              <a:rPr lang="en-US" sz="1200" baseline="30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</a:b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dominant term for higher harmonics</a:t>
            </a:r>
            <a:endParaRPr lang="en-US" sz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3649965" y="5373216"/>
            <a:ext cx="234033" cy="243605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1037430" y="5553236"/>
            <a:ext cx="1143262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no impact of A</a:t>
            </a:r>
            <a:r>
              <a:rPr lang="en-US" sz="1200" baseline="-250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c</a:t>
            </a:r>
            <a:endParaRPr lang="en-US" sz="1200" baseline="-250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 flipV="1">
            <a:off x="2000672" y="5373216"/>
            <a:ext cx="594438" cy="220666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31870411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42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6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Effective coil width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6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/>
            </a:p>
          </p:txBody>
        </p:sp>
        <p:sp>
          <p:nvSpPr>
            <p:cNvPr id="6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/>
            </a:p>
          </p:txBody>
        </p:sp>
      </p:grpSp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0" y="2509181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77" name="Text Box 132"/>
          <p:cNvSpPr txBox="1">
            <a:spLocks noChangeArrowheads="1"/>
          </p:cNvSpPr>
          <p:nvPr/>
        </p:nvSpPr>
        <p:spPr bwMode="auto">
          <a:xfrm>
            <a:off x="131763" y="3212443"/>
            <a:ext cx="96694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marL="268288" indent="-268288"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>
                <a:latin typeface="Calibri" panose="020F0502020204030204" pitchFamily="34" charset="0"/>
                <a:cs typeface="Tahoma" pitchFamily="34" charset="0"/>
              </a:rPr>
              <a:t>L can be considered as known from mechanical measurements</a:t>
            </a: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Tahoma" pitchFamily="34" charset="0"/>
              </a:rPr>
              <a:t>The </a:t>
            </a:r>
            <a:r>
              <a:rPr lang="en-US" sz="1800" dirty="0">
                <a:latin typeface="Calibri" panose="020F0502020204030204" pitchFamily="34" charset="0"/>
                <a:cs typeface="Tahoma" pitchFamily="34" charset="0"/>
              </a:rPr>
              <a:t>flux corresponding to a given coil position can be obtained in various ways (flipping or rotating the coil, pulsing the field from zero</a:t>
            </a:r>
            <a:r>
              <a:rPr lang="en-US" sz="1800" dirty="0" smtClean="0">
                <a:latin typeface="Calibri" panose="020F0502020204030204" pitchFamily="34" charset="0"/>
                <a:cs typeface="Tahoma" pitchFamily="34" charset="0"/>
              </a:rPr>
              <a:t>) (NB: same consideration for a dipole or any other </a:t>
            </a:r>
            <a:r>
              <a:rPr lang="en-US" sz="1800" dirty="0" err="1" smtClean="0">
                <a:latin typeface="Calibri" panose="020F0502020204030204" pitchFamily="34" charset="0"/>
                <a:cs typeface="Tahoma" pitchFamily="34" charset="0"/>
              </a:rPr>
              <a:t>multipole</a:t>
            </a:r>
            <a:r>
              <a:rPr lang="en-US" sz="1800" dirty="0" smtClean="0">
                <a:latin typeface="Calibri" panose="020F0502020204030204" pitchFamily="34" charset="0"/>
                <a:cs typeface="Tahoma" pitchFamily="34" charset="0"/>
              </a:rPr>
              <a:t>)</a:t>
            </a:r>
            <a:endParaRPr lang="en-US" sz="1800" dirty="0"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0"/>
              </a:spcBef>
              <a:buFontTx/>
              <a:buChar char="•"/>
            </a:pPr>
            <a:r>
              <a:rPr lang="en-US" sz="1800" dirty="0" smtClean="0">
                <a:latin typeface="Calibri" panose="020F0502020204030204" pitchFamily="34" charset="0"/>
                <a:cs typeface="Tahoma" pitchFamily="34" charset="0"/>
              </a:rPr>
              <a:t>Unless </a:t>
            </a:r>
            <a:r>
              <a:rPr lang="en-US" sz="1800" dirty="0">
                <a:latin typeface="Calibri" panose="020F0502020204030204" pitchFamily="34" charset="0"/>
                <a:cs typeface="Tahoma" pitchFamily="34" charset="0"/>
              </a:rPr>
              <a:t>B(s) or w(s) are constant and can be taken out of the integral sign, </a:t>
            </a:r>
            <a:r>
              <a:rPr lang="en-US" sz="1800" dirty="0">
                <a:latin typeface="Calibri" panose="020F0502020204030204" pitchFamily="34" charset="0"/>
                <a:cs typeface="Tahoma" pitchFamily="34" charset="0"/>
                <a:sym typeface="Symbol" pitchFamily="18" charset="2"/>
              </a:rPr>
              <a:t>the flux </a:t>
            </a:r>
            <a:r>
              <a:rPr lang="en-US" sz="1800" u="sng" dirty="0">
                <a:latin typeface="Calibri" panose="020F0502020204030204" pitchFamily="34" charset="0"/>
                <a:cs typeface="Tahoma" pitchFamily="34" charset="0"/>
                <a:sym typeface="Symbol" pitchFamily="18" charset="2"/>
              </a:rPr>
              <a:t>cannot</a:t>
            </a:r>
            <a:r>
              <a:rPr lang="en-US" sz="1800" dirty="0">
                <a:latin typeface="Calibri" panose="020F0502020204030204" pitchFamily="34" charset="0"/>
                <a:cs typeface="Tahoma" pitchFamily="34" charset="0"/>
                <a:sym typeface="Symbol" pitchFamily="18" charset="2"/>
              </a:rPr>
              <a:t> be obtained from average width and average field:</a:t>
            </a:r>
          </a:p>
          <a:p>
            <a:pPr algn="l">
              <a:spcBef>
                <a:spcPct val="0"/>
              </a:spcBef>
              <a:buFontTx/>
              <a:buChar char="•"/>
            </a:pPr>
            <a:endParaRPr lang="en-US" sz="1800" dirty="0">
              <a:latin typeface="Calibri" panose="020F0502020204030204" pitchFamily="34" charset="0"/>
              <a:cs typeface="Tahoma" pitchFamily="34" charset="0"/>
              <a:sym typeface="Symbol" pitchFamily="18" charset="2"/>
            </a:endParaRPr>
          </a:p>
          <a:p>
            <a:pPr algn="l">
              <a:spcBef>
                <a:spcPct val="0"/>
              </a:spcBef>
            </a:pPr>
            <a:endParaRPr lang="en-US" sz="1800" dirty="0">
              <a:latin typeface="Calibri" panose="020F0502020204030204" pitchFamily="34" charset="0"/>
              <a:cs typeface="Tahoma" pitchFamily="34" charset="0"/>
              <a:sym typeface="Symbol" pitchFamily="18" charset="2"/>
            </a:endParaRPr>
          </a:p>
        </p:txBody>
      </p:sp>
      <p:graphicFrame>
        <p:nvGraphicFramePr>
          <p:cNvPr id="78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8460179"/>
              </p:ext>
            </p:extLst>
          </p:nvPr>
        </p:nvGraphicFramePr>
        <p:xfrm>
          <a:off x="765175" y="440668"/>
          <a:ext cx="3887788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5" name="Equation" r:id="rId4" imgW="2476500" imgH="571500" progId="Equation.3">
                  <p:embed/>
                </p:oleObj>
              </mc:Choice>
              <mc:Fallback>
                <p:oleObj name="Equation" r:id="rId4" imgW="24765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5175" y="440668"/>
                        <a:ext cx="3887788" cy="896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" name="Rectangle 14"/>
          <p:cNvSpPr>
            <a:spLocks noChangeArrowheads="1"/>
          </p:cNvSpPr>
          <p:nvPr/>
        </p:nvSpPr>
        <p:spPr bwMode="auto">
          <a:xfrm>
            <a:off x="0" y="268380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sp>
        <p:nvSpPr>
          <p:cNvPr id="80" name="Rectangle 15"/>
          <p:cNvSpPr>
            <a:spLocks noChangeArrowheads="1"/>
          </p:cNvSpPr>
          <p:nvPr/>
        </p:nvSpPr>
        <p:spPr bwMode="auto">
          <a:xfrm>
            <a:off x="0" y="281239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graphicFrame>
        <p:nvGraphicFramePr>
          <p:cNvPr id="81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503656"/>
              </p:ext>
            </p:extLst>
          </p:nvPr>
        </p:nvGraphicFramePr>
        <p:xfrm>
          <a:off x="3862387" y="4652103"/>
          <a:ext cx="21971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6" name="Equation" r:id="rId6" imgW="1625400" imgH="634680" progId="Equation.3">
                  <p:embed/>
                </p:oleObj>
              </mc:Choice>
              <mc:Fallback>
                <p:oleObj name="Equation" r:id="rId6" imgW="162540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2387" y="4652103"/>
                        <a:ext cx="2197100" cy="858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Rectangle 17"/>
          <p:cNvSpPr>
            <a:spLocks noChangeArrowheads="1"/>
          </p:cNvSpPr>
          <p:nvPr/>
        </p:nvSpPr>
        <p:spPr bwMode="auto">
          <a:xfrm>
            <a:off x="0" y="2455206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/>
          </a:p>
        </p:txBody>
      </p:sp>
      <p:graphicFrame>
        <p:nvGraphicFramePr>
          <p:cNvPr id="83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962025"/>
              </p:ext>
            </p:extLst>
          </p:nvPr>
        </p:nvGraphicFramePr>
        <p:xfrm>
          <a:off x="6373813" y="455613"/>
          <a:ext cx="2882900" cy="209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57" name="Equation" r:id="rId8" imgW="2031840" imgH="1473120" progId="Equation.3">
                  <p:embed/>
                </p:oleObj>
              </mc:Choice>
              <mc:Fallback>
                <p:oleObj name="Equation" r:id="rId8" imgW="2031840" imgH="1473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3813" y="455613"/>
                        <a:ext cx="2882900" cy="2092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" name="Text Box 132"/>
          <p:cNvSpPr txBox="1">
            <a:spLocks noChangeArrowheads="1"/>
          </p:cNvSpPr>
          <p:nvPr/>
        </p:nvSpPr>
        <p:spPr bwMode="auto">
          <a:xfrm>
            <a:off x="1209675" y="5727552"/>
            <a:ext cx="7773988" cy="437752"/>
          </a:xfrm>
          <a:prstGeom prst="rect">
            <a:avLst/>
          </a:prstGeom>
          <a:solidFill>
            <a:srgbClr val="CCFFFF"/>
          </a:solidFill>
          <a:ln w="3175" algn="ctr">
            <a:solidFill>
              <a:srgbClr val="FFFFFF"/>
            </a:solidFill>
            <a:miter lim="800000"/>
            <a:headEnd/>
            <a:tailEnd type="none" w="sm" len="sm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>
            <a:no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The calibration of a coil depends on the profile of the field being measured</a:t>
            </a:r>
            <a:endParaRPr lang="en-US" sz="18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4468" y="1268760"/>
            <a:ext cx="5434645" cy="1607095"/>
            <a:chOff x="164468" y="1268760"/>
            <a:chExt cx="5434645" cy="1607095"/>
          </a:xfrm>
        </p:grpSpPr>
        <p:grpSp>
          <p:nvGrpSpPr>
            <p:cNvPr id="68" name="Group 3"/>
            <p:cNvGrpSpPr>
              <a:grpSpLocks/>
            </p:cNvGrpSpPr>
            <p:nvPr/>
          </p:nvGrpSpPr>
          <p:grpSpPr bwMode="auto">
            <a:xfrm>
              <a:off x="609600" y="1316968"/>
              <a:ext cx="4752975" cy="935038"/>
              <a:chOff x="54" y="845"/>
              <a:chExt cx="3951" cy="589"/>
            </a:xfrm>
          </p:grpSpPr>
          <p:sp>
            <p:nvSpPr>
              <p:cNvPr id="69" name="Line 4"/>
              <p:cNvSpPr>
                <a:spLocks noChangeShapeType="1"/>
              </p:cNvSpPr>
              <p:nvPr/>
            </p:nvSpPr>
            <p:spPr bwMode="auto">
              <a:xfrm flipV="1">
                <a:off x="1986" y="845"/>
                <a:ext cx="0" cy="589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0" name="Freeform 5"/>
              <p:cNvSpPr>
                <a:spLocks/>
              </p:cNvSpPr>
              <p:nvPr/>
            </p:nvSpPr>
            <p:spPr bwMode="auto">
              <a:xfrm>
                <a:off x="1759" y="1003"/>
                <a:ext cx="2181" cy="382"/>
              </a:xfrm>
              <a:custGeom>
                <a:avLst/>
                <a:gdLst>
                  <a:gd name="T0" fmla="*/ 228 w 2181"/>
                  <a:gd name="T1" fmla="*/ 0 h 382"/>
                  <a:gd name="T2" fmla="*/ 2181 w 2181"/>
                  <a:gd name="T3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81" h="382">
                    <a:moveTo>
                      <a:pt x="228" y="0"/>
                    </a:moveTo>
                    <a:cubicBezTo>
                      <a:pt x="1566" y="10"/>
                      <a:pt x="0" y="349"/>
                      <a:pt x="2181" y="382"/>
                    </a:cubicBezTo>
                  </a:path>
                </a:pathLst>
              </a:cu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hlink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1" name="Freeform 6"/>
              <p:cNvSpPr>
                <a:spLocks/>
              </p:cNvSpPr>
              <p:nvPr/>
            </p:nvSpPr>
            <p:spPr bwMode="auto">
              <a:xfrm flipH="1">
                <a:off x="54" y="1003"/>
                <a:ext cx="2181" cy="382"/>
              </a:xfrm>
              <a:custGeom>
                <a:avLst/>
                <a:gdLst>
                  <a:gd name="T0" fmla="*/ 228 w 2181"/>
                  <a:gd name="T1" fmla="*/ 0 h 382"/>
                  <a:gd name="T2" fmla="*/ 2181 w 2181"/>
                  <a:gd name="T3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181" h="382">
                    <a:moveTo>
                      <a:pt x="228" y="0"/>
                    </a:moveTo>
                    <a:cubicBezTo>
                      <a:pt x="1566" y="10"/>
                      <a:pt x="0" y="349"/>
                      <a:pt x="2181" y="382"/>
                    </a:cubicBezTo>
                  </a:path>
                </a:pathLst>
              </a:custGeom>
              <a:noFill/>
              <a:ln w="127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hlink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2" name="Line 7"/>
              <p:cNvSpPr>
                <a:spLocks noChangeShapeType="1"/>
              </p:cNvSpPr>
              <p:nvPr/>
            </p:nvSpPr>
            <p:spPr bwMode="auto">
              <a:xfrm rot="5400000" flipV="1">
                <a:off x="2030" y="-575"/>
                <a:ext cx="0" cy="395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73" name="Group 8"/>
            <p:cNvGrpSpPr>
              <a:grpSpLocks/>
            </p:cNvGrpSpPr>
            <p:nvPr/>
          </p:nvGrpSpPr>
          <p:grpSpPr bwMode="auto">
            <a:xfrm>
              <a:off x="582613" y="2393293"/>
              <a:ext cx="5016500" cy="288925"/>
              <a:chOff x="943" y="1525"/>
              <a:chExt cx="4332" cy="182"/>
            </a:xfrm>
          </p:grpSpPr>
          <p:sp>
            <p:nvSpPr>
              <p:cNvPr id="74" name="Rectangle 9"/>
              <p:cNvSpPr>
                <a:spLocks noChangeArrowheads="1"/>
              </p:cNvSpPr>
              <p:nvPr/>
            </p:nvSpPr>
            <p:spPr bwMode="auto">
              <a:xfrm>
                <a:off x="965" y="1594"/>
                <a:ext cx="4257" cy="77"/>
              </a:xfrm>
              <a:prstGeom prst="rect">
                <a:avLst/>
              </a:prstGeom>
              <a:solidFill>
                <a:srgbClr val="99FFCC"/>
              </a:solidFill>
              <a:ln w="12700" algn="ctr">
                <a:solidFill>
                  <a:schemeClr val="tx1"/>
                </a:solidFill>
                <a:miter lim="800000"/>
                <a:headEnd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>
                          <a:gamma/>
                          <a:shade val="60000"/>
                          <a:invGamma/>
                        </a:scheme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75" name="Freeform 10"/>
              <p:cNvSpPr>
                <a:spLocks/>
              </p:cNvSpPr>
              <p:nvPr/>
            </p:nvSpPr>
            <p:spPr bwMode="auto">
              <a:xfrm>
                <a:off x="943" y="1525"/>
                <a:ext cx="4332" cy="182"/>
              </a:xfrm>
              <a:custGeom>
                <a:avLst/>
                <a:gdLst>
                  <a:gd name="T0" fmla="*/ 120 w 3135"/>
                  <a:gd name="T1" fmla="*/ 48 h 205"/>
                  <a:gd name="T2" fmla="*/ 327 w 3135"/>
                  <a:gd name="T3" fmla="*/ 48 h 205"/>
                  <a:gd name="T4" fmla="*/ 474 w 3135"/>
                  <a:gd name="T5" fmla="*/ 54 h 205"/>
                  <a:gd name="T6" fmla="*/ 891 w 3135"/>
                  <a:gd name="T7" fmla="*/ 57 h 205"/>
                  <a:gd name="T8" fmla="*/ 1014 w 3135"/>
                  <a:gd name="T9" fmla="*/ 42 h 205"/>
                  <a:gd name="T10" fmla="*/ 1134 w 3135"/>
                  <a:gd name="T11" fmla="*/ 0 h 205"/>
                  <a:gd name="T12" fmla="*/ 1359 w 3135"/>
                  <a:gd name="T13" fmla="*/ 60 h 205"/>
                  <a:gd name="T14" fmla="*/ 1908 w 3135"/>
                  <a:gd name="T15" fmla="*/ 42 h 205"/>
                  <a:gd name="T16" fmla="*/ 2139 w 3135"/>
                  <a:gd name="T17" fmla="*/ 45 h 205"/>
                  <a:gd name="T18" fmla="*/ 2388 w 3135"/>
                  <a:gd name="T19" fmla="*/ 39 h 205"/>
                  <a:gd name="T20" fmla="*/ 2616 w 3135"/>
                  <a:gd name="T21" fmla="*/ 57 h 205"/>
                  <a:gd name="T22" fmla="*/ 2895 w 3135"/>
                  <a:gd name="T23" fmla="*/ 36 h 205"/>
                  <a:gd name="T24" fmla="*/ 3063 w 3135"/>
                  <a:gd name="T25" fmla="*/ 45 h 205"/>
                  <a:gd name="T26" fmla="*/ 3111 w 3135"/>
                  <a:gd name="T27" fmla="*/ 63 h 205"/>
                  <a:gd name="T28" fmla="*/ 3132 w 3135"/>
                  <a:gd name="T29" fmla="*/ 96 h 205"/>
                  <a:gd name="T30" fmla="*/ 3060 w 3135"/>
                  <a:gd name="T31" fmla="*/ 174 h 205"/>
                  <a:gd name="T32" fmla="*/ 2715 w 3135"/>
                  <a:gd name="T33" fmla="*/ 177 h 205"/>
                  <a:gd name="T34" fmla="*/ 2514 w 3135"/>
                  <a:gd name="T35" fmla="*/ 204 h 205"/>
                  <a:gd name="T36" fmla="*/ 2382 w 3135"/>
                  <a:gd name="T37" fmla="*/ 186 h 205"/>
                  <a:gd name="T38" fmla="*/ 2061 w 3135"/>
                  <a:gd name="T39" fmla="*/ 171 h 205"/>
                  <a:gd name="T40" fmla="*/ 1905 w 3135"/>
                  <a:gd name="T41" fmla="*/ 162 h 205"/>
                  <a:gd name="T42" fmla="*/ 1557 w 3135"/>
                  <a:gd name="T43" fmla="*/ 162 h 205"/>
                  <a:gd name="T44" fmla="*/ 1272 w 3135"/>
                  <a:gd name="T45" fmla="*/ 201 h 205"/>
                  <a:gd name="T46" fmla="*/ 939 w 3135"/>
                  <a:gd name="T47" fmla="*/ 186 h 205"/>
                  <a:gd name="T48" fmla="*/ 657 w 3135"/>
                  <a:gd name="T49" fmla="*/ 177 h 205"/>
                  <a:gd name="T50" fmla="*/ 504 w 3135"/>
                  <a:gd name="T51" fmla="*/ 201 h 205"/>
                  <a:gd name="T52" fmla="*/ 396 w 3135"/>
                  <a:gd name="T53" fmla="*/ 168 h 205"/>
                  <a:gd name="T54" fmla="*/ 153 w 3135"/>
                  <a:gd name="T55" fmla="*/ 186 h 205"/>
                  <a:gd name="T56" fmla="*/ 42 w 3135"/>
                  <a:gd name="T57" fmla="*/ 180 h 205"/>
                  <a:gd name="T58" fmla="*/ 0 w 3135"/>
                  <a:gd name="T59" fmla="*/ 114 h 205"/>
                  <a:gd name="T60" fmla="*/ 63 w 3135"/>
                  <a:gd name="T61" fmla="*/ 60 h 205"/>
                  <a:gd name="T62" fmla="*/ 108 w 3135"/>
                  <a:gd name="T63" fmla="*/ 4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35" h="205">
                    <a:moveTo>
                      <a:pt x="96" y="39"/>
                    </a:moveTo>
                    <a:cubicBezTo>
                      <a:pt x="104" y="41"/>
                      <a:pt x="112" y="46"/>
                      <a:pt x="120" y="48"/>
                    </a:cubicBezTo>
                    <a:cubicBezTo>
                      <a:pt x="134" y="51"/>
                      <a:pt x="162" y="54"/>
                      <a:pt x="162" y="54"/>
                    </a:cubicBezTo>
                    <a:cubicBezTo>
                      <a:pt x="202" y="67"/>
                      <a:pt x="285" y="50"/>
                      <a:pt x="327" y="48"/>
                    </a:cubicBezTo>
                    <a:cubicBezTo>
                      <a:pt x="388" y="38"/>
                      <a:pt x="351" y="42"/>
                      <a:pt x="438" y="45"/>
                    </a:cubicBezTo>
                    <a:cubicBezTo>
                      <a:pt x="450" y="49"/>
                      <a:pt x="462" y="52"/>
                      <a:pt x="474" y="54"/>
                    </a:cubicBezTo>
                    <a:cubicBezTo>
                      <a:pt x="590" y="51"/>
                      <a:pt x="570" y="56"/>
                      <a:pt x="633" y="45"/>
                    </a:cubicBezTo>
                    <a:cubicBezTo>
                      <a:pt x="719" y="47"/>
                      <a:pt x="806" y="45"/>
                      <a:pt x="891" y="57"/>
                    </a:cubicBezTo>
                    <a:cubicBezTo>
                      <a:pt x="920" y="55"/>
                      <a:pt x="949" y="54"/>
                      <a:pt x="978" y="51"/>
                    </a:cubicBezTo>
                    <a:cubicBezTo>
                      <a:pt x="990" y="50"/>
                      <a:pt x="1014" y="42"/>
                      <a:pt x="1014" y="42"/>
                    </a:cubicBezTo>
                    <a:cubicBezTo>
                      <a:pt x="1023" y="28"/>
                      <a:pt x="1040" y="24"/>
                      <a:pt x="1056" y="21"/>
                    </a:cubicBezTo>
                    <a:cubicBezTo>
                      <a:pt x="1078" y="6"/>
                      <a:pt x="1108" y="3"/>
                      <a:pt x="1134" y="0"/>
                    </a:cubicBezTo>
                    <a:cubicBezTo>
                      <a:pt x="1160" y="3"/>
                      <a:pt x="1168" y="8"/>
                      <a:pt x="1191" y="15"/>
                    </a:cubicBezTo>
                    <a:cubicBezTo>
                      <a:pt x="1246" y="32"/>
                      <a:pt x="1304" y="42"/>
                      <a:pt x="1359" y="60"/>
                    </a:cubicBezTo>
                    <a:cubicBezTo>
                      <a:pt x="1500" y="57"/>
                      <a:pt x="1641" y="52"/>
                      <a:pt x="1782" y="48"/>
                    </a:cubicBezTo>
                    <a:cubicBezTo>
                      <a:pt x="1834" y="35"/>
                      <a:pt x="1763" y="52"/>
                      <a:pt x="1908" y="42"/>
                    </a:cubicBezTo>
                    <a:cubicBezTo>
                      <a:pt x="1923" y="41"/>
                      <a:pt x="1938" y="35"/>
                      <a:pt x="1953" y="33"/>
                    </a:cubicBezTo>
                    <a:cubicBezTo>
                      <a:pt x="1999" y="18"/>
                      <a:pt x="2087" y="42"/>
                      <a:pt x="2139" y="45"/>
                    </a:cubicBezTo>
                    <a:cubicBezTo>
                      <a:pt x="2186" y="42"/>
                      <a:pt x="2231" y="37"/>
                      <a:pt x="2277" y="33"/>
                    </a:cubicBezTo>
                    <a:cubicBezTo>
                      <a:pt x="2314" y="35"/>
                      <a:pt x="2353" y="27"/>
                      <a:pt x="2388" y="39"/>
                    </a:cubicBezTo>
                    <a:cubicBezTo>
                      <a:pt x="2438" y="56"/>
                      <a:pt x="2469" y="58"/>
                      <a:pt x="2529" y="60"/>
                    </a:cubicBezTo>
                    <a:cubicBezTo>
                      <a:pt x="2558" y="59"/>
                      <a:pt x="2587" y="59"/>
                      <a:pt x="2616" y="57"/>
                    </a:cubicBezTo>
                    <a:cubicBezTo>
                      <a:pt x="2680" y="52"/>
                      <a:pt x="2741" y="28"/>
                      <a:pt x="2805" y="24"/>
                    </a:cubicBezTo>
                    <a:cubicBezTo>
                      <a:pt x="2836" y="27"/>
                      <a:pt x="2865" y="33"/>
                      <a:pt x="2895" y="36"/>
                    </a:cubicBezTo>
                    <a:cubicBezTo>
                      <a:pt x="2910" y="40"/>
                      <a:pt x="2925" y="45"/>
                      <a:pt x="2940" y="48"/>
                    </a:cubicBezTo>
                    <a:cubicBezTo>
                      <a:pt x="2981" y="47"/>
                      <a:pt x="3022" y="45"/>
                      <a:pt x="3063" y="45"/>
                    </a:cubicBezTo>
                    <a:cubicBezTo>
                      <a:pt x="3075" y="45"/>
                      <a:pt x="3083" y="53"/>
                      <a:pt x="3093" y="57"/>
                    </a:cubicBezTo>
                    <a:cubicBezTo>
                      <a:pt x="3099" y="60"/>
                      <a:pt x="3111" y="63"/>
                      <a:pt x="3111" y="63"/>
                    </a:cubicBezTo>
                    <a:cubicBezTo>
                      <a:pt x="3115" y="69"/>
                      <a:pt x="3122" y="72"/>
                      <a:pt x="3126" y="78"/>
                    </a:cubicBezTo>
                    <a:cubicBezTo>
                      <a:pt x="3129" y="83"/>
                      <a:pt x="3132" y="96"/>
                      <a:pt x="3132" y="96"/>
                    </a:cubicBezTo>
                    <a:cubicBezTo>
                      <a:pt x="3130" y="119"/>
                      <a:pt x="3135" y="132"/>
                      <a:pt x="3117" y="144"/>
                    </a:cubicBezTo>
                    <a:cubicBezTo>
                      <a:pt x="3100" y="170"/>
                      <a:pt x="3089" y="169"/>
                      <a:pt x="3060" y="174"/>
                    </a:cubicBezTo>
                    <a:cubicBezTo>
                      <a:pt x="2989" y="171"/>
                      <a:pt x="2888" y="157"/>
                      <a:pt x="2823" y="201"/>
                    </a:cubicBezTo>
                    <a:cubicBezTo>
                      <a:pt x="2788" y="194"/>
                      <a:pt x="2749" y="188"/>
                      <a:pt x="2715" y="177"/>
                    </a:cubicBezTo>
                    <a:cubicBezTo>
                      <a:pt x="2670" y="179"/>
                      <a:pt x="2642" y="182"/>
                      <a:pt x="2601" y="186"/>
                    </a:cubicBezTo>
                    <a:cubicBezTo>
                      <a:pt x="2572" y="196"/>
                      <a:pt x="2544" y="198"/>
                      <a:pt x="2514" y="204"/>
                    </a:cubicBezTo>
                    <a:cubicBezTo>
                      <a:pt x="2482" y="203"/>
                      <a:pt x="2450" y="204"/>
                      <a:pt x="2418" y="201"/>
                    </a:cubicBezTo>
                    <a:cubicBezTo>
                      <a:pt x="2403" y="200"/>
                      <a:pt x="2395" y="190"/>
                      <a:pt x="2382" y="186"/>
                    </a:cubicBezTo>
                    <a:cubicBezTo>
                      <a:pt x="2355" y="179"/>
                      <a:pt x="2327" y="177"/>
                      <a:pt x="2301" y="168"/>
                    </a:cubicBezTo>
                    <a:cubicBezTo>
                      <a:pt x="2221" y="170"/>
                      <a:pt x="2140" y="166"/>
                      <a:pt x="2061" y="171"/>
                    </a:cubicBezTo>
                    <a:cubicBezTo>
                      <a:pt x="2046" y="175"/>
                      <a:pt x="2031" y="180"/>
                      <a:pt x="2016" y="183"/>
                    </a:cubicBezTo>
                    <a:cubicBezTo>
                      <a:pt x="1976" y="180"/>
                      <a:pt x="1944" y="168"/>
                      <a:pt x="1905" y="162"/>
                    </a:cubicBezTo>
                    <a:cubicBezTo>
                      <a:pt x="1845" y="167"/>
                      <a:pt x="1786" y="174"/>
                      <a:pt x="1728" y="189"/>
                    </a:cubicBezTo>
                    <a:cubicBezTo>
                      <a:pt x="1668" y="183"/>
                      <a:pt x="1617" y="166"/>
                      <a:pt x="1557" y="162"/>
                    </a:cubicBezTo>
                    <a:cubicBezTo>
                      <a:pt x="1504" y="165"/>
                      <a:pt x="1479" y="173"/>
                      <a:pt x="1431" y="180"/>
                    </a:cubicBezTo>
                    <a:cubicBezTo>
                      <a:pt x="1394" y="198"/>
                      <a:pt x="1316" y="197"/>
                      <a:pt x="1272" y="201"/>
                    </a:cubicBezTo>
                    <a:cubicBezTo>
                      <a:pt x="1226" y="196"/>
                      <a:pt x="1185" y="175"/>
                      <a:pt x="1137" y="171"/>
                    </a:cubicBezTo>
                    <a:cubicBezTo>
                      <a:pt x="1067" y="173"/>
                      <a:pt x="1007" y="180"/>
                      <a:pt x="939" y="186"/>
                    </a:cubicBezTo>
                    <a:cubicBezTo>
                      <a:pt x="895" y="184"/>
                      <a:pt x="860" y="184"/>
                      <a:pt x="819" y="174"/>
                    </a:cubicBezTo>
                    <a:cubicBezTo>
                      <a:pt x="765" y="175"/>
                      <a:pt x="711" y="174"/>
                      <a:pt x="657" y="177"/>
                    </a:cubicBezTo>
                    <a:cubicBezTo>
                      <a:pt x="629" y="178"/>
                      <a:pt x="598" y="198"/>
                      <a:pt x="570" y="204"/>
                    </a:cubicBezTo>
                    <a:cubicBezTo>
                      <a:pt x="548" y="203"/>
                      <a:pt x="526" y="205"/>
                      <a:pt x="504" y="201"/>
                    </a:cubicBezTo>
                    <a:cubicBezTo>
                      <a:pt x="493" y="199"/>
                      <a:pt x="486" y="189"/>
                      <a:pt x="477" y="183"/>
                    </a:cubicBezTo>
                    <a:cubicBezTo>
                      <a:pt x="456" y="169"/>
                      <a:pt x="421" y="171"/>
                      <a:pt x="396" y="168"/>
                    </a:cubicBezTo>
                    <a:cubicBezTo>
                      <a:pt x="322" y="170"/>
                      <a:pt x="261" y="174"/>
                      <a:pt x="189" y="177"/>
                    </a:cubicBezTo>
                    <a:cubicBezTo>
                      <a:pt x="165" y="181"/>
                      <a:pt x="177" y="178"/>
                      <a:pt x="153" y="186"/>
                    </a:cubicBezTo>
                    <a:cubicBezTo>
                      <a:pt x="150" y="187"/>
                      <a:pt x="144" y="189"/>
                      <a:pt x="144" y="189"/>
                    </a:cubicBezTo>
                    <a:cubicBezTo>
                      <a:pt x="107" y="184"/>
                      <a:pt x="85" y="182"/>
                      <a:pt x="42" y="180"/>
                    </a:cubicBezTo>
                    <a:cubicBezTo>
                      <a:pt x="29" y="171"/>
                      <a:pt x="26" y="156"/>
                      <a:pt x="12" y="147"/>
                    </a:cubicBezTo>
                    <a:cubicBezTo>
                      <a:pt x="4" y="136"/>
                      <a:pt x="3" y="128"/>
                      <a:pt x="0" y="114"/>
                    </a:cubicBezTo>
                    <a:cubicBezTo>
                      <a:pt x="1" y="105"/>
                      <a:pt x="1" y="96"/>
                      <a:pt x="3" y="87"/>
                    </a:cubicBezTo>
                    <a:cubicBezTo>
                      <a:pt x="8" y="68"/>
                      <a:pt x="47" y="65"/>
                      <a:pt x="63" y="60"/>
                    </a:cubicBezTo>
                    <a:cubicBezTo>
                      <a:pt x="78" y="56"/>
                      <a:pt x="86" y="51"/>
                      <a:pt x="99" y="45"/>
                    </a:cubicBezTo>
                    <a:cubicBezTo>
                      <a:pt x="102" y="44"/>
                      <a:pt x="109" y="45"/>
                      <a:pt x="108" y="42"/>
                    </a:cubicBezTo>
                    <a:cubicBezTo>
                      <a:pt x="106" y="38"/>
                      <a:pt x="100" y="40"/>
                      <a:pt x="96" y="39"/>
                    </a:cubicBezTo>
                    <a:close/>
                  </a:path>
                </a:pathLst>
              </a:custGeom>
              <a:noFill/>
              <a:ln w="12700" cap="flat" cmpd="sng">
                <a:solidFill>
                  <a:srgbClr val="9933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3300">
                          <a:gamma/>
                          <a:shade val="60000"/>
                          <a:invGamma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>
                <a:spAutoFit/>
              </a:bodyPr>
              <a:lstStyle/>
              <a:p>
                <a:endParaRPr lang="en-GB"/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 bwMode="auto">
            <a:xfrm>
              <a:off x="582613" y="2852936"/>
              <a:ext cx="4955125" cy="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V="1">
              <a:off x="380492" y="2455206"/>
              <a:ext cx="0" cy="22860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stealth"/>
              <a:tailEnd type="stealth"/>
            </a:ln>
            <a:effectLst/>
          </p:spPr>
        </p:cxnSp>
        <p:sp>
          <p:nvSpPr>
            <p:cNvPr id="6" name="Rectangle 5"/>
            <p:cNvSpPr/>
            <p:nvPr/>
          </p:nvSpPr>
          <p:spPr>
            <a:xfrm>
              <a:off x="164468" y="2457472"/>
              <a:ext cx="26161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ahoma" pitchFamily="34" charset="0"/>
                  <a:cs typeface="Tahoma" pitchFamily="34" charset="0"/>
                </a:rPr>
                <a:t>w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868708" y="2660411"/>
              <a:ext cx="23596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ahoma" pitchFamily="34" charset="0"/>
                  <a:cs typeface="Tahoma" pitchFamily="34" charset="0"/>
                </a:rPr>
                <a:t>L</a:t>
              </a:r>
              <a:endParaRPr lang="en-GB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48744" y="1268760"/>
              <a:ext cx="2760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B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69024" y="1952836"/>
              <a:ext cx="23115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Tahoma" pitchFamily="34" charset="0"/>
                  <a:cs typeface="Tahoma" pitchFamily="34" charset="0"/>
                </a:rPr>
                <a:t>s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388583" y="1784487"/>
            <a:ext cx="2158476" cy="1196507"/>
            <a:chOff x="7388583" y="1784487"/>
            <a:chExt cx="2158476" cy="1196507"/>
          </a:xfrm>
        </p:grpSpPr>
        <p:sp>
          <p:nvSpPr>
            <p:cNvPr id="2" name="Rectangle 1"/>
            <p:cNvSpPr/>
            <p:nvPr/>
          </p:nvSpPr>
          <p:spPr>
            <a:xfrm>
              <a:off x="7388583" y="2396219"/>
              <a:ext cx="21584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hlink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average </a:t>
              </a:r>
              <a:r>
                <a:rPr lang="en-US" sz="1600" dirty="0" smtClean="0">
                  <a:solidFill>
                    <a:schemeClr val="hlink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coil width</a:t>
              </a:r>
              <a:br>
                <a:rPr lang="en-US" sz="1600" dirty="0" smtClean="0">
                  <a:solidFill>
                    <a:schemeClr val="hlink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</a:br>
              <a:r>
                <a:rPr lang="en-US" sz="1600" dirty="0" smtClean="0">
                  <a:solidFill>
                    <a:schemeClr val="hlink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 </a:t>
              </a:r>
              <a:r>
                <a:rPr lang="en-US" sz="1600" dirty="0">
                  <a:solidFill>
                    <a:schemeClr val="hlink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weighted with the field</a:t>
              </a:r>
              <a:endParaRPr lang="fr-FR" sz="1600" dirty="0"/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 flipV="1">
              <a:off x="7725308" y="1784487"/>
              <a:ext cx="396044" cy="61173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117208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Practical considerations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2460" y="512676"/>
            <a:ext cx="91450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CH" sz="1800" b="1" dirty="0" err="1" smtClean="0">
                <a:latin typeface="Calibri" panose="020F0502020204030204" pitchFamily="34" charset="0"/>
              </a:rPr>
              <a:t>Advantages</a:t>
            </a:r>
            <a:endParaRPr lang="en-GB" sz="1800" b="1" dirty="0" smtClean="0">
              <a:latin typeface="Calibri" panose="020F0502020204030204" pitchFamily="34" charset="0"/>
            </a:endParaRPr>
          </a:p>
          <a:p>
            <a:pPr marL="179388" indent="-179388" algn="l">
              <a:buFont typeface="Arial" pitchFamily="34" charset="0"/>
              <a:buChar char="•"/>
            </a:pPr>
            <a:r>
              <a:rPr lang="fr-CH" sz="1800" dirty="0" err="1" smtClean="0">
                <a:latin typeface="Calibri" panose="020F0502020204030204" pitchFamily="34" charset="0"/>
              </a:rPr>
              <a:t>provide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directly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integrated</a:t>
            </a:r>
            <a:r>
              <a:rPr lang="fr-CH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field</a:t>
            </a:r>
            <a:r>
              <a:rPr lang="fr-CH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fr-CH" sz="1800" dirty="0" smtClean="0">
                <a:latin typeface="Calibri" panose="020F0502020204030204" pitchFamily="34" charset="0"/>
              </a:rPr>
              <a:t>as </a:t>
            </a:r>
            <a:r>
              <a:rPr lang="fr-CH" sz="1800" dirty="0" err="1" smtClean="0">
                <a:latin typeface="Calibri" panose="020F0502020204030204" pitchFamily="34" charset="0"/>
              </a:rPr>
              <a:t>required</a:t>
            </a:r>
            <a:r>
              <a:rPr lang="fr-CH" sz="1800" dirty="0" smtClean="0">
                <a:latin typeface="Calibri" panose="020F0502020204030204" pitchFamily="34" charset="0"/>
              </a:rPr>
              <a:t> by </a:t>
            </a:r>
            <a:r>
              <a:rPr lang="fr-CH" sz="1800" dirty="0" err="1" smtClean="0">
                <a:latin typeface="Calibri" panose="020F0502020204030204" pitchFamily="34" charset="0"/>
              </a:rPr>
              <a:t>most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beam</a:t>
            </a:r>
            <a:r>
              <a:rPr lang="fr-CH" sz="1800" dirty="0" smtClean="0">
                <a:latin typeface="Calibri" panose="020F0502020204030204" pitchFamily="34" charset="0"/>
              </a:rPr>
              <a:t> applications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</a:rPr>
              <a:t>complete 2D </a:t>
            </a:r>
            <a:r>
              <a:rPr lang="en-GB" sz="1800" dirty="0">
                <a:latin typeface="Calibri" panose="020F0502020204030204" pitchFamily="34" charset="0"/>
              </a:rPr>
              <a:t>field </a:t>
            </a:r>
            <a:r>
              <a:rPr lang="en-GB" sz="1800" dirty="0" smtClean="0">
                <a:latin typeface="Calibri" panose="020F0502020204030204" pitchFamily="34" charset="0"/>
              </a:rPr>
              <a:t>characterization in the </a:t>
            </a:r>
            <a:r>
              <a:rPr lang="en-GB" sz="1800" dirty="0" smtClean="0">
                <a:latin typeface="Calibri" panose="020F0502020204030204" pitchFamily="34" charset="0"/>
              </a:rPr>
              <a:t>volume defined by the spanned boundary:</a:t>
            </a:r>
            <a:r>
              <a:rPr lang="en-GB" sz="1800" dirty="0" smtClean="0">
                <a:latin typeface="Calibri" panose="020F0502020204030204" pitchFamily="34" charset="0"/>
              </a:rPr>
              <a:t/>
            </a:r>
            <a:br>
              <a:rPr lang="en-GB" sz="1800" dirty="0" smtClean="0">
                <a:latin typeface="Calibri" panose="020F0502020204030204" pitchFamily="34" charset="0"/>
              </a:rPr>
            </a:br>
            <a:r>
              <a:rPr lang="en-GB" sz="1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strength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00B050"/>
                </a:solidFill>
                <a:latin typeface="Calibri" panose="020F0502020204030204" pitchFamily="34" charset="0"/>
              </a:rPr>
              <a:t>multipoles</a:t>
            </a:r>
            <a:r>
              <a:rPr lang="en-GB" sz="1800" dirty="0">
                <a:solidFill>
                  <a:srgbClr val="00B050"/>
                </a:solidFill>
                <a:latin typeface="Calibri" panose="020F0502020204030204" pitchFamily="34" charset="0"/>
              </a:rPr>
              <a:t>, axis and direction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>
                <a:solidFill>
                  <a:srgbClr val="B43C00"/>
                </a:solidFill>
                <a:latin typeface="Calibri" panose="020F0502020204030204" pitchFamily="34" charset="0"/>
                <a:sym typeface="Symbol"/>
              </a:rPr>
              <a:t>quick</a:t>
            </a:r>
            <a:r>
              <a:rPr lang="en-GB" sz="1800" dirty="0">
                <a:latin typeface="Calibri" panose="020F0502020204030204" pitchFamily="34" charset="0"/>
                <a:sym typeface="Symbol"/>
              </a:rPr>
              <a:t>: one rotation </a:t>
            </a:r>
            <a:r>
              <a:rPr lang="en-GB" sz="1800" dirty="0" smtClean="0">
                <a:latin typeface="Calibri" panose="020F0502020204030204" pitchFamily="34" charset="0"/>
                <a:sym typeface="Symbol"/>
              </a:rPr>
              <a:t>i.e. 0.1~1 s is </a:t>
            </a:r>
            <a:r>
              <a:rPr lang="en-GB" sz="1800" dirty="0">
                <a:latin typeface="Calibri" panose="020F0502020204030204" pitchFamily="34" charset="0"/>
                <a:sym typeface="Symbol"/>
              </a:rPr>
              <a:t>(in principle) sufficient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 smtClean="0">
                <a:latin typeface="Calibri" panose="020F0502020204030204" pitchFamily="34" charset="0"/>
              </a:rPr>
              <a:t>bucking (i.e. using coil arrays to cancel </a:t>
            </a:r>
            <a:r>
              <a:rPr lang="en-GB" sz="1800" dirty="0" err="1" smtClean="0">
                <a:latin typeface="Calibri" panose="020F0502020204030204" pitchFamily="34" charset="0"/>
              </a:rPr>
              <a:t>n</a:t>
            </a:r>
            <a:r>
              <a:rPr lang="en-GB" sz="1800" dirty="0" err="1" smtClean="0">
                <a:latin typeface="Calibri" panose="020F0502020204030204" pitchFamily="34" charset="0"/>
                <a:sym typeface="Symbol"/>
              </a:rPr>
              <a:t>n</a:t>
            </a:r>
            <a:r>
              <a:rPr lang="en-GB" sz="1800" baseline="-25000" dirty="0" err="1" smtClean="0">
                <a:latin typeface="Calibri" panose="020F0502020204030204" pitchFamily="34" charset="0"/>
                <a:sym typeface="Symbol"/>
              </a:rPr>
              <a:t>main</a:t>
            </a:r>
            <a:r>
              <a:rPr lang="en-GB" sz="1800" dirty="0" smtClean="0">
                <a:latin typeface="Calibri" panose="020F0502020204030204" pitchFamily="34" charset="0"/>
              </a:rPr>
              <a:t> harmonics) </a:t>
            </a:r>
            <a:r>
              <a:rPr lang="en-GB" sz="1800" dirty="0" smtClean="0">
                <a:latin typeface="Calibri" panose="020F0502020204030204" pitchFamily="34" charset="0"/>
                <a:sym typeface="Symbol"/>
              </a:rPr>
              <a:t> </a:t>
            </a:r>
            <a:r>
              <a:rPr lang="en-GB" sz="1800" dirty="0">
                <a:solidFill>
                  <a:srgbClr val="00B0F0"/>
                </a:solidFill>
                <a:latin typeface="Calibri" panose="020F0502020204030204" pitchFamily="34" charset="0"/>
                <a:sym typeface="Symbol"/>
              </a:rPr>
              <a:t>high accuracy </a:t>
            </a:r>
            <a:r>
              <a:rPr lang="en-GB" sz="1800" dirty="0" smtClean="0">
                <a:solidFill>
                  <a:srgbClr val="00B0F0"/>
                </a:solidFill>
                <a:latin typeface="Calibri" panose="020F0502020204030204" pitchFamily="34" charset="0"/>
                <a:sym typeface="Symbol"/>
              </a:rPr>
              <a:t>higher order harmonics </a:t>
            </a:r>
            <a:r>
              <a:rPr lang="en-GB" sz="1800" dirty="0" smtClean="0">
                <a:latin typeface="Calibri" panose="020F0502020204030204" pitchFamily="34" charset="0"/>
                <a:sym typeface="Symbol"/>
              </a:rPr>
              <a:t>despite torsional/flexural mechanical imperfections</a:t>
            </a:r>
            <a:endParaRPr lang="en-GB" sz="1800" dirty="0">
              <a:latin typeface="Calibri" panose="020F0502020204030204" pitchFamily="34" charset="0"/>
              <a:sym typeface="Symbol"/>
            </a:endParaRPr>
          </a:p>
          <a:p>
            <a:pPr algn="l"/>
            <a:endParaRPr lang="fr-CH" sz="1800" b="1" dirty="0" smtClean="0">
              <a:latin typeface="Calibri" panose="020F0502020204030204" pitchFamily="34" charset="0"/>
              <a:sym typeface="Symbol"/>
            </a:endParaRPr>
          </a:p>
          <a:p>
            <a:pPr algn="l"/>
            <a:r>
              <a:rPr lang="fr-CH" sz="1800" b="1" dirty="0" smtClean="0">
                <a:latin typeface="Calibri" panose="020F0502020204030204" pitchFamily="34" charset="0"/>
                <a:sym typeface="Symbol"/>
              </a:rPr>
              <a:t>Drawbacks</a:t>
            </a:r>
            <a:endParaRPr lang="en-GB" sz="1800" b="1" dirty="0">
              <a:latin typeface="Calibri" panose="020F0502020204030204" pitchFamily="34" charset="0"/>
            </a:endParaRP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FFC000"/>
                </a:solidFill>
                <a:latin typeface="Calibri" panose="020F0502020204030204" pitchFamily="34" charset="0"/>
              </a:rPr>
              <a:t>Not commercially available</a:t>
            </a:r>
            <a:r>
              <a:rPr lang="en-GB" sz="1800" dirty="0" smtClean="0">
                <a:latin typeface="Calibri" panose="020F0502020204030204" pitchFamily="34" charset="0"/>
              </a:rPr>
              <a:t>, in-house winding (or PCB design) required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expensive </a:t>
            </a:r>
            <a:r>
              <a:rPr lang="en-GB" sz="1800" dirty="0" smtClean="0">
                <a:solidFill>
                  <a:srgbClr val="0070C0"/>
                </a:solidFill>
                <a:latin typeface="Calibri" panose="020F0502020204030204" pitchFamily="34" charset="0"/>
              </a:rPr>
              <a:t>complex </a:t>
            </a:r>
            <a:r>
              <a:rPr lang="en-GB" sz="1800" dirty="0">
                <a:solidFill>
                  <a:srgbClr val="0070C0"/>
                </a:solidFill>
                <a:latin typeface="Calibri" panose="020F0502020204030204" pitchFamily="34" charset="0"/>
              </a:rPr>
              <a:t>mechanics </a:t>
            </a:r>
            <a:r>
              <a:rPr lang="en-GB" sz="1800" dirty="0">
                <a:latin typeface="Calibri" panose="020F0502020204030204" pitchFamily="34" charset="0"/>
              </a:rPr>
              <a:t>(encoder, motor</a:t>
            </a:r>
            <a:r>
              <a:rPr lang="en-GB" sz="1800" dirty="0" smtClean="0">
                <a:latin typeface="Calibri" panose="020F0502020204030204" pitchFamily="34" charset="0"/>
              </a:rPr>
              <a:t>) and top-quality electronics (digital integrators, programmable amplifiers) necessary to get good results</a:t>
            </a:r>
            <a:endParaRPr lang="en-GB" sz="1800" dirty="0">
              <a:latin typeface="Calibri" panose="020F0502020204030204" pitchFamily="34" charset="0"/>
            </a:endParaRPr>
          </a:p>
          <a:p>
            <a:pPr marL="179388" indent="-179388" algn="l">
              <a:buFont typeface="Arial" pitchFamily="34" charset="0"/>
              <a:buChar char="•"/>
            </a:pPr>
            <a:r>
              <a:rPr lang="en-GB" sz="1800" dirty="0">
                <a:latin typeface="Calibri" panose="020F0502020204030204" pitchFamily="34" charset="0"/>
              </a:rPr>
              <a:t>not </a:t>
            </a:r>
            <a:r>
              <a:rPr lang="en-GB" sz="1800" dirty="0" smtClean="0">
                <a:latin typeface="Calibri" panose="020F0502020204030204" pitchFamily="34" charset="0"/>
              </a:rPr>
              <a:t>well suited </a:t>
            </a:r>
            <a:r>
              <a:rPr lang="en-GB" sz="1800" dirty="0">
                <a:latin typeface="Calibri" panose="020F0502020204030204" pitchFamily="34" charset="0"/>
              </a:rPr>
              <a:t>to </a:t>
            </a:r>
            <a:r>
              <a:rPr lang="en-GB" sz="1800" dirty="0">
                <a:solidFill>
                  <a:srgbClr val="FF0000"/>
                </a:solidFill>
                <a:latin typeface="Calibri" panose="020F0502020204030204" pitchFamily="34" charset="0"/>
              </a:rPr>
              <a:t>strongly curved, </a:t>
            </a:r>
            <a:r>
              <a:rPr lang="en-GB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or large aspect-ratio</a:t>
            </a:r>
            <a:r>
              <a:rPr lang="en-GB" sz="1800" dirty="0" smtClean="0">
                <a:latin typeface="Calibri" panose="020F0502020204030204" pitchFamily="34" charset="0"/>
              </a:rPr>
              <a:t> gap magnets</a:t>
            </a:r>
          </a:p>
          <a:p>
            <a:pPr marL="179388" indent="-179388" algn="l">
              <a:buFont typeface="Arial" pitchFamily="34" charset="0"/>
              <a:buChar char="•"/>
            </a:pPr>
            <a:r>
              <a:rPr lang="fr-CH" sz="1800" dirty="0" smtClean="0">
                <a:latin typeface="Calibri" panose="020F0502020204030204" pitchFamily="34" charset="0"/>
              </a:rPr>
              <a:t>(</a:t>
            </a:r>
            <a:r>
              <a:rPr lang="fr-CH" sz="1800" dirty="0" err="1" smtClean="0">
                <a:latin typeface="Calibri" panose="020F0502020204030204" pitchFamily="34" charset="0"/>
              </a:rPr>
              <a:t>slowly</a:t>
            </a:r>
            <a:r>
              <a:rPr lang="fr-CH" sz="1800" dirty="0" smtClean="0">
                <a:latin typeface="Calibri" panose="020F0502020204030204" pitchFamily="34" charset="0"/>
              </a:rPr>
              <a:t>) time-</a:t>
            </a:r>
            <a:r>
              <a:rPr lang="fr-CH" sz="1800" dirty="0" err="1" smtClean="0">
                <a:latin typeface="Calibri" panose="020F0502020204030204" pitchFamily="34" charset="0"/>
              </a:rPr>
              <a:t>varying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fields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can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be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latin typeface="Calibri" panose="020F0502020204030204" pitchFamily="34" charset="0"/>
              </a:rPr>
              <a:t>measured</a:t>
            </a:r>
            <a:r>
              <a:rPr lang="fr-CH" sz="1800" dirty="0" smtClean="0">
                <a:latin typeface="Calibri" panose="020F0502020204030204" pitchFamily="34" charset="0"/>
              </a:rPr>
              <a:t>, </a:t>
            </a:r>
            <a:r>
              <a:rPr lang="fr-CH" sz="1800" dirty="0" smtClean="0">
                <a:latin typeface="Calibri" panose="020F0502020204030204" pitchFamily="34" charset="0"/>
              </a:rPr>
              <a:t>but </a:t>
            </a:r>
            <a:r>
              <a:rPr lang="fr-CH" sz="1800" dirty="0" err="1" smtClean="0">
                <a:latin typeface="Calibri" panose="020F0502020204030204" pitchFamily="34" charset="0"/>
              </a:rPr>
              <a:t>demand</a:t>
            </a:r>
            <a:r>
              <a:rPr lang="fr-CH" sz="1800" dirty="0" smtClean="0">
                <a:latin typeface="Calibri" panose="020F0502020204030204" pitchFamily="34" charset="0"/>
              </a:rPr>
              <a:t> </a:t>
            </a:r>
            <a:r>
              <a:rPr lang="fr-CH" sz="18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complex</a:t>
            </a:r>
            <a:r>
              <a:rPr lang="fr-CH" sz="1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CH" sz="1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post-</a:t>
            </a:r>
            <a:r>
              <a:rPr lang="fr-CH" sz="18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processing</a:t>
            </a:r>
            <a:endParaRPr lang="en-GB" sz="1800" dirty="0" smtClean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508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40280" y="1251334"/>
            <a:ext cx="7694159" cy="307776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Stretched-wire</a:t>
            </a:r>
            <a:b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</a:b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systems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2865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 w="2857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Calibri" panose="020F0502020204030204" pitchFamily="34" charset="0"/>
                </a:rPr>
                <a:t>Single Stretched Wire</a:t>
              </a: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mbria" panose="02040503050406030204" pitchFamily="18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927993"/>
            <a:ext cx="235108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694849"/>
              </p:ext>
            </p:extLst>
          </p:nvPr>
        </p:nvGraphicFramePr>
        <p:xfrm>
          <a:off x="669925" y="412055"/>
          <a:ext cx="4860925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9" name="Clip" r:id="rId5" imgW="7658662" imgH="4886684" progId="MS_ClipArt_Gallery.2">
                  <p:embed/>
                </p:oleObj>
              </mc:Choice>
              <mc:Fallback>
                <p:oleObj name="Clip" r:id="rId5" imgW="7658662" imgH="488668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412055"/>
                        <a:ext cx="4860925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0004" y="3229901"/>
            <a:ext cx="9885996" cy="15312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800" dirty="0">
                <a:latin typeface="Calibri" pitchFamily="34" charset="0"/>
                <a:sym typeface="Symbol" pitchFamily="18" charset="2"/>
              </a:rPr>
              <a:t>0.1 mm single </a:t>
            </a:r>
            <a:r>
              <a:rPr lang="en-US" sz="1800" dirty="0" err="1">
                <a:latin typeface="Calibri" pitchFamily="34" charset="0"/>
                <a:sym typeface="Symbol" pitchFamily="18" charset="2"/>
              </a:rPr>
              <a:t>CuBe</a:t>
            </a:r>
            <a:r>
              <a:rPr lang="en-US" sz="1800" dirty="0">
                <a:latin typeface="Calibri" pitchFamily="34" charset="0"/>
                <a:sym typeface="Symbol" pitchFamily="18" charset="2"/>
              </a:rPr>
              <a:t> wire moved by 2× XY translation stages with </a:t>
            </a:r>
            <a:r>
              <a:rPr lang="el-GR" sz="1800" dirty="0">
                <a:latin typeface="Calibri" pitchFamily="34" charset="0"/>
                <a:sym typeface="Symbol" pitchFamily="18" charset="2"/>
              </a:rPr>
              <a:t>μ</a:t>
            </a:r>
            <a:r>
              <a:rPr lang="en-US" sz="1800" dirty="0">
                <a:latin typeface="Calibri" pitchFamily="34" charset="0"/>
                <a:sym typeface="Symbol" pitchFamily="18" charset="2"/>
              </a:rPr>
              <a:t>m resolution 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800" dirty="0" smtClean="0">
                <a:latin typeface="Calibri" pitchFamily="34" charset="0"/>
                <a:sym typeface="Symbol" pitchFamily="18" charset="2"/>
              </a:rPr>
              <a:t>Geometrical </a:t>
            </a:r>
            <a:r>
              <a:rPr lang="en-US" sz="1800" dirty="0">
                <a:latin typeface="Calibri" pitchFamily="34" charset="0"/>
                <a:sym typeface="Symbol" pitchFamily="18" charset="2"/>
              </a:rPr>
              <a:t>reference provided by retro-reflector optical targets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800" u="sng" dirty="0" smtClean="0">
                <a:latin typeface="Calibri" pitchFamily="34" charset="0"/>
                <a:sym typeface="Symbol" pitchFamily="18" charset="2"/>
              </a:rPr>
              <a:t>Variable </a:t>
            </a:r>
            <a:r>
              <a:rPr lang="en-US" sz="1800" u="sng" dirty="0">
                <a:latin typeface="Calibri" pitchFamily="34" charset="0"/>
                <a:sym typeface="Symbol" pitchFamily="18" charset="2"/>
              </a:rPr>
              <a:t>wire tension</a:t>
            </a:r>
            <a:r>
              <a:rPr lang="en-US" sz="1800" dirty="0">
                <a:latin typeface="Calibri" pitchFamily="34" charset="0"/>
                <a:sym typeface="Symbol" pitchFamily="18" charset="2"/>
              </a:rPr>
              <a:t> to measure and compensate sag effects 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800" dirty="0">
                <a:latin typeface="Calibri" pitchFamily="34" charset="0"/>
                <a:sym typeface="Symbol" pitchFamily="18" charset="2"/>
              </a:rPr>
              <a:t>FFT detection of flux linked by </a:t>
            </a:r>
            <a:r>
              <a:rPr lang="en-US" sz="1800" u="sng" dirty="0">
                <a:latin typeface="Calibri" pitchFamily="34" charset="0"/>
                <a:sym typeface="Symbol" pitchFamily="18" charset="2"/>
              </a:rPr>
              <a:t>AC field source</a:t>
            </a:r>
            <a:r>
              <a:rPr lang="en-US" sz="1800" dirty="0">
                <a:latin typeface="Calibri" pitchFamily="34" charset="0"/>
                <a:sym typeface="Symbol" pitchFamily="18" charset="2"/>
              </a:rPr>
              <a:t> greatly enhances sensitivity (warm SC magnets</a:t>
            </a:r>
            <a:r>
              <a:rPr lang="en-US" sz="1800" dirty="0" smtClean="0">
                <a:latin typeface="Calibri" pitchFamily="34" charset="0"/>
                <a:sym typeface="Symbol" pitchFamily="18" charset="2"/>
              </a:rPr>
              <a:t>)</a:t>
            </a:r>
          </a:p>
          <a:p>
            <a:pPr marL="268288" indent="-268288" algn="l">
              <a:spcBef>
                <a:spcPct val="0"/>
              </a:spcBef>
              <a:buClr>
                <a:schemeClr val="tx1"/>
              </a:buClr>
              <a:buFontTx/>
              <a:buChar char="•"/>
              <a:defRPr/>
            </a:pPr>
            <a:r>
              <a:rPr lang="en-US" sz="1800" dirty="0" smtClean="0">
                <a:latin typeface="Calibri" pitchFamily="34" charset="0"/>
                <a:sym typeface="Symbol" pitchFamily="18" charset="2"/>
              </a:rPr>
              <a:t>Example of random error estimation: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899150" y="410468"/>
            <a:ext cx="3306763" cy="5175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400" dirty="0">
                <a:latin typeface="Calibri" pitchFamily="34" charset="0"/>
              </a:rPr>
              <a:t>J Di Marco’s (FNAL) SSW System</a:t>
            </a:r>
          </a:p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400" dirty="0">
                <a:latin typeface="Calibri" pitchFamily="34" charset="0"/>
              </a:rPr>
              <a:t>3 units used at CERN for LHC test campaign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411695" y="5060565"/>
                <a:ext cx="1772986" cy="7543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600" i="1">
                              <a:latin typeface="Cambria Math"/>
                            </a:rPr>
                            <m:t>𝐺</m:t>
                          </m:r>
                          <m:r>
                            <a:rPr lang="fr-FR" sz="1600" i="1">
                              <a:latin typeface="Cambria Math"/>
                            </a:rPr>
                            <m:t>𝑑𝑠</m:t>
                          </m:r>
                        </m:e>
                      </m:nary>
                      <m:r>
                        <a:rPr lang="fr-FR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2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fr-FR" sz="1600" i="1">
                                  <a:latin typeface="Cambria Math"/>
                                </a:rPr>
                                <m:t>𝑑𝑡</m:t>
                              </m:r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6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695" y="5060565"/>
                <a:ext cx="1772986" cy="75437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365268" y="4998506"/>
                <a:ext cx="2321341" cy="8138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nary>
                                <m:naryPr>
                                  <m:limLoc m:val="undOvr"/>
                                  <m:subHide m:val="on"/>
                                  <m:supHide m:val="on"/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𝐺𝑑𝑠</m:t>
                                  </m:r>
                                </m:e>
                              </m:nary>
                            </m:sub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limLoc m:val="undOvr"/>
                                      <m:subHide m:val="on"/>
                                      <m:supHide m:val="on"/>
                                      <m:ctrlPr>
                                        <a:rPr lang="en-GB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/>
                                    <m:sup/>
                                    <m:e>
                                      <m:r>
                                        <a:rPr lang="fr-FR" sz="1600" i="1">
                                          <a:latin typeface="Cambria Math"/>
                                        </a:rPr>
                                        <m:t>𝐺𝑑𝑠</m:t>
                                      </m:r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600" i="1"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/>
                                    </a:rPr>
                                    <m:t>𝑤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/>
                                </a:rPr>
                                <m:t>𝑤</m:t>
                              </m:r>
                            </m:sub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fr-FR" sz="1600" i="1">
                          <a:latin typeface="Cambria Math"/>
                        </a:rPr>
                        <m:t>+</m:t>
                      </m:r>
                      <m:r>
                        <a:rPr lang="fr-FR" sz="1600" i="1">
                          <a:latin typeface="Cambria Math"/>
                        </a:rPr>
                        <m:t>4</m:t>
                      </m:r>
                      <m:f>
                        <m:f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l-GR" sz="16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fr-F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l-GR" sz="1600" i="1">
                                  <a:latin typeface="Cambria Math"/>
                                </a:rPr>
                                <m:t>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l-GR" sz="16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268" y="4998506"/>
                <a:ext cx="2321341" cy="8138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597679" y="4833156"/>
            <a:ext cx="159037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400" dirty="0" smtClean="0">
                <a:latin typeface="Calibri" pitchFamily="34" charset="0"/>
              </a:rPr>
              <a:t>integrated gradient</a:t>
            </a:r>
            <a:endParaRPr lang="en-US" sz="1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4468" y="4837987"/>
            <a:ext cx="2016224" cy="1471333"/>
            <a:chOff x="164468" y="4837987"/>
            <a:chExt cx="2016224" cy="14713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64468" y="5143044"/>
                  <a:ext cx="1718547" cy="754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fr-FR" sz="1600" i="1">
                                <a:latin typeface="Cambria Math"/>
                              </a:rPr>
                              <m:t>𝑑𝑠</m:t>
                            </m:r>
                          </m:e>
                        </m:nary>
                        <m:r>
                          <a:rPr lang="fr-FR" sz="16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limLoc m:val="undOvr"/>
                                <m:subHide m:val="on"/>
                                <m:supHide m:val="on"/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𝑤</m:t>
                                    </m:r>
                                  </m:sub>
                                </m:sSub>
                                <m:r>
                                  <a:rPr lang="fr-FR" sz="1600" i="1">
                                    <a:latin typeface="Cambria Math"/>
                                  </a:rPr>
                                  <m:t>𝑑𝑡</m:t>
                                </m:r>
                              </m:e>
                            </m:nary>
                          </m:num>
                          <m:den>
                            <m:r>
                              <a:rPr lang="el-GR" sz="1600" i="1">
                                <a:latin typeface="Cambria Math"/>
                              </a:rPr>
                              <m:t>𝛥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468" y="5143044"/>
                  <a:ext cx="1718547" cy="75437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383656" y="4837987"/>
              <a:ext cx="1436996" cy="30777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400" dirty="0" smtClean="0">
                  <a:latin typeface="Calibri" pitchFamily="34" charset="0"/>
                </a:rPr>
                <a:t>integrated dipole</a:t>
              </a:r>
              <a:endParaRPr 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V="1">
              <a:off x="884548" y="5728253"/>
              <a:ext cx="373226" cy="2576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174917" y="5847655"/>
              <a:ext cx="1023229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wire </a:t>
              </a:r>
              <a:b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</a:b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displacement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19" name="Rectangle 9"/>
            <p:cNvSpPr>
              <a:spLocks noChangeArrowheads="1"/>
            </p:cNvSpPr>
            <p:nvPr/>
          </p:nvSpPr>
          <p:spPr bwMode="auto">
            <a:xfrm>
              <a:off x="1540517" y="5844691"/>
              <a:ext cx="640175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wire </a:t>
              </a:r>
              <a:b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</a:b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voltage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1" name="Straight Arrow Connector 20"/>
            <p:cNvCxnSpPr>
              <a:stCxn id="19" idx="0"/>
            </p:cNvCxnSpPr>
            <p:nvPr/>
          </p:nvCxnSpPr>
          <p:spPr bwMode="auto">
            <a:xfrm flipH="1" flipV="1">
              <a:off x="1540517" y="5437753"/>
              <a:ext cx="320088" cy="406938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2434069" y="5063395"/>
            <a:ext cx="2770959" cy="1162884"/>
            <a:chOff x="2434069" y="5063395"/>
            <a:chExt cx="2770959" cy="11628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434069" y="5063395"/>
                  <a:ext cx="2266903" cy="8138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fr-FR" sz="1600" i="1">
                                        <a:latin typeface="Cambria Math"/>
                                      </a:rPr>
                                      <m:t>𝑑𝑠</m:t>
                                    </m:r>
                                  </m:e>
                                </m:nary>
                              </m:sub>
                              <m:sup>
                                <m:r>
                                  <a:rPr lang="fr-F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limLoc m:val="undOvr"/>
                                        <m:subHide m:val="on"/>
                                        <m:supHide m:val="on"/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/>
                                      <m:sup/>
                                      <m:e>
                                        <m:sSub>
                                          <m:sSubPr>
                                            <m:ctrlPr>
                                              <a:rPr lang="en-GB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i="1">
                                                <a:latin typeface="Cambria Math"/>
                                              </a:rPr>
                                              <m:t>𝐵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i="1">
                                                <a:latin typeface="Cambria Math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fr-FR" sz="1600" i="1">
                                            <a:latin typeface="Cambria Math"/>
                                          </a:rPr>
                                          <m:t>𝑑𝑠</m:t>
                                        </m:r>
                                      </m:e>
                                    </m:nary>
                                  </m:e>
                                </m:d>
                              </m:e>
                              <m:sup>
                                <m:r>
                                  <a:rPr lang="fr-F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/>
                                      </a:rPr>
                                      <m:t>𝑤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fr-F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/>
                                  </a:rPr>
                                  <m:t>𝑤</m:t>
                                </m:r>
                              </m:sub>
                              <m:sup>
                                <m:r>
                                  <a:rPr lang="fr-F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  <m:r>
                          <a:rPr lang="fr-FR" sz="1600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i="1"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l-GR" sz="1600" i="1">
                                    <a:latin typeface="Cambria Math"/>
                                  </a:rPr>
                                  <m:t>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fr-F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l-GR" sz="1600" i="1">
                                    <a:latin typeface="Cambria Math"/>
                                  </a:rPr>
                                  <m:t>𝛥</m:t>
                                </m:r>
                                <m:r>
                                  <a:rPr lang="en-US" sz="16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l-GR" sz="16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4069" y="5063395"/>
                  <a:ext cx="2266903" cy="8138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4374351" y="5913276"/>
              <a:ext cx="83067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-3  </a:t>
              </a: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 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-4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3283572" y="5949280"/>
              <a:ext cx="425116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Clr>
                  <a:srgbClr val="FFFFFF"/>
                </a:buClr>
                <a:defRPr/>
              </a:pPr>
              <a:r>
                <a:rPr lang="en-US" sz="12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10</a:t>
              </a:r>
              <a:r>
                <a:rPr lang="en-US" sz="1200" baseline="30000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  <a:sym typeface="Symbol"/>
                </a:rPr>
                <a:t>-4</a:t>
              </a:r>
              <a:endParaRPr lang="en-US" sz="1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 flipV="1">
              <a:off x="3485153" y="5728253"/>
              <a:ext cx="223535" cy="25998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H="1" flipV="1">
              <a:off x="4462130" y="5730548"/>
              <a:ext cx="94826" cy="21873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  <p:cxnSp>
        <p:nvCxnSpPr>
          <p:cNvPr id="29" name="Straight Arrow Connector 28"/>
          <p:cNvCxnSpPr/>
          <p:nvPr/>
        </p:nvCxnSpPr>
        <p:spPr bwMode="auto">
          <a:xfrm flipV="1">
            <a:off x="8743950" y="5543440"/>
            <a:ext cx="350840" cy="40584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7797316" y="5820942"/>
            <a:ext cx="1728192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FFFFFF"/>
              </a:buClr>
              <a:defRPr/>
            </a:pP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wire </a:t>
            </a:r>
            <a:b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</a:br>
            <a:r>
              <a:rPr lang="en-US" sz="12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sym typeface="Symbol"/>
              </a:rPr>
              <a:t>voltage</a:t>
            </a:r>
            <a:endParaRPr lang="en-US" sz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742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919191"/>
                    </a:outerShdw>
                  </a:effectLst>
                  <a:latin typeface="Calibri" panose="020F0502020204030204" pitchFamily="34" charset="0"/>
                  <a:sym typeface="Symbol" pitchFamily="18" charset="2"/>
                </a:rPr>
                <a:t>Practical considerations</a:t>
              </a:r>
              <a:endPara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919191"/>
                  </a:outerShdw>
                </a:effectLst>
                <a:latin typeface="Calibri" panose="020F0502020204030204" pitchFamily="34" charset="0"/>
                <a:sym typeface="Symbol" pitchFamily="18" charset="2"/>
              </a:endParaRPr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28464" y="476672"/>
            <a:ext cx="96130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Advantages</a:t>
            </a:r>
          </a:p>
          <a:p>
            <a:pPr lvl="0" algn="l">
              <a:spcBef>
                <a:spcPct val="0"/>
              </a:spcBef>
              <a:buClr>
                <a:srgbClr val="000000"/>
              </a:buClr>
              <a:defRPr/>
            </a:pPr>
            <a:endParaRPr lang="en-US" sz="1800" dirty="0" smtClean="0">
              <a:solidFill>
                <a:srgbClr val="00AE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pPr marL="268288" lvl="0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unique flexibility: the same sensor adapts to </a:t>
            </a:r>
            <a:r>
              <a:rPr lang="en-US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any size, shape and length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of magnet gap</a:t>
            </a:r>
            <a:b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(limited by the range of the translation stages) </a:t>
            </a:r>
          </a:p>
          <a:p>
            <a:pPr marL="268288" lvl="0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unique capability to measure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longitudinal center + pitch and yaw axis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angles in lenses and solenoids (counter-directional wire movements)</a:t>
            </a:r>
          </a:p>
          <a:p>
            <a:pPr marL="268288" lvl="0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unique </a:t>
            </a:r>
            <a:r>
              <a:rPr lang="en-US" sz="1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sub-micron sensitivity for axis localization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in vibrating mode at resonance</a:t>
            </a:r>
          </a:p>
          <a:p>
            <a:pPr marL="268288" lvl="0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metrological reference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for integrated field strength, axis and direction in high-field magnets</a:t>
            </a:r>
          </a:p>
          <a:p>
            <a:pPr marL="268288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Very promising ongoing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R&amp;D:</a:t>
            </a:r>
            <a:b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</a:b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- </a:t>
            </a:r>
            <a:r>
              <a:rPr lang="en-US" sz="1800" u="sng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integrated harmonics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in vibrating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mode</a:t>
            </a:r>
            <a:b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</a:b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- </a:t>
            </a:r>
            <a:r>
              <a:rPr lang="en-US" sz="1800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longitudinal field profiles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from measurements in vibrating mode at multiple frequencies</a:t>
            </a:r>
            <a:b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</a:br>
            <a:endParaRPr lang="en-US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pPr marL="268288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endParaRPr lang="en-US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pPr lvl="0" algn="l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Limitations</a:t>
            </a:r>
          </a:p>
          <a:p>
            <a:pPr lvl="0" algn="l">
              <a:spcBef>
                <a:spcPct val="0"/>
              </a:spcBef>
              <a:buClr>
                <a:srgbClr val="000000"/>
              </a:buClr>
              <a:defRPr/>
            </a:pPr>
            <a:endParaRPr lang="en-US" sz="1800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pPr marL="268288" lvl="0" indent="-268288" algn="l">
              <a:spcBef>
                <a:spcPct val="0"/>
              </a:spcBef>
              <a:buClr>
                <a:srgbClr val="000000"/>
              </a:buClr>
              <a:buFontTx/>
              <a:buChar char="•"/>
              <a:defRPr/>
            </a:pP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Equivalent </a:t>
            </a:r>
            <a:r>
              <a:rPr 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to 1 turn-coil only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/>
              </a:rPr>
              <a:t> l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ow sensitivity </a:t>
            </a:r>
            <a: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of field integrals in short/weak magnets</a:t>
            </a:r>
            <a:br>
              <a:rPr 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</a:b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(but: complex multi-wire implementations have been done)</a:t>
            </a:r>
            <a:endParaRPr lang="en-US" sz="18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46204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964668" y="2384884"/>
            <a:ext cx="6192401" cy="15388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0000" dirty="0" smtClean="0">
                <a:solidFill>
                  <a:schemeClr val="accent2"/>
                </a:solidFill>
                <a:latin typeface="Calibri" pitchFamily="34" charset="0"/>
              </a:rPr>
              <a:t>Conclusions</a:t>
            </a:r>
            <a:endParaRPr lang="en-US" sz="1000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9078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itchFamily="18" charset="2"/>
                </a:rPr>
                <a:t>Summary of main points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7000" y="404813"/>
            <a:ext cx="9779000" cy="46628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Magnetic measurements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are an essential part of the magnet qualification process, in complementary fashion to </a:t>
            </a:r>
            <a:r>
              <a:rPr lang="en-US" sz="1800" dirty="0" err="1" smtClean="0">
                <a:latin typeface="Calibri" pitchFamily="34" charset="0"/>
                <a:cs typeface="Calibri" pitchFamily="34" charset="0"/>
              </a:rPr>
              <a:t>coputer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simulation and beam measurements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u="sng" dirty="0" smtClean="0">
                <a:latin typeface="Calibri" pitchFamily="34" charset="0"/>
                <a:cs typeface="Calibri" pitchFamily="34" charset="0"/>
              </a:rPr>
              <a:t>No </a:t>
            </a:r>
            <a:r>
              <a:rPr lang="en-US" sz="1800" u="sng" dirty="0" smtClean="0">
                <a:latin typeface="Calibri" pitchFamily="34" charset="0"/>
                <a:cs typeface="Calibri" pitchFamily="34" charset="0"/>
              </a:rPr>
              <a:t>single instrument or method can cover all requirements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>
                <a:latin typeface="Calibri" pitchFamily="34" charset="0"/>
                <a:cs typeface="Calibri" pitchFamily="34" charset="0"/>
              </a:rPr>
              <a:t>Very little available commercially – be prepared for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R&amp;D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Precise mechanics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, stable materials, heavy benches are the foundation of good instruments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Multiple instruments are complementary + overlaps provide estimation of absolute uncertainty 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Many trade offs: bandwidth for sensitivity, time for accuracy, time for spatial resolution …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Different strategies for </a:t>
            </a: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error correction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: </a:t>
            </a:r>
            <a:br>
              <a:rPr lang="en-US" sz="1800" dirty="0" smtClean="0">
                <a:latin typeface="Calibri" pitchFamily="34" charset="0"/>
                <a:cs typeface="Calibri" pitchFamily="34" charset="0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</a:rPr>
              <a:t>- (if possible) 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optimize </a:t>
            </a:r>
            <a:r>
              <a:rPr lang="en-US" sz="1800" dirty="0">
                <a:latin typeface="Calibri" pitchFamily="34" charset="0"/>
                <a:cs typeface="Calibri" pitchFamily="34" charset="0"/>
                <a:sym typeface="Symbol"/>
              </a:rPr>
              <a:t>critical 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parameters 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at design time e.g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. rotating coil radius</a:t>
            </a:r>
            <a:b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- 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Symbol"/>
              </a:rPr>
              <a:t>random errors </a:t>
            </a:r>
            <a:r>
              <a:rPr lang="en-US" sz="18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Symbol"/>
              </a:rPr>
              <a:t>are reduced by repetition</a:t>
            </a: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/>
            </a:r>
            <a:b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US" sz="1800" dirty="0" smtClean="0">
                <a:latin typeface="Calibri" pitchFamily="34" charset="0"/>
                <a:cs typeface="Calibri" pitchFamily="34" charset="0"/>
                <a:sym typeface="Symbol"/>
              </a:rPr>
              <a:t>- </a:t>
            </a:r>
            <a:r>
              <a:rPr lang="en-US" sz="1800" dirty="0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  <a:sym typeface="Symbol"/>
              </a:rPr>
              <a:t>systematic errors are reduced cross-checks and by the use of symmetries</a:t>
            </a:r>
          </a:p>
        </p:txBody>
      </p:sp>
    </p:spTree>
    <p:extLst>
      <p:ext uri="{BB962C8B-B14F-4D97-AF65-F5344CB8AC3E}">
        <p14:creationId xmlns:p14="http://schemas.microsoft.com/office/powerpoint/2010/main" val="16763546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1568624" y="253374"/>
            <a:ext cx="8100900" cy="3348372"/>
          </a:xfrm>
          <a:prstGeom prst="ellipse">
            <a:avLst/>
          </a:prstGeom>
          <a:solidFill>
            <a:srgbClr val="FFFFFF"/>
          </a:solidFill>
          <a:ln w="3175" cap="flat" cmpd="sng" algn="ctr">
            <a:noFill/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732" y="1186495"/>
            <a:ext cx="1682722" cy="1806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290632"/>
            <a:ext cx="1584176" cy="17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 descr="http://www.illustrationsof.com/royalty-free-scientist-clipart-illustration-946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5" t="1924" r="9624" b="3876"/>
          <a:stretch/>
        </p:blipFill>
        <p:spPr bwMode="auto">
          <a:xfrm>
            <a:off x="6537176" y="696298"/>
            <a:ext cx="1731943" cy="236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315032" y="66077"/>
            <a:ext cx="3071788" cy="6415512"/>
            <a:chOff x="-315032" y="66077"/>
            <a:chExt cx="3071788" cy="6415512"/>
          </a:xfrm>
        </p:grpSpPr>
        <p:pic>
          <p:nvPicPr>
            <p:cNvPr id="10242" name="Picture 2" descr="http://platexpectations.herokuapp.com/assets/maitre-d-74870f9c71b35fd6f7d0d6d78de65478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15032" y="2204864"/>
              <a:ext cx="2543175" cy="427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Callout 3"/>
            <p:cNvSpPr/>
            <p:nvPr/>
          </p:nvSpPr>
          <p:spPr bwMode="auto">
            <a:xfrm>
              <a:off x="128464" y="66077"/>
              <a:ext cx="2628292" cy="1038701"/>
            </a:xfrm>
            <a:prstGeom prst="wedgeEllipseCallout">
              <a:avLst>
                <a:gd name="adj1" fmla="val -23429"/>
                <a:gd name="adj2" fmla="val 178964"/>
              </a:avLst>
            </a:prstGeom>
            <a:solidFill>
              <a:srgbClr val="FFFF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2400" b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What</a:t>
              </a:r>
              <a:r>
                <a:rPr kumimoji="0" lang="fr-CH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 </a:t>
              </a:r>
              <a:r>
                <a:rPr kumimoji="0" lang="fr-CH" sz="2400" b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accuracy</a:t>
              </a:r>
              <a:r>
                <a:rPr kumimoji="0" lang="fr-CH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 </a:t>
              </a:r>
              <a:r>
                <a:rPr kumimoji="0" lang="fr-CH" sz="2400" b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shall</a:t>
              </a:r>
              <a:r>
                <a:rPr kumimoji="0" lang="fr-CH" sz="24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Vivaldi" panose="03020602050506090804" pitchFamily="66" charset="0"/>
                </a:rPr>
                <a:t> I serve sirs ?</a:t>
              </a:r>
              <a:endParaRPr kumimoji="0" lang="en-GB" sz="2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ivaldi" panose="03020602050506090804" pitchFamily="66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 bwMode="auto">
          <a:xfrm>
            <a:off x="3476836" y="398133"/>
            <a:ext cx="1080120" cy="432792"/>
          </a:xfrm>
          <a:prstGeom prst="wedgeEllipseCallout">
            <a:avLst>
              <a:gd name="adj1" fmla="val -20992"/>
              <a:gd name="adj2" fmla="val 237035"/>
            </a:avLst>
          </a:prstGeom>
          <a:solidFill>
            <a:srgbClr val="FF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10</a:t>
            </a:r>
            <a:r>
              <a:rPr kumimoji="0" lang="fr-CH" sz="20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-4</a:t>
            </a:r>
            <a:r>
              <a:rPr kumimoji="0" lang="fr-CH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!</a:t>
            </a:r>
            <a:endParaRPr kumimoji="0" lang="en-GB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4556956" y="8620"/>
            <a:ext cx="1897051" cy="779026"/>
          </a:xfrm>
          <a:prstGeom prst="wedgeEllipseCallout">
            <a:avLst>
              <a:gd name="adj1" fmla="val 10015"/>
              <a:gd name="adj2" fmla="val 118971"/>
            </a:avLst>
          </a:prstGeom>
          <a:solidFill>
            <a:srgbClr val="FF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best</a:t>
            </a:r>
            <a:br>
              <a:rPr kumimoji="0" lang="fr-CH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fr-CH" sz="18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you</a:t>
            </a:r>
            <a:r>
              <a:rPr kumimoji="0" lang="fr-CH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fr-CH" sz="1800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can</a:t>
            </a:r>
            <a:r>
              <a:rPr kumimoji="0" lang="fr-CH" sz="1800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do</a:t>
            </a:r>
            <a:r>
              <a:rPr kumimoji="0" lang="fr-CH" sz="1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!</a:t>
            </a:r>
            <a:endParaRPr kumimoji="0" lang="en-GB" sz="1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Oval Callout 12"/>
          <p:cNvSpPr/>
          <p:nvPr/>
        </p:nvSpPr>
        <p:spPr bwMode="auto">
          <a:xfrm>
            <a:off x="7257256" y="120455"/>
            <a:ext cx="2592287" cy="519351"/>
          </a:xfrm>
          <a:prstGeom prst="wedgeEllipseCallout">
            <a:avLst>
              <a:gd name="adj1" fmla="val -39314"/>
              <a:gd name="adj2" fmla="val 117010"/>
            </a:avLst>
          </a:prstGeom>
          <a:solidFill>
            <a:srgbClr val="FFFF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0.15 mm RMS for the axis,</a:t>
            </a:r>
            <a:b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6</a:t>
            </a: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Symbol"/>
              </a:rPr>
              <a:t>10</a:t>
            </a:r>
            <a:r>
              <a:rPr kumimoji="0" lang="fr-CH" sz="1200" b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Symbol"/>
              </a:rPr>
              <a:t>-3</a:t>
            </a: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Symbol"/>
              </a:rPr>
              <a:t> </a:t>
            </a:r>
            <a:r>
              <a:rPr kumimoji="0" lang="fr-CH" sz="12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Symbol"/>
              </a:rPr>
              <a:t>at</a:t>
            </a: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Symbol"/>
              </a:rPr>
              <a:t> 2  for Bd</a:t>
            </a:r>
            <a:r>
              <a:rPr kumimoji="0" lang="fr-CH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sym typeface="MT Extra"/>
              </a:rPr>
              <a:t></a:t>
            </a:r>
            <a:endParaRPr kumimoji="0" lang="en-GB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92660" y="2945524"/>
            <a:ext cx="7848872" cy="3399800"/>
            <a:chOff x="1892660" y="2945524"/>
            <a:chExt cx="7848872" cy="3399800"/>
          </a:xfrm>
        </p:grpSpPr>
        <p:pic>
          <p:nvPicPr>
            <p:cNvPr id="10252" name="Picture 12" descr="http://www.clker.com/cliparts/9/9/f/0/1194984076762834840small_plate.svg.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539" y="4617132"/>
              <a:ext cx="1945741" cy="1003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4" name="Picture 14" descr="http://www.art-saloon.ru/mini/item_4519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520" y="4148690"/>
              <a:ext cx="1614475" cy="153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 bwMode="auto">
            <a:xfrm>
              <a:off x="3091207" y="2994526"/>
              <a:ext cx="5267385" cy="1572127"/>
            </a:xfrm>
            <a:custGeom>
              <a:avLst/>
              <a:gdLst>
                <a:gd name="connsiteX0" fmla="*/ 315067 w 5267385"/>
                <a:gd name="connsiteY0" fmla="*/ 0 h 1572127"/>
                <a:gd name="connsiteX1" fmla="*/ 4919 w 5267385"/>
                <a:gd name="connsiteY1" fmla="*/ 326190 h 1572127"/>
                <a:gd name="connsiteX2" fmla="*/ 534309 w 5267385"/>
                <a:gd name="connsiteY2" fmla="*/ 459874 h 1572127"/>
                <a:gd name="connsiteX3" fmla="*/ 1053004 w 5267385"/>
                <a:gd name="connsiteY3" fmla="*/ 695158 h 1572127"/>
                <a:gd name="connsiteX4" fmla="*/ 721467 w 5267385"/>
                <a:gd name="connsiteY4" fmla="*/ 1187116 h 1572127"/>
                <a:gd name="connsiteX5" fmla="*/ 3593004 w 5267385"/>
                <a:gd name="connsiteY5" fmla="*/ 192506 h 1572127"/>
                <a:gd name="connsiteX6" fmla="*/ 2550267 w 5267385"/>
                <a:gd name="connsiteY6" fmla="*/ 1187116 h 1572127"/>
                <a:gd name="connsiteX7" fmla="*/ 1587740 w 5267385"/>
                <a:gd name="connsiteY7" fmla="*/ 390358 h 1572127"/>
                <a:gd name="connsiteX8" fmla="*/ 2742772 w 5267385"/>
                <a:gd name="connsiteY8" fmla="*/ 219242 h 1572127"/>
                <a:gd name="connsiteX9" fmla="*/ 3026182 w 5267385"/>
                <a:gd name="connsiteY9" fmla="*/ 598906 h 1572127"/>
                <a:gd name="connsiteX10" fmla="*/ 3042225 w 5267385"/>
                <a:gd name="connsiteY10" fmla="*/ 1368927 h 1572127"/>
                <a:gd name="connsiteX11" fmla="*/ 3667867 w 5267385"/>
                <a:gd name="connsiteY11" fmla="*/ 1010653 h 1572127"/>
                <a:gd name="connsiteX12" fmla="*/ 4379067 w 5267385"/>
                <a:gd name="connsiteY12" fmla="*/ 422442 h 1572127"/>
                <a:gd name="connsiteX13" fmla="*/ 5261382 w 5267385"/>
                <a:gd name="connsiteY13" fmla="*/ 1133642 h 1572127"/>
                <a:gd name="connsiteX14" fmla="*/ 3913846 w 5267385"/>
                <a:gd name="connsiteY14" fmla="*/ 973221 h 1572127"/>
                <a:gd name="connsiteX15" fmla="*/ 1127867 w 5267385"/>
                <a:gd name="connsiteY15" fmla="*/ 128337 h 1572127"/>
                <a:gd name="connsiteX16" fmla="*/ 2384498 w 5267385"/>
                <a:gd name="connsiteY16" fmla="*/ 1449137 h 1572127"/>
                <a:gd name="connsiteX17" fmla="*/ 4036835 w 5267385"/>
                <a:gd name="connsiteY17" fmla="*/ 1288716 h 1572127"/>
                <a:gd name="connsiteX18" fmla="*/ 4363025 w 5267385"/>
                <a:gd name="connsiteY18" fmla="*/ 1572127 h 157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67385" h="1572127">
                  <a:moveTo>
                    <a:pt x="315067" y="0"/>
                  </a:moveTo>
                  <a:cubicBezTo>
                    <a:pt x="141723" y="124772"/>
                    <a:pt x="-31621" y="249544"/>
                    <a:pt x="4919" y="326190"/>
                  </a:cubicBezTo>
                  <a:cubicBezTo>
                    <a:pt x="41459" y="402836"/>
                    <a:pt x="359628" y="398379"/>
                    <a:pt x="534309" y="459874"/>
                  </a:cubicBezTo>
                  <a:cubicBezTo>
                    <a:pt x="708990" y="521369"/>
                    <a:pt x="1021811" y="573951"/>
                    <a:pt x="1053004" y="695158"/>
                  </a:cubicBezTo>
                  <a:cubicBezTo>
                    <a:pt x="1084197" y="816365"/>
                    <a:pt x="298134" y="1270891"/>
                    <a:pt x="721467" y="1187116"/>
                  </a:cubicBezTo>
                  <a:cubicBezTo>
                    <a:pt x="1144800" y="1103341"/>
                    <a:pt x="3288204" y="192506"/>
                    <a:pt x="3593004" y="192506"/>
                  </a:cubicBezTo>
                  <a:cubicBezTo>
                    <a:pt x="3897804" y="192506"/>
                    <a:pt x="2884478" y="1154141"/>
                    <a:pt x="2550267" y="1187116"/>
                  </a:cubicBezTo>
                  <a:cubicBezTo>
                    <a:pt x="2216056" y="1220091"/>
                    <a:pt x="1555656" y="551670"/>
                    <a:pt x="1587740" y="390358"/>
                  </a:cubicBezTo>
                  <a:cubicBezTo>
                    <a:pt x="1619824" y="229046"/>
                    <a:pt x="2503032" y="184484"/>
                    <a:pt x="2742772" y="219242"/>
                  </a:cubicBezTo>
                  <a:cubicBezTo>
                    <a:pt x="2982512" y="254000"/>
                    <a:pt x="2976273" y="407292"/>
                    <a:pt x="3026182" y="598906"/>
                  </a:cubicBezTo>
                  <a:cubicBezTo>
                    <a:pt x="3076091" y="790520"/>
                    <a:pt x="2935278" y="1300303"/>
                    <a:pt x="3042225" y="1368927"/>
                  </a:cubicBezTo>
                  <a:cubicBezTo>
                    <a:pt x="3149173" y="1437552"/>
                    <a:pt x="3445060" y="1168400"/>
                    <a:pt x="3667867" y="1010653"/>
                  </a:cubicBezTo>
                  <a:cubicBezTo>
                    <a:pt x="3890674" y="852906"/>
                    <a:pt x="4113481" y="401944"/>
                    <a:pt x="4379067" y="422442"/>
                  </a:cubicBezTo>
                  <a:cubicBezTo>
                    <a:pt x="4644653" y="442940"/>
                    <a:pt x="5338919" y="1041846"/>
                    <a:pt x="5261382" y="1133642"/>
                  </a:cubicBezTo>
                  <a:cubicBezTo>
                    <a:pt x="5183845" y="1225438"/>
                    <a:pt x="4602765" y="1140772"/>
                    <a:pt x="3913846" y="973221"/>
                  </a:cubicBezTo>
                  <a:cubicBezTo>
                    <a:pt x="3224927" y="805670"/>
                    <a:pt x="1382758" y="49018"/>
                    <a:pt x="1127867" y="128337"/>
                  </a:cubicBezTo>
                  <a:cubicBezTo>
                    <a:pt x="872976" y="207656"/>
                    <a:pt x="1899670" y="1255741"/>
                    <a:pt x="2384498" y="1449137"/>
                  </a:cubicBezTo>
                  <a:cubicBezTo>
                    <a:pt x="2869326" y="1642534"/>
                    <a:pt x="3707081" y="1268218"/>
                    <a:pt x="4036835" y="1288716"/>
                  </a:cubicBezTo>
                  <a:cubicBezTo>
                    <a:pt x="4366589" y="1309214"/>
                    <a:pt x="4364807" y="1440670"/>
                    <a:pt x="4363025" y="1572127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060349" y="2945524"/>
              <a:ext cx="3009213" cy="1669255"/>
            </a:xfrm>
            <a:custGeom>
              <a:avLst/>
              <a:gdLst>
                <a:gd name="connsiteX0" fmla="*/ 1468830 w 3009213"/>
                <a:gd name="connsiteY0" fmla="*/ 54350 h 1669255"/>
                <a:gd name="connsiteX1" fmla="*/ 1730851 w 3009213"/>
                <a:gd name="connsiteY1" fmla="*/ 861802 h 1669255"/>
                <a:gd name="connsiteX2" fmla="*/ 410051 w 3009213"/>
                <a:gd name="connsiteY2" fmla="*/ 888539 h 1669255"/>
                <a:gd name="connsiteX3" fmla="*/ 8998 w 3009213"/>
                <a:gd name="connsiteY3" fmla="*/ 246855 h 1669255"/>
                <a:gd name="connsiteX4" fmla="*/ 190809 w 3009213"/>
                <a:gd name="connsiteY4" fmla="*/ 6223 h 1669255"/>
                <a:gd name="connsiteX5" fmla="*/ 853883 w 3009213"/>
                <a:gd name="connsiteY5" fmla="*/ 150602 h 1669255"/>
                <a:gd name="connsiteX6" fmla="*/ 1404662 w 3009213"/>
                <a:gd name="connsiteY6" fmla="*/ 942013 h 1669255"/>
                <a:gd name="connsiteX7" fmla="*/ 1607862 w 3009213"/>
                <a:gd name="connsiteY7" fmla="*/ 1631823 h 1669255"/>
                <a:gd name="connsiteX8" fmla="*/ 1773630 w 3009213"/>
                <a:gd name="connsiteY8" fmla="*/ 1011529 h 1669255"/>
                <a:gd name="connsiteX9" fmla="*/ 2126556 w 3009213"/>
                <a:gd name="connsiteY9" fmla="*/ 1193339 h 1669255"/>
                <a:gd name="connsiteX10" fmla="*/ 2399272 w 3009213"/>
                <a:gd name="connsiteY10" fmla="*/ 508876 h 1669255"/>
                <a:gd name="connsiteX11" fmla="*/ 2559693 w 3009213"/>
                <a:gd name="connsiteY11" fmla="*/ 32960 h 1669255"/>
                <a:gd name="connsiteX12" fmla="*/ 2939356 w 3009213"/>
                <a:gd name="connsiteY12" fmla="*/ 278939 h 1669255"/>
                <a:gd name="connsiteX13" fmla="*/ 3003525 w 3009213"/>
                <a:gd name="connsiteY13" fmla="*/ 1193339 h 1669255"/>
                <a:gd name="connsiteX14" fmla="*/ 2864493 w 3009213"/>
                <a:gd name="connsiteY14" fmla="*/ 1669255 h 166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9213" h="1669255">
                  <a:moveTo>
                    <a:pt x="1468830" y="54350"/>
                  </a:moveTo>
                  <a:cubicBezTo>
                    <a:pt x="1688072" y="388560"/>
                    <a:pt x="1907314" y="722771"/>
                    <a:pt x="1730851" y="861802"/>
                  </a:cubicBezTo>
                  <a:cubicBezTo>
                    <a:pt x="1554388" y="1000833"/>
                    <a:pt x="697026" y="991030"/>
                    <a:pt x="410051" y="888539"/>
                  </a:cubicBezTo>
                  <a:cubicBezTo>
                    <a:pt x="123076" y="786048"/>
                    <a:pt x="45538" y="393908"/>
                    <a:pt x="8998" y="246855"/>
                  </a:cubicBezTo>
                  <a:cubicBezTo>
                    <a:pt x="-27542" y="99802"/>
                    <a:pt x="49995" y="22265"/>
                    <a:pt x="190809" y="6223"/>
                  </a:cubicBezTo>
                  <a:cubicBezTo>
                    <a:pt x="331623" y="-9819"/>
                    <a:pt x="651574" y="-5363"/>
                    <a:pt x="853883" y="150602"/>
                  </a:cubicBezTo>
                  <a:cubicBezTo>
                    <a:pt x="1056192" y="306567"/>
                    <a:pt x="1278999" y="695143"/>
                    <a:pt x="1404662" y="942013"/>
                  </a:cubicBezTo>
                  <a:cubicBezTo>
                    <a:pt x="1530325" y="1188883"/>
                    <a:pt x="1546367" y="1620237"/>
                    <a:pt x="1607862" y="1631823"/>
                  </a:cubicBezTo>
                  <a:cubicBezTo>
                    <a:pt x="1669357" y="1643409"/>
                    <a:pt x="1687181" y="1084610"/>
                    <a:pt x="1773630" y="1011529"/>
                  </a:cubicBezTo>
                  <a:cubicBezTo>
                    <a:pt x="1860079" y="938448"/>
                    <a:pt x="2022282" y="1277114"/>
                    <a:pt x="2126556" y="1193339"/>
                  </a:cubicBezTo>
                  <a:cubicBezTo>
                    <a:pt x="2230830" y="1109564"/>
                    <a:pt x="2327083" y="702272"/>
                    <a:pt x="2399272" y="508876"/>
                  </a:cubicBezTo>
                  <a:cubicBezTo>
                    <a:pt x="2471461" y="315480"/>
                    <a:pt x="2469679" y="71283"/>
                    <a:pt x="2559693" y="32960"/>
                  </a:cubicBezTo>
                  <a:cubicBezTo>
                    <a:pt x="2649707" y="-5363"/>
                    <a:pt x="2865384" y="85542"/>
                    <a:pt x="2939356" y="278939"/>
                  </a:cubicBezTo>
                  <a:cubicBezTo>
                    <a:pt x="3013328" y="472336"/>
                    <a:pt x="3016002" y="961620"/>
                    <a:pt x="3003525" y="1193339"/>
                  </a:cubicBezTo>
                  <a:cubicBezTo>
                    <a:pt x="2991048" y="1425058"/>
                    <a:pt x="2927770" y="1547156"/>
                    <a:pt x="2864493" y="166925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223073" y="3090779"/>
              <a:ext cx="4118864" cy="1885123"/>
            </a:xfrm>
            <a:custGeom>
              <a:avLst/>
              <a:gdLst>
                <a:gd name="connsiteX0" fmla="*/ 4118864 w 4118864"/>
                <a:gd name="connsiteY0" fmla="*/ 0 h 1885123"/>
                <a:gd name="connsiteX1" fmla="*/ 3439748 w 4118864"/>
                <a:gd name="connsiteY1" fmla="*/ 550779 h 1885123"/>
                <a:gd name="connsiteX2" fmla="*/ 2926401 w 4118864"/>
                <a:gd name="connsiteY2" fmla="*/ 42779 h 1885123"/>
                <a:gd name="connsiteX3" fmla="*/ 2712506 w 4118864"/>
                <a:gd name="connsiteY3" fmla="*/ 786063 h 1885123"/>
                <a:gd name="connsiteX4" fmla="*/ 3300716 w 4118864"/>
                <a:gd name="connsiteY4" fmla="*/ 935789 h 1885123"/>
                <a:gd name="connsiteX5" fmla="*/ 2755285 w 4118864"/>
                <a:gd name="connsiteY5" fmla="*/ 1876926 h 1885123"/>
                <a:gd name="connsiteX6" fmla="*/ 1846232 w 4118864"/>
                <a:gd name="connsiteY6" fmla="*/ 1336842 h 1885123"/>
                <a:gd name="connsiteX7" fmla="*/ 1771369 w 4118864"/>
                <a:gd name="connsiteY7" fmla="*/ 374316 h 1885123"/>
                <a:gd name="connsiteX8" fmla="*/ 76253 w 4118864"/>
                <a:gd name="connsiteY8" fmla="*/ 786063 h 1885123"/>
                <a:gd name="connsiteX9" fmla="*/ 450569 w 4118864"/>
                <a:gd name="connsiteY9" fmla="*/ 1540042 h 188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8864" h="1885123">
                  <a:moveTo>
                    <a:pt x="4118864" y="0"/>
                  </a:moveTo>
                  <a:cubicBezTo>
                    <a:pt x="3878678" y="271824"/>
                    <a:pt x="3638492" y="543649"/>
                    <a:pt x="3439748" y="550779"/>
                  </a:cubicBezTo>
                  <a:cubicBezTo>
                    <a:pt x="3241004" y="557909"/>
                    <a:pt x="3047608" y="3565"/>
                    <a:pt x="2926401" y="42779"/>
                  </a:cubicBezTo>
                  <a:cubicBezTo>
                    <a:pt x="2805194" y="81993"/>
                    <a:pt x="2650120" y="637228"/>
                    <a:pt x="2712506" y="786063"/>
                  </a:cubicBezTo>
                  <a:cubicBezTo>
                    <a:pt x="2774892" y="934898"/>
                    <a:pt x="3293586" y="753979"/>
                    <a:pt x="3300716" y="935789"/>
                  </a:cubicBezTo>
                  <a:cubicBezTo>
                    <a:pt x="3307846" y="1117600"/>
                    <a:pt x="2997699" y="1810084"/>
                    <a:pt x="2755285" y="1876926"/>
                  </a:cubicBezTo>
                  <a:cubicBezTo>
                    <a:pt x="2512871" y="1943768"/>
                    <a:pt x="2010218" y="1587277"/>
                    <a:pt x="1846232" y="1336842"/>
                  </a:cubicBezTo>
                  <a:cubicBezTo>
                    <a:pt x="1682246" y="1086407"/>
                    <a:pt x="2066365" y="466113"/>
                    <a:pt x="1771369" y="374316"/>
                  </a:cubicBezTo>
                  <a:cubicBezTo>
                    <a:pt x="1476372" y="282520"/>
                    <a:pt x="296386" y="591775"/>
                    <a:pt x="76253" y="786063"/>
                  </a:cubicBezTo>
                  <a:cubicBezTo>
                    <a:pt x="-143880" y="980351"/>
                    <a:pt x="153344" y="1260196"/>
                    <a:pt x="450569" y="1540042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Bevel 14"/>
            <p:cNvSpPr/>
            <p:nvPr/>
          </p:nvSpPr>
          <p:spPr bwMode="auto">
            <a:xfrm>
              <a:off x="1892660" y="5769260"/>
              <a:ext cx="7848872" cy="576064"/>
            </a:xfrm>
            <a:prstGeom prst="bevel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Guess</a:t>
              </a:r>
              <a:r>
                <a:rPr kumimoji="0" lang="fr-CH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fr-CH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who</a:t>
              </a:r>
              <a:r>
                <a:rPr kumimoji="0" lang="fr-CH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fr-CH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will</a:t>
              </a:r>
              <a:r>
                <a:rPr kumimoji="0" lang="fr-CH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kumimoji="0" lang="fr-CH" sz="18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get</a:t>
              </a:r>
              <a:r>
                <a:rPr kumimoji="0" lang="fr-CH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</a:rPr>
                <a:t> the best service …</a:t>
              </a:r>
              <a:endParaRPr kumimoji="0" lang="en-GB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16" name="Picture 15" descr="Dead Rat On White Background Royalty Free Stock Photo, Pictures, Images And Stock Photography.  - Internet Explorer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99" t="53638" r="75547" b="27435"/>
            <a:stretch/>
          </p:blipFill>
          <p:spPr>
            <a:xfrm rot="9372358">
              <a:off x="7023380" y="4447602"/>
              <a:ext cx="956312" cy="903713"/>
            </a:xfrm>
            <a:prstGeom prst="rect">
              <a:avLst/>
            </a:prstGeom>
          </p:spPr>
        </p:pic>
        <p:pic>
          <p:nvPicPr>
            <p:cNvPr id="10250" name="Picture 10" descr="http://www.gothamgazette.com/images/graphics/game_images/apple.jpg"/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366"/>
            <a:stretch/>
          </p:blipFill>
          <p:spPr bwMode="auto">
            <a:xfrm rot="19074474">
              <a:off x="6763184" y="4875131"/>
              <a:ext cx="361261" cy="487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84766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 smtClean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Computer simulations </a:t>
              </a:r>
              <a:endParaRPr lang="en-US" sz="1800" b="1" dirty="0">
                <a:solidFill>
                  <a:srgbClr val="FFFFFF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  <a:sym typeface="Symbol" pitchFamily="18" charset="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 sz="1800">
                <a:latin typeface="Calibri" panose="020F0502020204030204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260648"/>
            <a:ext cx="69692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GB" sz="1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Advantages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u="sng" dirty="0" smtClean="0">
                <a:latin typeface="Calibri" pitchFamily="34" charset="0"/>
                <a:cs typeface="Calibri" pitchFamily="34" charset="0"/>
                <a:sym typeface="Symbol"/>
              </a:rPr>
              <a:t>predict </a:t>
            </a:r>
            <a:r>
              <a:rPr lang="en-GB" sz="1800" u="sng" dirty="0" err="1" smtClean="0">
                <a:latin typeface="Calibri" pitchFamily="34" charset="0"/>
                <a:cs typeface="Calibri" pitchFamily="34" charset="0"/>
                <a:sym typeface="Symbol"/>
              </a:rPr>
              <a:t>behavior</a:t>
            </a:r>
            <a:r>
              <a:rPr lang="en-GB" sz="1800" u="sng" dirty="0" smtClean="0">
                <a:latin typeface="Calibri" pitchFamily="34" charset="0"/>
                <a:cs typeface="Calibri" pitchFamily="34" charset="0"/>
                <a:sym typeface="Symbol"/>
              </a:rPr>
              <a:t> without having the physical object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 (!!!)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fast </a:t>
            </a:r>
            <a:r>
              <a:rPr lang="en-GB" sz="1800" dirty="0">
                <a:latin typeface="Calibri" pitchFamily="34" charset="0"/>
                <a:cs typeface="Calibri" pitchFamily="34" charset="0"/>
                <a:sym typeface="Symbol"/>
              </a:rPr>
              <a:t>and inexpensive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(for </a:t>
            </a:r>
            <a:r>
              <a:rPr lang="en-GB" sz="1800" dirty="0">
                <a:latin typeface="Calibri" pitchFamily="34" charset="0"/>
                <a:cs typeface="Calibri" pitchFamily="34" charset="0"/>
                <a:sym typeface="Symbol"/>
              </a:rPr>
              <a:t>relatively simple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cases)</a:t>
            </a:r>
            <a:endParaRPr lang="en-GB" sz="1800" dirty="0">
              <a:latin typeface="Calibri" pitchFamily="34" charset="0"/>
              <a:cs typeface="Calibri" pitchFamily="34" charset="0"/>
              <a:sym typeface="Symbol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virtually unlimited resolution and precision </a:t>
            </a:r>
          </a:p>
          <a:p>
            <a:pPr algn="l">
              <a:spcBef>
                <a:spcPts val="0"/>
              </a:spcBef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/>
            </a:r>
            <a:b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</a:br>
            <a:r>
              <a:rPr lang="en-GB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Limitations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>partial physical model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including all couplings (thermal, mechanical) and phenomena (magnetostriction, magnetoresistivity …) that </a:t>
            </a:r>
            <a:r>
              <a:rPr lang="en-GB" sz="1800" i="1" dirty="0" smtClean="0">
                <a:latin typeface="Calibri" pitchFamily="34" charset="0"/>
                <a:cs typeface="Calibri" pitchFamily="34" charset="0"/>
                <a:sym typeface="Symbol"/>
              </a:rPr>
              <a:t>may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be relevant is extremely expensive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>off-nominal geometry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random assembly errors can dominate results; combinatorial explosion makes Monte Carlo prediction costly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>material properties uncertainty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inhomogeneous properties cannot practically be measured throughout volume; even homogeneous material can be measured only within 2-5% typical accuracy 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>numerical errors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e.g. singularities in re-entrant corners, boundary location of open regions; these may spoil results. Special techniques (special corner elements, BEM) require skill and time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latin typeface="Calibri" pitchFamily="34" charset="0"/>
                <a:cs typeface="Calibri" pitchFamily="34" charset="0"/>
                <a:sym typeface="Symbol"/>
              </a:rPr>
              <a:t>high cost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of detailed, 3D models   x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  <a:sym typeface="Symbol"/>
              </a:rPr>
              <a:t>2~3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, t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  <a:sym typeface="Symbol"/>
              </a:rPr>
              <a:t>-1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(2D simulations OK, but not always sufficient)</a:t>
            </a:r>
          </a:p>
        </p:txBody>
      </p:sp>
      <p:sp>
        <p:nvSpPr>
          <p:cNvPr id="9" name="Bevel 8"/>
          <p:cNvSpPr/>
          <p:nvPr/>
        </p:nvSpPr>
        <p:spPr bwMode="auto">
          <a:xfrm>
            <a:off x="92460" y="5769260"/>
            <a:ext cx="9649072" cy="540060"/>
          </a:xfrm>
          <a:prstGeom prst="bevel">
            <a:avLst>
              <a:gd name="adj" fmla="val 7158"/>
            </a:avLst>
          </a:prstGeom>
          <a:gradFill>
            <a:gsLst>
              <a:gs pos="0">
                <a:srgbClr val="CCFFFF"/>
              </a:gs>
              <a:gs pos="100000">
                <a:srgbClr val="99FFCC"/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  <a:scene3d>
            <a:camera prst="orthographicFront"/>
            <a:lightRig rig="threePt" dir="t"/>
          </a:scene3d>
          <a:sp3d prstMaterial="metal"/>
        </p:spPr>
        <p:txBody>
          <a:bodyPr vert="horz" wrap="squar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  <a:cs typeface="Calibri" pitchFamily="34" charset="0"/>
              </a:rPr>
              <a:t>Computer simulation targeting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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GB" sz="1800" baseline="30000" dirty="0" smtClean="0">
                <a:latin typeface="Calibri" pitchFamily="34" charset="0"/>
                <a:cs typeface="Calibri" pitchFamily="34" charset="0"/>
              </a:rPr>
              <a:t>-4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accuracy are difficult and expensive</a:t>
            </a:r>
            <a:endParaRPr kumimoji="0" lang="en-GB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3076" name="Picture 4" descr="Full-size image (31 K)">
            <a:hlinkClick r:id="" tooltip="Full-size image (31 K)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563" y="-26008013"/>
            <a:ext cx="507682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969224" y="1988839"/>
            <a:ext cx="2926981" cy="3348373"/>
            <a:chOff x="6969224" y="1988839"/>
            <a:chExt cx="2926981" cy="334837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/>
            <a:stretch/>
          </p:blipFill>
          <p:spPr bwMode="auto">
            <a:xfrm>
              <a:off x="6969224" y="1988839"/>
              <a:ext cx="2926981" cy="334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 bwMode="auto">
            <a:xfrm>
              <a:off x="7797316" y="2384884"/>
              <a:ext cx="360040" cy="118813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7797316" y="2384884"/>
              <a:ext cx="828092" cy="1188132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7797316" y="2384884"/>
              <a:ext cx="180020" cy="198022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7797316" y="2384884"/>
              <a:ext cx="1548172" cy="1836204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7185248" y="2107885"/>
              <a:ext cx="237284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  <a:sym typeface="Symbol"/>
                </a:rPr>
                <a:t>field singularity  saturation</a:t>
              </a:r>
              <a:endParaRPr lang="en-GB" sz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02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Impact of model uncertainties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7000" y="404813"/>
            <a:ext cx="9779000" cy="1656035"/>
            <a:chOff x="127000" y="404813"/>
            <a:chExt cx="9779000" cy="1656035"/>
          </a:xfrm>
        </p:grpSpPr>
        <p:sp>
          <p:nvSpPr>
            <p:cNvPr id="8" name="Rectangle 7"/>
            <p:cNvSpPr/>
            <p:nvPr/>
          </p:nvSpPr>
          <p:spPr>
            <a:xfrm>
              <a:off x="127000" y="404813"/>
              <a:ext cx="9779000" cy="1656035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l">
                <a:spcBef>
                  <a:spcPts val="0"/>
                </a:spcBef>
                <a:defRPr/>
              </a:pPr>
              <a:r>
                <a:rPr lang="en-GB" sz="1800" dirty="0" smtClean="0">
                  <a:latin typeface="Calibri" pitchFamily="34" charset="0"/>
                  <a:cs typeface="Calibri" pitchFamily="34" charset="0"/>
                </a:rPr>
                <a:t>Analytical 1D model (neglecting leakage and non-linearity),</a:t>
              </a:r>
            </a:p>
            <a:p>
              <a:pPr algn="l">
                <a:spcBef>
                  <a:spcPts val="0"/>
                </a:spcBef>
                <a:defRPr/>
              </a:pPr>
              <a:r>
                <a:rPr lang="en-GB" sz="1800" dirty="0" smtClean="0">
                  <a:latin typeface="Calibri" pitchFamily="34" charset="0"/>
                  <a:cs typeface="Calibri" pitchFamily="34" charset="0"/>
                </a:rPr>
                <a:t>typical accuracy 20~50%</a:t>
              </a:r>
            </a:p>
            <a:p>
              <a:pPr algn="l">
                <a:spcBef>
                  <a:spcPts val="0"/>
                </a:spcBef>
                <a:defRPr/>
              </a:pPr>
              <a:endParaRPr lang="fr-CH" sz="1800" dirty="0" smtClean="0">
                <a:latin typeface="Calibri" pitchFamily="34" charset="0"/>
                <a:cs typeface="Calibri" pitchFamily="34" charset="0"/>
              </a:endParaRPr>
            </a:p>
            <a:p>
              <a:pPr algn="l">
                <a:spcBef>
                  <a:spcPts val="0"/>
                </a:spcBef>
                <a:defRPr/>
              </a:pPr>
              <a:endParaRPr lang="fr-CH" sz="1800" dirty="0">
                <a:latin typeface="Calibri" pitchFamily="34" charset="0"/>
                <a:cs typeface="Calibri" pitchFamily="34" charset="0"/>
              </a:endParaRPr>
            </a:p>
            <a:p>
              <a:pPr algn="l">
                <a:spcBef>
                  <a:spcPts val="0"/>
                </a:spcBef>
                <a:defRPr/>
              </a:pPr>
              <a:endParaRPr lang="fr-CH" sz="1800" dirty="0" smtClean="0">
                <a:latin typeface="Calibri" pitchFamily="34" charset="0"/>
                <a:cs typeface="Calibri" pitchFamily="34" charset="0"/>
              </a:endParaRPr>
            </a:p>
            <a:p>
              <a:pPr algn="l">
                <a:spcBef>
                  <a:spcPts val="0"/>
                </a:spcBef>
                <a:defRPr/>
              </a:pPr>
              <a:endParaRPr lang="en-GB" sz="1800" dirty="0">
                <a:latin typeface="Calibri" pitchFamily="34" charset="0"/>
                <a:cs typeface="Calibri" pitchFamily="34" charset="0"/>
              </a:endParaRP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endParaRPr lang="en-GB" sz="1800" dirty="0" smtClean="0">
                <a:latin typeface="Calibri" pitchFamily="34" charset="0"/>
                <a:cs typeface="Calibri" pitchFamily="34" charset="0"/>
              </a:endParaRP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endParaRPr lang="en-GB" sz="1800" dirty="0">
                <a:latin typeface="Calibri" pitchFamily="34" charset="0"/>
                <a:cs typeface="Calibri" pitchFamily="34" charset="0"/>
              </a:endParaRP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endParaRPr lang="en-GB" sz="1800" dirty="0" smtClean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9" name="Picture 8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2174" y="412845"/>
              <a:ext cx="3348372" cy="1512168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2432434" y="1098235"/>
                  <a:ext cx="1497333" cy="7010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>
                            <a:latin typeface="Cambria Math"/>
                          </a:rPr>
                          <m:t>𝐵</m:t>
                        </m:r>
                        <m:r>
                          <a:rPr lang="en-US" sz="18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/>
                              </a:rPr>
                              <m:t>I</m:t>
                            </m:r>
                          </m:num>
                          <m:den>
                            <m:r>
                              <a:rPr lang="en-US" sz="1800" i="1">
                                <a:latin typeface="Cambria Math"/>
                              </a:rPr>
                              <m:t>𝓁</m:t>
                            </m:r>
                            <m:r>
                              <a:rPr lang="en-US" sz="1800" i="1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𝑟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/>
                              </a:rPr>
                              <m:t>𝑔</m:t>
                            </m:r>
                          </m:den>
                        </m:f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2434" y="1098235"/>
                  <a:ext cx="1497333" cy="70108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Bevel 11"/>
          <p:cNvSpPr/>
          <p:nvPr/>
        </p:nvSpPr>
        <p:spPr bwMode="auto">
          <a:xfrm>
            <a:off x="121474" y="5517232"/>
            <a:ext cx="9649072" cy="811340"/>
          </a:xfrm>
          <a:prstGeom prst="bevel">
            <a:avLst>
              <a:gd name="adj" fmla="val 7158"/>
            </a:avLst>
          </a:prstGeom>
          <a:gradFill>
            <a:gsLst>
              <a:gs pos="0">
                <a:srgbClr val="CCFFFF"/>
              </a:gs>
              <a:gs pos="100000">
                <a:srgbClr val="99FFCC"/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  <a:scene3d>
            <a:camera prst="orthographicFront"/>
            <a:lightRig rig="threePt" dir="t"/>
          </a:scene3d>
          <a:sp3d prstMaterial="metal"/>
        </p:spPr>
        <p:txBody>
          <a:bodyPr vert="horz" wrap="squar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</a:rPr>
              <a:t>10 </a:t>
            </a:r>
            <a:r>
              <a:rPr lang="en-GB" sz="1800" dirty="0">
                <a:latin typeface="Calibri" pitchFamily="34" charset="0"/>
                <a:sym typeface="Symbol"/>
              </a:rPr>
              <a:t>m gap </a:t>
            </a:r>
            <a:r>
              <a:rPr lang="en-GB" sz="1800" dirty="0" smtClean="0">
                <a:latin typeface="Calibri" pitchFamily="34" charset="0"/>
                <a:sym typeface="Symbol"/>
              </a:rPr>
              <a:t>error </a:t>
            </a:r>
            <a:r>
              <a:rPr lang="en-GB" sz="1800" dirty="0">
                <a:latin typeface="Calibri" pitchFamily="34" charset="0"/>
              </a:rPr>
              <a:t>10</a:t>
            </a:r>
            <a:r>
              <a:rPr lang="en-GB" sz="1800" baseline="30000" dirty="0">
                <a:latin typeface="Calibri" pitchFamily="34" charset="0"/>
              </a:rPr>
              <a:t>-4</a:t>
            </a:r>
            <a:r>
              <a:rPr lang="en-GB" sz="1800" dirty="0">
                <a:latin typeface="Calibri" pitchFamily="34" charset="0"/>
              </a:rPr>
              <a:t> field </a:t>
            </a:r>
            <a:r>
              <a:rPr lang="en-GB" sz="1800" dirty="0" smtClean="0">
                <a:latin typeface="Calibri" pitchFamily="34" charset="0"/>
              </a:rPr>
              <a:t>error at high field</a:t>
            </a:r>
          </a:p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</a:rPr>
              <a:t>5% </a:t>
            </a:r>
            <a:r>
              <a:rPr lang="en-GB" sz="1800" dirty="0" smtClean="0">
                <a:latin typeface="Calibri" pitchFamily="34" charset="0"/>
                <a:sym typeface="Symbol"/>
              </a:rPr>
              <a:t></a:t>
            </a:r>
            <a:r>
              <a:rPr lang="en-GB" sz="1800" baseline="-25000" dirty="0" smtClean="0">
                <a:latin typeface="Calibri" pitchFamily="34" charset="0"/>
                <a:sym typeface="Symbol"/>
              </a:rPr>
              <a:t>r</a:t>
            </a:r>
            <a:r>
              <a:rPr lang="en-GB" sz="1800" dirty="0" smtClean="0">
                <a:latin typeface="Calibri" pitchFamily="34" charset="0"/>
                <a:sym typeface="Symbol"/>
              </a:rPr>
              <a:t> </a:t>
            </a:r>
            <a:r>
              <a:rPr lang="en-GB" sz="1800" dirty="0" smtClean="0">
                <a:latin typeface="Calibri" pitchFamily="34" charset="0"/>
              </a:rPr>
              <a:t>error </a:t>
            </a:r>
            <a:r>
              <a:rPr lang="en-GB" sz="1800" dirty="0">
                <a:latin typeface="Calibri" pitchFamily="34" charset="0"/>
                <a:sym typeface="Symbol"/>
              </a:rPr>
              <a:t> </a:t>
            </a:r>
            <a:r>
              <a:rPr lang="en-GB" sz="1800" dirty="0" smtClean="0">
                <a:latin typeface="Calibri" pitchFamily="34" charset="0"/>
                <a:sym typeface="Symbol"/>
              </a:rPr>
              <a:t>5</a:t>
            </a:r>
            <a:r>
              <a:rPr lang="en-GB" sz="1800" dirty="0" smtClean="0">
                <a:latin typeface="Calibri" pitchFamily="34" charset="0"/>
              </a:rPr>
              <a:t>10</a:t>
            </a:r>
            <a:r>
              <a:rPr lang="en-GB" sz="1800" baseline="30000" dirty="0" smtClean="0">
                <a:latin typeface="Calibri" pitchFamily="34" charset="0"/>
              </a:rPr>
              <a:t>-3</a:t>
            </a:r>
            <a:r>
              <a:rPr lang="en-GB" sz="1800" dirty="0" smtClean="0">
                <a:latin typeface="Calibri" pitchFamily="34" charset="0"/>
              </a:rPr>
              <a:t> </a:t>
            </a:r>
            <a:r>
              <a:rPr lang="en-GB" sz="1800" dirty="0">
                <a:latin typeface="Calibri" pitchFamily="34" charset="0"/>
              </a:rPr>
              <a:t>field error at </a:t>
            </a:r>
            <a:r>
              <a:rPr lang="en-GB" sz="1800" dirty="0" smtClean="0">
                <a:latin typeface="Calibri" pitchFamily="34" charset="0"/>
              </a:rPr>
              <a:t>low field (</a:t>
            </a:r>
            <a:r>
              <a:rPr lang="en-GB" sz="1800" dirty="0">
                <a:latin typeface="Calibri" pitchFamily="34" charset="0"/>
              </a:rPr>
              <a:t>typical </a:t>
            </a:r>
            <a:r>
              <a:rPr lang="en-GB" sz="1800" dirty="0" smtClean="0">
                <a:latin typeface="Calibri" pitchFamily="34" charset="0"/>
              </a:rPr>
              <a:t>values)</a:t>
            </a:r>
            <a:endParaRPr kumimoji="0" lang="en-GB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439" y="2060848"/>
            <a:ext cx="4433505" cy="3441512"/>
            <a:chOff x="15439" y="2060848"/>
            <a:chExt cx="4433505" cy="34415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98356" y="2636912"/>
                  <a:ext cx="2026452" cy="9269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/>
                              </a:rPr>
                              <m:t>𝑔</m:t>
                            </m:r>
                          </m:num>
                          <m:den>
                            <m:r>
                              <a:rPr lang="en-US" sz="1800" i="1">
                                <a:latin typeface="Cambria Math"/>
                              </a:rPr>
                              <m:t>𝐵</m:t>
                            </m:r>
                          </m:den>
                        </m:f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sz="1800" i="1">
                                <a:latin typeface="Cambria Math"/>
                              </a:rPr>
                              <m:t>𝐵</m:t>
                            </m:r>
                          </m:num>
                          <m:den>
                            <m:r>
                              <a:rPr lang="en-US" sz="1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sz="1800" i="1">
                                <a:latin typeface="Cambria Math"/>
                              </a:rPr>
                              <m:t>𝑔</m:t>
                            </m:r>
                          </m:den>
                        </m:f>
                        <m:r>
                          <a:rPr lang="en-US" sz="1800" i="1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f>
                              <m:f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/>
                                  </a:rPr>
                                  <m:t>𝓁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/>
                                  </a:rPr>
                                  <m:t>𝑔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/>
                                      </a:rPr>
                                      <m:t>𝑟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800" i="1">
                                <a:latin typeface="Cambria Math"/>
                              </a:rPr>
                              <m:t>+</m:t>
                            </m:r>
                            <m:r>
                              <a:rPr lang="en-US" sz="1800" i="1">
                                <a:latin typeface="Cambria Math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8356" y="2636912"/>
                  <a:ext cx="2026452" cy="92698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/>
            <p:cNvSpPr/>
            <p:nvPr/>
          </p:nvSpPr>
          <p:spPr>
            <a:xfrm>
              <a:off x="15439" y="2060848"/>
              <a:ext cx="442100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0"/>
                </a:spcBef>
                <a:defRPr/>
              </a:pPr>
              <a:r>
                <a:rPr lang="en-GB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impact of geometrical uncertainty </a:t>
              </a:r>
              <a:r>
                <a:rPr lang="en-GB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/>
              </a:r>
              <a:br>
                <a:rPr lang="en-GB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GB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(</a:t>
              </a:r>
              <a:r>
                <a:rPr lang="en-GB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mechanical </a:t>
              </a:r>
              <a:r>
                <a:rPr lang="en-GB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tolerances, assembly </a:t>
              </a:r>
              <a:r>
                <a:rPr lang="en-GB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errors)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44014" y="3501008"/>
              <a:ext cx="3904930" cy="2001352"/>
              <a:chOff x="556658" y="3501008"/>
              <a:chExt cx="3904930" cy="200135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56658" y="3522140"/>
                <a:ext cx="3904930" cy="1980220"/>
                <a:chOff x="5296542" y="3501008"/>
                <a:chExt cx="3904930" cy="1980220"/>
              </a:xfrm>
            </p:grpSpPr>
            <p:pic>
              <p:nvPicPr>
                <p:cNvPr id="10" name="Picture 9"/>
                <p:cNvPicPr/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064"/>
                <a:stretch/>
              </p:blipFill>
              <p:spPr bwMode="auto">
                <a:xfrm>
                  <a:off x="5296542" y="3543272"/>
                  <a:ext cx="3904930" cy="19379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8265368" y="3501008"/>
                  <a:ext cx="710451" cy="17851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 smtClean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= 10000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/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</a:t>
                  </a:r>
                  <a:endParaRPr lang="en-GB" sz="1000" dirty="0"/>
                </a:p>
              </p:txBody>
            </p:sp>
          </p:grpSp>
          <p:sp>
            <p:nvSpPr>
              <p:cNvPr id="19" name="7-Point Star 18"/>
              <p:cNvSpPr/>
              <p:nvPr/>
            </p:nvSpPr>
            <p:spPr>
              <a:xfrm>
                <a:off x="1640632" y="3501008"/>
                <a:ext cx="504056" cy="468052"/>
              </a:xfrm>
              <a:prstGeom prst="star7">
                <a:avLst/>
              </a:prstGeom>
              <a:solidFill>
                <a:srgbClr val="FFFF00">
                  <a:alpha val="52157"/>
                </a:srgbClr>
              </a:solidFill>
              <a:ln w="28575">
                <a:solidFill>
                  <a:srgbClr val="FFFF00">
                    <a:alpha val="38039"/>
                  </a:srgb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en-GB" sz="1800" b="1" dirty="0" smtClean="0">
                  <a:latin typeface="Calibri" pitchFamily="34" charset="0"/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644516" y="2060848"/>
            <a:ext cx="4953000" cy="3420380"/>
            <a:chOff x="4664968" y="2060848"/>
            <a:chExt cx="4953000" cy="3420380"/>
          </a:xfrm>
        </p:grpSpPr>
        <p:sp>
          <p:nvSpPr>
            <p:cNvPr id="17" name="Rectangle 16"/>
            <p:cNvSpPr/>
            <p:nvPr/>
          </p:nvSpPr>
          <p:spPr>
            <a:xfrm>
              <a:off x="4664968" y="2060848"/>
              <a:ext cx="4953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spcBef>
                  <a:spcPts val="0"/>
                </a:spcBef>
                <a:defRPr/>
              </a:pPr>
              <a:r>
                <a:rPr lang="en-GB" sz="1800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impact of material property </a:t>
              </a:r>
              <a:r>
                <a:rPr lang="en-GB" sz="18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uncertainties</a:t>
              </a:r>
              <a:endParaRPr lang="en-GB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6178384" y="2735831"/>
                  <a:ext cx="1942968" cy="8011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latin typeface="Cambria Math"/>
                              </a:rPr>
                              <m:t>𝐵</m:t>
                            </m:r>
                          </m:den>
                        </m:f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/>
                              </a:rPr>
                              <m:t>𝜕</m:t>
                            </m:r>
                            <m:r>
                              <a:rPr lang="en-US" sz="1800" i="1">
                                <a:latin typeface="Cambria Math"/>
                              </a:rPr>
                              <m:t>𝐵</m:t>
                            </m:r>
                          </m:num>
                          <m:den>
                            <m:r>
                              <a:rPr lang="en-US" sz="1800" i="1">
                                <a:latin typeface="Cambria Math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r>
                          <a:rPr lang="en-US" sz="18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1800" i="1">
                                    <a:latin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  <m:f>
                              <m:f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/>
                                  </a:rPr>
                                  <m:t>𝑔</m:t>
                                </m:r>
                              </m:num>
                              <m:den>
                                <m:r>
                                  <a:rPr lang="en-US" sz="1800" i="1">
                                    <a:latin typeface="Cambria Math"/>
                                  </a:rPr>
                                  <m:t>𝓁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GB" sz="1800" dirty="0"/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8384" y="2735831"/>
                  <a:ext cx="1942968" cy="80118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Group 22"/>
            <p:cNvGrpSpPr/>
            <p:nvPr/>
          </p:nvGrpSpPr>
          <p:grpSpPr>
            <a:xfrm>
              <a:off x="5385048" y="3503330"/>
              <a:ext cx="3941951" cy="1977898"/>
              <a:chOff x="5385048" y="3503330"/>
              <a:chExt cx="3941951" cy="1977898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385048" y="3503330"/>
                <a:ext cx="3941951" cy="1977898"/>
                <a:chOff x="416496" y="3503330"/>
                <a:chExt cx="3941951" cy="1977898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183"/>
                <a:stretch/>
              </p:blipFill>
              <p:spPr bwMode="auto">
                <a:xfrm>
                  <a:off x="416496" y="3543272"/>
                  <a:ext cx="3941951" cy="19379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8" name="Rectangle 17"/>
                <p:cNvSpPr/>
                <p:nvPr/>
              </p:nvSpPr>
              <p:spPr>
                <a:xfrm>
                  <a:off x="3368824" y="3503330"/>
                  <a:ext cx="710451" cy="8617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 smtClean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= 10000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10</a:t>
                  </a:r>
                  <a:br>
                    <a:rPr lang="en-GB" sz="1000" dirty="0" smtClean="0">
                      <a:latin typeface="Calibri" pitchFamily="34" charset="0"/>
                      <a:sym typeface="Symbol"/>
                    </a:rPr>
                  </a:br>
                  <a:r>
                    <a:rPr lang="en-GB" sz="1000" dirty="0">
                      <a:latin typeface="Calibri" pitchFamily="34" charset="0"/>
                      <a:sym typeface="Symbol"/>
                    </a:rPr>
                    <a:t></a:t>
                  </a:r>
                  <a:r>
                    <a:rPr lang="en-GB" sz="1000" baseline="-25000" dirty="0">
                      <a:latin typeface="Calibri" pitchFamily="34" charset="0"/>
                      <a:sym typeface="Symbol"/>
                    </a:rPr>
                    <a:t>r</a:t>
                  </a:r>
                  <a:r>
                    <a:rPr lang="en-GB" sz="1000" dirty="0">
                      <a:latin typeface="Calibri" pitchFamily="34" charset="0"/>
                      <a:sym typeface="Symbol"/>
                    </a:rPr>
                    <a:t>= </a:t>
                  </a:r>
                  <a:r>
                    <a:rPr lang="en-GB" sz="1000" dirty="0" smtClean="0">
                      <a:latin typeface="Calibri" pitchFamily="34" charset="0"/>
                      <a:sym typeface="Symbol"/>
                    </a:rPr>
                    <a:t>1</a:t>
                  </a:r>
                  <a:endParaRPr lang="en-GB" sz="1000" dirty="0"/>
                </a:p>
              </p:txBody>
            </p:sp>
          </p:grpSp>
          <p:sp>
            <p:nvSpPr>
              <p:cNvPr id="22" name="7-Point Star 21"/>
              <p:cNvSpPr/>
              <p:nvPr/>
            </p:nvSpPr>
            <p:spPr>
              <a:xfrm>
                <a:off x="6429164" y="3609020"/>
                <a:ext cx="504056" cy="504056"/>
              </a:xfrm>
              <a:prstGeom prst="star7">
                <a:avLst/>
              </a:prstGeom>
              <a:solidFill>
                <a:srgbClr val="FFFF00">
                  <a:alpha val="52157"/>
                </a:srgbClr>
              </a:solidFill>
              <a:ln w="28575">
                <a:solidFill>
                  <a:srgbClr val="FFFF00">
                    <a:alpha val="38039"/>
                  </a:srgb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l"/>
                <a:endParaRPr lang="en-GB" sz="1800" b="1" dirty="0" smtClean="0"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8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Material measurement uncertainty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3" name="Bevel 12"/>
          <p:cNvSpPr/>
          <p:nvPr/>
        </p:nvSpPr>
        <p:spPr bwMode="auto">
          <a:xfrm>
            <a:off x="121474" y="5733256"/>
            <a:ext cx="9649072" cy="595316"/>
          </a:xfrm>
          <a:prstGeom prst="bevel">
            <a:avLst>
              <a:gd name="adj" fmla="val 7158"/>
            </a:avLst>
          </a:prstGeom>
          <a:gradFill>
            <a:gsLst>
              <a:gs pos="0">
                <a:srgbClr val="CCFFFF"/>
              </a:gs>
              <a:gs pos="100000">
                <a:srgbClr val="99FFCC"/>
              </a:gs>
            </a:gsLst>
            <a:lin ang="5400000" scaled="1"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sm" len="sm"/>
          </a:ln>
          <a:effectLst/>
          <a:scene3d>
            <a:camera prst="orthographicFront"/>
            <a:lightRig rig="threePt" dir="t"/>
          </a:scene3d>
          <a:sp3d prstMaterial="metal"/>
        </p:spPr>
        <p:txBody>
          <a:bodyPr vert="horz" wrap="square" lIns="108000" tIns="72000" rIns="108000" bIns="7200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</a:pPr>
            <a:r>
              <a:rPr lang="en-GB" sz="1800" dirty="0" smtClean="0">
                <a:latin typeface="Calibri" pitchFamily="34" charset="0"/>
              </a:rPr>
              <a:t>Add typical absolute uncertainties of permeability values up to 3</a:t>
            </a:r>
            <a:r>
              <a:rPr lang="en-GB" sz="1800" dirty="0" smtClean="0">
                <a:latin typeface="Calibri" pitchFamily="34" charset="0"/>
                <a:sym typeface="Symbol"/>
              </a:rPr>
              <a:t></a:t>
            </a:r>
            <a:r>
              <a:rPr lang="en-GB" sz="1800" dirty="0" smtClean="0">
                <a:latin typeface="Calibri" pitchFamily="34" charset="0"/>
              </a:rPr>
              <a:t>5%</a:t>
            </a:r>
            <a:endParaRPr kumimoji="0" lang="en-GB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00472" y="354393"/>
            <a:ext cx="9610024" cy="3178009"/>
            <a:chOff x="200472" y="354393"/>
            <a:chExt cx="9610024" cy="3178009"/>
          </a:xfrm>
        </p:grpSpPr>
        <p:grpSp>
          <p:nvGrpSpPr>
            <p:cNvPr id="14" name="Group 13"/>
            <p:cNvGrpSpPr/>
            <p:nvPr/>
          </p:nvGrpSpPr>
          <p:grpSpPr>
            <a:xfrm>
              <a:off x="200472" y="354393"/>
              <a:ext cx="9610024" cy="2726597"/>
              <a:chOff x="200472" y="354393"/>
              <a:chExt cx="9610024" cy="2726597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200472" y="471544"/>
                <a:ext cx="9610024" cy="2009167"/>
              </a:xfrm>
              <a:prstGeom prst="rect">
                <a:avLst/>
              </a:prstGeom>
              <a:solidFill>
                <a:srgbClr val="FFFFFF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stealth" w="sm" len="sm"/>
              </a:ln>
              <a:effectLst/>
            </p:spPr>
            <p:txBody>
              <a:bodyPr vert="horz" wrap="non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86" b="14268"/>
              <a:stretch/>
            </p:blipFill>
            <p:spPr bwMode="auto">
              <a:xfrm>
                <a:off x="3584848" y="477420"/>
                <a:ext cx="2998039" cy="200329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7945" y="471544"/>
                <a:ext cx="2842551" cy="20091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1" name="Picture 5" descr="http://lh5.ggpht.com/-kvKDNoWUrVg/SkKPe2vTXcI/AAAAAAAAAGw/-HQCL4DtFbA/s512/CERN-22062009-041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93" y="512676"/>
                <a:ext cx="2902005" cy="1932781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881029" y="2557770"/>
                <a:ext cx="49294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400" dirty="0" smtClean="0">
                    <a:latin typeface="Calibri" pitchFamily="34" charset="0"/>
                  </a:rPr>
                  <a:t>variation of the coercivity over 50 </a:t>
                </a:r>
                <a:r>
                  <a:rPr lang="en-GB" sz="1400" dirty="0" err="1" smtClean="0">
                    <a:latin typeface="Calibri" pitchFamily="34" charset="0"/>
                  </a:rPr>
                  <a:t>ktons</a:t>
                </a:r>
                <a:r>
                  <a:rPr lang="en-GB" sz="1400" dirty="0" smtClean="0">
                    <a:latin typeface="Calibri" pitchFamily="34" charset="0"/>
                  </a:rPr>
                  <a:t> of </a:t>
                </a:r>
                <a:br>
                  <a:rPr lang="en-GB" sz="1400" dirty="0" smtClean="0">
                    <a:latin typeface="Calibri" pitchFamily="34" charset="0"/>
                  </a:rPr>
                </a:br>
                <a:r>
                  <a:rPr lang="en-GB" sz="1400" dirty="0" smtClean="0">
                    <a:latin typeface="Calibri" pitchFamily="34" charset="0"/>
                  </a:rPr>
                  <a:t>MAGNETIL steel sheets for LHC </a:t>
                </a:r>
                <a:r>
                  <a:rPr lang="en-GB" sz="1400" dirty="0" err="1" smtClean="0">
                    <a:latin typeface="Calibri" pitchFamily="34" charset="0"/>
                  </a:rPr>
                  <a:t>cryomagnets</a:t>
                </a:r>
                <a:endParaRPr lang="en-GB" sz="1400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 rot="5400000">
                <a:off x="7766293" y="903746"/>
                <a:ext cx="818137" cy="252025"/>
                <a:chOff x="959978" y="1400571"/>
                <a:chExt cx="3001788" cy="244554"/>
              </a:xfrm>
            </p:grpSpPr>
            <p:sp>
              <p:nvSpPr>
                <p:cNvPr id="22" name="Right Arrow 21"/>
                <p:cNvSpPr/>
                <p:nvPr/>
              </p:nvSpPr>
              <p:spPr bwMode="auto">
                <a:xfrm>
                  <a:off x="959978" y="1400571"/>
                  <a:ext cx="756085" cy="244554"/>
                </a:xfrm>
                <a:prstGeom prst="rightArrow">
                  <a:avLst/>
                </a:prstGeom>
                <a:solidFill>
                  <a:srgbClr val="FFFFCC"/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sm" len="sm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800" b="0" i="0" u="none" strike="noStrike" cap="none" normalizeH="0" baseline="0" smtClean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23" name="Right Arrow 22"/>
                <p:cNvSpPr/>
                <p:nvPr/>
              </p:nvSpPr>
              <p:spPr bwMode="auto">
                <a:xfrm flipH="1">
                  <a:off x="3205684" y="1400571"/>
                  <a:ext cx="756082" cy="244554"/>
                </a:xfrm>
                <a:prstGeom prst="rightArrow">
                  <a:avLst/>
                </a:prstGeom>
                <a:solidFill>
                  <a:srgbClr val="FFFFCC"/>
                </a:solidFill>
                <a:ln w="31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stealth" w="sm" len="sm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800" b="0" i="0" u="none" strike="noStrike" cap="none" normalizeH="0" baseline="0" smtClean="0">
                    <a:ln>
                      <a:solidFill>
                        <a:srgbClr val="FFFF00"/>
                      </a:solidFill>
                    </a:ln>
                    <a:solidFill>
                      <a:srgbClr val="FFFF00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8349722" y="354393"/>
                <a:ext cx="756938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CH" sz="1800" b="1" dirty="0" smtClean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40%</a:t>
                </a:r>
                <a:endParaRPr lang="en-GB" sz="1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4857496" y="3070737"/>
              <a:ext cx="4953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GB" dirty="0" smtClean="0"/>
                <a:t>Giuseppe </a:t>
              </a:r>
              <a:r>
                <a:rPr lang="en-GB" dirty="0" err="1" smtClean="0"/>
                <a:t>Peiro</a:t>
              </a:r>
              <a:r>
                <a:rPr lang="en-GB" dirty="0" smtClean="0"/>
                <a:t> </a:t>
              </a:r>
              <a:r>
                <a:rPr lang="en-GB" i="1" dirty="0" smtClean="0"/>
                <a:t>et al.</a:t>
              </a:r>
              <a:r>
                <a:rPr lang="en-GB" dirty="0" smtClean="0"/>
                <a:t>, </a:t>
              </a:r>
              <a:r>
                <a:rPr lang="en-GB" dirty="0"/>
                <a:t>Toward the Production of 50 000 Tonnes of Low-Carbon Steel Sheet for the LHC Superconducting Dipole and Quadrupole Magnets, IEEE TRANSACTIONS ON APPLIED SUPERCONDUCTIVITY, VOL. 12, NO. 1, MARCH 2002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00572" y="2741123"/>
            <a:ext cx="7560840" cy="2812113"/>
            <a:chOff x="1100572" y="2741123"/>
            <a:chExt cx="7560840" cy="2812113"/>
          </a:xfrm>
        </p:grpSpPr>
        <p:grpSp>
          <p:nvGrpSpPr>
            <p:cNvPr id="10" name="Group 9"/>
            <p:cNvGrpSpPr/>
            <p:nvPr/>
          </p:nvGrpSpPr>
          <p:grpSpPr>
            <a:xfrm>
              <a:off x="1100572" y="2741123"/>
              <a:ext cx="7560840" cy="2812113"/>
              <a:chOff x="184214" y="2764466"/>
              <a:chExt cx="7560840" cy="281211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184214" y="2764466"/>
                <a:ext cx="4304810" cy="2812113"/>
                <a:chOff x="200472" y="2597107"/>
                <a:chExt cx="4304810" cy="2812113"/>
              </a:xfrm>
            </p:grpSpPr>
            <p:pic>
              <p:nvPicPr>
                <p:cNvPr id="3075" name="Picture 3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72" y="2597107"/>
                  <a:ext cx="4304810" cy="2812113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3" name="Group 2"/>
                <p:cNvGrpSpPr/>
                <p:nvPr/>
              </p:nvGrpSpPr>
              <p:grpSpPr>
                <a:xfrm rot="5400000">
                  <a:off x="1344682" y="2941898"/>
                  <a:ext cx="437378" cy="82515"/>
                  <a:chOff x="488504" y="1400571"/>
                  <a:chExt cx="1980220" cy="244554"/>
                </a:xfrm>
              </p:grpSpPr>
              <p:sp>
                <p:nvSpPr>
                  <p:cNvPr id="2" name="Right Arrow 1"/>
                  <p:cNvSpPr/>
                  <p:nvPr/>
                </p:nvSpPr>
                <p:spPr bwMode="auto">
                  <a:xfrm>
                    <a:off x="488504" y="1400571"/>
                    <a:ext cx="756084" cy="244554"/>
                  </a:xfrm>
                  <a:prstGeom prst="rightArrow">
                    <a:avLst/>
                  </a:prstGeom>
                  <a:solidFill>
                    <a:srgbClr val="FFFFCC"/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stealth" w="sm" len="sm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800" b="0" i="0" u="none" strike="noStrike" cap="none" normalizeH="0" baseline="0" smtClean="0">
                      <a:ln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5" name="Right Arrow 14"/>
                  <p:cNvSpPr/>
                  <p:nvPr/>
                </p:nvSpPr>
                <p:spPr bwMode="auto">
                  <a:xfrm flipH="1">
                    <a:off x="1712640" y="1400571"/>
                    <a:ext cx="756084" cy="244554"/>
                  </a:xfrm>
                  <a:prstGeom prst="rightArrow">
                    <a:avLst/>
                  </a:prstGeom>
                  <a:solidFill>
                    <a:srgbClr val="FFFFCC"/>
                  </a:solidFill>
                  <a:ln w="31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stealth" w="sm" len="sm"/>
                  </a:ln>
                  <a:effectLst/>
                </p:spPr>
                <p:txBody>
                  <a:bodyPr vert="horz" wrap="square" lIns="0" tIns="0" rIns="0" bIns="0" numCol="1" rtlCol="0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800" b="0" i="0" u="none" strike="noStrike" cap="none" normalizeH="0" baseline="0" smtClean="0">
                      <a:ln>
                        <a:solidFill>
                          <a:srgbClr val="FFFF00"/>
                        </a:solidFill>
                      </a:ln>
                      <a:solidFill>
                        <a:srgbClr val="FFFF00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9" name="TextBox 8"/>
                <p:cNvSpPr txBox="1"/>
                <p:nvPr/>
              </p:nvSpPr>
              <p:spPr>
                <a:xfrm>
                  <a:off x="1784648" y="2771636"/>
                  <a:ext cx="609462" cy="369332"/>
                </a:xfrm>
                <a:prstGeom prst="rect">
                  <a:avLst/>
                </a:prstGeom>
                <a:solidFill>
                  <a:srgbClr val="FFFFCC"/>
                </a:solidFill>
                <a:ln w="3175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CH" sz="1800" b="1" dirty="0" smtClean="0">
                      <a:solidFill>
                        <a:srgbClr val="FF0000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1%</a:t>
                  </a:r>
                  <a:endParaRPr lang="en-GB" sz="18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4540698" y="4732351"/>
                <a:ext cx="3204356" cy="523220"/>
              </a:xfrm>
              <a:prstGeom prst="rect">
                <a:avLst/>
              </a:prstGeom>
              <a:ln w="3175">
                <a:noFill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400" dirty="0" smtClean="0">
                    <a:latin typeface="Calibri" pitchFamily="34" charset="0"/>
                  </a:rPr>
                  <a:t>scatter over three ARMCO steel samples</a:t>
                </a:r>
                <a:br>
                  <a:rPr lang="en-GB" sz="1400" dirty="0" smtClean="0">
                    <a:latin typeface="Calibri" pitchFamily="34" charset="0"/>
                  </a:rPr>
                </a:br>
                <a:r>
                  <a:rPr lang="en-GB" sz="1400" dirty="0" smtClean="0">
                    <a:latin typeface="Calibri" pitchFamily="34" charset="0"/>
                  </a:rPr>
                  <a:t>taken from same batch</a:t>
                </a:r>
                <a:endParaRPr lang="en-GB" sz="1400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465618" y="5337212"/>
              <a:ext cx="193565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dirty="0" smtClean="0"/>
                <a:t>Courtesy Giuseppe </a:t>
              </a:r>
              <a:r>
                <a:rPr lang="en-GB" dirty="0" err="1" smtClean="0"/>
                <a:t>Montenero</a:t>
              </a:r>
              <a:r>
                <a:rPr lang="en-GB" dirty="0" smtClean="0"/>
                <a:t>, CERN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5081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Beam-based measurements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92460" y="368660"/>
            <a:ext cx="96490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ts val="0"/>
              </a:spcBef>
              <a:defRPr/>
            </a:pPr>
            <a:r>
              <a:rPr lang="en-GB" sz="1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Advantages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beam sees all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that’s relevant (by definition) in the actual operating conditions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only practical option to deal with the </a:t>
            </a:r>
            <a:r>
              <a:rPr lang="en-GB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unexpected</a:t>
            </a:r>
          </a:p>
          <a:p>
            <a:pPr lvl="0" algn="l">
              <a:spcBef>
                <a:spcPts val="0"/>
              </a:spcBef>
              <a:defRPr/>
            </a:pPr>
            <a:endParaRPr lang="en-GB" sz="18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lvl="0" algn="l">
              <a:spcBef>
                <a:spcPts val="0"/>
              </a:spcBef>
              <a:defRPr/>
            </a:pPr>
            <a:r>
              <a:rPr lang="en-GB" sz="1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Limitations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difficult interpretation</a:t>
            </a:r>
            <a:r>
              <a:rPr lang="en-GB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all effects  integrated by the beam, unique inversion may not be possible 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require </a:t>
            </a:r>
            <a:r>
              <a:rPr lang="en-GB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precise instrumentation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(e.g. ppm tune measurements, 10-50 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m BPM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 stable machine, as many correctors as possible, dynamic aperture and a well-known optic model </a:t>
            </a:r>
            <a:b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 only </a:t>
            </a:r>
            <a:r>
              <a:rPr lang="en-GB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non-</a:t>
            </a:r>
            <a:r>
              <a:rPr lang="en-GB" sz="1800" u="sng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linearities</a:t>
            </a:r>
            <a:r>
              <a:rPr lang="en-GB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GB" sz="180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small enough not to cause beam lifetime issues can be </a:t>
            </a:r>
            <a:r>
              <a:rPr lang="en-GB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measured</a:t>
            </a:r>
            <a:endParaRPr lang="en-GB" sz="1800" u="sng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GFR corners cannot be explored well due to the finite size of the beam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time consuming</a:t>
            </a:r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(e.g. LEP bump FFT took 2 months)</a:t>
            </a:r>
            <a:endParaRPr lang="en-GB" sz="1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6456" y="3933056"/>
            <a:ext cx="6296661" cy="1692188"/>
            <a:chOff x="56456" y="3933056"/>
            <a:chExt cx="6296661" cy="1692188"/>
          </a:xfrm>
        </p:grpSpPr>
        <p:sp>
          <p:nvSpPr>
            <p:cNvPr id="3" name="Rectangle 2"/>
            <p:cNvSpPr/>
            <p:nvPr/>
          </p:nvSpPr>
          <p:spPr>
            <a:xfrm>
              <a:off x="56456" y="5102024"/>
              <a:ext cx="43204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proposed scheme for the measurement </a:t>
              </a:r>
              <a:b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of solenoid tilt angle in ISOLDE REX</a:t>
              </a:r>
              <a:endParaRPr lang="en-GB" sz="1400" dirty="0"/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936" y="3933056"/>
              <a:ext cx="1976181" cy="1488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71" y="3985900"/>
              <a:ext cx="4391273" cy="1122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1400117" y="5428547"/>
            <a:ext cx="4953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GB" dirty="0"/>
              <a:t>M. </a:t>
            </a:r>
            <a:r>
              <a:rPr lang="en-GB" dirty="0" err="1" smtClean="0"/>
              <a:t>Marchetto</a:t>
            </a:r>
            <a:r>
              <a:rPr lang="en-GB" dirty="0" smtClean="0"/>
              <a:t>, </a:t>
            </a:r>
            <a:r>
              <a:rPr lang="en-GB" dirty="0"/>
              <a:t>BEAM DYNAMICS STUDIES ON THE ISAC II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SUPERCONDUCTING </a:t>
            </a:r>
            <a:r>
              <a:rPr lang="en-GB" dirty="0"/>
              <a:t>LINAC, </a:t>
            </a:r>
            <a:r>
              <a:rPr lang="en-GB" dirty="0" smtClean="0"/>
              <a:t>LINAC </a:t>
            </a:r>
            <a:r>
              <a:rPr lang="en-GB" dirty="0"/>
              <a:t>2006, Knoxville, </a:t>
            </a:r>
            <a:r>
              <a:rPr lang="en-GB" dirty="0" smtClean="0"/>
              <a:t>USA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072680" y="3594502"/>
            <a:ext cx="7668852" cy="2769986"/>
            <a:chOff x="2072680" y="3594502"/>
            <a:chExt cx="7668852" cy="2769986"/>
          </a:xfrm>
        </p:grpSpPr>
        <p:sp>
          <p:nvSpPr>
            <p:cNvPr id="31" name="Rectangle 30"/>
            <p:cNvSpPr/>
            <p:nvPr/>
          </p:nvSpPr>
          <p:spPr>
            <a:xfrm>
              <a:off x="2072680" y="5841268"/>
              <a:ext cx="76688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single bunch, RF energy perturbation measure Q(</a:t>
              </a:r>
              <a: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p/p)</a:t>
              </a:r>
              <a:b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4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PS lattice model fitted with nonlinear elements</a:t>
              </a:r>
              <a:endParaRPr lang="en-GB" sz="1400" dirty="0"/>
            </a:p>
          </p:txBody>
        </p:sp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176" y="3945326"/>
              <a:ext cx="3196261" cy="1895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4788532" y="3594502"/>
              <a:ext cx="4953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en-GB" dirty="0"/>
                <a:t>M. </a:t>
              </a:r>
              <a:r>
                <a:rPr lang="en-GB" dirty="0" err="1" smtClean="0"/>
                <a:t>Giovannozzi</a:t>
              </a:r>
              <a:r>
                <a:rPr lang="en-GB" dirty="0" smtClean="0"/>
                <a:t> </a:t>
              </a:r>
              <a:r>
                <a:rPr lang="en-GB" i="1" dirty="0" smtClean="0"/>
                <a:t>et al.</a:t>
              </a:r>
              <a:r>
                <a:rPr lang="en-GB" dirty="0"/>
                <a:t>, OPTICS STUDIES FOR THE CERN PROTON SYNCHROTRON: LINEAR AND NONLINEAR MODELLING USING BEAM BASED </a:t>
              </a:r>
              <a:r>
                <a:rPr lang="en-GB" dirty="0" smtClean="0"/>
                <a:t>MEASUREMENTS, PAC </a:t>
              </a:r>
              <a:r>
                <a:rPr lang="en-GB" dirty="0"/>
                <a:t>2003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61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US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Relative costs (qualitative)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 bwMode="auto">
          <a:xfrm flipV="1">
            <a:off x="827349" y="2420888"/>
            <a:ext cx="0" cy="252028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841401" y="4941168"/>
            <a:ext cx="3902000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2649913" y="5301208"/>
            <a:ext cx="213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number of test cases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272480" y="3216076"/>
            <a:ext cx="461665" cy="96122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/>
              </a:rPr>
              <a:t>total cost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09053" y="4905164"/>
            <a:ext cx="3544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+mj-lt"/>
                <a:cs typeface="Calibri" pitchFamily="34" charset="0"/>
                <a:sym typeface="Symbol"/>
              </a:rPr>
              <a:t>setup     1      2      3       4      …</a:t>
            </a:r>
            <a:endParaRPr lang="en-GB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464" y="404664"/>
            <a:ext cx="5904656" cy="4536504"/>
            <a:chOff x="128464" y="404664"/>
            <a:chExt cx="5904656" cy="4536504"/>
          </a:xfrm>
        </p:grpSpPr>
        <p:sp>
          <p:nvSpPr>
            <p:cNvPr id="8" name="Rectangle 7"/>
            <p:cNvSpPr/>
            <p:nvPr/>
          </p:nvSpPr>
          <p:spPr>
            <a:xfrm>
              <a:off x="128464" y="404664"/>
              <a:ext cx="590465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All equipment already in place </a:t>
              </a:r>
              <a:b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(special cycles to be programmed)</a:t>
              </a: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machine development time is </a:t>
              </a:r>
              <a:r>
                <a:rPr lang="en-GB" sz="1800" u="sng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extremely</a:t>
              </a:r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 costly !!</a:t>
              </a:r>
              <a:endParaRPr lang="en-GB" sz="1800" dirty="0">
                <a:solidFill>
                  <a:srgbClr val="0033CC"/>
                </a:solidFill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V="1">
              <a:off x="827349" y="2420888"/>
              <a:ext cx="1904262" cy="252028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33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Rectangle 37"/>
            <p:cNvSpPr/>
            <p:nvPr/>
          </p:nvSpPr>
          <p:spPr>
            <a:xfrm>
              <a:off x="2792401" y="2240868"/>
              <a:ext cx="158536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beam-based </a:t>
              </a:r>
              <a:b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800" dirty="0" smtClean="0">
                  <a:solidFill>
                    <a:srgbClr val="0033CC"/>
                  </a:solidFill>
                  <a:latin typeface="Calibri" pitchFamily="34" charset="0"/>
                  <a:cs typeface="Calibri" pitchFamily="34" charset="0"/>
                  <a:sym typeface="Symbol"/>
                </a:rPr>
                <a:t>measurements</a:t>
              </a:r>
              <a:endParaRPr lang="en-GB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1401" y="475373"/>
            <a:ext cx="8945903" cy="4033747"/>
            <a:chOff x="841401" y="475373"/>
            <a:chExt cx="8945903" cy="4033747"/>
          </a:xfrm>
        </p:grpSpPr>
        <p:cxnSp>
          <p:nvCxnSpPr>
            <p:cNvPr id="22" name="Straight Connector 21"/>
            <p:cNvCxnSpPr/>
            <p:nvPr/>
          </p:nvCxnSpPr>
          <p:spPr bwMode="auto">
            <a:xfrm flipV="1">
              <a:off x="841401" y="2744924"/>
              <a:ext cx="3780420" cy="17641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1" name="Rectangle 30"/>
            <p:cNvSpPr/>
            <p:nvPr/>
          </p:nvSpPr>
          <p:spPr>
            <a:xfrm>
              <a:off x="2986756" y="3442356"/>
              <a:ext cx="19236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8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lab measurements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027256" y="475373"/>
              <a:ext cx="3760048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setup tests: R&amp;D of specialized instrumentation, magnet and instrument installation/alignment, magnet transport, power supplies</a:t>
              </a: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test bench time is very costly (e.g. 5000 CHF/hour for cryogenic LHC magnets)</a:t>
              </a: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operator cost: 1-2 staff throughout tests</a:t>
              </a:r>
              <a:endParaRPr lang="en-GB" sz="1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6605" y="3976358"/>
            <a:ext cx="8882313" cy="1754326"/>
            <a:chOff x="826605" y="3976358"/>
            <a:chExt cx="8882313" cy="1754326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826605" y="4005064"/>
              <a:ext cx="4126638" cy="11922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Rectangle 31"/>
            <p:cNvSpPr/>
            <p:nvPr/>
          </p:nvSpPr>
          <p:spPr>
            <a:xfrm>
              <a:off x="3076458" y="4111029"/>
              <a:ext cx="187678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800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simulations</a:t>
              </a:r>
              <a:br>
                <a:rPr lang="en-GB" sz="1800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  <a:sym typeface="Symbol"/>
                </a:rPr>
              </a:br>
              <a:r>
                <a:rPr lang="en-GB" sz="1200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(parametric, scripted)</a:t>
              </a:r>
              <a:endParaRPr lang="en-GB" sz="1200" dirty="0">
                <a:solidFill>
                  <a:srgbClr val="92D050"/>
                </a:solidFill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036510" y="3976358"/>
              <a:ext cx="367240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detailed, validated 3D models may be extremely time consuming to setup (e.g.: many full PhDs for CERN PS magnets)</a:t>
              </a:r>
            </a:p>
            <a:p>
              <a:pPr marL="285750" indent="-285750" algn="l">
                <a:spcBef>
                  <a:spcPts val="0"/>
                </a:spcBef>
                <a:buFont typeface="Arial" pitchFamily="34" charset="0"/>
                <a:buChar char="•"/>
                <a:defRPr/>
              </a:pPr>
              <a:r>
                <a:rPr lang="en-GB" sz="1800" dirty="0" smtClean="0">
                  <a:solidFill>
                    <a:srgbClr val="92D05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ideally, variations run without human intervention </a:t>
              </a:r>
              <a:endParaRPr lang="en-GB" sz="1800" dirty="0">
                <a:solidFill>
                  <a:srgbClr val="92D050"/>
                </a:solidFill>
                <a:latin typeface="Calibri" pitchFamily="34" charset="0"/>
                <a:cs typeface="Calibri" pitchFamily="34" charset="0"/>
                <a:sym typeface="Symbo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21875" cy="260350"/>
            <a:chOff x="0" y="0"/>
            <a:chExt cx="6250" cy="164"/>
          </a:xfrm>
        </p:grpSpPr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6250" cy="164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000099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5C"/>
                    </a:outerShdw>
                  </a:effectLst>
                </a14:hiddenEffects>
              </a:ext>
            </a:extLst>
          </p:spPr>
          <p:txBody>
            <a:bodyPr anchor="ctr" anchorCtr="1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en-GB" sz="1800" b="1" dirty="0">
                  <a:solidFill>
                    <a:srgbClr val="FFFFFF"/>
                  </a:solidFill>
                  <a:latin typeface="Calibri" panose="020F0502020204030204" pitchFamily="34" charset="0"/>
                  <a:ea typeface="Tahoma" pitchFamily="34" charset="0"/>
                  <a:cs typeface="Tahoma" pitchFamily="34" charset="0"/>
                  <a:sym typeface="Symbol" pitchFamily="18" charset="2"/>
                </a:rPr>
                <a:t>Synergies</a:t>
              </a: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0" y="164"/>
              <a:ext cx="625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GB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4540" y="296652"/>
            <a:ext cx="9779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GB" sz="1800" b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  <a:sym typeface="Symbol"/>
              </a:rPr>
              <a:t>Magnetic measurements and computer simulations:</a:t>
            </a:r>
            <a:endParaRPr lang="en-GB" sz="1800" dirty="0" smtClean="0">
              <a:solidFill>
                <a:srgbClr val="00B0F0"/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a </a:t>
            </a:r>
            <a:r>
              <a:rPr lang="en-GB" sz="18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Symbol"/>
              </a:rPr>
              <a:t>FE model validated by comparison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with measurement, can be modified and run with confidence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measurement (preferably on simple geometries)  hard-to-predict </a:t>
            </a:r>
            <a:r>
              <a:rPr lang="en-GB" sz="18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average material parameters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to plug in simulations (e.g. resistivity in a eddy current problem)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measurements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OK for 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absolute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values; 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relative 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differences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e.g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. for) 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optimization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are best 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done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CH" sz="1800" dirty="0" err="1" smtClean="0">
                <a:latin typeface="Calibri" pitchFamily="34" charset="0"/>
                <a:cs typeface="Calibri" pitchFamily="34" charset="0"/>
                <a:sym typeface="Symbol"/>
              </a:rPr>
              <a:t>with</a:t>
            </a:r>
            <a:r>
              <a:rPr lang="fr-CH" sz="18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fr-CH" sz="1800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parametric</a:t>
            </a:r>
            <a:r>
              <a:rPr lang="fr-CH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 FE </a:t>
            </a:r>
            <a:r>
              <a:rPr lang="fr-CH" sz="1800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simulations</a:t>
            </a:r>
            <a:endParaRPr lang="en-GB" sz="1800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  <a:sym typeface="Symbol"/>
            </a:endParaRP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i="1" dirty="0" smtClean="0">
                <a:latin typeface="Calibri" pitchFamily="34" charset="0"/>
                <a:cs typeface="Calibri" pitchFamily="34" charset="0"/>
                <a:sym typeface="Symbol"/>
              </a:rPr>
              <a:t>and also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calculations can also help to </a:t>
            </a:r>
            <a:r>
              <a:rPr lang="en-GB" sz="1800" dirty="0">
                <a:latin typeface="Calibri" pitchFamily="34" charset="0"/>
                <a:cs typeface="Calibri" pitchFamily="34" charset="0"/>
                <a:sym typeface="Symbol"/>
              </a:rPr>
              <a:t>spot gross errors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in measurements … </a:t>
            </a:r>
          </a:p>
          <a:p>
            <a:pPr algn="l">
              <a:spcBef>
                <a:spcPts val="0"/>
              </a:spcBef>
              <a:defRPr/>
            </a:pPr>
            <a:endParaRPr lang="en-GB" sz="18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algn="l">
              <a:spcBef>
                <a:spcPts val="0"/>
              </a:spcBef>
              <a:defRPr/>
            </a:pPr>
            <a:r>
              <a:rPr lang="en-GB" sz="1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  <a:sym typeface="Symbol"/>
              </a:rPr>
              <a:t>Magnetic measurements and beam-based measurements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magnetic measurements </a:t>
            </a:r>
            <a:r>
              <a:rPr lang="en-GB" sz="1800" dirty="0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  <a:sym typeface="Symbol"/>
              </a:rPr>
              <a:t>speed-up machine </a:t>
            </a:r>
            <a:r>
              <a:rPr lang="en-GB" sz="1800" dirty="0" smtClean="0">
                <a:solidFill>
                  <a:srgbClr val="FF00FF"/>
                </a:solidFill>
                <a:latin typeface="Calibri" pitchFamily="34" charset="0"/>
                <a:cs typeface="Calibri" pitchFamily="34" charset="0"/>
                <a:sym typeface="Symbol"/>
              </a:rPr>
              <a:t>commissioning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: 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get as much information as possible when it’s cheap to do so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beam studies may be mandatory when </a:t>
            </a:r>
            <a:r>
              <a:rPr lang="en-GB" sz="1800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  <a:sym typeface="Symbol"/>
              </a:rPr>
              <a:t>no alternatives are possible</a:t>
            </a:r>
            <a:r>
              <a:rPr lang="en-GB" sz="1800" dirty="0" smtClean="0">
                <a:latin typeface="Calibri" pitchFamily="34" charset="0"/>
                <a:cs typeface="Calibri" pitchFamily="34" charset="0"/>
                <a:sym typeface="Symbol"/>
              </a:rPr>
              <a:t> (no spare magnets, in-situ measurements not possible)</a:t>
            </a:r>
          </a:p>
        </p:txBody>
      </p:sp>
      <p:pic>
        <p:nvPicPr>
          <p:cNvPr id="2050" name="Picture 2" descr="http://ww3.hdnux.com/photos/14/10/61/3181646/7/628x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54" y="3717032"/>
            <a:ext cx="2628292" cy="26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per Presentation 4">
  <a:themeElements>
    <a:clrScheme name="">
      <a:dk1>
        <a:srgbClr val="000000"/>
      </a:dk1>
      <a:lt1>
        <a:srgbClr val="FFCC66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E2B8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oval" w="sm" len="sm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stealth" w="sm" len="sm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aper Presentation 4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4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4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4.pot</Template>
  <TotalTime>38800</TotalTime>
  <Words>2206</Words>
  <Application>Microsoft Office PowerPoint</Application>
  <PresentationFormat>A4 Paper (210x297 mm)</PresentationFormat>
  <Paragraphs>527</Paragraphs>
  <Slides>38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Calibri</vt:lpstr>
      <vt:lpstr>Cambria</vt:lpstr>
      <vt:lpstr>Cambria Math</vt:lpstr>
      <vt:lpstr>MT Extra</vt:lpstr>
      <vt:lpstr>Symbol</vt:lpstr>
      <vt:lpstr>Tahoma</vt:lpstr>
      <vt:lpstr>Times New Roman</vt:lpstr>
      <vt:lpstr>Vivaldi</vt:lpstr>
      <vt:lpstr>Wingdings</vt:lpstr>
      <vt:lpstr>Paper Presentation 4</vt:lpstr>
      <vt:lpstr>Equation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TOTO</dc:creator>
  <cp:lastModifiedBy>Marco Buzio</cp:lastModifiedBy>
  <cp:revision>2276</cp:revision>
  <cp:lastPrinted>2012-04-04T13:30:28Z</cp:lastPrinted>
  <dcterms:created xsi:type="dcterms:W3CDTF">1999-09-10T09:35:28Z</dcterms:created>
  <dcterms:modified xsi:type="dcterms:W3CDTF">2013-12-02T00:26:37Z</dcterms:modified>
</cp:coreProperties>
</file>