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76" r:id="rId4"/>
    <p:sldId id="268" r:id="rId5"/>
    <p:sldId id="273" r:id="rId6"/>
    <p:sldId id="258" r:id="rId7"/>
    <p:sldId id="260" r:id="rId8"/>
    <p:sldId id="277" r:id="rId9"/>
    <p:sldId id="262" r:id="rId10"/>
    <p:sldId id="278" r:id="rId11"/>
    <p:sldId id="267" r:id="rId12"/>
    <p:sldId id="280" r:id="rId13"/>
    <p:sldId id="272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9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2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0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0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9AD78-E4AC-4DFB-8976-0D3D6B59B339}" type="datetimeFigureOut">
              <a:rPr lang="en-US" smtClean="0"/>
              <a:t>18-Apr-13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83E11-AE56-4DB3-8CBD-AF76A0A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5334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dirty="0">
                <a:solidFill>
                  <a:schemeClr val="tx2"/>
                </a:solidFill>
              </a:rPr>
              <a:t>Simulations of supersonic beams by means of open source packages:</a:t>
            </a:r>
          </a:p>
          <a:p>
            <a:pPr algn="ctr"/>
            <a:r>
              <a:rPr lang="en-US" sz="3400" dirty="0">
                <a:solidFill>
                  <a:schemeClr val="tx2"/>
                </a:solidFill>
              </a:rPr>
              <a:t>recent </a:t>
            </a:r>
            <a:r>
              <a:rPr lang="en-US" sz="3400" dirty="0" smtClean="0">
                <a:solidFill>
                  <a:schemeClr val="tx2"/>
                </a:solidFill>
              </a:rPr>
              <a:t>results </a:t>
            </a:r>
            <a:r>
              <a:rPr lang="en-US" sz="3400" dirty="0">
                <a:solidFill>
                  <a:schemeClr val="tx2"/>
                </a:solidFill>
              </a:rPr>
              <a:t>for </a:t>
            </a:r>
            <a:r>
              <a:rPr lang="en-US" sz="3400" dirty="0" smtClean="0">
                <a:solidFill>
                  <a:schemeClr val="tx2"/>
                </a:solidFill>
              </a:rPr>
              <a:t>H</a:t>
            </a:r>
            <a:r>
              <a:rPr lang="en-US" sz="3400" baseline="-25000" dirty="0" smtClean="0">
                <a:solidFill>
                  <a:schemeClr val="tx2"/>
                </a:solidFill>
              </a:rPr>
              <a:t>2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>
                <a:solidFill>
                  <a:schemeClr val="tx2"/>
                </a:solidFill>
              </a:rPr>
              <a:t>and prospective studies </a:t>
            </a:r>
            <a:endParaRPr lang="nb-NO" sz="3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52600" y="2514600"/>
            <a:ext cx="5562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 err="1"/>
              <a:t>Gianangelo</a:t>
            </a:r>
            <a:r>
              <a:rPr lang="en-US" sz="2400" dirty="0"/>
              <a:t> (Nino) </a:t>
            </a:r>
            <a:r>
              <a:rPr lang="en-US" sz="2400" dirty="0" err="1" smtClean="0"/>
              <a:t>Bracco</a:t>
            </a:r>
            <a:r>
              <a:rPr lang="en-US" sz="2400" dirty="0" smtClean="0"/>
              <a:t> &amp; Renzo </a:t>
            </a:r>
            <a:r>
              <a:rPr lang="en-US" sz="2400" dirty="0" err="1" smtClean="0"/>
              <a:t>Parodi</a:t>
            </a:r>
            <a:endParaRPr lang="en-US" sz="2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667000" y="3352800"/>
            <a:ext cx="3640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Department of Physics &amp; INFN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University of Genoa, Italy</a:t>
            </a:r>
            <a:r>
              <a:rPr lang="en-US" sz="2000" b="1"/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52600" y="5943600"/>
            <a:ext cx="5359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HP3: Future </a:t>
            </a:r>
            <a:r>
              <a:rPr lang="en-US" dirty="0" smtClean="0"/>
              <a:t>Jet </a:t>
            </a:r>
            <a:r>
              <a:rPr lang="en-US" dirty="0" smtClean="0"/>
              <a:t>Meeting, SMI Vienna, </a:t>
            </a:r>
            <a:r>
              <a:rPr lang="en-US" dirty="0" smtClean="0"/>
              <a:t>April 18-19,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5264150" cy="198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91200" y="141905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G.A. Bird, Molecular gas dynamics and the Direct Simulation of gas flow, </a:t>
            </a:r>
            <a:r>
              <a:rPr lang="en-US" sz="1600" dirty="0" err="1" smtClean="0"/>
              <a:t>Claredon</a:t>
            </a:r>
            <a:r>
              <a:rPr lang="en-US" sz="1600" dirty="0" smtClean="0"/>
              <a:t> Press Oxford,1994.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09800"/>
            <a:ext cx="876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alternative way to approach the problem is through the particle simulation:</a:t>
            </a:r>
          </a:p>
          <a:p>
            <a:r>
              <a:rPr lang="en-US" dirty="0" err="1" smtClean="0"/>
              <a:t>OpenFOAM</a:t>
            </a:r>
            <a:r>
              <a:rPr lang="en-US" dirty="0" smtClean="0"/>
              <a:t> has both the molecular dynamics solver and the Direct Simulation Monte Carlo solvers </a:t>
            </a:r>
            <a:r>
              <a:rPr lang="en-US" dirty="0" err="1" smtClean="0">
                <a:solidFill>
                  <a:srgbClr val="0070C0"/>
                </a:solidFill>
              </a:rPr>
              <a:t>dsmcFoam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solver </a:t>
            </a:r>
            <a:r>
              <a:rPr lang="en-US" dirty="0">
                <a:solidFill>
                  <a:srgbClr val="0070C0"/>
                </a:solidFill>
              </a:rPr>
              <a:t>for 3D, transient, multi- species </a:t>
            </a:r>
            <a:r>
              <a:rPr lang="en-US" dirty="0" smtClean="0">
                <a:solidFill>
                  <a:srgbClr val="0070C0"/>
                </a:solidFill>
              </a:rPr>
              <a:t>flows).</a:t>
            </a:r>
          </a:p>
          <a:p>
            <a:r>
              <a:rPr lang="en-US" dirty="0" smtClean="0"/>
              <a:t>In this case:</a:t>
            </a:r>
          </a:p>
          <a:p>
            <a:r>
              <a:rPr lang="en-US" dirty="0" smtClean="0"/>
              <a:t> Dilute gas (molecular distance </a:t>
            </a:r>
          </a:p>
          <a:p>
            <a:r>
              <a:rPr lang="en-US" dirty="0" smtClean="0">
                <a:sym typeface="Symbol"/>
              </a:rPr>
              <a:t>=(1/n)</a:t>
            </a:r>
            <a:r>
              <a:rPr lang="en-US" baseline="30000" dirty="0" smtClean="0">
                <a:sym typeface="Symbol"/>
              </a:rPr>
              <a:t>(1/3)</a:t>
            </a:r>
            <a:r>
              <a:rPr lang="en-US" dirty="0" smtClean="0">
                <a:sym typeface="Symbol"/>
              </a:rPr>
              <a:t>d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molecular diameter)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to assure binary collisions (/d 7)</a:t>
            </a:r>
          </a:p>
          <a:p>
            <a:r>
              <a:rPr lang="en-US" dirty="0" smtClean="0">
                <a:sym typeface="Symbol"/>
              </a:rPr>
              <a:t> and also /d&gt;10 </a:t>
            </a:r>
            <a:r>
              <a:rPr lang="en-US" dirty="0">
                <a:sym typeface="Symbol"/>
              </a:rPr>
              <a:t>(</a:t>
            </a:r>
            <a:r>
              <a:rPr lang="en-US" dirty="0" smtClean="0">
                <a:sym typeface="Symbol"/>
              </a:rPr>
              <a:t>generally verified).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To avoid coupling between collisions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and good approximation of gradients</a:t>
            </a:r>
          </a:p>
          <a:p>
            <a:r>
              <a:rPr lang="en-US" dirty="0" smtClean="0">
                <a:sym typeface="Symbol"/>
              </a:rPr>
              <a:t> the cell size should be less than </a:t>
            </a:r>
            <a:r>
              <a:rPr lang="en-US" dirty="0">
                <a:sym typeface="Symbol"/>
              </a:rPr>
              <a:t></a:t>
            </a:r>
            <a:r>
              <a:rPr lang="en-US" dirty="0" smtClean="0">
                <a:sym typeface="Symbol"/>
              </a:rPr>
              <a:t>/</a:t>
            </a:r>
            <a:r>
              <a:rPr lang="en-US" dirty="0">
                <a:sym typeface="Symbol"/>
              </a:rPr>
              <a:t>3</a:t>
            </a:r>
            <a:endParaRPr lang="en-US" dirty="0" smtClean="0">
              <a:sym typeface="Symbol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7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6781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to do: </a:t>
            </a:r>
          </a:p>
          <a:p>
            <a:r>
              <a:rPr lang="en-US" dirty="0"/>
              <a:t>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Enthalpy calculated from the partition function with real gas properties (relaxation properties)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3D axisymmetric geometry</a:t>
            </a:r>
          </a:p>
          <a:p>
            <a:r>
              <a:rPr lang="en-US" dirty="0"/>
              <a:t>DSMC+NS: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Hybrid simulations (</a:t>
            </a:r>
            <a:r>
              <a:rPr lang="en-US" dirty="0" err="1"/>
              <a:t>Navier-Stokes+DSMC</a:t>
            </a:r>
            <a:r>
              <a:rPr lang="en-US" dirty="0"/>
              <a:t> in the rarefied region)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Attempt to include the cluster condensation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Hardware upgrade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57" y="3461657"/>
            <a:ext cx="4124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52120" y="30480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753159" y="4648531"/>
            <a:ext cx="226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Monoatomic behavior</a:t>
            </a:r>
            <a:endParaRPr lang="en-US" dirty="0"/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" y="6547756"/>
            <a:ext cx="3122851" cy="1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6477000"/>
            <a:ext cx="3404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I.D. Boyd et al., J. Fluid Mech. 280 (1994) 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6781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to do: </a:t>
            </a:r>
          </a:p>
          <a:p>
            <a:r>
              <a:rPr lang="en-US" dirty="0" smtClean="0"/>
              <a:t>NS</a:t>
            </a:r>
            <a:r>
              <a:rPr lang="en-US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Enthalpy calculated from the partition function </a:t>
            </a:r>
            <a:r>
              <a:rPr lang="en-US" dirty="0" smtClean="0"/>
              <a:t>with </a:t>
            </a:r>
            <a:r>
              <a:rPr lang="en-US" dirty="0"/>
              <a:t>real gas properties (relaxation properties)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3D axisymmetric geometry</a:t>
            </a:r>
          </a:p>
          <a:p>
            <a:r>
              <a:rPr lang="en-US" dirty="0"/>
              <a:t>DSMC+NS: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Hybrid simulations (</a:t>
            </a:r>
            <a:r>
              <a:rPr lang="en-US" dirty="0" err="1"/>
              <a:t>Navier-Stokes+DSMC</a:t>
            </a:r>
            <a:r>
              <a:rPr lang="en-US" dirty="0"/>
              <a:t> in the rarefied region)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Attempt to include the cluster </a:t>
            </a:r>
            <a:r>
              <a:rPr lang="en-US" dirty="0" smtClean="0"/>
              <a:t>condensation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Hardware </a:t>
            </a:r>
            <a:r>
              <a:rPr lang="en-US" dirty="0"/>
              <a:t>upgrade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310743" cy="32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2" y="3352799"/>
            <a:ext cx="4310743" cy="32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2620" y="513844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tp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733800"/>
            <a:ext cx="39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cr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41910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X=0.99 mm</a:t>
            </a:r>
            <a:endParaRPr lang="en-US" baseline="30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9800" y="4560332"/>
            <a:ext cx="533400" cy="408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2620" y="4191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liquid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4969328"/>
            <a:ext cx="77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vapor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0" y="304800"/>
            <a:ext cx="9144000" cy="6316663"/>
            <a:chOff x="0" y="96"/>
            <a:chExt cx="5760" cy="3979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263"/>
              <a:ext cx="3264" cy="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96" y="96"/>
              <a:ext cx="4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Model: solution of the Boltzmann </a:t>
              </a:r>
              <a:r>
                <a:rPr lang="en-US" dirty="0" err="1"/>
                <a:t>eq.with</a:t>
              </a:r>
              <a:r>
                <a:rPr lang="en-US" dirty="0"/>
                <a:t> the method of moments</a:t>
              </a: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0" y="1632"/>
              <a:ext cx="2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  Assumed solution (monoatomic gas):</a:t>
              </a:r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144" y="336"/>
              <a:ext cx="412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dirty="0"/>
                <a:t>Vibrational levels not excited</a:t>
              </a:r>
            </a:p>
            <a:p>
              <a:pPr>
                <a:buFontTx/>
                <a:buChar char="•"/>
              </a:pPr>
              <a:r>
                <a:rPr lang="en-US" dirty="0"/>
                <a:t>rotation excited but with a small number of levels </a:t>
              </a:r>
              <a:r>
                <a:rPr lang="en-US" dirty="0">
                  <a:sym typeface="Symbol" pitchFamily="18" charset="2"/>
                </a:rPr>
                <a:t></a:t>
              </a:r>
              <a:r>
                <a:rPr lang="en-US" baseline="-25000" dirty="0">
                  <a:sym typeface="Symbol" pitchFamily="18" charset="2"/>
                </a:rPr>
                <a:t>rot</a:t>
              </a:r>
              <a:r>
                <a:rPr lang="en-US" dirty="0">
                  <a:sym typeface="Symbol" pitchFamily="18" charset="2"/>
                </a:rPr>
                <a:t>=39K</a:t>
              </a:r>
            </a:p>
            <a:p>
              <a:r>
                <a:rPr lang="en-US" dirty="0">
                  <a:sym typeface="Symbol" pitchFamily="18" charset="2"/>
                </a:rPr>
                <a:t>(monoatomic behavior)</a:t>
              </a:r>
            </a:p>
            <a:p>
              <a:pPr>
                <a:buFontTx/>
                <a:buChar char="•"/>
              </a:pPr>
              <a:r>
                <a:rPr lang="en-US" dirty="0">
                  <a:sym typeface="Symbol" pitchFamily="18" charset="2"/>
                </a:rPr>
                <a:t>Rotation distribution described by a rotational temperature T</a:t>
              </a:r>
              <a:r>
                <a:rPr lang="en-US" baseline="-25000" dirty="0">
                  <a:sym typeface="Symbol" pitchFamily="18" charset="2"/>
                </a:rPr>
                <a:t>R</a:t>
              </a:r>
            </a:p>
            <a:p>
              <a:r>
                <a:rPr lang="en-US" dirty="0">
                  <a:sym typeface="Symbol" pitchFamily="18" charset="2"/>
                </a:rPr>
                <a:t> and the relaxation (</a:t>
              </a:r>
              <a:r>
                <a:rPr lang="en-US" dirty="0" err="1">
                  <a:sym typeface="Symbol" pitchFamily="18" charset="2"/>
                </a:rPr>
                <a:t>Klots</a:t>
              </a:r>
              <a:r>
                <a:rPr lang="en-US" dirty="0">
                  <a:sym typeface="Symbol" pitchFamily="18" charset="2"/>
                </a:rPr>
                <a:t>, 1982) described by </a:t>
              </a:r>
            </a:p>
            <a:p>
              <a:pPr>
                <a:buFontTx/>
                <a:buChar char="•"/>
              </a:pPr>
              <a:r>
                <a:rPr lang="en-US" dirty="0">
                  <a:sym typeface="Symbol" pitchFamily="18" charset="2"/>
                </a:rPr>
                <a:t>Spherical symmetric expansion</a:t>
              </a:r>
            </a:p>
          </p:txBody>
        </p:sp>
        <p:pic>
          <p:nvPicPr>
            <p:cNvPr id="522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"/>
              <a:ext cx="1104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768"/>
              <a:ext cx="104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36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08"/>
              <a:ext cx="4272" cy="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237" name="Oval 13"/>
            <p:cNvSpPr>
              <a:spLocks noChangeArrowheads="1"/>
            </p:cNvSpPr>
            <p:nvPr/>
          </p:nvSpPr>
          <p:spPr bwMode="auto">
            <a:xfrm>
              <a:off x="3936" y="1920"/>
              <a:ext cx="288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Oval 14"/>
            <p:cNvSpPr>
              <a:spLocks noChangeArrowheads="1"/>
            </p:cNvSpPr>
            <p:nvPr/>
          </p:nvSpPr>
          <p:spPr bwMode="auto">
            <a:xfrm>
              <a:off x="5136" y="1920"/>
              <a:ext cx="288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Oval 15"/>
            <p:cNvSpPr>
              <a:spLocks noChangeArrowheads="1"/>
            </p:cNvSpPr>
            <p:nvPr/>
          </p:nvSpPr>
          <p:spPr bwMode="auto">
            <a:xfrm>
              <a:off x="1152" y="3264"/>
              <a:ext cx="576" cy="24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0" name="Text Box 16"/>
            <p:cNvSpPr txBox="1">
              <a:spLocks noChangeArrowheads="1"/>
            </p:cNvSpPr>
            <p:nvPr/>
          </p:nvSpPr>
          <p:spPr bwMode="auto">
            <a:xfrm>
              <a:off x="144" y="1968"/>
              <a:ext cx="32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Eq.iteratively</a:t>
              </a:r>
              <a:r>
                <a:rPr lang="en-US" dirty="0"/>
                <a:t> solved to get </a:t>
              </a:r>
              <a:r>
                <a:rPr lang="en-US" dirty="0" err="1"/>
                <a:t>n,u</a:t>
              </a:r>
              <a:r>
                <a:rPr lang="en-US" dirty="0"/>
                <a:t>(=V), T</a:t>
              </a:r>
              <a:r>
                <a:rPr lang="en-US" baseline="-25000" dirty="0"/>
                <a:t>||</a:t>
              </a:r>
              <a:r>
                <a:rPr lang="en-US" dirty="0"/>
                <a:t>, T</a:t>
              </a:r>
              <a:r>
                <a:rPr lang="en-US" baseline="-25000" dirty="0"/>
                <a:t>┴</a:t>
              </a:r>
              <a:r>
                <a:rPr lang="en-US" dirty="0"/>
                <a:t>, </a:t>
              </a:r>
              <a:r>
                <a:rPr lang="en-US" dirty="0">
                  <a:sym typeface="Symbol" pitchFamily="18" charset="2"/>
                </a:rPr>
                <a:t>T</a:t>
              </a:r>
              <a:r>
                <a:rPr lang="en-US" baseline="-25000" dirty="0">
                  <a:sym typeface="Symbol" pitchFamily="18" charset="2"/>
                </a:rPr>
                <a:t>R</a:t>
              </a: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85122"/>
            <a:ext cx="4048125" cy="53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743200" y="5638800"/>
            <a:ext cx="2286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81050" y="744083"/>
            <a:ext cx="6991350" cy="3370717"/>
            <a:chOff x="624" y="0"/>
            <a:chExt cx="3720" cy="1831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2856" cy="1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296" y="576"/>
              <a:ext cx="432" cy="3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624" y="624"/>
              <a:ext cx="576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/>
                <a:t>He source</a:t>
              </a:r>
              <a:endParaRPr lang="en-US" dirty="0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016" y="144"/>
              <a:ext cx="1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Supersonic beam</a:t>
              </a: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2352" y="33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640" y="1104"/>
              <a:ext cx="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Skimmer</a:t>
              </a: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632" y="768"/>
              <a:ext cx="2496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064" y="768"/>
              <a:ext cx="91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990099"/>
                  </a:solidFill>
                </a:rPr>
                <a:t>Central streamline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9801" y="31839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DS2V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1050" y="4953000"/>
            <a:ext cx="607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developed by G. A. Bird for 2D and axisymmetric flow</a:t>
            </a:r>
          </a:p>
        </p:txBody>
      </p:sp>
    </p:spTree>
    <p:extLst>
      <p:ext uri="{BB962C8B-B14F-4D97-AF65-F5344CB8AC3E}">
        <p14:creationId xmlns:p14="http://schemas.microsoft.com/office/powerpoint/2010/main" val="8504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771"/>
            <a:ext cx="2819400" cy="19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64572"/>
            <a:ext cx="2743200" cy="201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54644" y="0"/>
            <a:ext cx="82035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Model: solution of the Boltzmann </a:t>
            </a:r>
            <a:r>
              <a:rPr lang="en-US" dirty="0" err="1"/>
              <a:t>eq.with</a:t>
            </a:r>
            <a:r>
              <a:rPr lang="en-US" dirty="0"/>
              <a:t> the method of moments</a:t>
            </a:r>
          </a:p>
          <a:p>
            <a:r>
              <a:rPr lang="en-US" dirty="0" smtClean="0"/>
              <a:t>Result obtained with: </a:t>
            </a:r>
            <a:r>
              <a:rPr lang="en-US" dirty="0"/>
              <a:t>real gas enthalpy, </a:t>
            </a:r>
            <a:r>
              <a:rPr lang="en-US" dirty="0" err="1" smtClean="0"/>
              <a:t>approx</a:t>
            </a:r>
            <a:r>
              <a:rPr lang="en-US" dirty="0" smtClean="0"/>
              <a:t>: </a:t>
            </a:r>
            <a:r>
              <a:rPr lang="en-US" dirty="0" smtClean="0">
                <a:sym typeface="Symbol" pitchFamily="18" charset="2"/>
              </a:rPr>
              <a:t>spherical </a:t>
            </a:r>
            <a:r>
              <a:rPr lang="en-US" dirty="0">
                <a:sym typeface="Symbol" pitchFamily="18" charset="2"/>
              </a:rPr>
              <a:t>symmetric </a:t>
            </a:r>
            <a:r>
              <a:rPr lang="en-US" dirty="0" smtClean="0">
                <a:sym typeface="Symbol" pitchFamily="18" charset="2"/>
              </a:rPr>
              <a:t>expansion, </a:t>
            </a:r>
            <a:r>
              <a:rPr lang="en-US" dirty="0" smtClean="0"/>
              <a:t>monoatomic gas. </a:t>
            </a:r>
            <a:endParaRPr lang="en-US" dirty="0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1295400" y="1669371"/>
            <a:ext cx="17526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215" y="107846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D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: T=</a:t>
            </a:r>
            <a:r>
              <a:rPr lang="en-US" dirty="0" smtClean="0"/>
              <a:t>106 </a:t>
            </a:r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669246"/>
            <a:ext cx="456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169025" y="1455059"/>
            <a:ext cx="2974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Enthalpy released during condensation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6169025" y="1266146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12271"/>
            <a:ext cx="2996165" cy="20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5715000" y="1179905"/>
            <a:ext cx="114300" cy="921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4" y="4197594"/>
            <a:ext cx="3236347" cy="220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6" y="4187772"/>
            <a:ext cx="3357460" cy="221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07701"/>
            <a:ext cx="1319291" cy="31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8" name="Group 56327"/>
          <p:cNvGrpSpPr/>
          <p:nvPr/>
        </p:nvGrpSpPr>
        <p:grpSpPr>
          <a:xfrm>
            <a:off x="838200" y="457200"/>
            <a:ext cx="2743200" cy="1091293"/>
            <a:chOff x="990600" y="5385707"/>
            <a:chExt cx="2743200" cy="1091293"/>
          </a:xfrm>
        </p:grpSpPr>
        <p:grpSp>
          <p:nvGrpSpPr>
            <p:cNvPr id="13" name="Group 12"/>
            <p:cNvGrpSpPr/>
            <p:nvPr/>
          </p:nvGrpSpPr>
          <p:grpSpPr>
            <a:xfrm>
              <a:off x="990600" y="5486400"/>
              <a:ext cx="1295400" cy="381000"/>
              <a:chOff x="990600" y="5486400"/>
              <a:chExt cx="1295400" cy="381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990600" y="5486400"/>
                <a:ext cx="1295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286000" y="5486400"/>
                <a:ext cx="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1981200" y="5676900"/>
                <a:ext cx="30480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990600" y="5676900"/>
                <a:ext cx="990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flipV="1">
              <a:off x="990600" y="5992586"/>
              <a:ext cx="1295400" cy="408214"/>
              <a:chOff x="990600" y="5486400"/>
              <a:chExt cx="1295400" cy="3810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990600" y="5486400"/>
                <a:ext cx="1295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86000" y="5486400"/>
                <a:ext cx="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1981200" y="5676900"/>
                <a:ext cx="30480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990600" y="5676900"/>
                <a:ext cx="990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2286000" y="5385707"/>
              <a:ext cx="1143000" cy="109129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>
              <a:off x="2286000" y="5931354"/>
              <a:ext cx="1447800" cy="612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2"/>
            </p:cNvCxnSpPr>
            <p:nvPr/>
          </p:nvCxnSpPr>
          <p:spPr>
            <a:xfrm flipV="1">
              <a:off x="2286000" y="5486400"/>
              <a:ext cx="1047750" cy="4449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</p:cNvCxnSpPr>
            <p:nvPr/>
          </p:nvCxnSpPr>
          <p:spPr>
            <a:xfrm>
              <a:off x="2286000" y="5931354"/>
              <a:ext cx="1047750" cy="5456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46" name="Group 56345"/>
          <p:cNvGrpSpPr/>
          <p:nvPr/>
        </p:nvGrpSpPr>
        <p:grpSpPr>
          <a:xfrm>
            <a:off x="4672829" y="457200"/>
            <a:ext cx="3347221" cy="1324284"/>
            <a:chOff x="4825229" y="5385707"/>
            <a:chExt cx="3347221" cy="1324284"/>
          </a:xfrm>
        </p:grpSpPr>
        <p:grpSp>
          <p:nvGrpSpPr>
            <p:cNvPr id="56326" name="Group 56325"/>
            <p:cNvGrpSpPr/>
            <p:nvPr/>
          </p:nvGrpSpPr>
          <p:grpSpPr>
            <a:xfrm>
              <a:off x="4825229" y="5385707"/>
              <a:ext cx="1956571" cy="545647"/>
              <a:chOff x="4825229" y="5385707"/>
              <a:chExt cx="1956571" cy="545647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825229" y="5676900"/>
                <a:ext cx="737371" cy="254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562600" y="5676900"/>
                <a:ext cx="581025" cy="254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20" name="Straight Connector 56319"/>
              <p:cNvCxnSpPr/>
              <p:nvPr/>
            </p:nvCxnSpPr>
            <p:spPr>
              <a:xfrm flipV="1">
                <a:off x="6143625" y="5562600"/>
                <a:ext cx="638175" cy="114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22" name="Straight Connector 56321"/>
              <p:cNvCxnSpPr/>
              <p:nvPr/>
            </p:nvCxnSpPr>
            <p:spPr>
              <a:xfrm flipV="1">
                <a:off x="6781800" y="5385707"/>
                <a:ext cx="0" cy="1768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24" name="Straight Connector 56323"/>
              <p:cNvCxnSpPr/>
              <p:nvPr/>
            </p:nvCxnSpPr>
            <p:spPr>
              <a:xfrm flipH="1">
                <a:off x="4876800" y="5385707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 flipV="1">
              <a:off x="4825229" y="6083754"/>
              <a:ext cx="1956571" cy="626237"/>
              <a:chOff x="4825229" y="5385707"/>
              <a:chExt cx="1956571" cy="545647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4825229" y="5676900"/>
                <a:ext cx="737371" cy="254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5562600" y="5676900"/>
                <a:ext cx="581025" cy="254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6143625" y="5562600"/>
                <a:ext cx="638175" cy="114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6781800" y="5385707"/>
                <a:ext cx="0" cy="1768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4876800" y="5385707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331" name="Oval 56330"/>
            <p:cNvSpPr/>
            <p:nvPr/>
          </p:nvSpPr>
          <p:spPr>
            <a:xfrm>
              <a:off x="6019800" y="5619750"/>
              <a:ext cx="1709738" cy="857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334" name="Straight Arrow Connector 56333"/>
            <p:cNvCxnSpPr>
              <a:stCxn id="56331" idx="2"/>
            </p:cNvCxnSpPr>
            <p:nvPr/>
          </p:nvCxnSpPr>
          <p:spPr>
            <a:xfrm flipV="1">
              <a:off x="6019800" y="5992586"/>
              <a:ext cx="2152650" cy="557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39" name="Straight Arrow Connector 56338"/>
            <p:cNvCxnSpPr>
              <a:stCxn id="56331" idx="2"/>
            </p:cNvCxnSpPr>
            <p:nvPr/>
          </p:nvCxnSpPr>
          <p:spPr>
            <a:xfrm flipV="1">
              <a:off x="6019800" y="5708877"/>
              <a:ext cx="762000" cy="3394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41" name="Straight Arrow Connector 56340"/>
            <p:cNvCxnSpPr>
              <a:stCxn id="56331" idx="2"/>
              <a:endCxn id="56331" idx="4"/>
            </p:cNvCxnSpPr>
            <p:nvPr/>
          </p:nvCxnSpPr>
          <p:spPr>
            <a:xfrm>
              <a:off x="6019800" y="6048375"/>
              <a:ext cx="854869" cy="428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43" name="Straight Arrow Connector 56342"/>
            <p:cNvCxnSpPr>
              <a:stCxn id="56331" idx="2"/>
              <a:endCxn id="56331" idx="7"/>
            </p:cNvCxnSpPr>
            <p:nvPr/>
          </p:nvCxnSpPr>
          <p:spPr>
            <a:xfrm flipV="1">
              <a:off x="6019800" y="5745291"/>
              <a:ext cx="1459353" cy="3030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45" name="Straight Arrow Connector 56344"/>
            <p:cNvCxnSpPr>
              <a:stCxn id="56331" idx="2"/>
              <a:endCxn id="56331" idx="5"/>
            </p:cNvCxnSpPr>
            <p:nvPr/>
          </p:nvCxnSpPr>
          <p:spPr>
            <a:xfrm>
              <a:off x="6019800" y="6048375"/>
              <a:ext cx="1459353" cy="303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47" name="TextBox 56346"/>
          <p:cNvSpPr txBox="1"/>
          <p:nvPr/>
        </p:nvSpPr>
        <p:spPr>
          <a:xfrm>
            <a:off x="533400" y="798161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Sonic nozzle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775997" y="862693"/>
            <a:ext cx="129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Laval nozzle</a:t>
            </a:r>
            <a:endParaRPr lang="en-US" dirty="0"/>
          </a:p>
        </p:txBody>
      </p:sp>
      <p:sp>
        <p:nvSpPr>
          <p:cNvPr id="56348" name="Rectangle 56347"/>
          <p:cNvSpPr/>
          <p:nvPr/>
        </p:nvSpPr>
        <p:spPr>
          <a:xfrm>
            <a:off x="1046883" y="2086284"/>
            <a:ext cx="319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ym typeface="Symbol" pitchFamily="18" charset="2"/>
              </a:rPr>
              <a:t>Spherical symmetric expansion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576845" y="2086284"/>
            <a:ext cx="319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trike="sngStrike" dirty="0">
                <a:sym typeface="Symbol" pitchFamily="18" charset="2"/>
              </a:rPr>
              <a:t>Spherical symmetric expansion</a:t>
            </a:r>
          </a:p>
        </p:txBody>
      </p:sp>
      <p:sp>
        <p:nvSpPr>
          <p:cNvPr id="56349" name="TextBox 56348"/>
          <p:cNvSpPr txBox="1"/>
          <p:nvPr/>
        </p:nvSpPr>
        <p:spPr>
          <a:xfrm>
            <a:off x="152400" y="2514600"/>
            <a:ext cx="883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solution through a </a:t>
            </a:r>
            <a:r>
              <a:rPr lang="en-US" dirty="0"/>
              <a:t>c</a:t>
            </a:r>
            <a:r>
              <a:rPr lang="en-US" dirty="0" smtClean="0"/>
              <a:t>ontinuum approach: </a:t>
            </a:r>
            <a:r>
              <a:rPr lang="en-US" dirty="0" err="1" smtClean="0"/>
              <a:t>Navier</a:t>
            </a:r>
            <a:r>
              <a:rPr lang="en-US" dirty="0" smtClean="0"/>
              <a:t>-Stokes equations of hydrodynamics, equations obtained starting from the Boltzmann equations</a:t>
            </a:r>
            <a:endParaRPr lang="en-US" dirty="0"/>
          </a:p>
        </p:txBody>
      </p:sp>
      <p:sp>
        <p:nvSpPr>
          <p:cNvPr id="56350" name="TextBox 56349"/>
          <p:cNvSpPr txBox="1"/>
          <p:nvPr/>
        </p:nvSpPr>
        <p:spPr>
          <a:xfrm>
            <a:off x="5074109" y="3247072"/>
            <a:ext cx="3347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conservation    </a:t>
            </a:r>
          </a:p>
          <a:p>
            <a:r>
              <a:rPr lang="en-US" dirty="0" smtClean="0"/>
              <a:t>                                         Conservation </a:t>
            </a:r>
            <a:r>
              <a:rPr lang="en-US" dirty="0"/>
              <a:t>of </a:t>
            </a:r>
            <a:r>
              <a:rPr lang="en-US" dirty="0" smtClean="0"/>
              <a:t>momentum, </a:t>
            </a:r>
            <a:r>
              <a:rPr lang="en-US" dirty="0" smtClean="0">
                <a:sym typeface="Symbol"/>
              </a:rPr>
              <a:t></a:t>
            </a:r>
            <a:r>
              <a:rPr lang="en-US" dirty="0" smtClean="0"/>
              <a:t> is the stress tensor related to the fluid viscosity </a:t>
            </a:r>
            <a:r>
              <a:rPr lang="en-US" dirty="0" smtClean="0">
                <a:sym typeface="Symbol"/>
              </a:rPr>
              <a:t>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Conservation of energy</a:t>
            </a:r>
          </a:p>
        </p:txBody>
      </p:sp>
      <p:pic>
        <p:nvPicPr>
          <p:cNvPr id="2054" name="Picture 6" descr="&#10;\frac{\partial}{\partial t}\left( \rho u_i \right) +&#10;\frac{\partial}{\partial x_j}&#10;\left[ \rho u_i u_j + p \delta_{ij} - \tau_{ji} \right] = 0, \quad i=1,2,3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40576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&#10;\frac{\partial}{\partial t}\left( \rho e_0 \right) +&#10;\frac{\partial}{\partial x_j}&#10;\left[ \rho u_j e_0 + u_j p + q_j - u_i \tau_{ij} \right] = 0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3" y="4724400"/>
            <a:ext cx="3543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&#10;\frac{\partial \rho}{\partial t} +&#10;\frac{\partial}{\partial x_j}\left[ \rho u_j \right] = 0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2171"/>
            <a:ext cx="15144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26925" y="5498068"/>
            <a:ext cx="7694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Commercial as well as open source software programs can solve NS equations, sometimes with limitations to incompressible flow</a:t>
            </a:r>
          </a:p>
          <a:p>
            <a:r>
              <a:rPr lang="en-US" dirty="0"/>
              <a:t>Fluent(ANSYS), ELMER (Finite Element Software for </a:t>
            </a:r>
            <a:r>
              <a:rPr lang="en-US" dirty="0" err="1"/>
              <a:t>Multiphysical</a:t>
            </a:r>
            <a:r>
              <a:rPr lang="en-US" dirty="0"/>
              <a:t> Problems</a:t>
            </a:r>
            <a:r>
              <a:rPr lang="en-US" dirty="0" smtClean="0"/>
              <a:t>), </a:t>
            </a:r>
            <a:r>
              <a:rPr lang="en-US" dirty="0" err="1" smtClean="0"/>
              <a:t>OpenFOAM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Open Source Field Operation and </a:t>
            </a:r>
            <a:r>
              <a:rPr lang="en-US" dirty="0" smtClean="0"/>
              <a:t>Manipulation)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30" y="228600"/>
            <a:ext cx="86323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OpenFOAM</a:t>
            </a:r>
            <a:r>
              <a:rPr lang="en-US" dirty="0"/>
              <a:t> </a:t>
            </a:r>
            <a:r>
              <a:rPr lang="en-US" dirty="0" smtClean="0"/>
              <a:t> “Open </a:t>
            </a:r>
            <a:r>
              <a:rPr lang="en-US" dirty="0"/>
              <a:t>Source Field Operation and Manipulation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sz="1400" dirty="0" smtClean="0"/>
              <a:t>Started in </a:t>
            </a:r>
            <a:r>
              <a:rPr lang="en-US" sz="1400" dirty="0"/>
              <a:t>1993 at Imperial College, </a:t>
            </a:r>
            <a:r>
              <a:rPr lang="en-US" sz="1400" dirty="0" smtClean="0"/>
              <a:t>London, as </a:t>
            </a:r>
            <a:r>
              <a:rPr lang="en-US" sz="1400" dirty="0"/>
              <a:t>a closed-source commercial software, </a:t>
            </a:r>
            <a:r>
              <a:rPr lang="en-US" sz="1400" dirty="0" smtClean="0"/>
              <a:t>in 2004 became </a:t>
            </a:r>
            <a:r>
              <a:rPr lang="en-US" sz="1400" dirty="0" err="1" smtClean="0"/>
              <a:t>OpenFOAM</a:t>
            </a:r>
            <a:r>
              <a:rPr lang="en-US" sz="1400" dirty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It is both a </a:t>
            </a:r>
            <a:r>
              <a:rPr lang="en-US" sz="1400" dirty="0"/>
              <a:t>C++ </a:t>
            </a:r>
            <a:r>
              <a:rPr lang="en-US" sz="1400" dirty="0" smtClean="0"/>
              <a:t>library and a </a:t>
            </a:r>
            <a:r>
              <a:rPr lang="en-US" sz="1400" dirty="0"/>
              <a:t>collection of </a:t>
            </a:r>
            <a:r>
              <a:rPr lang="en-US" sz="1400" dirty="0" smtClean="0"/>
              <a:t>applications created </a:t>
            </a:r>
            <a:r>
              <a:rPr lang="en-US" sz="1400" dirty="0"/>
              <a:t>using these </a:t>
            </a:r>
            <a:r>
              <a:rPr lang="en-US" sz="1400" dirty="0" smtClean="0"/>
              <a:t>libraries: </a:t>
            </a:r>
            <a:r>
              <a:rPr lang="en-US" sz="1400" dirty="0"/>
              <a:t>solvers and </a:t>
            </a:r>
            <a:r>
              <a:rPr lang="en-US" sz="1400" dirty="0" smtClean="0"/>
              <a:t>utilities.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err="1" smtClean="0"/>
              <a:t>Postprocessing</a:t>
            </a:r>
            <a:r>
              <a:rPr lang="en-US" sz="1400" dirty="0" smtClean="0"/>
              <a:t>: To </a:t>
            </a:r>
            <a:r>
              <a:rPr lang="en-US" sz="1400" dirty="0"/>
              <a:t>view and post-process simulations graphically, </a:t>
            </a:r>
            <a:r>
              <a:rPr lang="en-US" sz="1400" dirty="0" err="1"/>
              <a:t>OpenFOAM</a:t>
            </a:r>
            <a:r>
              <a:rPr lang="en-US" sz="1400" dirty="0"/>
              <a:t> </a:t>
            </a:r>
            <a:r>
              <a:rPr lang="en-US" sz="1400" dirty="0" smtClean="0"/>
              <a:t>employs a </a:t>
            </a:r>
            <a:r>
              <a:rPr lang="en-US" sz="1400" dirty="0"/>
              <a:t>reader module for the open source </a:t>
            </a:r>
            <a:r>
              <a:rPr lang="en-US" sz="1400" dirty="0" smtClean="0"/>
              <a:t>visualization </a:t>
            </a:r>
            <a:r>
              <a:rPr lang="en-US" sz="1400" dirty="0"/>
              <a:t>application </a:t>
            </a:r>
            <a:r>
              <a:rPr lang="en-US" sz="1400" dirty="0" err="1" smtClean="0"/>
              <a:t>ParaView</a:t>
            </a:r>
            <a:r>
              <a:rPr lang="en-US" sz="1400" dirty="0" smtClean="0"/>
              <a:t>, another open </a:t>
            </a:r>
            <a:r>
              <a:rPr lang="en-US" sz="1400" dirty="0"/>
              <a:t>source project </a:t>
            </a:r>
            <a:r>
              <a:rPr lang="en-US" sz="1400" dirty="0" smtClean="0"/>
              <a:t>started </a:t>
            </a:r>
            <a:r>
              <a:rPr lang="en-US" sz="1400" dirty="0"/>
              <a:t>in 2000 </a:t>
            </a:r>
            <a:r>
              <a:rPr lang="en-US" sz="1400" dirty="0" smtClean="0"/>
              <a:t>at Los </a:t>
            </a:r>
            <a:r>
              <a:rPr lang="en-US" sz="1400" dirty="0"/>
              <a:t>Alamos National </a:t>
            </a:r>
            <a:r>
              <a:rPr lang="en-US" sz="1400" dirty="0" smtClean="0"/>
              <a:t>Lab.</a:t>
            </a:r>
          </a:p>
          <a:p>
            <a:endParaRPr lang="en-US" sz="1400" dirty="0" smtClean="0"/>
          </a:p>
          <a:p>
            <a:r>
              <a:rPr lang="en-US" sz="1400" dirty="0" smtClean="0"/>
              <a:t>Solvers: OF can </a:t>
            </a:r>
            <a:r>
              <a:rPr lang="en-US" sz="1400" dirty="0"/>
              <a:t>be used as a standard simulation package, </a:t>
            </a:r>
            <a:endParaRPr lang="en-US" sz="1400" dirty="0" smtClean="0"/>
          </a:p>
          <a:p>
            <a:r>
              <a:rPr lang="en-US" sz="1400" dirty="0" smtClean="0"/>
              <a:t>but </a:t>
            </a:r>
            <a:r>
              <a:rPr lang="en-US" sz="1400" dirty="0"/>
              <a:t>it is a flexible, programmable environment for simulation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3" name="Picture 4" descr="∂ρU&#10;-----+ ∇ ∙ρUU  -  ∇ ∙μ ∇U  =  - ∇p&#10; ∂t&#10;\relax \special {t4ht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68" y="3016210"/>
            <a:ext cx="32138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191000"/>
            <a:ext cx="86323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OpenFOAM</a:t>
            </a:r>
            <a:r>
              <a:rPr lang="en-US" sz="1400" dirty="0" smtClean="0"/>
              <a:t> </a:t>
            </a:r>
            <a:r>
              <a:rPr lang="en-US" sz="1400" dirty="0"/>
              <a:t>has impressive range of applications with solvers for a simple</a:t>
            </a:r>
          </a:p>
          <a:p>
            <a:r>
              <a:rPr lang="en-US" sz="1400" dirty="0"/>
              <a:t>potential flow, incompressible steady-state, transient laminar turbulent, dynamic mesh, compressible steady-state or trans- and supersonic turbulent, multiphase flow even electric and magnetic analysis, stress analysis of solids and finance.</a:t>
            </a:r>
          </a:p>
          <a:p>
            <a:endParaRPr lang="en-US" sz="1400" dirty="0"/>
          </a:p>
          <a:p>
            <a:r>
              <a:rPr lang="en-US" dirty="0">
                <a:solidFill>
                  <a:srgbClr val="FF0000"/>
                </a:solidFill>
              </a:rPr>
              <a:t>Compressible flows: </a:t>
            </a:r>
            <a:r>
              <a:rPr lang="en-US" dirty="0" err="1">
                <a:solidFill>
                  <a:srgbClr val="FF0000"/>
                </a:solidFill>
              </a:rPr>
              <a:t>sonicFoam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</a:t>
            </a:r>
            <a:r>
              <a:rPr lang="en-US" dirty="0">
                <a:solidFill>
                  <a:srgbClr val="FF0000"/>
                </a:solidFill>
              </a:rPr>
              <a:t> Transient solver for trans-sonic/supersonic, laminar or turbulent flow of a compressible gas </a:t>
            </a:r>
          </a:p>
          <a:p>
            <a:r>
              <a:rPr lang="en-US" dirty="0">
                <a:solidFill>
                  <a:srgbClr val="0070C0"/>
                </a:solidFill>
              </a:rPr>
              <a:t>Particle methods: </a:t>
            </a:r>
            <a:r>
              <a:rPr lang="en-US" dirty="0" err="1">
                <a:solidFill>
                  <a:srgbClr val="0070C0"/>
                </a:solidFill>
              </a:rPr>
              <a:t>dsmcFoam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>
                <a:solidFill>
                  <a:srgbClr val="0070C0"/>
                </a:solidFill>
              </a:rPr>
              <a:t>Direct simulation Monte Carlo (DSMC) solver for 3D, transient, multi- species flows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133600"/>
            <a:ext cx="3048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solve </a:t>
            </a:r>
          </a:p>
          <a:p>
            <a:r>
              <a:rPr lang="en-US" sz="1600" dirty="0"/>
              <a:t>    ( </a:t>
            </a:r>
          </a:p>
          <a:p>
            <a:r>
              <a:rPr lang="en-US" sz="1600" dirty="0"/>
              <a:t>        </a:t>
            </a:r>
            <a:r>
              <a:rPr lang="en-US" sz="1600" dirty="0" err="1"/>
              <a:t>fvm</a:t>
            </a:r>
            <a:r>
              <a:rPr lang="en-US" sz="1600" dirty="0"/>
              <a:t>::</a:t>
            </a:r>
            <a:r>
              <a:rPr lang="en-US" sz="1600" dirty="0" err="1"/>
              <a:t>ddt</a:t>
            </a:r>
            <a:r>
              <a:rPr lang="en-US" sz="1600" dirty="0"/>
              <a:t>(rho, U) </a:t>
            </a:r>
          </a:p>
          <a:p>
            <a:r>
              <a:rPr lang="en-US" sz="1600" dirty="0"/>
              <a:t>      + </a:t>
            </a:r>
            <a:r>
              <a:rPr lang="en-US" sz="1600" dirty="0" err="1"/>
              <a:t>fvm</a:t>
            </a:r>
            <a:r>
              <a:rPr lang="en-US" sz="1600" dirty="0"/>
              <a:t>::div(phi, U) </a:t>
            </a:r>
          </a:p>
          <a:p>
            <a:r>
              <a:rPr lang="en-US" sz="1600" dirty="0"/>
              <a:t>      - </a:t>
            </a:r>
            <a:r>
              <a:rPr lang="en-US" sz="1600" dirty="0" err="1"/>
              <a:t>fvm</a:t>
            </a:r>
            <a:r>
              <a:rPr lang="en-US" sz="1600" dirty="0"/>
              <a:t>::</a:t>
            </a:r>
            <a:r>
              <a:rPr lang="en-US" sz="1600" dirty="0" err="1"/>
              <a:t>laplacian</a:t>
            </a:r>
            <a:r>
              <a:rPr lang="en-US" sz="1600" dirty="0"/>
              <a:t>(mu, U) </a:t>
            </a:r>
          </a:p>
          <a:p>
            <a:r>
              <a:rPr lang="en-US" sz="1600" dirty="0"/>
              <a:t>        == </a:t>
            </a:r>
          </a:p>
          <a:p>
            <a:r>
              <a:rPr lang="en-US" sz="1600" dirty="0"/>
              <a:t>      - </a:t>
            </a:r>
            <a:r>
              <a:rPr lang="en-US" sz="1600" dirty="0" err="1"/>
              <a:t>fvc</a:t>
            </a:r>
            <a:r>
              <a:rPr lang="en-US" sz="1600" dirty="0"/>
              <a:t>::grad(p) </a:t>
            </a:r>
          </a:p>
          <a:p>
            <a:r>
              <a:rPr lang="en-US" sz="1600" dirty="0"/>
              <a:t>    );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83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2208" y="3048000"/>
            <a:ext cx="695779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066800" y="191928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1005" y="3048000"/>
            <a:ext cx="807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7630886" y="274593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plane</a:t>
            </a:r>
            <a:endParaRPr lang="en-US" dirty="0"/>
          </a:p>
        </p:txBody>
      </p:sp>
      <p:grpSp>
        <p:nvGrpSpPr>
          <p:cNvPr id="1040" name="Group 1039"/>
          <p:cNvGrpSpPr/>
          <p:nvPr/>
        </p:nvGrpSpPr>
        <p:grpSpPr>
          <a:xfrm>
            <a:off x="685800" y="685800"/>
            <a:ext cx="6934200" cy="2362200"/>
            <a:chOff x="685800" y="1171575"/>
            <a:chExt cx="7364976" cy="26860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171575"/>
              <a:ext cx="7364976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8" name="Group 1037"/>
            <p:cNvGrpSpPr/>
            <p:nvPr/>
          </p:nvGrpSpPr>
          <p:grpSpPr>
            <a:xfrm>
              <a:off x="1066800" y="1171575"/>
              <a:ext cx="6019800" cy="2257425"/>
              <a:chOff x="1066800" y="1171575"/>
              <a:chExt cx="6019800" cy="225742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7086600" y="1171575"/>
                <a:ext cx="0" cy="1038225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066800" y="1171575"/>
                <a:ext cx="601980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66800" y="1171575"/>
                <a:ext cx="0" cy="1495425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66800" y="1919287"/>
                <a:ext cx="1524000" cy="150971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066800" y="2347912"/>
                <a:ext cx="1066800" cy="10810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099457" y="1454943"/>
                <a:ext cx="1948543" cy="1937326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219200" y="1171575"/>
                <a:ext cx="2209800" cy="2105025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828800" y="1171575"/>
                <a:ext cx="2057400" cy="2028825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438400" y="1171575"/>
                <a:ext cx="1981200" cy="1952625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71800" y="1171575"/>
                <a:ext cx="1905000" cy="1876425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505200" y="1171575"/>
                <a:ext cx="1752600" cy="178593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076700" y="1171575"/>
                <a:ext cx="1638300" cy="163353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572000" y="1171575"/>
                <a:ext cx="1524000" cy="1495425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181600" y="1171575"/>
                <a:ext cx="1295400" cy="132873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715000" y="1171575"/>
                <a:ext cx="1143000" cy="110013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324600" y="1212056"/>
                <a:ext cx="762000" cy="754857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781800" y="1171575"/>
                <a:ext cx="304800" cy="33813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9" name="TextBox 1038"/>
            <p:cNvSpPr txBox="1"/>
            <p:nvPr/>
          </p:nvSpPr>
          <p:spPr>
            <a:xfrm>
              <a:off x="2590800" y="1721644"/>
              <a:ext cx="1790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Source body</a:t>
              </a:r>
              <a:endParaRPr lang="en-US" dirty="0"/>
            </a:p>
          </p:txBody>
        </p:sp>
      </p:grpSp>
      <p:sp>
        <p:nvSpPr>
          <p:cNvPr id="1041" name="TextBox 1040"/>
          <p:cNvSpPr txBox="1"/>
          <p:nvPr/>
        </p:nvSpPr>
        <p:spPr>
          <a:xfrm>
            <a:off x="2437898" y="1682234"/>
            <a:ext cx="14923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Mesh size x20</a:t>
            </a:r>
            <a:endParaRPr lang="en-US" dirty="0"/>
          </a:p>
        </p:txBody>
      </p:sp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10" y="4191000"/>
            <a:ext cx="4304584" cy="214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ounded Rectangle 1042"/>
          <p:cNvSpPr/>
          <p:nvPr/>
        </p:nvSpPr>
        <p:spPr>
          <a:xfrm>
            <a:off x="1447800" y="2470015"/>
            <a:ext cx="544748" cy="42558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5" name="Straight Arrow Connector 1044"/>
          <p:cNvCxnSpPr/>
          <p:nvPr/>
        </p:nvCxnSpPr>
        <p:spPr>
          <a:xfrm>
            <a:off x="1720174" y="2895600"/>
            <a:ext cx="717724" cy="1524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Arc 1045"/>
          <p:cNvSpPr/>
          <p:nvPr/>
        </p:nvSpPr>
        <p:spPr>
          <a:xfrm>
            <a:off x="5260148" y="5029200"/>
            <a:ext cx="1265732" cy="2209801"/>
          </a:xfrm>
          <a:prstGeom prst="arc">
            <a:avLst>
              <a:gd name="adj1" fmla="val 16200000"/>
              <a:gd name="adj2" fmla="val 824531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TextBox 1046"/>
          <p:cNvSpPr txBox="1"/>
          <p:nvPr/>
        </p:nvSpPr>
        <p:spPr>
          <a:xfrm>
            <a:off x="6455440" y="55626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3.5°</a:t>
            </a:r>
            <a:endParaRPr lang="en-US" dirty="0"/>
          </a:p>
        </p:txBody>
      </p:sp>
      <p:cxnSp>
        <p:nvCxnSpPr>
          <p:cNvPr id="1049" name="Straight Connector 1048"/>
          <p:cNvCxnSpPr/>
          <p:nvPr/>
        </p:nvCxnSpPr>
        <p:spPr>
          <a:xfrm flipH="1">
            <a:off x="1371600" y="5823466"/>
            <a:ext cx="135887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TextBox 1049"/>
          <p:cNvSpPr txBox="1"/>
          <p:nvPr/>
        </p:nvSpPr>
        <p:spPr>
          <a:xfrm>
            <a:off x="762000" y="58674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R=25 </a:t>
            </a:r>
            <a:r>
              <a:rPr lang="en-US" dirty="0" smtClean="0">
                <a:sym typeface="Symbol"/>
              </a:rPr>
              <a:t>m</a:t>
            </a:r>
            <a:endParaRPr lang="en-US" dirty="0"/>
          </a:p>
        </p:txBody>
      </p:sp>
      <p:cxnSp>
        <p:nvCxnSpPr>
          <p:cNvPr id="1052" name="Straight Arrow Connector 1051"/>
          <p:cNvCxnSpPr/>
          <p:nvPr/>
        </p:nvCxnSpPr>
        <p:spPr>
          <a:xfrm>
            <a:off x="1720174" y="5867400"/>
            <a:ext cx="0" cy="36933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344967" y="4419600"/>
            <a:ext cx="29128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Linear mesh size at the nozzle throat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1</a:t>
            </a:r>
            <a:r>
              <a:rPr lang="en-US" dirty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03928" y="196334"/>
            <a:ext cx="712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Gmsh</a:t>
            </a:r>
            <a:r>
              <a:rPr lang="en-US" b="1" dirty="0"/>
              <a:t>: </a:t>
            </a:r>
            <a:r>
              <a:rPr lang="en-US" b="1" dirty="0" smtClean="0"/>
              <a:t>an open source </a:t>
            </a:r>
            <a:r>
              <a:rPr lang="en-US" b="1" dirty="0"/>
              <a:t>three-dimensional finite element mesh generator 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847410" y="6324600"/>
            <a:ext cx="55439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30477" y="6236732"/>
            <a:ext cx="0" cy="164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67000" y="6324600"/>
            <a:ext cx="3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1400" y="62484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952"/>
            <a:ext cx="5943600" cy="18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5943600" cy="185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5943600" cy="167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381000"/>
            <a:ext cx="2862066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Stagnation conditions:</a:t>
            </a:r>
          </a:p>
          <a:p>
            <a:r>
              <a:rPr lang="en-US" sz="2000" dirty="0" smtClean="0"/>
              <a:t>1bar, 30 K</a:t>
            </a:r>
          </a:p>
          <a:p>
            <a:r>
              <a:rPr lang="en-US" sz="2000" dirty="0" smtClean="0"/>
              <a:t>Nozzle 50 </a:t>
            </a:r>
            <a:r>
              <a:rPr lang="en-US" sz="2000" dirty="0" smtClean="0">
                <a:sym typeface="Symbol"/>
              </a:rPr>
              <a:t>m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152400"/>
            <a:ext cx="315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expansion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1" y="1752600"/>
            <a:ext cx="259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of the </a:t>
            </a:r>
            <a:r>
              <a:rPr lang="en-US" dirty="0" err="1" smtClean="0"/>
              <a:t>Navier</a:t>
            </a:r>
            <a:r>
              <a:rPr lang="en-US" dirty="0" smtClean="0"/>
              <a:t> Stokes equation by means of </a:t>
            </a:r>
            <a:r>
              <a:rPr lang="en-US" dirty="0" err="1" smtClean="0"/>
              <a:t>OpenFOAM</a:t>
            </a:r>
            <a:r>
              <a:rPr lang="en-US" dirty="0" smtClean="0"/>
              <a:t>:</a:t>
            </a:r>
          </a:p>
          <a:p>
            <a:r>
              <a:rPr lang="en-US" dirty="0" smtClean="0"/>
              <a:t>Geometry: CERN nozzle, 2D approximation,   </a:t>
            </a:r>
          </a:p>
          <a:p>
            <a:r>
              <a:rPr lang="en-US" dirty="0" smtClean="0"/>
              <a:t>Fluid: perfect gas with viscosity, constant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Visualization with </a:t>
            </a:r>
            <a:r>
              <a:rPr lang="en-US" dirty="0" err="1" smtClean="0"/>
              <a:t>Paraview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 in Pa, T in K, U in m/s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6172200"/>
            <a:ext cx="206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 of Laval nozzle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315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expansion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6334125" cy="21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6334125" cy="167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343399"/>
            <a:ext cx="6334125" cy="192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381000"/>
            <a:ext cx="2862066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Stagnation conditions:</a:t>
            </a:r>
          </a:p>
          <a:p>
            <a:r>
              <a:rPr lang="en-US" sz="2000" dirty="0"/>
              <a:t>6</a:t>
            </a:r>
            <a:r>
              <a:rPr lang="en-US" sz="2000" dirty="0" smtClean="0"/>
              <a:t>bar, 30 K</a:t>
            </a:r>
          </a:p>
          <a:p>
            <a:r>
              <a:rPr lang="en-US" sz="2000" dirty="0" smtClean="0"/>
              <a:t>Nozzle 50 </a:t>
            </a:r>
            <a:r>
              <a:rPr lang="en-US" sz="2000" dirty="0" smtClean="0">
                <a:sym typeface="Symbol"/>
              </a:rPr>
              <a:t>m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99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2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64770"/>
            <a:ext cx="2993573" cy="22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7149"/>
            <a:ext cx="302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85" y="3867147"/>
            <a:ext cx="3022601" cy="22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4771"/>
            <a:ext cx="2993574" cy="22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09600"/>
            <a:ext cx="653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Stagnation conditions: 30K 6 bar, analysis at y=0 </a:t>
            </a:r>
            <a:r>
              <a:rPr lang="en-US" dirty="0"/>
              <a:t>(</a:t>
            </a:r>
            <a:r>
              <a:rPr lang="en-US" dirty="0" smtClean="0"/>
              <a:t>central streamline)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72200" y="3867147"/>
            <a:ext cx="3004378" cy="2381253"/>
            <a:chOff x="5334000" y="152400"/>
            <a:chExt cx="3849916" cy="28194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52400"/>
              <a:ext cx="3849916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72200" y="545068"/>
              <a:ext cx="1680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Const. diameter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400800" y="9144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162800" y="1916668"/>
              <a:ext cx="1175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VSS model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7543801" y="1447800"/>
              <a:ext cx="251087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2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approach is valid if Knudsen number </a:t>
            </a:r>
            <a:r>
              <a:rPr lang="en-US" dirty="0" err="1" smtClean="0"/>
              <a:t>Kn</a:t>
            </a:r>
            <a:r>
              <a:rPr lang="en-US" dirty="0" smtClean="0"/>
              <a:t>&lt;0.1 (gas is not rarefied)</a:t>
            </a:r>
          </a:p>
          <a:p>
            <a:endParaRPr lang="en-US" dirty="0" smtClean="0"/>
          </a:p>
          <a:p>
            <a:r>
              <a:rPr lang="en-US" dirty="0" err="1" smtClean="0"/>
              <a:t>Kn</a:t>
            </a:r>
            <a:r>
              <a:rPr lang="en-US" dirty="0" smtClean="0"/>
              <a:t>=</a:t>
            </a:r>
            <a:r>
              <a:rPr lang="en-US" dirty="0" smtClean="0">
                <a:sym typeface="Symbol"/>
              </a:rPr>
              <a:t>/L  global Knudsen number ( mean free path, L characteristic length)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G.A. Bird introduced the local </a:t>
            </a:r>
            <a:r>
              <a:rPr lang="en-US" dirty="0" err="1" smtClean="0"/>
              <a:t>Kn</a:t>
            </a:r>
            <a:r>
              <a:rPr lang="en-US" dirty="0" smtClean="0"/>
              <a:t> =(</a:t>
            </a:r>
            <a:r>
              <a:rPr lang="en-US" dirty="0" smtClean="0">
                <a:sym typeface="Symbol"/>
              </a:rPr>
              <a:t>/) (d/dx) where the characteristic length                   L*=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/ </a:t>
            </a:r>
            <a:r>
              <a:rPr lang="en-US" dirty="0">
                <a:sym typeface="Symbol"/>
              </a:rPr>
              <a:t>(d/dx) </a:t>
            </a:r>
            <a:r>
              <a:rPr lang="en-US" dirty="0" smtClean="0">
                <a:sym typeface="Symbol"/>
              </a:rPr>
              <a:t> depends on the gradients of the density which set a limit to the variation of the quantities with respect to the mean free path.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957161" cy="296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55" y="3431330"/>
            <a:ext cx="3908287" cy="288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609600" y="2183725"/>
            <a:ext cx="228600" cy="109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2438400"/>
            <a:ext cx="759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Moreover, for gas expansion, also the speed ratio is important and the corrected </a:t>
            </a:r>
            <a:r>
              <a:rPr lang="en-US" dirty="0" err="1" smtClean="0"/>
              <a:t>Kn</a:t>
            </a:r>
            <a:r>
              <a:rPr lang="en-US" baseline="-25000" dirty="0" err="1" smtClean="0"/>
              <a:t>S</a:t>
            </a:r>
            <a:r>
              <a:rPr lang="en-US" dirty="0" smtClean="0"/>
              <a:t> must be less than 0.02 (green line)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10200" y="3084731"/>
            <a:ext cx="990600" cy="877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6400800"/>
            <a:ext cx="861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G.A. Bird, Molecular gas dynamics and the Direct Simulation of gas flow, </a:t>
            </a:r>
            <a:r>
              <a:rPr lang="en-US" sz="1600" dirty="0" err="1" smtClean="0"/>
              <a:t>Claredon</a:t>
            </a:r>
            <a:r>
              <a:rPr lang="en-US" sz="1600" dirty="0" smtClean="0"/>
              <a:t> Press Oxford,1994.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993</Words>
  <Application>Microsoft Office PowerPoint</Application>
  <PresentationFormat>On-screen Show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bracco</dc:creator>
  <cp:lastModifiedBy>bracco</cp:lastModifiedBy>
  <cp:revision>131</cp:revision>
  <dcterms:created xsi:type="dcterms:W3CDTF">2012-12-11T06:55:10Z</dcterms:created>
  <dcterms:modified xsi:type="dcterms:W3CDTF">2013-04-18T16:06:40Z</dcterms:modified>
</cp:coreProperties>
</file>