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96" r:id="rId3"/>
    <p:sldId id="1320" r:id="rId4"/>
    <p:sldId id="1308" r:id="rId5"/>
    <p:sldId id="1321" r:id="rId6"/>
    <p:sldId id="1322" r:id="rId7"/>
    <p:sldId id="1323" r:id="rId8"/>
    <p:sldId id="1324" r:id="rId9"/>
    <p:sldId id="1325" r:id="rId10"/>
    <p:sldId id="1313" r:id="rId11"/>
    <p:sldId id="284" r:id="rId12"/>
    <p:sldId id="1326" r:id="rId13"/>
    <p:sldId id="286" r:id="rId14"/>
    <p:sldId id="1327" r:id="rId15"/>
    <p:sldId id="287" r:id="rId16"/>
    <p:sldId id="1328" r:id="rId17"/>
    <p:sldId id="303" r:id="rId18"/>
    <p:sldId id="1329" r:id="rId19"/>
    <p:sldId id="1330" r:id="rId2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55" autoAdjust="0"/>
  </p:normalViewPr>
  <p:slideViewPr>
    <p:cSldViewPr snapToGrid="0" snapToObjects="1">
      <p:cViewPr varScale="1">
        <p:scale>
          <a:sx n="123" d="100"/>
          <a:sy n="123" d="100"/>
        </p:scale>
        <p:origin x="34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DAD770B5-7B21-D70B-3285-0668E8615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077" y="4920459"/>
            <a:ext cx="4305924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Daniel Severin | S-FRS EC </a:t>
            </a:r>
            <a:r>
              <a:rPr lang="de-DE" dirty="0" err="1"/>
              <a:t>meeting</a:t>
            </a:r>
            <a:r>
              <a:rPr lang="de-DE" dirty="0"/>
              <a:t> | Walldorf, 18.01.2024 </a:t>
            </a: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7">
            <a:extLst>
              <a:ext uri="{FF2B5EF4-FFF2-40B4-BE49-F238E27FC236}">
                <a16:creationId xmlns:a16="http://schemas.microsoft.com/office/drawing/2014/main" id="{69813428-5CA7-52B2-8234-520736944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077" y="4920459"/>
            <a:ext cx="4305924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Daniel Severin | S-FRS EC </a:t>
            </a:r>
            <a:r>
              <a:rPr lang="de-DE" dirty="0" err="1"/>
              <a:t>meeting</a:t>
            </a:r>
            <a:r>
              <a:rPr lang="de-DE" dirty="0"/>
              <a:t> | Walldorf, 18.01.2024 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9A09DE-28E3-08B0-F4D4-878CC0CB87C4}"/>
              </a:ext>
            </a:extLst>
          </p:cNvPr>
          <p:cNvSpPr txBox="1"/>
          <p:nvPr userDrawn="1"/>
        </p:nvSpPr>
        <p:spPr>
          <a:xfrm>
            <a:off x="8760690" y="4914482"/>
            <a:ext cx="6463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25CBDDA-5CCF-8748-8988-9DC6C8981774}" type="slidenum">
              <a:rPr lang="de-DE" sz="1000" smtClean="0"/>
              <a:pPr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7">
            <a:extLst>
              <a:ext uri="{FF2B5EF4-FFF2-40B4-BE49-F238E27FC236}">
                <a16:creationId xmlns:a16="http://schemas.microsoft.com/office/drawing/2014/main" id="{C19F7768-17F2-0617-288A-83B8A237F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077" y="4920459"/>
            <a:ext cx="4305924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Daniel Severin | S-FRS EC </a:t>
            </a:r>
            <a:r>
              <a:rPr lang="de-DE" dirty="0" err="1"/>
              <a:t>meeting</a:t>
            </a:r>
            <a:r>
              <a:rPr lang="de-DE" dirty="0"/>
              <a:t> | Walldorf, 18.01.2024 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558A6-C6F7-B641-A640-AD4E6713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5B18ECD6-07CA-8447-A867-07E63315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27476029-E254-4EA8-BC31-9945AEE031C0}" type="datetime1">
              <a:rPr lang="de-DE" smtClean="0"/>
              <a:t>17.01.24</a:t>
            </a:fld>
            <a:endParaRPr lang="de-DE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2F6BC6C6-1502-DA44-BF3B-055BE983D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Daniel Severin &amp; Stephan Reimann - Research Retreat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79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EB0496-7D34-EEDD-4F7E-927C8B6FBB38}"/>
              </a:ext>
            </a:extLst>
          </p:cNvPr>
          <p:cNvSpPr txBox="1"/>
          <p:nvPr userDrawn="1"/>
        </p:nvSpPr>
        <p:spPr>
          <a:xfrm>
            <a:off x="3073509" y="4953047"/>
            <a:ext cx="2897284" cy="2077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kern="1200" dirty="0">
                <a:solidFill>
                  <a:srgbClr val="333333"/>
                </a:solidFill>
                <a:latin typeface="Arial"/>
                <a:ea typeface="+mn-ea"/>
                <a:cs typeface="Arial"/>
              </a:rPr>
              <a:t>Daniel Severin | S-FRS EC </a:t>
            </a:r>
            <a:r>
              <a:rPr lang="de-DE" sz="750" kern="1200" dirty="0" err="1">
                <a:solidFill>
                  <a:srgbClr val="333333"/>
                </a:solidFill>
                <a:latin typeface="Arial"/>
                <a:ea typeface="+mn-ea"/>
                <a:cs typeface="Arial"/>
              </a:rPr>
              <a:t>meeting</a:t>
            </a:r>
            <a:r>
              <a:rPr lang="de-DE" sz="750" kern="1200" dirty="0">
                <a:solidFill>
                  <a:srgbClr val="333333"/>
                </a:solidFill>
                <a:latin typeface="Arial"/>
                <a:ea typeface="+mn-ea"/>
                <a:cs typeface="Arial"/>
              </a:rPr>
              <a:t> | Walldorf, 18.01.2024 </a:t>
            </a:r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5BC3337-1AED-584D-8B7F-87243D60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bk object 19">
            <a:extLst>
              <a:ext uri="{FF2B5EF4-FFF2-40B4-BE49-F238E27FC236}">
                <a16:creationId xmlns:a16="http://schemas.microsoft.com/office/drawing/2014/main" id="{4F1BE7C6-B45D-ED4E-B61D-B001F4B0973B}"/>
              </a:ext>
            </a:extLst>
          </p:cNvPr>
          <p:cNvSpPr/>
          <p:nvPr/>
        </p:nvSpPr>
        <p:spPr>
          <a:xfrm>
            <a:off x="461654" y="4689948"/>
            <a:ext cx="8682346" cy="46165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710271"/>
            <a:ext cx="4800600" cy="438495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7B9A7EF2-0661-3847-8EB7-B924C933E340}"/>
              </a:ext>
            </a:extLst>
          </p:cNvPr>
          <p:cNvSpPr/>
          <p:nvPr/>
        </p:nvSpPr>
        <p:spPr>
          <a:xfrm>
            <a:off x="8145665" y="4782916"/>
            <a:ext cx="846810" cy="282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3FFE56C5-F975-424A-9DC2-166C1C8D72B5}"/>
              </a:ext>
            </a:extLst>
          </p:cNvPr>
          <p:cNvSpPr/>
          <p:nvPr/>
        </p:nvSpPr>
        <p:spPr>
          <a:xfrm>
            <a:off x="0" y="4687246"/>
            <a:ext cx="461654" cy="46165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bk object 21">
            <a:extLst>
              <a:ext uri="{FF2B5EF4-FFF2-40B4-BE49-F238E27FC236}">
                <a16:creationId xmlns:a16="http://schemas.microsoft.com/office/drawing/2014/main" id="{1115D660-43F5-B846-9A4E-2D46D812E7A2}"/>
              </a:ext>
            </a:extLst>
          </p:cNvPr>
          <p:cNvSpPr/>
          <p:nvPr/>
        </p:nvSpPr>
        <p:spPr>
          <a:xfrm>
            <a:off x="7306725" y="4681846"/>
            <a:ext cx="581291" cy="484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Untertitel 9"/>
          <p:cNvSpPr txBox="1">
            <a:spLocks/>
          </p:cNvSpPr>
          <p:nvPr/>
        </p:nvSpPr>
        <p:spPr>
          <a:xfrm>
            <a:off x="0" y="3594111"/>
            <a:ext cx="9144000" cy="1110491"/>
          </a:xfrm>
          <a:prstGeom prst="rect">
            <a:avLst/>
          </a:prstGeom>
          <a:solidFill>
            <a:srgbClr val="E7E7E7">
              <a:alpha val="65098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err="1">
                <a:solidFill>
                  <a:schemeClr val="tx1"/>
                </a:solidFill>
              </a:rPr>
              <a:t>Beamtime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schedule</a:t>
            </a:r>
            <a:r>
              <a:rPr lang="de-DE" sz="2400" b="1" dirty="0">
                <a:solidFill>
                  <a:schemeClr val="tx1"/>
                </a:solidFill>
              </a:rPr>
              <a:t> 2024-2025</a:t>
            </a:r>
            <a:br>
              <a:rPr lang="de-DE" sz="1800" dirty="0">
                <a:effectLst/>
                <a:latin typeface="Calibri" panose="020F0502020204030204" pitchFamily="34" charset="0"/>
              </a:rPr>
            </a:br>
            <a:r>
              <a:rPr lang="en-GB" sz="1350" dirty="0">
                <a:solidFill>
                  <a:schemeClr val="tx1"/>
                </a:solidFill>
              </a:rPr>
              <a:t>Daniel Severin</a:t>
            </a:r>
          </a:p>
          <a:p>
            <a:pPr>
              <a:defRPr/>
            </a:pPr>
            <a:r>
              <a:rPr lang="en-GB" sz="1350" dirty="0">
                <a:solidFill>
                  <a:schemeClr val="tx1"/>
                </a:solidFill>
              </a:rPr>
              <a:t>Super-FRS collaboration meeting 01/2024</a:t>
            </a:r>
          </a:p>
        </p:txBody>
      </p:sp>
    </p:spTree>
    <p:extLst>
      <p:ext uri="{BB962C8B-B14F-4D97-AF65-F5344CB8AC3E}">
        <p14:creationId xmlns:p14="http://schemas.microsoft.com/office/powerpoint/2010/main" val="40641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CE6EEE8-D128-DE39-D329-57763DB1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Beamtime schedule 2025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54F670-6F26-2CE0-5404-BD2AAC4B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6" y="942682"/>
            <a:ext cx="8286184" cy="39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7149800" y="3599699"/>
            <a:ext cx="296749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12197" y="1116601"/>
            <a:ext cx="49188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140+30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25912" y="1117089"/>
            <a:ext cx="326246" cy="22157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6032418" y="3351296"/>
              <a:ext cx="3102577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465501" y="1355188"/>
              <a:ext cx="262702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6032419" y="1352180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248742" y="1751907"/>
              <a:ext cx="225026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min. 120*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966931" cy="369332"/>
          </a:xfrm>
          <a:prstGeom prst="rect">
            <a:avLst/>
          </a:prstGeom>
          <a:solidFill>
            <a:srgbClr val="FF66CC"/>
          </a:solidFill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b="1"/>
            </a:lvl1pPr>
          </a:lstStyle>
          <a:p>
            <a:r>
              <a:rPr lang="en-GB" dirty="0"/>
              <a:t>DRAFT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12197" y="1611643"/>
            <a:ext cx="49188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100+30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10198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/>
              <a:t>FCC OP ready</a:t>
            </a:r>
          </a:p>
          <a:p>
            <a:r>
              <a:rPr lang="en-US" sz="800" dirty="0"/>
              <a:t>UNILAC CS ready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4" name="Rechteck 123"/>
          <p:cNvSpPr/>
          <p:nvPr/>
        </p:nvSpPr>
        <p:spPr>
          <a:xfrm rot="18900000">
            <a:off x="7535336" y="306184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714573" y="3005956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61E422DC-3002-CA9B-74FB-2C68BACDE92A}"/>
              </a:ext>
            </a:extLst>
          </p:cNvPr>
          <p:cNvSpPr/>
          <p:nvPr/>
        </p:nvSpPr>
        <p:spPr>
          <a:xfrm>
            <a:off x="2466425" y="1083830"/>
            <a:ext cx="344940" cy="76070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96927DC8-BB00-AB08-6E90-38C5835DBB46}"/>
              </a:ext>
            </a:extLst>
          </p:cNvPr>
          <p:cNvSpPr/>
          <p:nvPr/>
        </p:nvSpPr>
        <p:spPr>
          <a:xfrm>
            <a:off x="4867804" y="1080030"/>
            <a:ext cx="421966" cy="7592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786FDCEF-F0EA-A4DF-DDE2-D7D7D8A2266A}"/>
              </a:ext>
            </a:extLst>
          </p:cNvPr>
          <p:cNvSpPr txBox="1"/>
          <p:nvPr/>
        </p:nvSpPr>
        <p:spPr>
          <a:xfrm>
            <a:off x="3185526" y="1929211"/>
            <a:ext cx="133241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>
                <a:solidFill>
                  <a:srgbClr val="7030A0"/>
                </a:solidFill>
              </a:rPr>
              <a:t>engineering-runs</a:t>
            </a:r>
          </a:p>
        </p:txBody>
      </p:sp>
      <p:cxnSp>
        <p:nvCxnSpPr>
          <p:cNvPr id="100" name="Gewinkelte Verbindung 22">
            <a:extLst>
              <a:ext uri="{FF2B5EF4-FFF2-40B4-BE49-F238E27FC236}">
                <a16:creationId xmlns:a16="http://schemas.microsoft.com/office/drawing/2014/main" id="{9776F756-11F2-2168-6581-CF62F6425455}"/>
              </a:ext>
            </a:extLst>
          </p:cNvPr>
          <p:cNvCxnSpPr>
            <a:cxnSpLocks/>
            <a:stCxn id="99" idx="3"/>
            <a:endCxn id="98" idx="2"/>
          </p:cNvCxnSpPr>
          <p:nvPr/>
        </p:nvCxnSpPr>
        <p:spPr>
          <a:xfrm flipV="1">
            <a:off x="4517942" y="1839270"/>
            <a:ext cx="560845" cy="228441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25">
            <a:extLst>
              <a:ext uri="{FF2B5EF4-FFF2-40B4-BE49-F238E27FC236}">
                <a16:creationId xmlns:a16="http://schemas.microsoft.com/office/drawing/2014/main" id="{12CD4011-0D39-348E-A339-D7A436F91779}"/>
              </a:ext>
            </a:extLst>
          </p:cNvPr>
          <p:cNvCxnSpPr>
            <a:stCxn id="99" idx="1"/>
            <a:endCxn id="97" idx="2"/>
          </p:cNvCxnSpPr>
          <p:nvPr/>
        </p:nvCxnSpPr>
        <p:spPr>
          <a:xfrm rot="10800000">
            <a:off x="2638896" y="1844539"/>
            <a:ext cx="546631" cy="223172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hteck 105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1254482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5671159" y="2842965"/>
            <a:ext cx="331241" cy="17819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endParaRPr lang="en-GB" sz="1000" dirty="0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974771" y="1614648"/>
            <a:ext cx="292638" cy="1894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700" dirty="0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4317872" y="1119847"/>
            <a:ext cx="536142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791571">
            <a:off x="2166894" y="3350391"/>
            <a:ext cx="92463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now </a:t>
            </a:r>
          </a:p>
          <a:p>
            <a:pPr algn="l"/>
            <a:r>
              <a:rPr lang="en-US" sz="900" dirty="0">
                <a:solidFill>
                  <a:schemeClr val="bg1"/>
                </a:solidFill>
              </a:rPr>
              <a:t>included</a:t>
            </a:r>
          </a:p>
        </p:txBody>
      </p:sp>
      <p:sp>
        <p:nvSpPr>
          <p:cNvPr id="108" name="Textfeld 107"/>
          <p:cNvSpPr txBox="1"/>
          <p:nvPr/>
        </p:nvSpPr>
        <p:spPr>
          <a:xfrm rot="3012809">
            <a:off x="1764618" y="3605452"/>
            <a:ext cx="76276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still </a:t>
            </a:r>
          </a:p>
          <a:p>
            <a:pPr algn="l"/>
            <a:r>
              <a:rPr lang="en-US" sz="800" dirty="0">
                <a:solidFill>
                  <a:schemeClr val="bg1"/>
                </a:solidFill>
              </a:rPr>
              <a:t>missing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FC8D7AA-CF30-B6DB-E1B1-8B20AAE7054B}"/>
              </a:ext>
            </a:extLst>
          </p:cNvPr>
          <p:cNvSpPr/>
          <p:nvPr/>
        </p:nvSpPr>
        <p:spPr>
          <a:xfrm>
            <a:off x="3262700" y="1104591"/>
            <a:ext cx="493758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</a:t>
            </a:r>
            <a:r>
              <a:rPr lang="en-GB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paration</a:t>
            </a:r>
            <a:r>
              <a:rPr lang="en-GB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works</a:t>
            </a: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7C0071F-A179-6E1C-E43E-2F1D8253D614}"/>
              </a:ext>
            </a:extLst>
          </p:cNvPr>
          <p:cNvSpPr/>
          <p:nvPr/>
        </p:nvSpPr>
        <p:spPr>
          <a:xfrm>
            <a:off x="5323668" y="1121269"/>
            <a:ext cx="815850" cy="699083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renovation</a:t>
            </a:r>
            <a:endParaRPr lang="de-DE" sz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B52A941-4A95-1F58-A99C-AB209E7CA2C4}"/>
              </a:ext>
            </a:extLst>
          </p:cNvPr>
          <p:cNvSpPr/>
          <p:nvPr/>
        </p:nvSpPr>
        <p:spPr>
          <a:xfrm>
            <a:off x="6202209" y="1614446"/>
            <a:ext cx="340036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2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318073" y="1204778"/>
            <a:ext cx="327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657599" y="2237214"/>
            <a:ext cx="300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Next beamtime 2025 - 2027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37315"/>
            <a:ext cx="820687" cy="12551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3B2C34-827B-3D77-6C7B-BA8BF7F3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4" y="3569391"/>
            <a:ext cx="1085850" cy="1185863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E5F810-85C9-C3FC-179C-C533454D049E}"/>
              </a:ext>
            </a:extLst>
          </p:cNvPr>
          <p:cNvSpPr txBox="1"/>
          <p:nvPr/>
        </p:nvSpPr>
        <p:spPr>
          <a:xfrm>
            <a:off x="4443843" y="3596759"/>
            <a:ext cx="406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 news</a:t>
            </a:r>
          </a:p>
          <a:p>
            <a:endParaRPr lang="en-GB" dirty="0"/>
          </a:p>
          <a:p>
            <a:r>
              <a:rPr lang="en-GB" dirty="0"/>
              <a:t>- First conclusions of engineering run</a:t>
            </a:r>
          </a:p>
        </p:txBody>
      </p:sp>
    </p:spTree>
    <p:extLst>
      <p:ext uri="{BB962C8B-B14F-4D97-AF65-F5344CB8AC3E}">
        <p14:creationId xmlns:p14="http://schemas.microsoft.com/office/powerpoint/2010/main" val="104101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input for Engineering run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accent3">
                    <a:lumMod val="75000"/>
                  </a:schemeClr>
                </a:solidFill>
              </a:rPr>
              <a:t>Er-beam verification</a:t>
            </a:r>
          </a:p>
          <a:p>
            <a:r>
              <a:rPr lang="en-US" sz="1000" b="1" dirty="0">
                <a:solidFill>
                  <a:schemeClr val="accent3">
                    <a:lumMod val="75000"/>
                  </a:schemeClr>
                </a:solidFill>
              </a:rPr>
              <a:t>208-Pb high rate (1Hz)</a:t>
            </a:r>
          </a:p>
          <a:p>
            <a:r>
              <a:rPr lang="en-US" sz="1000" b="1" dirty="0">
                <a:solidFill>
                  <a:schemeClr val="accent5">
                    <a:lumMod val="75000"/>
                  </a:schemeClr>
                </a:solidFill>
              </a:rPr>
              <a:t>SHE: 54-Cr beam verification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High current campaign ( incl. extraction)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Dual isotope beam development for medical physics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Pion production evaluation run for HADES incl. µ-spill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Spill structure</a:t>
            </a:r>
          </a:p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HEST beam transport HTA, HHT (transmission, stability, focus)</a:t>
            </a:r>
          </a:p>
          <a:p>
            <a:r>
              <a:rPr lang="en-US" sz="1000" b="1" dirty="0">
                <a:solidFill>
                  <a:srgbClr val="00B050"/>
                </a:solidFill>
              </a:rPr>
              <a:t>FRS re-commissioning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ESR – HTA beam transport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FRS-ESR beam transport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SIS-ESR beam transport for 2</a:t>
            </a:r>
            <a:r>
              <a:rPr lang="en-US" sz="1000" b="1" baseline="30000" dirty="0">
                <a:solidFill>
                  <a:srgbClr val="FFC000"/>
                </a:solidFill>
              </a:rPr>
              <a:t>nd</a:t>
            </a:r>
            <a:r>
              <a:rPr lang="en-US" sz="1000" b="1" dirty="0">
                <a:solidFill>
                  <a:srgbClr val="FFC000"/>
                </a:solidFill>
              </a:rPr>
              <a:t> beams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ESR deceleration and isochronous mode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SIS-ESR-CRY optimization aiming for CRY int. increase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HITRAP commissioning</a:t>
            </a:r>
          </a:p>
          <a:p>
            <a:pPr marL="0" indent="0">
              <a:buNone/>
            </a:pPr>
            <a:endParaRPr lang="en-US" sz="1000" b="1" dirty="0">
              <a:solidFill>
                <a:srgbClr val="00B0F0"/>
              </a:solidFill>
            </a:endParaRP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DESPEC: detector tests</a:t>
            </a: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parallel beam for </a:t>
            </a:r>
            <a:r>
              <a:rPr lang="en-US" sz="1000" b="1" dirty="0" err="1">
                <a:solidFill>
                  <a:schemeClr val="bg1">
                    <a:lumMod val="65000"/>
                  </a:schemeClr>
                </a:solidFill>
              </a:rPr>
              <a:t>Cryring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 experiments with local source</a:t>
            </a:r>
          </a:p>
          <a:p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8CC5D3-E257-27A8-D3BE-9B3207E265C6}"/>
              </a:ext>
            </a:extLst>
          </p:cNvPr>
          <p:cNvSpPr txBox="1"/>
          <p:nvPr/>
        </p:nvSpPr>
        <p:spPr>
          <a:xfrm>
            <a:off x="4638179" y="1204868"/>
            <a:ext cx="3487123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400" b="1" dirty="0"/>
              <a:t>ACC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operator training and Trans FAIR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FAIR booster mode</a:t>
            </a:r>
            <a:endParaRPr lang="en-US" sz="1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test operation for FAIR in-kind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measurement of standard beam parameters behind SIS18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open slots for prioritized machine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parallel beam for </a:t>
            </a:r>
            <a:r>
              <a:rPr lang="en-US" sz="1400" dirty="0" err="1">
                <a:solidFill>
                  <a:schemeClr val="tx1"/>
                </a:solidFill>
              </a:rPr>
              <a:t>cw</a:t>
            </a:r>
            <a:r>
              <a:rPr lang="en-US" sz="1400" dirty="0">
                <a:solidFill>
                  <a:schemeClr val="tx1"/>
                </a:solidFill>
              </a:rPr>
              <a:t>-demonstrator operation</a:t>
            </a:r>
          </a:p>
        </p:txBody>
      </p:sp>
    </p:spTree>
    <p:extLst>
      <p:ext uri="{BB962C8B-B14F-4D97-AF65-F5344CB8AC3E}">
        <p14:creationId xmlns:p14="http://schemas.microsoft.com/office/powerpoint/2010/main" val="342947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input for Engineering run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Er-beam verification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208-Pb high rate (1Hz)</a:t>
            </a:r>
          </a:p>
          <a:p>
            <a:r>
              <a:rPr lang="en-US" sz="1000" b="1" dirty="0">
                <a:solidFill>
                  <a:schemeClr val="accent5">
                    <a:lumMod val="75000"/>
                  </a:schemeClr>
                </a:solidFill>
              </a:rPr>
              <a:t>SHE: 54-Cr beam verification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High current campaign ( incl. extraction)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Dual isotope beam development for medical physics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Pion production evaluation run for HADES incl. µ-spill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Spill structure</a:t>
            </a:r>
          </a:p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HEST beam transport HTA, HHT (transmission, stability, focus)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FRS re-commissioning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ESR – HTA beam transport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FRS-ESR beam transport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SIS-ESR beam transport for 2</a:t>
            </a:r>
            <a:r>
              <a:rPr lang="en-US" sz="1000" b="1" baseline="30000" dirty="0">
                <a:solidFill>
                  <a:schemeClr val="bg1">
                    <a:lumMod val="75000"/>
                  </a:schemeClr>
                </a:solidFill>
              </a:rPr>
              <a:t>nd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 beams</a:t>
            </a:r>
          </a:p>
          <a:p>
            <a:r>
              <a:rPr lang="en-US" sz="1000" b="1" dirty="0">
                <a:solidFill>
                  <a:srgbClr val="FFC000"/>
                </a:solidFill>
              </a:rPr>
              <a:t>ESR deceleration and isochronous mode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SIS-ESR-CRY optimization aiming for CRY int. increase</a:t>
            </a:r>
          </a:p>
          <a:p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HITRAP commissioning</a:t>
            </a:r>
          </a:p>
          <a:p>
            <a:pPr marL="0" indent="0">
              <a:buNone/>
            </a:pPr>
            <a:endParaRPr lang="en-US" sz="1000" b="1" dirty="0">
              <a:solidFill>
                <a:srgbClr val="00B0F0"/>
              </a:solidFill>
            </a:endParaRP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DESPEC: detector tests</a:t>
            </a: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parallel beam for </a:t>
            </a:r>
            <a:r>
              <a:rPr lang="en-US" sz="1000" b="1" dirty="0" err="1">
                <a:solidFill>
                  <a:schemeClr val="bg1">
                    <a:lumMod val="65000"/>
                  </a:schemeClr>
                </a:solidFill>
              </a:rPr>
              <a:t>Cryring</a:t>
            </a:r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 experiments with local source</a:t>
            </a:r>
          </a:p>
          <a:p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8CC5D3-E257-27A8-D3BE-9B3207E265C6}"/>
              </a:ext>
            </a:extLst>
          </p:cNvPr>
          <p:cNvSpPr txBox="1"/>
          <p:nvPr/>
        </p:nvSpPr>
        <p:spPr>
          <a:xfrm>
            <a:off x="4638179" y="1204868"/>
            <a:ext cx="3487123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400" b="1" dirty="0"/>
              <a:t>ACC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operator training and Trans FAIR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FAIR booster mode</a:t>
            </a:r>
            <a:endParaRPr lang="en-US" sz="1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test operation for FAIR in-kind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measurement of standard beam parameters behind SIS18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open slots for prioritized machine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parallel beam for </a:t>
            </a:r>
            <a:r>
              <a:rPr lang="en-US" sz="1400" dirty="0" err="1">
                <a:solidFill>
                  <a:schemeClr val="tx1"/>
                </a:solidFill>
              </a:rPr>
              <a:t>cw</a:t>
            </a:r>
            <a:r>
              <a:rPr lang="en-US" sz="1400" dirty="0">
                <a:solidFill>
                  <a:schemeClr val="tx1"/>
                </a:solidFill>
              </a:rPr>
              <a:t>-demonstrator operation</a:t>
            </a:r>
          </a:p>
        </p:txBody>
      </p:sp>
    </p:spTree>
    <p:extLst>
      <p:ext uri="{BB962C8B-B14F-4D97-AF65-F5344CB8AC3E}">
        <p14:creationId xmlns:p14="http://schemas.microsoft.com/office/powerpoint/2010/main" val="115608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run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5200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RED Topics</a:t>
            </a:r>
          </a:p>
          <a:p>
            <a:pPr>
              <a:buFont typeface="Wingdings" pitchFamily="2" charset="2"/>
              <a:buChar char="ü"/>
            </a:pPr>
            <a:endParaRPr lang="en-US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SHE: 54-Cr beam verification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High current campaign ( incl. extraction)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Dual isotope beam development for medical physics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Pion production evaluation run for HADES incl. µ-spill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Spill structure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HEST beam transport HTA, HHT (transmission, stability, focus)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DESPEC: detector tests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parallel beam for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Cryring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experiments with local source</a:t>
            </a:r>
          </a:p>
          <a:p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8CC5D3-E257-27A8-D3BE-9B3207E265C6}"/>
              </a:ext>
            </a:extLst>
          </p:cNvPr>
          <p:cNvSpPr txBox="1"/>
          <p:nvPr/>
        </p:nvSpPr>
        <p:spPr>
          <a:xfrm>
            <a:off x="4998028" y="1125200"/>
            <a:ext cx="3948546" cy="31897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400" b="1" dirty="0"/>
              <a:t>ACC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Operator training and Trans FAIR integration</a:t>
            </a: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FAIR booster mode</a:t>
            </a: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Test operation for FAIR in-kind contributions</a:t>
            </a: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Measurement of standard beam parameters behind SIS18</a:t>
            </a: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Open slots for prioritized machine experiments</a:t>
            </a:r>
          </a:p>
          <a:p>
            <a:pPr marL="285750" indent="-285750">
              <a:lnSpc>
                <a:spcPts val="208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Arial"/>
                <a:cs typeface="Arial"/>
              </a:rPr>
              <a:t>Parallel beam for </a:t>
            </a:r>
            <a:r>
              <a:rPr lang="en-US" sz="1400" dirty="0" err="1">
                <a:latin typeface="Arial"/>
                <a:cs typeface="Arial"/>
              </a:rPr>
              <a:t>cw</a:t>
            </a:r>
            <a:r>
              <a:rPr lang="en-US" sz="1400" dirty="0">
                <a:latin typeface="Arial"/>
                <a:cs typeface="Arial"/>
              </a:rPr>
              <a:t>-demonstrator operation</a:t>
            </a:r>
          </a:p>
        </p:txBody>
      </p:sp>
    </p:spTree>
    <p:extLst>
      <p:ext uri="{BB962C8B-B14F-4D97-AF65-F5344CB8AC3E}">
        <p14:creationId xmlns:p14="http://schemas.microsoft.com/office/powerpoint/2010/main" val="396213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A10B5-D478-9885-1608-83BDCAD4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ACC develpments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20A5F-8790-A5E6-5CCB-583662FE5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373" y="1429040"/>
            <a:ext cx="3286088" cy="2789958"/>
          </a:xfrm>
        </p:spPr>
        <p:txBody>
          <a:bodyPr/>
          <a:lstStyle/>
          <a:p>
            <a:r>
              <a:rPr lang="en-GB"/>
              <a:t>Spill structure</a:t>
            </a:r>
          </a:p>
          <a:p>
            <a:pPr lvl="1"/>
            <a:r>
              <a:rPr lang="en-GB"/>
              <a:t>Two options are under investigation</a:t>
            </a:r>
          </a:p>
          <a:p>
            <a:pPr marL="342900" lvl="1" indent="0">
              <a:buNone/>
            </a:pPr>
            <a:endParaRPr lang="en-GB"/>
          </a:p>
          <a:p>
            <a:pPr marL="342900" lvl="1" indent="0">
              <a:buNone/>
            </a:pPr>
            <a:endParaRPr lang="en-GB"/>
          </a:p>
          <a:p>
            <a:pPr marL="342900" lvl="1" indent="0">
              <a:buNone/>
            </a:pPr>
            <a:endParaRPr lang="en-GB"/>
          </a:p>
          <a:p>
            <a:r>
              <a:rPr lang="en-GB"/>
              <a:t>UNILAC pulsed gas stripper</a:t>
            </a:r>
          </a:p>
          <a:p>
            <a:pPr lvl="1"/>
            <a:r>
              <a:rPr lang="en-GB"/>
              <a:t>In use already in 2024</a:t>
            </a:r>
          </a:p>
          <a:p>
            <a:pPr lvl="1"/>
            <a:r>
              <a:rPr lang="en-GB"/>
              <a:t>From 2026 onwards with H</a:t>
            </a:r>
            <a:r>
              <a:rPr lang="en-GB" baseline="-25000"/>
              <a:t>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C8A5FD-8FA2-28DB-7316-732C84C73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6" b="8757"/>
          <a:stretch/>
        </p:blipFill>
        <p:spPr>
          <a:xfrm>
            <a:off x="4181962" y="1046438"/>
            <a:ext cx="1505777" cy="14479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AC57D91-EF96-A117-5C8E-85941EEF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8" y="1325224"/>
            <a:ext cx="2880209" cy="13064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9B6AA6-6781-07B2-2E48-859C20F7A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480" y="3135191"/>
            <a:ext cx="2231399" cy="162386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C2CDDF9-BC71-E57F-1F85-13D453511F2F}"/>
              </a:ext>
            </a:extLst>
          </p:cNvPr>
          <p:cNvSpPr txBox="1"/>
          <p:nvPr/>
        </p:nvSpPr>
        <p:spPr>
          <a:xfrm>
            <a:off x="3638882" y="2494394"/>
            <a:ext cx="241069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1"/>
            <a:r>
              <a:rPr lang="en-GB" sz="1200"/>
              <a:t>µ-spill structure cavity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D1D0AA-251D-E042-A682-EAAFA6A2EF57}"/>
              </a:ext>
            </a:extLst>
          </p:cNvPr>
          <p:cNvSpPr txBox="1"/>
          <p:nvPr/>
        </p:nvSpPr>
        <p:spPr>
          <a:xfrm>
            <a:off x="6292975" y="1119454"/>
            <a:ext cx="2597093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200"/>
              <a:t>Feedback system for KO extraction</a:t>
            </a:r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1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64A1CFE-BAF1-4949-82AA-4D3E463C0B96}"/>
              </a:ext>
            </a:extLst>
          </p:cNvPr>
          <p:cNvSpPr txBox="1"/>
          <p:nvPr/>
        </p:nvSpPr>
        <p:spPr>
          <a:xfrm>
            <a:off x="-1085851" y="348042"/>
            <a:ext cx="5657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Thanks for you attention!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580734-8EBD-F541-B057-2FF900D1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1" y="1174979"/>
            <a:ext cx="8823556" cy="3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6F275-95B7-4DB7-2F6C-7AB18501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spill-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cavity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B63733-56BD-4F6C-14A7-1F388927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1166922"/>
            <a:ext cx="7772400" cy="33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6F275-95B7-4DB7-2F6C-7AB18501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spill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KO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02E5B9-C958-ABA6-E6A8-33AE0C5C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031667"/>
            <a:ext cx="5245100" cy="238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E6EAC3-D5DB-7021-707E-20A4C09D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9" y="3419267"/>
            <a:ext cx="2535382" cy="12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318073" y="1204778"/>
            <a:ext cx="327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657600" y="2237214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beamtime 2025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00600" y="3335296"/>
            <a:ext cx="297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Physics beamtime 2026 and beyond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37315"/>
            <a:ext cx="820687" cy="12551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7" y="3820299"/>
            <a:ext cx="1776670" cy="1086624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343400" y="3200400"/>
            <a:ext cx="35433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3943350"/>
            <a:ext cx="171450" cy="1143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0893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318073" y="1204778"/>
            <a:ext cx="327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657599" y="2237214"/>
            <a:ext cx="300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beamtime 2025 - 2027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37315"/>
            <a:ext cx="820687" cy="12551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3B2C34-827B-3D77-6C7B-BA8BF7F3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4" y="3569391"/>
            <a:ext cx="1085850" cy="1185863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E5F810-85C9-C3FC-179C-C533454D049E}"/>
              </a:ext>
            </a:extLst>
          </p:cNvPr>
          <p:cNvSpPr txBox="1"/>
          <p:nvPr/>
        </p:nvSpPr>
        <p:spPr>
          <a:xfrm>
            <a:off x="4443843" y="3596759"/>
            <a:ext cx="406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 news</a:t>
            </a:r>
          </a:p>
          <a:p>
            <a:endParaRPr lang="en-GB" dirty="0"/>
          </a:p>
          <a:p>
            <a:r>
              <a:rPr lang="en-GB" dirty="0"/>
              <a:t>- First conclusions of engineering run</a:t>
            </a:r>
          </a:p>
        </p:txBody>
      </p:sp>
    </p:spTree>
    <p:extLst>
      <p:ext uri="{BB962C8B-B14F-4D97-AF65-F5344CB8AC3E}">
        <p14:creationId xmlns:p14="http://schemas.microsoft.com/office/powerpoint/2010/main" val="219057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B34C0D-0C22-8D64-F2EB-D6BEB941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" y="1182695"/>
            <a:ext cx="7772400" cy="340359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3C39503-C1D8-18AE-1DC8-CBF1D95FF40D}"/>
              </a:ext>
            </a:extLst>
          </p:cNvPr>
          <p:cNvSpPr txBox="1">
            <a:spLocks/>
          </p:cNvSpPr>
          <p:nvPr/>
        </p:nvSpPr>
        <p:spPr>
          <a:xfrm>
            <a:off x="183105" y="339214"/>
            <a:ext cx="5121498" cy="40580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altLang="en-US" sz="1600" b="0" dirty="0"/>
            </a:br>
            <a:r>
              <a:rPr lang="en-US" altLang="en-US" sz="1600" b="0" dirty="0"/>
              <a:t>Beamtime 2024 </a:t>
            </a:r>
            <a:r>
              <a:rPr lang="en-US" altLang="en-US" sz="1200" b="0" dirty="0"/>
              <a:t>(v7)</a:t>
            </a:r>
          </a:p>
        </p:txBody>
      </p:sp>
    </p:spTree>
    <p:extLst>
      <p:ext uri="{BB962C8B-B14F-4D97-AF65-F5344CB8AC3E}">
        <p14:creationId xmlns:p14="http://schemas.microsoft.com/office/powerpoint/2010/main" val="359687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F7F45D-5C92-C73A-06B9-AAFAE045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" y="1541405"/>
            <a:ext cx="7772400" cy="282961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2415718-5D2A-AB58-7A05-E8A2F70AC821}"/>
              </a:ext>
            </a:extLst>
          </p:cNvPr>
          <p:cNvSpPr txBox="1">
            <a:spLocks/>
          </p:cNvSpPr>
          <p:nvPr/>
        </p:nvSpPr>
        <p:spPr>
          <a:xfrm>
            <a:off x="183105" y="339214"/>
            <a:ext cx="5121498" cy="40580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altLang="en-US" sz="1600" b="0" dirty="0"/>
            </a:br>
            <a:r>
              <a:rPr lang="en-US" altLang="en-US" sz="1600" b="0" dirty="0"/>
              <a:t>Beamtime 2024 </a:t>
            </a:r>
            <a:r>
              <a:rPr lang="en-US" altLang="en-US" sz="1200" b="0" dirty="0"/>
              <a:t>(v7)</a:t>
            </a:r>
          </a:p>
        </p:txBody>
      </p:sp>
    </p:spTree>
    <p:extLst>
      <p:ext uri="{BB962C8B-B14F-4D97-AF65-F5344CB8AC3E}">
        <p14:creationId xmlns:p14="http://schemas.microsoft.com/office/powerpoint/2010/main" val="345719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0058E24-551C-A253-3FD9-BA8AF3FD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" y="1423934"/>
            <a:ext cx="7772400" cy="289830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B54F137-BF88-0DF7-F9D8-2797AB38FF92}"/>
              </a:ext>
            </a:extLst>
          </p:cNvPr>
          <p:cNvSpPr txBox="1">
            <a:spLocks/>
          </p:cNvSpPr>
          <p:nvPr/>
        </p:nvSpPr>
        <p:spPr>
          <a:xfrm>
            <a:off x="183105" y="339214"/>
            <a:ext cx="5121498" cy="40580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altLang="en-US" sz="1600" b="0" dirty="0"/>
            </a:br>
            <a:r>
              <a:rPr lang="en-US" altLang="en-US" sz="1600" b="0" dirty="0"/>
              <a:t>Beamtime 2024 </a:t>
            </a:r>
            <a:r>
              <a:rPr lang="en-US" altLang="en-US" sz="1200" b="0" dirty="0"/>
              <a:t>(v7)</a:t>
            </a:r>
          </a:p>
        </p:txBody>
      </p:sp>
    </p:spTree>
    <p:extLst>
      <p:ext uri="{BB962C8B-B14F-4D97-AF65-F5344CB8AC3E}">
        <p14:creationId xmlns:p14="http://schemas.microsoft.com/office/powerpoint/2010/main" val="149742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1DB1F4-3570-75E0-1961-3217C89A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" y="1371469"/>
            <a:ext cx="7772400" cy="306557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D37A4D1-8BB0-8B1D-0900-16C3E4797404}"/>
              </a:ext>
            </a:extLst>
          </p:cNvPr>
          <p:cNvSpPr txBox="1">
            <a:spLocks/>
          </p:cNvSpPr>
          <p:nvPr/>
        </p:nvSpPr>
        <p:spPr>
          <a:xfrm>
            <a:off x="183105" y="339214"/>
            <a:ext cx="5121498" cy="40580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altLang="en-US" sz="1600" b="0" dirty="0"/>
            </a:br>
            <a:r>
              <a:rPr lang="en-US" altLang="en-US" sz="1600" b="0" dirty="0"/>
              <a:t>Beamtime 2024 </a:t>
            </a:r>
            <a:r>
              <a:rPr lang="en-US" altLang="en-US" sz="1200" b="0" dirty="0"/>
              <a:t>(v7)</a:t>
            </a:r>
          </a:p>
        </p:txBody>
      </p:sp>
    </p:spTree>
    <p:extLst>
      <p:ext uri="{BB962C8B-B14F-4D97-AF65-F5344CB8AC3E}">
        <p14:creationId xmlns:p14="http://schemas.microsoft.com/office/powerpoint/2010/main" val="294025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83105" y="339214"/>
            <a:ext cx="5121498" cy="40580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altLang="en-US" sz="1600" b="0" dirty="0"/>
            </a:br>
            <a:r>
              <a:rPr lang="en-US" altLang="en-US" sz="1600" b="0" dirty="0"/>
              <a:t>Beamtime 2024 </a:t>
            </a:r>
            <a:r>
              <a:rPr lang="en-US" altLang="en-US" sz="1200" b="0" dirty="0"/>
              <a:t>(v7)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3ACEB4-66D8-12FA-1FB2-CB5B262C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" y="1255837"/>
            <a:ext cx="7772400" cy="30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318073" y="1204778"/>
            <a:ext cx="327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657599" y="2237214"/>
            <a:ext cx="300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beamtime 2025 - 2027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37315"/>
            <a:ext cx="820687" cy="12551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3B2C34-827B-3D77-6C7B-BA8BF7F3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4" y="3569391"/>
            <a:ext cx="1085850" cy="1185863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E5F810-85C9-C3FC-179C-C533454D049E}"/>
              </a:ext>
            </a:extLst>
          </p:cNvPr>
          <p:cNvSpPr txBox="1"/>
          <p:nvPr/>
        </p:nvSpPr>
        <p:spPr>
          <a:xfrm>
            <a:off x="4443843" y="3596759"/>
            <a:ext cx="406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ACC news</a:t>
            </a:r>
          </a:p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- First conclusions of engineering run</a:t>
            </a:r>
          </a:p>
        </p:txBody>
      </p:sp>
    </p:spTree>
    <p:extLst>
      <p:ext uri="{BB962C8B-B14F-4D97-AF65-F5344CB8AC3E}">
        <p14:creationId xmlns:p14="http://schemas.microsoft.com/office/powerpoint/2010/main" val="417666667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679</Words>
  <Application>Microsoft Macintosh PowerPoint</Application>
  <PresentationFormat>Bildschirmpräsentation (16:9)</PresentationFormat>
  <Paragraphs>185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fair-gsi-folienmaster_2017_onering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Beamtime schedule 2025</vt:lpstr>
      <vt:lpstr>FAIR/GSI strategic operation scenario towards FS+</vt:lpstr>
      <vt:lpstr>PowerPoint-Präsentation</vt:lpstr>
      <vt:lpstr>RED input for Engineering run 2023</vt:lpstr>
      <vt:lpstr>RED input for Engineering run 2023</vt:lpstr>
      <vt:lpstr>Engineering run 2023</vt:lpstr>
      <vt:lpstr>Some ACC develpments</vt:lpstr>
      <vt:lpstr>PowerPoint-Präsentation</vt:lpstr>
      <vt:lpstr>Improved spill structure with spill-structure cavity</vt:lpstr>
      <vt:lpstr>Improved spill structure with KO feedback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strahlte denn da?</dc:title>
  <dc:creator>Microsoft Office User</dc:creator>
  <cp:lastModifiedBy>Microsoft Office User</cp:lastModifiedBy>
  <cp:revision>30</cp:revision>
  <dcterms:created xsi:type="dcterms:W3CDTF">2021-12-06T12:30:21Z</dcterms:created>
  <dcterms:modified xsi:type="dcterms:W3CDTF">2024-01-18T10:13:49Z</dcterms:modified>
</cp:coreProperties>
</file>