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8" r:id="rId5"/>
    <p:sldId id="261" r:id="rId6"/>
    <p:sldId id="262" r:id="rId7"/>
    <p:sldId id="269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14316C"/>
    <a:srgbClr val="94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291"/>
  </p:normalViewPr>
  <p:slideViewPr>
    <p:cSldViewPr snapToGrid="0" snapToObjects="1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F726DF0-548C-8645-BDE9-D4ABE2CF2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5927A-8E33-844C-9D1B-458A00D816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FD296-3D47-F642-BBB0-28897FE3E135}" type="datetimeFigureOut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12.02.2024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B7483B-0A22-E94F-AA4C-D6036B525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280ED2-84DE-0543-8B03-DE7FCEC92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3A38E-3C75-B842-A89E-F4131720A92D}" type="slidenum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3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E25616-705A-0747-A2A2-72FD79CBAFE5}" type="datetimeFigureOut">
              <a:rPr lang="de-AT" smtClean="0"/>
              <a:pPr/>
              <a:t>12.02.2024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 dirty="0"/>
              <a:t>Mastertextformat bearbeiten
Zweite Ebene
Dritte Ebene
Vierte Ebene
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129B8A9-70CF-F840-AE57-77557091BF0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03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21754B5-9DFE-654F-9FF6-AFE4C3CDD78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3009132"/>
              </p:ext>
            </p:extLst>
          </p:nvPr>
        </p:nvGraphicFramePr>
        <p:xfrm>
          <a:off x="323529" y="1528341"/>
          <a:ext cx="8974966" cy="626160"/>
        </p:xfrm>
        <a:graphic>
          <a:graphicData uri="http://schemas.openxmlformats.org/drawingml/2006/table">
            <a:tbl>
              <a:tblPr bandRow="1"/>
              <a:tblGrid>
                <a:gridCol w="290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3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DokEigner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800" dirty="0">
                          <a:solidFill>
                            <a:srgbClr val="00336E"/>
                          </a:solidFill>
                          <a:effectLst/>
                        </a:rPr>
                        <a:t> ab / effective from</a:t>
                      </a: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067AF7C-AFD4-114E-A387-61EDB83DDD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01143037"/>
              </p:ext>
            </p:extLst>
          </p:nvPr>
        </p:nvGraphicFramePr>
        <p:xfrm>
          <a:off x="323529" y="5331929"/>
          <a:ext cx="11238636" cy="553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3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936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0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Empfehlung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DokEigners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bezügl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/ recommendation by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DocOwner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regarding training </a:t>
                      </a:r>
                      <a:endParaRPr lang="en-GB" sz="800" b="1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Schulungsrelevant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/yes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--&gt;                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Selbstschulung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durch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Kommentar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comments: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subject to training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/no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self-instruction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instruction by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B2FDA4F8-C17B-204F-9B9B-7E4A9EE892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5615689"/>
              </p:ext>
            </p:extLst>
          </p:nvPr>
        </p:nvGraphicFramePr>
        <p:xfrm>
          <a:off x="323530" y="3408083"/>
          <a:ext cx="11238634" cy="1722720"/>
        </p:xfrm>
        <a:graphic>
          <a:graphicData uri="http://schemas.openxmlformats.org/drawingml/2006/table">
            <a:tbl>
              <a:tblPr firstRow="1" firstCol="1" bandRow="1"/>
              <a:tblGrid>
                <a:gridCol w="10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003">
                  <a:extLst>
                    <a:ext uri="{9D8B030D-6E8A-4147-A177-3AD203B41FA5}">
                      <a16:colId xmlns:a16="http://schemas.microsoft.com/office/drawing/2014/main" val="2813174626"/>
                    </a:ext>
                  </a:extLst>
                </a:gridCol>
                <a:gridCol w="1416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42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Freigabe / </a:t>
                      </a:r>
                      <a:r>
                        <a:rPr lang="en-GB" sz="800" b="1" kern="120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Approva</a:t>
                      </a: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/>
                        <a:t>Funktion / </a:t>
                      </a:r>
                      <a:r>
                        <a:rPr lang="en-GB" sz="700" noProof="0" dirty="0"/>
                        <a:t>Function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Bemerkung / </a:t>
                      </a:r>
                      <a:r>
                        <a:rPr lang="de-AT" sz="7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Remark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>
                          <a:effectLst/>
                        </a:rPr>
                        <a:t>Unterschrift</a:t>
                      </a:r>
                      <a:r>
                        <a:rPr lang="en-GB" sz="700" dirty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0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77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97032"/>
                  </a:ext>
                </a:extLst>
              </a:tr>
              <a:tr h="2267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freigegeben von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4632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605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D7BD878-362D-984A-97F3-017689C80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4446718"/>
              </p:ext>
            </p:extLst>
          </p:nvPr>
        </p:nvGraphicFramePr>
        <p:xfrm>
          <a:off x="323529" y="2316928"/>
          <a:ext cx="7385666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57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C70FFEA-4ABA-854A-A3ED-50504B10B6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26122187"/>
              </p:ext>
            </p:extLst>
          </p:nvPr>
        </p:nvGraphicFramePr>
        <p:xfrm>
          <a:off x="323529" y="525572"/>
          <a:ext cx="8974968" cy="842428"/>
        </p:xfrm>
        <a:graphic>
          <a:graphicData uri="http://schemas.openxmlformats.org/drawingml/2006/table">
            <a:tbl>
              <a:tblPr bandRow="1"/>
              <a:tblGrid>
                <a:gridCol w="557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Dokumententitel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E1F525B4-1986-224B-8F16-7A12E71D9CAF}"/>
              </a:ext>
            </a:extLst>
          </p:cNvPr>
          <p:cNvSpPr txBox="1"/>
          <p:nvPr userDrawn="1"/>
        </p:nvSpPr>
        <p:spPr>
          <a:xfrm>
            <a:off x="312377" y="6708345"/>
            <a:ext cx="2320572" cy="6155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4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underlying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v15.0</a:t>
            </a:r>
            <a:endParaRPr lang="de-AT" sz="4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894C8BAD-1BD1-CE4B-B298-CF9BB9B34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739730"/>
            <a:ext cx="8974967" cy="6026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Title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3081F266-9B71-864D-A225-B8C4C6CA9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660605"/>
            <a:ext cx="2544031" cy="199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AAnnn_XXXXX_YYMMDDn</a:t>
            </a:r>
            <a:endParaRPr lang="de-DE" dirty="0"/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5399CC37-005C-D845-8ABF-6C39FC604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0399" y="1660602"/>
            <a:ext cx="1381111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0F30D979-A73B-EE4B-A259-5193483CC0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474" y="1660602"/>
            <a:ext cx="1328709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XXXXX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82C3BE5E-09F4-DC4F-AF25-17D8BCA14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3951" y="1660602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n.n</a:t>
            </a:r>
            <a:endParaRPr lang="de-DE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AC7C0562-9BE6-8546-BDC7-D19D0A6D57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8029" y="1638459"/>
            <a:ext cx="1539315" cy="2143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67BA2CED-9E2D-4D46-BADC-8F57F43F6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995404"/>
            <a:ext cx="1205349" cy="1450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NN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54829390-31F8-2D45-AC80-ACBA28882E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2343" y="1983652"/>
            <a:ext cx="1499616" cy="1641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= Freigabe /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59D96100-CA5C-384A-82D4-00999B0D1F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970" y="1989059"/>
            <a:ext cx="1053100" cy="15142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not </a:t>
            </a:r>
            <a:r>
              <a:rPr lang="de-DE" dirty="0" err="1"/>
              <a:t>defined</a:t>
            </a:r>
            <a:endParaRPr lang="de-DE" dirty="0"/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64D0DA75-D901-C642-AF2D-C6BBFF8924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9195" y="1989031"/>
            <a:ext cx="1523812" cy="151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nach Bedarf / on </a:t>
            </a:r>
            <a:r>
              <a:rPr lang="de-DE" dirty="0" err="1"/>
              <a:t>demand</a:t>
            </a:r>
            <a:endParaRPr lang="de-DE" dirty="0"/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B4AC1211-90DC-B740-8215-1EA7E21A10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80350" y="3803548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40C9B38-1264-C149-ACB1-D5766B177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0350" y="402962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C83512B8-9BD3-AC40-AC55-6F05E6C881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80350" y="424816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DB50EEE0-B59E-F74B-8D9B-135D67204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081" y="3783226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04BF880B-FCE6-4F41-A274-5BF3B31B9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6216" y="3761762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46" name="Textplatzhalter 29">
            <a:extLst>
              <a:ext uri="{FF2B5EF4-FFF2-40B4-BE49-F238E27FC236}">
                <a16:creationId xmlns:a16="http://schemas.microsoft.com/office/drawing/2014/main" id="{DDD1EA5E-289E-9441-B823-B6650E574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6654" y="2607411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47" name="Textplatzhalter 29">
            <a:extLst>
              <a:ext uri="{FF2B5EF4-FFF2-40B4-BE49-F238E27FC236}">
                <a16:creationId xmlns:a16="http://schemas.microsoft.com/office/drawing/2014/main" id="{1D05C094-DD21-3B4C-8310-DD497ADECE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365" y="2607411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/>
              <a:t>1.0</a:t>
            </a:r>
            <a:endParaRPr lang="de-DE" dirty="0"/>
          </a:p>
        </p:txBody>
      </p:sp>
      <p:sp>
        <p:nvSpPr>
          <p:cNvPr id="48" name="Textplatzhalter 29">
            <a:extLst>
              <a:ext uri="{FF2B5EF4-FFF2-40B4-BE49-F238E27FC236}">
                <a16:creationId xmlns:a16="http://schemas.microsoft.com/office/drawing/2014/main" id="{0AF2F1EE-2B30-E941-9912-60F0B5C4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53234" y="2614149"/>
            <a:ext cx="5678521" cy="1397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Erstausgabe / First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49" name="Textplatzhalter 29">
            <a:extLst>
              <a:ext uri="{FF2B5EF4-FFF2-40B4-BE49-F238E27FC236}">
                <a16:creationId xmlns:a16="http://schemas.microsoft.com/office/drawing/2014/main" id="{75353B1B-B994-C44D-B3E1-58C5651763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365" y="2766086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0" name="Textplatzhalter 29">
            <a:extLst>
              <a:ext uri="{FF2B5EF4-FFF2-40B4-BE49-F238E27FC236}">
                <a16:creationId xmlns:a16="http://schemas.microsoft.com/office/drawing/2014/main" id="{92DED64F-B0FC-FE4B-BCE1-2CB2AF9773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65" y="2917405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1" name="Textplatzhalter 29">
            <a:extLst>
              <a:ext uri="{FF2B5EF4-FFF2-40B4-BE49-F238E27FC236}">
                <a16:creationId xmlns:a16="http://schemas.microsoft.com/office/drawing/2014/main" id="{91268A1A-2289-8F45-ABBE-945D6918D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56654" y="2768290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2" name="Textplatzhalter 29">
            <a:extLst>
              <a:ext uri="{FF2B5EF4-FFF2-40B4-BE49-F238E27FC236}">
                <a16:creationId xmlns:a16="http://schemas.microsoft.com/office/drawing/2014/main" id="{60ADE633-7690-6B46-B67C-6D5ECEB0F4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6654" y="2921477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4EBA737B-6762-8C42-9C33-E1098A1C9B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3395" y="2741780"/>
            <a:ext cx="5668360" cy="1771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CAA6B481-78F6-804B-80A7-FBB03BD21B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3395" y="2886225"/>
            <a:ext cx="5668360" cy="144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0" name="Textplatzhalter 29">
            <a:extLst>
              <a:ext uri="{FF2B5EF4-FFF2-40B4-BE49-F238E27FC236}">
                <a16:creationId xmlns:a16="http://schemas.microsoft.com/office/drawing/2014/main" id="{A8322084-B6F0-F040-AC3E-9A33D0286C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07216" y="5462441"/>
            <a:ext cx="232821" cy="2052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1" name="Textplatzhalter 29">
            <a:extLst>
              <a:ext uri="{FF2B5EF4-FFF2-40B4-BE49-F238E27FC236}">
                <a16:creationId xmlns:a16="http://schemas.microsoft.com/office/drawing/2014/main" id="{A04E35FB-3710-E54A-9C7F-A5E27CDD81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7216" y="5616195"/>
            <a:ext cx="232821" cy="1513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B3BE34B6-08E8-384A-9586-0A67318F25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489750" y="4479426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7" name="Textplatzhalter 29">
            <a:extLst>
              <a:ext uri="{FF2B5EF4-FFF2-40B4-BE49-F238E27FC236}">
                <a16:creationId xmlns:a16="http://schemas.microsoft.com/office/drawing/2014/main" id="{07BD47CC-B43E-C945-A078-05B231509E1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80350" y="470204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8" name="Textplatzhalter 29">
            <a:extLst>
              <a:ext uri="{FF2B5EF4-FFF2-40B4-BE49-F238E27FC236}">
                <a16:creationId xmlns:a16="http://schemas.microsoft.com/office/drawing/2014/main" id="{437E725A-4033-D14F-B8CB-2BC62BF1DE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89750" y="493738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BB078A5A-24A4-3B4E-B231-300F6E94A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777"/>
            <a:ext cx="9322420" cy="200809"/>
          </a:xfrm>
          <a:prstGeom prst="rect">
            <a:avLst/>
          </a:prstGeom>
        </p:spPr>
      </p:pic>
      <p:sp>
        <p:nvSpPr>
          <p:cNvPr id="121" name="Textplatzhalter 29">
            <a:extLst>
              <a:ext uri="{FF2B5EF4-FFF2-40B4-BE49-F238E27FC236}">
                <a16:creationId xmlns:a16="http://schemas.microsoft.com/office/drawing/2014/main" id="{0F3BC434-EDFC-1744-A554-82C5A0CB07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3481" y="3061567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E5655591-8149-534A-9635-622749E130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60772" y="3065639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3" name="Textplatzhalter 29">
            <a:extLst>
              <a:ext uri="{FF2B5EF4-FFF2-40B4-BE49-F238E27FC236}">
                <a16:creationId xmlns:a16="http://schemas.microsoft.com/office/drawing/2014/main" id="{9BCD28DB-7FBC-F945-B47E-E2A8C2B7161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67511" y="3040547"/>
            <a:ext cx="5668360" cy="1654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4" name="Textplatzhalter 29">
            <a:extLst>
              <a:ext uri="{FF2B5EF4-FFF2-40B4-BE49-F238E27FC236}">
                <a16:creationId xmlns:a16="http://schemas.microsoft.com/office/drawing/2014/main" id="{C162FB3B-6818-1D47-B4E2-0FD9BE9D94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22281" y="4005074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E455FA25-F83A-6847-B04D-829B5A834E3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26214" y="4248161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6A63400C-EB81-F24F-83F7-695492D00A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22281" y="446103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7" name="Textplatzhalter 29">
            <a:extLst>
              <a:ext uri="{FF2B5EF4-FFF2-40B4-BE49-F238E27FC236}">
                <a16:creationId xmlns:a16="http://schemas.microsoft.com/office/drawing/2014/main" id="{49BF8F05-620D-1C40-90B4-F2B825455B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22280" y="4693419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8" name="Textplatzhalter 29">
            <a:extLst>
              <a:ext uri="{FF2B5EF4-FFF2-40B4-BE49-F238E27FC236}">
                <a16:creationId xmlns:a16="http://schemas.microsoft.com/office/drawing/2014/main" id="{CF9CD660-3884-844D-B339-64088098A8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22280" y="491739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9" name="Textplatzhalter 29">
            <a:extLst>
              <a:ext uri="{FF2B5EF4-FFF2-40B4-BE49-F238E27FC236}">
                <a16:creationId xmlns:a16="http://schemas.microsoft.com/office/drawing/2014/main" id="{CCFCBEE1-1A5C-4F43-B54C-9FE1371E45B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17527" y="3761763"/>
            <a:ext cx="1333840" cy="1998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0" name="Textplatzhalter 29">
            <a:extLst>
              <a:ext uri="{FF2B5EF4-FFF2-40B4-BE49-F238E27FC236}">
                <a16:creationId xmlns:a16="http://schemas.microsoft.com/office/drawing/2014/main" id="{486058E5-118A-A94F-8C81-E23180D1B9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17527" y="401564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58FA51E3-4A98-934B-9ABF-26E64F4FF8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417527" y="42396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76764023-91F4-9347-861A-1494523046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417527" y="4472434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513B8066-17DC-E245-B1AF-FE5D290FD6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417527" y="4695005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AF5CDEE7-3AA0-CC4C-BFFA-D98E6270ABD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417527" y="49202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78B6D638-20DA-954B-8DBC-3C08E3AF7D0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186081" y="39953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76AEA1D2-D520-8A44-9C7B-C45A01CCF57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186081" y="42221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46E50CE8-B938-7D4E-8C54-6D051DDA5C6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6081" y="446413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140B05F8-7252-FB45-9AD6-171B8FB1BC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86081" y="4698589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9" name="Textplatzhalter 29">
            <a:extLst>
              <a:ext uri="{FF2B5EF4-FFF2-40B4-BE49-F238E27FC236}">
                <a16:creationId xmlns:a16="http://schemas.microsoft.com/office/drawing/2014/main" id="{C79E242F-6FCB-1344-ACD2-70E52123F77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86081" y="4930618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57" name="Textplatzhalter 29">
            <a:extLst>
              <a:ext uri="{FF2B5EF4-FFF2-40B4-BE49-F238E27FC236}">
                <a16:creationId xmlns:a16="http://schemas.microsoft.com/office/drawing/2014/main" id="{A31009AD-15D7-4A45-9D3C-1DA901DAC21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933" y="5538951"/>
            <a:ext cx="3645227" cy="228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8" name="Textplatzhalter 29">
            <a:extLst>
              <a:ext uri="{FF2B5EF4-FFF2-40B4-BE49-F238E27FC236}">
                <a16:creationId xmlns:a16="http://schemas.microsoft.com/office/drawing/2014/main" id="{A1A62064-901F-9F49-8048-B02CF9E2E5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3951" y="5471129"/>
            <a:ext cx="232821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81B0A986-A67D-344B-B57C-563C92FE367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8753" y="5468471"/>
            <a:ext cx="306684" cy="14557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graphicFrame>
        <p:nvGraphicFramePr>
          <p:cNvPr id="142" name="Tabelle 141">
            <a:extLst>
              <a:ext uri="{FF2B5EF4-FFF2-40B4-BE49-F238E27FC236}">
                <a16:creationId xmlns:a16="http://schemas.microsoft.com/office/drawing/2014/main" id="{864C7CC3-26F0-0A4B-A186-39EF3A283D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5998081"/>
              </p:ext>
            </p:extLst>
          </p:nvPr>
        </p:nvGraphicFramePr>
        <p:xfrm>
          <a:off x="312377" y="6025006"/>
          <a:ext cx="11239545" cy="606027"/>
        </p:xfrm>
        <a:graphic>
          <a:graphicData uri="http://schemas.openxmlformats.org/drawingml/2006/table">
            <a:tbl>
              <a:tblPr bandRow="1"/>
              <a:tblGrid>
                <a:gridCol w="7188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val="1041234662"/>
                    </a:ext>
                  </a:extLst>
                </a:gridCol>
              </a:tblGrid>
              <a:tr h="1200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</a:rPr>
                        <a:t>Weitergabe sowie Vervielfältigung dieses Dokuments, Verwertung und Mitteilung seines Inhalts sind verboten, soweit nicht ausdrücklich gestattet.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Zuwiderhandlungen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verpflichten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zu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Schadenersatz</a:t>
                      </a:r>
                      <a:r>
                        <a:rPr lang="en-GB" sz="700" dirty="0">
                          <a:effectLst/>
                        </a:rPr>
                        <a:t>. 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The Reproduction, distribution and utilization of this document as well as communication of its contents to others without express authorization is prohibited.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Offenders will be held liable for the payment of damages.</a:t>
                      </a:r>
                      <a:endParaRPr lang="de-AT" sz="7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Schutzklasse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/ Protection 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65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6113"/>
                  </a:ext>
                </a:extLst>
              </a:tr>
            </a:tbl>
          </a:graphicData>
        </a:graphic>
      </p:graphicFrame>
      <p:sp>
        <p:nvSpPr>
          <p:cNvPr id="143" name="Textplatzhalter 29">
            <a:extLst>
              <a:ext uri="{FF2B5EF4-FFF2-40B4-BE49-F238E27FC236}">
                <a16:creationId xmlns:a16="http://schemas.microsoft.com/office/drawing/2014/main" id="{F6965929-83B8-9541-B51D-929231ABA64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551166" y="6257530"/>
            <a:ext cx="1533281" cy="2246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eingeschränkt</a:t>
            </a:r>
          </a:p>
        </p:txBody>
      </p:sp>
      <p:graphicFrame>
        <p:nvGraphicFramePr>
          <p:cNvPr id="144" name="Tabelle 143">
            <a:extLst>
              <a:ext uri="{FF2B5EF4-FFF2-40B4-BE49-F238E27FC236}">
                <a16:creationId xmlns:a16="http://schemas.microsoft.com/office/drawing/2014/main" id="{171F2E61-E0D6-4D43-AB2F-2C55A29922A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2798819"/>
              </p:ext>
            </p:extLst>
          </p:nvPr>
        </p:nvGraphicFramePr>
        <p:xfrm>
          <a:off x="7709195" y="2316897"/>
          <a:ext cx="3783720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378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Dieses Dokument ersetzt das (die) Dokument(</a:t>
                      </a:r>
                      <a:r>
                        <a:rPr lang="de-AT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document replaces the following document(s)</a:t>
                      </a:r>
                      <a:endParaRPr lang="de-AT" sz="700" b="1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sp>
        <p:nvSpPr>
          <p:cNvPr id="55" name="Textplatzhalter 29">
            <a:extLst>
              <a:ext uri="{FF2B5EF4-FFF2-40B4-BE49-F238E27FC236}">
                <a16:creationId xmlns:a16="http://schemas.microsoft.com/office/drawing/2014/main" id="{74CF9E6E-6BA9-4E47-A0B4-9FF2FBFC7A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5629" y="261159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5" name="Textplatzhalter 29">
            <a:extLst>
              <a:ext uri="{FF2B5EF4-FFF2-40B4-BE49-F238E27FC236}">
                <a16:creationId xmlns:a16="http://schemas.microsoft.com/office/drawing/2014/main" id="{4F655D48-CB61-2E48-A44D-61612E8EDF5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55629" y="275377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6" name="Textplatzhalter 29">
            <a:extLst>
              <a:ext uri="{FF2B5EF4-FFF2-40B4-BE49-F238E27FC236}">
                <a16:creationId xmlns:a16="http://schemas.microsoft.com/office/drawing/2014/main" id="{53A6588D-AF29-0E4F-B411-38FDB013C0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55629" y="2885714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7" name="Textplatzhalter 29">
            <a:extLst>
              <a:ext uri="{FF2B5EF4-FFF2-40B4-BE49-F238E27FC236}">
                <a16:creationId xmlns:a16="http://schemas.microsoft.com/office/drawing/2014/main" id="{EE432717-F9D9-814D-B4F4-C1B4E9A4B0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55629" y="3038042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B80F881B-DAC3-654B-B24B-49A536B61B03}"/>
              </a:ext>
            </a:extLst>
          </p:cNvPr>
          <p:cNvSpPr/>
          <p:nvPr userDrawn="1"/>
        </p:nvSpPr>
        <p:spPr>
          <a:xfrm>
            <a:off x="10832124" y="6146744"/>
            <a:ext cx="708933" cy="4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AT" sz="1800" dirty="0"/>
              <a:t>&lt;&lt;&lt;&lt;&lt;</a:t>
            </a:r>
          </a:p>
        </p:txBody>
      </p:sp>
      <p:pic>
        <p:nvPicPr>
          <p:cNvPr id="56" name="Picture 2" descr="C:\Users\nra\Desktop\mdc_plakette_13485_d1.jpg">
            <a:extLst>
              <a:ext uri="{FF2B5EF4-FFF2-40B4-BE49-F238E27FC236}">
                <a16:creationId xmlns:a16="http://schemas.microsoft.com/office/drawing/2014/main" id="{773C2802-7171-2143-B957-F57A4870F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38" y="6201479"/>
            <a:ext cx="356303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id="{082BC448-5C55-F24F-AE99-A0A8AE38B6FA}"/>
              </a:ext>
            </a:extLst>
          </p:cNvPr>
          <p:cNvSpPr/>
          <p:nvPr userDrawn="1"/>
        </p:nvSpPr>
        <p:spPr>
          <a:xfrm>
            <a:off x="9309863" y="1760582"/>
            <a:ext cx="21704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Ausschließlich gültige Version dieses Dokuments ist anwendbar. </a:t>
            </a:r>
            <a:r>
              <a:rPr lang="en-US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confirm use of the valid version of this document.</a:t>
            </a:r>
            <a:endParaRPr lang="de-AT" sz="7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A9DD81E9-A02F-2F46-8901-648D72E7C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055" y="314729"/>
            <a:ext cx="2158093" cy="4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746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18342"/>
            <a:ext cx="10515600" cy="12896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9F439D-5BFF-904E-84E4-11D5048D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87" y="4479927"/>
            <a:ext cx="4787900" cy="1651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DAF32-BDBC-304D-933C-464C91C37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B1919D9-C44A-A043-9D27-B03B28CF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6" y="1605830"/>
            <a:ext cx="8431045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54C06538-6A5A-4A4A-9F12-F73030C6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406" y="4780688"/>
            <a:ext cx="8431045" cy="128968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38A68D-AA60-CE46-BC7B-0A79D2092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89595" y="4567961"/>
            <a:ext cx="5106001" cy="176069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74EC3C2-02D0-1541-8D13-0EA6A93CF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35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F50F00B-DA45-BB4E-B33D-D94D19AC961B}"/>
              </a:ext>
            </a:extLst>
          </p:cNvPr>
          <p:cNvSpPr txBox="1">
            <a:spLocks/>
          </p:cNvSpPr>
          <p:nvPr userDrawn="1"/>
        </p:nvSpPr>
        <p:spPr>
          <a:xfrm>
            <a:off x="2916405" y="677001"/>
            <a:ext cx="8431045" cy="607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94A8B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>
                <a:solidFill>
                  <a:srgbClr val="006AB3"/>
                </a:solidFill>
              </a:rPr>
              <a:t>TITEL HINZUFÜGEN</a:t>
            </a:r>
            <a:endParaRPr lang="de-AT" dirty="0">
              <a:solidFill>
                <a:srgbClr val="006AB3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E2D53FC-5CDA-5B4D-93EE-B4BD7A903A8E}"/>
              </a:ext>
            </a:extLst>
          </p:cNvPr>
          <p:cNvSpPr txBox="1">
            <a:spLocks/>
          </p:cNvSpPr>
          <p:nvPr userDrawn="1"/>
        </p:nvSpPr>
        <p:spPr>
          <a:xfrm>
            <a:off x="2916405" y="1631372"/>
            <a:ext cx="8431045" cy="443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94A8BB"/>
              </a:buClr>
              <a:buSzPct val="100000"/>
              <a:buFont typeface="+mj-lt"/>
              <a:buAutoNum type="arabicPeriod"/>
              <a:defRPr sz="20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92" indent="-34290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+mj-lt"/>
              <a:buAutoNum type="alphaLcPeriod"/>
              <a:defRPr sz="15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783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67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B3"/>
              </a:buClr>
            </a:pPr>
            <a:r>
              <a:rPr lang="de-DE" dirty="0"/>
              <a:t>Mastertextformat bearbeiten</a:t>
            </a:r>
          </a:p>
          <a:p>
            <a:pPr lvl="1">
              <a:buClr>
                <a:srgbClr val="006AB3"/>
              </a:buClr>
            </a:pPr>
            <a:r>
              <a:rPr lang="de-DE" dirty="0"/>
              <a:t>Zweite Ebene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95A32FF-CAB6-944C-90DD-AF3EE56AE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61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88F849-FDB3-EB4D-BFE3-3697B95B1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4F2925-40F2-E149-BCCE-35566A281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EC9CE04-E964-6B46-B7EC-AFBD17714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55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726C6-59A5-9046-8884-CD0D3496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A3221-B5A8-CA4F-BD1B-262F50B4C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485900"/>
            <a:ext cx="57759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6C0F5B-5821-8C40-8C00-B3B6555F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900"/>
            <a:ext cx="57251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64CBAF44-D7DB-DD43-8183-2D82193C0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61ABD01-7E46-794A-8B8C-188742DF5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52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EE5600D4-8468-7C45-BF8F-9022EA5F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1371F5E-F7CE-3644-AC86-2DA07DC6C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60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97AFB229-9695-264A-8488-30C1B2716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6E854F-266F-FF46-BEE9-B618210B0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13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F50F00B-DA45-BB4E-B33D-D94D19AC961B}"/>
              </a:ext>
            </a:extLst>
          </p:cNvPr>
          <p:cNvSpPr txBox="1">
            <a:spLocks/>
          </p:cNvSpPr>
          <p:nvPr userDrawn="1"/>
        </p:nvSpPr>
        <p:spPr>
          <a:xfrm>
            <a:off x="2916405" y="677001"/>
            <a:ext cx="8431045" cy="607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94A8B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>
                <a:solidFill>
                  <a:srgbClr val="006AB3"/>
                </a:solidFill>
              </a:rPr>
              <a:t>TITEL HINZUFÜGEN</a:t>
            </a:r>
            <a:endParaRPr lang="de-AT" dirty="0">
              <a:solidFill>
                <a:srgbClr val="006AB3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E2D53FC-5CDA-5B4D-93EE-B4BD7A903A8E}"/>
              </a:ext>
            </a:extLst>
          </p:cNvPr>
          <p:cNvSpPr txBox="1">
            <a:spLocks/>
          </p:cNvSpPr>
          <p:nvPr userDrawn="1"/>
        </p:nvSpPr>
        <p:spPr>
          <a:xfrm>
            <a:off x="2916405" y="1631372"/>
            <a:ext cx="8431045" cy="443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94A8BB"/>
              </a:buClr>
              <a:buSzPct val="100000"/>
              <a:buFont typeface="+mj-lt"/>
              <a:buAutoNum type="arabicPeriod"/>
              <a:defRPr sz="20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92" indent="-34290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+mj-lt"/>
              <a:buAutoNum type="alphaLcPeriod"/>
              <a:defRPr sz="15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783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67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B3"/>
              </a:buClr>
              <a:buSzPct val="180000"/>
              <a:buFont typeface="Menlo Regular" panose="020B0609030804020204" pitchFamily="49" charset="0"/>
              <a:buChar char="⚛"/>
            </a:pPr>
            <a:r>
              <a:rPr lang="de-DE" dirty="0"/>
              <a:t>Mastertextformat bearbeiten</a:t>
            </a:r>
          </a:p>
          <a:p>
            <a:pPr lvl="1">
              <a:buClr>
                <a:srgbClr val="006AB3"/>
              </a:buClr>
              <a:buFont typeface="Menlo Regular" panose="020B0609030804020204" pitchFamily="49" charset="0"/>
              <a:buChar char="⚛"/>
            </a:pPr>
            <a:r>
              <a:rPr lang="de-DE" dirty="0"/>
              <a:t>Zweite Ebene</a:t>
            </a:r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95A32FF-CAB6-944C-90DD-AF3EE56AE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47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24A5EE7-AF31-DD4C-AB0A-118A0A077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5382" b="58755"/>
          <a:stretch/>
        </p:blipFill>
        <p:spPr>
          <a:xfrm>
            <a:off x="4810" y="6208899"/>
            <a:ext cx="12187190" cy="649101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E557F5-B976-DA41-97D0-A7285F5F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46916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6E36C-117B-1347-B80F-A77B7E6C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419193"/>
            <a:ext cx="11653520" cy="475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  <a:p>
            <a:endParaRPr lang="de-AT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E84BB64-F041-F041-8055-CF67E67C7E2C}"/>
              </a:ext>
            </a:extLst>
          </p:cNvPr>
          <p:cNvSpPr txBox="1"/>
          <p:nvPr userDrawn="1"/>
        </p:nvSpPr>
        <p:spPr>
          <a:xfrm>
            <a:off x="243840" y="6500441"/>
            <a:ext cx="2904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bg1"/>
                </a:solidFill>
              </a:rPr>
              <a:t>© MedAustron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D0C95D02-6413-AB47-A798-FC51CF14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2AC69E3-5290-E841-B195-47F9B5C94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1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9" r:id="rId3"/>
    <p:sldLayoutId id="2147483681" r:id="rId4"/>
    <p:sldLayoutId id="2147483674" r:id="rId5"/>
    <p:sldLayoutId id="2147483675" r:id="rId6"/>
    <p:sldLayoutId id="2147483676" r:id="rId7"/>
    <p:sldLayoutId id="2147483677" r:id="rId8"/>
    <p:sldLayoutId id="2147483683" r:id="rId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 cap="all" baseline="0">
          <a:solidFill>
            <a:srgbClr val="006AB3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6380-FC0C-4E43-A470-6D7C835C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91" y="1046151"/>
            <a:ext cx="9975486" cy="2852737"/>
          </a:xfrm>
        </p:spPr>
        <p:txBody>
          <a:bodyPr>
            <a:normAutofit/>
          </a:bodyPr>
          <a:lstStyle/>
          <a:p>
            <a:r>
              <a:rPr lang="en-AU" sz="5400" dirty="0"/>
              <a:t>Simulation of </a:t>
            </a:r>
            <a:br>
              <a:rPr lang="en-AU" sz="5400" dirty="0"/>
            </a:br>
            <a:r>
              <a:rPr lang="en-AU" sz="5400" dirty="0"/>
              <a:t>Multi-energy extraction with </a:t>
            </a:r>
            <a:r>
              <a:rPr lang="en-AU" sz="5400" dirty="0" err="1"/>
              <a:t>rfko</a:t>
            </a:r>
            <a:endParaRPr lang="en-AU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2F86A-3B0D-47D0-9DFC-CD15E03A1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869344"/>
            <a:ext cx="10515600" cy="1289685"/>
          </a:xfrm>
        </p:spPr>
        <p:txBody>
          <a:bodyPr>
            <a:normAutofit fontScale="77500" lnSpcReduction="20000"/>
          </a:bodyPr>
          <a:lstStyle/>
          <a:p>
            <a:r>
              <a:rPr lang="en-AU" b="1" dirty="0"/>
              <a:t>Fabien Plassard</a:t>
            </a:r>
            <a:r>
              <a:rPr lang="en-AU" dirty="0"/>
              <a:t>, Elisabeth Renner, </a:t>
            </a:r>
            <a:r>
              <a:rPr lang="en-US" i="0" dirty="0">
                <a:effectLst/>
                <a:latin typeface="Segoe UI" panose="020B0502040204020203" pitchFamily="34" charset="0"/>
              </a:rPr>
              <a:t> </a:t>
            </a:r>
            <a:r>
              <a:rPr lang="en-US" sz="2800" i="0" dirty="0" err="1">
                <a:effectLst/>
                <a:latin typeface="Segoe UI" panose="020B0502040204020203" pitchFamily="34" charset="0"/>
              </a:rPr>
              <a:t>Laurids</a:t>
            </a:r>
            <a:r>
              <a:rPr lang="en-US" sz="2800" i="0" dirty="0">
                <a:effectLst/>
                <a:latin typeface="Segoe UI" panose="020B0502040204020203" pitchFamily="34" charset="0"/>
              </a:rPr>
              <a:t> Adler</a:t>
            </a:r>
            <a:r>
              <a:rPr lang="en-US" i="0" dirty="0">
                <a:effectLst/>
                <a:latin typeface="Segoe UI" panose="020B0502040204020203" pitchFamily="34" charset="0"/>
              </a:rPr>
              <a:t>, </a:t>
            </a:r>
            <a:r>
              <a:rPr lang="en-AU" dirty="0"/>
              <a:t>Dale </a:t>
            </a:r>
            <a:r>
              <a:rPr lang="en-AU" dirty="0" err="1"/>
              <a:t>Prokopovich</a:t>
            </a:r>
            <a:r>
              <a:rPr lang="en-AU" dirty="0"/>
              <a:t>, Florian </a:t>
            </a:r>
            <a:r>
              <a:rPr lang="en-US" i="0" dirty="0" err="1">
                <a:effectLst/>
                <a:latin typeface="Segoe UI" panose="020B0502040204020203" pitchFamily="34" charset="0"/>
              </a:rPr>
              <a:t>Kühteubl</a:t>
            </a:r>
            <a:r>
              <a:rPr lang="en-US" i="0" dirty="0">
                <a:effectLst/>
                <a:latin typeface="Segoe UI" panose="020B0502040204020203" pitchFamily="34" charset="0"/>
              </a:rPr>
              <a:t>, Alexander </a:t>
            </a:r>
            <a:r>
              <a:rPr lang="en-US" i="0" dirty="0" err="1">
                <a:effectLst/>
                <a:latin typeface="Segoe UI" panose="020B0502040204020203" pitchFamily="34" charset="0"/>
              </a:rPr>
              <a:t>Wastl</a:t>
            </a:r>
            <a:endParaRPr lang="en-US" i="0" dirty="0">
              <a:effectLst/>
              <a:latin typeface="Segoe UI" panose="020B0502040204020203" pitchFamily="34" charset="0"/>
            </a:endParaRPr>
          </a:p>
          <a:p>
            <a:pPr algn="ctr"/>
            <a:r>
              <a:rPr lang="en-AU" sz="2200" b="1" dirty="0">
                <a:solidFill>
                  <a:srgbClr val="FF0000"/>
                </a:solidFill>
              </a:rPr>
              <a:t> Slow Extraction Workshop 2024</a:t>
            </a:r>
          </a:p>
          <a:p>
            <a:pPr algn="ctr"/>
            <a:r>
              <a:rPr lang="en-AU" sz="1900" dirty="0"/>
              <a:t>14</a:t>
            </a:r>
            <a:r>
              <a:rPr lang="en-AU" sz="1900" baseline="30000" dirty="0"/>
              <a:t>th</a:t>
            </a:r>
            <a:r>
              <a:rPr lang="en-AU" sz="1900" dirty="0"/>
              <a:t> February 2024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5D2B5-FF05-4DE9-9B2B-177411BBD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2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8E37C-C4AE-42EA-9665-9186CD8E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899" y="3271706"/>
            <a:ext cx="2826109" cy="2826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B31293-CA62-4865-994A-BC80277D9A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4019" y="3271705"/>
            <a:ext cx="2826109" cy="2826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50CB3-7840-4DBD-8C20-08C79B4498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8782" y="3271706"/>
            <a:ext cx="2826109" cy="282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A971A1-F458-46C8-8740-BE140451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0852" y="3271704"/>
            <a:ext cx="2826109" cy="2826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7611158C-E271-4647-84E2-982A82F7E0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1201" y="1063621"/>
                <a:ext cx="11474039" cy="17978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Observations on the</a:t>
                </a:r>
                <a:r>
                  <a:rPr lang="en-US" sz="1800" b="1" dirty="0">
                    <a:solidFill>
                      <a:srgbClr val="006AB3"/>
                    </a:solidFill>
                  </a:rPr>
                  <a:t> energy distribution </a:t>
                </a:r>
                <a:r>
                  <a:rPr lang="en-US" sz="1800" b="1" dirty="0"/>
                  <a:t>during MEE:</a:t>
                </a:r>
              </a:p>
              <a:p>
                <a:pPr lvl="1"/>
                <a:r>
                  <a:rPr lang="en-US" sz="1600" dirty="0"/>
                  <a:t>Shift in energy between the circulating and extracted beam</a:t>
                </a:r>
              </a:p>
              <a:p>
                <a:pPr lvl="1"/>
                <a:r>
                  <a:rPr lang="en-US" sz="1600" dirty="0"/>
                  <a:t>Increase in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&gt;1.666.. ;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600" dirty="0"/>
                  <a:t>) </a:t>
                </a:r>
                <a:r>
                  <a:rPr lang="en-US" sz="1600" dirty="0">
                    <a:sym typeface="Wingdings" panose="05000000000000000000" pitchFamily="2" charset="2"/>
                  </a:rPr>
                  <a:t>particles with tunes closer to resonance extracted before</a:t>
                </a:r>
              </a:p>
              <a:p>
                <a:pPr lvl="1"/>
                <a:r>
                  <a:rPr lang="en-US" sz="1600" dirty="0">
                    <a:sym typeface="Wingdings" panose="05000000000000000000" pitchFamily="2" charset="2"/>
                  </a:rPr>
                  <a:t>Energy oscillations inside the bucket shift the entire distribution  shift depends mostly on longitudinal emittance</a:t>
                </a:r>
              </a:p>
              <a:p>
                <a:pPr lvl="1"/>
                <a:r>
                  <a:rPr lang="en-US" sz="1600" dirty="0">
                    <a:sym typeface="Wingdings" panose="05000000000000000000" pitchFamily="2" charset="2"/>
                  </a:rPr>
                  <a:t>Can be optimized RF voltage,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, RFKO excitation…</a:t>
                </a:r>
              </a:p>
            </p:txBody>
          </p:sp>
        </mc:Choice>
        <mc:Fallback xmlns=""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7611158C-E271-4647-84E2-982A82F7E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01" y="1063621"/>
                <a:ext cx="11474039" cy="1797845"/>
              </a:xfrm>
              <a:prstGeom prst="rect">
                <a:avLst/>
              </a:prstGeom>
              <a:blipFill>
                <a:blip r:embed="rId6"/>
                <a:stretch>
                  <a:fillRect l="-638" t="-5763" r="-691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B31F9C-8366-489B-8AD1-6E9ABE02E205}"/>
              </a:ext>
            </a:extLst>
          </p:cNvPr>
          <p:cNvCxnSpPr>
            <a:cxnSpLocks/>
          </p:cNvCxnSpPr>
          <p:nvPr/>
        </p:nvCxnSpPr>
        <p:spPr>
          <a:xfrm>
            <a:off x="1931256" y="3186260"/>
            <a:ext cx="0" cy="249810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95FB25-7050-4FF0-9DBB-678FF1A7D565}"/>
              </a:ext>
            </a:extLst>
          </p:cNvPr>
          <p:cNvCxnSpPr>
            <a:cxnSpLocks/>
          </p:cNvCxnSpPr>
          <p:nvPr/>
        </p:nvCxnSpPr>
        <p:spPr>
          <a:xfrm>
            <a:off x="2300472" y="3186260"/>
            <a:ext cx="0" cy="249810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D85190-FD04-4089-8606-784857C330FA}"/>
              </a:ext>
            </a:extLst>
          </p:cNvPr>
          <p:cNvCxnSpPr>
            <a:cxnSpLocks/>
          </p:cNvCxnSpPr>
          <p:nvPr/>
        </p:nvCxnSpPr>
        <p:spPr>
          <a:xfrm>
            <a:off x="1857080" y="3110845"/>
            <a:ext cx="51847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AD77352-920E-4769-8F09-5BFCECC4504F}"/>
              </a:ext>
            </a:extLst>
          </p:cNvPr>
          <p:cNvSpPr txBox="1"/>
          <p:nvPr/>
        </p:nvSpPr>
        <p:spPr>
          <a:xfrm>
            <a:off x="1582119" y="2828832"/>
            <a:ext cx="1068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~ +0.07MeV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127A9A-399F-4189-A5E5-ED29416144D7}"/>
              </a:ext>
            </a:extLst>
          </p:cNvPr>
          <p:cNvSpPr txBox="1"/>
          <p:nvPr/>
        </p:nvSpPr>
        <p:spPr>
          <a:xfrm>
            <a:off x="704088" y="3110845"/>
            <a:ext cx="719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62 MeV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CFD39B-8D99-4CC6-9ACB-DCA2E30FB2FA}"/>
              </a:ext>
            </a:extLst>
          </p:cNvPr>
          <p:cNvSpPr txBox="1"/>
          <p:nvPr/>
        </p:nvSpPr>
        <p:spPr>
          <a:xfrm>
            <a:off x="3444624" y="3107347"/>
            <a:ext cx="719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66 MeV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4FEB89-E938-447B-A815-0FB0A61CC4C6}"/>
              </a:ext>
            </a:extLst>
          </p:cNvPr>
          <p:cNvSpPr txBox="1"/>
          <p:nvPr/>
        </p:nvSpPr>
        <p:spPr>
          <a:xfrm>
            <a:off x="6399055" y="3103849"/>
            <a:ext cx="719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70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4B2DAD-953E-4B44-BC26-8BE6AAB4AF79}"/>
              </a:ext>
            </a:extLst>
          </p:cNvPr>
          <p:cNvSpPr txBox="1"/>
          <p:nvPr/>
        </p:nvSpPr>
        <p:spPr>
          <a:xfrm>
            <a:off x="9279015" y="3133204"/>
            <a:ext cx="719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74 MeV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1227976-978C-42CD-8C83-E5C2B95C3297}"/>
              </a:ext>
            </a:extLst>
          </p:cNvPr>
          <p:cNvSpPr txBox="1">
            <a:spLocks/>
          </p:cNvSpPr>
          <p:nvPr/>
        </p:nvSpPr>
        <p:spPr>
          <a:xfrm>
            <a:off x="138131" y="25257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example: RESULTS</a:t>
            </a:r>
          </a:p>
        </p:txBody>
      </p:sp>
    </p:spTree>
    <p:extLst>
      <p:ext uri="{BB962C8B-B14F-4D97-AF65-F5344CB8AC3E}">
        <p14:creationId xmlns:p14="http://schemas.microsoft.com/office/powerpoint/2010/main" val="381128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F5ECF00-20A3-48D3-9AA3-98004D8A2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7452361" y="154104"/>
            <a:ext cx="4739640" cy="6099231"/>
          </a:xfr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930DD49-2A5E-4B2D-BE31-64B48A1F7942}"/>
              </a:ext>
            </a:extLst>
          </p:cNvPr>
          <p:cNvSpPr txBox="1">
            <a:spLocks/>
          </p:cNvSpPr>
          <p:nvPr/>
        </p:nvSpPr>
        <p:spPr>
          <a:xfrm>
            <a:off x="516095" y="1160185"/>
            <a:ext cx="11474039" cy="4968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Thanks to the recent contributions of the Xsuite’s developers, the</a:t>
            </a:r>
            <a:r>
              <a:rPr lang="en-US" dirty="0">
                <a:solidFill>
                  <a:srgbClr val="006AB3"/>
                </a:solidFill>
              </a:rPr>
              <a:t> simulation of realistic Multi-energy extraction has been greatly facilitated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simulation output can provide valuable insights on the beam properties during MEE:</a:t>
            </a:r>
          </a:p>
          <a:p>
            <a:pPr lvl="1"/>
            <a:r>
              <a:rPr lang="en-US" b="1" dirty="0">
                <a:solidFill>
                  <a:srgbClr val="006AB3"/>
                </a:solidFill>
              </a:rPr>
              <a:t>Extracted beam</a:t>
            </a:r>
            <a:r>
              <a:rPr lang="en-US" dirty="0"/>
              <a:t> conditions at each energy layers</a:t>
            </a:r>
          </a:p>
          <a:p>
            <a:pPr lvl="1"/>
            <a:r>
              <a:rPr lang="en-US" b="1" dirty="0">
                <a:solidFill>
                  <a:srgbClr val="006AB3"/>
                </a:solidFill>
              </a:rPr>
              <a:t>Beam losses </a:t>
            </a:r>
            <a:r>
              <a:rPr lang="en-US" dirty="0"/>
              <a:t>during re-acceleration</a:t>
            </a:r>
          </a:p>
          <a:p>
            <a:pPr lvl="1"/>
            <a:r>
              <a:rPr lang="en-US" b="1" dirty="0">
                <a:solidFill>
                  <a:srgbClr val="006AB3"/>
                </a:solidFill>
              </a:rPr>
              <a:t>Spill rate </a:t>
            </a:r>
            <a:r>
              <a:rPr lang="en-US" dirty="0"/>
              <a:t>and </a:t>
            </a:r>
            <a:r>
              <a:rPr lang="en-US" b="1" dirty="0">
                <a:solidFill>
                  <a:srgbClr val="006AB3"/>
                </a:solidFill>
              </a:rPr>
              <a:t>ripple quality</a:t>
            </a:r>
          </a:p>
          <a:p>
            <a:pPr marL="457189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Can be used to </a:t>
            </a:r>
            <a:r>
              <a:rPr lang="en-US" b="1" dirty="0">
                <a:solidFill>
                  <a:srgbClr val="006AB3"/>
                </a:solidFill>
                <a:sym typeface="Wingdings" panose="05000000000000000000" pitchFamily="2" charset="2"/>
              </a:rPr>
              <a:t>improve the MEE accelerator program </a:t>
            </a:r>
            <a:r>
              <a:rPr lang="en-US" dirty="0">
                <a:sym typeface="Wingdings" panose="05000000000000000000" pitchFamily="2" charset="2"/>
              </a:rPr>
              <a:t>(optics, energy levels, </a:t>
            </a:r>
            <a:r>
              <a:rPr lang="en-US" dirty="0" err="1">
                <a:sym typeface="Wingdings" panose="05000000000000000000" pitchFamily="2" charset="2"/>
              </a:rPr>
              <a:t>sextupole</a:t>
            </a:r>
            <a:r>
              <a:rPr lang="en-US" dirty="0">
                <a:sym typeface="Wingdings" panose="05000000000000000000" pitchFamily="2" charset="2"/>
              </a:rPr>
              <a:t> ramping rate, RF-Cavity and RFKO settings..) 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6AB3"/>
                </a:solidFill>
              </a:rPr>
              <a:t>Help the improvement of the MEE concept and commissioning for future </a:t>
            </a:r>
            <a:r>
              <a:rPr lang="en-US" b="1" dirty="0" err="1">
                <a:solidFill>
                  <a:srgbClr val="006AB3"/>
                </a:solidFill>
              </a:rPr>
              <a:t>MedAustron</a:t>
            </a:r>
            <a:r>
              <a:rPr lang="en-US" b="1" dirty="0">
                <a:solidFill>
                  <a:srgbClr val="006AB3"/>
                </a:solidFill>
              </a:rPr>
              <a:t> accelerators</a:t>
            </a:r>
          </a:p>
          <a:p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25B27F-DBB3-40D6-A9D6-36F5737AC245}"/>
              </a:ext>
            </a:extLst>
          </p:cNvPr>
          <p:cNvSpPr txBox="1">
            <a:spLocks/>
          </p:cNvSpPr>
          <p:nvPr/>
        </p:nvSpPr>
        <p:spPr>
          <a:xfrm>
            <a:off x="147320" y="0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/>
              <a:t>conclusion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32463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ACD15A-3B78-4CCB-8C3E-4D1F67F8C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41572"/>
            <a:ext cx="11653520" cy="493539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6AB3"/>
                </a:solidFill>
              </a:rPr>
              <a:t>Multi-Energy Extraction (MEE): </a:t>
            </a:r>
            <a:r>
              <a:rPr lang="en-US" dirty="0"/>
              <a:t>deliver multiple energies </a:t>
            </a:r>
            <a:r>
              <a:rPr lang="en-US" dirty="0">
                <a:solidFill>
                  <a:srgbClr val="006AB3"/>
                </a:solidFill>
              </a:rPr>
              <a:t>within the same cycle </a:t>
            </a:r>
            <a:r>
              <a:rPr lang="en-US" dirty="0"/>
              <a:t>allowing to drastically </a:t>
            </a:r>
            <a:r>
              <a:rPr lang="en-US" dirty="0">
                <a:solidFill>
                  <a:srgbClr val="006AB3"/>
                </a:solidFill>
              </a:rPr>
              <a:t>reduce beam-on time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goal is to </a:t>
            </a:r>
            <a:r>
              <a:rPr lang="en-US" b="0" i="0" dirty="0">
                <a:solidFill>
                  <a:srgbClr val="006AB3"/>
                </a:solidFill>
                <a:effectLst/>
                <a:latin typeface="Verdana" panose="020B0604030504040204" pitchFamily="34" charset="0"/>
              </a:rPr>
              <a:t>propose a concept for MEE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implementation,based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on RFKO and suited for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MedAustron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accelerators.</a:t>
            </a:r>
            <a:endParaRPr lang="en-US" dirty="0"/>
          </a:p>
          <a:p>
            <a:endParaRPr lang="en-US" dirty="0"/>
          </a:p>
          <a:p>
            <a:r>
              <a:rPr lang="en-US" dirty="0"/>
              <a:t> In parallel, we will use </a:t>
            </a:r>
            <a:r>
              <a:rPr lang="en-US" dirty="0">
                <a:solidFill>
                  <a:srgbClr val="006AB3"/>
                </a:solidFill>
              </a:rPr>
              <a:t>simulation studies to improve/fine-tune our MEE concept or commissioning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realistic RFKO excitation tailored to MA optics</a:t>
            </a:r>
          </a:p>
          <a:p>
            <a:pPr lvl="1"/>
            <a:r>
              <a:rPr lang="en-US" dirty="0"/>
              <a:t>Dynamic changes of synchrotron’s elements</a:t>
            </a:r>
          </a:p>
          <a:p>
            <a:pPr lvl="1"/>
            <a:r>
              <a:rPr lang="en-US" dirty="0"/>
              <a:t>Acceleration/deceleration of the beam between extractions</a:t>
            </a:r>
          </a:p>
          <a:p>
            <a:pPr lvl="1"/>
            <a:endParaRPr lang="en-US" dirty="0"/>
          </a:p>
          <a:p>
            <a:r>
              <a:rPr lang="en-US" dirty="0"/>
              <a:t>Simulations based on </a:t>
            </a:r>
            <a:r>
              <a:rPr lang="en-US" b="1" dirty="0">
                <a:solidFill>
                  <a:srgbClr val="006AB3"/>
                </a:solidFill>
              </a:rPr>
              <a:t>Xsuite code</a:t>
            </a:r>
            <a:r>
              <a:rPr lang="en-US" dirty="0"/>
              <a:t>: well suited for MEE RFKO extraction</a:t>
            </a:r>
          </a:p>
          <a:p>
            <a:pPr marL="0" indent="0" algn="r">
              <a:buNone/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(many thanks to all Xsuite’s developers!)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74C749-5796-4A20-82AE-D43CF9482A98}"/>
              </a:ext>
            </a:extLst>
          </p:cNvPr>
          <p:cNvSpPr txBox="1">
            <a:spLocks/>
          </p:cNvSpPr>
          <p:nvPr/>
        </p:nvSpPr>
        <p:spPr>
          <a:xfrm>
            <a:off x="269240" y="126134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431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EBE73A-C8A8-4C40-823D-4548340E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86" y="1254348"/>
            <a:ext cx="7798111" cy="43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3F5DF-536F-4F5A-B133-24ECDC4B342A}"/>
              </a:ext>
            </a:extLst>
          </p:cNvPr>
          <p:cNvSpPr txBox="1"/>
          <p:nvPr/>
        </p:nvSpPr>
        <p:spPr>
          <a:xfrm>
            <a:off x="9556511" y="1020701"/>
            <a:ext cx="3087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6AB3"/>
                </a:solidFill>
              </a:rPr>
              <a:t>courtesy of </a:t>
            </a:r>
            <a:r>
              <a:rPr lang="en-US" sz="1400" i="1" dirty="0" err="1">
                <a:solidFill>
                  <a:srgbClr val="006AB3"/>
                </a:solidFill>
              </a:rPr>
              <a:t>Laurids</a:t>
            </a:r>
            <a:r>
              <a:rPr lang="en-US" sz="1400" i="1" dirty="0">
                <a:solidFill>
                  <a:srgbClr val="006AB3"/>
                </a:solidFill>
              </a:rPr>
              <a:t> Adler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952537-7092-4C54-B219-CF53D63E0603}"/>
              </a:ext>
            </a:extLst>
          </p:cNvPr>
          <p:cNvSpPr txBox="1">
            <a:spLocks/>
          </p:cNvSpPr>
          <p:nvPr/>
        </p:nvSpPr>
        <p:spPr>
          <a:xfrm>
            <a:off x="105714" y="975318"/>
            <a:ext cx="4295369" cy="4677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Current concept based on </a:t>
            </a:r>
            <a:r>
              <a:rPr lang="en-US" sz="2100" dirty="0">
                <a:solidFill>
                  <a:srgbClr val="006AB3"/>
                </a:solidFill>
              </a:rPr>
              <a:t>low to high energy layers </a:t>
            </a:r>
          </a:p>
          <a:p>
            <a:endParaRPr lang="en-US" sz="2100" dirty="0"/>
          </a:p>
          <a:p>
            <a:r>
              <a:rPr lang="en-US" sz="2100" dirty="0"/>
              <a:t>Energy </a:t>
            </a:r>
            <a:r>
              <a:rPr lang="en-US" sz="2100" dirty="0">
                <a:solidFill>
                  <a:srgbClr val="006AB3"/>
                </a:solidFill>
              </a:rPr>
              <a:t>steps of &lt;3.8MeV </a:t>
            </a:r>
            <a:r>
              <a:rPr lang="en-US" sz="2100" dirty="0"/>
              <a:t>based on our analysis of current treatment planning</a:t>
            </a:r>
          </a:p>
          <a:p>
            <a:endParaRPr lang="en-US" sz="2100" dirty="0"/>
          </a:p>
          <a:p>
            <a:r>
              <a:rPr lang="en-US" sz="2100" dirty="0"/>
              <a:t>Next energy steps triggered by </a:t>
            </a:r>
            <a:r>
              <a:rPr lang="en-US" sz="2100" dirty="0">
                <a:solidFill>
                  <a:srgbClr val="006AB3"/>
                </a:solidFill>
              </a:rPr>
              <a:t>threshold of dose delivered</a:t>
            </a:r>
            <a:r>
              <a:rPr lang="en-US" sz="2100" dirty="0"/>
              <a:t> in the room and </a:t>
            </a:r>
            <a:r>
              <a:rPr lang="en-US" sz="2100" dirty="0">
                <a:solidFill>
                  <a:srgbClr val="006AB3"/>
                </a:solidFill>
              </a:rPr>
              <a:t>dose remaining </a:t>
            </a:r>
            <a:r>
              <a:rPr lang="en-US" sz="2100" dirty="0"/>
              <a:t>in the ring</a:t>
            </a:r>
          </a:p>
          <a:p>
            <a:endParaRPr lang="en-US" sz="2100" dirty="0"/>
          </a:p>
          <a:p>
            <a:r>
              <a:rPr lang="en-US" sz="2100" dirty="0"/>
              <a:t> re-acceleration and RFKO extraction settings based on pre-computed Setpoint Sequences of RF and synchrotron magnets</a:t>
            </a:r>
          </a:p>
          <a:p>
            <a:endParaRPr lang="en-US" sz="2100" dirty="0"/>
          </a:p>
          <a:p>
            <a:r>
              <a:rPr lang="en-US" sz="2100" dirty="0">
                <a:solidFill>
                  <a:srgbClr val="006AB3"/>
                </a:solidFill>
              </a:rPr>
              <a:t>New cycle generator </a:t>
            </a:r>
            <a:r>
              <a:rPr lang="en-US" sz="2100" dirty="0"/>
              <a:t>adapted to MEE and to our new control system 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7EE4C-30F5-472E-AB63-97EE5D73F249}"/>
              </a:ext>
            </a:extLst>
          </p:cNvPr>
          <p:cNvSpPr txBox="1"/>
          <p:nvPr/>
        </p:nvSpPr>
        <p:spPr>
          <a:xfrm>
            <a:off x="1031700" y="5714345"/>
            <a:ext cx="1076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Multi-energy acceleration within 1 cycle based on our new cycle generator </a:t>
            </a:r>
            <a:r>
              <a:rPr lang="en-US" sz="1600" b="1" dirty="0">
                <a:solidFill>
                  <a:srgbClr val="0070C0"/>
                </a:solidFill>
              </a:rPr>
              <a:t>already successfully tested experimentally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3B82DC-B26C-44A9-ACFB-F79CBA64C7E6}"/>
              </a:ext>
            </a:extLst>
          </p:cNvPr>
          <p:cNvSpPr txBox="1">
            <a:spLocks/>
          </p:cNvSpPr>
          <p:nvPr/>
        </p:nvSpPr>
        <p:spPr>
          <a:xfrm>
            <a:off x="147320" y="0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CONCEPT overview FOR MEDAUSTRON</a:t>
            </a:r>
          </a:p>
        </p:txBody>
      </p:sp>
    </p:spTree>
    <p:extLst>
      <p:ext uri="{BB962C8B-B14F-4D97-AF65-F5344CB8AC3E}">
        <p14:creationId xmlns:p14="http://schemas.microsoft.com/office/powerpoint/2010/main" val="41599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F93BE5-B105-4A90-B29A-7F652F47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" y="2317759"/>
            <a:ext cx="6242954" cy="4161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19EDC9-24EC-412E-B93B-01AB9939A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464" y="2829673"/>
            <a:ext cx="4303559" cy="3227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993819-EF97-4986-A1B3-86C9B4FD7B17}"/>
              </a:ext>
            </a:extLst>
          </p:cNvPr>
          <p:cNvSpPr txBox="1"/>
          <p:nvPr/>
        </p:nvSpPr>
        <p:spPr>
          <a:xfrm>
            <a:off x="203373" y="963216"/>
            <a:ext cx="11841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MEE RFKO simulations based on </a:t>
            </a:r>
            <a:r>
              <a:rPr lang="en-US" sz="1600" b="1" dirty="0">
                <a:solidFill>
                  <a:srgbClr val="0070C0"/>
                </a:solidFill>
              </a:rPr>
              <a:t>Xsuite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Recent development of the code to facilitate simulation of acceleration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xtrack.</a:t>
            </a:r>
            <a:r>
              <a:rPr lang="en-US" sz="1600" b="1" dirty="0" err="1"/>
              <a:t>EnergyProgram</a:t>
            </a:r>
            <a:r>
              <a:rPr lang="en-US" sz="1600" dirty="0"/>
              <a:t>, </a:t>
            </a:r>
            <a:r>
              <a:rPr lang="en-US" sz="1600" b="1" dirty="0" err="1"/>
              <a:t>RFcavity</a:t>
            </a:r>
            <a:r>
              <a:rPr lang="en-US" sz="1600" b="1" dirty="0"/>
              <a:t> frequency </a:t>
            </a:r>
            <a:r>
              <a:rPr lang="en-US" sz="1600" b="1" dirty="0" err="1"/>
              <a:t>TbT</a:t>
            </a:r>
            <a:r>
              <a:rPr lang="en-US" sz="1600" b="1" dirty="0"/>
              <a:t> update</a:t>
            </a:r>
            <a:r>
              <a:rPr lang="en-US" sz="1600" dirty="0"/>
              <a:t>,  </a:t>
            </a:r>
            <a:r>
              <a:rPr lang="en-US" sz="1600" b="1" dirty="0"/>
              <a:t>Radial Loop</a:t>
            </a:r>
            <a:r>
              <a:rPr lang="en-US" sz="1600" dirty="0"/>
              <a:t> with </a:t>
            </a:r>
            <a:r>
              <a:rPr lang="en-US" sz="1600" dirty="0" err="1"/>
              <a:t>xtrack.ZetaShift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Xsuite user’s guide example: </a:t>
            </a:r>
            <a:r>
              <a:rPr lang="en-US" sz="1400" dirty="0">
                <a:latin typeface="+mj-lt"/>
              </a:rPr>
              <a:t>https://xsuite.readthedocs.io/en/latest/track.html#acceleration </a:t>
            </a:r>
            <a:endParaRPr lang="en-US" sz="1600" dirty="0"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5EB204-07BC-41D7-8362-1CEDE4232D27}"/>
              </a:ext>
            </a:extLst>
          </p:cNvPr>
          <p:cNvCxnSpPr/>
          <p:nvPr/>
        </p:nvCxnSpPr>
        <p:spPr>
          <a:xfrm>
            <a:off x="9208008" y="2829673"/>
            <a:ext cx="40233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6ADFFC-740B-4DF2-959B-819CADBA8CF9}"/>
              </a:ext>
            </a:extLst>
          </p:cNvPr>
          <p:cNvSpPr txBox="1"/>
          <p:nvPr/>
        </p:nvSpPr>
        <p:spPr>
          <a:xfrm>
            <a:off x="8749284" y="2325437"/>
            <a:ext cx="139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Acceleration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(stable </a:t>
            </a:r>
            <a:r>
              <a:rPr lang="el-GR" sz="1200" dirty="0">
                <a:solidFill>
                  <a:srgbClr val="FF0000"/>
                </a:solidFill>
                <a:latin typeface="+mj-lt"/>
              </a:rPr>
              <a:t>ζ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534825-EE16-423F-B0D8-AD379645A446}"/>
              </a:ext>
            </a:extLst>
          </p:cNvPr>
          <p:cNvCxnSpPr/>
          <p:nvPr/>
        </p:nvCxnSpPr>
        <p:spPr>
          <a:xfrm>
            <a:off x="11062662" y="3566160"/>
            <a:ext cx="0" cy="65836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3745AB-D5D4-4FCD-BE73-E9C68892D742}"/>
              </a:ext>
            </a:extLst>
          </p:cNvPr>
          <p:cNvSpPr txBox="1"/>
          <p:nvPr/>
        </p:nvSpPr>
        <p:spPr>
          <a:xfrm>
            <a:off x="10945368" y="3664511"/>
            <a:ext cx="140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Radial Loop contribution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EF3C81-0649-4C29-9F28-ECCA77B47251}"/>
              </a:ext>
            </a:extLst>
          </p:cNvPr>
          <p:cNvSpPr txBox="1">
            <a:spLocks/>
          </p:cNvSpPr>
          <p:nvPr/>
        </p:nvSpPr>
        <p:spPr>
          <a:xfrm>
            <a:off x="99023" y="0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setup: Acceleration</a:t>
            </a:r>
          </a:p>
        </p:txBody>
      </p:sp>
    </p:spTree>
    <p:extLst>
      <p:ext uri="{BB962C8B-B14F-4D97-AF65-F5344CB8AC3E}">
        <p14:creationId xmlns:p14="http://schemas.microsoft.com/office/powerpoint/2010/main" val="39839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C72067-E379-47D1-843D-3E548D8D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829" y="757763"/>
            <a:ext cx="4389515" cy="56486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48AE5-5170-4FA4-A456-4EA2F8D2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685" y="3328915"/>
            <a:ext cx="4403025" cy="2935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5C7049-851B-4D86-9A9D-1055E898EA62}"/>
              </a:ext>
            </a:extLst>
          </p:cNvPr>
          <p:cNvSpPr/>
          <p:nvPr/>
        </p:nvSpPr>
        <p:spPr>
          <a:xfrm>
            <a:off x="3099604" y="895935"/>
            <a:ext cx="641123" cy="2533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54123F-CE69-4DA0-96BA-F8B611ED63DC}"/>
              </a:ext>
            </a:extLst>
          </p:cNvPr>
          <p:cNvCxnSpPr>
            <a:cxnSpLocks/>
          </p:cNvCxnSpPr>
          <p:nvPr/>
        </p:nvCxnSpPr>
        <p:spPr>
          <a:xfrm>
            <a:off x="3740727" y="3132942"/>
            <a:ext cx="4858328" cy="17715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31D77CB-75A7-4BF6-817F-65AAAAE0F6FB}"/>
              </a:ext>
            </a:extLst>
          </p:cNvPr>
          <p:cNvSpPr txBox="1">
            <a:spLocks/>
          </p:cNvSpPr>
          <p:nvPr/>
        </p:nvSpPr>
        <p:spPr>
          <a:xfrm>
            <a:off x="6186439" y="996014"/>
            <a:ext cx="5736702" cy="233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6AB3"/>
                </a:solidFill>
              </a:rPr>
              <a:t>MEE RFKO simulation: </a:t>
            </a:r>
            <a:r>
              <a:rPr lang="en-US" sz="1600" dirty="0"/>
              <a:t>example of 4 energies re-accelerated in steps of 4 MeV/u and extracted with amplitude-modulated RFKO  </a:t>
            </a:r>
          </a:p>
          <a:p>
            <a:r>
              <a:rPr lang="en-US" sz="1600" dirty="0">
                <a:solidFill>
                  <a:srgbClr val="006AB3"/>
                </a:solidFill>
              </a:rPr>
              <a:t>Resonant </a:t>
            </a:r>
            <a:r>
              <a:rPr lang="en-US" sz="1600" dirty="0" err="1">
                <a:solidFill>
                  <a:srgbClr val="006AB3"/>
                </a:solidFill>
              </a:rPr>
              <a:t>sextupole</a:t>
            </a:r>
            <a:r>
              <a:rPr lang="en-US" sz="1600" dirty="0">
                <a:solidFill>
                  <a:srgbClr val="006AB3"/>
                </a:solidFill>
              </a:rPr>
              <a:t> ramped </a:t>
            </a:r>
            <a:r>
              <a:rPr lang="en-US" sz="1600" dirty="0"/>
              <a:t>down and up before and after acceleration while RFKO kicker is off</a:t>
            </a:r>
          </a:p>
          <a:p>
            <a:r>
              <a:rPr lang="en-US" sz="1600" dirty="0">
                <a:solidFill>
                  <a:srgbClr val="006AB3"/>
                </a:solidFill>
              </a:rPr>
              <a:t>RF-Cavity frequency </a:t>
            </a:r>
            <a:r>
              <a:rPr lang="en-US" sz="1600" dirty="0"/>
              <a:t>updated </a:t>
            </a:r>
            <a:r>
              <a:rPr lang="en-US" sz="1600" dirty="0" err="1"/>
              <a:t>TbT</a:t>
            </a:r>
            <a:endParaRPr lang="en-US" sz="1600" dirty="0"/>
          </a:p>
          <a:p>
            <a:pPr lvl="1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BD1FDE-FE01-4741-A974-E1EED9253E41}"/>
              </a:ext>
            </a:extLst>
          </p:cNvPr>
          <p:cNvCxnSpPr/>
          <p:nvPr/>
        </p:nvCxnSpPr>
        <p:spPr>
          <a:xfrm>
            <a:off x="7592291" y="3328915"/>
            <a:ext cx="0" cy="260083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B039AA-72BF-48A2-BB39-2116ABF928D7}"/>
              </a:ext>
            </a:extLst>
          </p:cNvPr>
          <p:cNvCxnSpPr/>
          <p:nvPr/>
        </p:nvCxnSpPr>
        <p:spPr>
          <a:xfrm>
            <a:off x="8599055" y="3328915"/>
            <a:ext cx="0" cy="260083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CB0E1-2065-4804-8FB6-BD4F9D19A4AF}"/>
              </a:ext>
            </a:extLst>
          </p:cNvPr>
          <p:cNvCxnSpPr/>
          <p:nvPr/>
        </p:nvCxnSpPr>
        <p:spPr>
          <a:xfrm>
            <a:off x="9555019" y="3328915"/>
            <a:ext cx="0" cy="260083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432C20-F8F8-4805-99CB-D341352D073E}"/>
              </a:ext>
            </a:extLst>
          </p:cNvPr>
          <p:cNvCxnSpPr/>
          <p:nvPr/>
        </p:nvCxnSpPr>
        <p:spPr>
          <a:xfrm>
            <a:off x="10487891" y="3313449"/>
            <a:ext cx="0" cy="260083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8B2ECC-BAC2-4F5D-9733-62403CA0A3C2}"/>
                  </a:ext>
                </a:extLst>
              </p:cNvPr>
              <p:cNvSpPr txBox="1"/>
              <p:nvPr/>
            </p:nvSpPr>
            <p:spPr>
              <a:xfrm>
                <a:off x="7025635" y="2947314"/>
                <a:ext cx="120072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RFKO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1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@62MeV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8B2ECC-BAC2-4F5D-9733-62403CA0A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35" y="2947314"/>
                <a:ext cx="1200726" cy="446276"/>
              </a:xfrm>
              <a:prstGeom prst="rect">
                <a:avLst/>
              </a:prstGeom>
              <a:blipFill>
                <a:blip r:embed="rId4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CE1C73-9158-4B23-A82D-B1E46296B5AE}"/>
                  </a:ext>
                </a:extLst>
              </p:cNvPr>
              <p:cNvSpPr txBox="1"/>
              <p:nvPr/>
            </p:nvSpPr>
            <p:spPr>
              <a:xfrm>
                <a:off x="7981598" y="2939624"/>
                <a:ext cx="120072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RFKO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1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@66MeV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CE1C73-9158-4B23-A82D-B1E46296B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598" y="2939624"/>
                <a:ext cx="1200726" cy="446276"/>
              </a:xfrm>
              <a:prstGeom prst="rect">
                <a:avLst/>
              </a:prstGeom>
              <a:blipFill>
                <a:blip r:embed="rId5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BD6B89-1BBC-4DB8-8612-9EE7BA4C7046}"/>
                  </a:ext>
                </a:extLst>
              </p:cNvPr>
              <p:cNvSpPr txBox="1"/>
              <p:nvPr/>
            </p:nvSpPr>
            <p:spPr>
              <a:xfrm>
                <a:off x="8992478" y="2945916"/>
                <a:ext cx="120072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RFKO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1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@70MeV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BD6B89-1BBC-4DB8-8612-9EE7BA4C7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478" y="2945916"/>
                <a:ext cx="1200726" cy="446276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D87A7A-5DA1-49CC-A43F-7C7F8A5204CE}"/>
                  </a:ext>
                </a:extLst>
              </p:cNvPr>
              <p:cNvSpPr txBox="1"/>
              <p:nvPr/>
            </p:nvSpPr>
            <p:spPr>
              <a:xfrm>
                <a:off x="9893398" y="2939624"/>
                <a:ext cx="120072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RFKO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1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@74MeV</a:t>
                </a:r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D87A7A-5DA1-49CC-A43F-7C7F8A520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398" y="2939624"/>
                <a:ext cx="1200726" cy="446276"/>
              </a:xfrm>
              <a:prstGeom prst="rect">
                <a:avLst/>
              </a:prstGeom>
              <a:blipFill>
                <a:blip r:embed="rId7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B7AE587-9940-4C1F-9240-FDAC0DE1740F}"/>
              </a:ext>
            </a:extLst>
          </p:cNvPr>
          <p:cNvSpPr txBox="1"/>
          <p:nvPr/>
        </p:nvSpPr>
        <p:spPr>
          <a:xfrm>
            <a:off x="66562" y="1217187"/>
            <a:ext cx="1656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RFKO kicker using </a:t>
            </a:r>
            <a:r>
              <a:rPr lang="en-US" sz="1400" b="1" dirty="0" err="1">
                <a:solidFill>
                  <a:srgbClr val="00B050"/>
                </a:solidFill>
              </a:rPr>
              <a:t>xt.Exciter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and </a:t>
            </a:r>
            <a:r>
              <a:rPr lang="en-US" sz="1400" b="1" dirty="0">
                <a:solidFill>
                  <a:srgbClr val="00B050"/>
                </a:solidFill>
              </a:rPr>
              <a:t>BPSK</a:t>
            </a:r>
            <a:r>
              <a:rPr lang="en-US" sz="1400" dirty="0">
                <a:solidFill>
                  <a:srgbClr val="00B050"/>
                </a:solidFill>
              </a:rPr>
              <a:t> frequency modulation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014AF6-E264-4609-8FE5-358612F343D2}"/>
              </a:ext>
            </a:extLst>
          </p:cNvPr>
          <p:cNvCxnSpPr/>
          <p:nvPr/>
        </p:nvCxnSpPr>
        <p:spPr>
          <a:xfrm>
            <a:off x="1348509" y="1570182"/>
            <a:ext cx="1136073" cy="1477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FDF9E0-16BF-44ED-881E-06B02D3CB69F}"/>
              </a:ext>
            </a:extLst>
          </p:cNvPr>
          <p:cNvSpPr txBox="1"/>
          <p:nvPr/>
        </p:nvSpPr>
        <p:spPr>
          <a:xfrm>
            <a:off x="8629437" y="3483759"/>
            <a:ext cx="111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Applied RFKO  FFT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C6FACA-9380-4497-9294-3F677648EB47}"/>
              </a:ext>
            </a:extLst>
          </p:cNvPr>
          <p:cNvSpPr txBox="1">
            <a:spLocks/>
          </p:cNvSpPr>
          <p:nvPr/>
        </p:nvSpPr>
        <p:spPr>
          <a:xfrm>
            <a:off x="77584" y="-54664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setup: RFKO + MEE</a:t>
            </a:r>
          </a:p>
        </p:txBody>
      </p:sp>
    </p:spTree>
    <p:extLst>
      <p:ext uri="{BB962C8B-B14F-4D97-AF65-F5344CB8AC3E}">
        <p14:creationId xmlns:p14="http://schemas.microsoft.com/office/powerpoint/2010/main" val="19187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3" grpId="0"/>
      <p:bldP spid="24" grpId="0"/>
      <p:bldP spid="25" grpId="0"/>
      <p:bldP spid="26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C2B260-4151-4CBB-9F0C-190D5074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444" y="-469695"/>
            <a:ext cx="4238356" cy="7265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B028E6-C3E0-430D-BE45-9734FF0F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3" y="363354"/>
            <a:ext cx="4776384" cy="6368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65824D9-37EA-4305-A121-7046D35CF7AB}"/>
              </a:ext>
            </a:extLst>
          </p:cNvPr>
          <p:cNvSpPr txBox="1">
            <a:spLocks/>
          </p:cNvSpPr>
          <p:nvPr/>
        </p:nvSpPr>
        <p:spPr>
          <a:xfrm>
            <a:off x="9179939" y="996014"/>
            <a:ext cx="3012061" cy="4645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Assess the extracted beam properties at ESE at each energy layers to </a:t>
            </a:r>
            <a:r>
              <a:rPr lang="en-US" sz="1800" dirty="0">
                <a:solidFill>
                  <a:srgbClr val="006AB3"/>
                </a:solidFill>
              </a:rPr>
              <a:t>optimize optics and RFKO settings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Optimize</a:t>
            </a:r>
            <a:r>
              <a:rPr lang="en-US" sz="1800" dirty="0">
                <a:solidFill>
                  <a:srgbClr val="006AB3"/>
                </a:solidFill>
              </a:rPr>
              <a:t> RF-cavity voltage/frequency </a:t>
            </a:r>
            <a:r>
              <a:rPr lang="en-US" sz="1800" dirty="0"/>
              <a:t>programs based on observed longitudinal dynamics during MEE</a:t>
            </a:r>
          </a:p>
          <a:p>
            <a:pPr lvl="1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24FAD-BCE0-4C64-BAEE-FD4EAE34057E}"/>
              </a:ext>
            </a:extLst>
          </p:cNvPr>
          <p:cNvSpPr txBox="1"/>
          <p:nvPr/>
        </p:nvSpPr>
        <p:spPr>
          <a:xfrm>
            <a:off x="257615" y="2834336"/>
            <a:ext cx="121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+mj-lt"/>
              </a:rPr>
              <a:t>7000 particles for ~9e5 turns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F340B6-1621-450F-86B4-F54FED5B8669}"/>
              </a:ext>
            </a:extLst>
          </p:cNvPr>
          <p:cNvSpPr txBox="1">
            <a:spLocks/>
          </p:cNvSpPr>
          <p:nvPr/>
        </p:nvSpPr>
        <p:spPr>
          <a:xfrm>
            <a:off x="138131" y="-37122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example</a:t>
            </a:r>
          </a:p>
        </p:txBody>
      </p:sp>
    </p:spTree>
    <p:extLst>
      <p:ext uri="{BB962C8B-B14F-4D97-AF65-F5344CB8AC3E}">
        <p14:creationId xmlns:p14="http://schemas.microsoft.com/office/powerpoint/2010/main" val="77565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C2B260-4151-4CBB-9F0C-190D5074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1107" y="324393"/>
            <a:ext cx="3737693" cy="6407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B028E6-C3E0-430D-BE45-9734FF0F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8522" y="704087"/>
            <a:ext cx="4625310" cy="61670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065824D9-37EA-4305-A121-7046D35CF7AB}"/>
              </a:ext>
            </a:extLst>
          </p:cNvPr>
          <p:cNvSpPr txBox="1">
            <a:spLocks/>
          </p:cNvSpPr>
          <p:nvPr/>
        </p:nvSpPr>
        <p:spPr>
          <a:xfrm>
            <a:off x="9179939" y="996014"/>
            <a:ext cx="3012061" cy="4645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Assess the extracted beam properties at ESE at each energy layers to </a:t>
            </a:r>
            <a:r>
              <a:rPr lang="en-US" sz="1800" dirty="0">
                <a:solidFill>
                  <a:srgbClr val="006AB3"/>
                </a:solidFill>
              </a:rPr>
              <a:t>optimize optics and RFKO settings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Optimize</a:t>
            </a:r>
            <a:r>
              <a:rPr lang="en-US" sz="1800" dirty="0">
                <a:solidFill>
                  <a:srgbClr val="006AB3"/>
                </a:solidFill>
              </a:rPr>
              <a:t> RF-cavity voltage/frequency </a:t>
            </a:r>
            <a:r>
              <a:rPr lang="en-US" sz="1800" dirty="0"/>
              <a:t>programs based on observed longitudinal dynamics during MEE</a:t>
            </a:r>
          </a:p>
          <a:p>
            <a:pPr lvl="1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24FAD-BCE0-4C64-BAEE-FD4EAE34057E}"/>
              </a:ext>
            </a:extLst>
          </p:cNvPr>
          <p:cNvSpPr txBox="1"/>
          <p:nvPr/>
        </p:nvSpPr>
        <p:spPr>
          <a:xfrm>
            <a:off x="257615" y="2834336"/>
            <a:ext cx="121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+mj-lt"/>
              </a:rPr>
              <a:t>7000 particles for ~9e5 turns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544C30-9155-407C-9220-3DFBD2783016}"/>
              </a:ext>
            </a:extLst>
          </p:cNvPr>
          <p:cNvSpPr txBox="1">
            <a:spLocks/>
          </p:cNvSpPr>
          <p:nvPr/>
        </p:nvSpPr>
        <p:spPr>
          <a:xfrm>
            <a:off x="138131" y="-37122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example</a:t>
            </a:r>
          </a:p>
        </p:txBody>
      </p:sp>
    </p:spTree>
    <p:extLst>
      <p:ext uri="{BB962C8B-B14F-4D97-AF65-F5344CB8AC3E}">
        <p14:creationId xmlns:p14="http://schemas.microsoft.com/office/powerpoint/2010/main" val="419252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02C2B-F8D8-4C6D-ADDC-B418474A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42" y="6971"/>
            <a:ext cx="6029366" cy="6029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5E9B9-849B-46E9-AB58-3264971C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1" y="157949"/>
            <a:ext cx="4700454" cy="62672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20AC466-AF3A-473C-95CA-FC09708818CB}"/>
              </a:ext>
            </a:extLst>
          </p:cNvPr>
          <p:cNvSpPr txBox="1">
            <a:spLocks/>
          </p:cNvSpPr>
          <p:nvPr/>
        </p:nvSpPr>
        <p:spPr>
          <a:xfrm>
            <a:off x="8945048" y="1606332"/>
            <a:ext cx="3160266" cy="3210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Optimize dynamic of the linear/nonlinear optics changes and RF-cavity program based on </a:t>
            </a:r>
            <a:r>
              <a:rPr lang="en-US" dirty="0">
                <a:solidFill>
                  <a:srgbClr val="006AB3"/>
                </a:solidFill>
              </a:rPr>
              <a:t>losses and tune distribution </a:t>
            </a:r>
            <a:r>
              <a:rPr lang="en-US" dirty="0"/>
              <a:t>during MEE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E5B72-E4CC-485E-AE25-CC6BB8CBB187}"/>
              </a:ext>
            </a:extLst>
          </p:cNvPr>
          <p:cNvSpPr txBox="1"/>
          <p:nvPr/>
        </p:nvSpPr>
        <p:spPr>
          <a:xfrm>
            <a:off x="4376459" y="5348002"/>
            <a:ext cx="121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+mj-lt"/>
              </a:rPr>
              <a:t>7000 particles for ~9e5 turns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0EAAAC-8FFA-4164-94E8-869971174963}"/>
              </a:ext>
            </a:extLst>
          </p:cNvPr>
          <p:cNvSpPr txBox="1">
            <a:spLocks/>
          </p:cNvSpPr>
          <p:nvPr/>
        </p:nvSpPr>
        <p:spPr>
          <a:xfrm>
            <a:off x="138131" y="-37122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example</a:t>
            </a:r>
          </a:p>
        </p:txBody>
      </p:sp>
    </p:spTree>
    <p:extLst>
      <p:ext uri="{BB962C8B-B14F-4D97-AF65-F5344CB8AC3E}">
        <p14:creationId xmlns:p14="http://schemas.microsoft.com/office/powerpoint/2010/main" val="57046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E451C-7A8E-4456-B8BE-97468C1AA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6CE52-1004-45E7-B79B-6E44FCAD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54" y="1094169"/>
            <a:ext cx="9018452" cy="3381919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A97535D-9A5C-4784-9731-E6386AADBA0F}"/>
              </a:ext>
            </a:extLst>
          </p:cNvPr>
          <p:cNvSpPr txBox="1">
            <a:spLocks/>
          </p:cNvSpPr>
          <p:nvPr/>
        </p:nvSpPr>
        <p:spPr>
          <a:xfrm>
            <a:off x="459535" y="4476088"/>
            <a:ext cx="11474039" cy="1753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Observations on </a:t>
            </a:r>
            <a:r>
              <a:rPr lang="en-US" b="1" dirty="0">
                <a:solidFill>
                  <a:srgbClr val="006AB3"/>
                </a:solidFill>
              </a:rPr>
              <a:t>extracted spill quality </a:t>
            </a:r>
            <a:endParaRPr lang="en-US" dirty="0"/>
          </a:p>
          <a:p>
            <a:pPr lvl="1"/>
            <a:r>
              <a:rPr lang="en-US" dirty="0">
                <a:solidFill>
                  <a:srgbClr val="006AB3"/>
                </a:solidFill>
              </a:rPr>
              <a:t>Linearity of the extraction rate and intensity ripples </a:t>
            </a:r>
            <a:r>
              <a:rPr lang="en-US" dirty="0"/>
              <a:t>at each energy level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optimization of the RFKO settings (central frequencies, bandwidth, amplitude modulation </a:t>
            </a:r>
          </a:p>
          <a:p>
            <a:pPr lvl="1"/>
            <a:r>
              <a:rPr lang="en-US" dirty="0">
                <a:solidFill>
                  <a:srgbClr val="006AB3"/>
                </a:solidFill>
              </a:rPr>
              <a:t>Beam losses during acceleration and ramping of the resonant </a:t>
            </a:r>
            <a:r>
              <a:rPr lang="en-US" dirty="0" err="1">
                <a:solidFill>
                  <a:srgbClr val="006AB3"/>
                </a:solidFill>
              </a:rPr>
              <a:t>sextupole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optimization of the optics, </a:t>
            </a:r>
            <a:r>
              <a:rPr lang="en-US" dirty="0" err="1"/>
              <a:t>sextupole</a:t>
            </a:r>
            <a:r>
              <a:rPr lang="en-US" dirty="0"/>
              <a:t> strength and RF-cavity program</a:t>
            </a:r>
          </a:p>
          <a:p>
            <a:pPr lvl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0C8A40-24B0-4C98-83A9-FA51BB166EC0}"/>
              </a:ext>
            </a:extLst>
          </p:cNvPr>
          <p:cNvSpPr txBox="1">
            <a:spLocks/>
          </p:cNvSpPr>
          <p:nvPr/>
        </p:nvSpPr>
        <p:spPr>
          <a:xfrm>
            <a:off x="138131" y="25257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MEE simulation example: RESULTS</a:t>
            </a:r>
          </a:p>
        </p:txBody>
      </p:sp>
    </p:spTree>
    <p:extLst>
      <p:ext uri="{BB962C8B-B14F-4D97-AF65-F5344CB8AC3E}">
        <p14:creationId xmlns:p14="http://schemas.microsoft.com/office/powerpoint/2010/main" val="317921553"/>
      </p:ext>
    </p:extLst>
  </p:cSld>
  <p:clrMapOvr>
    <a:masterClrMapping/>
  </p:clrMapOvr>
</p:sld>
</file>

<file path=ppt/theme/theme1.xml><?xml version="1.0" encoding="utf-8"?>
<a:theme xmlns:a="http://schemas.openxmlformats.org/drawingml/2006/main" name="MedAustron Master EN">
  <a:themeElements>
    <a:clrScheme name="MedAustr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A7BA"/>
      </a:accent1>
      <a:accent2>
        <a:srgbClr val="F1D611"/>
      </a:accent2>
      <a:accent3>
        <a:srgbClr val="14316C"/>
      </a:accent3>
      <a:accent4>
        <a:srgbClr val="F7A512"/>
      </a:accent4>
      <a:accent5>
        <a:srgbClr val="0069B3"/>
      </a:accent5>
      <a:accent6>
        <a:srgbClr val="A8B719"/>
      </a:accent6>
      <a:hlink>
        <a:srgbClr val="0E2149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Austron Master Breitbild.potx [Schreibgeschützt]" id="{2A43AD16-D399-4F4E-BA72-84F0F7CFD4BD}" vid="{7F51672B-9720-4EA0-840F-655C37960EF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MedAustron Master Breitbild_Template</Template>
  <TotalTime>0</TotalTime>
  <Words>711</Words>
  <Application>Microsoft Office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Cambria Math</vt:lpstr>
      <vt:lpstr>Consolas</vt:lpstr>
      <vt:lpstr>Courier New</vt:lpstr>
      <vt:lpstr>HiraMinProN-W3</vt:lpstr>
      <vt:lpstr>Menlo Regular</vt:lpstr>
      <vt:lpstr>Segoe UI</vt:lpstr>
      <vt:lpstr>Verdana</vt:lpstr>
      <vt:lpstr>MedAustron Master EN</vt:lpstr>
      <vt:lpstr>Simulation of  Multi-energy extraction with rfko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the template</dc:title>
  <dc:creator>Prokopovich Dale</dc:creator>
  <cp:lastModifiedBy>Plassard Fabien</cp:lastModifiedBy>
  <cp:revision>72</cp:revision>
  <dcterms:created xsi:type="dcterms:W3CDTF">2022-12-05T15:33:09Z</dcterms:created>
  <dcterms:modified xsi:type="dcterms:W3CDTF">2024-02-12T18:17:27Z</dcterms:modified>
</cp:coreProperties>
</file>