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 bookmarkIdSeed="3">
  <p:sldMasterIdLst>
    <p:sldMasterId id="2147483692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1" r:id="rId3"/>
    <p:sldId id="295" r:id="rId4"/>
    <p:sldId id="318" r:id="rId5"/>
    <p:sldId id="319" r:id="rId6"/>
    <p:sldId id="320" r:id="rId7"/>
    <p:sldId id="321" r:id="rId8"/>
    <p:sldId id="296" r:id="rId9"/>
    <p:sldId id="297" r:id="rId10"/>
    <p:sldId id="298" r:id="rId11"/>
    <p:sldId id="299" r:id="rId12"/>
    <p:sldId id="289" r:id="rId13"/>
    <p:sldId id="300" r:id="rId14"/>
    <p:sldId id="290" r:id="rId15"/>
    <p:sldId id="301" r:id="rId16"/>
    <p:sldId id="302" r:id="rId17"/>
    <p:sldId id="315" r:id="rId18"/>
    <p:sldId id="314" r:id="rId19"/>
    <p:sldId id="311" r:id="rId20"/>
    <p:sldId id="309" r:id="rId21"/>
    <p:sldId id="303" r:id="rId22"/>
    <p:sldId id="317" r:id="rId23"/>
    <p:sldId id="316" r:id="rId24"/>
    <p:sldId id="307" r:id="rId25"/>
    <p:sldId id="312" r:id="rId26"/>
    <p:sldId id="308" r:id="rId27"/>
    <p:sldId id="268" r:id="rId28"/>
  </p:sldIdLst>
  <p:sldSz cx="12192000" cy="6858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Liberation Sans" panose="020B0604020202020204" pitchFamily="34" charset="0"/>
      <p:regular r:id="rId32"/>
      <p:bold r:id="rId33"/>
      <p:italic r:id="rId34"/>
      <p:boldItalic r:id="rId35"/>
    </p:embeddedFont>
    <p:embeddedFont>
      <p:font typeface="Montserrat" panose="00000500000000000000" pitchFamily="2" charset="0"/>
      <p:regular r:id="rId36"/>
      <p:bold r:id="rId37"/>
      <p:italic r:id="rId38"/>
      <p:boldItalic r:id="rId39"/>
    </p:embeddedFont>
    <p:embeddedFont>
      <p:font typeface="Montserrat ExtraBold" panose="00000900000000000000" pitchFamily="2" charset="0"/>
      <p:bold r:id="rId40"/>
      <p:boldItalic r:id="rId41"/>
    </p:embeddedFont>
    <p:embeddedFont>
      <p:font typeface="Montserrat SemiBold" panose="00000700000000000000" pitchFamily="2" charset="0"/>
      <p:bold r:id="rId42"/>
      <p:boldItalic r:id="rId43"/>
    </p:embeddedFont>
    <p:embeddedFont>
      <p:font typeface="Roboto" panose="02000000000000000000" pitchFamily="2" charset="0"/>
      <p:regular r:id="rId44"/>
      <p:bold r:id="rId45"/>
      <p:italic r:id="rId46"/>
      <p:boldItalic r:id="rId47"/>
    </p:embeddedFont>
    <p:embeddedFont>
      <p:font typeface="Saira Expanded SemiBold" panose="020B0604020202020204" charset="0"/>
      <p:bold r:id="rId48"/>
      <p:boldItalic r:id="rId49"/>
    </p:embeddedFont>
  </p:embeddedFontLst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6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352D"/>
    <a:srgbClr val="53C804"/>
    <a:srgbClr val="E20000"/>
    <a:srgbClr val="D60000"/>
    <a:srgbClr val="B08600"/>
    <a:srgbClr val="38B7F6"/>
    <a:srgbClr val="0A94DC"/>
    <a:srgbClr val="78AFAF"/>
    <a:srgbClr val="96E1E4"/>
    <a:srgbClr val="58A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04" autoAdjust="0"/>
    <p:restoredTop sz="95349" autoAdjust="0"/>
  </p:normalViewPr>
  <p:slideViewPr>
    <p:cSldViewPr snapToObjects="1" showGuides="1">
      <p:cViewPr varScale="1">
        <p:scale>
          <a:sx n="87" d="100"/>
          <a:sy n="87" d="100"/>
        </p:scale>
        <p:origin x="710" y="82"/>
      </p:cViewPr>
      <p:guideLst>
        <p:guide orient="horz" pos="3067"/>
        <p:guide pos="7015"/>
        <p:guide pos="6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Objects="1" showGuides="1">
      <p:cViewPr varScale="1">
        <p:scale>
          <a:sx n="94" d="100"/>
          <a:sy n="94" d="100"/>
        </p:scale>
        <p:origin x="274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28C6C0-723B-1144-B0BB-13233DB680E2}" type="datetimeFigureOut">
              <a:rPr lang="fr-FR" smtClean="0"/>
              <a:pPr/>
              <a:t>12/02/2024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649DF4-BFDC-CE44-88D7-285A0821448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625803-7089-5846-80C7-3D9AC85D7E45}" type="datetimeFigureOut">
              <a:rPr lang="fr-FR" smtClean="0"/>
              <a:pPr/>
              <a:t>12/02/2024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F73C1-2BD6-684E-AA1B-49165E0DF4B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081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408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774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31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118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6957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44564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480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987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870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82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206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1535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644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659FA-574E-24FC-462D-282AC23ED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76E487-0CBE-1217-FA1F-3C49A03191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2B207C-CA33-ADBB-EB9B-28D5A08974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44D0F-EA0B-B8EC-BE32-9B0F1896E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2421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991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8766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3410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9653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693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31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7B385-F4A4-2C26-7CC1-2DEF49051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3A092-E5CD-9F22-DE3C-5092E5F204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DCE04F-99AA-1328-E299-F5CE852E0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76B7B9-5069-0A8C-F68B-F6A152BEB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679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767DD-AE84-DDD8-B69F-2547DDDCA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7A97AB-B3B9-B0DD-5A11-03E365D3F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C882AA-7C04-7A97-A0A4-0E96990E1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887DF-88D6-D979-A367-A14139E8F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101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87FD9-45A5-3C49-A329-1928D0407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D11E38-FD62-13B2-A956-C7F9B3E710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D1723B-4240-DEC4-A97E-6BA95D78A1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96A603-1650-44F1-ED18-521563FC28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607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8CF990-CDC9-710A-6145-CC171C4FE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BAB354-E5A3-8913-9449-EC4DADC33C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51A5E-B265-ED6F-4C5E-CCE3387AC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EA915-7241-E10C-37D5-E26DBF2AD3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471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258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F73C1-2BD6-684E-AA1B-49165E0DF4B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0028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15632" y="1990111"/>
            <a:ext cx="7402857" cy="1251625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tx1"/>
                </a:solidFill>
                <a:latin typeface="Saira Expanded SemiBold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rgbClr val="E20000"/>
                </a:solidFill>
                <a:latin typeface="Saira Expanded SemiBold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537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rgbClr val="E20000"/>
                </a:solidFill>
                <a:latin typeface="Saira Expanded SemiBold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1790214" y="625650"/>
            <a:ext cx="9346346" cy="29751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8CF57D5B-346A-B32C-56CA-47ACBB0A31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608" y="4990471"/>
            <a:ext cx="3120949" cy="12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558933-9C55-CE6B-3EFD-7360D9C451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285" y="4909996"/>
            <a:ext cx="2530843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3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240000" cy="6879819"/>
          </a:xfrm>
          <a:prstGeom prst="rect">
            <a:avLst/>
          </a:prstGeom>
        </p:spPr>
      </p:pic>
      <p:sp>
        <p:nvSpPr>
          <p:cNvPr id="12" name="Espace réservé du texte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66432" y="1997805"/>
            <a:ext cx="7402857" cy="1236236"/>
          </a:xfrm>
          <a:prstGeom prst="rect">
            <a:avLst/>
          </a:prstGeom>
        </p:spPr>
        <p:txBody>
          <a:bodyPr vert="horz" wrap="square" lIns="0" tIns="0" rIns="0" bIns="0" anchor="ctr">
            <a:spAutoFit/>
          </a:bodyPr>
          <a:lstStyle>
            <a:lvl1pPr algn="l">
              <a:buFontTx/>
              <a:buNone/>
              <a:defRPr sz="4000" b="0" baseline="0">
                <a:solidFill>
                  <a:schemeClr val="bg1"/>
                </a:solidFill>
                <a:latin typeface="Montserrat SemiBold" panose="00000700000000000000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en-US" dirty="0"/>
              <a:t>Test Presentation</a:t>
            </a:r>
          </a:p>
          <a:p>
            <a:pPr lvl="0"/>
            <a:r>
              <a:rPr lang="en-US" dirty="0"/>
              <a:t>Click to add title</a:t>
            </a:r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066432" y="4275445"/>
            <a:ext cx="7402857" cy="378210"/>
          </a:xfrm>
          <a:prstGeom prst="rect">
            <a:avLst/>
          </a:prstGeom>
        </p:spPr>
        <p:txBody>
          <a:bodyPr vert="horz" lIns="0" tIns="0" rIns="0" bIns="0" anchor="ctr">
            <a:normAutofit/>
          </a:bodyPr>
          <a:lstStyle>
            <a:lvl1pPr algn="l">
              <a:buNone/>
              <a:defRPr sz="2000" baseline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 algn="r">
              <a:buNone/>
              <a:defRPr/>
            </a:lvl2pPr>
            <a:lvl3pPr algn="r">
              <a:buNone/>
              <a:defRPr/>
            </a:lvl3pPr>
            <a:lvl4pPr algn="r">
              <a:buNone/>
              <a:defRPr/>
            </a:lvl4pPr>
            <a:lvl5pPr algn="r">
              <a:buNone/>
              <a:defRPr/>
            </a:lvl5pPr>
          </a:lstStyle>
          <a:p>
            <a:pPr lvl="0"/>
            <a:r>
              <a:rPr lang="fr-FR" dirty="0"/>
              <a:t>Speaker / Project / Organisation</a:t>
            </a:r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66432" y="3547178"/>
            <a:ext cx="7402857" cy="533110"/>
          </a:xfrm>
          <a:prstGeom prst="rect">
            <a:avLst/>
          </a:prstGeom>
        </p:spPr>
        <p:txBody>
          <a:bodyPr vert="horz" lIns="0" tIns="0" rIns="0" bIns="0" anchor="ctr"/>
          <a:lstStyle>
            <a:lvl1pPr algn="l">
              <a:buFontTx/>
              <a:buNone/>
              <a:defRPr sz="3000" b="0">
                <a:solidFill>
                  <a:schemeClr val="accent5"/>
                </a:solidFill>
                <a:latin typeface="Montserrat" panose="00000500000000000000" pitchFamily="2" charset="0"/>
                <a:cs typeface="Arial"/>
              </a:defRPr>
            </a:lvl1pPr>
            <a:lvl2pPr>
              <a:buFontTx/>
              <a:buNone/>
              <a:defRPr>
                <a:solidFill>
                  <a:srgbClr val="1E386B"/>
                </a:solidFill>
              </a:defRPr>
            </a:lvl2pPr>
            <a:lvl3pPr>
              <a:buFontTx/>
              <a:buNone/>
              <a:defRPr>
                <a:solidFill>
                  <a:srgbClr val="1E386B"/>
                </a:solidFill>
              </a:defRPr>
            </a:lvl3pPr>
            <a:lvl4pPr>
              <a:buFontTx/>
              <a:buNone/>
              <a:defRPr>
                <a:solidFill>
                  <a:srgbClr val="1E386B"/>
                </a:solidFill>
              </a:defRPr>
            </a:lvl4pPr>
            <a:lvl5pPr>
              <a:buFontTx/>
              <a:buNone/>
              <a:defRPr>
                <a:solidFill>
                  <a:srgbClr val="1E386B"/>
                </a:solidFill>
              </a:defRPr>
            </a:lvl5pPr>
          </a:lstStyle>
          <a:p>
            <a:pPr lvl="0"/>
            <a:r>
              <a:rPr lang="fr-FR" dirty="0"/>
              <a:t>Venue / Date / Event / </a:t>
            </a:r>
            <a:r>
              <a:rPr lang="fr-FR" dirty="0" err="1"/>
              <a:t>Subtitle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3752" y="5419756"/>
            <a:ext cx="1562400" cy="89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134" y="558385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790214" y="612826"/>
            <a:ext cx="9346346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This project has received funding from the European Union’s Horizon 2020 Research and Innovation programme under GA No 101004730.</a:t>
            </a:r>
            <a:endParaRPr lang="en-GB" sz="800" dirty="0">
              <a:solidFill>
                <a:schemeClr val="bg1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063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alphaModFix amt="10000"/>
          </a:blip>
          <a:stretch>
            <a:fillRect/>
          </a:stretch>
        </p:blipFill>
        <p:spPr>
          <a:xfrm>
            <a:off x="-2" y="0"/>
            <a:ext cx="12192002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2" y="-1"/>
            <a:ext cx="12192002" cy="6857999"/>
          </a:xfrm>
          <a:prstGeom prst="rect">
            <a:avLst/>
          </a:prstGeom>
          <a:blipFill dpi="0" rotWithShape="1">
            <a:blip r:embed="rId3">
              <a:alphaModFix amt="3000"/>
            </a:blip>
            <a:srcRect/>
            <a:stretch>
              <a:fillRect t="-9305" b="-930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47" y="5161910"/>
            <a:ext cx="648072" cy="43204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505027" y="5094709"/>
            <a:ext cx="5031133" cy="52835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000" b="0" i="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This project has received funding from the European Union’s Horizon 2020</a:t>
            </a:r>
            <a:br>
              <a:rPr lang="en-GB" sz="1000" b="0" i="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GB" sz="1000" b="0" i="0" kern="1200" dirty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Research and Innovation programme under GA No 101004730.</a:t>
            </a:r>
            <a:endParaRPr lang="en-GB" sz="8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D590797A-9A07-7161-DB6F-1C789660F8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11564" y="1043236"/>
            <a:ext cx="3566799" cy="14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566DF6-F7DC-D62A-8529-CEB209D05D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93" y="1028353"/>
            <a:ext cx="2847198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645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0100" y="251650"/>
            <a:ext cx="11162456" cy="606875"/>
          </a:xfrm>
        </p:spPr>
        <p:txBody>
          <a:bodyPr>
            <a:normAutofit/>
          </a:bodyPr>
          <a:lstStyle>
            <a:lvl1pPr algn="r">
              <a:defRPr sz="3600">
                <a:latin typeface="Saira Expanded SemiBold" pitchFamily="2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440000"/>
            <a:ext cx="10515600" cy="41764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buClr>
                <a:srgbClr val="E3352D"/>
              </a:buClr>
              <a:defRPr sz="2400"/>
            </a:lvl1pPr>
            <a:lvl2pPr>
              <a:buClr>
                <a:srgbClr val="E3352D"/>
              </a:buClr>
              <a:defRPr sz="2000"/>
            </a:lvl2pPr>
            <a:lvl3pPr>
              <a:buClr>
                <a:srgbClr val="E3352D"/>
              </a:buClr>
              <a:defRPr sz="1800"/>
            </a:lvl3pPr>
            <a:lvl4pPr>
              <a:buClr>
                <a:srgbClr val="E3352D"/>
              </a:buClr>
              <a:defRPr sz="1600"/>
            </a:lvl4pPr>
            <a:lvl5pPr>
              <a:buClr>
                <a:srgbClr val="E3352D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 preferRelativeResize="0"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700406" y="3366410"/>
            <a:ext cx="6857185" cy="126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5902053"/>
            <a:ext cx="1440160" cy="819422"/>
          </a:xfrm>
          <a:prstGeom prst="rect">
            <a:avLst/>
          </a:prstGeom>
        </p:spPr>
      </p:pic>
      <p:pic>
        <p:nvPicPr>
          <p:cNvPr id="8" name="Content Placeholder 4" descr="Logo&#10;&#10;Description automatically generated">
            <a:extLst>
              <a:ext uri="{FF2B5EF4-FFF2-40B4-BE49-F238E27FC236}">
                <a16:creationId xmlns:a16="http://schemas.microsoft.com/office/drawing/2014/main" id="{231B1232-6F78-4B78-8D9D-AA70D0C7BE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1344" y="72000"/>
            <a:ext cx="2229249" cy="9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C47E77-E9D5-A4B7-B9C3-3336854E330F}"/>
              </a:ext>
            </a:extLst>
          </p:cNvPr>
          <p:cNvSpPr txBox="1"/>
          <p:nvPr userDrawn="1"/>
        </p:nvSpPr>
        <p:spPr>
          <a:xfrm>
            <a:off x="1919536" y="6408000"/>
            <a:ext cx="8352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/>
            <a:r>
              <a:rPr lang="en-GB" sz="1200" kern="1200" dirty="0">
                <a:solidFill>
                  <a:schemeClr val="accent5"/>
                </a:solidFill>
                <a:latin typeface="Saira Expanded SemiBold" pitchFamily="2" charset="0"/>
                <a:ea typeface="+mn-ea"/>
                <a:cs typeface="+mn-cs"/>
              </a:rPr>
              <a:t>F. Stulle, L. Dupuy, H. Bayle, “Measuring Small AC Ripple on Strong DC Currents”                          </a:t>
            </a:r>
            <a:fld id="{72BF720F-58BC-419E-9343-8B49FDB791B3}" type="slidenum">
              <a:rPr lang="en-GB" sz="1200" kern="1200" smtClean="0">
                <a:solidFill>
                  <a:schemeClr val="accent5"/>
                </a:solidFill>
                <a:latin typeface="Saira Expanded SemiBold" pitchFamily="2" charset="0"/>
                <a:ea typeface="+mn-ea"/>
                <a:cs typeface="+mn-cs"/>
              </a:rPr>
              <a:pPr marL="0" algn="l" defTabSz="457200" rtl="0" eaLnBrk="1" latinLnBrk="0" hangingPunct="1"/>
              <a:t>‹#›</a:t>
            </a:fld>
            <a:endParaRPr lang="en-GB" sz="1200" kern="1200" dirty="0">
              <a:solidFill>
                <a:schemeClr val="accent5"/>
              </a:solidFill>
              <a:latin typeface="Saira Expanded SemiBold" pitchFamily="2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FBE206-B23D-306A-3A16-3586FC8ACFE6}"/>
              </a:ext>
            </a:extLst>
          </p:cNvPr>
          <p:cNvSpPr/>
          <p:nvPr userDrawn="1"/>
        </p:nvSpPr>
        <p:spPr>
          <a:xfrm>
            <a:off x="0" y="0"/>
            <a:ext cx="126000" cy="6858003"/>
          </a:xfrm>
          <a:prstGeom prst="rect">
            <a:avLst/>
          </a:prstGeom>
          <a:solidFill>
            <a:srgbClr val="E3352D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60866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0E0C21EA-FA05-7048-AA70-4DED716611A1}" type="datetimeFigureOut">
              <a:rPr lang="en-US" smtClean="0"/>
              <a:pPr/>
              <a:t>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96000" y="6356350"/>
            <a:ext cx="72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fld id="{F7A1A58B-7BA1-7E42-8231-6D1CB1C760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68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8" r:id="rId2"/>
    <p:sldLayoutId id="2147483711" r:id="rId3"/>
    <p:sldLayoutId id="2147483694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5"/>
          </a:solidFill>
          <a:latin typeface="Montserrat ExtraBold" panose="000009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/>
        <a:buChar char="•"/>
        <a:defRPr sz="2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20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8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6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/>
        <a:buChar char="•"/>
        <a:defRPr sz="1400" kern="1200">
          <a:solidFill>
            <a:schemeClr val="tx1"/>
          </a:solidFill>
          <a:latin typeface="Montserrat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021982" y="1628800"/>
            <a:ext cx="7402857" cy="1107996"/>
          </a:xfrm>
        </p:spPr>
        <p:txBody>
          <a:bodyPr/>
          <a:lstStyle/>
          <a:p>
            <a:pPr marL="0" indent="0"/>
            <a:r>
              <a:rPr lang="en-US" dirty="0"/>
              <a:t>Measuring Small AC Ripple</a:t>
            </a:r>
            <a:br>
              <a:rPr lang="en-US" dirty="0"/>
            </a:br>
            <a:r>
              <a:rPr lang="en-US" dirty="0"/>
              <a:t>on Strong DC Currents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053732" y="3789040"/>
            <a:ext cx="7634556" cy="37821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Frank Stulle, Laurent Dupuy, </a:t>
            </a:r>
            <a:r>
              <a:rPr lang="en-US" dirty="0" err="1"/>
              <a:t>Hervé</a:t>
            </a:r>
            <a:r>
              <a:rPr lang="en-US" dirty="0"/>
              <a:t> Bayle (Bergoz Instrumentation)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53732" y="3140968"/>
            <a:ext cx="7402857" cy="533110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Slow Extraction Workshop 2024-02-11 - 15</a:t>
            </a:r>
          </a:p>
        </p:txBody>
      </p:sp>
    </p:spTree>
    <p:extLst>
      <p:ext uri="{BB962C8B-B14F-4D97-AF65-F5344CB8AC3E}">
        <p14:creationId xmlns:p14="http://schemas.microsoft.com/office/powerpoint/2010/main" val="3964096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C1DB5E1-4401-433A-3FF3-2A9DB3FCC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7539" y="908720"/>
            <a:ext cx="3111109" cy="252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06098A-F198-477E-925B-DB12641B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Starting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E6314-0A50-4433-90BB-5C075F4F1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000"/>
            <a:ext cx="10515600" cy="4653296"/>
          </a:xfrm>
        </p:spPr>
        <p:txBody>
          <a:bodyPr>
            <a:no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We are current transformer specialists.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Hence, we decided to base the development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on a current transformer.</a:t>
            </a: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AC resolution and bandwidth are almost achieved by ACCT:</a:t>
            </a:r>
          </a:p>
          <a:p>
            <a:pPr marL="1790700" indent="0">
              <a:buNone/>
            </a:pPr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</a:rPr>
              <a:t>ACCT bandwidth 1 Hz – 1 MHz</a:t>
            </a:r>
          </a:p>
          <a:p>
            <a:pPr marL="1790700" indent="0">
              <a:buNone/>
            </a:pPr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</a:rPr>
              <a:t>ACCT resolution &lt;5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×</a:t>
            </a:r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</a:rPr>
              <a:t>10</a:t>
            </a:r>
            <a:r>
              <a:rPr lang="en-GB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-5</a:t>
            </a:r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</a:rPr>
              <a:t> relative to full scale current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Assuming flat noise spectrum, low pass filtering to 40000 Hz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should result in 1×10</a:t>
            </a:r>
            <a:r>
              <a:rPr lang="en-GB" baseline="30000" dirty="0">
                <a:latin typeface="Roboto" panose="02000000000000000000" pitchFamily="2" charset="0"/>
                <a:ea typeface="Roboto" panose="02000000000000000000" pitchFamily="2" charset="0"/>
              </a:rPr>
              <a:t>-5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resolution.</a:t>
            </a:r>
          </a:p>
        </p:txBody>
      </p:sp>
    </p:spTree>
    <p:extLst>
      <p:ext uri="{BB962C8B-B14F-4D97-AF65-F5344CB8AC3E}">
        <p14:creationId xmlns:p14="http://schemas.microsoft.com/office/powerpoint/2010/main" val="633698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098A-F198-477E-925B-DB12641B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4E6314-0A50-4433-90BB-5C075F4F16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60000"/>
                <a:ext cx="10515600" cy="4176464"/>
              </a:xfrm>
            </p:spPr>
            <p:txBody>
              <a:bodyPr>
                <a:noAutofit/>
              </a:bodyPr>
              <a:lstStyle/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Presence of strong DC currents, i.e. strong magnetic fields</a:t>
                </a:r>
                <a:b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saturation of magnetic materials used in current transformers </a:t>
                </a:r>
              </a:p>
              <a:p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A few Amperes suffice to saturate high performance magnetic materials.</a:t>
                </a:r>
              </a:p>
              <a:p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Need to wrap the current transformer in a DC compensation coil.</a:t>
                </a:r>
              </a:p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Required compensation accuracy: 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≲</a:t>
                </a:r>
                <a:r>
                  <a:rPr lang="en-GB" sz="2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1 A </a:t>
                </a:r>
                <a14:m>
                  <m:oMath xmlns:m="http://schemas.openxmlformats.org/officeDocument/2006/math">
                    <m:r>
                      <a:rPr lang="en-GB" sz="2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600" dirty="0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GB" sz="260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panose="02040503050406030204" pitchFamily="18" charset="0"/>
                              </a:rPr>
                              <m:t>D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GB" sz="260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</m:oMath>
                </a14:m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</m:oMath>
                </a14:m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6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60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GB" sz="26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4E6314-0A50-4433-90BB-5C075F4F16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60000"/>
                <a:ext cx="10515600" cy="4176464"/>
              </a:xfrm>
              <a:blipFill>
                <a:blip r:embed="rId3"/>
                <a:stretch>
                  <a:fillRect l="-812" t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9234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8E08-0A6B-4D7A-9919-B28CED0B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Principle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E531FA-D952-A8B2-E870-B6E19584B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124744"/>
            <a:ext cx="8089408" cy="480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94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8E08-0A6B-4D7A-9919-B28CED0B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 Principle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D2CC61C-5FC3-A05C-EBF0-5862D62AA2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4003997"/>
                <a:ext cx="10658400" cy="1513235"/>
              </a:xfrm>
            </p:spPr>
            <p:txBody>
              <a:bodyPr>
                <a:spAutoFit/>
              </a:bodyPr>
              <a:lstStyle/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Design choice: both output signals shall be properly in phase.</a:t>
                </a:r>
              </a:p>
              <a:p>
                <a:pPr>
                  <a:spcAft>
                    <a:spcPts val="1200"/>
                  </a:spcAft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That means, to reconstruct the full input current spectrum (DC – 40000 Hz):</a:t>
                </a:r>
              </a:p>
              <a:p>
                <a:pPr marL="0" indent="0">
                  <a:buClr>
                    <a:srgbClr val="E20000"/>
                  </a:buCl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6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d>
                        <m:dPr>
                          <m:ctrlPr>
                            <a:rPr lang="en-GB" sz="2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600" b="0" i="0" smtClean="0">
                              <a:latin typeface="Cambria Math" panose="02040503050406030204" pitchFamily="18" charset="0"/>
                            </a:rPr>
                            <m:t>DC</m:t>
                          </m:r>
                        </m:sub>
                      </m:sSub>
                      <m:r>
                        <a:rPr lang="en-GB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600" b="0" i="0" smtClean="0">
                              <a:latin typeface="Cambria Math" panose="02040503050406030204" pitchFamily="18" charset="0"/>
                            </a:rPr>
                            <m:t>DC</m:t>
                          </m:r>
                        </m:sub>
                      </m:sSub>
                      <m:d>
                        <m:dPr>
                          <m:ctrlPr>
                            <a:rPr lang="en-GB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GB" sz="2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600" b="0" i="0" smtClean="0">
                              <a:latin typeface="Cambria Math" panose="02040503050406030204" pitchFamily="18" charset="0"/>
                            </a:rPr>
                            <m:t>AC</m:t>
                          </m:r>
                        </m:sub>
                      </m:sSub>
                      <m:r>
                        <a:rPr lang="en-GB" sz="26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sz="2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6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sz="2600" b="0" i="0" smtClean="0">
                              <a:latin typeface="Cambria Math" panose="02040503050406030204" pitchFamily="18" charset="0"/>
                            </a:rPr>
                            <m:t>AC</m:t>
                          </m:r>
                        </m:sub>
                      </m:sSub>
                      <m:d>
                        <m:dPr>
                          <m:ctrlPr>
                            <a:rPr lang="en-GB" sz="2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GB" sz="26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D2CC61C-5FC3-A05C-EBF0-5862D62AA2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003997"/>
                <a:ext cx="10658400" cy="1513235"/>
              </a:xfrm>
              <a:blipFill>
                <a:blip r:embed="rId3"/>
                <a:stretch>
                  <a:fillRect l="-801" t="-2823" r="-8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B3737BA6-A7D0-655D-19F9-49009FD1E55B}"/>
              </a:ext>
            </a:extLst>
          </p:cNvPr>
          <p:cNvGrpSpPr/>
          <p:nvPr/>
        </p:nvGrpSpPr>
        <p:grpSpPr>
          <a:xfrm>
            <a:off x="2473094" y="1121331"/>
            <a:ext cx="7464260" cy="2235661"/>
            <a:chOff x="2473094" y="908720"/>
            <a:chExt cx="7464260" cy="22356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9F0B59-E0BF-14CC-67FE-9BB66DEE5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3094" y="908720"/>
              <a:ext cx="7295314" cy="2235661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B94607-BFD1-557E-4103-A6D6B571A34D}"/>
                </a:ext>
              </a:extLst>
            </p:cNvPr>
            <p:cNvSpPr txBox="1"/>
            <p:nvPr/>
          </p:nvSpPr>
          <p:spPr>
            <a:xfrm>
              <a:off x="7933030" y="1543597"/>
              <a:ext cx="170591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(DC </a:t>
              </a:r>
              <a:r>
                <a:rPr lang="en-GB" sz="2000" dirty="0"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–</a:t>
              </a:r>
              <a:r>
                <a:rPr lang="en-GB" sz="20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10 Hz)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D153EBF-6763-5614-AFD3-6C802820FA3C}"/>
                </a:ext>
              </a:extLst>
            </p:cNvPr>
            <p:cNvSpPr txBox="1"/>
            <p:nvPr/>
          </p:nvSpPr>
          <p:spPr>
            <a:xfrm>
              <a:off x="7521308" y="2739508"/>
              <a:ext cx="24160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(10 Hz </a:t>
              </a:r>
              <a:r>
                <a:rPr lang="en-GB" sz="2000" dirty="0">
                  <a:latin typeface="Roboto" panose="02000000000000000000" pitchFamily="2" charset="0"/>
                  <a:ea typeface="Roboto" panose="02000000000000000000" pitchFamily="2" charset="0"/>
                  <a:cs typeface="Arial" panose="020B0604020202020204" pitchFamily="34" charset="0"/>
                </a:rPr>
                <a:t>–</a:t>
              </a:r>
              <a:r>
                <a:rPr lang="en-GB" sz="2000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40000 Hz)</a:t>
              </a:r>
              <a:endParaRPr lang="en-GB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682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B718-13F5-44C7-84E8-EF410252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8A6AC-7440-4098-9F19-701380E97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DC: 8 V for 6000 A, DC – ~10 Hz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AC: 10 V for 60 A, ~10 Hz – ~40000 Hz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Two windings, each 1500 turns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110 mm aperture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260 mm outer diameter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80 mm height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A08DDB-AD37-A382-A057-381B64CD4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512871"/>
            <a:ext cx="3589384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4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EF12-2A8D-40FC-BD71-80D5DF58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Tests at CERN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EE7FD5-1617-B2D4-02D0-569D807C7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629240"/>
            <a:ext cx="3449548" cy="43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0837F7-3A59-B0DA-3B52-69F9B032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4072" y="1629240"/>
            <a:ext cx="3132000" cy="432000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F1D171-935C-2A9F-9E38-C9517CB9D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8720"/>
            <a:ext cx="10515600" cy="47727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6000 A DC Test Stand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92ED44-B141-25E5-84DF-58C658CE1100}"/>
              </a:ext>
            </a:extLst>
          </p:cNvPr>
          <p:cNvCxnSpPr/>
          <p:nvPr/>
        </p:nvCxnSpPr>
        <p:spPr>
          <a:xfrm flipH="1">
            <a:off x="2711624" y="1988840"/>
            <a:ext cx="1800200" cy="288032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6FED059-1382-1C3D-75D2-376B9B5BEB78}"/>
              </a:ext>
            </a:extLst>
          </p:cNvPr>
          <p:cNvSpPr txBox="1"/>
          <p:nvPr/>
        </p:nvSpPr>
        <p:spPr>
          <a:xfrm>
            <a:off x="4439816" y="1665674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Reference Fluxgate DCCT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ACAE37-5CC4-1672-B55E-850B562F9ABF}"/>
              </a:ext>
            </a:extLst>
          </p:cNvPr>
          <p:cNvCxnSpPr/>
          <p:nvPr/>
        </p:nvCxnSpPr>
        <p:spPr>
          <a:xfrm flipH="1">
            <a:off x="2711624" y="4077072"/>
            <a:ext cx="1800200" cy="288032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C82EE29-22CC-6948-D906-E16D742DC6D5}"/>
              </a:ext>
            </a:extLst>
          </p:cNvPr>
          <p:cNvSpPr txBox="1"/>
          <p:nvPr/>
        </p:nvSpPr>
        <p:spPr>
          <a:xfrm>
            <a:off x="4439816" y="388863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Prototype Sensor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370F77D-6664-3ECD-A5B2-3E42F0761ACA}"/>
              </a:ext>
            </a:extLst>
          </p:cNvPr>
          <p:cNvCxnSpPr>
            <a:cxnSpLocks/>
          </p:cNvCxnSpPr>
          <p:nvPr/>
        </p:nvCxnSpPr>
        <p:spPr>
          <a:xfrm flipH="1">
            <a:off x="8972550" y="4390678"/>
            <a:ext cx="1054150" cy="75186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78C9BEC-9E1E-E79D-621F-76981DB2F8E4}"/>
              </a:ext>
            </a:extLst>
          </p:cNvPr>
          <p:cNvSpPr txBox="1"/>
          <p:nvPr/>
        </p:nvSpPr>
        <p:spPr>
          <a:xfrm>
            <a:off x="9954692" y="3933056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Reference Fluxgate DCCT Electronics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AAC532-919C-F55D-4BA6-52170CD4CF6A}"/>
              </a:ext>
            </a:extLst>
          </p:cNvPr>
          <p:cNvCxnSpPr>
            <a:cxnSpLocks/>
          </p:cNvCxnSpPr>
          <p:nvPr/>
        </p:nvCxnSpPr>
        <p:spPr>
          <a:xfrm flipH="1">
            <a:off x="8890907" y="3161892"/>
            <a:ext cx="1132324" cy="291601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E4DAF9C-E100-174F-324B-FE100DC88A76}"/>
              </a:ext>
            </a:extLst>
          </p:cNvPr>
          <p:cNvSpPr txBox="1"/>
          <p:nvPr/>
        </p:nvSpPr>
        <p:spPr>
          <a:xfrm>
            <a:off x="9954692" y="2854677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Prototype Electronics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1AD25E-0ED7-E716-04D7-03D1A19563F1}"/>
              </a:ext>
            </a:extLst>
          </p:cNvPr>
          <p:cNvCxnSpPr>
            <a:cxnSpLocks/>
          </p:cNvCxnSpPr>
          <p:nvPr/>
        </p:nvCxnSpPr>
        <p:spPr>
          <a:xfrm flipH="1">
            <a:off x="8890907" y="1788918"/>
            <a:ext cx="1142507" cy="963203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21AB0B2-CABE-CC52-F73B-14C13B6CE0CF}"/>
              </a:ext>
            </a:extLst>
          </p:cNvPr>
          <p:cNvSpPr txBox="1"/>
          <p:nvPr/>
        </p:nvSpPr>
        <p:spPr>
          <a:xfrm>
            <a:off x="9961406" y="14657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Precision Voltmeters</a:t>
            </a:r>
          </a:p>
        </p:txBody>
      </p:sp>
    </p:spTree>
    <p:extLst>
      <p:ext uri="{BB962C8B-B14F-4D97-AF65-F5344CB8AC3E}">
        <p14:creationId xmlns:p14="http://schemas.microsoft.com/office/powerpoint/2010/main" val="1935944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EF12-2A8D-40FC-BD71-80D5DF58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DC Ramp Up and Down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DDF9D4-E6C2-AEBF-0F33-071CC4AE7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475" y="1017272"/>
            <a:ext cx="9720000" cy="4860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B560C5D-C223-729A-58FF-761C0B5F0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296" y="1268760"/>
            <a:ext cx="3415616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Prototype offset and gain corrected to match reference DCCT</a:t>
            </a:r>
          </a:p>
          <a:p>
            <a:pPr marL="0" indent="0">
              <a:buNone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Curves almost exactly superimpose</a:t>
            </a:r>
          </a:p>
        </p:txBody>
      </p:sp>
    </p:spTree>
    <p:extLst>
      <p:ext uri="{BB962C8B-B14F-4D97-AF65-F5344CB8AC3E}">
        <p14:creationId xmlns:p14="http://schemas.microsoft.com/office/powerpoint/2010/main" val="2352544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9A78AD-07C8-8DAA-7004-FF1146842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276" y="984934"/>
            <a:ext cx="9720000" cy="48203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DDEF12-2A8D-40FC-BD71-80D5DF58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Prototype Tests at BI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FED059-1382-1C3D-75D2-376B9B5BEB78}"/>
              </a:ext>
            </a:extLst>
          </p:cNvPr>
          <p:cNvSpPr txBox="1"/>
          <p:nvPr/>
        </p:nvSpPr>
        <p:spPr>
          <a:xfrm>
            <a:off x="4007768" y="836712"/>
            <a:ext cx="1872208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Power Amplifier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with Load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82EE29-22CC-6948-D906-E16D742DC6D5}"/>
              </a:ext>
            </a:extLst>
          </p:cNvPr>
          <p:cNvSpPr txBox="1"/>
          <p:nvPr/>
        </p:nvSpPr>
        <p:spPr>
          <a:xfrm>
            <a:off x="1271464" y="4221088"/>
            <a:ext cx="199275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Prototype Sensor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60 turns primary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8C9BEC-9E1E-E79D-621F-76981DB2F8E4}"/>
              </a:ext>
            </a:extLst>
          </p:cNvPr>
          <p:cNvSpPr txBox="1"/>
          <p:nvPr/>
        </p:nvSpPr>
        <p:spPr>
          <a:xfrm>
            <a:off x="10128448" y="4869160"/>
            <a:ext cx="1224136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24bit ADC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E4DAF9C-E100-174F-324B-FE100DC88A76}"/>
              </a:ext>
            </a:extLst>
          </p:cNvPr>
          <p:cNvSpPr txBox="1"/>
          <p:nvPr/>
        </p:nvSpPr>
        <p:spPr>
          <a:xfrm>
            <a:off x="10386740" y="2105790"/>
            <a:ext cx="132588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Prototype Electronics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1AB0B2-CABE-CC52-F73B-14C13B6CE0CF}"/>
              </a:ext>
            </a:extLst>
          </p:cNvPr>
          <p:cNvSpPr txBox="1"/>
          <p:nvPr/>
        </p:nvSpPr>
        <p:spPr>
          <a:xfrm>
            <a:off x="7176120" y="1090969"/>
            <a:ext cx="1911524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Signal Generator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1CC158-7A12-1BD2-3868-345673659D2F}"/>
              </a:ext>
            </a:extLst>
          </p:cNvPr>
          <p:cNvSpPr txBox="1"/>
          <p:nvPr/>
        </p:nvSpPr>
        <p:spPr>
          <a:xfrm>
            <a:off x="7824192" y="1630541"/>
            <a:ext cx="1584174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Feedback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Power Supply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7AAC532-919C-F55D-4BA6-52170CD4CF6A}"/>
              </a:ext>
            </a:extLst>
          </p:cNvPr>
          <p:cNvCxnSpPr>
            <a:cxnSpLocks/>
          </p:cNvCxnSpPr>
          <p:nvPr/>
        </p:nvCxnSpPr>
        <p:spPr>
          <a:xfrm flipH="1">
            <a:off x="9271221" y="2416629"/>
            <a:ext cx="1154572" cy="720185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370F77D-6664-3ECD-A5B2-3E42F0761ACA}"/>
              </a:ext>
            </a:extLst>
          </p:cNvPr>
          <p:cNvCxnSpPr>
            <a:cxnSpLocks/>
          </p:cNvCxnSpPr>
          <p:nvPr/>
        </p:nvCxnSpPr>
        <p:spPr>
          <a:xfrm flipH="1" flipV="1">
            <a:off x="8760296" y="4941168"/>
            <a:ext cx="1420568" cy="104361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DDA643F-AD91-F874-9013-1D9A470B8B57}"/>
              </a:ext>
            </a:extLst>
          </p:cNvPr>
          <p:cNvCxnSpPr>
            <a:cxnSpLocks/>
          </p:cNvCxnSpPr>
          <p:nvPr/>
        </p:nvCxnSpPr>
        <p:spPr>
          <a:xfrm flipH="1">
            <a:off x="6794680" y="1975757"/>
            <a:ext cx="1043034" cy="549520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51AD25E-0ED7-E716-04D7-03D1A19563F1}"/>
              </a:ext>
            </a:extLst>
          </p:cNvPr>
          <p:cNvCxnSpPr>
            <a:cxnSpLocks/>
          </p:cNvCxnSpPr>
          <p:nvPr/>
        </p:nvCxnSpPr>
        <p:spPr>
          <a:xfrm flipH="1">
            <a:off x="6096000" y="1292469"/>
            <a:ext cx="1104900" cy="399381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A92ED44-B141-25E5-84DF-58C658CE1100}"/>
              </a:ext>
            </a:extLst>
          </p:cNvPr>
          <p:cNvCxnSpPr>
            <a:cxnSpLocks/>
          </p:cNvCxnSpPr>
          <p:nvPr/>
        </p:nvCxnSpPr>
        <p:spPr>
          <a:xfrm flipH="1">
            <a:off x="3071664" y="1279305"/>
            <a:ext cx="1152128" cy="925559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ACAE37-5CC4-1672-B55E-850B562F9ABF}"/>
              </a:ext>
            </a:extLst>
          </p:cNvPr>
          <p:cNvCxnSpPr>
            <a:cxnSpLocks/>
          </p:cNvCxnSpPr>
          <p:nvPr/>
        </p:nvCxnSpPr>
        <p:spPr>
          <a:xfrm flipV="1">
            <a:off x="3192236" y="3552973"/>
            <a:ext cx="1319588" cy="970041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933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0A9BBC-D91D-D5DC-4E6A-890C0E3FE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364" y="1014636"/>
            <a:ext cx="9720000" cy="48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DDEF12-2A8D-40FC-BD71-80D5DF58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Frequency Response</a:t>
            </a:r>
          </a:p>
        </p:txBody>
      </p:sp>
    </p:spTree>
    <p:extLst>
      <p:ext uri="{BB962C8B-B14F-4D97-AF65-F5344CB8AC3E}">
        <p14:creationId xmlns:p14="http://schemas.microsoft.com/office/powerpoint/2010/main" val="143852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A2C3B5-8783-B184-6AEE-DF414C2D2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723" y="1017272"/>
            <a:ext cx="9720000" cy="48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3B718-13F5-44C7-84E8-EF410252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DC + Small AC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21B6B7B-88A7-C87C-B1B7-290FC2CBB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8296" y="1268760"/>
            <a:ext cx="3631640" cy="9361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500 A</a:t>
            </a:r>
            <a:r>
              <a:rPr lang="en-GB" sz="1600" baseline="-25000" dirty="0">
                <a:latin typeface="Roboto" panose="02000000000000000000" pitchFamily="2" charset="0"/>
                <a:ea typeface="Roboto" panose="02000000000000000000" pitchFamily="2" charset="0"/>
              </a:rPr>
              <a:t>DC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 + 0.5 A</a:t>
            </a:r>
            <a:r>
              <a:rPr lang="en-GB" sz="1600" baseline="-25000" dirty="0">
                <a:latin typeface="Roboto" panose="02000000000000000000" pitchFamily="2" charset="0"/>
                <a:ea typeface="Roboto" panose="02000000000000000000" pitchFamily="2" charset="0"/>
              </a:rPr>
              <a:t>pp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 70 Hz sine</a:t>
            </a:r>
          </a:p>
          <a:p>
            <a:pPr marL="0" indent="0">
              <a:buNone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</a:rPr>
              <a:t>Curves almost exactly superimpose</a:t>
            </a:r>
          </a:p>
        </p:txBody>
      </p:sp>
    </p:spTree>
    <p:extLst>
      <p:ext uri="{BB962C8B-B14F-4D97-AF65-F5344CB8AC3E}">
        <p14:creationId xmlns:p14="http://schemas.microsoft.com/office/powerpoint/2010/main" val="3566745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098A-F198-477E-925B-DB12641B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9111E-BDF4-4E18-E5C6-5E01BA994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488286"/>
            <a:ext cx="6046322" cy="3876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5AD3B1-3EC0-8006-0C92-FF52A8AC1CB4}"/>
              </a:ext>
            </a:extLst>
          </p:cNvPr>
          <p:cNvSpPr txBox="1"/>
          <p:nvPr/>
        </p:nvSpPr>
        <p:spPr>
          <a:xfrm>
            <a:off x="1557578" y="5229200"/>
            <a:ext cx="4538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  <a:t>D. </a:t>
            </a:r>
            <a:r>
              <a:rPr lang="en-GB" sz="1400" dirty="0" err="1">
                <a:latin typeface="Roboto" panose="02000000000000000000" pitchFamily="2" charset="0"/>
                <a:ea typeface="Roboto" panose="02000000000000000000" pitchFamily="2" charset="0"/>
              </a:rPr>
              <a:t>Prokopovich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  <a:t> et al., “Slow Extraction at </a:t>
            </a:r>
            <a:r>
              <a:rPr lang="en-GB" sz="1400" dirty="0" err="1">
                <a:latin typeface="Roboto" panose="02000000000000000000" pitchFamily="2" charset="0"/>
                <a:ea typeface="Roboto" panose="02000000000000000000" pitchFamily="2" charset="0"/>
              </a:rPr>
              <a:t>MedAustron</a:t>
            </a: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  <a:t>”,</a:t>
            </a:r>
            <a:b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sz="1400" dirty="0">
                <a:latin typeface="Roboto" panose="02000000000000000000" pitchFamily="2" charset="0"/>
                <a:ea typeface="Roboto" panose="02000000000000000000" pitchFamily="2" charset="0"/>
              </a:rPr>
              <a:t>I.FAST REX Kick-Off Meeting, Feb 2021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3C98CC3-6773-117A-6E55-3D589B17A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4414" y="1844824"/>
            <a:ext cx="5223257" cy="3046988"/>
          </a:xfrm>
        </p:spPr>
        <p:txBody>
          <a:bodyPr wrap="square">
            <a:spAutoFit/>
          </a:bodyPr>
          <a:lstStyle/>
          <a:p>
            <a:pPr marL="0" indent="0" algn="ctr">
              <a:buClr>
                <a:srgbClr val="E20000"/>
              </a:buClr>
              <a:buNone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Stability of slowly extracted beams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⇕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Stability of magnet power supplies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⇕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Quality of feedback regulation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⇕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Precision of power supply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current measurement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E74ABC-5E5D-C55F-17F2-9F5198853108}"/>
              </a:ext>
            </a:extLst>
          </p:cNvPr>
          <p:cNvSpPr/>
          <p:nvPr/>
        </p:nvSpPr>
        <p:spPr>
          <a:xfrm>
            <a:off x="7032104" y="3861048"/>
            <a:ext cx="4536504" cy="1152128"/>
          </a:xfrm>
          <a:prstGeom prst="ellipse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904C0F-9F4A-6399-1A30-A67D169CDF1C}"/>
              </a:ext>
            </a:extLst>
          </p:cNvPr>
          <p:cNvSpPr txBox="1"/>
          <p:nvPr/>
        </p:nvSpPr>
        <p:spPr>
          <a:xfrm rot="16200000">
            <a:off x="-200694" y="3268861"/>
            <a:ext cx="17262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Beam </a:t>
            </a:r>
          </a:p>
        </p:txBody>
      </p:sp>
    </p:spTree>
    <p:extLst>
      <p:ext uri="{BB962C8B-B14F-4D97-AF65-F5344CB8AC3E}">
        <p14:creationId xmlns:p14="http://schemas.microsoft.com/office/powerpoint/2010/main" val="1080772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B718-13F5-44C7-84E8-EF410252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Measurements Close-Up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8A6AC-7440-4098-9F19-701380E97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808" y="2420888"/>
            <a:ext cx="4824536" cy="1456809"/>
          </a:xfrm>
        </p:spPr>
        <p:txBody>
          <a:bodyPr wrap="square">
            <a:spAutoFit/>
          </a:bodyPr>
          <a:lstStyle/>
          <a:p>
            <a:pPr marL="0" indent="0">
              <a:buNone/>
              <a:tabLst>
                <a:tab pos="2238375" algn="l"/>
              </a:tabLs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	well?</a:t>
            </a:r>
          </a:p>
          <a:p>
            <a:pPr marL="0" indent="0">
              <a:buNone/>
              <a:tabLst>
                <a:tab pos="2238375" algn="l"/>
              </a:tabLs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What went </a:t>
            </a:r>
          </a:p>
          <a:p>
            <a:pPr marL="0" indent="0">
              <a:buNone/>
              <a:tabLst>
                <a:tab pos="2238375" algn="l"/>
              </a:tabLs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	wrong?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1C856A0-D42C-3B62-3616-FD7B6138DECF}"/>
              </a:ext>
            </a:extLst>
          </p:cNvPr>
          <p:cNvCxnSpPr/>
          <p:nvPr/>
        </p:nvCxnSpPr>
        <p:spPr>
          <a:xfrm flipV="1">
            <a:off x="5951984" y="2708920"/>
            <a:ext cx="648072" cy="440372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8736DC-FDB0-EC13-71A8-331485A93DFE}"/>
              </a:ext>
            </a:extLst>
          </p:cNvPr>
          <p:cNvCxnSpPr>
            <a:cxnSpLocks/>
          </p:cNvCxnSpPr>
          <p:nvPr/>
        </p:nvCxnSpPr>
        <p:spPr>
          <a:xfrm>
            <a:off x="5951984" y="3149292"/>
            <a:ext cx="648072" cy="495732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42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20920C-8B40-850B-3E77-C26ADD4DA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24" y="1015896"/>
            <a:ext cx="9720000" cy="48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DDEF12-2A8D-40FC-BD71-80D5DF585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Close-Up DC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75D921-E131-7790-651D-B00F7F8C9DF8}"/>
              </a:ext>
            </a:extLst>
          </p:cNvPr>
          <p:cNvSpPr txBox="1"/>
          <p:nvPr/>
        </p:nvSpPr>
        <p:spPr>
          <a:xfrm>
            <a:off x="4655840" y="1832977"/>
            <a:ext cx="2305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stable during flat top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628DB9D-C35B-8486-BFE6-4EF7265A69FB}"/>
              </a:ext>
            </a:extLst>
          </p:cNvPr>
          <p:cNvCxnSpPr>
            <a:cxnSpLocks/>
          </p:cNvCxnSpPr>
          <p:nvPr/>
        </p:nvCxnSpPr>
        <p:spPr>
          <a:xfrm>
            <a:off x="5987355" y="2202309"/>
            <a:ext cx="756717" cy="968509"/>
          </a:xfrm>
          <a:prstGeom prst="straightConnector1">
            <a:avLst/>
          </a:prstGeom>
          <a:ln w="25400">
            <a:solidFill>
              <a:srgbClr val="00B05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B5A3E3F-9A04-0617-E30C-8BB7414B5D4D}"/>
              </a:ext>
            </a:extLst>
          </p:cNvPr>
          <p:cNvSpPr txBox="1"/>
          <p:nvPr/>
        </p:nvSpPr>
        <p:spPr>
          <a:xfrm>
            <a:off x="6059363" y="4329936"/>
            <a:ext cx="1566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too high error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during ramp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064F56-EDE4-5BDC-2F83-20697C1E1E01}"/>
              </a:ext>
            </a:extLst>
          </p:cNvPr>
          <p:cNvCxnSpPr>
            <a:cxnSpLocks/>
          </p:cNvCxnSpPr>
          <p:nvPr/>
        </p:nvCxnSpPr>
        <p:spPr>
          <a:xfrm flipH="1" flipV="1">
            <a:off x="5303912" y="3671686"/>
            <a:ext cx="749080" cy="764758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906524D-F047-A857-23CC-FB63CAC29212}"/>
              </a:ext>
            </a:extLst>
          </p:cNvPr>
          <p:cNvCxnSpPr>
            <a:cxnSpLocks/>
          </p:cNvCxnSpPr>
          <p:nvPr/>
        </p:nvCxnSpPr>
        <p:spPr>
          <a:xfrm flipV="1">
            <a:off x="7608168" y="3671686"/>
            <a:ext cx="792088" cy="764758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2A9AC52-C95D-25FC-2A20-8094A7C8D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72000"/>
            <a:ext cx="2303999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81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A0477-1A17-92C4-26BA-0C82D6C86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C8B19-7B39-0404-A7CC-E53741C51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Close-Up Frequency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B0BC8C-4832-911E-7228-2F929F8E9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112" y="1017272"/>
            <a:ext cx="9720000" cy="486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B1D770-F369-1D0D-D595-A09D4BA28FF4}"/>
              </a:ext>
            </a:extLst>
          </p:cNvPr>
          <p:cNvSpPr txBox="1"/>
          <p:nvPr/>
        </p:nvSpPr>
        <p:spPr>
          <a:xfrm>
            <a:off x="5250760" y="1700808"/>
            <a:ext cx="5258170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Measured frequency response </a:t>
            </a:r>
            <a:r>
              <a:rPr lang="en-GB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not sufficiently flat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at very low frequencies (&lt;10 </a:t>
            </a: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mHz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(not visible in simulations)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F00438-DFF8-C84D-0D1F-33157D001886}"/>
              </a:ext>
            </a:extLst>
          </p:cNvPr>
          <p:cNvCxnSpPr>
            <a:cxnSpLocks/>
          </p:cNvCxnSpPr>
          <p:nvPr/>
        </p:nvCxnSpPr>
        <p:spPr>
          <a:xfrm flipH="1">
            <a:off x="4943872" y="2356272"/>
            <a:ext cx="1140983" cy="721862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B891622-F4A2-CC9C-3B83-EB60545B24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72000"/>
            <a:ext cx="2304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8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B718-13F5-44C7-84E8-EF410252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Close-Up DC / Frequency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8A6AC-7440-4098-9F19-701380E97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000"/>
            <a:ext cx="10946432" cy="3744615"/>
          </a:xfr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Apparently, DC compensation was behaving slightly wrong during measurements at CERN.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Some shortcomings were quickly found, others were well hidden.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Nothing was fundamentally wrong.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Re-designed electronics for improved signal accuracy and stability.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New electronics is being assembled now and will be tested soon.</a:t>
            </a:r>
          </a:p>
        </p:txBody>
      </p:sp>
    </p:spTree>
    <p:extLst>
      <p:ext uri="{BB962C8B-B14F-4D97-AF65-F5344CB8AC3E}">
        <p14:creationId xmlns:p14="http://schemas.microsoft.com/office/powerpoint/2010/main" val="33063679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D96572A-9EC0-207C-E02A-053B90504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644" y="1017272"/>
            <a:ext cx="9720000" cy="48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C3B718-13F5-44C7-84E8-EF410252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Close-Up 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195DE4-95F0-8D16-CB07-A273310A7FE9}"/>
              </a:ext>
            </a:extLst>
          </p:cNvPr>
          <p:cNvSpPr txBox="1"/>
          <p:nvPr/>
        </p:nvSpPr>
        <p:spPr>
          <a:xfrm>
            <a:off x="4643604" y="4859868"/>
            <a:ext cx="3280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Noise = 2.6 </a:t>
            </a:r>
            <a:r>
              <a:rPr lang="en-GB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</a:t>
            </a:r>
            <a:r>
              <a:rPr lang="en-GB" baseline="-25000" dirty="0" err="1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rms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4.3 × 10</a:t>
            </a:r>
            <a:r>
              <a:rPr lang="en-GB" baseline="30000" dirty="0">
                <a:solidFill>
                  <a:schemeClr val="accent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-5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0C9060-C75A-B681-9280-E257741E1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59787"/>
            <a:ext cx="230400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54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B718-13F5-44C7-84E8-EF410252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Close-Up AC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98A6AC-7440-4098-9F19-701380E97D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tabLst>
                    <a:tab pos="987425" algn="l"/>
                    <a:tab pos="2514600" algn="l"/>
                  </a:tabLst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Input Current: 500 A</a:t>
                </a:r>
                <a:r>
                  <a:rPr lang="en-GB" baseline="-25000" dirty="0">
                    <a:latin typeface="Roboto" panose="02000000000000000000" pitchFamily="2" charset="0"/>
                    <a:ea typeface="Roboto" panose="02000000000000000000" pitchFamily="2" charset="0"/>
                  </a:rPr>
                  <a:t>DC</a:t>
                </a: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+ 0.5 A</a:t>
                </a:r>
                <a:r>
                  <a:rPr lang="en-GB" baseline="-25000" dirty="0">
                    <a:latin typeface="Roboto" panose="02000000000000000000" pitchFamily="2" charset="0"/>
                    <a:ea typeface="Roboto" panose="02000000000000000000" pitchFamily="2" charset="0"/>
                  </a:rPr>
                  <a:t>pp</a:t>
                </a: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70 Hz sine</a:t>
                </a:r>
              </a:p>
              <a:p>
                <a:pPr marL="0" indent="0">
                  <a:buNone/>
                  <a:tabLst>
                    <a:tab pos="987425" algn="l"/>
                    <a:tab pos="2514600" algn="l"/>
                  </a:tabLst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	AC Noise: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GB" sz="26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26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AC</m:t>
                        </m:r>
                      </m:sub>
                    </m:sSub>
                    <m:r>
                      <a:rPr lang="en-GB" sz="2600" b="0" i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=2.6 </m:t>
                    </m:r>
                    <m:sSub>
                      <m:sSubPr>
                        <m:ctrlPr>
                          <a:rPr lang="en-GB" sz="2600" b="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rms</m:t>
                        </m:r>
                      </m:sub>
                    </m:sSub>
                    <m:r>
                      <a:rPr lang="en-GB" sz="2600" b="0" i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 </m:t>
                    </m:r>
                    <m:f>
                      <m:fPr>
                        <m:ctrlPr>
                          <a:rPr lang="en-GB" sz="2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600" i="1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GB" sz="2600" b="0" i="0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AC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600" i="1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GB" sz="2600" b="0" i="0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  <m:r>
                      <a:rPr lang="en-GB" sz="2600" b="0" i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4.3</m:t>
                    </m:r>
                    <m:r>
                      <a:rPr lang="en-GB" sz="2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6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60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600" b="0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GB" sz="26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987425" algn="l"/>
                    <a:tab pos="2514600" algn="l"/>
                  </a:tabLst>
                </a:pP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987425" algn="l"/>
                    <a:tab pos="2514600" algn="l"/>
                  </a:tabLst>
                </a:pP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987425" algn="l"/>
                    <a:tab pos="2514600" algn="l"/>
                  </a:tabLst>
                </a:pP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987425" algn="l"/>
                    <a:tab pos="2514600" algn="l"/>
                  </a:tabLst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DC Feedback=</a:t>
                </a:r>
                <a:r>
                  <a:rPr lang="en-GB" dirty="0">
                    <a:solidFill>
                      <a:srgbClr val="C00000"/>
                    </a:solidFill>
                    <a:latin typeface="Roboto" panose="02000000000000000000" pitchFamily="2" charset="0"/>
                    <a:ea typeface="Roboto" panose="02000000000000000000" pitchFamily="2" charset="0"/>
                  </a:rPr>
                  <a:t>Off , </a:t>
                </a: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Input Current: no DC, ≥0 A</a:t>
                </a:r>
                <a:r>
                  <a:rPr lang="en-GB" baseline="-25000" dirty="0">
                    <a:latin typeface="Roboto" panose="02000000000000000000" pitchFamily="2" charset="0"/>
                    <a:ea typeface="Roboto" panose="02000000000000000000" pitchFamily="2" charset="0"/>
                  </a:rPr>
                  <a:t>AC</a:t>
                </a:r>
                <a:endParaRPr lang="en-GB" baseline="-250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0" indent="0">
                  <a:buNone/>
                  <a:tabLst>
                    <a:tab pos="987425" algn="l"/>
                    <a:tab pos="2514600" algn="l"/>
                  </a:tabLst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	AC Noise: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GB" sz="2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2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AC</m:t>
                        </m:r>
                      </m:sub>
                    </m:sSub>
                    <m:r>
                      <a:rPr lang="en-GB" sz="26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=0.33</m:t>
                    </m:r>
                    <m:r>
                      <a:rPr lang="en-GB" sz="26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2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mA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rms</m:t>
                        </m:r>
                      </m:sub>
                    </m:sSub>
                    <m:r>
                      <a:rPr lang="en-GB" sz="26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f>
                      <m:fPr>
                        <m:ctrlPr>
                          <a:rPr lang="en-GB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6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GB" sz="26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AC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GB" sz="26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ma</m:t>
                            </m:r>
                            <m:r>
                              <a:rPr lang="en-GB" sz="26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  <m:r>
                      <a:rPr lang="en-GB" sz="2600" b="0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26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5.6</m:t>
                    </m:r>
                    <m:r>
                      <a:rPr lang="en-GB" sz="26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GB" sz="2600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60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6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GB" sz="26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endParaRPr lang="en-GB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98A6AC-7440-4098-9F19-701380E97D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812" t="-1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720CE4-1441-EED3-3237-0D94EEC9D52B}"/>
                  </a:ext>
                </a:extLst>
              </p:cNvPr>
              <p:cNvSpPr txBox="1"/>
              <p:nvPr/>
            </p:nvSpPr>
            <p:spPr>
              <a:xfrm rot="19958393">
                <a:off x="7739685" y="2390673"/>
                <a:ext cx="4347433" cy="5477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Spec: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000" i="0">
                                <a:latin typeface="Cambria Math" panose="02040503050406030204" pitchFamily="18" charset="0"/>
                              </a:rPr>
                              <m:t>AC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GB" sz="2000">
                                <a:latin typeface="Cambria Math" panose="02040503050406030204" pitchFamily="18" charset="0"/>
                              </a:rPr>
                              <m:t>C</m:t>
                            </m:r>
                          </m:sub>
                        </m:sSub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0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, 40 kHz BW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720CE4-1441-EED3-3237-0D94EEC9D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958393">
                <a:off x="7739685" y="2390673"/>
                <a:ext cx="4347433" cy="547779"/>
              </a:xfrm>
              <a:prstGeom prst="rect">
                <a:avLst/>
              </a:prstGeom>
              <a:blipFill>
                <a:blip r:embed="rId4"/>
                <a:stretch>
                  <a:fillRect l="-592" b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8429422-7215-A4FA-ABCA-D65FB665DDA3}"/>
              </a:ext>
            </a:extLst>
          </p:cNvPr>
          <p:cNvSpPr txBox="1"/>
          <p:nvPr/>
        </p:nvSpPr>
        <p:spPr>
          <a:xfrm>
            <a:off x="767408" y="2956998"/>
            <a:ext cx="3942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Roboto" panose="02000000000000000000" pitchFamily="2" charset="0"/>
                <a:ea typeface="Roboto" panose="02000000000000000000" pitchFamily="2" charset="0"/>
              </a:rPr>
              <a:t>same with 0 A input current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80951AE-F825-26CC-0BD8-BFDA1A2D1BE0}"/>
              </a:ext>
            </a:extLst>
          </p:cNvPr>
          <p:cNvCxnSpPr>
            <a:cxnSpLocks/>
          </p:cNvCxnSpPr>
          <p:nvPr/>
        </p:nvCxnSpPr>
        <p:spPr>
          <a:xfrm flipV="1">
            <a:off x="2607141" y="2459099"/>
            <a:ext cx="2048699" cy="497899"/>
          </a:xfrm>
          <a:prstGeom prst="straightConnector1">
            <a:avLst/>
          </a:prstGeom>
          <a:ln w="25400">
            <a:solidFill>
              <a:srgbClr val="C0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596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B718-13F5-44C7-84E8-EF410252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8A6AC-7440-4098-9F19-701380E97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000"/>
            <a:ext cx="10515600" cy="4878259"/>
          </a:xfrm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High resolution, high dynamic range current measurement system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in development for stabilization of magnet power supplies.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Prototype measurements were rather satisfactory.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Bandwidth surpasses specifications.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Measured AC resolution is (almost) within specifications.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And there seems to be potential for further improvements.</a:t>
            </a:r>
          </a:p>
          <a:p>
            <a:pPr>
              <a:spcAft>
                <a:spcPts val="1800"/>
              </a:spcAft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However, DC compensation worked less well than expected.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Some corrections and improvements have been implemented already.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New electronics will be finished this week.</a:t>
            </a:r>
          </a:p>
        </p:txBody>
      </p:sp>
    </p:spTree>
    <p:extLst>
      <p:ext uri="{BB962C8B-B14F-4D97-AF65-F5344CB8AC3E}">
        <p14:creationId xmlns:p14="http://schemas.microsoft.com/office/powerpoint/2010/main" val="3898383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720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098A-F198-477E-925B-DB12641B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Objective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4E6314-0A50-4433-90BB-5C075F4F16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60000"/>
                <a:ext cx="10515600" cy="3885551"/>
              </a:xfrm>
            </p:spPr>
            <p:txBody>
              <a:bodyPr>
                <a:spAutoFit/>
              </a:bodyPr>
              <a:lstStyle/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I.FAST Work Package 5, Task 5.3:</a:t>
                </a:r>
                <a:b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“Improvement of resonant slow extraction spill quality”</a:t>
                </a:r>
              </a:p>
              <a:p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I.FAST proposal: measure magnet currents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600" smtClean="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sz="2600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en-GB" sz="2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 smtClean="0">
                                <a:latin typeface="Cambria Math" panose="02040503050406030204" pitchFamily="18" charset="0"/>
                              </a:rPr>
                              <m:t>DC</m:t>
                            </m:r>
                            <m: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  <m:r>
                      <a:rPr lang="en-GB" sz="2600" smtClean="0">
                        <a:latin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600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Later communication: measure magnet currents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600" smtClean="0">
                            <a:latin typeface="Cambria Math" panose="02040503050406030204" pitchFamily="18" charset="0"/>
                          </a:rPr>
                          <m:t>∆</m:t>
                        </m:r>
                        <m:r>
                          <a:rPr lang="en-GB" sz="2600" smtClean="0">
                            <a:latin typeface="Cambria Math" panose="02040503050406030204" pitchFamily="18" charset="0"/>
                          </a:rPr>
                          <m:t>𝐼</m:t>
                        </m:r>
                      </m:num>
                      <m:den>
                        <m:sSub>
                          <m:sSubPr>
                            <m:ctrlPr>
                              <a:rPr lang="en-GB" sz="2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 smtClean="0">
                                <a:latin typeface="Cambria Math" panose="02040503050406030204" pitchFamily="18" charset="0"/>
                              </a:rPr>
                              <m:t>DC</m:t>
                            </m:r>
                            <m: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  <m:r>
                      <a:rPr lang="en-GB" sz="2600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600" smtClean="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endParaRPr lang="en-GB" sz="26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4E6314-0A50-4433-90BB-5C075F4F16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60000"/>
                <a:ext cx="10515600" cy="3885551"/>
              </a:xfrm>
              <a:blipFill>
                <a:blip r:embed="rId3"/>
                <a:stretch>
                  <a:fillRect l="-812" t="-109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7187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84C91-94ED-E333-A64F-55BC4C2D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0BB62-47CA-5AD8-0C33-DF16542D2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Interlude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5421D-1598-DDE4-6FB7-AE6EBC0C5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89040"/>
            <a:ext cx="10515600" cy="1328569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Rewind to Monday 2024-02-12 16:30</a:t>
            </a:r>
          </a:p>
          <a:p>
            <a:pPr marL="0" indent="0" algn="ctr">
              <a:buNone/>
            </a:pPr>
            <a:r>
              <a:rPr lang="en-GB" dirty="0" err="1">
                <a:latin typeface="Roboto" panose="02000000000000000000" pitchFamily="2" charset="0"/>
                <a:ea typeface="Roboto" panose="02000000000000000000" pitchFamily="2" charset="0"/>
              </a:rPr>
              <a:t>Ryotaro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Muto, “Spill structure with newly upgraded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main magnet power supplies in J-PARC Main Ring”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3F03BBA-2EC9-9375-77E4-086344C8F41A}"/>
              </a:ext>
            </a:extLst>
          </p:cNvPr>
          <p:cNvGrpSpPr/>
          <p:nvPr/>
        </p:nvGrpSpPr>
        <p:grpSpPr>
          <a:xfrm>
            <a:off x="5564643" y="2060848"/>
            <a:ext cx="1062713" cy="720081"/>
            <a:chOff x="4655840" y="2204863"/>
            <a:chExt cx="1062713" cy="720081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A7C2EF55-A3EE-5C46-9C16-B84AB3DB6BE5}"/>
                </a:ext>
              </a:extLst>
            </p:cNvPr>
            <p:cNvSpPr/>
            <p:nvPr/>
          </p:nvSpPr>
          <p:spPr>
            <a:xfrm rot="16200000">
              <a:off x="4599238" y="2261466"/>
              <a:ext cx="720080" cy="606875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E408C67F-7801-9AF8-36B5-FFD27AEFE106}"/>
                </a:ext>
              </a:extLst>
            </p:cNvPr>
            <p:cNvSpPr/>
            <p:nvPr/>
          </p:nvSpPr>
          <p:spPr>
            <a:xfrm rot="16200000">
              <a:off x="5055076" y="2261465"/>
              <a:ext cx="720080" cy="606875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7379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3D576-DDA4-E70D-CE81-31315C5C53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9">
            <a:extLst>
              <a:ext uri="{FF2B5EF4-FFF2-40B4-BE49-F238E27FC236}">
                <a16:creationId xmlns:a16="http://schemas.microsoft.com/office/drawing/2014/main" id="{83D23C75-A0AF-E658-4D88-EC6DC031D1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27686" r="5860" b="2342"/>
          <a:stretch/>
        </p:blipFill>
        <p:spPr>
          <a:xfrm>
            <a:off x="2496000" y="805661"/>
            <a:ext cx="7200000" cy="43515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7C671-7A6F-95D9-2FFC-02D546C2B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Interlude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BEC15-2D55-B7C8-6C7A-AB8024893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1208"/>
            <a:ext cx="10515600" cy="830997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Question by audience: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“Does your DCCT really have 10</a:t>
            </a:r>
            <a:r>
              <a:rPr lang="en-GB" baseline="30000" dirty="0">
                <a:latin typeface="Roboto" panose="02000000000000000000" pitchFamily="2" charset="0"/>
                <a:ea typeface="Roboto" panose="02000000000000000000" pitchFamily="2" charset="0"/>
              </a:rPr>
              <a:t>-7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resolution?”</a:t>
            </a:r>
          </a:p>
        </p:txBody>
      </p:sp>
    </p:spTree>
    <p:extLst>
      <p:ext uri="{BB962C8B-B14F-4D97-AF65-F5344CB8AC3E}">
        <p14:creationId xmlns:p14="http://schemas.microsoft.com/office/powerpoint/2010/main" val="2458666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AF0A5-644A-D098-C4D7-BDD4B0623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DC319-D7B9-E08B-D2EC-725BD85C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Interlude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5C56A8-EC91-A04F-1DC8-BA32730B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1425"/>
            <a:ext cx="10515600" cy="4683333"/>
          </a:xfrm>
        </p:spPr>
        <p:txBody>
          <a:bodyPr>
            <a:spAutoFit/>
          </a:bodyPr>
          <a:lstStyle/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My answer: “Be careful!”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Spectral amplitudes may be at such low levels.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But to get resolution we need to apply the inverse Fourier Transform.</a:t>
            </a: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Since spectrum has a certain bandwidth, what we get in time domain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is a signal averaged over a certain time window.</a:t>
            </a: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Trade-off: good amplitude resolution vs good time resolution!</a:t>
            </a:r>
          </a:p>
          <a:p>
            <a:endParaRPr lang="en-GB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To my knowledge, there is no current measurement system available</a:t>
            </a: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that achieves close to 10</a:t>
            </a:r>
            <a:r>
              <a:rPr lang="en-GB" baseline="30000" dirty="0">
                <a:latin typeface="Roboto" panose="02000000000000000000" pitchFamily="2" charset="0"/>
                <a:ea typeface="Roboto" panose="02000000000000000000" pitchFamily="2" charset="0"/>
              </a:rPr>
              <a:t>-7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 resolution with &gt;100 Hz bandwidth.</a:t>
            </a:r>
          </a:p>
        </p:txBody>
      </p:sp>
    </p:spTree>
    <p:extLst>
      <p:ext uri="{BB962C8B-B14F-4D97-AF65-F5344CB8AC3E}">
        <p14:creationId xmlns:p14="http://schemas.microsoft.com/office/powerpoint/2010/main" val="56153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6FF40-874E-2298-C16F-7F6FEEC26A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A0E57-47E7-ED8A-77C1-981D33A8E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Short Interlude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AFF3D-F4C1-A4FF-3796-E34A0145D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89040"/>
            <a:ext cx="10515600" cy="461665"/>
          </a:xfrm>
        </p:spPr>
        <p:txBody>
          <a:bodyPr>
            <a:spAutoFit/>
          </a:bodyPr>
          <a:lstStyle/>
          <a:p>
            <a:pPr marL="0" indent="0" algn="ctr">
              <a:buNone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</a:rPr>
              <a:t>Fast Forward to Wednesday 2024-02-14 14:00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CD3F42-CCC6-ED41-871F-5F653C0456AE}"/>
              </a:ext>
            </a:extLst>
          </p:cNvPr>
          <p:cNvGrpSpPr/>
          <p:nvPr/>
        </p:nvGrpSpPr>
        <p:grpSpPr>
          <a:xfrm rot="10800000">
            <a:off x="5564643" y="2043336"/>
            <a:ext cx="1062713" cy="720081"/>
            <a:chOff x="4655840" y="2204863"/>
            <a:chExt cx="1062713" cy="720081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8BEAAC6C-8F80-C3E0-1335-F74624325BC7}"/>
                </a:ext>
              </a:extLst>
            </p:cNvPr>
            <p:cNvSpPr/>
            <p:nvPr/>
          </p:nvSpPr>
          <p:spPr>
            <a:xfrm rot="16200000">
              <a:off x="4599238" y="2261466"/>
              <a:ext cx="720080" cy="606875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B264734A-92A1-5AAC-179C-3AF2E2362DA6}"/>
                </a:ext>
              </a:extLst>
            </p:cNvPr>
            <p:cNvSpPr/>
            <p:nvPr/>
          </p:nvSpPr>
          <p:spPr>
            <a:xfrm rot="16200000">
              <a:off x="5055076" y="2261465"/>
              <a:ext cx="720080" cy="606875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6950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098A-F198-477E-925B-DB12641B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Objective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4E6314-0A50-4433-90BB-5C075F4F16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31425"/>
                <a:ext cx="10515600" cy="4313232"/>
              </a:xfrm>
            </p:spPr>
            <p:txBody>
              <a:bodyPr>
                <a:spAutoFit/>
              </a:bodyPr>
              <a:lstStyle/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Measurement bandwidth </a:t>
                </a:r>
                <a14:m>
                  <m:oMath xmlns:m="http://schemas.openxmlformats.org/officeDocument/2006/math">
                    <m:r>
                      <a:rPr lang="en-GB" sz="2600" b="0" i="0" smtClean="0">
                        <a:latin typeface="Cambria Math" panose="02040503050406030204" pitchFamily="18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GB" sz="2600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GB" sz="2600" b="0" i="0" dirty="0" smtClean="0">
                        <a:latin typeface="Cambria Math" panose="02040503050406030204" pitchFamily="18" charset="0"/>
                      </a:rPr>
                      <m:t>000</m:t>
                    </m:r>
                    <m:r>
                      <a:rPr lang="en-GB" sz="2600">
                        <a:latin typeface="Cambria Math" panose="02040503050406030204" pitchFamily="18" charset="0"/>
                      </a:rPr>
                      <m:t>0 </m:t>
                    </m:r>
                    <m:r>
                      <m:rPr>
                        <m:sty m:val="p"/>
                      </m:rPr>
                      <a:rPr lang="en-GB" sz="2600">
                        <a:latin typeface="Cambria Math" panose="02040503050406030204" pitchFamily="18" charset="0"/>
                      </a:rPr>
                      <m:t>Hz</m:t>
                    </m:r>
                  </m:oMath>
                </a14:m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Magnet currents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 smtClean="0">
                            <a:latin typeface="Cambria Math" panose="02040503050406030204" pitchFamily="18" charset="0"/>
                          </a:rPr>
                          <m:t>DC</m:t>
                        </m:r>
                        <m:r>
                          <a:rPr lang="en-GB" sz="26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=10000</m:t>
                    </m:r>
                    <m:r>
                      <a:rPr lang="en-GB" sz="2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2600" b="0" i="0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endParaRPr lang="en-GB" sz="26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Current modulations up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GB" sz="26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GB" sz="2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GB" sz="2600" b="0" i="1" smtClean="0">
                        <a:latin typeface="Cambria Math" panose="02040503050406030204" pitchFamily="18" charset="0"/>
                      </a:rPr>
                      <m:t>1% </m:t>
                    </m:r>
                    <m:sSub>
                      <m:sSub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DC</m:t>
                        </m:r>
                      </m:sub>
                    </m:sSub>
                  </m:oMath>
                </a14:m>
                <a:endParaRPr lang="en-GB" sz="26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Collaboration consists of several groups with</a:t>
                </a:r>
                <a:b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very different accelerators and very different magnets.</a:t>
                </a:r>
              </a:p>
              <a:p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That means, any development must be</a:t>
                </a:r>
                <a:b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adaptable to very different requirements.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4E6314-0A50-4433-90BB-5C075F4F16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31425"/>
                <a:ext cx="10515600" cy="4313232"/>
              </a:xfrm>
              <a:blipFill>
                <a:blip r:embed="rId3"/>
                <a:stretch>
                  <a:fillRect l="-812" t="-565" b="-2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58584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6098A-F198-477E-925B-DB12641B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Development Starting 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4E6314-0A50-4433-90BB-5C075F4F16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229325"/>
                <a:ext cx="10226352" cy="4710649"/>
              </a:xfrm>
            </p:spPr>
            <p:txBody>
              <a:bodyPr>
                <a:spAutoFit/>
              </a:bodyPr>
              <a:lstStyle/>
              <a:p>
                <a:pPr>
                  <a:tabLst>
                    <a:tab pos="2865438" algn="l"/>
                  </a:tabLst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Required AC resolution relative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DC</m:t>
                        </m:r>
                        <m:r>
                          <a:rPr lang="en-GB" sz="26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:</a:t>
                </a:r>
                <a:b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panose="02040503050406030204" pitchFamily="18" charset="0"/>
                              </a:rPr>
                              <m:t>AC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panose="02040503050406030204" pitchFamily="18" charset="0"/>
                              </a:rPr>
                              <m:t>DC</m:t>
                            </m:r>
                            <m: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  <m:r>
                      <a:rPr lang="en-GB" sz="260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600">
                            <a:latin typeface="Cambria Math" panose="02040503050406030204" pitchFamily="18" charset="0"/>
                          </a:rPr>
                          <m:t>−7</m:t>
                        </m:r>
                      </m:sup>
                    </m:sSup>
                  </m:oMath>
                </a14:m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(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140dB dynamic range)</a:t>
                </a:r>
                <a:b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2865438" algn="l"/>
                  </a:tabLst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Required AC resolution relative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60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A</m:t>
                        </m:r>
                        <m:r>
                          <m:rPr>
                            <m:sty m:val="p"/>
                          </m:rPr>
                          <a:rPr lang="en-GB" sz="2600"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a:rPr lang="en-GB" sz="2600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GB" sz="26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:</a:t>
                </a:r>
                <a:b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panose="02040503050406030204" pitchFamily="18" charset="0"/>
                              </a:rPr>
                              <m:t>AC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2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60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m:rPr>
                                <m:sty m:val="p"/>
                              </m:rPr>
                              <a:rPr lang="en-GB" sz="2600">
                                <a:latin typeface="Cambria Math" panose="02040503050406030204" pitchFamily="18" charset="0"/>
                              </a:rPr>
                              <m:t>C</m:t>
                            </m:r>
                            <m: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GB" sz="26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</m:den>
                    </m:f>
                    <m:r>
                      <a:rPr lang="en-GB" sz="260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GB" sz="2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60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26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sz="2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(</a:t>
                </a: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100dB dynamic range)</a:t>
                </a:r>
                <a:b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endParaRPr lang="en-GB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>
                  <a:tabLst>
                    <a:tab pos="2865438" algn="l"/>
                  </a:tabLst>
                </a:pP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Required DC accuracy and resolution not properly specified,</a:t>
                </a:r>
                <a:b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but certainly a lot less stringent than 10</a:t>
                </a:r>
                <a:r>
                  <a:rPr lang="en-GB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  <a:t>-7</a:t>
                </a: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.</a:t>
                </a:r>
                <a:br>
                  <a:rPr lang="en-GB" baseline="30000" dirty="0">
                    <a:latin typeface="Roboto" panose="02000000000000000000" pitchFamily="2" charset="0"/>
                    <a:ea typeface="Roboto" panose="02000000000000000000" pitchFamily="2" charset="0"/>
                  </a:rPr>
                </a:br>
                <a:endParaRPr lang="en-GB" baseline="30000" dirty="0">
                  <a:latin typeface="Roboto" panose="02000000000000000000" pitchFamily="2" charset="0"/>
                  <a:ea typeface="Roboto" panose="02000000000000000000" pitchFamily="2" charset="0"/>
                </a:endParaRPr>
              </a:p>
              <a:p>
                <a:pPr marL="0" indent="0">
                  <a:buClr>
                    <a:srgbClr val="E20000"/>
                  </a:buClr>
                  <a:buNone/>
                  <a:tabLst>
                    <a:tab pos="2865438" algn="l"/>
                  </a:tabLst>
                </a:pPr>
                <a:r>
                  <a:rPr lang="en-GB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⇒</a:t>
                </a:r>
                <a:r>
                  <a:rPr lang="en-GB" dirty="0">
                    <a:latin typeface="Roboto" panose="02000000000000000000" pitchFamily="2" charset="0"/>
                    <a:ea typeface="Roboto" panose="02000000000000000000" pitchFamily="2" charset="0"/>
                  </a:rPr>
                  <a:t> It seems advantageous to separate DC and AC measurements.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4E6314-0A50-4433-90BB-5C075F4F16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229325"/>
                <a:ext cx="10226352" cy="4710649"/>
              </a:xfrm>
              <a:blipFill>
                <a:blip r:embed="rId3"/>
                <a:stretch>
                  <a:fillRect l="-954" t="-518" b="-6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6203728"/>
      </p:ext>
    </p:extLst>
  </p:cSld>
  <p:clrMapOvr>
    <a:masterClrMapping/>
  </p:clrMapOvr>
</p:sld>
</file>

<file path=ppt/theme/theme1.xml><?xml version="1.0" encoding="utf-8"?>
<a:theme xmlns:a="http://schemas.openxmlformats.org/drawingml/2006/main" name="I.FAST Custom Slides">
  <a:themeElements>
    <a:clrScheme name="I.FAST custom colou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A00C8"/>
      </a:accent1>
      <a:accent2>
        <a:srgbClr val="08EDF9"/>
      </a:accent2>
      <a:accent3>
        <a:srgbClr val="A850D9"/>
      </a:accent3>
      <a:accent4>
        <a:srgbClr val="2776BF"/>
      </a:accent4>
      <a:accent5>
        <a:srgbClr val="0035CB"/>
      </a:accent5>
      <a:accent6>
        <a:srgbClr val="6011D6"/>
      </a:accent6>
      <a:hlink>
        <a:srgbClr val="08EDF9"/>
      </a:hlink>
      <a:folHlink>
        <a:srgbClr val="03777D"/>
      </a:folHlink>
    </a:clrScheme>
    <a:fontScheme name="I.FAST custom fonts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fast_theme" id="{7AE54E39-E136-2946-BAAD-9EC2262D7CA6}" vid="{60EF505A-9AB9-5F42-9EF0-EE8A69267E7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991</Words>
  <Application>Microsoft Office PowerPoint</Application>
  <PresentationFormat>Widescreen</PresentationFormat>
  <Paragraphs>154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Liberation Sans</vt:lpstr>
      <vt:lpstr>Montserrat SemiBold</vt:lpstr>
      <vt:lpstr>Montserrat</vt:lpstr>
      <vt:lpstr>Saira Expanded SemiBold</vt:lpstr>
      <vt:lpstr>Montserrat ExtraBold</vt:lpstr>
      <vt:lpstr>Roboto</vt:lpstr>
      <vt:lpstr>Calibri</vt:lpstr>
      <vt:lpstr>Cambria Math</vt:lpstr>
      <vt:lpstr>Arial</vt:lpstr>
      <vt:lpstr>I.FAST Custom Slides</vt:lpstr>
      <vt:lpstr>PowerPoint Presentation</vt:lpstr>
      <vt:lpstr>Motivation</vt:lpstr>
      <vt:lpstr>Development Objective</vt:lpstr>
      <vt:lpstr>Short Interlude</vt:lpstr>
      <vt:lpstr>Short Interlude</vt:lpstr>
      <vt:lpstr>Short Interlude</vt:lpstr>
      <vt:lpstr>Short Interlude</vt:lpstr>
      <vt:lpstr>Development Objective</vt:lpstr>
      <vt:lpstr>Development Starting Point</vt:lpstr>
      <vt:lpstr>Development Starting Point</vt:lpstr>
      <vt:lpstr>Challenge</vt:lpstr>
      <vt:lpstr>Basic Principle</vt:lpstr>
      <vt:lpstr>Basic Principle</vt:lpstr>
      <vt:lpstr>Prototype Specifications</vt:lpstr>
      <vt:lpstr>Prototype Tests at CERN</vt:lpstr>
      <vt:lpstr>DC Ramp Up and Down</vt:lpstr>
      <vt:lpstr>Prototype Tests at BI</vt:lpstr>
      <vt:lpstr>Frequency Response</vt:lpstr>
      <vt:lpstr>DC + Small AC</vt:lpstr>
      <vt:lpstr>Measurements Close-Up</vt:lpstr>
      <vt:lpstr>Close-Up DC</vt:lpstr>
      <vt:lpstr>Close-Up Frequency Response</vt:lpstr>
      <vt:lpstr>Close-Up DC / Frequency Response</vt:lpstr>
      <vt:lpstr>Close-Up AC</vt:lpstr>
      <vt:lpstr>Close-Up AC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2022-02-16T13:10:52Z</dcterms:created>
  <dcterms:modified xsi:type="dcterms:W3CDTF">2024-02-13T12:54:16Z</dcterms:modified>
</cp:coreProperties>
</file>